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Lst>
  <p:notesMasterIdLst>
    <p:notesMasterId r:id="rId100"/>
  </p:notesMasterIdLst>
  <p:handoutMasterIdLst>
    <p:handoutMasterId r:id="rId101"/>
  </p:handoutMasterIdLst>
  <p:sldIdLst>
    <p:sldId id="256" r:id="rId2"/>
    <p:sldId id="1737" r:id="rId3"/>
    <p:sldId id="1859" r:id="rId4"/>
    <p:sldId id="1844" r:id="rId5"/>
    <p:sldId id="1845" r:id="rId6"/>
    <p:sldId id="2697" r:id="rId7"/>
    <p:sldId id="1893" r:id="rId8"/>
    <p:sldId id="2701" r:id="rId9"/>
    <p:sldId id="2050" r:id="rId10"/>
    <p:sldId id="2137" r:id="rId11"/>
    <p:sldId id="2138" r:id="rId12"/>
    <p:sldId id="2139" r:id="rId13"/>
    <p:sldId id="2140" r:id="rId14"/>
    <p:sldId id="1656" r:id="rId15"/>
    <p:sldId id="1657" r:id="rId16"/>
    <p:sldId id="2704" r:id="rId17"/>
    <p:sldId id="2703" r:id="rId18"/>
    <p:sldId id="2136" r:id="rId19"/>
    <p:sldId id="1653" r:id="rId20"/>
    <p:sldId id="2501" r:id="rId21"/>
    <p:sldId id="1655" r:id="rId22"/>
    <p:sldId id="2702" r:id="rId23"/>
    <p:sldId id="2554" r:id="rId24"/>
    <p:sldId id="2555" r:id="rId25"/>
    <p:sldId id="2556" r:id="rId26"/>
    <p:sldId id="2557" r:id="rId27"/>
    <p:sldId id="2502" r:id="rId28"/>
    <p:sldId id="1663" r:id="rId29"/>
    <p:sldId id="1665" r:id="rId30"/>
    <p:sldId id="2706" r:id="rId31"/>
    <p:sldId id="1666" r:id="rId32"/>
    <p:sldId id="2705" r:id="rId33"/>
    <p:sldId id="1667" r:id="rId34"/>
    <p:sldId id="1668" r:id="rId35"/>
    <p:sldId id="2058" r:id="rId36"/>
    <p:sldId id="2740" r:id="rId37"/>
    <p:sldId id="2741" r:id="rId38"/>
    <p:sldId id="2059" r:id="rId39"/>
    <p:sldId id="2743" r:id="rId40"/>
    <p:sldId id="2777" r:id="rId41"/>
    <p:sldId id="2739" r:id="rId42"/>
    <p:sldId id="1671" r:id="rId43"/>
    <p:sldId id="2061" r:id="rId44"/>
    <p:sldId id="1672" r:id="rId45"/>
    <p:sldId id="1673" r:id="rId46"/>
    <p:sldId id="2062" r:id="rId47"/>
    <p:sldId id="1674" r:id="rId48"/>
    <p:sldId id="1675" r:id="rId49"/>
    <p:sldId id="2068" r:id="rId50"/>
    <p:sldId id="2071" r:id="rId51"/>
    <p:sldId id="1676" r:id="rId52"/>
    <p:sldId id="2064" r:id="rId53"/>
    <p:sldId id="2065" r:id="rId54"/>
    <p:sldId id="2066" r:id="rId55"/>
    <p:sldId id="2078" r:id="rId56"/>
    <p:sldId id="2086" r:id="rId57"/>
    <p:sldId id="2083" r:id="rId58"/>
    <p:sldId id="2082" r:id="rId59"/>
    <p:sldId id="2742" r:id="rId60"/>
    <p:sldId id="1678" r:id="rId61"/>
    <p:sldId id="1679" r:id="rId62"/>
    <p:sldId id="1680" r:id="rId63"/>
    <p:sldId id="1681" r:id="rId64"/>
    <p:sldId id="2084" r:id="rId65"/>
    <p:sldId id="2142" r:id="rId66"/>
    <p:sldId id="1684" r:id="rId67"/>
    <p:sldId id="1685" r:id="rId68"/>
    <p:sldId id="2091" r:id="rId69"/>
    <p:sldId id="2075" r:id="rId70"/>
    <p:sldId id="2094" r:id="rId71"/>
    <p:sldId id="1686" r:id="rId72"/>
    <p:sldId id="1687" r:id="rId73"/>
    <p:sldId id="1688" r:id="rId74"/>
    <p:sldId id="1689" r:id="rId75"/>
    <p:sldId id="1690" r:id="rId76"/>
    <p:sldId id="2143" r:id="rId77"/>
    <p:sldId id="2144" r:id="rId78"/>
    <p:sldId id="2351" r:id="rId79"/>
    <p:sldId id="1826" r:id="rId80"/>
    <p:sldId id="1835" r:id="rId81"/>
    <p:sldId id="2182" r:id="rId82"/>
    <p:sldId id="2778" r:id="rId83"/>
    <p:sldId id="1914" r:id="rId84"/>
    <p:sldId id="2780" r:id="rId85"/>
    <p:sldId id="2847" r:id="rId86"/>
    <p:sldId id="2848" r:id="rId87"/>
    <p:sldId id="2849" r:id="rId88"/>
    <p:sldId id="2850" r:id="rId89"/>
    <p:sldId id="2851" r:id="rId90"/>
    <p:sldId id="2852" r:id="rId91"/>
    <p:sldId id="2853" r:id="rId92"/>
    <p:sldId id="2854" r:id="rId93"/>
    <p:sldId id="2294" r:id="rId94"/>
    <p:sldId id="2095" r:id="rId95"/>
    <p:sldId id="2698" r:id="rId96"/>
    <p:sldId id="2737" r:id="rId97"/>
    <p:sldId id="2700" r:id="rId98"/>
    <p:sldId id="1864" r:id="rId99"/>
  </p:sldIdLst>
  <p:sldSz cx="9144000" cy="6858000" type="screen4x3"/>
  <p:notesSz cx="6858000" cy="9144000"/>
  <p:embeddedFontLst>
    <p:embeddedFont>
      <p:font typeface="Arial Rounded MT Bold" panose="020F0704030504030204" pitchFamily="34" charset="0"/>
      <p:regular r:id="rId102"/>
    </p:embeddedFont>
    <p:embeddedFont>
      <p:font typeface="Cambria Math" panose="02040503050406030204" pitchFamily="18" charset="0"/>
      <p:regular r:id="rId103"/>
    </p:embeddedFont>
    <p:embeddedFont>
      <p:font typeface="Comic Sans MS" panose="030F0702030302020204" pitchFamily="66" charset="0"/>
      <p:regular r:id="rId104"/>
      <p:bold r:id="rId105"/>
      <p:italic r:id="rId106"/>
      <p:boldItalic r:id="rId107"/>
    </p:embeddedFont>
    <p:embeddedFont>
      <p:font typeface="Script MT Bold" panose="03040602040607080904" pitchFamily="66" charset="0"/>
      <p:bold r:id="rId108"/>
    </p:embeddedFont>
  </p:embeddedFontLst>
  <p:custShowLst>
    <p:custShow name="3101" id="0">
      <p:sldLst>
        <p:sld r:id="rId2"/>
      </p:sldLst>
    </p:custShow>
  </p:custShowLst>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064">
          <p15:clr>
            <a:srgbClr val="A4A3A4"/>
          </p15:clr>
        </p15:guide>
        <p15:guide id="2" pos="26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Edmonds" initials="JE" lastIdx="2" clrIdx="0">
    <p:extLst>
      <p:ext uri="{19B8F6BF-5375-455C-9EA6-DF929625EA0E}">
        <p15:presenceInfo xmlns:p15="http://schemas.microsoft.com/office/powerpoint/2012/main" userId="a8785b683ef20e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FFFF"/>
    <a:srgbClr val="FFFFFF"/>
    <a:srgbClr val="66FF33"/>
    <a:srgbClr val="000066"/>
    <a:srgbClr val="ADA5A2"/>
    <a:srgbClr val="97CA00"/>
    <a:srgbClr val="990099"/>
    <a:srgbClr val="878789"/>
    <a:srgbClr val="FAD2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94494" autoAdjust="0"/>
  </p:normalViewPr>
  <p:slideViewPr>
    <p:cSldViewPr snapToObjects="1">
      <p:cViewPr varScale="1">
        <p:scale>
          <a:sx n="65" d="100"/>
          <a:sy n="65" d="100"/>
        </p:scale>
        <p:origin x="666" y="90"/>
      </p:cViewPr>
      <p:guideLst>
        <p:guide orient="horz" pos="2064"/>
        <p:guide pos="268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50" d="100"/>
        <a:sy n="50" d="100"/>
      </p:scale>
      <p:origin x="0" y="-180"/>
    </p:cViewPr>
  </p:sorterViewPr>
  <p:notesViewPr>
    <p:cSldViewPr snapToObjects="1">
      <p:cViewPr varScale="1">
        <p:scale>
          <a:sx n="35" d="100"/>
          <a:sy n="35" d="100"/>
        </p:scale>
        <p:origin x="-79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fntdata"/><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font" Target="fonts/font4.fntdata"/><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fntdata"/><Relationship Id="rId10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5.fntdata"/><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Edmonds" userId="a8785b683ef20e23" providerId="LiveId" clId="{CE48D9A0-3781-4ABA-AD86-7FB152FB3332}"/>
    <pc:docChg chg="custSel addSld delSld modSld">
      <pc:chgData name="Jeff Edmonds" userId="a8785b683ef20e23" providerId="LiveId" clId="{CE48D9A0-3781-4ABA-AD86-7FB152FB3332}" dt="2021-11-16T16:01:51.544" v="3"/>
      <pc:docMkLst>
        <pc:docMk/>
      </pc:docMkLst>
      <pc:sldChg chg="del">
        <pc:chgData name="Jeff Edmonds" userId="a8785b683ef20e23" providerId="LiveId" clId="{CE48D9A0-3781-4ABA-AD86-7FB152FB3332}" dt="2021-11-16T16:01:35.922" v="1" actId="47"/>
        <pc:sldMkLst>
          <pc:docMk/>
          <pc:sldMk cId="1789151101" sldId="2181"/>
        </pc:sldMkLst>
      </pc:sldChg>
      <pc:sldChg chg="addSp delSp modSp add mod">
        <pc:chgData name="Jeff Edmonds" userId="a8785b683ef20e23" providerId="LiveId" clId="{CE48D9A0-3781-4ABA-AD86-7FB152FB3332}" dt="2021-11-16T16:01:51.544" v="3"/>
        <pc:sldMkLst>
          <pc:docMk/>
          <pc:sldMk cId="644545" sldId="2182"/>
        </pc:sldMkLst>
        <pc:spChg chg="add mod">
          <ac:chgData name="Jeff Edmonds" userId="a8785b683ef20e23" providerId="LiveId" clId="{CE48D9A0-3781-4ABA-AD86-7FB152FB3332}" dt="2021-11-16T16:01:51.544" v="3"/>
          <ac:spMkLst>
            <pc:docMk/>
            <pc:sldMk cId="644545" sldId="2182"/>
            <ac:spMk id="24" creationId="{FC3B4880-1985-4637-A7A2-04E678A73858}"/>
          </ac:spMkLst>
        </pc:spChg>
        <pc:spChg chg="del">
          <ac:chgData name="Jeff Edmonds" userId="a8785b683ef20e23" providerId="LiveId" clId="{CE48D9A0-3781-4ABA-AD86-7FB152FB3332}" dt="2021-11-16T16:01:44.194" v="2" actId="478"/>
          <ac:spMkLst>
            <pc:docMk/>
            <pc:sldMk cId="644545" sldId="2182"/>
            <ac:spMk id="40" creationId="{00000000-0000-0000-0000-000000000000}"/>
          </ac:spMkLst>
        </pc:spChg>
      </pc:sldChg>
    </pc:docChg>
  </pc:docChgLst>
  <pc:docChgLst>
    <pc:chgData name="Jeff Edmonds" userId="a8785b683ef20e23" providerId="LiveId" clId="{818471B1-86BA-4B64-BF1F-FCB39024EA8C}"/>
    <pc:docChg chg="undo custSel addSld delSld modSld">
      <pc:chgData name="Jeff Edmonds" userId="a8785b683ef20e23" providerId="LiveId" clId="{818471B1-86BA-4B64-BF1F-FCB39024EA8C}" dt="2021-11-02T19:36:35.471" v="409"/>
      <pc:docMkLst>
        <pc:docMk/>
      </pc:docMkLst>
      <pc:sldChg chg="modSp modAnim">
        <pc:chgData name="Jeff Edmonds" userId="a8785b683ef20e23" providerId="LiveId" clId="{818471B1-86BA-4B64-BF1F-FCB39024EA8C}" dt="2021-11-02T17:14:12.802" v="98" actId="20577"/>
        <pc:sldMkLst>
          <pc:docMk/>
          <pc:sldMk cId="2908221132" sldId="1656"/>
        </pc:sldMkLst>
        <pc:spChg chg="mod">
          <ac:chgData name="Jeff Edmonds" userId="a8785b683ef20e23" providerId="LiveId" clId="{818471B1-86BA-4B64-BF1F-FCB39024EA8C}" dt="2021-11-02T17:14:12.802" v="98" actId="20577"/>
          <ac:spMkLst>
            <pc:docMk/>
            <pc:sldMk cId="2908221132" sldId="1656"/>
            <ac:spMk id="34" creationId="{00000000-0000-0000-0000-000000000000}"/>
          </ac:spMkLst>
        </pc:spChg>
      </pc:sldChg>
      <pc:sldChg chg="addSp modSp modAnim">
        <pc:chgData name="Jeff Edmonds" userId="a8785b683ef20e23" providerId="LiveId" clId="{818471B1-86BA-4B64-BF1F-FCB39024EA8C}" dt="2021-11-02T19:15:03.441" v="311"/>
        <pc:sldMkLst>
          <pc:docMk/>
          <pc:sldMk cId="2120933045" sldId="1672"/>
        </pc:sldMkLst>
        <pc:grpChg chg="add mod">
          <ac:chgData name="Jeff Edmonds" userId="a8785b683ef20e23" providerId="LiveId" clId="{818471B1-86BA-4B64-BF1F-FCB39024EA8C}" dt="2021-11-02T19:14:31.236" v="306" actId="14100"/>
          <ac:grpSpMkLst>
            <pc:docMk/>
            <pc:sldMk cId="2120933045" sldId="1672"/>
            <ac:grpSpMk id="39" creationId="{01182739-A2A0-4BEC-8BE6-FCE6072BEE5F}"/>
          </ac:grpSpMkLst>
        </pc:grpChg>
        <pc:picChg chg="mod">
          <ac:chgData name="Jeff Edmonds" userId="a8785b683ef20e23" providerId="LiveId" clId="{818471B1-86BA-4B64-BF1F-FCB39024EA8C}" dt="2021-11-02T19:14:31.236" v="306" actId="14100"/>
          <ac:picMkLst>
            <pc:docMk/>
            <pc:sldMk cId="2120933045" sldId="1672"/>
            <ac:picMk id="40" creationId="{C66C37FC-EF60-480F-83E5-09F2711FBAEA}"/>
          </ac:picMkLst>
        </pc:picChg>
        <pc:picChg chg="mod">
          <ac:chgData name="Jeff Edmonds" userId="a8785b683ef20e23" providerId="LiveId" clId="{818471B1-86BA-4B64-BF1F-FCB39024EA8C}" dt="2021-11-02T19:14:31.236" v="306" actId="14100"/>
          <ac:picMkLst>
            <pc:docMk/>
            <pc:sldMk cId="2120933045" sldId="1672"/>
            <ac:picMk id="44" creationId="{B6E61412-DA12-40C6-98EF-C13CFC4501A3}"/>
          </ac:picMkLst>
        </pc:picChg>
      </pc:sldChg>
      <pc:sldChg chg="addSp modSp modAnim">
        <pc:chgData name="Jeff Edmonds" userId="a8785b683ef20e23" providerId="LiveId" clId="{818471B1-86BA-4B64-BF1F-FCB39024EA8C}" dt="2021-11-02T19:25:36.601" v="337" actId="1076"/>
        <pc:sldMkLst>
          <pc:docMk/>
          <pc:sldMk cId="1683075256" sldId="1674"/>
        </pc:sldMkLst>
        <pc:grpChg chg="add mod">
          <ac:chgData name="Jeff Edmonds" userId="a8785b683ef20e23" providerId="LiveId" clId="{818471B1-86BA-4B64-BF1F-FCB39024EA8C}" dt="2021-11-02T19:25:36.601" v="337" actId="1076"/>
          <ac:grpSpMkLst>
            <pc:docMk/>
            <pc:sldMk cId="1683075256" sldId="1674"/>
            <ac:grpSpMk id="53" creationId="{6A83D84C-1A48-4E8E-A90F-32D61616C874}"/>
          </ac:grpSpMkLst>
        </pc:grpChg>
        <pc:picChg chg="mod">
          <ac:chgData name="Jeff Edmonds" userId="a8785b683ef20e23" providerId="LiveId" clId="{818471B1-86BA-4B64-BF1F-FCB39024EA8C}" dt="2021-11-02T19:25:36.601" v="337" actId="1076"/>
          <ac:picMkLst>
            <pc:docMk/>
            <pc:sldMk cId="1683075256" sldId="1674"/>
            <ac:picMk id="61" creationId="{528A5A0F-9057-4B3F-9ED7-3F96FC979AA3}"/>
          </ac:picMkLst>
        </pc:picChg>
        <pc:picChg chg="mod">
          <ac:chgData name="Jeff Edmonds" userId="a8785b683ef20e23" providerId="LiveId" clId="{818471B1-86BA-4B64-BF1F-FCB39024EA8C}" dt="2021-11-02T19:25:36.601" v="337" actId="1076"/>
          <ac:picMkLst>
            <pc:docMk/>
            <pc:sldMk cId="1683075256" sldId="1674"/>
            <ac:picMk id="62" creationId="{5D66D4A0-06EB-4D6D-AB36-54BA1FEA2E0F}"/>
          </ac:picMkLst>
        </pc:picChg>
      </pc:sldChg>
      <pc:sldChg chg="addSp delSp modSp mod delAnim modAnim">
        <pc:chgData name="Jeff Edmonds" userId="a8785b683ef20e23" providerId="LiveId" clId="{818471B1-86BA-4B64-BF1F-FCB39024EA8C}" dt="2021-11-02T19:01:42.370" v="266"/>
        <pc:sldMkLst>
          <pc:docMk/>
          <pc:sldMk cId="3264718329" sldId="2058"/>
        </pc:sldMkLst>
        <pc:spChg chg="add mod ord">
          <ac:chgData name="Jeff Edmonds" userId="a8785b683ef20e23" providerId="LiveId" clId="{818471B1-86BA-4B64-BF1F-FCB39024EA8C}" dt="2021-11-02T18:50:28.142" v="182" actId="1036"/>
          <ac:spMkLst>
            <pc:docMk/>
            <pc:sldMk cId="3264718329" sldId="2058"/>
            <ac:spMk id="6" creationId="{D112FB92-595B-4A2D-AC62-130624D17F8E}"/>
          </ac:spMkLst>
        </pc:spChg>
        <pc:spChg chg="mod">
          <ac:chgData name="Jeff Edmonds" userId="a8785b683ef20e23" providerId="LiveId" clId="{818471B1-86BA-4B64-BF1F-FCB39024EA8C}" dt="2021-11-02T18:50:28.142" v="182" actId="1036"/>
          <ac:spMkLst>
            <pc:docMk/>
            <pc:sldMk cId="3264718329" sldId="2058"/>
            <ac:spMk id="50" creationId="{4068D25C-9753-4407-98D5-E8A32364798E}"/>
          </ac:spMkLst>
        </pc:spChg>
        <pc:spChg chg="mod">
          <ac:chgData name="Jeff Edmonds" userId="a8785b683ef20e23" providerId="LiveId" clId="{818471B1-86BA-4B64-BF1F-FCB39024EA8C}" dt="2021-11-02T19:01:20.490" v="265" actId="1076"/>
          <ac:spMkLst>
            <pc:docMk/>
            <pc:sldMk cId="3264718329" sldId="2058"/>
            <ac:spMk id="58" creationId="{00000000-0000-0000-0000-000000000000}"/>
          </ac:spMkLst>
        </pc:spChg>
        <pc:spChg chg="mod">
          <ac:chgData name="Jeff Edmonds" userId="a8785b683ef20e23" providerId="LiveId" clId="{818471B1-86BA-4B64-BF1F-FCB39024EA8C}" dt="2021-11-02T19:01:20.490" v="265" actId="1076"/>
          <ac:spMkLst>
            <pc:docMk/>
            <pc:sldMk cId="3264718329" sldId="2058"/>
            <ac:spMk id="61" creationId="{00000000-0000-0000-0000-000000000000}"/>
          </ac:spMkLst>
        </pc:spChg>
        <pc:spChg chg="mod">
          <ac:chgData name="Jeff Edmonds" userId="a8785b683ef20e23" providerId="LiveId" clId="{818471B1-86BA-4B64-BF1F-FCB39024EA8C}" dt="2021-11-02T19:01:20.490" v="265" actId="1076"/>
          <ac:spMkLst>
            <pc:docMk/>
            <pc:sldMk cId="3264718329" sldId="2058"/>
            <ac:spMk id="62" creationId="{00000000-0000-0000-0000-000000000000}"/>
          </ac:spMkLst>
        </pc:spChg>
        <pc:spChg chg="mod">
          <ac:chgData name="Jeff Edmonds" userId="a8785b683ef20e23" providerId="LiveId" clId="{818471B1-86BA-4B64-BF1F-FCB39024EA8C}" dt="2021-11-02T19:01:20.490" v="265" actId="1076"/>
          <ac:spMkLst>
            <pc:docMk/>
            <pc:sldMk cId="3264718329" sldId="2058"/>
            <ac:spMk id="63" creationId="{00000000-0000-0000-0000-000000000000}"/>
          </ac:spMkLst>
        </pc:spChg>
        <pc:spChg chg="mod">
          <ac:chgData name="Jeff Edmonds" userId="a8785b683ef20e23" providerId="LiveId" clId="{818471B1-86BA-4B64-BF1F-FCB39024EA8C}" dt="2021-11-02T18:50:28.142" v="182" actId="1036"/>
          <ac:spMkLst>
            <pc:docMk/>
            <pc:sldMk cId="3264718329" sldId="2058"/>
            <ac:spMk id="66" creationId="{DE86996F-6D87-4DC7-9DEA-0317B34D7810}"/>
          </ac:spMkLst>
        </pc:spChg>
        <pc:spChg chg="mod">
          <ac:chgData name="Jeff Edmonds" userId="a8785b683ef20e23" providerId="LiveId" clId="{818471B1-86BA-4B64-BF1F-FCB39024EA8C}" dt="2021-11-02T18:50:28.142" v="182" actId="1036"/>
          <ac:spMkLst>
            <pc:docMk/>
            <pc:sldMk cId="3264718329" sldId="2058"/>
            <ac:spMk id="67" creationId="{991C1003-0502-46C5-816C-7486666E1278}"/>
          </ac:spMkLst>
        </pc:spChg>
        <pc:spChg chg="mod">
          <ac:chgData name="Jeff Edmonds" userId="a8785b683ef20e23" providerId="LiveId" clId="{818471B1-86BA-4B64-BF1F-FCB39024EA8C}" dt="2021-11-02T18:50:28.142" v="182" actId="1036"/>
          <ac:spMkLst>
            <pc:docMk/>
            <pc:sldMk cId="3264718329" sldId="2058"/>
            <ac:spMk id="68" creationId="{6D92C6B8-12DB-4EE3-8685-FD115258D537}"/>
          </ac:spMkLst>
        </pc:spChg>
        <pc:spChg chg="mod">
          <ac:chgData name="Jeff Edmonds" userId="a8785b683ef20e23" providerId="LiveId" clId="{818471B1-86BA-4B64-BF1F-FCB39024EA8C}" dt="2021-11-02T18:50:28.142" v="182" actId="1036"/>
          <ac:spMkLst>
            <pc:docMk/>
            <pc:sldMk cId="3264718329" sldId="2058"/>
            <ac:spMk id="69" creationId="{3CCF7465-B9EB-4EBD-B398-65A2E9AC7BD6}"/>
          </ac:spMkLst>
        </pc:spChg>
        <pc:spChg chg="del">
          <ac:chgData name="Jeff Edmonds" userId="a8785b683ef20e23" providerId="LiveId" clId="{818471B1-86BA-4B64-BF1F-FCB39024EA8C}" dt="2021-11-02T18:51:04.481" v="187" actId="478"/>
          <ac:spMkLst>
            <pc:docMk/>
            <pc:sldMk cId="3264718329" sldId="2058"/>
            <ac:spMk id="87" creationId="{00000000-0000-0000-0000-000000000000}"/>
          </ac:spMkLst>
        </pc:spChg>
        <pc:spChg chg="del">
          <ac:chgData name="Jeff Edmonds" userId="a8785b683ef20e23" providerId="LiveId" clId="{818471B1-86BA-4B64-BF1F-FCB39024EA8C}" dt="2021-11-02T18:51:04.481" v="187" actId="478"/>
          <ac:spMkLst>
            <pc:docMk/>
            <pc:sldMk cId="3264718329" sldId="2058"/>
            <ac:spMk id="92" creationId="{00000000-0000-0000-0000-000000000000}"/>
          </ac:spMkLst>
        </pc:spChg>
        <pc:grpChg chg="add del mod">
          <ac:chgData name="Jeff Edmonds" userId="a8785b683ef20e23" providerId="LiveId" clId="{818471B1-86BA-4B64-BF1F-FCB39024EA8C}" dt="2021-11-02T18:50:59.638" v="186" actId="478"/>
          <ac:grpSpMkLst>
            <pc:docMk/>
            <pc:sldMk cId="3264718329" sldId="2058"/>
            <ac:grpSpMk id="9" creationId="{8AA3F90B-90A7-4F79-AA04-55B926344F3C}"/>
          </ac:grpSpMkLst>
        </pc:grpChg>
        <pc:grpChg chg="mod">
          <ac:chgData name="Jeff Edmonds" userId="a8785b683ef20e23" providerId="LiveId" clId="{818471B1-86BA-4B64-BF1F-FCB39024EA8C}" dt="2021-11-02T19:01:20.490" v="265" actId="1076"/>
          <ac:grpSpMkLst>
            <pc:docMk/>
            <pc:sldMk cId="3264718329" sldId="2058"/>
            <ac:grpSpMk id="15" creationId="{00000000-0000-0000-0000-000000000000}"/>
          </ac:grpSpMkLst>
        </pc:grpChg>
        <pc:grpChg chg="del">
          <ac:chgData name="Jeff Edmonds" userId="a8785b683ef20e23" providerId="LiveId" clId="{818471B1-86BA-4B64-BF1F-FCB39024EA8C}" dt="2021-11-02T18:51:48.220" v="190" actId="478"/>
          <ac:grpSpMkLst>
            <pc:docMk/>
            <pc:sldMk cId="3264718329" sldId="2058"/>
            <ac:grpSpMk id="18" creationId="{00000000-0000-0000-0000-000000000000}"/>
          </ac:grpSpMkLst>
        </pc:grpChg>
        <pc:grpChg chg="add mod">
          <ac:chgData name="Jeff Edmonds" userId="a8785b683ef20e23" providerId="LiveId" clId="{818471B1-86BA-4B64-BF1F-FCB39024EA8C}" dt="2021-11-02T18:50:28.142" v="182" actId="1036"/>
          <ac:grpSpMkLst>
            <pc:docMk/>
            <pc:sldMk cId="3264718329" sldId="2058"/>
            <ac:grpSpMk id="49" creationId="{0534D79C-C20D-4357-897A-ED3745312DCE}"/>
          </ac:grpSpMkLst>
        </pc:grpChg>
        <pc:grpChg chg="mod">
          <ac:chgData name="Jeff Edmonds" userId="a8785b683ef20e23" providerId="LiveId" clId="{818471B1-86BA-4B64-BF1F-FCB39024EA8C}" dt="2021-11-02T19:01:20.490" v="265" actId="1076"/>
          <ac:grpSpMkLst>
            <pc:docMk/>
            <pc:sldMk cId="3264718329" sldId="2058"/>
            <ac:grpSpMk id="53" creationId="{00000000-0000-0000-0000-000000000000}"/>
          </ac:grpSpMkLst>
        </pc:grpChg>
        <pc:grpChg chg="mod">
          <ac:chgData name="Jeff Edmonds" userId="a8785b683ef20e23" providerId="LiveId" clId="{818471B1-86BA-4B64-BF1F-FCB39024EA8C}" dt="2021-11-02T19:01:20.490" v="265" actId="1076"/>
          <ac:grpSpMkLst>
            <pc:docMk/>
            <pc:sldMk cId="3264718329" sldId="2058"/>
            <ac:grpSpMk id="54" creationId="{00000000-0000-0000-0000-000000000000}"/>
          </ac:grpSpMkLst>
        </pc:grpChg>
        <pc:grpChg chg="mod">
          <ac:chgData name="Jeff Edmonds" userId="a8785b683ef20e23" providerId="LiveId" clId="{818471B1-86BA-4B64-BF1F-FCB39024EA8C}" dt="2021-11-02T19:01:20.490" v="265" actId="1076"/>
          <ac:grpSpMkLst>
            <pc:docMk/>
            <pc:sldMk cId="3264718329" sldId="2058"/>
            <ac:grpSpMk id="56" creationId="{00000000-0000-0000-0000-000000000000}"/>
          </ac:grpSpMkLst>
        </pc:grpChg>
        <pc:grpChg chg="mod">
          <ac:chgData name="Jeff Edmonds" userId="a8785b683ef20e23" providerId="LiveId" clId="{818471B1-86BA-4B64-BF1F-FCB39024EA8C}" dt="2021-11-02T18:50:28.142" v="182" actId="1036"/>
          <ac:grpSpMkLst>
            <pc:docMk/>
            <pc:sldMk cId="3264718329" sldId="2058"/>
            <ac:grpSpMk id="64" creationId="{7CDCE031-B1D2-493C-BF86-B17907FD434C}"/>
          </ac:grpSpMkLst>
        </pc:grpChg>
        <pc:picChg chg="mod">
          <ac:chgData name="Jeff Edmonds" userId="a8785b683ef20e23" providerId="LiveId" clId="{818471B1-86BA-4B64-BF1F-FCB39024EA8C}" dt="2021-11-02T18:50:28.142" v="182" actId="1036"/>
          <ac:picMkLst>
            <pc:docMk/>
            <pc:sldMk cId="3264718329" sldId="2058"/>
            <ac:picMk id="51" creationId="{435D1EF5-531F-4905-B1D3-09C4FFA76688}"/>
          </ac:picMkLst>
        </pc:picChg>
        <pc:picChg chg="mod">
          <ac:chgData name="Jeff Edmonds" userId="a8785b683ef20e23" providerId="LiveId" clId="{818471B1-86BA-4B64-BF1F-FCB39024EA8C}" dt="2021-11-02T19:01:20.490" v="265" actId="1076"/>
          <ac:picMkLst>
            <pc:docMk/>
            <pc:sldMk cId="3264718329" sldId="2058"/>
            <ac:picMk id="57" creationId="{00000000-0000-0000-0000-000000000000}"/>
          </ac:picMkLst>
        </pc:picChg>
        <pc:picChg chg="mod">
          <ac:chgData name="Jeff Edmonds" userId="a8785b683ef20e23" providerId="LiveId" clId="{818471B1-86BA-4B64-BF1F-FCB39024EA8C}" dt="2021-11-02T18:50:28.142" v="182" actId="1036"/>
          <ac:picMkLst>
            <pc:docMk/>
            <pc:sldMk cId="3264718329" sldId="2058"/>
            <ac:picMk id="65" creationId="{05B7ACF4-D035-42EA-A4B1-B8BBC1CF822D}"/>
          </ac:picMkLst>
        </pc:picChg>
        <pc:cxnChg chg="mod">
          <ac:chgData name="Jeff Edmonds" userId="a8785b683ef20e23" providerId="LiveId" clId="{818471B1-86BA-4B64-BF1F-FCB39024EA8C}" dt="2021-11-02T19:01:20.490" v="265" actId="1076"/>
          <ac:cxnSpMkLst>
            <pc:docMk/>
            <pc:sldMk cId="3264718329" sldId="2058"/>
            <ac:cxnSpMk id="14" creationId="{00000000-0000-0000-0000-000000000000}"/>
          </ac:cxnSpMkLst>
        </pc:cxnChg>
        <pc:cxnChg chg="mod">
          <ac:chgData name="Jeff Edmonds" userId="a8785b683ef20e23" providerId="LiveId" clId="{818471B1-86BA-4B64-BF1F-FCB39024EA8C}" dt="2021-11-02T19:01:20.490" v="265" actId="1076"/>
          <ac:cxnSpMkLst>
            <pc:docMk/>
            <pc:sldMk cId="3264718329" sldId="2058"/>
            <ac:cxnSpMk id="59" creationId="{00000000-0000-0000-0000-000000000000}"/>
          </ac:cxnSpMkLst>
        </pc:cxnChg>
        <pc:cxnChg chg="mod">
          <ac:chgData name="Jeff Edmonds" userId="a8785b683ef20e23" providerId="LiveId" clId="{818471B1-86BA-4B64-BF1F-FCB39024EA8C}" dt="2021-11-02T19:01:20.490" v="265" actId="1076"/>
          <ac:cxnSpMkLst>
            <pc:docMk/>
            <pc:sldMk cId="3264718329" sldId="2058"/>
            <ac:cxnSpMk id="60" creationId="{00000000-0000-0000-0000-000000000000}"/>
          </ac:cxnSpMkLst>
        </pc:cxnChg>
        <pc:cxnChg chg="del">
          <ac:chgData name="Jeff Edmonds" userId="a8785b683ef20e23" providerId="LiveId" clId="{818471B1-86BA-4B64-BF1F-FCB39024EA8C}" dt="2021-11-02T18:51:35.771" v="189" actId="478"/>
          <ac:cxnSpMkLst>
            <pc:docMk/>
            <pc:sldMk cId="3264718329" sldId="2058"/>
            <ac:cxnSpMk id="90" creationId="{00000000-0000-0000-0000-000000000000}"/>
          </ac:cxnSpMkLst>
        </pc:cxnChg>
      </pc:sldChg>
      <pc:sldChg chg="modSp modAnim">
        <pc:chgData name="Jeff Edmonds" userId="a8785b683ef20e23" providerId="LiveId" clId="{818471B1-86BA-4B64-BF1F-FCB39024EA8C}" dt="2021-11-02T19:23:17.231" v="333" actId="6549"/>
        <pc:sldMkLst>
          <pc:docMk/>
          <pc:sldMk cId="530763821" sldId="2078"/>
        </pc:sldMkLst>
        <pc:spChg chg="mod">
          <ac:chgData name="Jeff Edmonds" userId="a8785b683ef20e23" providerId="LiveId" clId="{818471B1-86BA-4B64-BF1F-FCB39024EA8C}" dt="2021-11-02T19:23:17.231" v="333" actId="6549"/>
          <ac:spMkLst>
            <pc:docMk/>
            <pc:sldMk cId="530763821" sldId="2078"/>
            <ac:spMk id="24" creationId="{00000000-0000-0000-0000-000000000000}"/>
          </ac:spMkLst>
        </pc:spChg>
      </pc:sldChg>
      <pc:sldChg chg="modAnim">
        <pc:chgData name="Jeff Edmonds" userId="a8785b683ef20e23" providerId="LiveId" clId="{818471B1-86BA-4B64-BF1F-FCB39024EA8C}" dt="2021-11-02T19:23:36.434" v="335"/>
        <pc:sldMkLst>
          <pc:docMk/>
          <pc:sldMk cId="2339635987" sldId="2086"/>
        </pc:sldMkLst>
      </pc:sldChg>
      <pc:sldChg chg="addSp delSp modSp del modAnim">
        <pc:chgData name="Jeff Edmonds" userId="a8785b683ef20e23" providerId="LiveId" clId="{818471B1-86BA-4B64-BF1F-FCB39024EA8C}" dt="2021-11-02T19:30:19.238" v="408" actId="47"/>
        <pc:sldMkLst>
          <pc:docMk/>
          <pc:sldMk cId="2900906028" sldId="2088"/>
        </pc:sldMkLst>
        <pc:grpChg chg="add del mod">
          <ac:chgData name="Jeff Edmonds" userId="a8785b683ef20e23" providerId="LiveId" clId="{818471B1-86BA-4B64-BF1F-FCB39024EA8C}" dt="2021-11-02T19:27:17.365" v="343" actId="478"/>
          <ac:grpSpMkLst>
            <pc:docMk/>
            <pc:sldMk cId="2900906028" sldId="2088"/>
            <ac:grpSpMk id="2" creationId="{87E9B10C-D725-49B5-82B4-22FD19B274B5}"/>
          </ac:grpSpMkLst>
        </pc:grpChg>
        <pc:picChg chg="add del mod">
          <ac:chgData name="Jeff Edmonds" userId="a8785b683ef20e23" providerId="LiveId" clId="{818471B1-86BA-4B64-BF1F-FCB39024EA8C}" dt="2021-11-02T19:27:17.365" v="343" actId="478"/>
          <ac:picMkLst>
            <pc:docMk/>
            <pc:sldMk cId="2900906028" sldId="2088"/>
            <ac:picMk id="13" creationId="{6B0FC5BD-C137-4AAE-A0F9-18ED305718DF}"/>
          </ac:picMkLst>
        </pc:picChg>
        <pc:picChg chg="add del mod">
          <ac:chgData name="Jeff Edmonds" userId="a8785b683ef20e23" providerId="LiveId" clId="{818471B1-86BA-4B64-BF1F-FCB39024EA8C}" dt="2021-11-02T19:27:22.230" v="344" actId="21"/>
          <ac:picMkLst>
            <pc:docMk/>
            <pc:sldMk cId="2900906028" sldId="2088"/>
            <ac:picMk id="16" creationId="{B05F54AB-CB7E-445A-8AE1-32797219DF9F}"/>
          </ac:picMkLst>
        </pc:picChg>
      </pc:sldChg>
      <pc:sldChg chg="modAnim">
        <pc:chgData name="Jeff Edmonds" userId="a8785b683ef20e23" providerId="LiveId" clId="{818471B1-86BA-4B64-BF1F-FCB39024EA8C}" dt="2021-11-02T19:36:35.471" v="409"/>
        <pc:sldMkLst>
          <pc:docMk/>
          <pc:sldMk cId="711496220" sldId="2142"/>
        </pc:sldMkLst>
      </pc:sldChg>
      <pc:sldChg chg="modAnim">
        <pc:chgData name="Jeff Edmonds" userId="a8785b683ef20e23" providerId="LiveId" clId="{818471B1-86BA-4B64-BF1F-FCB39024EA8C}" dt="2021-11-02T17:32:29.336" v="107"/>
        <pc:sldMkLst>
          <pc:docMk/>
          <pc:sldMk cId="995594205" sldId="2554"/>
        </pc:sldMkLst>
      </pc:sldChg>
      <pc:sldChg chg="delSp mod delAnim">
        <pc:chgData name="Jeff Edmonds" userId="a8785b683ef20e23" providerId="LiveId" clId="{818471B1-86BA-4B64-BF1F-FCB39024EA8C}" dt="2021-11-02T17:30:37.168" v="99" actId="478"/>
        <pc:sldMkLst>
          <pc:docMk/>
          <pc:sldMk cId="1392424043" sldId="2702"/>
        </pc:sldMkLst>
        <pc:spChg chg="del">
          <ac:chgData name="Jeff Edmonds" userId="a8785b683ef20e23" providerId="LiveId" clId="{818471B1-86BA-4B64-BF1F-FCB39024EA8C}" dt="2021-11-02T17:30:37.168" v="99" actId="478"/>
          <ac:spMkLst>
            <pc:docMk/>
            <pc:sldMk cId="1392424043" sldId="2702"/>
            <ac:spMk id="48" creationId="{C885634D-706F-4A54-B863-250A6DB07FE9}"/>
          </ac:spMkLst>
        </pc:spChg>
      </pc:sldChg>
      <pc:sldChg chg="addSp delSp modSp add mod delAnim modAnim">
        <pc:chgData name="Jeff Edmonds" userId="a8785b683ef20e23" providerId="LiveId" clId="{818471B1-86BA-4B64-BF1F-FCB39024EA8C}" dt="2021-11-02T19:00:24.021" v="263" actId="478"/>
        <pc:sldMkLst>
          <pc:docMk/>
          <pc:sldMk cId="2897100930" sldId="2740"/>
        </pc:sldMkLst>
        <pc:spChg chg="del">
          <ac:chgData name="Jeff Edmonds" userId="a8785b683ef20e23" providerId="LiveId" clId="{818471B1-86BA-4B64-BF1F-FCB39024EA8C}" dt="2021-11-02T18:52:22.729" v="194" actId="478"/>
          <ac:spMkLst>
            <pc:docMk/>
            <pc:sldMk cId="2897100930" sldId="2740"/>
            <ac:spMk id="21" creationId="{00000000-0000-0000-0000-000000000000}"/>
          </ac:spMkLst>
        </pc:spChg>
        <pc:spChg chg="del mod">
          <ac:chgData name="Jeff Edmonds" userId="a8785b683ef20e23" providerId="LiveId" clId="{818471B1-86BA-4B64-BF1F-FCB39024EA8C}" dt="2021-11-02T19:00:22.682" v="262" actId="478"/>
          <ac:spMkLst>
            <pc:docMk/>
            <pc:sldMk cId="2897100930" sldId="2740"/>
            <ac:spMk id="82" creationId="{00000000-0000-0000-0000-000000000000}"/>
          </ac:spMkLst>
        </pc:spChg>
        <pc:spChg chg="del">
          <ac:chgData name="Jeff Edmonds" userId="a8785b683ef20e23" providerId="LiveId" clId="{818471B1-86BA-4B64-BF1F-FCB39024EA8C}" dt="2021-11-02T18:56:44.178" v="226" actId="478"/>
          <ac:spMkLst>
            <pc:docMk/>
            <pc:sldMk cId="2897100930" sldId="2740"/>
            <ac:spMk id="87" creationId="{00000000-0000-0000-0000-000000000000}"/>
          </ac:spMkLst>
        </pc:spChg>
        <pc:spChg chg="del">
          <ac:chgData name="Jeff Edmonds" userId="a8785b683ef20e23" providerId="LiveId" clId="{818471B1-86BA-4B64-BF1F-FCB39024EA8C}" dt="2021-11-02T18:56:41.178" v="225" actId="478"/>
          <ac:spMkLst>
            <pc:docMk/>
            <pc:sldMk cId="2897100930" sldId="2740"/>
            <ac:spMk id="92" creationId="{00000000-0000-0000-0000-000000000000}"/>
          </ac:spMkLst>
        </pc:spChg>
        <pc:spChg chg="del">
          <ac:chgData name="Jeff Edmonds" userId="a8785b683ef20e23" providerId="LiveId" clId="{818471B1-86BA-4B64-BF1F-FCB39024EA8C}" dt="2021-11-02T18:51:17.441" v="188" actId="478"/>
          <ac:spMkLst>
            <pc:docMk/>
            <pc:sldMk cId="2897100930" sldId="2740"/>
            <ac:spMk id="97" creationId="{00000000-0000-0000-0000-000000000000}"/>
          </ac:spMkLst>
        </pc:spChg>
        <pc:spChg chg="del">
          <ac:chgData name="Jeff Edmonds" userId="a8785b683ef20e23" providerId="LiveId" clId="{818471B1-86BA-4B64-BF1F-FCB39024EA8C}" dt="2021-11-02T19:00:24.021" v="263" actId="478"/>
          <ac:spMkLst>
            <pc:docMk/>
            <pc:sldMk cId="2897100930" sldId="2740"/>
            <ac:spMk id="21520" creationId="{00000000-0000-0000-0000-000000000000}"/>
          </ac:spMkLst>
        </pc:spChg>
        <pc:grpChg chg="del">
          <ac:chgData name="Jeff Edmonds" userId="a8785b683ef20e23" providerId="LiveId" clId="{818471B1-86BA-4B64-BF1F-FCB39024EA8C}" dt="2021-11-02T18:52:05.796" v="192" actId="478"/>
          <ac:grpSpMkLst>
            <pc:docMk/>
            <pc:sldMk cId="2897100930" sldId="2740"/>
            <ac:grpSpMk id="18" creationId="{00000000-0000-0000-0000-000000000000}"/>
          </ac:grpSpMkLst>
        </pc:grpChg>
        <pc:picChg chg="add del">
          <ac:chgData name="Jeff Edmonds" userId="a8785b683ef20e23" providerId="LiveId" clId="{818471B1-86BA-4B64-BF1F-FCB39024EA8C}" dt="2021-11-02T18:55:59.771" v="200" actId="22"/>
          <ac:picMkLst>
            <pc:docMk/>
            <pc:sldMk cId="2897100930" sldId="2740"/>
            <ac:picMk id="11" creationId="{DD4ABA35-AE7F-47FF-ABA6-FDC2112FAD1C}"/>
          </ac:picMkLst>
        </pc:picChg>
        <pc:picChg chg="add mod">
          <ac:chgData name="Jeff Edmonds" userId="a8785b683ef20e23" providerId="LiveId" clId="{818471B1-86BA-4B64-BF1F-FCB39024EA8C}" dt="2021-11-02T18:58:18.221" v="250" actId="1076"/>
          <ac:picMkLst>
            <pc:docMk/>
            <pc:sldMk cId="2897100930" sldId="2740"/>
            <ac:picMk id="70" creationId="{9078C553-4C60-44B1-A9E8-CBDB86F39FA8}"/>
          </ac:picMkLst>
        </pc:picChg>
        <pc:picChg chg="add mod">
          <ac:chgData name="Jeff Edmonds" userId="a8785b683ef20e23" providerId="LiveId" clId="{818471B1-86BA-4B64-BF1F-FCB39024EA8C}" dt="2021-11-02T18:59:45.608" v="256" actId="14100"/>
          <ac:picMkLst>
            <pc:docMk/>
            <pc:sldMk cId="2897100930" sldId="2740"/>
            <ac:picMk id="71" creationId="{EE535843-3BF5-443D-B5FF-636242533165}"/>
          </ac:picMkLst>
        </pc:picChg>
        <pc:picChg chg="add del mod">
          <ac:chgData name="Jeff Edmonds" userId="a8785b683ef20e23" providerId="LiveId" clId="{818471B1-86BA-4B64-BF1F-FCB39024EA8C}" dt="2021-11-02T18:57:45.796" v="247" actId="478"/>
          <ac:picMkLst>
            <pc:docMk/>
            <pc:sldMk cId="2897100930" sldId="2740"/>
            <ac:picMk id="7170" creationId="{4893753F-B3A3-4BA8-8347-FF27C1D525CA}"/>
          </ac:picMkLst>
        </pc:picChg>
        <pc:picChg chg="add mod">
          <ac:chgData name="Jeff Edmonds" userId="a8785b683ef20e23" providerId="LiveId" clId="{818471B1-86BA-4B64-BF1F-FCB39024EA8C}" dt="2021-11-02T18:57:51.252" v="248" actId="1076"/>
          <ac:picMkLst>
            <pc:docMk/>
            <pc:sldMk cId="2897100930" sldId="2740"/>
            <ac:picMk id="7172" creationId="{7F9E8ED0-8F8A-4171-9C9E-52C54B6C0C4B}"/>
          </ac:picMkLst>
        </pc:picChg>
      </pc:sldChg>
      <pc:sldChg chg="delSp add mod delAnim modAnim">
        <pc:chgData name="Jeff Edmonds" userId="a8785b683ef20e23" providerId="LiveId" clId="{818471B1-86BA-4B64-BF1F-FCB39024EA8C}" dt="2021-11-02T19:05:39.229" v="275"/>
        <pc:sldMkLst>
          <pc:docMk/>
          <pc:sldMk cId="3065258191" sldId="2741"/>
        </pc:sldMkLst>
        <pc:spChg chg="del">
          <ac:chgData name="Jeff Edmonds" userId="a8785b683ef20e23" providerId="LiveId" clId="{818471B1-86BA-4B64-BF1F-FCB39024EA8C}" dt="2021-11-02T19:03:44.435" v="269" actId="478"/>
          <ac:spMkLst>
            <pc:docMk/>
            <pc:sldMk cId="3065258191" sldId="2741"/>
            <ac:spMk id="20" creationId="{00000000-0000-0000-0000-000000000000}"/>
          </ac:spMkLst>
        </pc:spChg>
        <pc:spChg chg="del">
          <ac:chgData name="Jeff Edmonds" userId="a8785b683ef20e23" providerId="LiveId" clId="{818471B1-86BA-4B64-BF1F-FCB39024EA8C}" dt="2021-11-02T19:03:52.813" v="270" actId="478"/>
          <ac:spMkLst>
            <pc:docMk/>
            <pc:sldMk cId="3065258191" sldId="2741"/>
            <ac:spMk id="21" creationId="{00000000-0000-0000-0000-000000000000}"/>
          </ac:spMkLst>
        </pc:spChg>
        <pc:spChg chg="del">
          <ac:chgData name="Jeff Edmonds" userId="a8785b683ef20e23" providerId="LiveId" clId="{818471B1-86BA-4B64-BF1F-FCB39024EA8C}" dt="2021-11-02T19:05:03.642" v="273" actId="478"/>
          <ac:spMkLst>
            <pc:docMk/>
            <pc:sldMk cId="3065258191" sldId="2741"/>
            <ac:spMk id="82" creationId="{00000000-0000-0000-0000-000000000000}"/>
          </ac:spMkLst>
        </pc:spChg>
        <pc:spChg chg="del">
          <ac:chgData name="Jeff Edmonds" userId="a8785b683ef20e23" providerId="LiveId" clId="{818471B1-86BA-4B64-BF1F-FCB39024EA8C}" dt="2021-11-02T19:05:05.190" v="274" actId="478"/>
          <ac:spMkLst>
            <pc:docMk/>
            <pc:sldMk cId="3065258191" sldId="2741"/>
            <ac:spMk id="21520" creationId="{00000000-0000-0000-0000-000000000000}"/>
          </ac:spMkLst>
        </pc:spChg>
        <pc:grpChg chg="del">
          <ac:chgData name="Jeff Edmonds" userId="a8785b683ef20e23" providerId="LiveId" clId="{818471B1-86BA-4B64-BF1F-FCB39024EA8C}" dt="2021-11-02T19:02:53.204" v="267" actId="478"/>
          <ac:grpSpMkLst>
            <pc:docMk/>
            <pc:sldMk cId="3065258191" sldId="2741"/>
            <ac:grpSpMk id="9" creationId="{8AA3F90B-90A7-4F79-AA04-55B926344F3C}"/>
          </ac:grpSpMkLst>
        </pc:grpChg>
      </pc:sldChg>
      <pc:sldChg chg="addSp delSp modSp new del modAnim">
        <pc:chgData name="Jeff Edmonds" userId="a8785b683ef20e23" providerId="LiveId" clId="{818471B1-86BA-4B64-BF1F-FCB39024EA8C}" dt="2021-11-02T19:14:08.626" v="282" actId="47"/>
        <pc:sldMkLst>
          <pc:docMk/>
          <pc:sldMk cId="872323747" sldId="2742"/>
        </pc:sldMkLst>
        <pc:grpChg chg="add del mod">
          <ac:chgData name="Jeff Edmonds" userId="a8785b683ef20e23" providerId="LiveId" clId="{818471B1-86BA-4B64-BF1F-FCB39024EA8C}" dt="2021-11-02T19:14:04.730" v="281" actId="21"/>
          <ac:grpSpMkLst>
            <pc:docMk/>
            <pc:sldMk cId="872323747" sldId="2742"/>
            <ac:grpSpMk id="7" creationId="{9697D164-F915-45D1-B9F7-A52B9BFD406C}"/>
          </ac:grpSpMkLst>
        </pc:grpChg>
        <pc:picChg chg="add mod">
          <ac:chgData name="Jeff Edmonds" userId="a8785b683ef20e23" providerId="LiveId" clId="{818471B1-86BA-4B64-BF1F-FCB39024EA8C}" dt="2021-11-02T19:14:02.468" v="280" actId="14100"/>
          <ac:picMkLst>
            <pc:docMk/>
            <pc:sldMk cId="872323747" sldId="2742"/>
            <ac:picMk id="4" creationId="{A0ED863C-772F-483B-9D1C-46FCC1FC0B3D}"/>
          </ac:picMkLst>
        </pc:picChg>
        <pc:picChg chg="add mod">
          <ac:chgData name="Jeff Edmonds" userId="a8785b683ef20e23" providerId="LiveId" clId="{818471B1-86BA-4B64-BF1F-FCB39024EA8C}" dt="2021-11-02T19:14:02.468" v="280" actId="14100"/>
          <ac:picMkLst>
            <pc:docMk/>
            <pc:sldMk cId="872323747" sldId="2742"/>
            <ac:picMk id="5" creationId="{BF0184E4-58BC-4569-8EB6-7983C4FA73E9}"/>
          </ac:picMkLst>
        </pc:picChg>
        <pc:picChg chg="add del mod">
          <ac:chgData name="Jeff Edmonds" userId="a8785b683ef20e23" providerId="LiveId" clId="{818471B1-86BA-4B64-BF1F-FCB39024EA8C}" dt="2021-11-02T19:13:52.236" v="278" actId="478"/>
          <ac:picMkLst>
            <pc:docMk/>
            <pc:sldMk cId="872323747" sldId="2742"/>
            <ac:picMk id="6" creationId="{4A4E519D-5DCE-4391-B4C9-18BAB30161CE}"/>
          </ac:picMkLst>
        </pc:picChg>
      </pc:sldChg>
      <pc:sldChg chg="addSp delSp modSp add mod delAnim modAnim">
        <pc:chgData name="Jeff Edmonds" userId="a8785b683ef20e23" providerId="LiveId" clId="{818471B1-86BA-4B64-BF1F-FCB39024EA8C}" dt="2021-11-02T19:29:08.486" v="407" actId="1035"/>
        <pc:sldMkLst>
          <pc:docMk/>
          <pc:sldMk cId="2259692334" sldId="2742"/>
        </pc:sldMkLst>
        <pc:spChg chg="del">
          <ac:chgData name="Jeff Edmonds" userId="a8785b683ef20e23" providerId="LiveId" clId="{818471B1-86BA-4B64-BF1F-FCB39024EA8C}" dt="2021-11-02T19:27:06.786" v="342" actId="478"/>
          <ac:spMkLst>
            <pc:docMk/>
            <pc:sldMk cId="2259692334" sldId="2742"/>
            <ac:spMk id="15" creationId="{5DA479BF-18A1-4486-A30B-EF0F779B22DB}"/>
          </ac:spMkLst>
        </pc:spChg>
        <pc:spChg chg="del">
          <ac:chgData name="Jeff Edmonds" userId="a8785b683ef20e23" providerId="LiveId" clId="{818471B1-86BA-4B64-BF1F-FCB39024EA8C}" dt="2021-11-02T19:27:06.786" v="342" actId="478"/>
          <ac:spMkLst>
            <pc:docMk/>
            <pc:sldMk cId="2259692334" sldId="2742"/>
            <ac:spMk id="16" creationId="{7C5D098B-AFE2-4ACB-8FD0-DBEF2B8D6F09}"/>
          </ac:spMkLst>
        </pc:spChg>
        <pc:spChg chg="add mod">
          <ac:chgData name="Jeff Edmonds" userId="a8785b683ef20e23" providerId="LiveId" clId="{818471B1-86BA-4B64-BF1F-FCB39024EA8C}" dt="2021-11-02T19:29:08.486" v="407" actId="1035"/>
          <ac:spMkLst>
            <pc:docMk/>
            <pc:sldMk cId="2259692334" sldId="2742"/>
            <ac:spMk id="18" creationId="{9039ABC6-CABC-4172-AC0F-CC61FE6D458A}"/>
          </ac:spMkLst>
        </pc:spChg>
        <pc:spChg chg="del topLvl">
          <ac:chgData name="Jeff Edmonds" userId="a8785b683ef20e23" providerId="LiveId" clId="{818471B1-86BA-4B64-BF1F-FCB39024EA8C}" dt="2021-11-02T19:27:03.073" v="341" actId="478"/>
          <ac:spMkLst>
            <pc:docMk/>
            <pc:sldMk cId="2259692334" sldId="2742"/>
            <ac:spMk id="26" creationId="{00000000-0000-0000-0000-000000000000}"/>
          </ac:spMkLst>
        </pc:spChg>
        <pc:spChg chg="del">
          <ac:chgData name="Jeff Edmonds" userId="a8785b683ef20e23" providerId="LiveId" clId="{818471B1-86BA-4B64-BF1F-FCB39024EA8C}" dt="2021-11-02T19:27:51.225" v="348" actId="478"/>
          <ac:spMkLst>
            <pc:docMk/>
            <pc:sldMk cId="2259692334" sldId="2742"/>
            <ac:spMk id="37" creationId="{00000000-0000-0000-0000-000000000000}"/>
          </ac:spMkLst>
        </pc:spChg>
        <pc:spChg chg="del">
          <ac:chgData name="Jeff Edmonds" userId="a8785b683ef20e23" providerId="LiveId" clId="{818471B1-86BA-4B64-BF1F-FCB39024EA8C}" dt="2021-11-02T19:27:51.225" v="348" actId="478"/>
          <ac:spMkLst>
            <pc:docMk/>
            <pc:sldMk cId="2259692334" sldId="2742"/>
            <ac:spMk id="38" creationId="{00000000-0000-0000-0000-000000000000}"/>
          </ac:spMkLst>
        </pc:spChg>
        <pc:grpChg chg="del">
          <ac:chgData name="Jeff Edmonds" userId="a8785b683ef20e23" providerId="LiveId" clId="{818471B1-86BA-4B64-BF1F-FCB39024EA8C}" dt="2021-11-02T19:27:03.073" v="341" actId="478"/>
          <ac:grpSpMkLst>
            <pc:docMk/>
            <pc:sldMk cId="2259692334" sldId="2742"/>
            <ac:grpSpMk id="23" creationId="{00000000-0000-0000-0000-000000000000}"/>
          </ac:grpSpMkLst>
        </pc:grpChg>
        <pc:picChg chg="add mod">
          <ac:chgData name="Jeff Edmonds" userId="a8785b683ef20e23" providerId="LiveId" clId="{818471B1-86BA-4B64-BF1F-FCB39024EA8C}" dt="2021-11-02T19:27:42.179" v="347" actId="14100"/>
          <ac:picMkLst>
            <pc:docMk/>
            <pc:sldMk cId="2259692334" sldId="2742"/>
            <ac:picMk id="17" creationId="{3EA1BBE7-629B-46F5-A953-01428C2F62A9}"/>
          </ac:picMkLst>
        </pc:picChg>
        <pc:picChg chg="add mod">
          <ac:chgData name="Jeff Edmonds" userId="a8785b683ef20e23" providerId="LiveId" clId="{818471B1-86BA-4B64-BF1F-FCB39024EA8C}" dt="2021-11-02T19:28:12.132" v="398" actId="1037"/>
          <ac:picMkLst>
            <pc:docMk/>
            <pc:sldMk cId="2259692334" sldId="2742"/>
            <ac:picMk id="19" creationId="{E0C1EE4C-DCDD-4E49-BBA4-9DBDCBE9011C}"/>
          </ac:picMkLst>
        </pc:picChg>
        <pc:picChg chg="topLvl">
          <ac:chgData name="Jeff Edmonds" userId="a8785b683ef20e23" providerId="LiveId" clId="{818471B1-86BA-4B64-BF1F-FCB39024EA8C}" dt="2021-11-02T19:27:03.073" v="341" actId="478"/>
          <ac:picMkLst>
            <pc:docMk/>
            <pc:sldMk cId="2259692334" sldId="2742"/>
            <ac:picMk id="2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59" name="Rectangle 3"/>
          <p:cNvSpPr>
            <a:spLocks noGrp="1" noChangeArrowheads="1"/>
          </p:cNvSpPr>
          <p:nvPr>
            <p:ph type="dt" sz="quarter" idx="1"/>
          </p:nvPr>
        </p:nvSpPr>
        <p:spPr bwMode="auto">
          <a:xfrm>
            <a:off x="388620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61" name="Rectangle 5"/>
          <p:cNvSpPr>
            <a:spLocks noGrp="1" noChangeArrowheads="1"/>
          </p:cNvSpPr>
          <p:nvPr>
            <p:ph type="sldNum" sz="quarter" idx="3"/>
          </p:nvPr>
        </p:nvSpPr>
        <p:spPr bwMode="auto">
          <a:xfrm>
            <a:off x="388620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fld id="{18A97647-36F9-4770-B35E-CD4F1CD86F67}" type="slidenum">
              <a:rPr lang="en-US"/>
              <a:pPr>
                <a:defRPr/>
              </a:pPr>
              <a:t>‹#›</a:t>
            </a:fld>
            <a:endParaRPr lang="en-US"/>
          </a:p>
        </p:txBody>
      </p:sp>
    </p:spTree>
    <p:extLst>
      <p:ext uri="{BB962C8B-B14F-4D97-AF65-F5344CB8AC3E}">
        <p14:creationId xmlns:p14="http://schemas.microsoft.com/office/powerpoint/2010/main" val="1956104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endParaRPr lang="en-US"/>
          </a:p>
        </p:txBody>
      </p:sp>
      <p:sp>
        <p:nvSpPr>
          <p:cNvPr id="275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fld id="{26069D8C-3095-4804-889C-41D256C97096}" type="slidenum">
              <a:rPr lang="en-US"/>
              <a:pPr>
                <a:defRPr/>
              </a:pPr>
              <a:t>‹#›</a:t>
            </a:fld>
            <a:endParaRPr lang="en-US"/>
          </a:p>
        </p:txBody>
      </p:sp>
    </p:spTree>
    <p:extLst>
      <p:ext uri="{BB962C8B-B14F-4D97-AF65-F5344CB8AC3E}">
        <p14:creationId xmlns:p14="http://schemas.microsoft.com/office/powerpoint/2010/main" val="3065593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4*1.5hrs -</a:t>
            </a:r>
            <a:r>
              <a:rPr lang="en-CA" baseline="0"/>
              <a:t>  not Example …, not unsupervised.</a:t>
            </a:r>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a:t>
            </a:fld>
            <a:endParaRPr lang="en-US"/>
          </a:p>
        </p:txBody>
      </p:sp>
    </p:spTree>
    <p:extLst>
      <p:ext uri="{BB962C8B-B14F-4D97-AF65-F5344CB8AC3E}">
        <p14:creationId xmlns:p14="http://schemas.microsoft.com/office/powerpoint/2010/main" val="201023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14</a:t>
            </a:fld>
            <a:endParaRPr lang="en-US"/>
          </a:p>
        </p:txBody>
      </p:sp>
    </p:spTree>
    <p:extLst>
      <p:ext uri="{BB962C8B-B14F-4D97-AF65-F5344CB8AC3E}">
        <p14:creationId xmlns:p14="http://schemas.microsoft.com/office/powerpoint/2010/main" val="167010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15</a:t>
            </a:fld>
            <a:endParaRPr lang="en-US"/>
          </a:p>
        </p:txBody>
      </p:sp>
    </p:spTree>
    <p:extLst>
      <p:ext uri="{BB962C8B-B14F-4D97-AF65-F5344CB8AC3E}">
        <p14:creationId xmlns:p14="http://schemas.microsoft.com/office/powerpoint/2010/main" val="245851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16</a:t>
            </a:fld>
            <a:endParaRPr lang="en-US"/>
          </a:p>
        </p:txBody>
      </p:sp>
    </p:spTree>
    <p:extLst>
      <p:ext uri="{BB962C8B-B14F-4D97-AF65-F5344CB8AC3E}">
        <p14:creationId xmlns:p14="http://schemas.microsoft.com/office/powerpoint/2010/main" val="591215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17</a:t>
            </a:fld>
            <a:endParaRPr lang="en-US"/>
          </a:p>
        </p:txBody>
      </p:sp>
    </p:spTree>
    <p:extLst>
      <p:ext uri="{BB962C8B-B14F-4D97-AF65-F5344CB8AC3E}">
        <p14:creationId xmlns:p14="http://schemas.microsoft.com/office/powerpoint/2010/main" val="80670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18</a:t>
            </a:fld>
            <a:endParaRPr lang="en-US"/>
          </a:p>
        </p:txBody>
      </p:sp>
    </p:spTree>
    <p:extLst>
      <p:ext uri="{BB962C8B-B14F-4D97-AF65-F5344CB8AC3E}">
        <p14:creationId xmlns:p14="http://schemas.microsoft.com/office/powerpoint/2010/main" val="802361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19</a:t>
            </a:fld>
            <a:endParaRPr lang="en-US"/>
          </a:p>
        </p:txBody>
      </p:sp>
    </p:spTree>
    <p:extLst>
      <p:ext uri="{BB962C8B-B14F-4D97-AF65-F5344CB8AC3E}">
        <p14:creationId xmlns:p14="http://schemas.microsoft.com/office/powerpoint/2010/main" val="3532213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20</a:t>
            </a:fld>
            <a:endParaRPr lang="en-US"/>
          </a:p>
        </p:txBody>
      </p:sp>
    </p:spTree>
    <p:extLst>
      <p:ext uri="{BB962C8B-B14F-4D97-AF65-F5344CB8AC3E}">
        <p14:creationId xmlns:p14="http://schemas.microsoft.com/office/powerpoint/2010/main" val="1898865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21</a:t>
            </a:fld>
            <a:endParaRPr lang="en-US"/>
          </a:p>
        </p:txBody>
      </p:sp>
    </p:spTree>
    <p:extLst>
      <p:ext uri="{BB962C8B-B14F-4D97-AF65-F5344CB8AC3E}">
        <p14:creationId xmlns:p14="http://schemas.microsoft.com/office/powerpoint/2010/main" val="404717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22</a:t>
            </a:fld>
            <a:endParaRPr lang="en-US"/>
          </a:p>
        </p:txBody>
      </p:sp>
    </p:spTree>
    <p:extLst>
      <p:ext uri="{BB962C8B-B14F-4D97-AF65-F5344CB8AC3E}">
        <p14:creationId xmlns:p14="http://schemas.microsoft.com/office/powerpoint/2010/main" val="1979636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3120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a:t>
            </a:fld>
            <a:endParaRPr lang="en-US"/>
          </a:p>
        </p:txBody>
      </p:sp>
    </p:spTree>
    <p:extLst>
      <p:ext uri="{BB962C8B-B14F-4D97-AF65-F5344CB8AC3E}">
        <p14:creationId xmlns:p14="http://schemas.microsoft.com/office/powerpoint/2010/main" val="889634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683506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955813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4146413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28</a:t>
            </a:fld>
            <a:endParaRPr lang="en-US"/>
          </a:p>
        </p:txBody>
      </p:sp>
    </p:spTree>
    <p:extLst>
      <p:ext uri="{BB962C8B-B14F-4D97-AF65-F5344CB8AC3E}">
        <p14:creationId xmlns:p14="http://schemas.microsoft.com/office/powerpoint/2010/main" val="2810553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29</a:t>
            </a:fld>
            <a:endParaRPr lang="en-US"/>
          </a:p>
        </p:txBody>
      </p:sp>
    </p:spTree>
    <p:extLst>
      <p:ext uri="{BB962C8B-B14F-4D97-AF65-F5344CB8AC3E}">
        <p14:creationId xmlns:p14="http://schemas.microsoft.com/office/powerpoint/2010/main" val="921143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30</a:t>
            </a:fld>
            <a:endParaRPr lang="en-US"/>
          </a:p>
        </p:txBody>
      </p:sp>
    </p:spTree>
    <p:extLst>
      <p:ext uri="{BB962C8B-B14F-4D97-AF65-F5344CB8AC3E}">
        <p14:creationId xmlns:p14="http://schemas.microsoft.com/office/powerpoint/2010/main" val="1968926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31</a:t>
            </a:fld>
            <a:endParaRPr lang="en-US"/>
          </a:p>
        </p:txBody>
      </p:sp>
    </p:spTree>
    <p:extLst>
      <p:ext uri="{BB962C8B-B14F-4D97-AF65-F5344CB8AC3E}">
        <p14:creationId xmlns:p14="http://schemas.microsoft.com/office/powerpoint/2010/main" val="3765364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32</a:t>
            </a:fld>
            <a:endParaRPr lang="en-US"/>
          </a:p>
        </p:txBody>
      </p:sp>
    </p:spTree>
    <p:extLst>
      <p:ext uri="{BB962C8B-B14F-4D97-AF65-F5344CB8AC3E}">
        <p14:creationId xmlns:p14="http://schemas.microsoft.com/office/powerpoint/2010/main" val="1437417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33</a:t>
            </a:fld>
            <a:endParaRPr lang="en-US"/>
          </a:p>
        </p:txBody>
      </p:sp>
    </p:spTree>
    <p:extLst>
      <p:ext uri="{BB962C8B-B14F-4D97-AF65-F5344CB8AC3E}">
        <p14:creationId xmlns:p14="http://schemas.microsoft.com/office/powerpoint/2010/main" val="307179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a:t>
            </a:fld>
            <a:endParaRPr lang="en-US"/>
          </a:p>
        </p:txBody>
      </p:sp>
    </p:spTree>
    <p:extLst>
      <p:ext uri="{BB962C8B-B14F-4D97-AF65-F5344CB8AC3E}">
        <p14:creationId xmlns:p14="http://schemas.microsoft.com/office/powerpoint/2010/main" val="44711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34</a:t>
            </a:fld>
            <a:endParaRPr lang="en-US"/>
          </a:p>
        </p:txBody>
      </p:sp>
    </p:spTree>
    <p:extLst>
      <p:ext uri="{BB962C8B-B14F-4D97-AF65-F5344CB8AC3E}">
        <p14:creationId xmlns:p14="http://schemas.microsoft.com/office/powerpoint/2010/main" val="3482395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35</a:t>
            </a:fld>
            <a:endParaRPr lang="en-US"/>
          </a:p>
        </p:txBody>
      </p:sp>
    </p:spTree>
    <p:extLst>
      <p:ext uri="{BB962C8B-B14F-4D97-AF65-F5344CB8AC3E}">
        <p14:creationId xmlns:p14="http://schemas.microsoft.com/office/powerpoint/2010/main" val="3197792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36</a:t>
            </a:fld>
            <a:endParaRPr lang="en-US"/>
          </a:p>
        </p:txBody>
      </p:sp>
    </p:spTree>
    <p:extLst>
      <p:ext uri="{BB962C8B-B14F-4D97-AF65-F5344CB8AC3E}">
        <p14:creationId xmlns:p14="http://schemas.microsoft.com/office/powerpoint/2010/main" val="3616044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37</a:t>
            </a:fld>
            <a:endParaRPr lang="en-US"/>
          </a:p>
        </p:txBody>
      </p:sp>
    </p:spTree>
    <p:extLst>
      <p:ext uri="{BB962C8B-B14F-4D97-AF65-F5344CB8AC3E}">
        <p14:creationId xmlns:p14="http://schemas.microsoft.com/office/powerpoint/2010/main" val="3136560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38</a:t>
            </a:fld>
            <a:endParaRPr lang="en-US"/>
          </a:p>
        </p:txBody>
      </p:sp>
    </p:spTree>
    <p:extLst>
      <p:ext uri="{BB962C8B-B14F-4D97-AF65-F5344CB8AC3E}">
        <p14:creationId xmlns:p14="http://schemas.microsoft.com/office/powerpoint/2010/main" val="3039680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39</a:t>
            </a:fld>
            <a:endParaRPr lang="en-US"/>
          </a:p>
        </p:txBody>
      </p:sp>
    </p:spTree>
    <p:extLst>
      <p:ext uri="{BB962C8B-B14F-4D97-AF65-F5344CB8AC3E}">
        <p14:creationId xmlns:p14="http://schemas.microsoft.com/office/powerpoint/2010/main" val="2946612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40</a:t>
            </a:fld>
            <a:endParaRPr lang="en-US"/>
          </a:p>
        </p:txBody>
      </p:sp>
    </p:spTree>
    <p:extLst>
      <p:ext uri="{BB962C8B-B14F-4D97-AF65-F5344CB8AC3E}">
        <p14:creationId xmlns:p14="http://schemas.microsoft.com/office/powerpoint/2010/main" val="3859948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43</a:t>
            </a:fld>
            <a:endParaRPr lang="en-US"/>
          </a:p>
        </p:txBody>
      </p:sp>
    </p:spTree>
    <p:extLst>
      <p:ext uri="{BB962C8B-B14F-4D97-AF65-F5344CB8AC3E}">
        <p14:creationId xmlns:p14="http://schemas.microsoft.com/office/powerpoint/2010/main" val="2381050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44</a:t>
            </a:fld>
            <a:endParaRPr lang="en-US"/>
          </a:p>
        </p:txBody>
      </p:sp>
    </p:spTree>
    <p:extLst>
      <p:ext uri="{BB962C8B-B14F-4D97-AF65-F5344CB8AC3E}">
        <p14:creationId xmlns:p14="http://schemas.microsoft.com/office/powerpoint/2010/main" val="3049479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45</a:t>
            </a:fld>
            <a:endParaRPr lang="en-US"/>
          </a:p>
        </p:txBody>
      </p:sp>
    </p:spTree>
    <p:extLst>
      <p:ext uri="{BB962C8B-B14F-4D97-AF65-F5344CB8AC3E}">
        <p14:creationId xmlns:p14="http://schemas.microsoft.com/office/powerpoint/2010/main" val="102227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a:t>
            </a:fld>
            <a:endParaRPr lang="en-US"/>
          </a:p>
        </p:txBody>
      </p:sp>
    </p:spTree>
    <p:extLst>
      <p:ext uri="{BB962C8B-B14F-4D97-AF65-F5344CB8AC3E}">
        <p14:creationId xmlns:p14="http://schemas.microsoft.com/office/powerpoint/2010/main" val="184910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46</a:t>
            </a:fld>
            <a:endParaRPr lang="en-US"/>
          </a:p>
        </p:txBody>
      </p:sp>
    </p:spTree>
    <p:extLst>
      <p:ext uri="{BB962C8B-B14F-4D97-AF65-F5344CB8AC3E}">
        <p14:creationId xmlns:p14="http://schemas.microsoft.com/office/powerpoint/2010/main" val="3180205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47</a:t>
            </a:fld>
            <a:endParaRPr lang="en-US"/>
          </a:p>
        </p:txBody>
      </p:sp>
    </p:spTree>
    <p:extLst>
      <p:ext uri="{BB962C8B-B14F-4D97-AF65-F5344CB8AC3E}">
        <p14:creationId xmlns:p14="http://schemas.microsoft.com/office/powerpoint/2010/main" val="4078006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48</a:t>
            </a:fld>
            <a:endParaRPr lang="en-US"/>
          </a:p>
        </p:txBody>
      </p:sp>
    </p:spTree>
    <p:extLst>
      <p:ext uri="{BB962C8B-B14F-4D97-AF65-F5344CB8AC3E}">
        <p14:creationId xmlns:p14="http://schemas.microsoft.com/office/powerpoint/2010/main" val="92714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49</a:t>
            </a:fld>
            <a:endParaRPr lang="en-US"/>
          </a:p>
        </p:txBody>
      </p:sp>
    </p:spTree>
    <p:extLst>
      <p:ext uri="{BB962C8B-B14F-4D97-AF65-F5344CB8AC3E}">
        <p14:creationId xmlns:p14="http://schemas.microsoft.com/office/powerpoint/2010/main" val="3845928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50</a:t>
            </a:fld>
            <a:endParaRPr lang="en-US"/>
          </a:p>
        </p:txBody>
      </p:sp>
    </p:spTree>
    <p:extLst>
      <p:ext uri="{BB962C8B-B14F-4D97-AF65-F5344CB8AC3E}">
        <p14:creationId xmlns:p14="http://schemas.microsoft.com/office/powerpoint/2010/main" val="2615919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51</a:t>
            </a:fld>
            <a:endParaRPr lang="en-US"/>
          </a:p>
        </p:txBody>
      </p:sp>
    </p:spTree>
    <p:extLst>
      <p:ext uri="{BB962C8B-B14F-4D97-AF65-F5344CB8AC3E}">
        <p14:creationId xmlns:p14="http://schemas.microsoft.com/office/powerpoint/2010/main" val="2607662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52</a:t>
            </a:fld>
            <a:endParaRPr lang="en-US"/>
          </a:p>
        </p:txBody>
      </p:sp>
    </p:spTree>
    <p:extLst>
      <p:ext uri="{BB962C8B-B14F-4D97-AF65-F5344CB8AC3E}">
        <p14:creationId xmlns:p14="http://schemas.microsoft.com/office/powerpoint/2010/main" val="4151234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53</a:t>
            </a:fld>
            <a:endParaRPr lang="en-US"/>
          </a:p>
        </p:txBody>
      </p:sp>
    </p:spTree>
    <p:extLst>
      <p:ext uri="{BB962C8B-B14F-4D97-AF65-F5344CB8AC3E}">
        <p14:creationId xmlns:p14="http://schemas.microsoft.com/office/powerpoint/2010/main" val="841417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54</a:t>
            </a:fld>
            <a:endParaRPr lang="en-US"/>
          </a:p>
        </p:txBody>
      </p:sp>
    </p:spTree>
    <p:extLst>
      <p:ext uri="{BB962C8B-B14F-4D97-AF65-F5344CB8AC3E}">
        <p14:creationId xmlns:p14="http://schemas.microsoft.com/office/powerpoint/2010/main" val="3045776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55</a:t>
            </a:fld>
            <a:endParaRPr lang="en-US"/>
          </a:p>
        </p:txBody>
      </p:sp>
    </p:spTree>
    <p:extLst>
      <p:ext uri="{BB962C8B-B14F-4D97-AF65-F5344CB8AC3E}">
        <p14:creationId xmlns:p14="http://schemas.microsoft.com/office/powerpoint/2010/main" val="55974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a:t>
            </a:fld>
            <a:endParaRPr lang="en-US"/>
          </a:p>
        </p:txBody>
      </p:sp>
    </p:spTree>
    <p:extLst>
      <p:ext uri="{BB962C8B-B14F-4D97-AF65-F5344CB8AC3E}">
        <p14:creationId xmlns:p14="http://schemas.microsoft.com/office/powerpoint/2010/main" val="3253153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56</a:t>
            </a:fld>
            <a:endParaRPr lang="en-US"/>
          </a:p>
        </p:txBody>
      </p:sp>
    </p:spTree>
    <p:extLst>
      <p:ext uri="{BB962C8B-B14F-4D97-AF65-F5344CB8AC3E}">
        <p14:creationId xmlns:p14="http://schemas.microsoft.com/office/powerpoint/2010/main" val="1325228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57</a:t>
            </a:fld>
            <a:endParaRPr lang="en-US"/>
          </a:p>
        </p:txBody>
      </p:sp>
    </p:spTree>
    <p:extLst>
      <p:ext uri="{BB962C8B-B14F-4D97-AF65-F5344CB8AC3E}">
        <p14:creationId xmlns:p14="http://schemas.microsoft.com/office/powerpoint/2010/main" val="2680065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58</a:t>
            </a:fld>
            <a:endParaRPr lang="en-US"/>
          </a:p>
        </p:txBody>
      </p:sp>
    </p:spTree>
    <p:extLst>
      <p:ext uri="{BB962C8B-B14F-4D97-AF65-F5344CB8AC3E}">
        <p14:creationId xmlns:p14="http://schemas.microsoft.com/office/powerpoint/2010/main" val="680246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59</a:t>
            </a:fld>
            <a:endParaRPr lang="en-US"/>
          </a:p>
        </p:txBody>
      </p:sp>
    </p:spTree>
    <p:extLst>
      <p:ext uri="{BB962C8B-B14F-4D97-AF65-F5344CB8AC3E}">
        <p14:creationId xmlns:p14="http://schemas.microsoft.com/office/powerpoint/2010/main" val="3501870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60</a:t>
            </a:fld>
            <a:endParaRPr lang="en-US"/>
          </a:p>
        </p:txBody>
      </p:sp>
    </p:spTree>
    <p:extLst>
      <p:ext uri="{BB962C8B-B14F-4D97-AF65-F5344CB8AC3E}">
        <p14:creationId xmlns:p14="http://schemas.microsoft.com/office/powerpoint/2010/main" val="402330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61</a:t>
            </a:fld>
            <a:endParaRPr lang="en-US"/>
          </a:p>
        </p:txBody>
      </p:sp>
    </p:spTree>
    <p:extLst>
      <p:ext uri="{BB962C8B-B14F-4D97-AF65-F5344CB8AC3E}">
        <p14:creationId xmlns:p14="http://schemas.microsoft.com/office/powerpoint/2010/main" val="1316954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62</a:t>
            </a:fld>
            <a:endParaRPr lang="en-US"/>
          </a:p>
        </p:txBody>
      </p:sp>
    </p:spTree>
    <p:extLst>
      <p:ext uri="{BB962C8B-B14F-4D97-AF65-F5344CB8AC3E}">
        <p14:creationId xmlns:p14="http://schemas.microsoft.com/office/powerpoint/2010/main" val="18768311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63</a:t>
            </a:fld>
            <a:endParaRPr lang="en-US"/>
          </a:p>
        </p:txBody>
      </p:sp>
    </p:spTree>
    <p:extLst>
      <p:ext uri="{BB962C8B-B14F-4D97-AF65-F5344CB8AC3E}">
        <p14:creationId xmlns:p14="http://schemas.microsoft.com/office/powerpoint/2010/main" val="1886927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64</a:t>
            </a:fld>
            <a:endParaRPr lang="en-US"/>
          </a:p>
        </p:txBody>
      </p:sp>
    </p:spTree>
    <p:extLst>
      <p:ext uri="{BB962C8B-B14F-4D97-AF65-F5344CB8AC3E}">
        <p14:creationId xmlns:p14="http://schemas.microsoft.com/office/powerpoint/2010/main" val="10872121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65</a:t>
            </a:fld>
            <a:endParaRPr lang="en-US"/>
          </a:p>
        </p:txBody>
      </p:sp>
    </p:spTree>
    <p:extLst>
      <p:ext uri="{BB962C8B-B14F-4D97-AF65-F5344CB8AC3E}">
        <p14:creationId xmlns:p14="http://schemas.microsoft.com/office/powerpoint/2010/main" val="67251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10</a:t>
            </a:fld>
            <a:endParaRPr lang="en-US"/>
          </a:p>
        </p:txBody>
      </p:sp>
    </p:spTree>
    <p:extLst>
      <p:ext uri="{BB962C8B-B14F-4D97-AF65-F5344CB8AC3E}">
        <p14:creationId xmlns:p14="http://schemas.microsoft.com/office/powerpoint/2010/main" val="2701986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68</a:t>
            </a:fld>
            <a:endParaRPr lang="en-US"/>
          </a:p>
        </p:txBody>
      </p:sp>
    </p:spTree>
    <p:extLst>
      <p:ext uri="{BB962C8B-B14F-4D97-AF65-F5344CB8AC3E}">
        <p14:creationId xmlns:p14="http://schemas.microsoft.com/office/powerpoint/2010/main" val="41844469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69</a:t>
            </a:fld>
            <a:endParaRPr lang="en-US"/>
          </a:p>
        </p:txBody>
      </p:sp>
    </p:spTree>
    <p:extLst>
      <p:ext uri="{BB962C8B-B14F-4D97-AF65-F5344CB8AC3E}">
        <p14:creationId xmlns:p14="http://schemas.microsoft.com/office/powerpoint/2010/main" val="2989686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70</a:t>
            </a:fld>
            <a:endParaRPr lang="en-US"/>
          </a:p>
        </p:txBody>
      </p:sp>
    </p:spTree>
    <p:extLst>
      <p:ext uri="{BB962C8B-B14F-4D97-AF65-F5344CB8AC3E}">
        <p14:creationId xmlns:p14="http://schemas.microsoft.com/office/powerpoint/2010/main" val="6368251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71</a:t>
            </a:fld>
            <a:endParaRPr lang="en-US"/>
          </a:p>
        </p:txBody>
      </p:sp>
    </p:spTree>
    <p:extLst>
      <p:ext uri="{BB962C8B-B14F-4D97-AF65-F5344CB8AC3E}">
        <p14:creationId xmlns:p14="http://schemas.microsoft.com/office/powerpoint/2010/main" val="1219624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72</a:t>
            </a:fld>
            <a:endParaRPr lang="en-US"/>
          </a:p>
        </p:txBody>
      </p:sp>
    </p:spTree>
    <p:extLst>
      <p:ext uri="{BB962C8B-B14F-4D97-AF65-F5344CB8AC3E}">
        <p14:creationId xmlns:p14="http://schemas.microsoft.com/office/powerpoint/2010/main" val="62298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73</a:t>
            </a:fld>
            <a:endParaRPr lang="en-US"/>
          </a:p>
        </p:txBody>
      </p:sp>
    </p:spTree>
    <p:extLst>
      <p:ext uri="{BB962C8B-B14F-4D97-AF65-F5344CB8AC3E}">
        <p14:creationId xmlns:p14="http://schemas.microsoft.com/office/powerpoint/2010/main" val="11742851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74</a:t>
            </a:fld>
            <a:endParaRPr lang="en-US"/>
          </a:p>
        </p:txBody>
      </p:sp>
    </p:spTree>
    <p:extLst>
      <p:ext uri="{BB962C8B-B14F-4D97-AF65-F5344CB8AC3E}">
        <p14:creationId xmlns:p14="http://schemas.microsoft.com/office/powerpoint/2010/main" val="2214560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75</a:t>
            </a:fld>
            <a:endParaRPr lang="en-US"/>
          </a:p>
        </p:txBody>
      </p:sp>
    </p:spTree>
    <p:extLst>
      <p:ext uri="{BB962C8B-B14F-4D97-AF65-F5344CB8AC3E}">
        <p14:creationId xmlns:p14="http://schemas.microsoft.com/office/powerpoint/2010/main" val="1158028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76</a:t>
            </a:fld>
            <a:endParaRPr lang="en-US"/>
          </a:p>
        </p:txBody>
      </p:sp>
    </p:spTree>
    <p:extLst>
      <p:ext uri="{BB962C8B-B14F-4D97-AF65-F5344CB8AC3E}">
        <p14:creationId xmlns:p14="http://schemas.microsoft.com/office/powerpoint/2010/main" val="20267590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77</a:t>
            </a:fld>
            <a:endParaRPr lang="en-US"/>
          </a:p>
        </p:txBody>
      </p:sp>
    </p:spTree>
    <p:extLst>
      <p:ext uri="{BB962C8B-B14F-4D97-AF65-F5344CB8AC3E}">
        <p14:creationId xmlns:p14="http://schemas.microsoft.com/office/powerpoint/2010/main" val="329021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11</a:t>
            </a:fld>
            <a:endParaRPr lang="en-US"/>
          </a:p>
        </p:txBody>
      </p:sp>
    </p:spTree>
    <p:extLst>
      <p:ext uri="{BB962C8B-B14F-4D97-AF65-F5344CB8AC3E}">
        <p14:creationId xmlns:p14="http://schemas.microsoft.com/office/powerpoint/2010/main" val="33884668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78</a:t>
            </a:fld>
            <a:endParaRPr lang="en-US"/>
          </a:p>
        </p:txBody>
      </p:sp>
    </p:spTree>
    <p:extLst>
      <p:ext uri="{BB962C8B-B14F-4D97-AF65-F5344CB8AC3E}">
        <p14:creationId xmlns:p14="http://schemas.microsoft.com/office/powerpoint/2010/main" val="16100947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79</a:t>
            </a:fld>
            <a:endParaRPr lang="en-US"/>
          </a:p>
        </p:txBody>
      </p:sp>
    </p:spTree>
    <p:extLst>
      <p:ext uri="{BB962C8B-B14F-4D97-AF65-F5344CB8AC3E}">
        <p14:creationId xmlns:p14="http://schemas.microsoft.com/office/powerpoint/2010/main" val="3354381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80</a:t>
            </a:fld>
            <a:endParaRPr lang="en-US"/>
          </a:p>
        </p:txBody>
      </p:sp>
    </p:spTree>
    <p:extLst>
      <p:ext uri="{BB962C8B-B14F-4D97-AF65-F5344CB8AC3E}">
        <p14:creationId xmlns:p14="http://schemas.microsoft.com/office/powerpoint/2010/main" val="11844321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22747180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69D8C-3095-4804-889C-41D256C97096}" type="slidenum">
              <a:rPr kumimoji="0" lang="en-US" sz="1200" b="1" i="0" u="none" strike="noStrike" kern="1200" cap="none" spc="0" normalizeH="0" baseline="0" noProof="0" smtClean="0">
                <a:ln>
                  <a:noFill/>
                </a:ln>
                <a:solidFill>
                  <a:srgbClr val="000000"/>
                </a:solidFill>
                <a:effectLst/>
                <a:uLnTx/>
                <a:uFillTx/>
                <a:latin typeface="Arial Rounded MT Bold"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srgbClr val="000000"/>
              </a:solidFill>
              <a:effectLst/>
              <a:uLnTx/>
              <a:uFillTx/>
              <a:latin typeface="Arial Rounded MT Bold" pitchFamily="34" charset="0"/>
              <a:ea typeface="+mn-ea"/>
              <a:cs typeface="+mn-cs"/>
            </a:endParaRPr>
          </a:p>
        </p:txBody>
      </p:sp>
    </p:spTree>
    <p:extLst>
      <p:ext uri="{BB962C8B-B14F-4D97-AF65-F5344CB8AC3E}">
        <p14:creationId xmlns:p14="http://schemas.microsoft.com/office/powerpoint/2010/main" val="14377035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4*1.5hrs -</a:t>
            </a:r>
            <a:r>
              <a:rPr lang="en-CA" baseline="0"/>
              <a:t>  not Example …, not unsupervised.</a:t>
            </a:r>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84</a:t>
            </a:fld>
            <a:endParaRPr lang="en-US"/>
          </a:p>
        </p:txBody>
      </p:sp>
    </p:spTree>
    <p:extLst>
      <p:ext uri="{BB962C8B-B14F-4D97-AF65-F5344CB8AC3E}">
        <p14:creationId xmlns:p14="http://schemas.microsoft.com/office/powerpoint/2010/main" val="26559680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86</a:t>
            </a:fld>
            <a:endParaRPr lang="en-US"/>
          </a:p>
        </p:txBody>
      </p:sp>
    </p:spTree>
    <p:extLst>
      <p:ext uri="{BB962C8B-B14F-4D97-AF65-F5344CB8AC3E}">
        <p14:creationId xmlns:p14="http://schemas.microsoft.com/office/powerpoint/2010/main" val="14155916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0FEFBEB6-BE36-4058-A532-00AD6B6599B0}" type="slidenum">
              <a:rPr lang="en-US" altLang="en-US" sz="1200" smtClean="0">
                <a:latin typeface="Arial Rounded MT Bold" pitchFamily="34" charset="0"/>
              </a:rPr>
              <a:pPr algn="r">
                <a:defRPr/>
              </a:pPr>
              <a:t>95</a:t>
            </a:fld>
            <a:endParaRPr lang="en-US" altLang="en-US" sz="1200">
              <a:latin typeface="Arial Rounded MT Bold" pitchFamily="34" charset="0"/>
            </a:endParaRPr>
          </a:p>
        </p:txBody>
      </p:sp>
      <p:sp>
        <p:nvSpPr>
          <p:cNvPr id="2764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B5CAA8A-8F52-4F92-BD77-7DBD246E07BE}" type="slidenum">
              <a:rPr lang="en-CA" altLang="en-US"/>
              <a:pPr algn="r" eaLnBrk="1" hangingPunct="1">
                <a:spcBef>
                  <a:spcPct val="0"/>
                </a:spcBef>
              </a:pPr>
              <a:t>95</a:t>
            </a:fld>
            <a:endParaRPr lang="en-CA" altLang="en-US"/>
          </a:p>
        </p:txBody>
      </p:sp>
      <p:sp>
        <p:nvSpPr>
          <p:cNvPr id="276484" name="Rectangle 2"/>
          <p:cNvSpPr>
            <a:spLocks noGrp="1" noRot="1" noChangeAspect="1" noChangeArrowheads="1" noTextEdit="1"/>
          </p:cNvSpPr>
          <p:nvPr>
            <p:ph type="sldImg"/>
          </p:nvPr>
        </p:nvSpPr>
        <p:spPr>
          <a:ln/>
        </p:spPr>
      </p:sp>
      <p:sp>
        <p:nvSpPr>
          <p:cNvPr id="276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a:p>
        </p:txBody>
      </p:sp>
    </p:spTree>
    <p:extLst>
      <p:ext uri="{BB962C8B-B14F-4D97-AF65-F5344CB8AC3E}">
        <p14:creationId xmlns:p14="http://schemas.microsoft.com/office/powerpoint/2010/main" val="40524616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4*1.5hrs -</a:t>
            </a:r>
            <a:r>
              <a:rPr lang="en-CA" baseline="0"/>
              <a:t>  not Example …, not unsupervised.</a:t>
            </a:r>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97</a:t>
            </a:fld>
            <a:endParaRPr lang="en-US"/>
          </a:p>
        </p:txBody>
      </p:sp>
    </p:spTree>
    <p:extLst>
      <p:ext uri="{BB962C8B-B14F-4D97-AF65-F5344CB8AC3E}">
        <p14:creationId xmlns:p14="http://schemas.microsoft.com/office/powerpoint/2010/main" val="874040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0FEFBEB6-BE36-4058-A532-00AD6B6599B0}" type="slidenum">
              <a:rPr lang="en-US" altLang="en-US" sz="1200" smtClean="0">
                <a:latin typeface="Arial Rounded MT Bold" pitchFamily="34" charset="0"/>
              </a:rPr>
              <a:pPr algn="r">
                <a:defRPr/>
              </a:pPr>
              <a:t>98</a:t>
            </a:fld>
            <a:endParaRPr lang="en-US" altLang="en-US" sz="1200">
              <a:latin typeface="Arial Rounded MT Bold" pitchFamily="34" charset="0"/>
            </a:endParaRPr>
          </a:p>
        </p:txBody>
      </p:sp>
      <p:sp>
        <p:nvSpPr>
          <p:cNvPr id="2764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B5CAA8A-8F52-4F92-BD77-7DBD246E07BE}" type="slidenum">
              <a:rPr lang="en-CA" altLang="en-US"/>
              <a:pPr algn="r" eaLnBrk="1" hangingPunct="1">
                <a:spcBef>
                  <a:spcPct val="0"/>
                </a:spcBef>
              </a:pPr>
              <a:t>98</a:t>
            </a:fld>
            <a:endParaRPr lang="en-CA" altLang="en-US"/>
          </a:p>
        </p:txBody>
      </p:sp>
      <p:sp>
        <p:nvSpPr>
          <p:cNvPr id="276484" name="Rectangle 2"/>
          <p:cNvSpPr>
            <a:spLocks noGrp="1" noRot="1" noChangeAspect="1" noChangeArrowheads="1" noTextEdit="1"/>
          </p:cNvSpPr>
          <p:nvPr>
            <p:ph type="sldImg"/>
          </p:nvPr>
        </p:nvSpPr>
        <p:spPr>
          <a:ln/>
        </p:spPr>
      </p:sp>
      <p:sp>
        <p:nvSpPr>
          <p:cNvPr id="276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a:p>
        </p:txBody>
      </p:sp>
    </p:spTree>
    <p:extLst>
      <p:ext uri="{BB962C8B-B14F-4D97-AF65-F5344CB8AC3E}">
        <p14:creationId xmlns:p14="http://schemas.microsoft.com/office/powerpoint/2010/main" val="286080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12</a:t>
            </a:fld>
            <a:endParaRPr lang="en-US"/>
          </a:p>
        </p:txBody>
      </p:sp>
    </p:spTree>
    <p:extLst>
      <p:ext uri="{BB962C8B-B14F-4D97-AF65-F5344CB8AC3E}">
        <p14:creationId xmlns:p14="http://schemas.microsoft.com/office/powerpoint/2010/main" val="141559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13</a:t>
            </a:fld>
            <a:endParaRPr lang="en-US"/>
          </a:p>
        </p:txBody>
      </p:sp>
    </p:spTree>
    <p:extLst>
      <p:ext uri="{BB962C8B-B14F-4D97-AF65-F5344CB8AC3E}">
        <p14:creationId xmlns:p14="http://schemas.microsoft.com/office/powerpoint/2010/main" val="3025836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88F3AFB3-81B6-4DB3-A8E8-6EE130C9DA67}" type="datetime1">
              <a:rPr lang="en-US"/>
              <a:pPr>
                <a:defRPr/>
              </a:pPr>
              <a:t>3/19/2024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47966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0C90EBE3-E8D5-4AE4-96EF-75E2AD5BACEF}" type="datetime1">
              <a:rPr lang="en-US"/>
              <a:pPr>
                <a:defRPr/>
              </a:pPr>
              <a:t>3/19/2024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0965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638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2286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14A67245-10B0-4774-A5A8-7E94C642E23D}" type="datetime1">
              <a:rPr lang="en-US"/>
              <a:pPr>
                <a:defRPr/>
              </a:pPr>
              <a:t>3/19/2024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428672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EC07E630-F10C-42AF-A8AE-E90637828FBE}" type="datetime1">
              <a:rPr lang="en-US"/>
              <a:pPr>
                <a:defRPr/>
              </a:pPr>
              <a:t>3/19/2024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79618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8A0B952-309D-4615-BB25-86FB6ECACB41}" type="datetime1">
              <a:rPr lang="en-US"/>
              <a:pPr>
                <a:defRPr/>
              </a:pPr>
              <a:t>3/19/2024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72997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1F6D5902-B2B3-4336-AC88-AAA3AB148E30}" type="datetime1">
              <a:rPr lang="en-US"/>
              <a:pPr>
                <a:defRPr/>
              </a:pPr>
              <a:t>3/19/2024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83855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DEB7DE0D-0F9D-434A-B416-0745F6699870}" type="datetime1">
              <a:rPr lang="en-US"/>
              <a:pPr>
                <a:defRPr/>
              </a:pPr>
              <a:t>3/19/2024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55249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9F8D5A7F-99CE-4ECB-A9AA-9873C4547AA4}" type="datetime1">
              <a:rPr lang="en-US"/>
              <a:pPr>
                <a:defRPr/>
              </a:pPr>
              <a:t>3/19/2024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95963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C963665-939F-4305-8944-CA33E5785F40}" type="datetime1">
              <a:rPr lang="en-US"/>
              <a:pPr>
                <a:defRPr/>
              </a:pPr>
              <a:t>3/19/2024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60259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1367AC4-AD64-4B76-B625-D2A4C009C2D1}" type="datetime1">
              <a:rPr lang="en-US"/>
              <a:pPr>
                <a:defRPr/>
              </a:pPr>
              <a:t>3/19/2024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51432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6FC55F-3AE1-4AD9-9A53-CCD2A7BD4EA6}" type="datetime1">
              <a:rPr lang="en-US"/>
              <a:pPr>
                <a:defRPr/>
              </a:pPr>
              <a:t>3/19/2024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09811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239000" y="6553200"/>
            <a:ext cx="1905000" cy="2841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folHlink"/>
                </a:solidFill>
                <a:effectLst/>
                <a:cs typeface="+mn-cs"/>
              </a:defRPr>
            </a:lvl1pPr>
          </a:lstStyle>
          <a:p>
            <a:pPr>
              <a:defRPr/>
            </a:pPr>
            <a:fld id="{3BCA6842-D50D-4A22-BE27-BE39F21A9E9D}" type="datetime1">
              <a:rPr lang="en-US"/>
              <a:pPr>
                <a:defRPr/>
              </a:pPr>
              <a:t>3/19/2024</a:t>
            </a:fld>
            <a:endParaRPr lang="en-US"/>
          </a:p>
        </p:txBody>
      </p:sp>
      <p:sp>
        <p:nvSpPr>
          <p:cNvPr id="1029" name="Rectangle 5"/>
          <p:cNvSpPr>
            <a:spLocks noGrp="1" noChangeArrowheads="1"/>
          </p:cNvSpPr>
          <p:nvPr>
            <p:ph type="ftr" sz="quarter" idx="3"/>
          </p:nvPr>
        </p:nvSpPr>
        <p:spPr bwMode="auto">
          <a:xfrm>
            <a:off x="32004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a:solidFill>
                  <a:schemeClr val="folHlink"/>
                </a:solidFill>
                <a:effectLst/>
                <a:latin typeface="Arial" pitchFamily="34" charset="0"/>
                <a:cs typeface="+mn-cs"/>
              </a:defRPr>
            </a:lvl1pPr>
          </a:lstStyle>
          <a:p>
            <a:pPr>
              <a:defRPr/>
            </a:pPr>
            <a:r>
              <a:rPr lang="en-US"/>
              <a:t>Steven Rudich: www.cs.cmu.edu/~rudich</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53.xml"/><Relationship Id="rId18" Type="http://schemas.openxmlformats.org/officeDocument/2006/relationships/image" Target="../media/image3.jpeg"/><Relationship Id="rId3" Type="http://schemas.openxmlformats.org/officeDocument/2006/relationships/oleObject" Target="../embeddings/oleObject1.bin"/><Relationship Id="rId21" Type="http://schemas.openxmlformats.org/officeDocument/2006/relationships/image" Target="../media/image6.jpeg"/><Relationship Id="rId7" Type="http://schemas.openxmlformats.org/officeDocument/2006/relationships/slide" Target="slide14.xml"/><Relationship Id="rId12" Type="http://schemas.openxmlformats.org/officeDocument/2006/relationships/slide" Target="slide44.xml"/><Relationship Id="rId17" Type="http://schemas.openxmlformats.org/officeDocument/2006/relationships/image" Target="../media/image2.png"/><Relationship Id="rId2" Type="http://schemas.openxmlformats.org/officeDocument/2006/relationships/notesSlide" Target="../notesSlides/notesSlide1.xml"/><Relationship Id="rId16" Type="http://schemas.openxmlformats.org/officeDocument/2006/relationships/slide" Target="slide83.xml"/><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33.xml"/><Relationship Id="rId24" Type="http://schemas.openxmlformats.org/officeDocument/2006/relationships/image" Target="../media/image9.png"/><Relationship Id="rId5" Type="http://schemas.openxmlformats.org/officeDocument/2006/relationships/slide" Target="slide2.xml"/><Relationship Id="rId15" Type="http://schemas.openxmlformats.org/officeDocument/2006/relationships/slide" Target="slide71.xml"/><Relationship Id="rId23" Type="http://schemas.openxmlformats.org/officeDocument/2006/relationships/image" Target="../media/image8.jpeg"/><Relationship Id="rId10" Type="http://schemas.openxmlformats.org/officeDocument/2006/relationships/slide" Target="slide27.xml"/><Relationship Id="rId19" Type="http://schemas.openxmlformats.org/officeDocument/2006/relationships/image" Target="../media/image4.png"/><Relationship Id="rId4" Type="http://schemas.openxmlformats.org/officeDocument/2006/relationships/image" Target="../media/image1.wmf"/><Relationship Id="rId9" Type="http://schemas.openxmlformats.org/officeDocument/2006/relationships/slide" Target="slide23.xml"/><Relationship Id="rId14" Type="http://schemas.openxmlformats.org/officeDocument/2006/relationships/slide" Target="slide64.xml"/><Relationship Id="rId22"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5.png"/><Relationship Id="rId10" Type="http://schemas.openxmlformats.org/officeDocument/2006/relationships/image" Target="../media/image4.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14.jpe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14.jpe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2.png"/><Relationship Id="rId4" Type="http://schemas.openxmlformats.org/officeDocument/2006/relationships/image" Target="../media/image41.wmf"/></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2.png"/><Relationship Id="rId4" Type="http://schemas.openxmlformats.org/officeDocument/2006/relationships/image" Target="../media/image41.w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4.png"/><Relationship Id="rId7"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12.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2.png"/><Relationship Id="rId10" Type="http://schemas.openxmlformats.org/officeDocument/2006/relationships/image" Target="../media/image43.png"/><Relationship Id="rId4" Type="http://schemas.openxmlformats.org/officeDocument/2006/relationships/image" Target="../media/image46.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60.png"/><Relationship Id="rId5" Type="http://schemas.openxmlformats.org/officeDocument/2006/relationships/image" Target="../media/image47.png"/><Relationship Id="rId10" Type="http://schemas.openxmlformats.org/officeDocument/2006/relationships/image" Target="../media/image59.png"/><Relationship Id="rId4" Type="http://schemas.openxmlformats.org/officeDocument/2006/relationships/image" Target="../media/image52.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20.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20.png"/><Relationship Id="rId5" Type="http://schemas.openxmlformats.org/officeDocument/2006/relationships/image" Target="../media/image62.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image" Target="../media/image1181.png"/><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0.png"/><Relationship Id="rId10" Type="http://schemas.openxmlformats.org/officeDocument/2006/relationships/image" Target="../media/image36.jpeg"/><Relationship Id="rId4" Type="http://schemas.openxmlformats.org/officeDocument/2006/relationships/image" Target="../media/image62.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54.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367.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71.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69.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46.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4.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6.jpe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79.jpeg"/><Relationship Id="rId5" Type="http://schemas.openxmlformats.org/officeDocument/2006/relationships/image" Target="../media/image81.png"/><Relationship Id="rId10" Type="http://schemas.openxmlformats.org/officeDocument/2006/relationships/image" Target="../media/image78.jpeg"/><Relationship Id="rId4" Type="http://schemas.openxmlformats.org/officeDocument/2006/relationships/image" Target="../media/image80.png"/><Relationship Id="rId9" Type="http://schemas.openxmlformats.org/officeDocument/2006/relationships/image" Target="../media/image77.jpe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6.jpe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2.jpeg"/><Relationship Id="rId3" Type="http://schemas.openxmlformats.org/officeDocument/2006/relationships/image" Target="../media/image76.jpeg"/><Relationship Id="rId7" Type="http://schemas.openxmlformats.org/officeDocument/2006/relationships/image" Target="../media/image89.png"/><Relationship Id="rId12"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39.jpeg"/><Relationship Id="rId5" Type="http://schemas.openxmlformats.org/officeDocument/2006/relationships/image" Target="../media/image87.png"/><Relationship Id="rId10" Type="http://schemas.openxmlformats.org/officeDocument/2006/relationships/image" Target="../media/image90.png"/><Relationship Id="rId4" Type="http://schemas.openxmlformats.org/officeDocument/2006/relationships/image" Target="../media/image86.png"/><Relationship Id="rId9" Type="http://schemas.openxmlformats.org/officeDocument/2006/relationships/image" Target="../media/image86.jpe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6.jpe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6.jpeg"/><Relationship Id="rId7"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5.png"/><Relationship Id="rId7"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6.jpeg"/><Relationship Id="rId9"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6.jpeg"/><Relationship Id="rId7"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8" Type="http://schemas.openxmlformats.org/officeDocument/2006/relationships/image" Target="../media/image1081.png"/><Relationship Id="rId3" Type="http://schemas.openxmlformats.org/officeDocument/2006/relationships/image" Target="../media/image890.png"/><Relationship Id="rId7" Type="http://schemas.openxmlformats.org/officeDocument/2006/relationships/image" Target="../media/image90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9.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4.png"/><Relationship Id="rId7"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92.png"/><Relationship Id="rId10" Type="http://schemas.openxmlformats.org/officeDocument/2006/relationships/image" Target="../media/image1081.png"/><Relationship Id="rId4" Type="http://schemas.openxmlformats.org/officeDocument/2006/relationships/image" Target="../media/image99.jpeg"/><Relationship Id="rId9" Type="http://schemas.openxmlformats.org/officeDocument/2006/relationships/image" Target="../media/image900.png"/></Relationships>
</file>

<file path=ppt/slides/_rels/slide44.xml.rels><?xml version="1.0" encoding="UTF-8" standalone="yes"?>
<Relationships xmlns="http://schemas.openxmlformats.org/package/2006/relationships"><Relationship Id="rId8" Type="http://schemas.openxmlformats.org/officeDocument/2006/relationships/image" Target="../media/image940.png"/><Relationship Id="rId13" Type="http://schemas.openxmlformats.org/officeDocument/2006/relationships/image" Target="../media/image101.jpeg"/><Relationship Id="rId3" Type="http://schemas.openxmlformats.org/officeDocument/2006/relationships/image" Target="../media/image70.png"/><Relationship Id="rId7" Type="http://schemas.openxmlformats.org/officeDocument/2006/relationships/image" Target="../media/image930.png"/><Relationship Id="rId12" Type="http://schemas.openxmlformats.org/officeDocument/2006/relationships/image" Target="../media/image10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200.png"/><Relationship Id="rId11" Type="http://schemas.openxmlformats.org/officeDocument/2006/relationships/image" Target="../media/image970.png"/><Relationship Id="rId5" Type="http://schemas.openxmlformats.org/officeDocument/2006/relationships/image" Target="../media/image65.png"/><Relationship Id="rId10" Type="http://schemas.openxmlformats.org/officeDocument/2006/relationships/image" Target="../media/image960.png"/><Relationship Id="rId4" Type="http://schemas.openxmlformats.org/officeDocument/2006/relationships/image" Target="../media/image45.png"/><Relationship Id="rId9" Type="http://schemas.openxmlformats.org/officeDocument/2006/relationships/image" Target="../media/image950.png"/></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0.png"/><Relationship Id="rId7"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20.png"/><Relationship Id="rId5" Type="http://schemas.openxmlformats.org/officeDocument/2006/relationships/image" Target="../media/image7200.png"/><Relationship Id="rId9" Type="http://schemas.openxmlformats.org/officeDocument/2006/relationships/image" Target="../media/image940.png"/></Relationships>
</file>

<file path=ppt/slides/_rels/slide4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0.png"/><Relationship Id="rId7"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20.png"/><Relationship Id="rId5" Type="http://schemas.openxmlformats.org/officeDocument/2006/relationships/image" Target="../media/image7200.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0.png"/><Relationship Id="rId7"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40.png"/><Relationship Id="rId11" Type="http://schemas.openxmlformats.org/officeDocument/2006/relationships/image" Target="../media/image101.jpeg"/><Relationship Id="rId5" Type="http://schemas.openxmlformats.org/officeDocument/2006/relationships/image" Target="../media/image7200.png"/><Relationship Id="rId10" Type="http://schemas.openxmlformats.org/officeDocument/2006/relationships/image" Target="../media/image100.jpeg"/><Relationship Id="rId9" Type="http://schemas.openxmlformats.org/officeDocument/2006/relationships/image" Target="../media/image940.png"/></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0.png"/><Relationship Id="rId7" Type="http://schemas.openxmlformats.org/officeDocument/2006/relationships/image" Target="../media/image103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03.png"/><Relationship Id="rId4" Type="http://schemas.openxmlformats.org/officeDocument/2006/relationships/image" Target="../media/image1021.png"/></Relationships>
</file>

<file path=ppt/slides/_rels/slide4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0.png"/><Relationship Id="rId7" Type="http://schemas.openxmlformats.org/officeDocument/2006/relationships/image" Target="../media/image103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03.png"/><Relationship Id="rId4" Type="http://schemas.openxmlformats.org/officeDocument/2006/relationships/image" Target="../media/image1021.png"/><Relationship Id="rId9"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jpe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152.png"/><Relationship Id="rId5" Type="http://schemas.openxmlformats.org/officeDocument/2006/relationships/image" Target="../media/image1030.png"/><Relationship Id="rId15" Type="http://schemas.openxmlformats.org/officeDocument/2006/relationships/image" Target="../media/image109.png"/><Relationship Id="rId4" Type="http://schemas.openxmlformats.org/officeDocument/2006/relationships/image" Target="../media/image46.png"/><Relationship Id="rId14" Type="http://schemas.openxmlformats.org/officeDocument/2006/relationships/image" Target="../media/image108.png"/></Relationships>
</file>

<file path=ppt/slides/_rels/slide51.xml.rels><?xml version="1.0" encoding="UTF-8" standalone="yes"?>
<Relationships xmlns="http://schemas.openxmlformats.org/package/2006/relationships"><Relationship Id="rId13" Type="http://schemas.openxmlformats.org/officeDocument/2006/relationships/image" Target="../media/image1152.png"/><Relationship Id="rId3" Type="http://schemas.openxmlformats.org/officeDocument/2006/relationships/image" Target="../media/image103.png"/><Relationship Id="rId12"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30.png"/><Relationship Id="rId15" Type="http://schemas.openxmlformats.org/officeDocument/2006/relationships/image" Target="../media/image105.png"/><Relationship Id="rId10" Type="http://schemas.openxmlformats.org/officeDocument/2006/relationships/image" Target="../media/image111.png"/><Relationship Id="rId4" Type="http://schemas.openxmlformats.org/officeDocument/2006/relationships/image" Target="../media/image46.png"/><Relationship Id="rId9" Type="http://schemas.openxmlformats.org/officeDocument/2006/relationships/image" Target="../media/image110.png"/><Relationship Id="rId14" Type="http://schemas.openxmlformats.org/officeDocument/2006/relationships/image" Target="../media/image104.png"/></Relationships>
</file>

<file path=ppt/slides/_rels/slide52.xml.rels><?xml version="1.0" encoding="UTF-8" standalone="yes"?>
<Relationships xmlns="http://schemas.openxmlformats.org/package/2006/relationships"><Relationship Id="rId8" Type="http://schemas.openxmlformats.org/officeDocument/2006/relationships/image" Target="../media/image1152.png"/><Relationship Id="rId3" Type="http://schemas.openxmlformats.org/officeDocument/2006/relationships/image" Target="../media/image46.png"/><Relationship Id="rId12" Type="http://schemas.openxmlformats.org/officeDocument/2006/relationships/image" Target="../media/image1231.png"/><Relationship Id="rId2" Type="http://schemas.openxmlformats.org/officeDocument/2006/relationships/notesSlide" Target="../notesSlides/notesSlide46.xml"/><Relationship Id="rId1" Type="http://schemas.openxmlformats.org/officeDocument/2006/relationships/slideLayout" Target="../slideLayouts/slideLayout2.xml"/><Relationship Id="rId11" Type="http://schemas.openxmlformats.org/officeDocument/2006/relationships/image" Target="../media/image115.png"/><Relationship Id="rId10" Type="http://schemas.openxmlformats.org/officeDocument/2006/relationships/image" Target="../media/image114.png"/><Relationship Id="rId4" Type="http://schemas.openxmlformats.org/officeDocument/2006/relationships/image" Target="../media/image105.png"/><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1121.png"/><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8" Type="http://schemas.openxmlformats.org/officeDocument/2006/relationships/image" Target="../media/image1121.png"/><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5.png"/><Relationship Id="rId10"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83.png"/></Relationships>
</file>

<file path=ppt/slides/_rels/slide55.xml.rels><?xml version="1.0" encoding="UTF-8" standalone="yes"?>
<Relationships xmlns="http://schemas.openxmlformats.org/package/2006/relationships"><Relationship Id="rId8" Type="http://schemas.openxmlformats.org/officeDocument/2006/relationships/image" Target="../media/image1121.png"/><Relationship Id="rId13" Type="http://schemas.openxmlformats.org/officeDocument/2006/relationships/image" Target="../media/image119.png"/><Relationship Id="rId3" Type="http://schemas.openxmlformats.org/officeDocument/2006/relationships/image" Target="../media/image70.png"/><Relationship Id="rId12" Type="http://schemas.openxmlformats.org/officeDocument/2006/relationships/image" Target="../media/image102.jpeg"/><Relationship Id="rId2" Type="http://schemas.openxmlformats.org/officeDocument/2006/relationships/notesSlide" Target="../notesSlides/notesSlide49.xml"/><Relationship Id="rId1" Type="http://schemas.openxmlformats.org/officeDocument/2006/relationships/slideLayout" Target="../slideLayouts/slideLayout2.xml"/><Relationship Id="rId11" Type="http://schemas.openxmlformats.org/officeDocument/2006/relationships/image" Target="../media/image4.png"/><Relationship Id="rId5" Type="http://schemas.openxmlformats.org/officeDocument/2006/relationships/image" Target="../media/image115.png"/><Relationship Id="rId10" Type="http://schemas.openxmlformats.org/officeDocument/2006/relationships/image" Target="../media/image1070.png"/><Relationship Id="rId4" Type="http://schemas.openxmlformats.org/officeDocument/2006/relationships/image" Target="../media/image116.png"/><Relationship Id="rId9" Type="http://schemas.openxmlformats.org/officeDocument/2006/relationships/image" Target="../media/image117.png"/></Relationships>
</file>

<file path=ppt/slides/_rels/slide5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70.png"/><Relationship Id="rId7" Type="http://schemas.openxmlformats.org/officeDocument/2006/relationships/image" Target="../media/image120.png"/><Relationship Id="rId12"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34.png"/><Relationship Id="rId5" Type="http://schemas.openxmlformats.org/officeDocument/2006/relationships/image" Target="../media/image115.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5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3.png"/><Relationship Id="rId3" Type="http://schemas.openxmlformats.org/officeDocument/2006/relationships/image" Target="../media/image70.png"/><Relationship Id="rId7" Type="http://schemas.openxmlformats.org/officeDocument/2006/relationships/image" Target="../media/image120.png"/><Relationship Id="rId12" Type="http://schemas.openxmlformats.org/officeDocument/2006/relationships/image" Target="../media/image13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33.jpeg"/><Relationship Id="rId5" Type="http://schemas.openxmlformats.org/officeDocument/2006/relationships/image" Target="../media/image115.png"/><Relationship Id="rId10" Type="http://schemas.openxmlformats.org/officeDocument/2006/relationships/image" Target="../media/image34.png"/><Relationship Id="rId4" Type="http://schemas.openxmlformats.org/officeDocument/2006/relationships/image" Target="../media/image116.png"/><Relationship Id="rId9" Type="http://schemas.openxmlformats.org/officeDocument/2006/relationships/image" Target="../media/image122.png"/></Relationships>
</file>

<file path=ppt/slides/_rels/slide5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70.png"/><Relationship Id="rId7"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5.png"/><Relationship Id="rId4" Type="http://schemas.openxmlformats.org/officeDocument/2006/relationships/image" Target="../media/image116.png"/><Relationship Id="rId9" Type="http://schemas.openxmlformats.org/officeDocument/2006/relationships/image" Target="../media/image125.png"/></Relationships>
</file>

<file path=ppt/slides/_rels/slide5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18.png"/><Relationship Id="rId7"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1.png"/><Relationship Id="rId5" Type="http://schemas.openxmlformats.org/officeDocument/2006/relationships/image" Target="../media/image127.png"/><Relationship Id="rId10" Type="http://schemas.openxmlformats.org/officeDocument/2006/relationships/image" Target="../media/image130.png"/><Relationship Id="rId4" Type="http://schemas.openxmlformats.org/officeDocument/2006/relationships/image" Target="../media/image126.png"/><Relationship Id="rId9"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5.png"/><Relationship Id="rId4" Type="http://schemas.openxmlformats.org/officeDocument/2006/relationships/image" Target="../media/image1280.pn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0.png"/><Relationship Id="rId7"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5.png"/><Relationship Id="rId4" Type="http://schemas.openxmlformats.org/officeDocument/2006/relationships/image" Target="../media/image1290.png"/><Relationship Id="rId9" Type="http://schemas.openxmlformats.org/officeDocument/2006/relationships/image" Target="../media/image14.jpe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5.png"/><Relationship Id="rId4" Type="http://schemas.openxmlformats.org/officeDocument/2006/relationships/image" Target="../media/image1290.png"/></Relationships>
</file>

<file path=ppt/slides/_rels/slide6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70.png"/><Relationship Id="rId7"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5.png"/><Relationship Id="rId4" Type="http://schemas.openxmlformats.org/officeDocument/2006/relationships/image" Target="../media/image1290.png"/></Relationships>
</file>

<file path=ppt/slides/_rels/slide64.xml.rels><?xml version="1.0" encoding="UTF-8" standalone="yes"?>
<Relationships xmlns="http://schemas.openxmlformats.org/package/2006/relationships"><Relationship Id="rId3" Type="http://schemas.openxmlformats.org/officeDocument/2006/relationships/image" Target="../media/image1310.png"/><Relationship Id="rId7" Type="http://schemas.openxmlformats.org/officeDocument/2006/relationships/image" Target="../media/image135.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0.png"/></Relationships>
</file>

<file path=ppt/slides/_rels/slide6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310.png"/><Relationship Id="rId7"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33.jpeg"/><Relationship Id="rId4" Type="http://schemas.openxmlformats.org/officeDocument/2006/relationships/image" Target="../media/image1320.png"/></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39.png"/><Relationship Id="rId7" Type="http://schemas.openxmlformats.org/officeDocument/2006/relationships/image" Target="../media/image14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50.png"/><Relationship Id="rId5" Type="http://schemas.openxmlformats.org/officeDocument/2006/relationships/image" Target="../media/image940.png"/><Relationship Id="rId4" Type="http://schemas.openxmlformats.org/officeDocument/2006/relationships/image" Target="../media/image140.png"/><Relationship Id="rId9" Type="http://schemas.openxmlformats.org/officeDocument/2006/relationships/image" Target="../media/image142.png"/></Relationships>
</file>

<file path=ppt/slides/_rels/slide7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70.png"/><Relationship Id="rId7" Type="http://schemas.openxmlformats.org/officeDocument/2006/relationships/image" Target="../media/image14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7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36.jpeg"/><Relationship Id="rId4" Type="http://schemas.openxmlformats.org/officeDocument/2006/relationships/image" Target="../media/image37.jpeg"/></Relationships>
</file>

<file path=ppt/slides/_rels/slide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2.jpeg"/><Relationship Id="rId4" Type="http://schemas.openxmlformats.org/officeDocument/2006/relationships/image" Target="../media/image14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7.png"/></Relationships>
</file>

<file path=ppt/slides/_rels/slide8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jpeg"/></Relationships>
</file>

<file path=ppt/slides/_rels/slide8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jpeg"/></Relationships>
</file>

<file path=ppt/slides/_rels/slide8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2.bin"/><Relationship Id="rId7"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wmf"/><Relationship Id="rId9" Type="http://schemas.openxmlformats.org/officeDocument/2006/relationships/image" Target="../media/image8.jpeg"/></Relationships>
</file>

<file path=ppt/slides/_rels/slide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14.jpeg"/><Relationship Id="rId4" Type="http://schemas.openxmlformats.org/officeDocument/2006/relationships/image" Target="../media/image35.png"/><Relationship Id="rId9" Type="http://schemas.openxmlformats.org/officeDocument/2006/relationships/image" Target="../media/image38.png"/></Relationships>
</file>

<file path=ppt/slides/_rels/slide8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88.xml.rels><?xml version="1.0" encoding="UTF-8" standalone="yes"?>
<Relationships xmlns="http://schemas.openxmlformats.org/package/2006/relationships"><Relationship Id="rId3"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49.png"/><Relationship Id="rId4" Type="http://schemas.openxmlformats.org/officeDocument/2006/relationships/image" Target="../media/image137.jpeg"/></Relationships>
</file>

<file path=ppt/slides/_rels/slide8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8.png"/><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36.jpeg"/></Relationships>
</file>

<file path=ppt/slides/_rels/slide9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93.xml.rels><?xml version="1.0" encoding="UTF-8" standalone="yes"?>
<Relationships xmlns="http://schemas.openxmlformats.org/package/2006/relationships"><Relationship Id="rId3" Type="http://schemas.openxmlformats.org/officeDocument/2006/relationships/hyperlink" Target="https://www.eecs.yorku.ca/~jeff/courses/fun/" TargetMode="External"/><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hyperlink" Target="https://www.eecs.yorku.ca/~jeff/courses/6111/syllabus/6111-22-Causal.pptx"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pn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png"/><Relationship Id="rId9" Type="http://schemas.openxmlformats.org/officeDocument/2006/relationships/image" Target="../media/image178.jpeg"/></Relationships>
</file>

<file path=ppt/slides/_rels/slide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71.xml"/><Relationship Id="rId1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slide" Target="slide23.xml"/><Relationship Id="rId12" Type="http://schemas.openxmlformats.org/officeDocument/2006/relationships/slide" Target="slide64.xml"/><Relationship Id="rId17" Type="http://schemas.openxmlformats.org/officeDocument/2006/relationships/image" Target="../media/image180.jpg"/><Relationship Id="rId2" Type="http://schemas.openxmlformats.org/officeDocument/2006/relationships/notesSlide" Target="../notesSlides/notesSlide78.xml"/><Relationship Id="rId16" Type="http://schemas.openxmlformats.org/officeDocument/2006/relationships/image" Target="../media/image3.jpeg"/><Relationship Id="rId20"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53.xml"/><Relationship Id="rId5" Type="http://schemas.openxmlformats.org/officeDocument/2006/relationships/slide" Target="slide2.xml"/><Relationship Id="rId15" Type="http://schemas.openxmlformats.org/officeDocument/2006/relationships/image" Target="../media/image2.png"/><Relationship Id="rId10" Type="http://schemas.openxmlformats.org/officeDocument/2006/relationships/slide" Target="slide44.xml"/><Relationship Id="rId19" Type="http://schemas.openxmlformats.org/officeDocument/2006/relationships/image" Target="../media/image4.png"/><Relationship Id="rId4" Type="http://schemas.openxmlformats.org/officeDocument/2006/relationships/image" Target="../media/image1.wmf"/><Relationship Id="rId9" Type="http://schemas.openxmlformats.org/officeDocument/2006/relationships/slide" Target="slide33.xml"/><Relationship Id="rId14" Type="http://schemas.openxmlformats.org/officeDocument/2006/relationships/slide" Target="slide83.xml"/></Relationships>
</file>

<file path=ppt/slides/_rels/slide9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extLst>
              <p:ext uri="{D42A27DB-BD31-4B8C-83A1-F6EECF244321}">
                <p14:modId xmlns:p14="http://schemas.microsoft.com/office/powerpoint/2010/main" val="997278461"/>
              </p:ext>
            </p:extLst>
          </p:nvPr>
        </p:nvGraphicFramePr>
        <p:xfrm>
          <a:off x="3752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5502" name="Text Box 14"/>
          <p:cNvSpPr txBox="1">
            <a:spLocks noChangeArrowheads="1"/>
          </p:cNvSpPr>
          <p:nvPr/>
        </p:nvSpPr>
        <p:spPr bwMode="auto">
          <a:xfrm>
            <a:off x="0" y="1847195"/>
            <a:ext cx="3276600" cy="3785652"/>
          </a:xfrm>
          <a:prstGeom prst="rect">
            <a:avLst/>
          </a:prstGeom>
          <a:noFill/>
          <a:ln w="38100" cap="sq">
            <a:noFill/>
            <a:miter lim="800000"/>
            <a:headEnd/>
            <a:tailEnd/>
          </a:ln>
          <a:effectLst/>
        </p:spPr>
        <p:txBody>
          <a:bodyPr wrap="square" lIns="274320" rIns="274320">
            <a:spAutoFit/>
          </a:bodyPr>
          <a:lstStyle/>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5" action="ppaction://hlinksldjump"/>
              </a:rPr>
              <a:t>Magic</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6" action="ppaction://hlinksldjump"/>
              </a:rPr>
              <a:t>Overview</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7" action="ppaction://hlinksldjump"/>
              </a:rPr>
              <a:t>Abstract Thinking</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8" action="ppaction://hlinksldjump"/>
              </a:rPr>
              <a:t>List of Topics</a:t>
            </a:r>
            <a:endParaRPr lang="en-US" sz="2000">
              <a:effectLst>
                <a:outerShdw blurRad="38100" dist="38100" dir="2700000" algn="tl">
                  <a:srgbClr val="000000"/>
                </a:outerShdw>
              </a:effectLst>
              <a:hlinkClick r:id="rId9" action="ppaction://hlinksldjump"/>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9" action="ppaction://hlinksldjump"/>
              </a:rPr>
              <a:t>Training Data</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0" action="ppaction://hlinksldjump"/>
              </a:rPr>
              <a:t>Machine</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1" action="ppaction://hlinksldjump"/>
              </a:rPr>
              <a:t>Neural Networks</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2" action="ppaction://hlinksldjump"/>
              </a:rPr>
              <a:t>Error Surface</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3" action="ppaction://hlinksldjump"/>
              </a:rPr>
              <a:t>Learning</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4" action="ppaction://hlinksldjump"/>
              </a:rPr>
              <a:t>Gradient Descent</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5" action="ppaction://hlinksldjump"/>
              </a:rPr>
              <a:t>Generalizing</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6" action="ppaction://hlinksldjump"/>
              </a:rPr>
              <a:t>Singularity</a:t>
            </a:r>
            <a:endParaRPr lang="en-US" sz="2000">
              <a:effectLst>
                <a:outerShdw blurRad="38100" dist="38100" dir="2700000" algn="tl">
                  <a:srgbClr val="000000"/>
                </a:outerShdw>
              </a:effectLst>
            </a:endParaRPr>
          </a:p>
        </p:txBody>
      </p:sp>
      <p:sp>
        <p:nvSpPr>
          <p:cNvPr id="9" name="Rectangle 63"/>
          <p:cNvSpPr>
            <a:spLocks noChangeArrowheads="1"/>
          </p:cNvSpPr>
          <p:nvPr/>
        </p:nvSpPr>
        <p:spPr bwMode="auto">
          <a:xfrm>
            <a:off x="990600" y="13795"/>
            <a:ext cx="40386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anose="02020603050405020304" pitchFamily="18" charset="0"/>
              </a:rPr>
              <a:t>Machine Learning</a:t>
            </a:r>
          </a:p>
        </p:txBody>
      </p:sp>
      <p:sp>
        <p:nvSpPr>
          <p:cNvPr id="17" name="Rectangle 63">
            <a:extLst>
              <a:ext uri="{FF2B5EF4-FFF2-40B4-BE49-F238E27FC236}">
                <a16:creationId xmlns:a16="http://schemas.microsoft.com/office/drawing/2014/main" id="{73F7BE12-D95E-462D-896B-3AEEC144E6C6}"/>
              </a:ext>
            </a:extLst>
          </p:cNvPr>
          <p:cNvSpPr>
            <a:spLocks noChangeArrowheads="1"/>
          </p:cNvSpPr>
          <p:nvPr/>
        </p:nvSpPr>
        <p:spPr bwMode="auto">
          <a:xfrm>
            <a:off x="1006825" y="581464"/>
            <a:ext cx="40386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alpha val="43137"/>
                    </a:srgbClr>
                  </a:outerShdw>
                </a:effectLst>
                <a:cs typeface="Times New Roman" panose="02020603050405020304" pitchFamily="18" charset="0"/>
              </a:rPr>
              <a:t>1) Introduction</a:t>
            </a:r>
          </a:p>
        </p:txBody>
      </p:sp>
      <p:grpSp>
        <p:nvGrpSpPr>
          <p:cNvPr id="2054" name="Group 2053">
            <a:extLst>
              <a:ext uri="{FF2B5EF4-FFF2-40B4-BE49-F238E27FC236}">
                <a16:creationId xmlns:a16="http://schemas.microsoft.com/office/drawing/2014/main" id="{408744A7-EE51-41F3-B4A3-6B3B676FB3A6}"/>
              </a:ext>
            </a:extLst>
          </p:cNvPr>
          <p:cNvGrpSpPr/>
          <p:nvPr/>
        </p:nvGrpSpPr>
        <p:grpSpPr>
          <a:xfrm>
            <a:off x="2750820" y="4137664"/>
            <a:ext cx="6443254" cy="2051987"/>
            <a:chOff x="2925946" y="4376554"/>
            <a:chExt cx="6268128" cy="1813097"/>
          </a:xfrm>
        </p:grpSpPr>
        <p:pic>
          <p:nvPicPr>
            <p:cNvPr id="18" name="Picture 8" descr="https://resources.inbenta.com/finger%20me%20AI.png">
              <a:extLst>
                <a:ext uri="{FF2B5EF4-FFF2-40B4-BE49-F238E27FC236}">
                  <a16:creationId xmlns:a16="http://schemas.microsoft.com/office/drawing/2014/main" id="{748D5FFE-6756-4401-9D47-F860579314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25946" y="4376554"/>
              <a:ext cx="3979838" cy="17937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09" descr="Image may contain: 1 person, indoor">
              <a:extLst>
                <a:ext uri="{FF2B5EF4-FFF2-40B4-BE49-F238E27FC236}">
                  <a16:creationId xmlns:a16="http://schemas.microsoft.com/office/drawing/2014/main" id="{25378924-4712-4DF0-B2E0-0949A0B0EFB4}"/>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b="18062"/>
            <a:stretch/>
          </p:blipFill>
          <p:spPr bwMode="auto">
            <a:xfrm>
              <a:off x="6905783" y="4376554"/>
              <a:ext cx="2288291" cy="1813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15EF74-01E9-43B5-9F88-401D43A18F5B}"/>
              </a:ext>
            </a:extLst>
          </p:cNvPr>
          <p:cNvGrpSpPr/>
          <p:nvPr/>
        </p:nvGrpSpPr>
        <p:grpSpPr>
          <a:xfrm>
            <a:off x="5729068" y="-114300"/>
            <a:ext cx="3574325" cy="1691195"/>
            <a:chOff x="5029200" y="2819400"/>
            <a:chExt cx="3410537" cy="1295400"/>
          </a:xfrm>
        </p:grpSpPr>
        <p:sp>
          <p:nvSpPr>
            <p:cNvPr id="25" name="Rectangle 24">
              <a:extLst>
                <a:ext uri="{FF2B5EF4-FFF2-40B4-BE49-F238E27FC236}">
                  <a16:creationId xmlns:a16="http://schemas.microsoft.com/office/drawing/2014/main" id="{7C48B6AF-7595-4679-BF8B-2575990C5764}"/>
                </a:ext>
              </a:extLst>
            </p:cNvPr>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6" name="Picture 6" descr="Image result for convolutional neural network">
              <a:extLst>
                <a:ext uri="{FF2B5EF4-FFF2-40B4-BE49-F238E27FC236}">
                  <a16:creationId xmlns:a16="http://schemas.microsoft.com/office/drawing/2014/main" id="{07E9377E-9D89-43DC-A789-2D07F3DD0D1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6" name="Group 2055">
            <a:extLst>
              <a:ext uri="{FF2B5EF4-FFF2-40B4-BE49-F238E27FC236}">
                <a16:creationId xmlns:a16="http://schemas.microsoft.com/office/drawing/2014/main" id="{F44C272E-9F6D-4AC5-8720-7E2331239C0D}"/>
              </a:ext>
            </a:extLst>
          </p:cNvPr>
          <p:cNvGrpSpPr>
            <a:grpSpLocks noChangeAspect="1"/>
          </p:cNvGrpSpPr>
          <p:nvPr/>
        </p:nvGrpSpPr>
        <p:grpSpPr>
          <a:xfrm>
            <a:off x="2750819" y="1576895"/>
            <a:ext cx="6410806" cy="2561401"/>
            <a:chOff x="2952750" y="2085967"/>
            <a:chExt cx="5196960" cy="2043266"/>
          </a:xfrm>
        </p:grpSpPr>
        <p:pic>
          <p:nvPicPr>
            <p:cNvPr id="23" name="Picture 22">
              <a:extLst>
                <a:ext uri="{FF2B5EF4-FFF2-40B4-BE49-F238E27FC236}">
                  <a16:creationId xmlns:a16="http://schemas.microsoft.com/office/drawing/2014/main" id="{AB49DF5C-61D1-4A7E-94D8-005E15A73B00}"/>
                </a:ext>
              </a:extLst>
            </p:cNvPr>
            <p:cNvPicPr>
              <a:picLocks noChangeAspect="1"/>
            </p:cNvPicPr>
            <p:nvPr/>
          </p:nvPicPr>
          <p:blipFill rotWithShape="1">
            <a:blip r:embed="rId20"/>
            <a:srcRect b="1507"/>
            <a:stretch/>
          </p:blipFill>
          <p:spPr>
            <a:xfrm>
              <a:off x="5433232" y="2085967"/>
              <a:ext cx="2716478" cy="2042530"/>
            </a:xfrm>
            <a:prstGeom prst="rect">
              <a:avLst/>
            </a:prstGeom>
          </p:spPr>
        </p:pic>
        <p:pic>
          <p:nvPicPr>
            <p:cNvPr id="27" name="Picture 410" descr="Related image">
              <a:extLst>
                <a:ext uri="{FF2B5EF4-FFF2-40B4-BE49-F238E27FC236}">
                  <a16:creationId xmlns:a16="http://schemas.microsoft.com/office/drawing/2014/main" id="{85A1D121-5AE6-4AAA-BC3A-1C048FA0C17D}"/>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7782"/>
            <a:stretch/>
          </p:blipFill>
          <p:spPr bwMode="auto">
            <a:xfrm>
              <a:off x="2952750" y="2323064"/>
              <a:ext cx="2505075" cy="1806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3" name="Group 2052">
            <a:extLst>
              <a:ext uri="{FF2B5EF4-FFF2-40B4-BE49-F238E27FC236}">
                <a16:creationId xmlns:a16="http://schemas.microsoft.com/office/drawing/2014/main" id="{DB468CE7-240B-47BA-8047-0943117772AE}"/>
              </a:ext>
            </a:extLst>
          </p:cNvPr>
          <p:cNvGrpSpPr/>
          <p:nvPr/>
        </p:nvGrpSpPr>
        <p:grpSpPr>
          <a:xfrm>
            <a:off x="-91440" y="6102040"/>
            <a:ext cx="9409248" cy="861115"/>
            <a:chOff x="-91440" y="6102040"/>
            <a:chExt cx="9409248" cy="861115"/>
          </a:xfrm>
        </p:grpSpPr>
        <p:grpSp>
          <p:nvGrpSpPr>
            <p:cNvPr id="2049" name="Group 2048">
              <a:extLst>
                <a:ext uri="{FF2B5EF4-FFF2-40B4-BE49-F238E27FC236}">
                  <a16:creationId xmlns:a16="http://schemas.microsoft.com/office/drawing/2014/main" id="{C928645C-5AFB-418D-BA6C-5A1B9BBAA99C}"/>
                </a:ext>
              </a:extLst>
            </p:cNvPr>
            <p:cNvGrpSpPr/>
            <p:nvPr/>
          </p:nvGrpSpPr>
          <p:grpSpPr>
            <a:xfrm>
              <a:off x="-91440" y="6102040"/>
              <a:ext cx="9380220" cy="861115"/>
              <a:chOff x="-91440" y="6102040"/>
              <a:chExt cx="9380220" cy="861115"/>
            </a:xfrm>
          </p:grpSpPr>
          <p:grpSp>
            <p:nvGrpSpPr>
              <p:cNvPr id="16" name="Group 15">
                <a:extLst>
                  <a:ext uri="{FF2B5EF4-FFF2-40B4-BE49-F238E27FC236}">
                    <a16:creationId xmlns:a16="http://schemas.microsoft.com/office/drawing/2014/main" id="{FD7B3904-17F6-4544-BD94-EF292FCA348F}"/>
                  </a:ext>
                </a:extLst>
              </p:cNvPr>
              <p:cNvGrpSpPr/>
              <p:nvPr/>
            </p:nvGrpSpPr>
            <p:grpSpPr>
              <a:xfrm>
                <a:off x="5313" y="6102040"/>
                <a:ext cx="9283467" cy="861115"/>
                <a:chOff x="5313" y="6102040"/>
                <a:chExt cx="9283467" cy="861115"/>
              </a:xfrm>
            </p:grpSpPr>
            <p:grpSp>
              <p:nvGrpSpPr>
                <p:cNvPr id="15" name="Group 14">
                  <a:extLst>
                    <a:ext uri="{FF2B5EF4-FFF2-40B4-BE49-F238E27FC236}">
                      <a16:creationId xmlns:a16="http://schemas.microsoft.com/office/drawing/2014/main" id="{F20E3306-54FA-489B-BCD3-EA0248905C72}"/>
                    </a:ext>
                  </a:extLst>
                </p:cNvPr>
                <p:cNvGrpSpPr/>
                <p:nvPr/>
              </p:nvGrpSpPr>
              <p:grpSpPr>
                <a:xfrm>
                  <a:off x="3443394" y="6102040"/>
                  <a:ext cx="5845386" cy="861115"/>
                  <a:chOff x="3443394" y="6102040"/>
                  <a:chExt cx="5845386" cy="861115"/>
                </a:xfrm>
              </p:grpSpPr>
              <p:sp>
                <p:nvSpPr>
                  <p:cNvPr id="8" name="Rectangle 7">
                    <a:extLst>
                      <a:ext uri="{FF2B5EF4-FFF2-40B4-BE49-F238E27FC236}">
                        <a16:creationId xmlns:a16="http://schemas.microsoft.com/office/drawing/2014/main" id="{97F22CCC-9637-46F7-8D34-31B65F9EEB4F}"/>
                      </a:ext>
                    </a:extLst>
                  </p:cNvPr>
                  <p:cNvSpPr/>
                  <p:nvPr/>
                </p:nvSpPr>
                <p:spPr>
                  <a:xfrm>
                    <a:off x="3544938" y="6159478"/>
                    <a:ext cx="5743842" cy="723609"/>
                  </a:xfrm>
                  <a:prstGeom prst="rect">
                    <a:avLst/>
                  </a:prstGeom>
                  <a:solidFill>
                    <a:srgbClr val="FFFFFF"/>
                  </a:solidFill>
                  <a:ln w="25400">
                    <a:no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3" name="Picture 2" descr="Text&#10;&#10;Description automatically generated">
                    <a:extLst>
                      <a:ext uri="{FF2B5EF4-FFF2-40B4-BE49-F238E27FC236}">
                        <a16:creationId xmlns:a16="http://schemas.microsoft.com/office/drawing/2014/main" id="{1AF2D025-7AF4-4B13-87D6-B450B9F1AD5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443394" y="6102040"/>
                    <a:ext cx="2326377" cy="861115"/>
                  </a:xfrm>
                  <a:prstGeom prst="rect">
                    <a:avLst/>
                  </a:prstGeom>
                </p:spPr>
              </p:pic>
            </p:grpSp>
            <p:pic>
              <p:nvPicPr>
                <p:cNvPr id="5" name="Picture 4" descr="A picture containing company name&#10;&#10;Description automatically generated">
                  <a:extLst>
                    <a:ext uri="{FF2B5EF4-FFF2-40B4-BE49-F238E27FC236}">
                      <a16:creationId xmlns:a16="http://schemas.microsoft.com/office/drawing/2014/main" id="{81856649-9407-444E-8D04-CA05B2B7F5F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67863" y="6159998"/>
                  <a:ext cx="780057" cy="731520"/>
                </a:xfrm>
                <a:prstGeom prst="rect">
                  <a:avLst/>
                </a:prstGeom>
              </p:spPr>
            </p:pic>
            <p:pic>
              <p:nvPicPr>
                <p:cNvPr id="7" name="Picture 6">
                  <a:extLst>
                    <a:ext uri="{FF2B5EF4-FFF2-40B4-BE49-F238E27FC236}">
                      <a16:creationId xmlns:a16="http://schemas.microsoft.com/office/drawing/2014/main" id="{2B84C1A3-A59C-4529-8468-17DB70375494}"/>
                    </a:ext>
                  </a:extLst>
                </p:cNvPr>
                <p:cNvPicPr>
                  <a:picLocks noChangeAspect="1"/>
                </p:cNvPicPr>
                <p:nvPr/>
              </p:nvPicPr>
              <p:blipFill>
                <a:blip r:embed="rId24"/>
                <a:stretch>
                  <a:fillRect/>
                </a:stretch>
              </p:blipFill>
              <p:spPr>
                <a:xfrm>
                  <a:off x="5313" y="6159998"/>
                  <a:ext cx="2766905" cy="731520"/>
                </a:xfrm>
                <a:prstGeom prst="rect">
                  <a:avLst/>
                </a:prstGeom>
              </p:spPr>
            </p:pic>
          </p:grpSp>
          <p:grpSp>
            <p:nvGrpSpPr>
              <p:cNvPr id="2048" name="Group 2047">
                <a:extLst>
                  <a:ext uri="{FF2B5EF4-FFF2-40B4-BE49-F238E27FC236}">
                    <a16:creationId xmlns:a16="http://schemas.microsoft.com/office/drawing/2014/main" id="{9AC444AE-7B5A-4EAD-8C82-C875EF2193BA}"/>
                  </a:ext>
                </a:extLst>
              </p:cNvPr>
              <p:cNvGrpSpPr/>
              <p:nvPr/>
            </p:nvGrpSpPr>
            <p:grpSpPr>
              <a:xfrm>
                <a:off x="-91440" y="6158132"/>
                <a:ext cx="9326880" cy="692248"/>
                <a:chOff x="-91440" y="6158132"/>
                <a:chExt cx="9326880" cy="692248"/>
              </a:xfrm>
            </p:grpSpPr>
            <p:cxnSp>
              <p:nvCxnSpPr>
                <p:cNvPr id="13" name="Straight Connector 12">
                  <a:extLst>
                    <a:ext uri="{FF2B5EF4-FFF2-40B4-BE49-F238E27FC236}">
                      <a16:creationId xmlns:a16="http://schemas.microsoft.com/office/drawing/2014/main" id="{FF3B1B88-6870-4979-8566-1F2E06D4A384}"/>
                    </a:ext>
                  </a:extLst>
                </p:cNvPr>
                <p:cNvCxnSpPr>
                  <a:cxnSpLocks/>
                </p:cNvCxnSpPr>
                <p:nvPr/>
              </p:nvCxnSpPr>
              <p:spPr bwMode="auto">
                <a:xfrm>
                  <a:off x="275082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0C44910-C3B6-4C44-812D-649BC4A66557}"/>
                    </a:ext>
                  </a:extLst>
                </p:cNvPr>
                <p:cNvCxnSpPr>
                  <a:cxnSpLocks/>
                </p:cNvCxnSpPr>
                <p:nvPr/>
              </p:nvCxnSpPr>
              <p:spPr bwMode="auto">
                <a:xfrm>
                  <a:off x="355854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B3878E4-DAA5-48AF-8C15-EC57C800926E}"/>
                    </a:ext>
                  </a:extLst>
                </p:cNvPr>
                <p:cNvCxnSpPr>
                  <a:cxnSpLocks/>
                </p:cNvCxnSpPr>
                <p:nvPr/>
              </p:nvCxnSpPr>
              <p:spPr bwMode="auto">
                <a:xfrm>
                  <a:off x="57150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A63451C-0FF3-44DD-85D4-3C114F470A63}"/>
                    </a:ext>
                  </a:extLst>
                </p:cNvPr>
                <p:cNvCxnSpPr>
                  <a:cxnSpLocks/>
                </p:cNvCxnSpPr>
                <p:nvPr/>
              </p:nvCxnSpPr>
              <p:spPr bwMode="auto">
                <a:xfrm>
                  <a:off x="22098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EF20A831-500C-494E-BDB0-33DA40EE5E28}"/>
                    </a:ext>
                  </a:extLst>
                </p:cNvPr>
                <p:cNvCxnSpPr>
                  <a:cxnSpLocks/>
                </p:cNvCxnSpPr>
                <p:nvPr/>
              </p:nvCxnSpPr>
              <p:spPr bwMode="auto">
                <a:xfrm rot="5400000">
                  <a:off x="4572000" y="1494692"/>
                  <a:ext cx="0" cy="9326880"/>
                </a:xfrm>
                <a:prstGeom prst="line">
                  <a:avLst/>
                </a:prstGeom>
                <a:noFill/>
                <a:ln w="12700" cap="sq" cmpd="sng" algn="ctr">
                  <a:solidFill>
                    <a:schemeClr val="tx1">
                      <a:lumMod val="65000"/>
                    </a:schemeClr>
                  </a:solidFill>
                  <a:prstDash val="solid"/>
                  <a:round/>
                  <a:headEnd type="none" w="med" len="med"/>
                  <a:tailEnd type="none" w="med" len="med"/>
                </a:ln>
                <a:effectLst/>
              </p:spPr>
            </p:cxnSp>
          </p:grpSp>
        </p:grpSp>
        <p:sp>
          <p:nvSpPr>
            <p:cNvPr id="20" name="Rectangle 19">
              <a:extLst>
                <a:ext uri="{FF2B5EF4-FFF2-40B4-BE49-F238E27FC236}">
                  <a16:creationId xmlns:a16="http://schemas.microsoft.com/office/drawing/2014/main" id="{A71C621E-FDE2-4693-B567-E86F0A468B9B}"/>
                </a:ext>
              </a:extLst>
            </p:cNvPr>
            <p:cNvSpPr/>
            <p:nvPr/>
          </p:nvSpPr>
          <p:spPr>
            <a:xfrm>
              <a:off x="5691734" y="6266600"/>
              <a:ext cx="3626074" cy="584775"/>
            </a:xfrm>
            <a:prstGeom prst="rect">
              <a:avLst/>
            </a:prstGeom>
          </p:spPr>
          <p:txBody>
            <a:bodyPr wrap="square">
              <a:spAutoFit/>
            </a:bodyPr>
            <a:lstStyle/>
            <a:p>
              <a:pPr algn="ctr"/>
              <a:r>
                <a:rPr lang="en-US" sz="2000">
                  <a:solidFill>
                    <a:srgbClr val="FF00FF"/>
                  </a:solidFill>
                  <a:effectLst/>
                  <a:cs typeface="Times New Roman" panose="02020603050405020304" pitchFamily="18" charset="0"/>
                </a:rPr>
                <a:t>Jeff Edmonds, Comp. Sci</a:t>
              </a:r>
              <a:r>
                <a:rPr lang="en-CA" sz="2000">
                  <a:solidFill>
                    <a:srgbClr val="FF00FF"/>
                  </a:solidFill>
                  <a:effectLst/>
                  <a:cs typeface="Times New Roman" panose="02020603050405020304" pitchFamily="18" charset="0"/>
                </a:rPr>
                <a:t>.</a:t>
              </a:r>
              <a:endParaRPr lang="en-US" sz="2000">
                <a:solidFill>
                  <a:srgbClr val="FF00FF"/>
                </a:solidFill>
                <a:effectLst/>
                <a:cs typeface="Times New Roman" panose="02020603050405020304" pitchFamily="18" charset="0"/>
              </a:endParaRPr>
            </a:p>
            <a:p>
              <a:pPr algn="ctr"/>
              <a:r>
                <a:rPr lang="en-CA" sz="1200">
                  <a:solidFill>
                    <a:srgbClr val="FF00FF"/>
                  </a:solidFill>
                </a:rPr>
                <a:t>www.eecs.yorku.ca/~jeff/courses/machine-learning</a:t>
              </a:r>
            </a:p>
          </p:txBody>
        </p:sp>
      </p:gr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rPr>
              <a:t>Overview</a:t>
            </a:r>
          </a:p>
        </p:txBody>
      </p:sp>
      <p:pic>
        <p:nvPicPr>
          <p:cNvPr id="14"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4971" y="3734783"/>
            <a:ext cx="5633657"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p:cNvGrpSpPr/>
          <p:nvPr/>
        </p:nvGrpSpPr>
        <p:grpSpPr>
          <a:xfrm>
            <a:off x="4928225" y="3657600"/>
            <a:ext cx="5107040" cy="3276600"/>
            <a:chOff x="1861786" y="3505200"/>
            <a:chExt cx="5107040" cy="3276600"/>
          </a:xfrm>
        </p:grpSpPr>
        <p:sp>
          <p:nvSpPr>
            <p:cNvPr id="58" name="TextBox 57"/>
            <p:cNvSpPr txBox="1"/>
            <p:nvPr/>
          </p:nvSpPr>
          <p:spPr bwMode="auto">
            <a:xfrm rot="20818719">
              <a:off x="1950318" y="4675208"/>
              <a:ext cx="1644479" cy="53184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74" name="Group 73"/>
            <p:cNvGrpSpPr/>
            <p:nvPr/>
          </p:nvGrpSpPr>
          <p:grpSpPr>
            <a:xfrm>
              <a:off x="1861786" y="3505200"/>
              <a:ext cx="5107040" cy="3276600"/>
              <a:chOff x="1861786" y="3505200"/>
              <a:chExt cx="5107040" cy="3276600"/>
            </a:xfrm>
          </p:grpSpPr>
          <p:sp>
            <p:nvSpPr>
              <p:cNvPr id="19" name="Rectangle 18"/>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grpSp>
            <p:nvGrpSpPr>
              <p:cNvPr id="62" name="Group 61"/>
              <p:cNvGrpSpPr/>
              <p:nvPr/>
            </p:nvGrpSpPr>
            <p:grpSpPr>
              <a:xfrm>
                <a:off x="2379154" y="4505419"/>
                <a:ext cx="3198170" cy="1799154"/>
                <a:chOff x="2379154" y="4505419"/>
                <a:chExt cx="3198170" cy="1799154"/>
              </a:xfrm>
            </p:grpSpPr>
            <p:sp>
              <p:nvSpPr>
                <p:cNvPr id="15" name="Rectangle 14"/>
                <p:cNvSpPr/>
                <p:nvPr/>
              </p:nvSpPr>
              <p:spPr>
                <a:xfrm>
                  <a:off x="2419961" y="5842908"/>
                  <a:ext cx="808482" cy="461665"/>
                </a:xfrm>
                <a:prstGeom prst="rect">
                  <a:avLst/>
                </a:prstGeom>
                <a:solidFill>
                  <a:schemeClr val="tx1"/>
                </a:solidFill>
              </p:spPr>
              <p:txBody>
                <a:bodyPr wrap="square">
                  <a:spAutoFit/>
                </a:bodyPr>
                <a:lstStyle/>
                <a:p>
                  <a:pPr algn="ctr"/>
                  <a:r>
                    <a:rPr lang="en-US" altLang="en-US" sz="2400" i="1">
                      <a:solidFill>
                        <a:srgbClr val="00B050"/>
                      </a:solidFill>
                    </a:rPr>
                    <a:t>w</a:t>
                  </a:r>
                  <a:r>
                    <a:rPr lang="en-US" altLang="en-US" sz="2400" i="1" baseline="-25000">
                      <a:solidFill>
                        <a:srgbClr val="00B050"/>
                      </a:solidFill>
                    </a:rPr>
                    <a:t>1</a:t>
                  </a:r>
                  <a:endParaRPr lang="en-CA" sz="2400" i="1">
                    <a:solidFill>
                      <a:srgbClr val="00B050"/>
                    </a:solidFill>
                  </a:endParaRPr>
                </a:p>
              </p:txBody>
            </p:sp>
            <p:sp>
              <p:nvSpPr>
                <p:cNvPr id="16" name="Rectangle 15"/>
                <p:cNvSpPr/>
                <p:nvPr/>
              </p:nvSpPr>
              <p:spPr>
                <a:xfrm>
                  <a:off x="4705961" y="5711518"/>
                  <a:ext cx="808482" cy="461665"/>
                </a:xfrm>
                <a:prstGeom prst="rect">
                  <a:avLst/>
                </a:prstGeom>
                <a:solidFill>
                  <a:schemeClr val="tx1"/>
                </a:solidFill>
              </p:spPr>
              <p:txBody>
                <a:bodyPr wrap="square">
                  <a:spAutoFit/>
                </a:bodyPr>
                <a:lstStyle/>
                <a:p>
                  <a:pPr algn="ctr"/>
                  <a:r>
                    <a:rPr lang="en-US" altLang="en-US" sz="2400" i="1">
                      <a:solidFill>
                        <a:srgbClr val="00B050"/>
                      </a:solidFill>
                    </a:rPr>
                    <a:t>w</a:t>
                  </a:r>
                  <a:r>
                    <a:rPr lang="en-US" altLang="en-US" sz="2400" i="1" baseline="-25000">
                      <a:solidFill>
                        <a:srgbClr val="00B050"/>
                      </a:solidFill>
                    </a:rPr>
                    <a:t>2</a:t>
                  </a:r>
                  <a:endParaRPr lang="en-CA" sz="2400" i="1">
                    <a:solidFill>
                      <a:srgbClr val="00B050"/>
                    </a:solidFill>
                  </a:endParaRPr>
                </a:p>
              </p:txBody>
            </p:sp>
            <p:sp>
              <p:nvSpPr>
                <p:cNvPr id="63" name="TextBox 62"/>
                <p:cNvSpPr txBox="1"/>
                <p:nvPr/>
              </p:nvSpPr>
              <p:spPr bwMode="auto">
                <a:xfrm>
                  <a:off x="2454539" y="4675402"/>
                  <a:ext cx="2552641"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4" name="TextBox 63"/>
                <p:cNvSpPr txBox="1"/>
                <p:nvPr/>
              </p:nvSpPr>
              <p:spPr bwMode="auto">
                <a:xfrm rot="20022446">
                  <a:off x="3610533" y="4568097"/>
                  <a:ext cx="1075325"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5" name="TextBox 64"/>
                <p:cNvSpPr txBox="1"/>
                <p:nvPr/>
              </p:nvSpPr>
              <p:spPr bwMode="auto">
                <a:xfrm rot="1769552">
                  <a:off x="4314346" y="4505419"/>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6" name="TextBox 65"/>
                <p:cNvSpPr txBox="1"/>
                <p:nvPr/>
              </p:nvSpPr>
              <p:spPr bwMode="auto">
                <a:xfrm rot="2353458">
                  <a:off x="2914450" y="5049858"/>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7" name="TextBox 66"/>
                <p:cNvSpPr txBox="1"/>
                <p:nvPr/>
              </p:nvSpPr>
              <p:spPr bwMode="auto">
                <a:xfrm rot="18982493">
                  <a:off x="3127042" y="5179553"/>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8" name="TextBox 67"/>
                <p:cNvSpPr txBox="1"/>
                <p:nvPr/>
              </p:nvSpPr>
              <p:spPr bwMode="auto">
                <a:xfrm rot="563998">
                  <a:off x="2379154" y="5365649"/>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9" name="TextBox 68"/>
                <p:cNvSpPr txBox="1"/>
                <p:nvPr/>
              </p:nvSpPr>
              <p:spPr bwMode="auto">
                <a:xfrm rot="563998">
                  <a:off x="4219211" y="526102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0" name="TextBox 69"/>
                <p:cNvSpPr txBox="1"/>
                <p:nvPr/>
              </p:nvSpPr>
              <p:spPr bwMode="auto">
                <a:xfrm rot="563998">
                  <a:off x="3304811" y="455388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1" name="TextBox 70"/>
                <p:cNvSpPr txBox="1"/>
                <p:nvPr/>
              </p:nvSpPr>
              <p:spPr bwMode="auto">
                <a:xfrm rot="2027731">
                  <a:off x="4852330" y="4826806"/>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2" name="TextBox 71"/>
                <p:cNvSpPr txBox="1"/>
                <p:nvPr/>
              </p:nvSpPr>
              <p:spPr bwMode="auto">
                <a:xfrm rot="19217064">
                  <a:off x="4600648" y="5076204"/>
                  <a:ext cx="724994" cy="28800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73" name="Group 72"/>
              <p:cNvGrpSpPr/>
              <p:nvPr/>
            </p:nvGrpSpPr>
            <p:grpSpPr>
              <a:xfrm>
                <a:off x="1861786" y="4038600"/>
                <a:ext cx="3744028" cy="2057400"/>
                <a:chOff x="1861786" y="4038600"/>
                <a:chExt cx="3744028" cy="2057400"/>
              </a:xfrm>
            </p:grpSpPr>
            <p:cxnSp>
              <p:nvCxnSpPr>
                <p:cNvPr id="3" name="Straight Connector 2"/>
                <p:cNvCxnSpPr/>
                <p:nvPr/>
              </p:nvCxnSpPr>
              <p:spPr bwMode="auto">
                <a:xfrm>
                  <a:off x="1861786" y="566897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44" name="Straight Connector 43"/>
                <p:cNvCxnSpPr/>
                <p:nvPr/>
              </p:nvCxnSpPr>
              <p:spPr bwMode="auto">
                <a:xfrm flipH="1">
                  <a:off x="4191000" y="5452869"/>
                  <a:ext cx="1367722" cy="632529"/>
                </a:xfrm>
                <a:prstGeom prst="line">
                  <a:avLst/>
                </a:prstGeom>
                <a:noFill/>
                <a:ln w="38100" cap="sq" cmpd="sng" algn="ctr">
                  <a:solidFill>
                    <a:srgbClr val="66FF33"/>
                  </a:solidFill>
                  <a:prstDash val="solid"/>
                  <a:round/>
                  <a:headEnd type="none" w="med" len="med"/>
                  <a:tailEnd type="none" w="med" len="med"/>
                </a:ln>
                <a:effectLst/>
              </p:spPr>
            </p:cxnSp>
            <p:cxnSp>
              <p:nvCxnSpPr>
                <p:cNvPr id="48" name="Straight Connector 47"/>
                <p:cNvCxnSpPr/>
                <p:nvPr/>
              </p:nvCxnSpPr>
              <p:spPr bwMode="auto">
                <a:xfrm flipV="1">
                  <a:off x="1919109" y="4994797"/>
                  <a:ext cx="1354859" cy="652000"/>
                </a:xfrm>
                <a:prstGeom prst="line">
                  <a:avLst/>
                </a:prstGeom>
                <a:noFill/>
                <a:ln w="38100" cap="sq" cmpd="sng" algn="ctr">
                  <a:solidFill>
                    <a:srgbClr val="66FF33"/>
                  </a:solidFill>
                  <a:prstDash val="solid"/>
                  <a:round/>
                  <a:headEnd type="none" w="med" len="med"/>
                  <a:tailEnd type="none" w="med" len="med"/>
                </a:ln>
                <a:effectLst/>
              </p:spPr>
            </p:cxnSp>
            <p:cxnSp>
              <p:nvCxnSpPr>
                <p:cNvPr id="52" name="Straight Connector 51"/>
                <p:cNvCxnSpPr/>
                <p:nvPr/>
              </p:nvCxnSpPr>
              <p:spPr bwMode="auto">
                <a:xfrm flipV="1">
                  <a:off x="1868387" y="4635521"/>
                  <a:ext cx="0" cy="1011276"/>
                </a:xfrm>
                <a:prstGeom prst="line">
                  <a:avLst/>
                </a:prstGeom>
                <a:noFill/>
                <a:ln w="38100" cap="sq"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flipV="1">
                  <a:off x="3283128" y="4038600"/>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59" name="Straight Connector 58"/>
                <p:cNvCxnSpPr/>
                <p:nvPr/>
              </p:nvCxnSpPr>
              <p:spPr bwMode="auto">
                <a:xfrm flipV="1">
                  <a:off x="5590689" y="4461469"/>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75" name="Straight Connector 74"/>
                <p:cNvCxnSpPr/>
                <p:nvPr/>
              </p:nvCxnSpPr>
              <p:spPr bwMode="auto">
                <a:xfrm>
                  <a:off x="3276600" y="499201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60" name="Straight Connector 59"/>
                <p:cNvCxnSpPr/>
                <p:nvPr/>
              </p:nvCxnSpPr>
              <p:spPr bwMode="auto">
                <a:xfrm flipV="1">
                  <a:off x="4162911" y="5142517"/>
                  <a:ext cx="0" cy="953483"/>
                </a:xfrm>
                <a:prstGeom prst="line">
                  <a:avLst/>
                </a:prstGeom>
                <a:noFill/>
                <a:ln w="38100" cap="sq" cmpd="sng" algn="ctr">
                  <a:solidFill>
                    <a:schemeClr val="accent1"/>
                  </a:solidFill>
                  <a:prstDash val="solid"/>
                  <a:round/>
                  <a:headEnd type="none" w="med" len="med"/>
                  <a:tailEnd type="none" w="med" len="med"/>
                </a:ln>
                <a:effectLst/>
              </p:spPr>
            </p:cxnSp>
          </p:grpSp>
        </p:grpSp>
        <p:sp>
          <p:nvSpPr>
            <p:cNvPr id="105" name="TextBox 104"/>
            <p:cNvSpPr txBox="1"/>
            <p:nvPr/>
          </p:nvSpPr>
          <p:spPr bwMode="auto">
            <a:xfrm rot="20086641">
              <a:off x="2061505" y="5023999"/>
              <a:ext cx="1153370" cy="228531"/>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95" name="Group 94"/>
          <p:cNvGrpSpPr/>
          <p:nvPr/>
        </p:nvGrpSpPr>
        <p:grpSpPr>
          <a:xfrm>
            <a:off x="5427301" y="5225617"/>
            <a:ext cx="2502237" cy="709490"/>
            <a:chOff x="2812059" y="5172124"/>
            <a:chExt cx="2502237" cy="709490"/>
          </a:xfrm>
        </p:grpSpPr>
        <p:cxnSp>
          <p:nvCxnSpPr>
            <p:cNvPr id="84" name="Straight Connector 83"/>
            <p:cNvCxnSpPr/>
            <p:nvPr/>
          </p:nvCxnSpPr>
          <p:spPr bwMode="auto">
            <a:xfrm flipV="1">
              <a:off x="2812059" y="5172124"/>
              <a:ext cx="1354859" cy="652000"/>
            </a:xfrm>
            <a:prstGeom prst="line">
              <a:avLst/>
            </a:prstGeom>
            <a:noFill/>
            <a:ln w="38100" cap="sq" cmpd="sng" algn="ctr">
              <a:solidFill>
                <a:srgbClr val="66FF33"/>
              </a:solidFill>
              <a:prstDash val="dash"/>
              <a:round/>
              <a:headEnd type="none" w="med" len="med"/>
              <a:tailEnd type="none" w="med" len="med"/>
            </a:ln>
            <a:effectLst/>
          </p:spPr>
        </p:cxnSp>
        <p:cxnSp>
          <p:nvCxnSpPr>
            <p:cNvPr id="86" name="Straight Connector 85"/>
            <p:cNvCxnSpPr>
              <a:cxnSpLocks/>
            </p:cNvCxnSpPr>
            <p:nvPr/>
          </p:nvCxnSpPr>
          <p:spPr bwMode="auto">
            <a:xfrm>
              <a:off x="2985082" y="5463433"/>
              <a:ext cx="2329214" cy="418181"/>
            </a:xfrm>
            <a:prstGeom prst="line">
              <a:avLst/>
            </a:prstGeom>
            <a:noFill/>
            <a:ln w="38100" cap="sq" cmpd="sng" algn="ctr">
              <a:solidFill>
                <a:srgbClr val="66FF33"/>
              </a:solidFill>
              <a:prstDash val="dash"/>
              <a:round/>
              <a:headEnd type="none" w="med" len="med"/>
              <a:tailEnd type="none" w="med" len="med"/>
            </a:ln>
            <a:effectLst/>
          </p:spPr>
        </p:cxnSp>
        <p:sp>
          <p:nvSpPr>
            <p:cNvPr id="90" name="Oval 89"/>
            <p:cNvSpPr>
              <a:spLocks/>
            </p:cNvSpPr>
            <p:nvPr/>
          </p:nvSpPr>
          <p:spPr>
            <a:xfrm>
              <a:off x="3357145" y="5461926"/>
              <a:ext cx="177271" cy="123972"/>
            </a:xfrm>
            <a:prstGeom prst="ellipse">
              <a:avLst/>
            </a:prstGeom>
            <a:solidFill>
              <a:srgbClr val="66FF33"/>
            </a:solidFill>
            <a:ln>
              <a:solidFill>
                <a:srgbClr val="FF00FF"/>
              </a:solidFill>
            </a:ln>
          </p:spPr>
          <p:txBody>
            <a:bodyPr wrap="square" rtlCol="0" anchor="ctr">
              <a:spAutoFit/>
            </a:bodyPr>
            <a:lstStyle/>
            <a:p>
              <a:pPr algn="l"/>
              <a:endParaRPr lang="en-CA" sz="2400"/>
            </a:p>
          </p:txBody>
        </p:sp>
      </p:grpSp>
      <p:grpSp>
        <p:nvGrpSpPr>
          <p:cNvPr id="3072" name="Group 3071"/>
          <p:cNvGrpSpPr/>
          <p:nvPr/>
        </p:nvGrpSpPr>
        <p:grpSpPr>
          <a:xfrm>
            <a:off x="5991372" y="4818365"/>
            <a:ext cx="142875" cy="744826"/>
            <a:chOff x="3377327" y="4762250"/>
            <a:chExt cx="142875" cy="744826"/>
          </a:xfrm>
        </p:grpSpPr>
        <p:cxnSp>
          <p:nvCxnSpPr>
            <p:cNvPr id="93" name="Straight Connector 92"/>
            <p:cNvCxnSpPr/>
            <p:nvPr/>
          </p:nvCxnSpPr>
          <p:spPr bwMode="auto">
            <a:xfrm flipV="1">
              <a:off x="3447952" y="4909471"/>
              <a:ext cx="0" cy="597605"/>
            </a:xfrm>
            <a:prstGeom prst="line">
              <a:avLst/>
            </a:prstGeom>
            <a:noFill/>
            <a:ln w="38100" cap="sq" cmpd="sng" algn="ctr">
              <a:solidFill>
                <a:schemeClr val="accent1"/>
              </a:solidFill>
              <a:prstDash val="solid"/>
              <a:round/>
              <a:headEnd type="none" w="med" len="med"/>
              <a:tailEnd type="none" w="med" len="med"/>
            </a:ln>
            <a:effectLst/>
          </p:spPr>
        </p:cxnSp>
        <p:pic>
          <p:nvPicPr>
            <p:cNvPr id="89" name="Picture 88"/>
            <p:cNvPicPr>
              <a:picLocks noChangeAspect="1"/>
            </p:cNvPicPr>
            <p:nvPr/>
          </p:nvPicPr>
          <p:blipFill rotWithShape="1">
            <a:blip r:embed="rId4"/>
            <a:srcRect r="50000" b="60666"/>
            <a:stretch/>
          </p:blipFill>
          <p:spPr>
            <a:xfrm>
              <a:off x="3377327" y="4762250"/>
              <a:ext cx="142875" cy="135962"/>
            </a:xfrm>
            <a:prstGeom prst="rect">
              <a:avLst/>
            </a:prstGeom>
          </p:spPr>
        </p:pic>
      </p:grpSp>
      <p:grpSp>
        <p:nvGrpSpPr>
          <p:cNvPr id="12" name="Group 11"/>
          <p:cNvGrpSpPr/>
          <p:nvPr/>
        </p:nvGrpSpPr>
        <p:grpSpPr>
          <a:xfrm>
            <a:off x="207101" y="380167"/>
            <a:ext cx="3822423" cy="1878904"/>
            <a:chOff x="207101" y="380167"/>
            <a:chExt cx="3822423" cy="187890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98" name="Rounded Rectangular Callout 97"/>
            <p:cNvSpPr/>
            <p:nvPr/>
          </p:nvSpPr>
          <p:spPr>
            <a:xfrm>
              <a:off x="1509238" y="380167"/>
              <a:ext cx="2520286" cy="1634490"/>
            </a:xfrm>
            <a:prstGeom prst="wedgeRoundRectCallout">
              <a:avLst>
                <a:gd name="adj1" fmla="val -61442"/>
                <a:gd name="adj2" fmla="val -19691"/>
                <a:gd name="adj3" fmla="val 16667"/>
              </a:avLst>
            </a:prstGeom>
            <a:ln w="25400">
              <a:solidFill>
                <a:schemeClr val="tx2"/>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I am a machine</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and I want to learn </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to identify </a:t>
              </a:r>
            </a:p>
            <a:p>
              <a:pPr algn="ctr"/>
              <a:r>
                <a:rPr lang="en-CA" sz="2400">
                  <a:cs typeface="Times New Roman" panose="02020603050405020304" pitchFamily="18" charset="0"/>
                  <a:sym typeface="Symbol" panose="05050102010706020507" pitchFamily="18" charset="2"/>
                </a:rPr>
                <a:t>faces and bicycles.</a:t>
              </a:r>
            </a:p>
          </p:txBody>
        </p:sp>
      </p:grpSp>
      <p:grpSp>
        <p:nvGrpSpPr>
          <p:cNvPr id="20" name="Group 19"/>
          <p:cNvGrpSpPr/>
          <p:nvPr/>
        </p:nvGrpSpPr>
        <p:grpSpPr>
          <a:xfrm>
            <a:off x="4988190" y="432078"/>
            <a:ext cx="3927210" cy="2471764"/>
            <a:chOff x="4988190" y="432078"/>
            <a:chExt cx="3927210" cy="2471764"/>
          </a:xfrm>
        </p:grpSpPr>
        <p:grpSp>
          <p:nvGrpSpPr>
            <p:cNvPr id="94" name="Group 93"/>
            <p:cNvGrpSpPr/>
            <p:nvPr/>
          </p:nvGrpSpPr>
          <p:grpSpPr>
            <a:xfrm flipH="1">
              <a:off x="7924800" y="685800"/>
              <a:ext cx="990600" cy="1447800"/>
              <a:chOff x="5060717" y="3077392"/>
              <a:chExt cx="1849758" cy="3642254"/>
            </a:xfrm>
          </p:grpSpPr>
          <p:pic>
            <p:nvPicPr>
              <p:cNvPr id="96" name="Picture 2"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10" name="Group 9"/>
            <p:cNvGrpSpPr/>
            <p:nvPr/>
          </p:nvGrpSpPr>
          <p:grpSpPr>
            <a:xfrm>
              <a:off x="4988190" y="432078"/>
              <a:ext cx="2725316" cy="2471764"/>
              <a:chOff x="4988190" y="432078"/>
              <a:chExt cx="2725316" cy="2471764"/>
            </a:xfrm>
          </p:grpSpPr>
          <p:sp>
            <p:nvSpPr>
              <p:cNvPr id="100" name="Rounded Rectangular Callout 99"/>
              <p:cNvSpPr/>
              <p:nvPr/>
            </p:nvSpPr>
            <p:spPr>
              <a:xfrm>
                <a:off x="4988190" y="432078"/>
                <a:ext cx="2725316" cy="2451735"/>
              </a:xfrm>
              <a:prstGeom prst="wedgeRoundRectCallout">
                <a:avLst>
                  <a:gd name="adj1" fmla="val 59721"/>
                  <a:gd name="adj2" fmla="val -7704"/>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As your supervisor,</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I give you </a:t>
                </a:r>
              </a:p>
              <a:p>
                <a:pPr algn="ctr"/>
                <a:r>
                  <a:rPr lang="en-CA" sz="2400">
                    <a:cs typeface="Times New Roman" panose="02020603050405020304" pitchFamily="18" charset="0"/>
                    <a:sym typeface="Symbol" panose="05050102010706020507" pitchFamily="18" charset="2"/>
                  </a:rPr>
                  <a:t>labeled training data</a:t>
                </a:r>
                <a:br>
                  <a:rPr lang="en-CA" sz="2400">
                    <a:cs typeface="Times New Roman" panose="02020603050405020304" pitchFamily="18" charset="0"/>
                    <a:sym typeface="Symbol" panose="05050102010706020507" pitchFamily="18" charset="2"/>
                  </a:rPr>
                </a:b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p:txBody>
          </p:sp>
          <p:sp>
            <p:nvSpPr>
              <p:cNvPr id="102" name="Rectangle 5"/>
              <p:cNvSpPr>
                <a:spLocks noChangeArrowheads="1"/>
              </p:cNvSpPr>
              <p:nvPr/>
            </p:nvSpPr>
            <p:spPr bwMode="auto">
              <a:xfrm>
                <a:off x="5117610" y="2440542"/>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face</a:t>
                </a:r>
              </a:p>
            </p:txBody>
          </p:sp>
          <p:pic>
            <p:nvPicPr>
              <p:cNvPr id="104" name="Picture 6" descr="https://encrypted-tbn2.gstatic.com/images?q=tbn:ANd9GcQxi0BXRGGWwpZlLt6x5i_eKwXhaJLwx7Ku7fvdkqS2tzyVEg1g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4187" y="1735490"/>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s://scontent-mrs1-1.xx.fbcdn.net/hphotos-xfp1/t31.0-8/10575340_10153802014361141_2581281123763146573_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303" t="13188" r="53606" b="53100"/>
              <a:stretch/>
            </p:blipFill>
            <p:spPr bwMode="auto">
              <a:xfrm>
                <a:off x="5222203" y="1752600"/>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5"/>
              <p:cNvSpPr>
                <a:spLocks noChangeArrowheads="1"/>
              </p:cNvSpPr>
              <p:nvPr/>
            </p:nvSpPr>
            <p:spPr bwMode="auto">
              <a:xfrm>
                <a:off x="6248400" y="2442177"/>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bicycle</a:t>
                </a:r>
              </a:p>
            </p:txBody>
          </p:sp>
        </p:grpSp>
      </p:grpSp>
      <p:sp>
        <p:nvSpPr>
          <p:cNvPr id="111" name="Rounded Rectangular Callout 110"/>
          <p:cNvSpPr/>
          <p:nvPr/>
        </p:nvSpPr>
        <p:spPr>
          <a:xfrm>
            <a:off x="741707" y="3632478"/>
            <a:ext cx="2470969" cy="817245"/>
          </a:xfrm>
          <a:prstGeom prst="wedgeRoundRectCallout">
            <a:avLst>
              <a:gd name="adj1" fmla="val -33893"/>
              <a:gd name="adj2" fmla="val -61958"/>
              <a:gd name="adj3" fmla="val 16667"/>
            </a:avLst>
          </a:prstGeom>
          <a:ln w="25400">
            <a:solidFill>
              <a:schemeClr val="tx2"/>
            </a:solidFill>
          </a:ln>
        </p:spPr>
        <p:txBody>
          <a:bodyPr wrap="none" lIns="0" tIns="0" rIns="0" bIns="0" rtlCol="0" anchor="ctr">
            <a:spAutoFit/>
          </a:bodyPr>
          <a:lstStyle/>
          <a:p>
            <a:pPr algn="ctr"/>
            <a:r>
              <a:rPr lang="en-US" altLang="en-US" sz="2400"/>
              <a:t>My current </a:t>
            </a:r>
            <a:br>
              <a:rPr lang="en-US" altLang="en-US" sz="2400"/>
            </a:br>
            <a:r>
              <a:rPr lang="en-US" altLang="en-US" sz="2400"/>
              <a:t>weights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a:t>
            </a:r>
            <a:r>
              <a:rPr lang="en-US" altLang="en-US" sz="2400" i="1" err="1">
                <a:solidFill>
                  <a:srgbClr val="66FF33"/>
                </a:solidFill>
              </a:rPr>
              <a:t>w</a:t>
            </a:r>
            <a:r>
              <a:rPr lang="en-US" altLang="en-US" sz="2400" i="1" baseline="-25000" err="1">
                <a:solidFill>
                  <a:srgbClr val="66FF33"/>
                </a:solidFill>
              </a:rPr>
              <a:t>m</a:t>
            </a:r>
            <a:r>
              <a:rPr lang="en-US" altLang="en-US" sz="2400">
                <a:solidFill>
                  <a:srgbClr val="66FF33"/>
                </a:solidFill>
                <a:sym typeface="Symbol" panose="05050102010706020507" pitchFamily="18" charset="2"/>
              </a:rPr>
              <a:t></a:t>
            </a:r>
            <a:r>
              <a:rPr lang="en-US" altLang="en-US" sz="2400">
                <a:sym typeface="Symbol" panose="05050102010706020507" pitchFamily="18" charset="2"/>
              </a:rPr>
              <a:t>.</a:t>
            </a:r>
          </a:p>
        </p:txBody>
      </p:sp>
      <p:sp>
        <p:nvSpPr>
          <p:cNvPr id="126" name="Rounded Rectangular Callout 125"/>
          <p:cNvSpPr/>
          <p:nvPr/>
        </p:nvSpPr>
        <p:spPr>
          <a:xfrm>
            <a:off x="4191000" y="3652599"/>
            <a:ext cx="4331240" cy="919401"/>
          </a:xfrm>
          <a:prstGeom prst="wedgeRoundRectCallout">
            <a:avLst>
              <a:gd name="adj1" fmla="val -40153"/>
              <a:gd name="adj2" fmla="val -103650"/>
              <a:gd name="adj3" fmla="val 16667"/>
            </a:avLst>
          </a:prstGeom>
          <a:ln w="25400">
            <a:solidFill>
              <a:schemeClr val="tx2"/>
            </a:solidFill>
          </a:ln>
        </p:spPr>
        <p:txBody>
          <a:bodyPr wrap="square" rtlCol="0" anchor="ctr">
            <a:spAutoFit/>
          </a:bodyPr>
          <a:lstStyle/>
          <a:p>
            <a:pPr algn="ctr"/>
            <a:r>
              <a:rPr lang="en-US" altLang="en-US" sz="2400">
                <a:solidFill>
                  <a:srgbClr val="00B050"/>
                </a:solidFill>
                <a:sym typeface="Symbol" panose="05050102010706020507" pitchFamily="18" charset="2"/>
              </a:rPr>
              <a:t></a:t>
            </a:r>
            <a:r>
              <a:rPr lang="en-US" altLang="en-US" sz="2400" i="1">
                <a:solidFill>
                  <a:srgbClr val="00B050"/>
                </a:solidFill>
              </a:rPr>
              <a:t>w</a:t>
            </a:r>
            <a:r>
              <a:rPr lang="en-US" altLang="en-US" sz="2400" i="1" baseline="-25000">
                <a:solidFill>
                  <a:srgbClr val="00B050"/>
                </a:solidFill>
              </a:rPr>
              <a:t>1</a:t>
            </a:r>
            <a:r>
              <a:rPr lang="en-US" altLang="en-US" sz="2400" i="1">
                <a:solidFill>
                  <a:srgbClr val="00B050"/>
                </a:solidFill>
              </a:rPr>
              <a:t>,…,</a:t>
            </a:r>
            <a:r>
              <a:rPr lang="en-US" altLang="en-US" sz="2400" i="1" err="1">
                <a:solidFill>
                  <a:srgbClr val="00B050"/>
                </a:solidFill>
              </a:rPr>
              <a:t>w</a:t>
            </a:r>
            <a:r>
              <a:rPr lang="en-US" altLang="en-US" sz="2400" i="1" baseline="-25000" err="1">
                <a:solidFill>
                  <a:srgbClr val="00B050"/>
                </a:solidFill>
              </a:rPr>
              <a:t>m</a:t>
            </a:r>
            <a:r>
              <a:rPr lang="en-US" altLang="en-US" sz="2400">
                <a:solidFill>
                  <a:srgbClr val="00B050"/>
                </a:solidFill>
                <a:sym typeface="Symbol" panose="05050102010706020507" pitchFamily="18" charset="2"/>
              </a:rPr>
              <a:t> </a:t>
            </a:r>
            <a:r>
              <a:rPr lang="en-US" altLang="en-US" sz="2400">
                <a:solidFill>
                  <a:schemeClr val="bg2"/>
                </a:solidFill>
                <a:sym typeface="Symbol" panose="05050102010706020507" pitchFamily="18" charset="2"/>
              </a:rPr>
              <a:t>v</a:t>
            </a:r>
            <a:r>
              <a:rPr lang="en-US" altLang="en-US" sz="2400">
                <a:solidFill>
                  <a:schemeClr val="bg2"/>
                </a:solidFill>
              </a:rPr>
              <a:t>isualized here </a:t>
            </a:r>
            <a:br>
              <a:rPr lang="en-US" altLang="en-US" sz="2400">
                <a:solidFill>
                  <a:schemeClr val="bg2"/>
                </a:solidFill>
              </a:rPr>
            </a:br>
            <a:r>
              <a:rPr lang="en-US" altLang="en-US" sz="2400">
                <a:solidFill>
                  <a:schemeClr val="bg2"/>
                </a:solidFill>
              </a:rPr>
              <a:t>by my location.</a:t>
            </a:r>
            <a:endParaRPr lang="en-US" altLang="en-US" sz="2400">
              <a:sym typeface="Symbol" panose="05050102010706020507" pitchFamily="18" charset="2"/>
            </a:endParaRPr>
          </a:p>
        </p:txBody>
      </p:sp>
      <p:grpSp>
        <p:nvGrpSpPr>
          <p:cNvPr id="11" name="Group 10"/>
          <p:cNvGrpSpPr/>
          <p:nvPr/>
        </p:nvGrpSpPr>
        <p:grpSpPr>
          <a:xfrm>
            <a:off x="5029200" y="2916555"/>
            <a:ext cx="2374211" cy="511504"/>
            <a:chOff x="4953000" y="2906689"/>
            <a:chExt cx="2860876" cy="622408"/>
          </a:xfrm>
        </p:grpSpPr>
        <p:sp>
          <p:nvSpPr>
            <p:cNvPr id="127" name="Rectangle 5"/>
            <p:cNvSpPr>
              <a:spLocks noChangeArrowheads="1"/>
            </p:cNvSpPr>
            <p:nvPr/>
          </p:nvSpPr>
          <p:spPr bwMode="auto">
            <a:xfrm>
              <a:off x="4994475" y="2965700"/>
              <a:ext cx="156883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bicycle</a:t>
              </a:r>
            </a:p>
          </p:txBody>
        </p:sp>
        <p:sp>
          <p:nvSpPr>
            <p:cNvPr id="128" name="Rectangle 5"/>
            <p:cNvSpPr>
              <a:spLocks noChangeArrowheads="1"/>
            </p:cNvSpPr>
            <p:nvPr/>
          </p:nvSpPr>
          <p:spPr bwMode="auto">
            <a:xfrm>
              <a:off x="6590740" y="2967334"/>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29" name="Rounded Rectangular Callout 128"/>
            <p:cNvSpPr/>
            <p:nvPr/>
          </p:nvSpPr>
          <p:spPr>
            <a:xfrm>
              <a:off x="4953000" y="2906689"/>
              <a:ext cx="2860876" cy="621524"/>
            </a:xfrm>
            <a:prstGeom prst="wedgeRoundRectCallout">
              <a:avLst>
                <a:gd name="adj1" fmla="val -57543"/>
                <a:gd name="adj2" fmla="val -68447"/>
                <a:gd name="adj3" fmla="val 16667"/>
              </a:avLst>
            </a:prstGeom>
            <a:ln w="25400">
              <a:solidFill>
                <a:schemeClr val="tx2"/>
              </a:solidFill>
            </a:ln>
          </p:spPr>
          <p:txBody>
            <a:bodyPr wrap="square" rtlCol="0" anchor="ctr">
              <a:spAutoFit/>
            </a:bodyPr>
            <a:lstStyle/>
            <a:p>
              <a:pPr algn="ctr"/>
              <a:r>
                <a:rPr lang="en-US" sz="2400">
                  <a:sym typeface="Symbol" panose="05050102010706020507" pitchFamily="18" charset="2"/>
                </a:rPr>
                <a:t>                           </a:t>
              </a:r>
              <a:endParaRPr lang="en-CA" sz="2400">
                <a:cs typeface="Times New Roman" panose="02020603050405020304" pitchFamily="18" charset="0"/>
                <a:sym typeface="Symbol" panose="05050102010706020507" pitchFamily="18" charset="2"/>
              </a:endParaRPr>
            </a:p>
          </p:txBody>
        </p:sp>
      </p:grpSp>
      <p:pic>
        <p:nvPicPr>
          <p:cNvPr id="206" name="Picture 8" descr="https://scontent-mrs1-1.xx.fbcdn.net/hphotos-xfp1/t31.0-8/10575340_10153802014361141_2581281123763146573_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303" t="13188" r="53606" b="53100"/>
          <a:stretch/>
        </p:blipFill>
        <p:spPr bwMode="auto">
          <a:xfrm>
            <a:off x="76200" y="2491152"/>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5000" y="4953000"/>
            <a:ext cx="508696" cy="643316"/>
          </a:xfrm>
          <a:prstGeom prst="rect">
            <a:avLst/>
          </a:prstGeom>
        </p:spPr>
      </p:pic>
      <p:grpSp>
        <p:nvGrpSpPr>
          <p:cNvPr id="208" name="Group 207"/>
          <p:cNvGrpSpPr/>
          <p:nvPr/>
        </p:nvGrpSpPr>
        <p:grpSpPr>
          <a:xfrm>
            <a:off x="739409" y="2209800"/>
            <a:ext cx="3410537" cy="1295400"/>
            <a:chOff x="5029200" y="2819400"/>
            <a:chExt cx="3410537" cy="1295400"/>
          </a:xfrm>
        </p:grpSpPr>
        <p:sp>
          <p:nvSpPr>
            <p:cNvPr id="209" name="Rectangle 208"/>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10" name="Picture 6" descr="Image result for convolutional neural networ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 name="Group 210"/>
          <p:cNvGrpSpPr/>
          <p:nvPr/>
        </p:nvGrpSpPr>
        <p:grpSpPr>
          <a:xfrm>
            <a:off x="992516" y="2400743"/>
            <a:ext cx="2789426" cy="1068329"/>
            <a:chOff x="5282307" y="3010343"/>
            <a:chExt cx="2789426" cy="1068329"/>
          </a:xfrm>
        </p:grpSpPr>
        <p:cxnSp>
          <p:nvCxnSpPr>
            <p:cNvPr id="212" name="Straight Connector 211"/>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213" name="Straight Connector 212"/>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214" name="Straight Connector 213"/>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215" name="Straight Connector 214"/>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216" name="Straight Connector 215"/>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217" name="Straight Connector 216"/>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218" name="Straight Connector 217"/>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219" name="Straight Connector 218"/>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220" name="Straight Connector 219"/>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21" name="Straight Connector 220"/>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22" name="Straight Connector 221"/>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23" name="Straight Connector 222"/>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24" name="Straight Connector 223"/>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25" name="Straight Connector 224"/>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26" name="Straight Connector 225"/>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27" name="Straight Connector 226"/>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28" name="Straight Connector 227"/>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29" name="Straight Connector 228"/>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30" name="Straight Connector 229"/>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31" name="Straight Connector 230"/>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32" name="Straight Connector 231"/>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35" name="Straight Connector 234"/>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36" name="Straight Connector 235"/>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37" name="Straight Connector 236"/>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245" name="Straight Connector 244"/>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246" name="Straight Connector 245"/>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247" name="Straight Connector 246"/>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248" name="Straight Connector 247"/>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249" name="Straight Connector 248"/>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251" name="Straight Connector 250"/>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252" name="Straight Connector 251"/>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257" name="Rectangle 256"/>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258" name="Rectangle 257"/>
            <p:cNvSpPr/>
            <p:nvPr/>
          </p:nvSpPr>
          <p:spPr>
            <a:xfrm>
              <a:off x="5406609" y="3215902"/>
              <a:ext cx="537444" cy="281437"/>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cs typeface="Times New Roman" panose="02020603050405020304" pitchFamily="18" charset="0"/>
                  <a:sym typeface="Symbol" panose="05050102010706020507" pitchFamily="18" charset="2"/>
                </a:rPr>
                <a:t>k</a:t>
              </a:r>
              <a:endParaRPr lang="en-CA" sz="1200">
                <a:solidFill>
                  <a:srgbClr val="66FF33"/>
                </a:solidFill>
              </a:endParaRPr>
            </a:p>
          </p:txBody>
        </p:sp>
        <p:cxnSp>
          <p:nvCxnSpPr>
            <p:cNvPr id="259" name="Straight Connector 258"/>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65" name="Straight Connector 264"/>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66" name="Straight Connector 265"/>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72" name="Straight Connector 271"/>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73" name="Straight Connector 272"/>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77" name="Straight Connector 276"/>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78" name="Straight Connector 277"/>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sp>
        <p:nvSpPr>
          <p:cNvPr id="279" name="Rounded Rectangular Callout 278"/>
          <p:cNvSpPr/>
          <p:nvPr/>
        </p:nvSpPr>
        <p:spPr>
          <a:xfrm>
            <a:off x="242730" y="4572000"/>
            <a:ext cx="3359522" cy="817245"/>
          </a:xfrm>
          <a:prstGeom prst="wedgeRoundRectCallout">
            <a:avLst>
              <a:gd name="adj1" fmla="val -29683"/>
              <a:gd name="adj2" fmla="val -59211"/>
              <a:gd name="adj3" fmla="val 16667"/>
            </a:avLst>
          </a:prstGeom>
          <a:ln w="25400">
            <a:solidFill>
              <a:schemeClr val="tx2"/>
            </a:solidFill>
          </a:ln>
        </p:spPr>
        <p:txBody>
          <a:bodyPr wrap="none" lIns="0" tIns="0" rIns="0" bIns="0" rtlCol="0" anchor="ctr">
            <a:spAutoFit/>
          </a:bodyPr>
          <a:lstStyle/>
          <a:p>
            <a:pPr algn="ctr"/>
            <a:r>
              <a:rPr lang="en-US" altLang="en-US" sz="2400"/>
              <a:t>How I answer questions</a:t>
            </a:r>
            <a:br>
              <a:rPr lang="en-US" altLang="en-US" sz="2400"/>
            </a:br>
            <a:r>
              <a:rPr lang="en-US" altLang="en-US" sz="2400"/>
              <a:t>is 100%  dictated by </a:t>
            </a:r>
            <a:r>
              <a:rPr lang="en-US" altLang="en-US" sz="2400">
                <a:solidFill>
                  <a:srgbClr val="66FF33"/>
                </a:solidFill>
              </a:rPr>
              <a:t>these</a:t>
            </a:r>
            <a:r>
              <a:rPr lang="en-US" altLang="en-US" sz="2400">
                <a:sym typeface="Symbol" panose="05050102010706020507" pitchFamily="18" charset="2"/>
              </a:rPr>
              <a:t>.</a:t>
            </a:r>
          </a:p>
        </p:txBody>
      </p:sp>
      <p:sp>
        <p:nvSpPr>
          <p:cNvPr id="205" name="Rectangle 5"/>
          <p:cNvSpPr>
            <a:spLocks noChangeArrowheads="1"/>
          </p:cNvSpPr>
          <p:nvPr/>
        </p:nvSpPr>
        <p:spPr bwMode="auto">
          <a:xfrm>
            <a:off x="3886200" y="2615148"/>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280" name="Rectangle 5"/>
          <p:cNvSpPr>
            <a:spLocks noChangeArrowheads="1"/>
          </p:cNvSpPr>
          <p:nvPr/>
        </p:nvSpPr>
        <p:spPr bwMode="auto">
          <a:xfrm>
            <a:off x="3886200" y="2590800"/>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bicycle</a:t>
            </a:r>
          </a:p>
        </p:txBody>
      </p:sp>
      <p:sp>
        <p:nvSpPr>
          <p:cNvPr id="281" name="Rounded Rectangular Callout 280"/>
          <p:cNvSpPr/>
          <p:nvPr/>
        </p:nvSpPr>
        <p:spPr>
          <a:xfrm>
            <a:off x="7522112" y="2288521"/>
            <a:ext cx="1545688" cy="1225868"/>
          </a:xfrm>
          <a:prstGeom prst="wedgeRoundRectCallout">
            <a:avLst>
              <a:gd name="adj1" fmla="val 6096"/>
              <a:gd name="adj2" fmla="val -119630"/>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Here is a </a:t>
            </a:r>
          </a:p>
          <a:p>
            <a:pPr algn="ctr"/>
            <a:r>
              <a:rPr lang="en-CA" sz="2400">
                <a:cs typeface="Times New Roman" panose="02020603050405020304" pitchFamily="18" charset="0"/>
                <a:sym typeface="Symbol" panose="05050102010706020507" pitchFamily="18" charset="2"/>
              </a:rPr>
              <a:t>measure of </a:t>
            </a:r>
          </a:p>
          <a:p>
            <a:pPr algn="ctr"/>
            <a:r>
              <a:rPr lang="en-CA" sz="2400">
                <a:cs typeface="Times New Roman" panose="02020603050405020304" pitchFamily="18" charset="0"/>
                <a:sym typeface="Symbol" panose="05050102010706020507" pitchFamily="18" charset="2"/>
              </a:rPr>
              <a:t>your </a:t>
            </a:r>
            <a:r>
              <a:rPr lang="en-CA" sz="2400">
                <a:solidFill>
                  <a:srgbClr val="FAD261"/>
                </a:solidFill>
                <a:cs typeface="Times New Roman" panose="02020603050405020304" pitchFamily="18" charset="0"/>
                <a:sym typeface="Symbol" panose="05050102010706020507" pitchFamily="18" charset="2"/>
              </a:rPr>
              <a:t>error.</a:t>
            </a:r>
          </a:p>
        </p:txBody>
      </p:sp>
      <p:sp>
        <p:nvSpPr>
          <p:cNvPr id="282" name="Rounded Rectangular Callout 281"/>
          <p:cNvSpPr/>
          <p:nvPr/>
        </p:nvSpPr>
        <p:spPr>
          <a:xfrm>
            <a:off x="7239000" y="124777"/>
            <a:ext cx="1812115" cy="408623"/>
          </a:xfrm>
          <a:prstGeom prst="wedgeRoundRectCallout">
            <a:avLst>
              <a:gd name="adj1" fmla="val -8497"/>
              <a:gd name="adj2" fmla="val 111783"/>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Good first try!</a:t>
            </a:r>
            <a:endParaRPr lang="en-CA" sz="2400">
              <a:solidFill>
                <a:srgbClr val="FAD261"/>
              </a:solidFill>
              <a:cs typeface="Times New Roman" panose="02020603050405020304" pitchFamily="18" charset="0"/>
              <a:sym typeface="Symbol" panose="05050102010706020507" pitchFamily="18" charset="2"/>
            </a:endParaRPr>
          </a:p>
        </p:txBody>
      </p:sp>
      <p:pic>
        <p:nvPicPr>
          <p:cNvPr id="283" name="Picture 6" descr="https://encrypted-tbn2.gstatic.com/images?q=tbn:ANd9GcQxi0BXRGGWwpZlLt6x5i_eKwXhaJLwx7Ku7fvdkqS2tzyVEg1gR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8" y="2679819"/>
            <a:ext cx="808088" cy="537746"/>
          </a:xfrm>
          <a:prstGeom prst="rect">
            <a:avLst/>
          </a:prstGeom>
          <a:noFill/>
          <a:extLst>
            <a:ext uri="{909E8E84-426E-40DD-AFC4-6F175D3DCCD1}">
              <a14:hiddenFill xmlns:a14="http://schemas.microsoft.com/office/drawing/2010/main">
                <a:solidFill>
                  <a:srgbClr val="FFFFFF"/>
                </a:solidFill>
              </a14:hiddenFill>
            </a:ext>
          </a:extLst>
        </p:spPr>
      </p:pic>
      <p:sp>
        <p:nvSpPr>
          <p:cNvPr id="136" name="Rectangle 5"/>
          <p:cNvSpPr>
            <a:spLocks noChangeArrowheads="1"/>
          </p:cNvSpPr>
          <p:nvPr/>
        </p:nvSpPr>
        <p:spPr bwMode="auto">
          <a:xfrm>
            <a:off x="-152400" y="2281535"/>
            <a:ext cx="1013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anose="02020603050405020304" pitchFamily="18" charset="0"/>
              </a:rPr>
              <a:t>Goal</a:t>
            </a:r>
          </a:p>
        </p:txBody>
      </p:sp>
    </p:spTree>
    <p:extLst>
      <p:ext uri="{BB962C8B-B14F-4D97-AF65-F5344CB8AC3E}">
        <p14:creationId xmlns:p14="http://schemas.microsoft.com/office/powerpoint/2010/main" val="32996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8"/>
                                        </p:tgtEl>
                                        <p:attrNameLst>
                                          <p:attrName>style.visibility</p:attrName>
                                        </p:attrNameLst>
                                      </p:cBhvr>
                                      <p:to>
                                        <p:strVal val="visible"/>
                                      </p:to>
                                    </p:set>
                                    <p:anim calcmode="lin" valueType="num">
                                      <p:cBhvr additive="base">
                                        <p:cTn id="19" dur="500" fill="hold"/>
                                        <p:tgtEl>
                                          <p:spTgt spid="208"/>
                                        </p:tgtEl>
                                        <p:attrNameLst>
                                          <p:attrName>ppt_x</p:attrName>
                                        </p:attrNameLst>
                                      </p:cBhvr>
                                      <p:tavLst>
                                        <p:tav tm="0">
                                          <p:val>
                                            <p:strVal val="0-#ppt_w/2"/>
                                          </p:val>
                                        </p:tav>
                                        <p:tav tm="100000">
                                          <p:val>
                                            <p:strVal val="#ppt_x"/>
                                          </p:val>
                                        </p:tav>
                                      </p:tavLst>
                                    </p:anim>
                                    <p:anim calcmode="lin" valueType="num">
                                      <p:cBhvr additive="base">
                                        <p:cTn id="20" dur="500" fill="hold"/>
                                        <p:tgtEl>
                                          <p:spTgt spid="20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additive="base">
                                        <p:cTn id="23" dur="500" fill="hold"/>
                                        <p:tgtEl>
                                          <p:spTgt spid="136"/>
                                        </p:tgtEl>
                                        <p:attrNameLst>
                                          <p:attrName>ppt_x</p:attrName>
                                        </p:attrNameLst>
                                      </p:cBhvr>
                                      <p:tavLst>
                                        <p:tav tm="0">
                                          <p:val>
                                            <p:strVal val="0-#ppt_w/2"/>
                                          </p:val>
                                        </p:tav>
                                        <p:tav tm="100000">
                                          <p:val>
                                            <p:strVal val="#ppt_x"/>
                                          </p:val>
                                        </p:tav>
                                      </p:tavLst>
                                    </p:anim>
                                    <p:anim calcmode="lin" valueType="num">
                                      <p:cBhvr additive="base">
                                        <p:cTn id="24" dur="500" fill="hold"/>
                                        <p:tgtEl>
                                          <p:spTgt spid="13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6"/>
                                        </p:tgtEl>
                                        <p:attrNameLst>
                                          <p:attrName>style.visibility</p:attrName>
                                        </p:attrNameLst>
                                      </p:cBhvr>
                                      <p:to>
                                        <p:strVal val="visible"/>
                                      </p:to>
                                    </p:set>
                                    <p:anim calcmode="lin" valueType="num">
                                      <p:cBhvr additive="base">
                                        <p:cTn id="29" dur="500" fill="hold"/>
                                        <p:tgtEl>
                                          <p:spTgt spid="206"/>
                                        </p:tgtEl>
                                        <p:attrNameLst>
                                          <p:attrName>ppt_x</p:attrName>
                                        </p:attrNameLst>
                                      </p:cBhvr>
                                      <p:tavLst>
                                        <p:tav tm="0">
                                          <p:val>
                                            <p:strVal val="0-#ppt_w/2"/>
                                          </p:val>
                                        </p:tav>
                                        <p:tav tm="100000">
                                          <p:val>
                                            <p:strVal val="#ppt_x"/>
                                          </p:val>
                                        </p:tav>
                                      </p:tavLst>
                                    </p:anim>
                                    <p:anim calcmode="lin" valueType="num">
                                      <p:cBhvr additive="base">
                                        <p:cTn id="30" dur="5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5"/>
                                        </p:tgtEl>
                                        <p:attrNameLst>
                                          <p:attrName>style.visibility</p:attrName>
                                        </p:attrNameLst>
                                      </p:cBhvr>
                                      <p:to>
                                        <p:strVal val="visible"/>
                                      </p:to>
                                    </p:set>
                                    <p:anim calcmode="lin" valueType="num">
                                      <p:cBhvr additive="base">
                                        <p:cTn id="35" dur="500" fill="hold"/>
                                        <p:tgtEl>
                                          <p:spTgt spid="205"/>
                                        </p:tgtEl>
                                        <p:attrNameLst>
                                          <p:attrName>ppt_x</p:attrName>
                                        </p:attrNameLst>
                                      </p:cBhvr>
                                      <p:tavLst>
                                        <p:tav tm="0">
                                          <p:val>
                                            <p:strVal val="0-#ppt_w/2"/>
                                          </p:val>
                                        </p:tav>
                                        <p:tav tm="100000">
                                          <p:val>
                                            <p:strVal val="#ppt_x"/>
                                          </p:val>
                                        </p:tav>
                                      </p:tavLst>
                                    </p:anim>
                                    <p:anim calcmode="lin" valueType="num">
                                      <p:cBhvr additive="base">
                                        <p:cTn id="36"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83"/>
                                        </p:tgtEl>
                                        <p:attrNameLst>
                                          <p:attrName>style.visibility</p:attrName>
                                        </p:attrNameLst>
                                      </p:cBhvr>
                                      <p:to>
                                        <p:strVal val="visible"/>
                                      </p:to>
                                    </p:set>
                                    <p:anim calcmode="lin" valueType="num">
                                      <p:cBhvr additive="base">
                                        <p:cTn id="41" dur="500" fill="hold"/>
                                        <p:tgtEl>
                                          <p:spTgt spid="283"/>
                                        </p:tgtEl>
                                        <p:attrNameLst>
                                          <p:attrName>ppt_x</p:attrName>
                                        </p:attrNameLst>
                                      </p:cBhvr>
                                      <p:tavLst>
                                        <p:tav tm="0">
                                          <p:val>
                                            <p:strVal val="0-#ppt_w/2"/>
                                          </p:val>
                                        </p:tav>
                                        <p:tav tm="100000">
                                          <p:val>
                                            <p:strVal val="#ppt_x"/>
                                          </p:val>
                                        </p:tav>
                                      </p:tavLst>
                                    </p:anim>
                                    <p:anim calcmode="lin" valueType="num">
                                      <p:cBhvr additive="base">
                                        <p:cTn id="42" dur="500" fill="hold"/>
                                        <p:tgtEl>
                                          <p:spTgt spid="283"/>
                                        </p:tgtEl>
                                        <p:attrNameLst>
                                          <p:attrName>ppt_y</p:attrName>
                                        </p:attrNameLst>
                                      </p:cBhvr>
                                      <p:tavLst>
                                        <p:tav tm="0">
                                          <p:val>
                                            <p:strVal val="#ppt_y"/>
                                          </p:val>
                                        </p:tav>
                                        <p:tav tm="100000">
                                          <p:val>
                                            <p:strVal val="#ppt_y"/>
                                          </p:val>
                                        </p:tav>
                                      </p:tavLst>
                                    </p:anim>
                                  </p:childTnLst>
                                </p:cTn>
                              </p:par>
                              <p:par>
                                <p:cTn id="43" presetID="1" presetClass="exit" presetSubtype="0" fill="hold" nodeType="withEffect">
                                  <p:stCondLst>
                                    <p:cond delay="0"/>
                                  </p:stCondLst>
                                  <p:childTnLst>
                                    <p:set>
                                      <p:cBhvr>
                                        <p:cTn id="44" dur="1" fill="hold">
                                          <p:stCondLst>
                                            <p:cond delay="0"/>
                                          </p:stCondLst>
                                        </p:cTn>
                                        <p:tgtEl>
                                          <p:spTgt spid="20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0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2" nodeType="clickEffect">
                                  <p:stCondLst>
                                    <p:cond delay="0"/>
                                  </p:stCondLst>
                                  <p:childTnLst>
                                    <p:set>
                                      <p:cBhvr>
                                        <p:cTn id="50" dur="1" fill="hold">
                                          <p:stCondLst>
                                            <p:cond delay="0"/>
                                          </p:stCondLst>
                                        </p:cTn>
                                        <p:tgtEl>
                                          <p:spTgt spid="280"/>
                                        </p:tgtEl>
                                        <p:attrNameLst>
                                          <p:attrName>style.visibility</p:attrName>
                                        </p:attrNameLst>
                                      </p:cBhvr>
                                      <p:to>
                                        <p:strVal val="visible"/>
                                      </p:to>
                                    </p:set>
                                    <p:anim calcmode="lin" valueType="num">
                                      <p:cBhvr additive="base">
                                        <p:cTn id="51" dur="500" fill="hold"/>
                                        <p:tgtEl>
                                          <p:spTgt spid="280"/>
                                        </p:tgtEl>
                                        <p:attrNameLst>
                                          <p:attrName>ppt_x</p:attrName>
                                        </p:attrNameLst>
                                      </p:cBhvr>
                                      <p:tavLst>
                                        <p:tav tm="0">
                                          <p:val>
                                            <p:strVal val="0-#ppt_w/2"/>
                                          </p:val>
                                        </p:tav>
                                        <p:tav tm="100000">
                                          <p:val>
                                            <p:strVal val="#ppt_x"/>
                                          </p:val>
                                        </p:tav>
                                      </p:tavLst>
                                    </p:anim>
                                    <p:anim calcmode="lin" valueType="num">
                                      <p:cBhvr additive="base">
                                        <p:cTn id="52" dur="500" fill="hold"/>
                                        <p:tgtEl>
                                          <p:spTgt spid="28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1+#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par>
                                <p:cTn id="59" presetID="1" presetClass="exit" presetSubtype="0" fill="hold" grpId="3" nodeType="withEffect">
                                  <p:stCondLst>
                                    <p:cond delay="0"/>
                                  </p:stCondLst>
                                  <p:childTnLst>
                                    <p:set>
                                      <p:cBhvr>
                                        <p:cTn id="60" dur="1" fill="hold">
                                          <p:stCondLst>
                                            <p:cond delay="0"/>
                                          </p:stCondLst>
                                        </p:cTn>
                                        <p:tgtEl>
                                          <p:spTgt spid="28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8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3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anim calcmode="lin" valueType="num">
                                      <p:cBhvr additive="base">
                                        <p:cTn id="69" dur="500" fill="hold"/>
                                        <p:tgtEl>
                                          <p:spTgt spid="111"/>
                                        </p:tgtEl>
                                        <p:attrNameLst>
                                          <p:attrName>ppt_x</p:attrName>
                                        </p:attrNameLst>
                                      </p:cBhvr>
                                      <p:tavLst>
                                        <p:tav tm="0">
                                          <p:val>
                                            <p:strVal val="0-#ppt_w/2"/>
                                          </p:val>
                                        </p:tav>
                                        <p:tav tm="100000">
                                          <p:val>
                                            <p:strVal val="#ppt_x"/>
                                          </p:val>
                                        </p:tav>
                                      </p:tavLst>
                                    </p:anim>
                                    <p:anim calcmode="lin" valueType="num">
                                      <p:cBhvr additive="base">
                                        <p:cTn id="70" dur="500" fill="hold"/>
                                        <p:tgtEl>
                                          <p:spTgt spid="111"/>
                                        </p:tgtEl>
                                        <p:attrNameLst>
                                          <p:attrName>ppt_y</p:attrName>
                                        </p:attrNameLst>
                                      </p:cBhvr>
                                      <p:tavLst>
                                        <p:tav tm="0">
                                          <p:val>
                                            <p:strVal val="#ppt_y"/>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211"/>
                                        </p:tgtEl>
                                        <p:attrNameLst>
                                          <p:attrName>style.visibility</p:attrName>
                                        </p:attrNameLst>
                                      </p:cBhvr>
                                      <p:to>
                                        <p:strVal val="visible"/>
                                      </p:to>
                                    </p:set>
                                    <p:anim calcmode="lin" valueType="num">
                                      <p:cBhvr additive="base">
                                        <p:cTn id="73" dur="500" fill="hold"/>
                                        <p:tgtEl>
                                          <p:spTgt spid="211"/>
                                        </p:tgtEl>
                                        <p:attrNameLst>
                                          <p:attrName>ppt_x</p:attrName>
                                        </p:attrNameLst>
                                      </p:cBhvr>
                                      <p:tavLst>
                                        <p:tav tm="0">
                                          <p:val>
                                            <p:strVal val="0-#ppt_w/2"/>
                                          </p:val>
                                        </p:tav>
                                        <p:tav tm="100000">
                                          <p:val>
                                            <p:strVal val="#ppt_x"/>
                                          </p:val>
                                        </p:tav>
                                      </p:tavLst>
                                    </p:anim>
                                    <p:anim calcmode="lin" valueType="num">
                                      <p:cBhvr additive="base">
                                        <p:cTn id="74" dur="500" fill="hold"/>
                                        <p:tgtEl>
                                          <p:spTgt spid="211"/>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76"/>
                                        </p:tgtEl>
                                        <p:attrNameLst>
                                          <p:attrName>style.visibility</p:attrName>
                                        </p:attrNameLst>
                                      </p:cBhvr>
                                      <p:to>
                                        <p:strVal val="visible"/>
                                      </p:to>
                                    </p:set>
                                    <p:anim calcmode="lin" valueType="num">
                                      <p:cBhvr additive="base">
                                        <p:cTn id="79" dur="500" fill="hold"/>
                                        <p:tgtEl>
                                          <p:spTgt spid="76"/>
                                        </p:tgtEl>
                                        <p:attrNameLst>
                                          <p:attrName>ppt_x</p:attrName>
                                        </p:attrNameLst>
                                      </p:cBhvr>
                                      <p:tavLst>
                                        <p:tav tm="0">
                                          <p:val>
                                            <p:strVal val="0-#ppt_w/2"/>
                                          </p:val>
                                        </p:tav>
                                        <p:tav tm="100000">
                                          <p:val>
                                            <p:strVal val="#ppt_x"/>
                                          </p:val>
                                        </p:tav>
                                      </p:tavLst>
                                    </p:anim>
                                    <p:anim calcmode="lin" valueType="num">
                                      <p:cBhvr additive="base">
                                        <p:cTn id="80" dur="500" fill="hold"/>
                                        <p:tgtEl>
                                          <p:spTgt spid="76"/>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additive="base">
                                        <p:cTn id="83" dur="500" fill="hold"/>
                                        <p:tgtEl>
                                          <p:spTgt spid="14"/>
                                        </p:tgtEl>
                                        <p:attrNameLst>
                                          <p:attrName>ppt_x</p:attrName>
                                        </p:attrNameLst>
                                      </p:cBhvr>
                                      <p:tavLst>
                                        <p:tav tm="0">
                                          <p:val>
                                            <p:strVal val="0-#ppt_w/2"/>
                                          </p:val>
                                        </p:tav>
                                        <p:tav tm="100000">
                                          <p:val>
                                            <p:strVal val="#ppt_x"/>
                                          </p:val>
                                        </p:tav>
                                      </p:tavLst>
                                    </p:anim>
                                    <p:anim calcmode="lin" valueType="num">
                                      <p:cBhvr additive="base">
                                        <p:cTn id="84" dur="500" fill="hold"/>
                                        <p:tgtEl>
                                          <p:spTgt spid="1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126"/>
                                        </p:tgtEl>
                                        <p:attrNameLst>
                                          <p:attrName>style.visibility</p:attrName>
                                        </p:attrNameLst>
                                      </p:cBhvr>
                                      <p:to>
                                        <p:strVal val="visible"/>
                                      </p:to>
                                    </p:set>
                                    <p:anim calcmode="lin" valueType="num">
                                      <p:cBhvr additive="base">
                                        <p:cTn id="87" dur="500" fill="hold"/>
                                        <p:tgtEl>
                                          <p:spTgt spid="126"/>
                                        </p:tgtEl>
                                        <p:attrNameLst>
                                          <p:attrName>ppt_x</p:attrName>
                                        </p:attrNameLst>
                                      </p:cBhvr>
                                      <p:tavLst>
                                        <p:tav tm="0">
                                          <p:val>
                                            <p:strVal val="0-#ppt_w/2"/>
                                          </p:val>
                                        </p:tav>
                                        <p:tav tm="100000">
                                          <p:val>
                                            <p:strVal val="#ppt_x"/>
                                          </p:val>
                                        </p:tav>
                                      </p:tavLst>
                                    </p:anim>
                                    <p:anim calcmode="lin" valueType="num">
                                      <p:cBhvr additive="base">
                                        <p:cTn id="88" dur="5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207"/>
                                        </p:tgtEl>
                                        <p:attrNameLst>
                                          <p:attrName>style.visibility</p:attrName>
                                        </p:attrNameLst>
                                      </p:cBhvr>
                                      <p:to>
                                        <p:strVal val="visible"/>
                                      </p:to>
                                    </p:set>
                                    <p:anim calcmode="lin" valueType="num">
                                      <p:cBhvr additive="base">
                                        <p:cTn id="93" dur="500" fill="hold"/>
                                        <p:tgtEl>
                                          <p:spTgt spid="207"/>
                                        </p:tgtEl>
                                        <p:attrNameLst>
                                          <p:attrName>ppt_x</p:attrName>
                                        </p:attrNameLst>
                                      </p:cBhvr>
                                      <p:tavLst>
                                        <p:tav tm="0">
                                          <p:val>
                                            <p:strVal val="0-#ppt_w/2"/>
                                          </p:val>
                                        </p:tav>
                                        <p:tav tm="100000">
                                          <p:val>
                                            <p:strVal val="#ppt_x"/>
                                          </p:val>
                                        </p:tav>
                                      </p:tavLst>
                                    </p:anim>
                                    <p:anim calcmode="lin" valueType="num">
                                      <p:cBhvr additive="base">
                                        <p:cTn id="94" dur="500" fill="hold"/>
                                        <p:tgtEl>
                                          <p:spTgt spid="207"/>
                                        </p:tgtEl>
                                        <p:attrNameLst>
                                          <p:attrName>ppt_y</p:attrName>
                                        </p:attrNameLst>
                                      </p:cBhvr>
                                      <p:tavLst>
                                        <p:tav tm="0">
                                          <p:val>
                                            <p:strVal val="#ppt_y"/>
                                          </p:val>
                                        </p:tav>
                                        <p:tav tm="100000">
                                          <p:val>
                                            <p:strVal val="#ppt_y"/>
                                          </p:val>
                                        </p:tav>
                                      </p:tavLst>
                                    </p:anim>
                                  </p:childTnLst>
                                </p:cTn>
                              </p:par>
                              <p:par>
                                <p:cTn id="95" presetID="2" presetClass="entr" presetSubtype="8" fill="hold" nodeType="withEffect">
                                  <p:stCondLst>
                                    <p:cond delay="0"/>
                                  </p:stCondLst>
                                  <p:childTnLst>
                                    <p:set>
                                      <p:cBhvr>
                                        <p:cTn id="96" dur="1" fill="hold">
                                          <p:stCondLst>
                                            <p:cond delay="0"/>
                                          </p:stCondLst>
                                        </p:cTn>
                                        <p:tgtEl>
                                          <p:spTgt spid="95"/>
                                        </p:tgtEl>
                                        <p:attrNameLst>
                                          <p:attrName>style.visibility</p:attrName>
                                        </p:attrNameLst>
                                      </p:cBhvr>
                                      <p:to>
                                        <p:strVal val="visible"/>
                                      </p:to>
                                    </p:set>
                                    <p:anim calcmode="lin" valueType="num">
                                      <p:cBhvr additive="base">
                                        <p:cTn id="97" dur="500" fill="hold"/>
                                        <p:tgtEl>
                                          <p:spTgt spid="95"/>
                                        </p:tgtEl>
                                        <p:attrNameLst>
                                          <p:attrName>ppt_x</p:attrName>
                                        </p:attrNameLst>
                                      </p:cBhvr>
                                      <p:tavLst>
                                        <p:tav tm="0">
                                          <p:val>
                                            <p:strVal val="0-#ppt_w/2"/>
                                          </p:val>
                                        </p:tav>
                                        <p:tav tm="100000">
                                          <p:val>
                                            <p:strVal val="#ppt_x"/>
                                          </p:val>
                                        </p:tav>
                                      </p:tavLst>
                                    </p:anim>
                                    <p:anim calcmode="lin" valueType="num">
                                      <p:cBhvr additive="base">
                                        <p:cTn id="98"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279"/>
                                        </p:tgtEl>
                                        <p:attrNameLst>
                                          <p:attrName>style.visibility</p:attrName>
                                        </p:attrNameLst>
                                      </p:cBhvr>
                                      <p:to>
                                        <p:strVal val="visible"/>
                                      </p:to>
                                    </p:set>
                                    <p:anim calcmode="lin" valueType="num">
                                      <p:cBhvr additive="base">
                                        <p:cTn id="103" dur="500" fill="hold"/>
                                        <p:tgtEl>
                                          <p:spTgt spid="279"/>
                                        </p:tgtEl>
                                        <p:attrNameLst>
                                          <p:attrName>ppt_x</p:attrName>
                                        </p:attrNameLst>
                                      </p:cBhvr>
                                      <p:tavLst>
                                        <p:tav tm="0">
                                          <p:val>
                                            <p:strVal val="0-#ppt_w/2"/>
                                          </p:val>
                                        </p:tav>
                                        <p:tav tm="100000">
                                          <p:val>
                                            <p:strVal val="#ppt_x"/>
                                          </p:val>
                                        </p:tav>
                                      </p:tavLst>
                                    </p:anim>
                                    <p:anim calcmode="lin" valueType="num">
                                      <p:cBhvr additive="base">
                                        <p:cTn id="104" dur="500" fill="hold"/>
                                        <p:tgtEl>
                                          <p:spTgt spid="279"/>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206"/>
                                        </p:tgtEl>
                                        <p:attrNameLst>
                                          <p:attrName>style.visibility</p:attrName>
                                        </p:attrNameLst>
                                      </p:cBhvr>
                                      <p:to>
                                        <p:strVal val="visible"/>
                                      </p:to>
                                    </p:set>
                                    <p:anim calcmode="lin" valueType="num">
                                      <p:cBhvr additive="base">
                                        <p:cTn id="109" dur="500" fill="hold"/>
                                        <p:tgtEl>
                                          <p:spTgt spid="206"/>
                                        </p:tgtEl>
                                        <p:attrNameLst>
                                          <p:attrName>ppt_x</p:attrName>
                                        </p:attrNameLst>
                                      </p:cBhvr>
                                      <p:tavLst>
                                        <p:tav tm="0">
                                          <p:val>
                                            <p:strVal val="0-#ppt_w/2"/>
                                          </p:val>
                                        </p:tav>
                                        <p:tav tm="100000">
                                          <p:val>
                                            <p:strVal val="#ppt_x"/>
                                          </p:val>
                                        </p:tav>
                                      </p:tavLst>
                                    </p:anim>
                                    <p:anim calcmode="lin" valueType="num">
                                      <p:cBhvr additive="base">
                                        <p:cTn id="110" dur="5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280"/>
                                        </p:tgtEl>
                                        <p:attrNameLst>
                                          <p:attrName>style.visibility</p:attrName>
                                        </p:attrNameLst>
                                      </p:cBhvr>
                                      <p:to>
                                        <p:strVal val="visible"/>
                                      </p:to>
                                    </p:set>
                                    <p:anim calcmode="lin" valueType="num">
                                      <p:cBhvr additive="base">
                                        <p:cTn id="115" dur="500" fill="hold"/>
                                        <p:tgtEl>
                                          <p:spTgt spid="280"/>
                                        </p:tgtEl>
                                        <p:attrNameLst>
                                          <p:attrName>ppt_x</p:attrName>
                                        </p:attrNameLst>
                                      </p:cBhvr>
                                      <p:tavLst>
                                        <p:tav tm="0">
                                          <p:val>
                                            <p:strVal val="0-#ppt_w/2"/>
                                          </p:val>
                                        </p:tav>
                                        <p:tav tm="100000">
                                          <p:val>
                                            <p:strVal val="#ppt_x"/>
                                          </p:val>
                                        </p:tav>
                                      </p:tavLst>
                                    </p:anim>
                                    <p:anim calcmode="lin" valueType="num">
                                      <p:cBhvr additive="base">
                                        <p:cTn id="116" dur="500" fill="hold"/>
                                        <p:tgtEl>
                                          <p:spTgt spid="280"/>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283"/>
                                        </p:tgtEl>
                                        <p:attrNameLst>
                                          <p:attrName>style.visibility</p:attrName>
                                        </p:attrNameLst>
                                      </p:cBhvr>
                                      <p:to>
                                        <p:strVal val="visible"/>
                                      </p:to>
                                    </p:set>
                                    <p:anim calcmode="lin" valueType="num">
                                      <p:cBhvr additive="base">
                                        <p:cTn id="121" dur="500" fill="hold"/>
                                        <p:tgtEl>
                                          <p:spTgt spid="283"/>
                                        </p:tgtEl>
                                        <p:attrNameLst>
                                          <p:attrName>ppt_x</p:attrName>
                                        </p:attrNameLst>
                                      </p:cBhvr>
                                      <p:tavLst>
                                        <p:tav tm="0">
                                          <p:val>
                                            <p:strVal val="0-#ppt_w/2"/>
                                          </p:val>
                                        </p:tav>
                                        <p:tav tm="100000">
                                          <p:val>
                                            <p:strVal val="#ppt_x"/>
                                          </p:val>
                                        </p:tav>
                                      </p:tavLst>
                                    </p:anim>
                                    <p:anim calcmode="lin" valueType="num">
                                      <p:cBhvr additive="base">
                                        <p:cTn id="122" dur="500" fill="hold"/>
                                        <p:tgtEl>
                                          <p:spTgt spid="283"/>
                                        </p:tgtEl>
                                        <p:attrNameLst>
                                          <p:attrName>ppt_y</p:attrName>
                                        </p:attrNameLst>
                                      </p:cBhvr>
                                      <p:tavLst>
                                        <p:tav tm="0">
                                          <p:val>
                                            <p:strVal val="#ppt_y"/>
                                          </p:val>
                                        </p:tav>
                                        <p:tav tm="100000">
                                          <p:val>
                                            <p:strVal val="#ppt_y"/>
                                          </p:val>
                                        </p:tav>
                                      </p:tavLst>
                                    </p:anim>
                                  </p:childTnLst>
                                </p:cTn>
                              </p:par>
                              <p:par>
                                <p:cTn id="123" presetID="1" presetClass="exit" presetSubtype="0" fill="hold" nodeType="withEffect">
                                  <p:stCondLst>
                                    <p:cond delay="0"/>
                                  </p:stCondLst>
                                  <p:childTnLst>
                                    <p:set>
                                      <p:cBhvr>
                                        <p:cTn id="124" dur="1" fill="hold">
                                          <p:stCondLst>
                                            <p:cond delay="0"/>
                                          </p:stCondLst>
                                        </p:cTn>
                                        <p:tgtEl>
                                          <p:spTgt spid="206"/>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28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 presetClass="entr" presetSubtype="8" fill="hold" grpId="2" nodeType="clickEffect">
                                  <p:stCondLst>
                                    <p:cond delay="0"/>
                                  </p:stCondLst>
                                  <p:childTnLst>
                                    <p:set>
                                      <p:cBhvr>
                                        <p:cTn id="130" dur="1" fill="hold">
                                          <p:stCondLst>
                                            <p:cond delay="0"/>
                                          </p:stCondLst>
                                        </p:cTn>
                                        <p:tgtEl>
                                          <p:spTgt spid="205"/>
                                        </p:tgtEl>
                                        <p:attrNameLst>
                                          <p:attrName>style.visibility</p:attrName>
                                        </p:attrNameLst>
                                      </p:cBhvr>
                                      <p:to>
                                        <p:strVal val="visible"/>
                                      </p:to>
                                    </p:set>
                                    <p:anim calcmode="lin" valueType="num">
                                      <p:cBhvr additive="base">
                                        <p:cTn id="131" dur="500" fill="hold"/>
                                        <p:tgtEl>
                                          <p:spTgt spid="205"/>
                                        </p:tgtEl>
                                        <p:attrNameLst>
                                          <p:attrName>ppt_x</p:attrName>
                                        </p:attrNameLst>
                                      </p:cBhvr>
                                      <p:tavLst>
                                        <p:tav tm="0">
                                          <p:val>
                                            <p:strVal val="0-#ppt_w/2"/>
                                          </p:val>
                                        </p:tav>
                                        <p:tav tm="100000">
                                          <p:val>
                                            <p:strVal val="#ppt_x"/>
                                          </p:val>
                                        </p:tav>
                                      </p:tavLst>
                                    </p:anim>
                                    <p:anim calcmode="lin" valueType="num">
                                      <p:cBhvr additive="base">
                                        <p:cTn id="132"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8" fill="hold" nodeType="clickEffect">
                                  <p:stCondLst>
                                    <p:cond delay="0"/>
                                  </p:stCondLst>
                                  <p:childTnLst>
                                    <p:set>
                                      <p:cBhvr>
                                        <p:cTn id="136" dur="1" fill="hold">
                                          <p:stCondLst>
                                            <p:cond delay="0"/>
                                          </p:stCondLst>
                                        </p:cTn>
                                        <p:tgtEl>
                                          <p:spTgt spid="11"/>
                                        </p:tgtEl>
                                        <p:attrNameLst>
                                          <p:attrName>style.visibility</p:attrName>
                                        </p:attrNameLst>
                                      </p:cBhvr>
                                      <p:to>
                                        <p:strVal val="visible"/>
                                      </p:to>
                                    </p:set>
                                    <p:anim calcmode="lin" valueType="num">
                                      <p:cBhvr additive="base">
                                        <p:cTn id="137" dur="500" fill="hold"/>
                                        <p:tgtEl>
                                          <p:spTgt spid="11"/>
                                        </p:tgtEl>
                                        <p:attrNameLst>
                                          <p:attrName>ppt_x</p:attrName>
                                        </p:attrNameLst>
                                      </p:cBhvr>
                                      <p:tavLst>
                                        <p:tav tm="0">
                                          <p:val>
                                            <p:strVal val="0-#ppt_w/2"/>
                                          </p:val>
                                        </p:tav>
                                        <p:tav tm="100000">
                                          <p:val>
                                            <p:strVal val="#ppt_x"/>
                                          </p:val>
                                        </p:tav>
                                      </p:tavLst>
                                    </p:anim>
                                    <p:anim calcmode="lin" valueType="num">
                                      <p:cBhvr additive="base">
                                        <p:cTn id="1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2" fill="hold" grpId="0" nodeType="clickEffect">
                                  <p:stCondLst>
                                    <p:cond delay="0"/>
                                  </p:stCondLst>
                                  <p:childTnLst>
                                    <p:set>
                                      <p:cBhvr>
                                        <p:cTn id="142" dur="1" fill="hold">
                                          <p:stCondLst>
                                            <p:cond delay="0"/>
                                          </p:stCondLst>
                                        </p:cTn>
                                        <p:tgtEl>
                                          <p:spTgt spid="282"/>
                                        </p:tgtEl>
                                        <p:attrNameLst>
                                          <p:attrName>style.visibility</p:attrName>
                                        </p:attrNameLst>
                                      </p:cBhvr>
                                      <p:to>
                                        <p:strVal val="visible"/>
                                      </p:to>
                                    </p:set>
                                    <p:anim calcmode="lin" valueType="num">
                                      <p:cBhvr additive="base">
                                        <p:cTn id="143" dur="500" fill="hold"/>
                                        <p:tgtEl>
                                          <p:spTgt spid="282"/>
                                        </p:tgtEl>
                                        <p:attrNameLst>
                                          <p:attrName>ppt_x</p:attrName>
                                        </p:attrNameLst>
                                      </p:cBhvr>
                                      <p:tavLst>
                                        <p:tav tm="0">
                                          <p:val>
                                            <p:strVal val="1+#ppt_w/2"/>
                                          </p:val>
                                        </p:tav>
                                        <p:tav tm="100000">
                                          <p:val>
                                            <p:strVal val="#ppt_x"/>
                                          </p:val>
                                        </p:tav>
                                      </p:tavLst>
                                    </p:anim>
                                    <p:anim calcmode="lin" valueType="num">
                                      <p:cBhvr additive="base">
                                        <p:cTn id="144" dur="500" fill="hold"/>
                                        <p:tgtEl>
                                          <p:spTgt spid="282"/>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2" fill="hold" grpId="0" nodeType="clickEffect">
                                  <p:stCondLst>
                                    <p:cond delay="0"/>
                                  </p:stCondLst>
                                  <p:childTnLst>
                                    <p:set>
                                      <p:cBhvr>
                                        <p:cTn id="148" dur="1" fill="hold">
                                          <p:stCondLst>
                                            <p:cond delay="0"/>
                                          </p:stCondLst>
                                        </p:cTn>
                                        <p:tgtEl>
                                          <p:spTgt spid="281"/>
                                        </p:tgtEl>
                                        <p:attrNameLst>
                                          <p:attrName>style.visibility</p:attrName>
                                        </p:attrNameLst>
                                      </p:cBhvr>
                                      <p:to>
                                        <p:strVal val="visible"/>
                                      </p:to>
                                    </p:set>
                                    <p:anim calcmode="lin" valueType="num">
                                      <p:cBhvr additive="base">
                                        <p:cTn id="149" dur="500" fill="hold"/>
                                        <p:tgtEl>
                                          <p:spTgt spid="281"/>
                                        </p:tgtEl>
                                        <p:attrNameLst>
                                          <p:attrName>ppt_x</p:attrName>
                                        </p:attrNameLst>
                                      </p:cBhvr>
                                      <p:tavLst>
                                        <p:tav tm="0">
                                          <p:val>
                                            <p:strVal val="1+#ppt_w/2"/>
                                          </p:val>
                                        </p:tav>
                                        <p:tav tm="100000">
                                          <p:val>
                                            <p:strVal val="#ppt_x"/>
                                          </p:val>
                                        </p:tav>
                                      </p:tavLst>
                                    </p:anim>
                                    <p:anim calcmode="lin" valueType="num">
                                      <p:cBhvr additive="base">
                                        <p:cTn id="150" dur="500" fill="hold"/>
                                        <p:tgtEl>
                                          <p:spTgt spid="281"/>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2" fill="hold" nodeType="clickEffect">
                                  <p:stCondLst>
                                    <p:cond delay="0"/>
                                  </p:stCondLst>
                                  <p:childTnLst>
                                    <p:set>
                                      <p:cBhvr>
                                        <p:cTn id="154" dur="1" fill="hold">
                                          <p:stCondLst>
                                            <p:cond delay="0"/>
                                          </p:stCondLst>
                                        </p:cTn>
                                        <p:tgtEl>
                                          <p:spTgt spid="3072"/>
                                        </p:tgtEl>
                                        <p:attrNameLst>
                                          <p:attrName>style.visibility</p:attrName>
                                        </p:attrNameLst>
                                      </p:cBhvr>
                                      <p:to>
                                        <p:strVal val="visible"/>
                                      </p:to>
                                    </p:set>
                                    <p:anim calcmode="lin" valueType="num">
                                      <p:cBhvr additive="base">
                                        <p:cTn id="155" dur="500" fill="hold"/>
                                        <p:tgtEl>
                                          <p:spTgt spid="3072"/>
                                        </p:tgtEl>
                                        <p:attrNameLst>
                                          <p:attrName>ppt_x</p:attrName>
                                        </p:attrNameLst>
                                      </p:cBhvr>
                                      <p:tavLst>
                                        <p:tav tm="0">
                                          <p:val>
                                            <p:strVal val="1+#ppt_w/2"/>
                                          </p:val>
                                        </p:tav>
                                        <p:tav tm="100000">
                                          <p:val>
                                            <p:strVal val="#ppt_x"/>
                                          </p:val>
                                        </p:tav>
                                      </p:tavLst>
                                    </p:anim>
                                    <p:anim calcmode="lin" valueType="num">
                                      <p:cBhvr additive="base">
                                        <p:cTn id="156" dur="500" fill="hold"/>
                                        <p:tgtEl>
                                          <p:spTgt spid="30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1" grpId="0" animBg="1"/>
      <p:bldP spid="126" grpId="0" animBg="1"/>
      <p:bldP spid="279" grpId="0" animBg="1"/>
      <p:bldP spid="205" grpId="0"/>
      <p:bldP spid="205" grpId="1"/>
      <p:bldP spid="205" grpId="2"/>
      <p:bldP spid="280" grpId="0"/>
      <p:bldP spid="280" grpId="1"/>
      <p:bldP spid="280" grpId="2"/>
      <p:bldP spid="280" grpId="3"/>
      <p:bldP spid="281" grpId="0" animBg="1"/>
      <p:bldP spid="282" grpId="0" animBg="1"/>
      <p:bldP spid="136" grpId="0"/>
      <p:bldP spid="1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rPr>
              <a:t>Overview</a:t>
            </a:r>
          </a:p>
        </p:txBody>
      </p:sp>
      <p:pic>
        <p:nvPicPr>
          <p:cNvPr id="14"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4971" y="3734783"/>
            <a:ext cx="5633657"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p:cNvGrpSpPr/>
          <p:nvPr/>
        </p:nvGrpSpPr>
        <p:grpSpPr>
          <a:xfrm>
            <a:off x="4928225" y="3657600"/>
            <a:ext cx="5107040" cy="3276600"/>
            <a:chOff x="1861786" y="3505200"/>
            <a:chExt cx="5107040" cy="3276600"/>
          </a:xfrm>
        </p:grpSpPr>
        <p:sp>
          <p:nvSpPr>
            <p:cNvPr id="58" name="TextBox 57"/>
            <p:cNvSpPr txBox="1"/>
            <p:nvPr/>
          </p:nvSpPr>
          <p:spPr bwMode="auto">
            <a:xfrm rot="20818719">
              <a:off x="1950318" y="4675208"/>
              <a:ext cx="1644479" cy="53184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74" name="Group 73"/>
            <p:cNvGrpSpPr/>
            <p:nvPr/>
          </p:nvGrpSpPr>
          <p:grpSpPr>
            <a:xfrm>
              <a:off x="1861786" y="3505200"/>
              <a:ext cx="5107040" cy="3276600"/>
              <a:chOff x="1861786" y="3505200"/>
              <a:chExt cx="5107040" cy="3276600"/>
            </a:xfrm>
          </p:grpSpPr>
          <p:sp>
            <p:nvSpPr>
              <p:cNvPr id="19" name="Rectangle 18"/>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grpSp>
            <p:nvGrpSpPr>
              <p:cNvPr id="62" name="Group 61"/>
              <p:cNvGrpSpPr/>
              <p:nvPr/>
            </p:nvGrpSpPr>
            <p:grpSpPr>
              <a:xfrm>
                <a:off x="2379154" y="4505419"/>
                <a:ext cx="3198170" cy="1799154"/>
                <a:chOff x="2379154" y="4505419"/>
                <a:chExt cx="3198170" cy="1799154"/>
              </a:xfrm>
            </p:grpSpPr>
            <p:sp>
              <p:nvSpPr>
                <p:cNvPr id="15" name="Rectangle 14"/>
                <p:cNvSpPr/>
                <p:nvPr/>
              </p:nvSpPr>
              <p:spPr>
                <a:xfrm>
                  <a:off x="2419961" y="5842908"/>
                  <a:ext cx="808482" cy="461665"/>
                </a:xfrm>
                <a:prstGeom prst="rect">
                  <a:avLst/>
                </a:prstGeom>
                <a:solidFill>
                  <a:schemeClr val="tx1"/>
                </a:solidFill>
              </p:spPr>
              <p:txBody>
                <a:bodyPr wrap="square">
                  <a:spAutoFit/>
                </a:bodyPr>
                <a:lstStyle/>
                <a:p>
                  <a:pPr algn="ctr"/>
                  <a:r>
                    <a:rPr lang="en-US" altLang="en-US" sz="2400" i="1">
                      <a:solidFill>
                        <a:srgbClr val="00B050"/>
                      </a:solidFill>
                    </a:rPr>
                    <a:t>w</a:t>
                  </a:r>
                  <a:r>
                    <a:rPr lang="en-US" altLang="en-US" sz="2400" i="1" baseline="-25000">
                      <a:solidFill>
                        <a:srgbClr val="00B050"/>
                      </a:solidFill>
                    </a:rPr>
                    <a:t>1</a:t>
                  </a:r>
                  <a:endParaRPr lang="en-CA" sz="2400" i="1">
                    <a:solidFill>
                      <a:srgbClr val="00B050"/>
                    </a:solidFill>
                  </a:endParaRPr>
                </a:p>
              </p:txBody>
            </p:sp>
            <p:sp>
              <p:nvSpPr>
                <p:cNvPr id="16" name="Rectangle 15"/>
                <p:cNvSpPr/>
                <p:nvPr/>
              </p:nvSpPr>
              <p:spPr>
                <a:xfrm>
                  <a:off x="4705961" y="5711518"/>
                  <a:ext cx="808482" cy="461665"/>
                </a:xfrm>
                <a:prstGeom prst="rect">
                  <a:avLst/>
                </a:prstGeom>
                <a:solidFill>
                  <a:schemeClr val="tx1"/>
                </a:solidFill>
              </p:spPr>
              <p:txBody>
                <a:bodyPr wrap="square">
                  <a:spAutoFit/>
                </a:bodyPr>
                <a:lstStyle/>
                <a:p>
                  <a:pPr algn="ctr"/>
                  <a:r>
                    <a:rPr lang="en-US" altLang="en-US" sz="2400" i="1">
                      <a:solidFill>
                        <a:srgbClr val="00B050"/>
                      </a:solidFill>
                    </a:rPr>
                    <a:t>w</a:t>
                  </a:r>
                  <a:r>
                    <a:rPr lang="en-US" altLang="en-US" sz="2400" i="1" baseline="-25000">
                      <a:solidFill>
                        <a:srgbClr val="00B050"/>
                      </a:solidFill>
                    </a:rPr>
                    <a:t>2</a:t>
                  </a:r>
                  <a:endParaRPr lang="en-CA" sz="2400" i="1">
                    <a:solidFill>
                      <a:srgbClr val="00B050"/>
                    </a:solidFill>
                  </a:endParaRPr>
                </a:p>
              </p:txBody>
            </p:sp>
            <p:sp>
              <p:nvSpPr>
                <p:cNvPr id="63" name="TextBox 62"/>
                <p:cNvSpPr txBox="1"/>
                <p:nvPr/>
              </p:nvSpPr>
              <p:spPr bwMode="auto">
                <a:xfrm>
                  <a:off x="2454539" y="4675402"/>
                  <a:ext cx="2552641"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4" name="TextBox 63"/>
                <p:cNvSpPr txBox="1"/>
                <p:nvPr/>
              </p:nvSpPr>
              <p:spPr bwMode="auto">
                <a:xfrm rot="20022446">
                  <a:off x="3610533" y="4568097"/>
                  <a:ext cx="1075325"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5" name="TextBox 64"/>
                <p:cNvSpPr txBox="1"/>
                <p:nvPr/>
              </p:nvSpPr>
              <p:spPr bwMode="auto">
                <a:xfrm rot="1769552">
                  <a:off x="4314346" y="4505419"/>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6" name="TextBox 65"/>
                <p:cNvSpPr txBox="1"/>
                <p:nvPr/>
              </p:nvSpPr>
              <p:spPr bwMode="auto">
                <a:xfrm rot="2353458">
                  <a:off x="2914450" y="5049858"/>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7" name="TextBox 66"/>
                <p:cNvSpPr txBox="1"/>
                <p:nvPr/>
              </p:nvSpPr>
              <p:spPr bwMode="auto">
                <a:xfrm rot="18982493">
                  <a:off x="3127042" y="5179553"/>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8" name="TextBox 67"/>
                <p:cNvSpPr txBox="1"/>
                <p:nvPr/>
              </p:nvSpPr>
              <p:spPr bwMode="auto">
                <a:xfrm rot="563998">
                  <a:off x="2379154" y="5365649"/>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9" name="TextBox 68"/>
                <p:cNvSpPr txBox="1"/>
                <p:nvPr/>
              </p:nvSpPr>
              <p:spPr bwMode="auto">
                <a:xfrm rot="563998">
                  <a:off x="4219211" y="526102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0" name="TextBox 69"/>
                <p:cNvSpPr txBox="1"/>
                <p:nvPr/>
              </p:nvSpPr>
              <p:spPr bwMode="auto">
                <a:xfrm rot="563998">
                  <a:off x="3304811" y="455388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1" name="TextBox 70"/>
                <p:cNvSpPr txBox="1"/>
                <p:nvPr/>
              </p:nvSpPr>
              <p:spPr bwMode="auto">
                <a:xfrm rot="2027731">
                  <a:off x="4852330" y="4826806"/>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2" name="TextBox 71"/>
                <p:cNvSpPr txBox="1"/>
                <p:nvPr/>
              </p:nvSpPr>
              <p:spPr bwMode="auto">
                <a:xfrm rot="19217064">
                  <a:off x="4600648" y="5076204"/>
                  <a:ext cx="724994" cy="28800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73" name="Group 72"/>
              <p:cNvGrpSpPr/>
              <p:nvPr/>
            </p:nvGrpSpPr>
            <p:grpSpPr>
              <a:xfrm>
                <a:off x="1861786" y="4038600"/>
                <a:ext cx="3744028" cy="2057400"/>
                <a:chOff x="1861786" y="4038600"/>
                <a:chExt cx="3744028" cy="2057400"/>
              </a:xfrm>
            </p:grpSpPr>
            <p:cxnSp>
              <p:nvCxnSpPr>
                <p:cNvPr id="3" name="Straight Connector 2"/>
                <p:cNvCxnSpPr/>
                <p:nvPr/>
              </p:nvCxnSpPr>
              <p:spPr bwMode="auto">
                <a:xfrm>
                  <a:off x="1861786" y="566897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44" name="Straight Connector 43"/>
                <p:cNvCxnSpPr/>
                <p:nvPr/>
              </p:nvCxnSpPr>
              <p:spPr bwMode="auto">
                <a:xfrm flipH="1">
                  <a:off x="4191000" y="5452869"/>
                  <a:ext cx="1367722" cy="632529"/>
                </a:xfrm>
                <a:prstGeom prst="line">
                  <a:avLst/>
                </a:prstGeom>
                <a:noFill/>
                <a:ln w="38100" cap="sq" cmpd="sng" algn="ctr">
                  <a:solidFill>
                    <a:srgbClr val="66FF33"/>
                  </a:solidFill>
                  <a:prstDash val="solid"/>
                  <a:round/>
                  <a:headEnd type="none" w="med" len="med"/>
                  <a:tailEnd type="none" w="med" len="med"/>
                </a:ln>
                <a:effectLst/>
              </p:spPr>
            </p:cxnSp>
            <p:cxnSp>
              <p:nvCxnSpPr>
                <p:cNvPr id="48" name="Straight Connector 47"/>
                <p:cNvCxnSpPr/>
                <p:nvPr/>
              </p:nvCxnSpPr>
              <p:spPr bwMode="auto">
                <a:xfrm flipV="1">
                  <a:off x="1919109" y="4994797"/>
                  <a:ext cx="1354859" cy="652000"/>
                </a:xfrm>
                <a:prstGeom prst="line">
                  <a:avLst/>
                </a:prstGeom>
                <a:noFill/>
                <a:ln w="38100" cap="sq" cmpd="sng" algn="ctr">
                  <a:solidFill>
                    <a:srgbClr val="66FF33"/>
                  </a:solidFill>
                  <a:prstDash val="solid"/>
                  <a:round/>
                  <a:headEnd type="none" w="med" len="med"/>
                  <a:tailEnd type="none" w="med" len="med"/>
                </a:ln>
                <a:effectLst/>
              </p:spPr>
            </p:cxnSp>
            <p:cxnSp>
              <p:nvCxnSpPr>
                <p:cNvPr id="52" name="Straight Connector 51"/>
                <p:cNvCxnSpPr/>
                <p:nvPr/>
              </p:nvCxnSpPr>
              <p:spPr bwMode="auto">
                <a:xfrm flipV="1">
                  <a:off x="1868387" y="4635521"/>
                  <a:ext cx="0" cy="1011276"/>
                </a:xfrm>
                <a:prstGeom prst="line">
                  <a:avLst/>
                </a:prstGeom>
                <a:noFill/>
                <a:ln w="38100" cap="sq"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flipV="1">
                  <a:off x="3283128" y="4038600"/>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59" name="Straight Connector 58"/>
                <p:cNvCxnSpPr/>
                <p:nvPr/>
              </p:nvCxnSpPr>
              <p:spPr bwMode="auto">
                <a:xfrm flipV="1">
                  <a:off x="5590689" y="4461469"/>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75" name="Straight Connector 74"/>
                <p:cNvCxnSpPr/>
                <p:nvPr/>
              </p:nvCxnSpPr>
              <p:spPr bwMode="auto">
                <a:xfrm>
                  <a:off x="3276600" y="499201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60" name="Straight Connector 59"/>
                <p:cNvCxnSpPr/>
                <p:nvPr/>
              </p:nvCxnSpPr>
              <p:spPr bwMode="auto">
                <a:xfrm flipV="1">
                  <a:off x="4162911" y="5142517"/>
                  <a:ext cx="0" cy="953483"/>
                </a:xfrm>
                <a:prstGeom prst="line">
                  <a:avLst/>
                </a:prstGeom>
                <a:noFill/>
                <a:ln w="38100" cap="sq" cmpd="sng" algn="ctr">
                  <a:solidFill>
                    <a:schemeClr val="accent1"/>
                  </a:solidFill>
                  <a:prstDash val="solid"/>
                  <a:round/>
                  <a:headEnd type="none" w="med" len="med"/>
                  <a:tailEnd type="none" w="med" len="med"/>
                </a:ln>
                <a:effectLst/>
              </p:spPr>
            </p:cxnSp>
          </p:grpSp>
        </p:grpSp>
        <p:sp>
          <p:nvSpPr>
            <p:cNvPr id="105" name="TextBox 104"/>
            <p:cNvSpPr txBox="1"/>
            <p:nvPr/>
          </p:nvSpPr>
          <p:spPr bwMode="auto">
            <a:xfrm rot="20086641">
              <a:off x="2061505" y="5023999"/>
              <a:ext cx="1153370" cy="228531"/>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95" name="Group 94"/>
          <p:cNvGrpSpPr/>
          <p:nvPr/>
        </p:nvGrpSpPr>
        <p:grpSpPr>
          <a:xfrm>
            <a:off x="5427301" y="5225617"/>
            <a:ext cx="2502237" cy="709490"/>
            <a:chOff x="2812059" y="5172124"/>
            <a:chExt cx="2502237" cy="709490"/>
          </a:xfrm>
        </p:grpSpPr>
        <p:cxnSp>
          <p:nvCxnSpPr>
            <p:cNvPr id="84" name="Straight Connector 83"/>
            <p:cNvCxnSpPr/>
            <p:nvPr/>
          </p:nvCxnSpPr>
          <p:spPr bwMode="auto">
            <a:xfrm flipV="1">
              <a:off x="2812059" y="5172124"/>
              <a:ext cx="1354859" cy="652000"/>
            </a:xfrm>
            <a:prstGeom prst="line">
              <a:avLst/>
            </a:prstGeom>
            <a:noFill/>
            <a:ln w="38100" cap="sq" cmpd="sng" algn="ctr">
              <a:solidFill>
                <a:srgbClr val="66FF33"/>
              </a:solidFill>
              <a:prstDash val="dash"/>
              <a:round/>
              <a:headEnd type="none" w="med" len="med"/>
              <a:tailEnd type="none" w="med" len="med"/>
            </a:ln>
            <a:effectLst/>
          </p:spPr>
        </p:cxnSp>
        <p:cxnSp>
          <p:nvCxnSpPr>
            <p:cNvPr id="86" name="Straight Connector 85"/>
            <p:cNvCxnSpPr>
              <a:cxnSpLocks/>
            </p:cNvCxnSpPr>
            <p:nvPr/>
          </p:nvCxnSpPr>
          <p:spPr bwMode="auto">
            <a:xfrm>
              <a:off x="2985082" y="5463433"/>
              <a:ext cx="2329214" cy="418181"/>
            </a:xfrm>
            <a:prstGeom prst="line">
              <a:avLst/>
            </a:prstGeom>
            <a:noFill/>
            <a:ln w="38100" cap="sq" cmpd="sng" algn="ctr">
              <a:solidFill>
                <a:srgbClr val="66FF33"/>
              </a:solidFill>
              <a:prstDash val="dash"/>
              <a:round/>
              <a:headEnd type="none" w="med" len="med"/>
              <a:tailEnd type="none" w="med" len="med"/>
            </a:ln>
            <a:effectLst/>
          </p:spPr>
        </p:cxnSp>
        <p:sp>
          <p:nvSpPr>
            <p:cNvPr id="90" name="Oval 89"/>
            <p:cNvSpPr>
              <a:spLocks/>
            </p:cNvSpPr>
            <p:nvPr/>
          </p:nvSpPr>
          <p:spPr>
            <a:xfrm>
              <a:off x="3357145" y="5461926"/>
              <a:ext cx="177271" cy="123972"/>
            </a:xfrm>
            <a:prstGeom prst="ellipse">
              <a:avLst/>
            </a:prstGeom>
            <a:solidFill>
              <a:srgbClr val="66FF33"/>
            </a:solidFill>
            <a:ln>
              <a:solidFill>
                <a:srgbClr val="FF00FF"/>
              </a:solidFill>
            </a:ln>
          </p:spPr>
          <p:txBody>
            <a:bodyPr wrap="square" rtlCol="0" anchor="ctr">
              <a:spAutoFit/>
            </a:bodyPr>
            <a:lstStyle/>
            <a:p>
              <a:pPr algn="l"/>
              <a:endParaRPr lang="en-CA" sz="2400"/>
            </a:p>
          </p:txBody>
        </p:sp>
      </p:grpSp>
      <p:grpSp>
        <p:nvGrpSpPr>
          <p:cNvPr id="3072" name="Group 3071"/>
          <p:cNvGrpSpPr/>
          <p:nvPr/>
        </p:nvGrpSpPr>
        <p:grpSpPr>
          <a:xfrm>
            <a:off x="5991372" y="4818365"/>
            <a:ext cx="142875" cy="744826"/>
            <a:chOff x="3377327" y="4762250"/>
            <a:chExt cx="142875" cy="744826"/>
          </a:xfrm>
        </p:grpSpPr>
        <p:cxnSp>
          <p:nvCxnSpPr>
            <p:cNvPr id="93" name="Straight Connector 92"/>
            <p:cNvCxnSpPr/>
            <p:nvPr/>
          </p:nvCxnSpPr>
          <p:spPr bwMode="auto">
            <a:xfrm flipV="1">
              <a:off x="3447952" y="4909471"/>
              <a:ext cx="0" cy="597605"/>
            </a:xfrm>
            <a:prstGeom prst="line">
              <a:avLst/>
            </a:prstGeom>
            <a:noFill/>
            <a:ln w="38100" cap="sq" cmpd="sng" algn="ctr">
              <a:solidFill>
                <a:schemeClr val="accent1"/>
              </a:solidFill>
              <a:prstDash val="solid"/>
              <a:round/>
              <a:headEnd type="none" w="med" len="med"/>
              <a:tailEnd type="none" w="med" len="med"/>
            </a:ln>
            <a:effectLst/>
          </p:spPr>
        </p:cxnSp>
        <p:pic>
          <p:nvPicPr>
            <p:cNvPr id="89" name="Picture 88"/>
            <p:cNvPicPr>
              <a:picLocks noChangeAspect="1"/>
            </p:cNvPicPr>
            <p:nvPr/>
          </p:nvPicPr>
          <p:blipFill rotWithShape="1">
            <a:blip r:embed="rId4"/>
            <a:srcRect r="50000" b="60666"/>
            <a:stretch/>
          </p:blipFill>
          <p:spPr>
            <a:xfrm>
              <a:off x="3377327" y="4762250"/>
              <a:ext cx="142875" cy="135962"/>
            </a:xfrm>
            <a:prstGeom prst="rect">
              <a:avLst/>
            </a:prstGeom>
          </p:spPr>
        </p:pic>
      </p:grpSp>
      <p:grpSp>
        <p:nvGrpSpPr>
          <p:cNvPr id="12" name="Group 11"/>
          <p:cNvGrpSpPr/>
          <p:nvPr/>
        </p:nvGrpSpPr>
        <p:grpSpPr>
          <a:xfrm>
            <a:off x="207101" y="380167"/>
            <a:ext cx="3822423" cy="1878904"/>
            <a:chOff x="207101" y="380167"/>
            <a:chExt cx="3822423" cy="187890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98" name="Rounded Rectangular Callout 97"/>
            <p:cNvSpPr/>
            <p:nvPr/>
          </p:nvSpPr>
          <p:spPr>
            <a:xfrm>
              <a:off x="1509238" y="380167"/>
              <a:ext cx="2520286" cy="1634490"/>
            </a:xfrm>
            <a:prstGeom prst="wedgeRoundRectCallout">
              <a:avLst>
                <a:gd name="adj1" fmla="val -61442"/>
                <a:gd name="adj2" fmla="val -19691"/>
                <a:gd name="adj3" fmla="val 16667"/>
              </a:avLst>
            </a:prstGeom>
            <a:ln w="25400">
              <a:solidFill>
                <a:schemeClr val="tx2"/>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I am a machine</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and I want to learn </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to identify </a:t>
              </a:r>
            </a:p>
            <a:p>
              <a:pPr algn="ctr"/>
              <a:r>
                <a:rPr lang="en-CA" sz="2400">
                  <a:cs typeface="Times New Roman" panose="02020603050405020304" pitchFamily="18" charset="0"/>
                  <a:sym typeface="Symbol" panose="05050102010706020507" pitchFamily="18" charset="2"/>
                </a:rPr>
                <a:t>faces and bicycles.</a:t>
              </a:r>
            </a:p>
          </p:txBody>
        </p:sp>
      </p:grpSp>
      <p:grpSp>
        <p:nvGrpSpPr>
          <p:cNvPr id="20" name="Group 19"/>
          <p:cNvGrpSpPr/>
          <p:nvPr/>
        </p:nvGrpSpPr>
        <p:grpSpPr>
          <a:xfrm>
            <a:off x="4988190" y="432078"/>
            <a:ext cx="3927210" cy="2471764"/>
            <a:chOff x="4988190" y="432078"/>
            <a:chExt cx="3927210" cy="2471764"/>
          </a:xfrm>
        </p:grpSpPr>
        <p:grpSp>
          <p:nvGrpSpPr>
            <p:cNvPr id="94" name="Group 93"/>
            <p:cNvGrpSpPr/>
            <p:nvPr/>
          </p:nvGrpSpPr>
          <p:grpSpPr>
            <a:xfrm flipH="1">
              <a:off x="7924800" y="685800"/>
              <a:ext cx="990600" cy="1447800"/>
              <a:chOff x="5060717" y="3077392"/>
              <a:chExt cx="1849758" cy="3642254"/>
            </a:xfrm>
          </p:grpSpPr>
          <p:pic>
            <p:nvPicPr>
              <p:cNvPr id="96" name="Picture 2"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10" name="Group 9"/>
            <p:cNvGrpSpPr/>
            <p:nvPr/>
          </p:nvGrpSpPr>
          <p:grpSpPr>
            <a:xfrm>
              <a:off x="4988190" y="432078"/>
              <a:ext cx="2725316" cy="2471764"/>
              <a:chOff x="4988190" y="432078"/>
              <a:chExt cx="2725316" cy="2471764"/>
            </a:xfrm>
          </p:grpSpPr>
          <p:sp>
            <p:nvSpPr>
              <p:cNvPr id="100" name="Rounded Rectangular Callout 99"/>
              <p:cNvSpPr/>
              <p:nvPr/>
            </p:nvSpPr>
            <p:spPr>
              <a:xfrm>
                <a:off x="4988190" y="432078"/>
                <a:ext cx="2725316" cy="2451735"/>
              </a:xfrm>
              <a:prstGeom prst="wedgeRoundRectCallout">
                <a:avLst>
                  <a:gd name="adj1" fmla="val 59721"/>
                  <a:gd name="adj2" fmla="val -7704"/>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As your supervisor,</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I give you </a:t>
                </a:r>
              </a:p>
              <a:p>
                <a:pPr algn="ctr"/>
                <a:r>
                  <a:rPr lang="en-CA" sz="2400">
                    <a:cs typeface="Times New Roman" panose="02020603050405020304" pitchFamily="18" charset="0"/>
                    <a:sym typeface="Symbol" panose="05050102010706020507" pitchFamily="18" charset="2"/>
                  </a:rPr>
                  <a:t>labeled training data</a:t>
                </a:r>
                <a:br>
                  <a:rPr lang="en-CA" sz="2400">
                    <a:cs typeface="Times New Roman" panose="02020603050405020304" pitchFamily="18" charset="0"/>
                    <a:sym typeface="Symbol" panose="05050102010706020507" pitchFamily="18" charset="2"/>
                  </a:rPr>
                </a:b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p:txBody>
          </p:sp>
          <p:sp>
            <p:nvSpPr>
              <p:cNvPr id="102" name="Rectangle 5"/>
              <p:cNvSpPr>
                <a:spLocks noChangeArrowheads="1"/>
              </p:cNvSpPr>
              <p:nvPr/>
            </p:nvSpPr>
            <p:spPr bwMode="auto">
              <a:xfrm>
                <a:off x="5117610" y="2440542"/>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face</a:t>
                </a:r>
              </a:p>
            </p:txBody>
          </p:sp>
          <p:pic>
            <p:nvPicPr>
              <p:cNvPr id="104" name="Picture 6" descr="https://encrypted-tbn2.gstatic.com/images?q=tbn:ANd9GcQxi0BXRGGWwpZlLt6x5i_eKwXhaJLwx7Ku7fvdkqS2tzyVEg1g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4187" y="1735490"/>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s://scontent-mrs1-1.xx.fbcdn.net/hphotos-xfp1/t31.0-8/10575340_10153802014361141_2581281123763146573_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303" t="13188" r="53606" b="53100"/>
              <a:stretch/>
            </p:blipFill>
            <p:spPr bwMode="auto">
              <a:xfrm>
                <a:off x="5222203" y="1752600"/>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5"/>
              <p:cNvSpPr>
                <a:spLocks noChangeArrowheads="1"/>
              </p:cNvSpPr>
              <p:nvPr/>
            </p:nvSpPr>
            <p:spPr bwMode="auto">
              <a:xfrm>
                <a:off x="6248400" y="2442177"/>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bicycle</a:t>
                </a:r>
              </a:p>
            </p:txBody>
          </p:sp>
        </p:grpSp>
      </p:grpSp>
      <p:sp>
        <p:nvSpPr>
          <p:cNvPr id="111" name="Rounded Rectangular Callout 110"/>
          <p:cNvSpPr/>
          <p:nvPr/>
        </p:nvSpPr>
        <p:spPr>
          <a:xfrm>
            <a:off x="513939" y="3632478"/>
            <a:ext cx="2926510" cy="817245"/>
          </a:xfrm>
          <a:prstGeom prst="wedgeRoundRectCallout">
            <a:avLst>
              <a:gd name="adj1" fmla="val -33893"/>
              <a:gd name="adj2" fmla="val -61958"/>
              <a:gd name="adj3" fmla="val 16667"/>
            </a:avLst>
          </a:prstGeom>
          <a:ln w="25400">
            <a:solidFill>
              <a:schemeClr val="tx2"/>
            </a:solidFill>
          </a:ln>
        </p:spPr>
        <p:txBody>
          <a:bodyPr wrap="none" lIns="0" tIns="0" rIns="0" bIns="0" rtlCol="0" anchor="ctr">
            <a:spAutoFit/>
          </a:bodyPr>
          <a:lstStyle/>
          <a:p>
            <a:pPr algn="ctr"/>
            <a:r>
              <a:rPr lang="en-US" altLang="en-US" sz="2400"/>
              <a:t>I learn by changing </a:t>
            </a:r>
            <a:br>
              <a:rPr lang="en-US" altLang="en-US" sz="2400"/>
            </a:br>
            <a:r>
              <a:rPr lang="en-US" altLang="en-US" sz="2400"/>
              <a:t>my weights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a:t>
            </a:r>
            <a:r>
              <a:rPr lang="en-US" altLang="en-US" sz="2400" i="1" err="1">
                <a:solidFill>
                  <a:srgbClr val="66FF33"/>
                </a:solidFill>
              </a:rPr>
              <a:t>w</a:t>
            </a:r>
            <a:r>
              <a:rPr lang="en-US" altLang="en-US" sz="2400" i="1" baseline="-25000" err="1">
                <a:solidFill>
                  <a:srgbClr val="66FF33"/>
                </a:solidFill>
              </a:rPr>
              <a:t>m</a:t>
            </a:r>
            <a:r>
              <a:rPr lang="en-US" altLang="en-US" sz="2400">
                <a:solidFill>
                  <a:srgbClr val="66FF33"/>
                </a:solidFill>
                <a:sym typeface="Symbol" panose="05050102010706020507" pitchFamily="18" charset="2"/>
              </a:rPr>
              <a:t></a:t>
            </a:r>
            <a:r>
              <a:rPr lang="en-US" altLang="en-US" sz="2400">
                <a:sym typeface="Symbol" panose="05050102010706020507" pitchFamily="18" charset="2"/>
              </a:rPr>
              <a:t>.</a:t>
            </a:r>
          </a:p>
        </p:txBody>
      </p:sp>
      <p:pic>
        <p:nvPicPr>
          <p:cNvPr id="206" name="Picture 8" descr="https://scontent-mrs1-1.xx.fbcdn.net/hphotos-xfp1/t31.0-8/10575340_10153802014361141_2581281123763146573_o.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303" t="13188" r="53606" b="53100"/>
          <a:stretch/>
        </p:blipFill>
        <p:spPr bwMode="auto">
          <a:xfrm>
            <a:off x="76200" y="2491152"/>
            <a:ext cx="645197" cy="8100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739409" y="2209800"/>
            <a:ext cx="3410537" cy="1295400"/>
            <a:chOff x="5029200" y="2819400"/>
            <a:chExt cx="3410537" cy="1295400"/>
          </a:xfrm>
        </p:grpSpPr>
        <p:sp>
          <p:nvSpPr>
            <p:cNvPr id="209" name="Rectangle 208"/>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10" name="Picture 6" descr="Image result for convolutional neural networ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sp>
        <p:nvSpPr>
          <p:cNvPr id="279" name="Rounded Rectangular Callout 278"/>
          <p:cNvSpPr/>
          <p:nvPr/>
        </p:nvSpPr>
        <p:spPr>
          <a:xfrm>
            <a:off x="381000" y="4489960"/>
            <a:ext cx="3096727" cy="2451735"/>
          </a:xfrm>
          <a:prstGeom prst="wedgeRoundRectCallout">
            <a:avLst>
              <a:gd name="adj1" fmla="val -29683"/>
              <a:gd name="adj2" fmla="val -59211"/>
              <a:gd name="adj3" fmla="val 16667"/>
            </a:avLst>
          </a:prstGeom>
          <a:ln w="25400">
            <a:solidFill>
              <a:schemeClr val="tx2"/>
            </a:solidFill>
          </a:ln>
        </p:spPr>
        <p:txBody>
          <a:bodyPr wrap="square" lIns="0" tIns="0" rIns="0" bIns="0" rtlCol="0" anchor="ctr">
            <a:spAutoFit/>
          </a:bodyPr>
          <a:lstStyle/>
          <a:p>
            <a:pPr algn="ctr"/>
            <a:r>
              <a:rPr lang="en-US" altLang="en-US" sz="2400">
                <a:cs typeface="Times New Roman" pitchFamily="18" charset="0"/>
              </a:rPr>
              <a:t>I increase weights </a:t>
            </a:r>
            <a:r>
              <a:rPr lang="en-US" altLang="en-US" sz="2400" i="1" err="1">
                <a:solidFill>
                  <a:srgbClr val="66FF33"/>
                </a:solidFill>
                <a:cs typeface="Times New Roman" pitchFamily="18" charset="0"/>
              </a:rPr>
              <a:t>w</a:t>
            </a:r>
            <a:r>
              <a:rPr lang="en-US" altLang="en-US" sz="2400" i="1" baseline="-25000" err="1">
                <a:solidFill>
                  <a:srgbClr val="66FF33"/>
                </a:solidFill>
                <a:cs typeface="Times New Roman" pitchFamily="18" charset="0"/>
              </a:rPr>
              <a:t>k</a:t>
            </a:r>
            <a:r>
              <a:rPr lang="en-US" altLang="en-US" sz="2400">
                <a:solidFill>
                  <a:srgbClr val="66FF33"/>
                </a:solidFill>
                <a:cs typeface="Times New Roman" pitchFamily="18" charset="0"/>
              </a:rPr>
              <a:t> </a:t>
            </a:r>
            <a:r>
              <a:rPr lang="en-US" altLang="en-US" sz="2400">
                <a:cs typeface="Times New Roman" pitchFamily="18" charset="0"/>
              </a:rPr>
              <a:t>influencing </a:t>
            </a:r>
            <a:br>
              <a:rPr lang="en-US" altLang="en-US" sz="2400">
                <a:cs typeface="Times New Roman" pitchFamily="18" charset="0"/>
              </a:rPr>
            </a:br>
            <a:r>
              <a:rPr lang="en-US" altLang="en-US" sz="2400">
                <a:cs typeface="Times New Roman" pitchFamily="18" charset="0"/>
              </a:rPr>
              <a:t>correct answers </a:t>
            </a:r>
          </a:p>
          <a:p>
            <a:pPr algn="ctr"/>
            <a:r>
              <a:rPr lang="en-US" altLang="en-US" sz="2400">
                <a:cs typeface="Times New Roman" pitchFamily="18" charset="0"/>
              </a:rPr>
              <a:t>and decrease those influencing </a:t>
            </a:r>
            <a:br>
              <a:rPr lang="en-US" altLang="en-US" sz="2400">
                <a:cs typeface="Times New Roman" pitchFamily="18" charset="0"/>
              </a:rPr>
            </a:br>
            <a:r>
              <a:rPr lang="en-US" altLang="en-US" sz="2400">
                <a:cs typeface="Times New Roman" pitchFamily="18" charset="0"/>
              </a:rPr>
              <a:t>incorrect answers.</a:t>
            </a:r>
          </a:p>
        </p:txBody>
      </p:sp>
      <p:sp>
        <p:nvSpPr>
          <p:cNvPr id="205" name="Rectangle 5"/>
          <p:cNvSpPr>
            <a:spLocks noChangeArrowheads="1"/>
          </p:cNvSpPr>
          <p:nvPr/>
        </p:nvSpPr>
        <p:spPr bwMode="auto">
          <a:xfrm>
            <a:off x="3886200" y="2615148"/>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00B050"/>
                </a:solidFill>
                <a:latin typeface="Times New Roman" panose="02020603050405020304" pitchFamily="18" charset="0"/>
              </a:rPr>
              <a:t>face</a:t>
            </a:r>
          </a:p>
        </p:txBody>
      </p:sp>
      <p:cxnSp>
        <p:nvCxnSpPr>
          <p:cNvPr id="134" name="Straight Connector 133"/>
          <p:cNvCxnSpPr>
            <a:endCxn id="138" idx="4"/>
          </p:cNvCxnSpPr>
          <p:nvPr/>
        </p:nvCxnSpPr>
        <p:spPr bwMode="auto">
          <a:xfrm>
            <a:off x="6068534" y="5566599"/>
            <a:ext cx="144889" cy="284775"/>
          </a:xfrm>
          <a:prstGeom prst="line">
            <a:avLst/>
          </a:prstGeom>
          <a:noFill/>
          <a:ln w="38100" cap="sq" cmpd="sng" algn="ctr">
            <a:solidFill>
              <a:srgbClr val="66FF33"/>
            </a:solidFill>
            <a:prstDash val="solid"/>
            <a:round/>
            <a:headEnd type="none" w="med" len="med"/>
            <a:tailEnd type="triangle" w="med" len="med"/>
          </a:ln>
          <a:effectLst/>
        </p:spPr>
      </p:cxnSp>
      <p:grpSp>
        <p:nvGrpSpPr>
          <p:cNvPr id="139" name="Group 138"/>
          <p:cNvGrpSpPr/>
          <p:nvPr/>
        </p:nvGrpSpPr>
        <p:grpSpPr>
          <a:xfrm>
            <a:off x="6143772" y="5350438"/>
            <a:ext cx="142875" cy="424737"/>
            <a:chOff x="3377327" y="5082340"/>
            <a:chExt cx="142875" cy="424737"/>
          </a:xfrm>
        </p:grpSpPr>
        <p:cxnSp>
          <p:nvCxnSpPr>
            <p:cNvPr id="140" name="Straight Connector 139"/>
            <p:cNvCxnSpPr/>
            <p:nvPr/>
          </p:nvCxnSpPr>
          <p:spPr bwMode="auto">
            <a:xfrm flipH="1" flipV="1">
              <a:off x="3446978" y="5218302"/>
              <a:ext cx="974" cy="288775"/>
            </a:xfrm>
            <a:prstGeom prst="line">
              <a:avLst/>
            </a:prstGeom>
            <a:noFill/>
            <a:ln w="38100" cap="sq" cmpd="sng" algn="ctr">
              <a:solidFill>
                <a:schemeClr val="accent1"/>
              </a:solidFill>
              <a:prstDash val="solid"/>
              <a:round/>
              <a:headEnd type="none" w="med" len="med"/>
              <a:tailEnd type="none" w="med" len="med"/>
            </a:ln>
            <a:effectLst/>
          </p:spPr>
        </p:cxnSp>
        <p:pic>
          <p:nvPicPr>
            <p:cNvPr id="141" name="Picture 140"/>
            <p:cNvPicPr>
              <a:picLocks noChangeAspect="1"/>
            </p:cNvPicPr>
            <p:nvPr/>
          </p:nvPicPr>
          <p:blipFill rotWithShape="1">
            <a:blip r:embed="rId4"/>
            <a:srcRect r="50000" b="60666"/>
            <a:stretch/>
          </p:blipFill>
          <p:spPr>
            <a:xfrm>
              <a:off x="3377327" y="5082340"/>
              <a:ext cx="142875" cy="135962"/>
            </a:xfrm>
            <a:prstGeom prst="rect">
              <a:avLst/>
            </a:prstGeom>
          </p:spPr>
        </p:pic>
      </p:grpSp>
      <p:pic>
        <p:nvPicPr>
          <p:cNvPr id="207" name="Picture 20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5000" y="4953000"/>
            <a:ext cx="508696" cy="643316"/>
          </a:xfrm>
          <a:prstGeom prst="rect">
            <a:avLst/>
          </a:prstGeom>
        </p:spPr>
      </p:pic>
      <p:sp>
        <p:nvSpPr>
          <p:cNvPr id="145" name="Rounded Rectangular Callout 144"/>
          <p:cNvSpPr/>
          <p:nvPr/>
        </p:nvSpPr>
        <p:spPr>
          <a:xfrm>
            <a:off x="7522112" y="2288521"/>
            <a:ext cx="1545688" cy="1225868"/>
          </a:xfrm>
          <a:prstGeom prst="wedgeRoundRectCallout">
            <a:avLst>
              <a:gd name="adj1" fmla="val 5263"/>
              <a:gd name="adj2" fmla="val -115428"/>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Here is a </a:t>
            </a:r>
          </a:p>
          <a:p>
            <a:pPr algn="ctr"/>
            <a:r>
              <a:rPr lang="en-CA" sz="2400">
                <a:cs typeface="Times New Roman" panose="02020603050405020304" pitchFamily="18" charset="0"/>
                <a:sym typeface="Symbol" panose="05050102010706020507" pitchFamily="18" charset="2"/>
              </a:rPr>
              <a:t>measure of </a:t>
            </a:r>
          </a:p>
          <a:p>
            <a:pPr algn="ctr"/>
            <a:r>
              <a:rPr lang="en-CA" sz="2400">
                <a:cs typeface="Times New Roman" panose="02020603050405020304" pitchFamily="18" charset="0"/>
                <a:sym typeface="Symbol" panose="05050102010706020507" pitchFamily="18" charset="2"/>
              </a:rPr>
              <a:t>your </a:t>
            </a:r>
            <a:r>
              <a:rPr lang="en-CA" sz="2400">
                <a:solidFill>
                  <a:srgbClr val="FAD261"/>
                </a:solidFill>
                <a:cs typeface="Times New Roman" panose="02020603050405020304" pitchFamily="18" charset="0"/>
                <a:sym typeface="Symbol" panose="05050102010706020507" pitchFamily="18" charset="2"/>
              </a:rPr>
              <a:t>error.</a:t>
            </a:r>
          </a:p>
        </p:txBody>
      </p:sp>
      <p:sp>
        <p:nvSpPr>
          <p:cNvPr id="146" name="Rounded Rectangular Callout 145"/>
          <p:cNvSpPr/>
          <p:nvPr/>
        </p:nvSpPr>
        <p:spPr>
          <a:xfrm>
            <a:off x="7331325" y="124777"/>
            <a:ext cx="1627474" cy="408623"/>
          </a:xfrm>
          <a:prstGeom prst="wedgeRoundRectCallout">
            <a:avLst>
              <a:gd name="adj1" fmla="val -8497"/>
              <a:gd name="adj2" fmla="val 111783"/>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Much better!</a:t>
            </a:r>
            <a:endParaRPr lang="en-CA" sz="2400">
              <a:solidFill>
                <a:srgbClr val="FAD261"/>
              </a:solidFill>
              <a:cs typeface="Times New Roman" panose="02020603050405020304" pitchFamily="18" charset="0"/>
              <a:sym typeface="Symbol" panose="05050102010706020507" pitchFamily="18" charset="2"/>
            </a:endParaRPr>
          </a:p>
        </p:txBody>
      </p:sp>
      <p:grpSp>
        <p:nvGrpSpPr>
          <p:cNvPr id="147" name="Group 146"/>
          <p:cNvGrpSpPr/>
          <p:nvPr/>
        </p:nvGrpSpPr>
        <p:grpSpPr>
          <a:xfrm>
            <a:off x="5029200" y="2916555"/>
            <a:ext cx="2374211" cy="511504"/>
            <a:chOff x="4953000" y="2906689"/>
            <a:chExt cx="2860876" cy="622408"/>
          </a:xfrm>
        </p:grpSpPr>
        <p:sp>
          <p:nvSpPr>
            <p:cNvPr id="148" name="Rectangle 5"/>
            <p:cNvSpPr>
              <a:spLocks noChangeArrowheads="1"/>
            </p:cNvSpPr>
            <p:nvPr/>
          </p:nvSpPr>
          <p:spPr bwMode="auto">
            <a:xfrm>
              <a:off x="5037461" y="2965700"/>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00B050"/>
                  </a:solidFill>
                  <a:latin typeface="Times New Roman" panose="02020603050405020304" pitchFamily="18" charset="0"/>
                </a:rPr>
                <a:t>face</a:t>
              </a:r>
            </a:p>
          </p:txBody>
        </p:sp>
        <p:sp>
          <p:nvSpPr>
            <p:cNvPr id="149" name="Rectangle 5"/>
            <p:cNvSpPr>
              <a:spLocks noChangeArrowheads="1"/>
            </p:cNvSpPr>
            <p:nvPr/>
          </p:nvSpPr>
          <p:spPr bwMode="auto">
            <a:xfrm>
              <a:off x="6590740" y="2967334"/>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00B050"/>
                  </a:solidFill>
                  <a:latin typeface="Times New Roman" panose="02020603050405020304" pitchFamily="18" charset="0"/>
                </a:rPr>
                <a:t>face</a:t>
              </a:r>
            </a:p>
          </p:txBody>
        </p:sp>
        <p:sp>
          <p:nvSpPr>
            <p:cNvPr id="150" name="Rounded Rectangular Callout 149"/>
            <p:cNvSpPr/>
            <p:nvPr/>
          </p:nvSpPr>
          <p:spPr>
            <a:xfrm>
              <a:off x="4953000" y="2906689"/>
              <a:ext cx="2860876" cy="621524"/>
            </a:xfrm>
            <a:prstGeom prst="wedgeRoundRectCallout">
              <a:avLst>
                <a:gd name="adj1" fmla="val -57543"/>
                <a:gd name="adj2" fmla="val -68447"/>
                <a:gd name="adj3" fmla="val 16667"/>
              </a:avLst>
            </a:prstGeom>
            <a:ln w="25400">
              <a:solidFill>
                <a:schemeClr val="tx2"/>
              </a:solidFill>
            </a:ln>
          </p:spPr>
          <p:txBody>
            <a:bodyPr wrap="square" rtlCol="0" anchor="ctr">
              <a:spAutoFit/>
            </a:bodyPr>
            <a:lstStyle/>
            <a:p>
              <a:pPr algn="ctr"/>
              <a:r>
                <a:rPr lang="en-US" sz="2400">
                  <a:sym typeface="Symbol" panose="05050102010706020507" pitchFamily="18" charset="2"/>
                </a:rPr>
                <a:t>                           </a:t>
              </a:r>
              <a:endParaRPr lang="en-CA" sz="2400">
                <a:cs typeface="Times New Roman" panose="02020603050405020304" pitchFamily="18" charset="0"/>
                <a:sym typeface="Symbol" panose="05050102010706020507" pitchFamily="18" charset="2"/>
              </a:endParaRPr>
            </a:p>
          </p:txBody>
        </p:sp>
      </p:grpSp>
      <p:sp>
        <p:nvSpPr>
          <p:cNvPr id="152" name="Rounded Rectangular Callout 151"/>
          <p:cNvSpPr/>
          <p:nvPr/>
        </p:nvSpPr>
        <p:spPr>
          <a:xfrm>
            <a:off x="4191000" y="3652599"/>
            <a:ext cx="4331240" cy="919401"/>
          </a:xfrm>
          <a:prstGeom prst="wedgeRoundRectCallout">
            <a:avLst>
              <a:gd name="adj1" fmla="val -40153"/>
              <a:gd name="adj2" fmla="val -103650"/>
              <a:gd name="adj3" fmla="val 16667"/>
            </a:avLst>
          </a:prstGeom>
          <a:ln w="25400">
            <a:solidFill>
              <a:schemeClr val="tx2"/>
            </a:solidFill>
          </a:ln>
        </p:spPr>
        <p:txBody>
          <a:bodyPr wrap="square" rtlCol="0" anchor="ctr">
            <a:spAutoFit/>
          </a:bodyPr>
          <a:lstStyle/>
          <a:p>
            <a:pPr algn="ctr"/>
            <a:r>
              <a:rPr lang="en-US" altLang="en-US" sz="2400">
                <a:solidFill>
                  <a:srgbClr val="00B050"/>
                </a:solidFill>
                <a:sym typeface="Symbol" panose="05050102010706020507" pitchFamily="18" charset="2"/>
              </a:rPr>
              <a:t></a:t>
            </a:r>
            <a:r>
              <a:rPr lang="en-US" altLang="en-US" sz="2400" i="1">
                <a:solidFill>
                  <a:srgbClr val="00B050"/>
                </a:solidFill>
              </a:rPr>
              <a:t>w</a:t>
            </a:r>
            <a:r>
              <a:rPr lang="en-US" altLang="en-US" sz="2400" i="1" baseline="-25000">
                <a:solidFill>
                  <a:srgbClr val="00B050"/>
                </a:solidFill>
              </a:rPr>
              <a:t>1</a:t>
            </a:r>
            <a:r>
              <a:rPr lang="en-US" altLang="en-US" sz="2400" i="1">
                <a:solidFill>
                  <a:srgbClr val="00B050"/>
                </a:solidFill>
              </a:rPr>
              <a:t>,…,</a:t>
            </a:r>
            <a:r>
              <a:rPr lang="en-US" altLang="en-US" sz="2400" i="1" err="1">
                <a:solidFill>
                  <a:srgbClr val="00B050"/>
                </a:solidFill>
              </a:rPr>
              <a:t>w</a:t>
            </a:r>
            <a:r>
              <a:rPr lang="en-US" altLang="en-US" sz="2400" i="1" baseline="-25000" err="1">
                <a:solidFill>
                  <a:srgbClr val="00B050"/>
                </a:solidFill>
              </a:rPr>
              <a:t>m</a:t>
            </a:r>
            <a:r>
              <a:rPr lang="en-US" altLang="en-US" sz="2400">
                <a:solidFill>
                  <a:srgbClr val="00B050"/>
                </a:solidFill>
                <a:sym typeface="Symbol" panose="05050102010706020507" pitchFamily="18" charset="2"/>
              </a:rPr>
              <a:t> </a:t>
            </a:r>
            <a:r>
              <a:rPr lang="en-US" altLang="en-US" sz="2400">
                <a:solidFill>
                  <a:schemeClr val="bg2"/>
                </a:solidFill>
                <a:sym typeface="Symbol" panose="05050102010706020507" pitchFamily="18" charset="2"/>
              </a:rPr>
              <a:t>v</a:t>
            </a:r>
            <a:r>
              <a:rPr lang="en-US" altLang="en-US" sz="2400">
                <a:solidFill>
                  <a:schemeClr val="bg2"/>
                </a:solidFill>
              </a:rPr>
              <a:t>isualized here </a:t>
            </a:r>
            <a:br>
              <a:rPr lang="en-US" altLang="en-US" sz="2400">
                <a:solidFill>
                  <a:schemeClr val="bg2"/>
                </a:solidFill>
              </a:rPr>
            </a:br>
            <a:r>
              <a:rPr lang="en-US" altLang="en-US" sz="2400">
                <a:solidFill>
                  <a:schemeClr val="bg2"/>
                </a:solidFill>
              </a:rPr>
              <a:t>by my location.</a:t>
            </a:r>
            <a:endParaRPr lang="en-US" altLang="en-US" sz="2400">
              <a:sym typeface="Symbol" panose="05050102010706020507" pitchFamily="18" charset="2"/>
            </a:endParaRPr>
          </a:p>
        </p:txBody>
      </p:sp>
      <p:grpSp>
        <p:nvGrpSpPr>
          <p:cNvPr id="153" name="Group 152"/>
          <p:cNvGrpSpPr/>
          <p:nvPr/>
        </p:nvGrpSpPr>
        <p:grpSpPr>
          <a:xfrm>
            <a:off x="992516" y="2400743"/>
            <a:ext cx="2789426" cy="1068329"/>
            <a:chOff x="992516" y="2400743"/>
            <a:chExt cx="2789426" cy="1068329"/>
          </a:xfrm>
        </p:grpSpPr>
        <p:cxnSp>
          <p:nvCxnSpPr>
            <p:cNvPr id="154" name="Straight Connector 153"/>
            <p:cNvCxnSpPr/>
            <p:nvPr/>
          </p:nvCxnSpPr>
          <p:spPr bwMode="auto">
            <a:xfrm flipV="1">
              <a:off x="1049388" y="2800858"/>
              <a:ext cx="657113" cy="206614"/>
            </a:xfrm>
            <a:prstGeom prst="line">
              <a:avLst/>
            </a:prstGeom>
            <a:noFill/>
            <a:ln w="25400" cap="sq" cmpd="sng" algn="ctr">
              <a:solidFill>
                <a:srgbClr val="00B050"/>
              </a:solidFill>
              <a:prstDash val="solid"/>
              <a:round/>
              <a:headEnd type="none" w="med" len="med"/>
              <a:tailEnd type="none" w="med" len="med"/>
            </a:ln>
            <a:effectLst/>
          </p:spPr>
        </p:cxnSp>
        <p:cxnSp>
          <p:nvCxnSpPr>
            <p:cNvPr id="155" name="Straight Connector 154"/>
            <p:cNvCxnSpPr/>
            <p:nvPr/>
          </p:nvCxnSpPr>
          <p:spPr bwMode="auto">
            <a:xfrm>
              <a:off x="1002336" y="2475507"/>
              <a:ext cx="673538" cy="325351"/>
            </a:xfrm>
            <a:prstGeom prst="line">
              <a:avLst/>
            </a:prstGeom>
            <a:noFill/>
            <a:ln w="25400" cap="sq" cmpd="sng" algn="ctr">
              <a:solidFill>
                <a:srgbClr val="00B050"/>
              </a:solidFill>
              <a:prstDash val="solid"/>
              <a:round/>
              <a:headEnd type="none" w="med" len="med"/>
              <a:tailEnd type="none" w="med" len="med"/>
            </a:ln>
            <a:effectLst/>
          </p:spPr>
        </p:cxnSp>
        <p:cxnSp>
          <p:nvCxnSpPr>
            <p:cNvPr id="156" name="Straight Connector 155"/>
            <p:cNvCxnSpPr/>
            <p:nvPr/>
          </p:nvCxnSpPr>
          <p:spPr bwMode="auto">
            <a:xfrm>
              <a:off x="1000933" y="2606640"/>
              <a:ext cx="707238" cy="194218"/>
            </a:xfrm>
            <a:prstGeom prst="line">
              <a:avLst/>
            </a:prstGeom>
            <a:noFill/>
            <a:ln w="25400" cap="sq" cmpd="sng" algn="ctr">
              <a:solidFill>
                <a:srgbClr val="00B050"/>
              </a:solidFill>
              <a:prstDash val="solid"/>
              <a:round/>
              <a:headEnd type="none" w="med" len="med"/>
              <a:tailEnd type="none" w="med" len="med"/>
            </a:ln>
            <a:effectLst/>
          </p:spPr>
        </p:cxnSp>
        <p:cxnSp>
          <p:nvCxnSpPr>
            <p:cNvPr id="157" name="Straight Connector 156"/>
            <p:cNvCxnSpPr/>
            <p:nvPr/>
          </p:nvCxnSpPr>
          <p:spPr bwMode="auto">
            <a:xfrm>
              <a:off x="999530" y="2739005"/>
              <a:ext cx="708641" cy="61853"/>
            </a:xfrm>
            <a:prstGeom prst="line">
              <a:avLst/>
            </a:prstGeom>
            <a:noFill/>
            <a:ln w="25400" cap="sq" cmpd="sng" algn="ctr">
              <a:solidFill>
                <a:srgbClr val="00B050"/>
              </a:solidFill>
              <a:prstDash val="solid"/>
              <a:round/>
              <a:headEnd type="none" w="med" len="med"/>
              <a:tailEnd type="none" w="med" len="med"/>
            </a:ln>
            <a:effectLst/>
          </p:spPr>
        </p:cxnSp>
        <p:cxnSp>
          <p:nvCxnSpPr>
            <p:cNvPr id="158" name="Straight Connector 157"/>
            <p:cNvCxnSpPr/>
            <p:nvPr/>
          </p:nvCxnSpPr>
          <p:spPr bwMode="auto">
            <a:xfrm flipV="1">
              <a:off x="998128" y="2800858"/>
              <a:ext cx="710044" cy="71742"/>
            </a:xfrm>
            <a:prstGeom prst="line">
              <a:avLst/>
            </a:prstGeom>
            <a:noFill/>
            <a:ln w="25400" cap="sq" cmpd="sng" algn="ctr">
              <a:solidFill>
                <a:srgbClr val="00B050"/>
              </a:solidFill>
              <a:prstDash val="solid"/>
              <a:round/>
              <a:headEnd type="none" w="med" len="med"/>
              <a:tailEnd type="none" w="med" len="med"/>
            </a:ln>
            <a:effectLst/>
          </p:spPr>
        </p:cxnSp>
        <p:cxnSp>
          <p:nvCxnSpPr>
            <p:cNvPr id="159" name="Straight Connector 158"/>
            <p:cNvCxnSpPr/>
            <p:nvPr/>
          </p:nvCxnSpPr>
          <p:spPr bwMode="auto">
            <a:xfrm flipV="1">
              <a:off x="995322" y="2785775"/>
              <a:ext cx="664127" cy="354017"/>
            </a:xfrm>
            <a:prstGeom prst="line">
              <a:avLst/>
            </a:prstGeom>
            <a:noFill/>
            <a:ln w="25400" cap="sq" cmpd="sng" algn="ctr">
              <a:solidFill>
                <a:srgbClr val="00B050"/>
              </a:solidFill>
              <a:prstDash val="solid"/>
              <a:round/>
              <a:headEnd type="none" w="med" len="med"/>
              <a:tailEnd type="none" w="med" len="med"/>
            </a:ln>
            <a:effectLst/>
          </p:spPr>
        </p:cxnSp>
        <p:cxnSp>
          <p:nvCxnSpPr>
            <p:cNvPr id="160" name="Straight Connector 159"/>
            <p:cNvCxnSpPr/>
            <p:nvPr/>
          </p:nvCxnSpPr>
          <p:spPr bwMode="auto">
            <a:xfrm flipV="1">
              <a:off x="993919" y="2800858"/>
              <a:ext cx="665530" cy="472530"/>
            </a:xfrm>
            <a:prstGeom prst="line">
              <a:avLst/>
            </a:prstGeom>
            <a:noFill/>
            <a:ln w="25400" cap="sq" cmpd="sng" algn="ctr">
              <a:solidFill>
                <a:srgbClr val="00B050"/>
              </a:solidFill>
              <a:prstDash val="solid"/>
              <a:round/>
              <a:headEnd type="none" w="med" len="med"/>
              <a:tailEnd type="none" w="med" len="med"/>
            </a:ln>
            <a:effectLst/>
          </p:spPr>
        </p:cxnSp>
        <p:cxnSp>
          <p:nvCxnSpPr>
            <p:cNvPr id="161" name="Straight Connector 160"/>
            <p:cNvCxnSpPr/>
            <p:nvPr/>
          </p:nvCxnSpPr>
          <p:spPr bwMode="auto">
            <a:xfrm flipV="1">
              <a:off x="992516" y="2800858"/>
              <a:ext cx="715655" cy="606126"/>
            </a:xfrm>
            <a:prstGeom prst="line">
              <a:avLst/>
            </a:prstGeom>
            <a:noFill/>
            <a:ln w="25400" cap="sq" cmpd="sng" algn="ctr">
              <a:solidFill>
                <a:srgbClr val="00B050"/>
              </a:solidFill>
              <a:prstDash val="solid"/>
              <a:round/>
              <a:headEnd type="none" w="med" len="med"/>
              <a:tailEnd type="none" w="med" len="med"/>
            </a:ln>
            <a:effectLst/>
          </p:spPr>
        </p:cxnSp>
        <p:cxnSp>
          <p:nvCxnSpPr>
            <p:cNvPr id="162" name="Straight Connector 161"/>
            <p:cNvCxnSpPr/>
            <p:nvPr/>
          </p:nvCxnSpPr>
          <p:spPr bwMode="auto">
            <a:xfrm>
              <a:off x="2450353" y="2935963"/>
              <a:ext cx="576431" cy="130815"/>
            </a:xfrm>
            <a:prstGeom prst="line">
              <a:avLst/>
            </a:prstGeom>
            <a:noFill/>
            <a:ln w="25400" cap="sq" cmpd="sng" algn="ctr">
              <a:solidFill>
                <a:srgbClr val="00B050"/>
              </a:solidFill>
              <a:prstDash val="solid"/>
              <a:round/>
              <a:headEnd type="none" w="med" len="med"/>
              <a:tailEnd type="none" w="med" len="med"/>
            </a:ln>
            <a:effectLst/>
          </p:spPr>
        </p:cxnSp>
        <p:cxnSp>
          <p:nvCxnSpPr>
            <p:cNvPr id="163" name="Straight Connector 162"/>
            <p:cNvCxnSpPr/>
            <p:nvPr/>
          </p:nvCxnSpPr>
          <p:spPr bwMode="auto">
            <a:xfrm>
              <a:off x="2403301" y="2403998"/>
              <a:ext cx="623483" cy="631757"/>
            </a:xfrm>
            <a:prstGeom prst="line">
              <a:avLst/>
            </a:prstGeom>
            <a:noFill/>
            <a:ln w="25400" cap="sq" cmpd="sng" algn="ctr">
              <a:solidFill>
                <a:srgbClr val="00B050"/>
              </a:solidFill>
              <a:prstDash val="solid"/>
              <a:round/>
              <a:headEnd type="none" w="med" len="med"/>
              <a:tailEnd type="none" w="med" len="med"/>
            </a:ln>
            <a:effectLst/>
          </p:spPr>
        </p:cxnSp>
        <p:cxnSp>
          <p:nvCxnSpPr>
            <p:cNvPr id="164" name="Straight Connector 163"/>
            <p:cNvCxnSpPr/>
            <p:nvPr/>
          </p:nvCxnSpPr>
          <p:spPr bwMode="auto">
            <a:xfrm>
              <a:off x="2401898" y="2535131"/>
              <a:ext cx="641740" cy="500624"/>
            </a:xfrm>
            <a:prstGeom prst="line">
              <a:avLst/>
            </a:prstGeom>
            <a:noFill/>
            <a:ln w="25400" cap="sq" cmpd="sng" algn="ctr">
              <a:solidFill>
                <a:srgbClr val="00B050"/>
              </a:solidFill>
              <a:prstDash val="solid"/>
              <a:round/>
              <a:headEnd type="none" w="med" len="med"/>
              <a:tailEnd type="none" w="med" len="med"/>
            </a:ln>
            <a:effectLst/>
          </p:spPr>
        </p:cxnSp>
        <p:cxnSp>
          <p:nvCxnSpPr>
            <p:cNvPr id="165" name="Straight Connector 164"/>
            <p:cNvCxnSpPr/>
            <p:nvPr/>
          </p:nvCxnSpPr>
          <p:spPr bwMode="auto">
            <a:xfrm>
              <a:off x="2400496" y="2667495"/>
              <a:ext cx="626288" cy="399281"/>
            </a:xfrm>
            <a:prstGeom prst="line">
              <a:avLst/>
            </a:prstGeom>
            <a:noFill/>
            <a:ln w="25400" cap="sq" cmpd="sng" algn="ctr">
              <a:solidFill>
                <a:srgbClr val="00B050"/>
              </a:solidFill>
              <a:prstDash val="solid"/>
              <a:round/>
              <a:headEnd type="none" w="med" len="med"/>
              <a:tailEnd type="none" w="med" len="med"/>
            </a:ln>
            <a:effectLst/>
          </p:spPr>
        </p:cxnSp>
        <p:cxnSp>
          <p:nvCxnSpPr>
            <p:cNvPr id="166" name="Straight Connector 165"/>
            <p:cNvCxnSpPr/>
            <p:nvPr/>
          </p:nvCxnSpPr>
          <p:spPr bwMode="auto">
            <a:xfrm>
              <a:off x="2399093" y="2801092"/>
              <a:ext cx="644546" cy="234664"/>
            </a:xfrm>
            <a:prstGeom prst="line">
              <a:avLst/>
            </a:prstGeom>
            <a:noFill/>
            <a:ln w="25400" cap="sq" cmpd="sng" algn="ctr">
              <a:solidFill>
                <a:srgbClr val="00B050"/>
              </a:solidFill>
              <a:prstDash val="solid"/>
              <a:round/>
              <a:headEnd type="none" w="med" len="med"/>
              <a:tailEnd type="none" w="med" len="med"/>
            </a:ln>
            <a:effectLst/>
          </p:spPr>
        </p:cxnSp>
        <p:cxnSp>
          <p:nvCxnSpPr>
            <p:cNvPr id="167" name="Straight Connector 166"/>
            <p:cNvCxnSpPr/>
            <p:nvPr/>
          </p:nvCxnSpPr>
          <p:spPr bwMode="auto">
            <a:xfrm flipV="1">
              <a:off x="2396287" y="3022907"/>
              <a:ext cx="688042" cy="45377"/>
            </a:xfrm>
            <a:prstGeom prst="line">
              <a:avLst/>
            </a:prstGeom>
            <a:noFill/>
            <a:ln w="25400" cap="sq" cmpd="sng" algn="ctr">
              <a:solidFill>
                <a:srgbClr val="00B050"/>
              </a:solidFill>
              <a:prstDash val="solid"/>
              <a:round/>
              <a:headEnd type="none" w="med" len="med"/>
              <a:tailEnd type="none" w="med" len="med"/>
            </a:ln>
            <a:effectLst/>
          </p:spPr>
        </p:cxnSp>
        <p:cxnSp>
          <p:nvCxnSpPr>
            <p:cNvPr id="168" name="Straight Connector 167"/>
            <p:cNvCxnSpPr/>
            <p:nvPr/>
          </p:nvCxnSpPr>
          <p:spPr bwMode="auto">
            <a:xfrm flipV="1">
              <a:off x="2394884" y="3022907"/>
              <a:ext cx="689445" cy="178972"/>
            </a:xfrm>
            <a:prstGeom prst="line">
              <a:avLst/>
            </a:prstGeom>
            <a:noFill/>
            <a:ln w="25400" cap="sq" cmpd="sng" algn="ctr">
              <a:solidFill>
                <a:srgbClr val="00B050"/>
              </a:solidFill>
              <a:prstDash val="solid"/>
              <a:round/>
              <a:headEnd type="none" w="med" len="med"/>
              <a:tailEnd type="none" w="med" len="med"/>
            </a:ln>
            <a:effectLst/>
          </p:spPr>
        </p:cxnSp>
        <p:cxnSp>
          <p:nvCxnSpPr>
            <p:cNvPr id="169" name="Straight Connector 168"/>
            <p:cNvCxnSpPr/>
            <p:nvPr/>
          </p:nvCxnSpPr>
          <p:spPr bwMode="auto">
            <a:xfrm flipV="1">
              <a:off x="2393482" y="3097799"/>
              <a:ext cx="650157" cy="237676"/>
            </a:xfrm>
            <a:prstGeom prst="line">
              <a:avLst/>
            </a:prstGeom>
            <a:noFill/>
            <a:ln w="25400" cap="sq" cmpd="sng" algn="ctr">
              <a:solidFill>
                <a:srgbClr val="00B050"/>
              </a:solidFill>
              <a:prstDash val="solid"/>
              <a:round/>
              <a:headEnd type="none" w="med" len="med"/>
              <a:tailEnd type="none" w="med" len="med"/>
            </a:ln>
            <a:effectLst/>
          </p:spPr>
        </p:cxnSp>
        <p:cxnSp>
          <p:nvCxnSpPr>
            <p:cNvPr id="170" name="Straight Connector 169"/>
            <p:cNvCxnSpPr/>
            <p:nvPr/>
          </p:nvCxnSpPr>
          <p:spPr bwMode="auto">
            <a:xfrm flipV="1">
              <a:off x="2392079" y="3022907"/>
              <a:ext cx="692251" cy="446165"/>
            </a:xfrm>
            <a:prstGeom prst="line">
              <a:avLst/>
            </a:prstGeom>
            <a:noFill/>
            <a:ln w="25400" cap="sq" cmpd="sng" algn="ctr">
              <a:solidFill>
                <a:srgbClr val="00B050"/>
              </a:solidFill>
              <a:prstDash val="solid"/>
              <a:round/>
              <a:headEnd type="none" w="med" len="med"/>
              <a:tailEnd type="none" w="med" len="med"/>
            </a:ln>
            <a:effectLst/>
          </p:spPr>
        </p:cxnSp>
        <p:cxnSp>
          <p:nvCxnSpPr>
            <p:cNvPr id="171" name="Straight Connector 170"/>
            <p:cNvCxnSpPr/>
            <p:nvPr/>
          </p:nvCxnSpPr>
          <p:spPr bwMode="auto">
            <a:xfrm flipV="1">
              <a:off x="2450353" y="2670733"/>
              <a:ext cx="576431" cy="249506"/>
            </a:xfrm>
            <a:prstGeom prst="line">
              <a:avLst/>
            </a:prstGeom>
            <a:noFill/>
            <a:ln w="25400" cap="sq" cmpd="sng" algn="ctr">
              <a:solidFill>
                <a:srgbClr val="00B050"/>
              </a:solidFill>
              <a:prstDash val="solid"/>
              <a:round/>
              <a:headEnd type="none" w="med" len="med"/>
              <a:tailEnd type="none" w="med" len="med"/>
            </a:ln>
            <a:effectLst/>
          </p:spPr>
        </p:cxnSp>
        <p:cxnSp>
          <p:nvCxnSpPr>
            <p:cNvPr id="172" name="Straight Connector 171"/>
            <p:cNvCxnSpPr/>
            <p:nvPr/>
          </p:nvCxnSpPr>
          <p:spPr bwMode="auto">
            <a:xfrm>
              <a:off x="2403301" y="2403998"/>
              <a:ext cx="623483" cy="266735"/>
            </a:xfrm>
            <a:prstGeom prst="line">
              <a:avLst/>
            </a:prstGeom>
            <a:noFill/>
            <a:ln w="25400" cap="sq" cmpd="sng" algn="ctr">
              <a:solidFill>
                <a:srgbClr val="00B050"/>
              </a:solidFill>
              <a:prstDash val="solid"/>
              <a:round/>
              <a:headEnd type="none" w="med" len="med"/>
              <a:tailEnd type="none" w="med" len="med"/>
            </a:ln>
            <a:effectLst/>
          </p:spPr>
        </p:cxnSp>
        <p:cxnSp>
          <p:nvCxnSpPr>
            <p:cNvPr id="173" name="Straight Connector 172"/>
            <p:cNvCxnSpPr/>
            <p:nvPr/>
          </p:nvCxnSpPr>
          <p:spPr bwMode="auto">
            <a:xfrm>
              <a:off x="2401898" y="2535131"/>
              <a:ext cx="613663" cy="135146"/>
            </a:xfrm>
            <a:prstGeom prst="line">
              <a:avLst/>
            </a:prstGeom>
            <a:noFill/>
            <a:ln w="25400" cap="sq" cmpd="sng" algn="ctr">
              <a:solidFill>
                <a:srgbClr val="00B050"/>
              </a:solidFill>
              <a:prstDash val="solid"/>
              <a:round/>
              <a:headEnd type="none" w="med" len="med"/>
              <a:tailEnd type="none" w="med" len="med"/>
            </a:ln>
            <a:effectLst/>
          </p:spPr>
        </p:cxnSp>
        <p:cxnSp>
          <p:nvCxnSpPr>
            <p:cNvPr id="174" name="Straight Connector 173"/>
            <p:cNvCxnSpPr/>
            <p:nvPr/>
          </p:nvCxnSpPr>
          <p:spPr bwMode="auto">
            <a:xfrm>
              <a:off x="2400496" y="2667496"/>
              <a:ext cx="615066" cy="11785"/>
            </a:xfrm>
            <a:prstGeom prst="line">
              <a:avLst/>
            </a:prstGeom>
            <a:noFill/>
            <a:ln w="25400" cap="sq" cmpd="sng" algn="ctr">
              <a:solidFill>
                <a:srgbClr val="00B050"/>
              </a:solidFill>
              <a:prstDash val="solid"/>
              <a:round/>
              <a:headEnd type="none" w="med" len="med"/>
              <a:tailEnd type="none" w="med" len="med"/>
            </a:ln>
            <a:effectLst/>
          </p:spPr>
        </p:cxnSp>
        <p:cxnSp>
          <p:nvCxnSpPr>
            <p:cNvPr id="175" name="Straight Connector 174"/>
            <p:cNvCxnSpPr/>
            <p:nvPr/>
          </p:nvCxnSpPr>
          <p:spPr bwMode="auto">
            <a:xfrm flipV="1">
              <a:off x="2399093" y="2667496"/>
              <a:ext cx="616469" cy="133596"/>
            </a:xfrm>
            <a:prstGeom prst="line">
              <a:avLst/>
            </a:prstGeom>
            <a:noFill/>
            <a:ln w="25400" cap="sq" cmpd="sng" algn="ctr">
              <a:solidFill>
                <a:srgbClr val="00B050"/>
              </a:solidFill>
              <a:prstDash val="solid"/>
              <a:round/>
              <a:headEnd type="none" w="med" len="med"/>
              <a:tailEnd type="none" w="med" len="med"/>
            </a:ln>
            <a:effectLst/>
          </p:spPr>
        </p:cxnSp>
        <p:cxnSp>
          <p:nvCxnSpPr>
            <p:cNvPr id="176" name="Straight Connector 175"/>
            <p:cNvCxnSpPr/>
            <p:nvPr/>
          </p:nvCxnSpPr>
          <p:spPr bwMode="auto">
            <a:xfrm flipV="1">
              <a:off x="2397690" y="2670733"/>
              <a:ext cx="629094" cy="263954"/>
            </a:xfrm>
            <a:prstGeom prst="line">
              <a:avLst/>
            </a:prstGeom>
            <a:noFill/>
            <a:ln w="25400" cap="sq" cmpd="sng" algn="ctr">
              <a:solidFill>
                <a:srgbClr val="00B050"/>
              </a:solidFill>
              <a:prstDash val="solid"/>
              <a:round/>
              <a:headEnd type="none" w="med" len="med"/>
              <a:tailEnd type="none" w="med" len="med"/>
            </a:ln>
            <a:effectLst/>
          </p:spPr>
        </p:cxnSp>
        <p:cxnSp>
          <p:nvCxnSpPr>
            <p:cNvPr id="177" name="Straight Connector 176"/>
            <p:cNvCxnSpPr/>
            <p:nvPr/>
          </p:nvCxnSpPr>
          <p:spPr bwMode="auto">
            <a:xfrm flipV="1">
              <a:off x="2396287" y="2670733"/>
              <a:ext cx="630497" cy="397550"/>
            </a:xfrm>
            <a:prstGeom prst="line">
              <a:avLst/>
            </a:prstGeom>
            <a:noFill/>
            <a:ln w="25400" cap="sq" cmpd="sng" algn="ctr">
              <a:solidFill>
                <a:srgbClr val="00B050"/>
              </a:solidFill>
              <a:prstDash val="solid"/>
              <a:round/>
              <a:headEnd type="none" w="med" len="med"/>
              <a:tailEnd type="none" w="med" len="med"/>
            </a:ln>
            <a:effectLst/>
          </p:spPr>
        </p:cxnSp>
        <p:cxnSp>
          <p:nvCxnSpPr>
            <p:cNvPr id="178" name="Straight Connector 177"/>
            <p:cNvCxnSpPr/>
            <p:nvPr/>
          </p:nvCxnSpPr>
          <p:spPr bwMode="auto">
            <a:xfrm flipV="1">
              <a:off x="2394884" y="2686296"/>
              <a:ext cx="620677" cy="515583"/>
            </a:xfrm>
            <a:prstGeom prst="line">
              <a:avLst/>
            </a:prstGeom>
            <a:noFill/>
            <a:ln w="25400" cap="sq" cmpd="sng" algn="ctr">
              <a:solidFill>
                <a:srgbClr val="00B050"/>
              </a:solidFill>
              <a:prstDash val="solid"/>
              <a:round/>
              <a:headEnd type="none" w="med" len="med"/>
              <a:tailEnd type="none" w="med" len="med"/>
            </a:ln>
            <a:effectLst/>
          </p:spPr>
        </p:cxnSp>
        <p:cxnSp>
          <p:nvCxnSpPr>
            <p:cNvPr id="179" name="Straight Connector 178"/>
            <p:cNvCxnSpPr/>
            <p:nvPr/>
          </p:nvCxnSpPr>
          <p:spPr bwMode="auto">
            <a:xfrm flipV="1">
              <a:off x="2393482" y="2679281"/>
              <a:ext cx="627031" cy="656194"/>
            </a:xfrm>
            <a:prstGeom prst="line">
              <a:avLst/>
            </a:prstGeom>
            <a:noFill/>
            <a:ln w="25400" cap="sq" cmpd="sng" algn="ctr">
              <a:solidFill>
                <a:srgbClr val="00B050"/>
              </a:solidFill>
              <a:prstDash val="solid"/>
              <a:round/>
              <a:headEnd type="none" w="med" len="med"/>
              <a:tailEnd type="none" w="med" len="med"/>
            </a:ln>
            <a:effectLst/>
          </p:spPr>
        </p:cxnSp>
        <p:cxnSp>
          <p:nvCxnSpPr>
            <p:cNvPr id="180" name="Straight Connector 179"/>
            <p:cNvCxnSpPr/>
            <p:nvPr/>
          </p:nvCxnSpPr>
          <p:spPr bwMode="auto">
            <a:xfrm flipV="1">
              <a:off x="2392079" y="2670733"/>
              <a:ext cx="634705" cy="798338"/>
            </a:xfrm>
            <a:prstGeom prst="line">
              <a:avLst/>
            </a:prstGeom>
            <a:noFill/>
            <a:ln w="25400" cap="sq" cmpd="sng" algn="ctr">
              <a:solidFill>
                <a:srgbClr val="00B050"/>
              </a:solidFill>
              <a:prstDash val="solid"/>
              <a:round/>
              <a:headEnd type="none" w="med" len="med"/>
              <a:tailEnd type="none" w="med" len="med"/>
            </a:ln>
            <a:effectLst/>
          </p:spPr>
        </p:cxnSp>
        <p:cxnSp>
          <p:nvCxnSpPr>
            <p:cNvPr id="181" name="Straight Connector 180"/>
            <p:cNvCxnSpPr/>
            <p:nvPr/>
          </p:nvCxnSpPr>
          <p:spPr bwMode="auto">
            <a:xfrm>
              <a:off x="3136080" y="2932707"/>
              <a:ext cx="645862" cy="201686"/>
            </a:xfrm>
            <a:prstGeom prst="line">
              <a:avLst/>
            </a:prstGeom>
            <a:noFill/>
            <a:ln w="25400" cap="sq" cmpd="sng" algn="ctr">
              <a:solidFill>
                <a:srgbClr val="00B050"/>
              </a:solidFill>
              <a:prstDash val="solid"/>
              <a:round/>
              <a:headEnd type="none" w="med" len="med"/>
              <a:tailEnd type="none" w="med" len="med"/>
            </a:ln>
            <a:effectLst/>
          </p:spPr>
        </p:cxnSp>
        <p:cxnSp>
          <p:nvCxnSpPr>
            <p:cNvPr id="182" name="Straight Connector 181"/>
            <p:cNvCxnSpPr/>
            <p:nvPr/>
          </p:nvCxnSpPr>
          <p:spPr bwMode="auto">
            <a:xfrm>
              <a:off x="3089028" y="2400743"/>
              <a:ext cx="671937" cy="732635"/>
            </a:xfrm>
            <a:prstGeom prst="line">
              <a:avLst/>
            </a:prstGeom>
            <a:noFill/>
            <a:ln w="25400" cap="sq" cmpd="sng" algn="ctr">
              <a:solidFill>
                <a:srgbClr val="00B050"/>
              </a:solidFill>
              <a:prstDash val="solid"/>
              <a:round/>
              <a:headEnd type="none" w="med" len="med"/>
              <a:tailEnd type="none" w="med" len="med"/>
            </a:ln>
            <a:effectLst/>
          </p:spPr>
        </p:cxnSp>
        <p:cxnSp>
          <p:nvCxnSpPr>
            <p:cNvPr id="183" name="Straight Connector 182"/>
            <p:cNvCxnSpPr/>
            <p:nvPr/>
          </p:nvCxnSpPr>
          <p:spPr bwMode="auto">
            <a:xfrm>
              <a:off x="3087625" y="2531876"/>
              <a:ext cx="680289" cy="596718"/>
            </a:xfrm>
            <a:prstGeom prst="line">
              <a:avLst/>
            </a:prstGeom>
            <a:noFill/>
            <a:ln w="25400" cap="sq" cmpd="sng" algn="ctr">
              <a:solidFill>
                <a:srgbClr val="00B050"/>
              </a:solidFill>
              <a:prstDash val="solid"/>
              <a:round/>
              <a:headEnd type="none" w="med" len="med"/>
              <a:tailEnd type="none" w="med" len="med"/>
            </a:ln>
            <a:effectLst/>
          </p:spPr>
        </p:cxnSp>
        <p:cxnSp>
          <p:nvCxnSpPr>
            <p:cNvPr id="184" name="Straight Connector 183"/>
            <p:cNvCxnSpPr/>
            <p:nvPr/>
          </p:nvCxnSpPr>
          <p:spPr bwMode="auto">
            <a:xfrm>
              <a:off x="3086222" y="2664241"/>
              <a:ext cx="687303" cy="465366"/>
            </a:xfrm>
            <a:prstGeom prst="line">
              <a:avLst/>
            </a:prstGeom>
            <a:noFill/>
            <a:ln w="25400" cap="sq" cmpd="sng" algn="ctr">
              <a:solidFill>
                <a:srgbClr val="00B050"/>
              </a:solidFill>
              <a:prstDash val="solid"/>
              <a:round/>
              <a:headEnd type="none" w="med" len="med"/>
              <a:tailEnd type="none" w="med" len="med"/>
            </a:ln>
            <a:effectLst/>
          </p:spPr>
        </p:cxnSp>
        <p:cxnSp>
          <p:nvCxnSpPr>
            <p:cNvPr id="185" name="Straight Connector 184"/>
            <p:cNvCxnSpPr/>
            <p:nvPr/>
          </p:nvCxnSpPr>
          <p:spPr bwMode="auto">
            <a:xfrm>
              <a:off x="3084819" y="2797837"/>
              <a:ext cx="683095" cy="330758"/>
            </a:xfrm>
            <a:prstGeom prst="line">
              <a:avLst/>
            </a:prstGeom>
            <a:noFill/>
            <a:ln w="25400" cap="sq" cmpd="sng" algn="ctr">
              <a:solidFill>
                <a:srgbClr val="00B050"/>
              </a:solidFill>
              <a:prstDash val="solid"/>
              <a:round/>
              <a:headEnd type="none" w="med" len="med"/>
              <a:tailEnd type="none" w="med" len="med"/>
            </a:ln>
            <a:effectLst/>
          </p:spPr>
        </p:cxnSp>
        <p:cxnSp>
          <p:nvCxnSpPr>
            <p:cNvPr id="186" name="Straight Connector 185"/>
            <p:cNvCxnSpPr/>
            <p:nvPr/>
          </p:nvCxnSpPr>
          <p:spPr bwMode="auto">
            <a:xfrm>
              <a:off x="3082014" y="3065029"/>
              <a:ext cx="685900" cy="63565"/>
            </a:xfrm>
            <a:prstGeom prst="line">
              <a:avLst/>
            </a:prstGeom>
            <a:noFill/>
            <a:ln w="25400" cap="sq" cmpd="sng" algn="ctr">
              <a:solidFill>
                <a:srgbClr val="00B050"/>
              </a:solidFill>
              <a:prstDash val="solid"/>
              <a:round/>
              <a:headEnd type="none" w="med" len="med"/>
              <a:tailEnd type="none" w="med" len="med"/>
            </a:ln>
            <a:effectLst/>
          </p:spPr>
        </p:cxnSp>
        <p:cxnSp>
          <p:nvCxnSpPr>
            <p:cNvPr id="187" name="Straight Connector 186"/>
            <p:cNvCxnSpPr/>
            <p:nvPr/>
          </p:nvCxnSpPr>
          <p:spPr bwMode="auto">
            <a:xfrm flipV="1">
              <a:off x="3080611" y="3128594"/>
              <a:ext cx="689445" cy="70030"/>
            </a:xfrm>
            <a:prstGeom prst="line">
              <a:avLst/>
            </a:prstGeom>
            <a:noFill/>
            <a:ln w="25400" cap="sq" cmpd="sng" algn="ctr">
              <a:solidFill>
                <a:srgbClr val="00B050"/>
              </a:solidFill>
              <a:prstDash val="solid"/>
              <a:round/>
              <a:headEnd type="none" w="med" len="med"/>
              <a:tailEnd type="none" w="med" len="med"/>
            </a:ln>
            <a:effectLst/>
          </p:spPr>
        </p:cxnSp>
        <p:cxnSp>
          <p:nvCxnSpPr>
            <p:cNvPr id="188" name="Straight Connector 187"/>
            <p:cNvCxnSpPr/>
            <p:nvPr/>
          </p:nvCxnSpPr>
          <p:spPr bwMode="auto">
            <a:xfrm flipV="1">
              <a:off x="3077805" y="3128594"/>
              <a:ext cx="692251" cy="337223"/>
            </a:xfrm>
            <a:prstGeom prst="line">
              <a:avLst/>
            </a:prstGeom>
            <a:noFill/>
            <a:ln w="25400" cap="sq" cmpd="sng" algn="ctr">
              <a:solidFill>
                <a:srgbClr val="00B050"/>
              </a:solidFill>
              <a:prstDash val="solid"/>
              <a:round/>
              <a:headEnd type="none" w="med" len="med"/>
              <a:tailEnd type="none" w="med" len="med"/>
            </a:ln>
            <a:effectLst/>
          </p:spPr>
        </p:cxnSp>
        <p:cxnSp>
          <p:nvCxnSpPr>
            <p:cNvPr id="189" name="Straight Connector 188"/>
            <p:cNvCxnSpPr/>
            <p:nvPr/>
          </p:nvCxnSpPr>
          <p:spPr bwMode="auto">
            <a:xfrm flipV="1">
              <a:off x="3136080" y="2757153"/>
              <a:ext cx="633976" cy="175554"/>
            </a:xfrm>
            <a:prstGeom prst="line">
              <a:avLst/>
            </a:prstGeom>
            <a:noFill/>
            <a:ln w="25400" cap="sq" cmpd="sng" algn="ctr">
              <a:solidFill>
                <a:srgbClr val="00B050"/>
              </a:solidFill>
              <a:prstDash val="solid"/>
              <a:round/>
              <a:headEnd type="none" w="med" len="med"/>
              <a:tailEnd type="none" w="med" len="med"/>
            </a:ln>
            <a:effectLst/>
          </p:spPr>
        </p:cxnSp>
        <p:cxnSp>
          <p:nvCxnSpPr>
            <p:cNvPr id="190" name="Straight Connector 189"/>
            <p:cNvCxnSpPr/>
            <p:nvPr/>
          </p:nvCxnSpPr>
          <p:spPr bwMode="auto">
            <a:xfrm>
              <a:off x="3089028" y="2400743"/>
              <a:ext cx="678886" cy="338111"/>
            </a:xfrm>
            <a:prstGeom prst="line">
              <a:avLst/>
            </a:prstGeom>
            <a:noFill/>
            <a:ln w="25400" cap="sq" cmpd="sng" algn="ctr">
              <a:solidFill>
                <a:srgbClr val="00B050"/>
              </a:solidFill>
              <a:prstDash val="solid"/>
              <a:round/>
              <a:headEnd type="none" w="med" len="med"/>
              <a:tailEnd type="none" w="med" len="med"/>
            </a:ln>
            <a:effectLst/>
          </p:spPr>
        </p:cxnSp>
        <p:cxnSp>
          <p:nvCxnSpPr>
            <p:cNvPr id="191" name="Straight Connector 190"/>
            <p:cNvCxnSpPr/>
            <p:nvPr/>
          </p:nvCxnSpPr>
          <p:spPr bwMode="auto">
            <a:xfrm>
              <a:off x="3087625" y="2531876"/>
              <a:ext cx="682430" cy="206978"/>
            </a:xfrm>
            <a:prstGeom prst="line">
              <a:avLst/>
            </a:prstGeom>
            <a:noFill/>
            <a:ln w="25400" cap="sq" cmpd="sng" algn="ctr">
              <a:solidFill>
                <a:srgbClr val="00B050"/>
              </a:solidFill>
              <a:prstDash val="solid"/>
              <a:round/>
              <a:headEnd type="none" w="med" len="med"/>
              <a:tailEnd type="none" w="med" len="med"/>
            </a:ln>
            <a:effectLst/>
          </p:spPr>
        </p:cxnSp>
        <p:cxnSp>
          <p:nvCxnSpPr>
            <p:cNvPr id="192" name="Straight Connector 191"/>
            <p:cNvCxnSpPr/>
            <p:nvPr/>
          </p:nvCxnSpPr>
          <p:spPr bwMode="auto">
            <a:xfrm>
              <a:off x="3086222" y="2664241"/>
              <a:ext cx="683833" cy="74614"/>
            </a:xfrm>
            <a:prstGeom prst="line">
              <a:avLst/>
            </a:prstGeom>
            <a:noFill/>
            <a:ln w="25400" cap="sq" cmpd="sng" algn="ctr">
              <a:solidFill>
                <a:srgbClr val="00B050"/>
              </a:solidFill>
              <a:prstDash val="solid"/>
              <a:round/>
              <a:headEnd type="none" w="med" len="med"/>
              <a:tailEnd type="none" w="med" len="med"/>
            </a:ln>
            <a:effectLst/>
          </p:spPr>
        </p:cxnSp>
        <p:cxnSp>
          <p:nvCxnSpPr>
            <p:cNvPr id="193" name="Straight Connector 192"/>
            <p:cNvCxnSpPr/>
            <p:nvPr/>
          </p:nvCxnSpPr>
          <p:spPr bwMode="auto">
            <a:xfrm flipV="1">
              <a:off x="3084819" y="2738854"/>
              <a:ext cx="685237" cy="58982"/>
            </a:xfrm>
            <a:prstGeom prst="line">
              <a:avLst/>
            </a:prstGeom>
            <a:noFill/>
            <a:ln w="25400" cap="sq" cmpd="sng" algn="ctr">
              <a:solidFill>
                <a:srgbClr val="00B050"/>
              </a:solidFill>
              <a:prstDash val="solid"/>
              <a:round/>
              <a:headEnd type="none" w="med" len="med"/>
              <a:tailEnd type="none" w="med" len="med"/>
            </a:ln>
            <a:effectLst/>
          </p:spPr>
        </p:cxnSp>
        <p:cxnSp>
          <p:nvCxnSpPr>
            <p:cNvPr id="194" name="Straight Connector 193"/>
            <p:cNvCxnSpPr/>
            <p:nvPr/>
          </p:nvCxnSpPr>
          <p:spPr bwMode="auto">
            <a:xfrm flipV="1">
              <a:off x="3082014" y="2738854"/>
              <a:ext cx="688042" cy="326174"/>
            </a:xfrm>
            <a:prstGeom prst="line">
              <a:avLst/>
            </a:prstGeom>
            <a:noFill/>
            <a:ln w="25400" cap="sq" cmpd="sng" algn="ctr">
              <a:solidFill>
                <a:srgbClr val="00B050"/>
              </a:solidFill>
              <a:prstDash val="solid"/>
              <a:round/>
              <a:headEnd type="none" w="med" len="med"/>
              <a:tailEnd type="none" w="med" len="med"/>
            </a:ln>
            <a:effectLst/>
          </p:spPr>
        </p:cxnSp>
        <p:cxnSp>
          <p:nvCxnSpPr>
            <p:cNvPr id="195" name="Straight Connector 194"/>
            <p:cNvCxnSpPr/>
            <p:nvPr/>
          </p:nvCxnSpPr>
          <p:spPr bwMode="auto">
            <a:xfrm flipV="1">
              <a:off x="3080611" y="2738854"/>
              <a:ext cx="689445" cy="459770"/>
            </a:xfrm>
            <a:prstGeom prst="line">
              <a:avLst/>
            </a:prstGeom>
            <a:noFill/>
            <a:ln w="25400" cap="sq" cmpd="sng" algn="ctr">
              <a:solidFill>
                <a:srgbClr val="00B050"/>
              </a:solidFill>
              <a:prstDash val="solid"/>
              <a:round/>
              <a:headEnd type="none" w="med" len="med"/>
              <a:tailEnd type="none" w="med" len="med"/>
            </a:ln>
            <a:effectLst/>
          </p:spPr>
        </p:cxnSp>
        <p:cxnSp>
          <p:nvCxnSpPr>
            <p:cNvPr id="196" name="Straight Connector 195"/>
            <p:cNvCxnSpPr/>
            <p:nvPr/>
          </p:nvCxnSpPr>
          <p:spPr bwMode="auto">
            <a:xfrm flipV="1">
              <a:off x="3079208" y="2738854"/>
              <a:ext cx="690848" cy="593366"/>
            </a:xfrm>
            <a:prstGeom prst="line">
              <a:avLst/>
            </a:prstGeom>
            <a:noFill/>
            <a:ln w="25400" cap="sq" cmpd="sng" algn="ctr">
              <a:solidFill>
                <a:srgbClr val="00B050"/>
              </a:solidFill>
              <a:prstDash val="solid"/>
              <a:round/>
              <a:headEnd type="none" w="med" len="med"/>
              <a:tailEnd type="none" w="med" len="med"/>
            </a:ln>
            <a:effectLst/>
          </p:spPr>
        </p:cxnSp>
        <p:cxnSp>
          <p:nvCxnSpPr>
            <p:cNvPr id="197" name="Straight Connector 196"/>
            <p:cNvCxnSpPr/>
            <p:nvPr/>
          </p:nvCxnSpPr>
          <p:spPr bwMode="auto">
            <a:xfrm flipV="1">
              <a:off x="3077805" y="2738854"/>
              <a:ext cx="692251" cy="726962"/>
            </a:xfrm>
            <a:prstGeom prst="line">
              <a:avLst/>
            </a:prstGeom>
            <a:noFill/>
            <a:ln w="25400" cap="sq" cmpd="sng" algn="ctr">
              <a:solidFill>
                <a:srgbClr val="00B050"/>
              </a:solidFill>
              <a:prstDash val="solid"/>
              <a:round/>
              <a:headEnd type="none" w="med" len="med"/>
              <a:tailEnd type="none" w="med" len="med"/>
            </a:ln>
            <a:effectLst/>
          </p:spPr>
        </p:cxnSp>
        <p:cxnSp>
          <p:nvCxnSpPr>
            <p:cNvPr id="198" name="Straight Connector 197"/>
            <p:cNvCxnSpPr/>
            <p:nvPr/>
          </p:nvCxnSpPr>
          <p:spPr bwMode="auto">
            <a:xfrm flipV="1">
              <a:off x="996725" y="2800858"/>
              <a:ext cx="711447" cy="205339"/>
            </a:xfrm>
            <a:prstGeom prst="line">
              <a:avLst/>
            </a:prstGeom>
            <a:noFill/>
            <a:ln w="25400" cap="sq" cmpd="sng" algn="ctr">
              <a:solidFill>
                <a:srgbClr val="00B050"/>
              </a:solidFill>
              <a:prstDash val="solid"/>
              <a:round/>
              <a:headEnd type="none" w="med" len="med"/>
              <a:tailEnd type="none" w="med" len="med"/>
            </a:ln>
            <a:effectLst/>
          </p:spPr>
        </p:cxnSp>
        <p:sp>
          <p:nvSpPr>
            <p:cNvPr id="199" name="Rectangle 198"/>
            <p:cNvSpPr/>
            <p:nvPr/>
          </p:nvSpPr>
          <p:spPr>
            <a:xfrm>
              <a:off x="1133077" y="2643446"/>
              <a:ext cx="526069" cy="22462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200" name="Rectangle 199"/>
            <p:cNvSpPr/>
            <p:nvPr/>
          </p:nvSpPr>
          <p:spPr>
            <a:xfrm>
              <a:off x="1116818" y="2606302"/>
              <a:ext cx="537444" cy="281437"/>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cs typeface="Times New Roman" panose="02020603050405020304" pitchFamily="18" charset="0"/>
                  <a:sym typeface="Symbol" panose="05050102010706020507" pitchFamily="18" charset="2"/>
                </a:rPr>
                <a:t>k</a:t>
              </a:r>
              <a:endParaRPr lang="en-CA" sz="1200">
                <a:solidFill>
                  <a:srgbClr val="66FF33"/>
                </a:solidFill>
              </a:endParaRPr>
            </a:p>
          </p:txBody>
        </p:sp>
        <p:cxnSp>
          <p:nvCxnSpPr>
            <p:cNvPr id="201" name="Straight Connector 200"/>
            <p:cNvCxnSpPr/>
            <p:nvPr/>
          </p:nvCxnSpPr>
          <p:spPr bwMode="auto">
            <a:xfrm>
              <a:off x="1748792" y="2932707"/>
              <a:ext cx="576431" cy="130815"/>
            </a:xfrm>
            <a:prstGeom prst="line">
              <a:avLst/>
            </a:prstGeom>
            <a:noFill/>
            <a:ln w="25400" cap="sq" cmpd="sng" algn="ctr">
              <a:solidFill>
                <a:srgbClr val="00B050"/>
              </a:solidFill>
              <a:prstDash val="solid"/>
              <a:round/>
              <a:headEnd type="none" w="med" len="med"/>
              <a:tailEnd type="none" w="med" len="med"/>
            </a:ln>
            <a:effectLst/>
          </p:spPr>
        </p:cxnSp>
        <p:cxnSp>
          <p:nvCxnSpPr>
            <p:cNvPr id="202" name="Straight Connector 201"/>
            <p:cNvCxnSpPr/>
            <p:nvPr/>
          </p:nvCxnSpPr>
          <p:spPr bwMode="auto">
            <a:xfrm>
              <a:off x="1701740" y="2400743"/>
              <a:ext cx="623483" cy="631757"/>
            </a:xfrm>
            <a:prstGeom prst="line">
              <a:avLst/>
            </a:prstGeom>
            <a:noFill/>
            <a:ln w="25400" cap="sq" cmpd="sng" algn="ctr">
              <a:solidFill>
                <a:srgbClr val="00B050"/>
              </a:solidFill>
              <a:prstDash val="solid"/>
              <a:round/>
              <a:headEnd type="none" w="med" len="med"/>
              <a:tailEnd type="none" w="med" len="med"/>
            </a:ln>
            <a:effectLst/>
          </p:spPr>
        </p:cxnSp>
        <p:cxnSp>
          <p:nvCxnSpPr>
            <p:cNvPr id="203" name="Straight Connector 202"/>
            <p:cNvCxnSpPr/>
            <p:nvPr/>
          </p:nvCxnSpPr>
          <p:spPr bwMode="auto">
            <a:xfrm>
              <a:off x="1700338" y="2531876"/>
              <a:ext cx="641740" cy="500624"/>
            </a:xfrm>
            <a:prstGeom prst="line">
              <a:avLst/>
            </a:prstGeom>
            <a:noFill/>
            <a:ln w="25400" cap="sq" cmpd="sng" algn="ctr">
              <a:solidFill>
                <a:srgbClr val="00B050"/>
              </a:solidFill>
              <a:prstDash val="solid"/>
              <a:round/>
              <a:headEnd type="none" w="med" len="med"/>
              <a:tailEnd type="none" w="med" len="med"/>
            </a:ln>
            <a:effectLst/>
          </p:spPr>
        </p:cxnSp>
        <p:cxnSp>
          <p:nvCxnSpPr>
            <p:cNvPr id="204" name="Straight Connector 203"/>
            <p:cNvCxnSpPr/>
            <p:nvPr/>
          </p:nvCxnSpPr>
          <p:spPr bwMode="auto">
            <a:xfrm>
              <a:off x="1698935" y="2664240"/>
              <a:ext cx="626288" cy="399281"/>
            </a:xfrm>
            <a:prstGeom prst="line">
              <a:avLst/>
            </a:prstGeom>
            <a:noFill/>
            <a:ln w="25400" cap="sq" cmpd="sng" algn="ctr">
              <a:solidFill>
                <a:srgbClr val="00B050"/>
              </a:solidFill>
              <a:prstDash val="solid"/>
              <a:round/>
              <a:headEnd type="none" w="med" len="med"/>
              <a:tailEnd type="none" w="med" len="med"/>
            </a:ln>
            <a:effectLst/>
          </p:spPr>
        </p:cxnSp>
        <p:cxnSp>
          <p:nvCxnSpPr>
            <p:cNvPr id="282" name="Straight Connector 281"/>
            <p:cNvCxnSpPr/>
            <p:nvPr/>
          </p:nvCxnSpPr>
          <p:spPr bwMode="auto">
            <a:xfrm>
              <a:off x="1697532" y="2797837"/>
              <a:ext cx="644546" cy="234664"/>
            </a:xfrm>
            <a:prstGeom prst="line">
              <a:avLst/>
            </a:prstGeom>
            <a:noFill/>
            <a:ln w="25400" cap="sq" cmpd="sng" algn="ctr">
              <a:solidFill>
                <a:srgbClr val="00B050"/>
              </a:solidFill>
              <a:prstDash val="solid"/>
              <a:round/>
              <a:headEnd type="none" w="med" len="med"/>
              <a:tailEnd type="none" w="med" len="med"/>
            </a:ln>
            <a:effectLst/>
          </p:spPr>
        </p:cxnSp>
        <p:cxnSp>
          <p:nvCxnSpPr>
            <p:cNvPr id="283" name="Straight Connector 282"/>
            <p:cNvCxnSpPr/>
            <p:nvPr/>
          </p:nvCxnSpPr>
          <p:spPr bwMode="auto">
            <a:xfrm flipV="1">
              <a:off x="1694726" y="3019651"/>
              <a:ext cx="688042" cy="45377"/>
            </a:xfrm>
            <a:prstGeom prst="line">
              <a:avLst/>
            </a:prstGeom>
            <a:noFill/>
            <a:ln w="25400" cap="sq" cmpd="sng" algn="ctr">
              <a:solidFill>
                <a:srgbClr val="00B050"/>
              </a:solidFill>
              <a:prstDash val="solid"/>
              <a:round/>
              <a:headEnd type="none" w="med" len="med"/>
              <a:tailEnd type="none" w="med" len="med"/>
            </a:ln>
            <a:effectLst/>
          </p:spPr>
        </p:cxnSp>
        <p:cxnSp>
          <p:nvCxnSpPr>
            <p:cNvPr id="284" name="Straight Connector 283"/>
            <p:cNvCxnSpPr/>
            <p:nvPr/>
          </p:nvCxnSpPr>
          <p:spPr bwMode="auto">
            <a:xfrm flipV="1">
              <a:off x="1693324" y="3019651"/>
              <a:ext cx="689445" cy="178972"/>
            </a:xfrm>
            <a:prstGeom prst="line">
              <a:avLst/>
            </a:prstGeom>
            <a:noFill/>
            <a:ln w="25400" cap="sq" cmpd="sng" algn="ctr">
              <a:solidFill>
                <a:srgbClr val="00B050"/>
              </a:solidFill>
              <a:prstDash val="solid"/>
              <a:round/>
              <a:headEnd type="none" w="med" len="med"/>
              <a:tailEnd type="none" w="med" len="med"/>
            </a:ln>
            <a:effectLst/>
          </p:spPr>
        </p:cxnSp>
        <p:cxnSp>
          <p:nvCxnSpPr>
            <p:cNvPr id="285" name="Straight Connector 284"/>
            <p:cNvCxnSpPr/>
            <p:nvPr/>
          </p:nvCxnSpPr>
          <p:spPr bwMode="auto">
            <a:xfrm flipV="1">
              <a:off x="1691921" y="3094543"/>
              <a:ext cx="650157" cy="237676"/>
            </a:xfrm>
            <a:prstGeom prst="line">
              <a:avLst/>
            </a:prstGeom>
            <a:noFill/>
            <a:ln w="25400" cap="sq" cmpd="sng" algn="ctr">
              <a:solidFill>
                <a:srgbClr val="00B050"/>
              </a:solidFill>
              <a:prstDash val="solid"/>
              <a:round/>
              <a:headEnd type="none" w="med" len="med"/>
              <a:tailEnd type="none" w="med" len="med"/>
            </a:ln>
            <a:effectLst/>
          </p:spPr>
        </p:cxnSp>
        <p:cxnSp>
          <p:nvCxnSpPr>
            <p:cNvPr id="286" name="Straight Connector 285"/>
            <p:cNvCxnSpPr/>
            <p:nvPr/>
          </p:nvCxnSpPr>
          <p:spPr bwMode="auto">
            <a:xfrm flipV="1">
              <a:off x="1690518" y="3019651"/>
              <a:ext cx="692251" cy="446165"/>
            </a:xfrm>
            <a:prstGeom prst="line">
              <a:avLst/>
            </a:prstGeom>
            <a:noFill/>
            <a:ln w="25400" cap="sq" cmpd="sng" algn="ctr">
              <a:solidFill>
                <a:srgbClr val="00B050"/>
              </a:solidFill>
              <a:prstDash val="solid"/>
              <a:round/>
              <a:headEnd type="none" w="med" len="med"/>
              <a:tailEnd type="none" w="med" len="med"/>
            </a:ln>
            <a:effectLst/>
          </p:spPr>
        </p:cxnSp>
        <p:cxnSp>
          <p:nvCxnSpPr>
            <p:cNvPr id="287" name="Straight Connector 286"/>
            <p:cNvCxnSpPr/>
            <p:nvPr/>
          </p:nvCxnSpPr>
          <p:spPr bwMode="auto">
            <a:xfrm flipV="1">
              <a:off x="1748792" y="2667478"/>
              <a:ext cx="576431" cy="249506"/>
            </a:xfrm>
            <a:prstGeom prst="line">
              <a:avLst/>
            </a:prstGeom>
            <a:noFill/>
            <a:ln w="25400" cap="sq" cmpd="sng" algn="ctr">
              <a:solidFill>
                <a:srgbClr val="00B050"/>
              </a:solidFill>
              <a:prstDash val="solid"/>
              <a:round/>
              <a:headEnd type="none" w="med" len="med"/>
              <a:tailEnd type="none" w="med" len="med"/>
            </a:ln>
            <a:effectLst/>
          </p:spPr>
        </p:cxnSp>
        <p:cxnSp>
          <p:nvCxnSpPr>
            <p:cNvPr id="288" name="Straight Connector 287"/>
            <p:cNvCxnSpPr/>
            <p:nvPr/>
          </p:nvCxnSpPr>
          <p:spPr bwMode="auto">
            <a:xfrm>
              <a:off x="1701740" y="2400743"/>
              <a:ext cx="623483" cy="266735"/>
            </a:xfrm>
            <a:prstGeom prst="line">
              <a:avLst/>
            </a:prstGeom>
            <a:noFill/>
            <a:ln w="25400" cap="sq" cmpd="sng" algn="ctr">
              <a:solidFill>
                <a:srgbClr val="00B050"/>
              </a:solidFill>
              <a:prstDash val="solid"/>
              <a:round/>
              <a:headEnd type="none" w="med" len="med"/>
              <a:tailEnd type="none" w="med" len="med"/>
            </a:ln>
            <a:effectLst/>
          </p:spPr>
        </p:cxnSp>
        <p:cxnSp>
          <p:nvCxnSpPr>
            <p:cNvPr id="289" name="Straight Connector 288"/>
            <p:cNvCxnSpPr/>
            <p:nvPr/>
          </p:nvCxnSpPr>
          <p:spPr bwMode="auto">
            <a:xfrm>
              <a:off x="1700338" y="2531876"/>
              <a:ext cx="613663" cy="135146"/>
            </a:xfrm>
            <a:prstGeom prst="line">
              <a:avLst/>
            </a:prstGeom>
            <a:noFill/>
            <a:ln w="25400" cap="sq" cmpd="sng" algn="ctr">
              <a:solidFill>
                <a:srgbClr val="00B050"/>
              </a:solidFill>
              <a:prstDash val="solid"/>
              <a:round/>
              <a:headEnd type="none" w="med" len="med"/>
              <a:tailEnd type="none" w="med" len="med"/>
            </a:ln>
            <a:effectLst/>
          </p:spPr>
        </p:cxnSp>
        <p:cxnSp>
          <p:nvCxnSpPr>
            <p:cNvPr id="290" name="Straight Connector 289"/>
            <p:cNvCxnSpPr/>
            <p:nvPr/>
          </p:nvCxnSpPr>
          <p:spPr bwMode="auto">
            <a:xfrm>
              <a:off x="1698935" y="2664241"/>
              <a:ext cx="615066" cy="11785"/>
            </a:xfrm>
            <a:prstGeom prst="line">
              <a:avLst/>
            </a:prstGeom>
            <a:noFill/>
            <a:ln w="25400" cap="sq" cmpd="sng" algn="ctr">
              <a:solidFill>
                <a:srgbClr val="00B050"/>
              </a:solidFill>
              <a:prstDash val="solid"/>
              <a:round/>
              <a:headEnd type="none" w="med" len="med"/>
              <a:tailEnd type="none" w="med" len="med"/>
            </a:ln>
            <a:effectLst/>
          </p:spPr>
        </p:cxnSp>
        <p:cxnSp>
          <p:nvCxnSpPr>
            <p:cNvPr id="291" name="Straight Connector 290"/>
            <p:cNvCxnSpPr/>
            <p:nvPr/>
          </p:nvCxnSpPr>
          <p:spPr bwMode="auto">
            <a:xfrm flipV="1">
              <a:off x="1697532" y="2664241"/>
              <a:ext cx="616469" cy="133596"/>
            </a:xfrm>
            <a:prstGeom prst="line">
              <a:avLst/>
            </a:prstGeom>
            <a:noFill/>
            <a:ln w="25400" cap="sq" cmpd="sng" algn="ctr">
              <a:solidFill>
                <a:srgbClr val="00B050"/>
              </a:solidFill>
              <a:prstDash val="solid"/>
              <a:round/>
              <a:headEnd type="none" w="med" len="med"/>
              <a:tailEnd type="none" w="med" len="med"/>
            </a:ln>
            <a:effectLst/>
          </p:spPr>
        </p:cxnSp>
        <p:cxnSp>
          <p:nvCxnSpPr>
            <p:cNvPr id="292" name="Straight Connector 291"/>
            <p:cNvCxnSpPr/>
            <p:nvPr/>
          </p:nvCxnSpPr>
          <p:spPr bwMode="auto">
            <a:xfrm flipV="1">
              <a:off x="1696129" y="2667478"/>
              <a:ext cx="629094" cy="263954"/>
            </a:xfrm>
            <a:prstGeom prst="line">
              <a:avLst/>
            </a:prstGeom>
            <a:noFill/>
            <a:ln w="25400" cap="sq" cmpd="sng" algn="ctr">
              <a:solidFill>
                <a:srgbClr val="00B050"/>
              </a:solidFill>
              <a:prstDash val="solid"/>
              <a:round/>
              <a:headEnd type="none" w="med" len="med"/>
              <a:tailEnd type="none" w="med" len="med"/>
            </a:ln>
            <a:effectLst/>
          </p:spPr>
        </p:cxnSp>
        <p:cxnSp>
          <p:nvCxnSpPr>
            <p:cNvPr id="293" name="Straight Connector 292"/>
            <p:cNvCxnSpPr/>
            <p:nvPr/>
          </p:nvCxnSpPr>
          <p:spPr bwMode="auto">
            <a:xfrm flipV="1">
              <a:off x="1694726" y="2667478"/>
              <a:ext cx="630497" cy="397550"/>
            </a:xfrm>
            <a:prstGeom prst="line">
              <a:avLst/>
            </a:prstGeom>
            <a:noFill/>
            <a:ln w="25400" cap="sq" cmpd="sng" algn="ctr">
              <a:solidFill>
                <a:srgbClr val="00B050"/>
              </a:solidFill>
              <a:prstDash val="solid"/>
              <a:round/>
              <a:headEnd type="none" w="med" len="med"/>
              <a:tailEnd type="none" w="med" len="med"/>
            </a:ln>
            <a:effectLst/>
          </p:spPr>
        </p:cxnSp>
        <p:cxnSp>
          <p:nvCxnSpPr>
            <p:cNvPr id="294" name="Straight Connector 293"/>
            <p:cNvCxnSpPr/>
            <p:nvPr/>
          </p:nvCxnSpPr>
          <p:spPr bwMode="auto">
            <a:xfrm flipV="1">
              <a:off x="1693324" y="2683040"/>
              <a:ext cx="620677" cy="515583"/>
            </a:xfrm>
            <a:prstGeom prst="line">
              <a:avLst/>
            </a:prstGeom>
            <a:noFill/>
            <a:ln w="25400" cap="sq" cmpd="sng" algn="ctr">
              <a:solidFill>
                <a:srgbClr val="00B050"/>
              </a:solidFill>
              <a:prstDash val="solid"/>
              <a:round/>
              <a:headEnd type="none" w="med" len="med"/>
              <a:tailEnd type="none" w="med" len="med"/>
            </a:ln>
            <a:effectLst/>
          </p:spPr>
        </p:cxnSp>
        <p:cxnSp>
          <p:nvCxnSpPr>
            <p:cNvPr id="295" name="Straight Connector 294"/>
            <p:cNvCxnSpPr/>
            <p:nvPr/>
          </p:nvCxnSpPr>
          <p:spPr bwMode="auto">
            <a:xfrm flipV="1">
              <a:off x="1691921" y="2676026"/>
              <a:ext cx="627031" cy="656194"/>
            </a:xfrm>
            <a:prstGeom prst="line">
              <a:avLst/>
            </a:prstGeom>
            <a:noFill/>
            <a:ln w="25400" cap="sq" cmpd="sng" algn="ctr">
              <a:solidFill>
                <a:srgbClr val="00B050"/>
              </a:solidFill>
              <a:prstDash val="solid"/>
              <a:round/>
              <a:headEnd type="none" w="med" len="med"/>
              <a:tailEnd type="none" w="med" len="med"/>
            </a:ln>
            <a:effectLst/>
          </p:spPr>
        </p:cxnSp>
        <p:cxnSp>
          <p:nvCxnSpPr>
            <p:cNvPr id="296" name="Straight Connector 295"/>
            <p:cNvCxnSpPr/>
            <p:nvPr/>
          </p:nvCxnSpPr>
          <p:spPr bwMode="auto">
            <a:xfrm flipV="1">
              <a:off x="1690518" y="2667478"/>
              <a:ext cx="634705" cy="798338"/>
            </a:xfrm>
            <a:prstGeom prst="line">
              <a:avLst/>
            </a:prstGeom>
            <a:noFill/>
            <a:ln w="25400" cap="sq" cmpd="sng" algn="ctr">
              <a:solidFill>
                <a:srgbClr val="00B050"/>
              </a:solidFill>
              <a:prstDash val="solid"/>
              <a:round/>
              <a:headEnd type="none" w="med" len="med"/>
              <a:tailEnd type="none" w="med" len="med"/>
            </a:ln>
            <a:effectLst/>
          </p:spPr>
        </p:cxnSp>
        <p:cxnSp>
          <p:nvCxnSpPr>
            <p:cNvPr id="297" name="Straight Connector 296"/>
            <p:cNvCxnSpPr/>
            <p:nvPr/>
          </p:nvCxnSpPr>
          <p:spPr bwMode="auto">
            <a:xfrm>
              <a:off x="2444179" y="2927026"/>
              <a:ext cx="645862" cy="201685"/>
            </a:xfrm>
            <a:prstGeom prst="line">
              <a:avLst/>
            </a:prstGeom>
            <a:noFill/>
            <a:ln w="25400" cap="sq" cmpd="sng" algn="ctr">
              <a:solidFill>
                <a:srgbClr val="00B050"/>
              </a:solidFill>
              <a:prstDash val="solid"/>
              <a:round/>
              <a:headEnd type="none" w="med" len="med"/>
              <a:tailEnd type="none" w="med" len="med"/>
            </a:ln>
            <a:effectLst/>
          </p:spPr>
        </p:cxnSp>
      </p:grpSp>
      <p:grpSp>
        <p:nvGrpSpPr>
          <p:cNvPr id="298" name="Group 297"/>
          <p:cNvGrpSpPr/>
          <p:nvPr/>
        </p:nvGrpSpPr>
        <p:grpSpPr>
          <a:xfrm>
            <a:off x="5486400" y="5323292"/>
            <a:ext cx="2329214" cy="773856"/>
            <a:chOff x="5486400" y="5323292"/>
            <a:chExt cx="2329214" cy="773856"/>
          </a:xfrm>
        </p:grpSpPr>
        <p:cxnSp>
          <p:nvCxnSpPr>
            <p:cNvPr id="299" name="Straight Connector 298"/>
            <p:cNvCxnSpPr/>
            <p:nvPr/>
          </p:nvCxnSpPr>
          <p:spPr bwMode="auto">
            <a:xfrm flipV="1">
              <a:off x="5828489" y="5323292"/>
              <a:ext cx="1354859" cy="652000"/>
            </a:xfrm>
            <a:prstGeom prst="line">
              <a:avLst/>
            </a:prstGeom>
            <a:noFill/>
            <a:ln w="38100" cap="sq" cmpd="sng" algn="ctr">
              <a:solidFill>
                <a:srgbClr val="00B050"/>
              </a:solidFill>
              <a:prstDash val="dash"/>
              <a:round/>
              <a:headEnd type="none" w="med" len="med"/>
              <a:tailEnd type="none" w="med" len="med"/>
            </a:ln>
            <a:effectLst/>
          </p:spPr>
        </p:cxnSp>
        <p:cxnSp>
          <p:nvCxnSpPr>
            <p:cNvPr id="300" name="Straight Connector 299"/>
            <p:cNvCxnSpPr>
              <a:cxnSpLocks/>
            </p:cNvCxnSpPr>
            <p:nvPr/>
          </p:nvCxnSpPr>
          <p:spPr bwMode="auto">
            <a:xfrm>
              <a:off x="5486400" y="5678967"/>
              <a:ext cx="2329214" cy="418181"/>
            </a:xfrm>
            <a:prstGeom prst="line">
              <a:avLst/>
            </a:prstGeom>
            <a:noFill/>
            <a:ln w="38100" cap="sq" cmpd="sng" algn="ctr">
              <a:solidFill>
                <a:srgbClr val="00B050"/>
              </a:solidFill>
              <a:prstDash val="dash"/>
              <a:round/>
              <a:headEnd type="none" w="med" len="med"/>
              <a:tailEnd type="none" w="med" len="med"/>
            </a:ln>
            <a:effectLst/>
          </p:spPr>
        </p:cxnSp>
        <p:sp>
          <p:nvSpPr>
            <p:cNvPr id="301" name="Oval 300"/>
            <p:cNvSpPr>
              <a:spLocks/>
            </p:cNvSpPr>
            <p:nvPr/>
          </p:nvSpPr>
          <p:spPr>
            <a:xfrm>
              <a:off x="6124787" y="5727402"/>
              <a:ext cx="177271" cy="123972"/>
            </a:xfrm>
            <a:prstGeom prst="ellipse">
              <a:avLst/>
            </a:prstGeom>
            <a:solidFill>
              <a:srgbClr val="00B050"/>
            </a:solidFill>
            <a:ln>
              <a:solidFill>
                <a:srgbClr val="FF00FF"/>
              </a:solidFill>
            </a:ln>
          </p:spPr>
          <p:txBody>
            <a:bodyPr wrap="square" rtlCol="0" anchor="ctr">
              <a:spAutoFit/>
            </a:bodyPr>
            <a:lstStyle/>
            <a:p>
              <a:pPr algn="l"/>
              <a:endParaRPr lang="en-CA" sz="2400"/>
            </a:p>
          </p:txBody>
        </p:sp>
      </p:grpSp>
      <p:pic>
        <p:nvPicPr>
          <p:cNvPr id="303" name="Picture 6" descr="https://encrypted-tbn2.gstatic.com/images?q=tbn:ANd9GcQxi0BXRGGWwpZlLt6x5i_eKwXhaJLwx7Ku7fvdkqS2tzyVEg1gR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8" y="2675354"/>
            <a:ext cx="808088" cy="53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77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0-#ppt_w/2"/>
                                          </p:val>
                                        </p:tav>
                                        <p:tav tm="100000">
                                          <p:val>
                                            <p:strVal val="#ppt_x"/>
                                          </p:val>
                                        </p:tav>
                                      </p:tavLst>
                                    </p:anim>
                                    <p:anim calcmode="lin" valueType="num">
                                      <p:cBhvr additive="base">
                                        <p:cTn id="8" dur="5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9"/>
                                        </p:tgtEl>
                                        <p:attrNameLst>
                                          <p:attrName>style.visibility</p:attrName>
                                        </p:attrNameLst>
                                      </p:cBhvr>
                                      <p:to>
                                        <p:strVal val="visible"/>
                                      </p:to>
                                    </p:set>
                                    <p:anim calcmode="lin" valueType="num">
                                      <p:cBhvr additive="base">
                                        <p:cTn id="13" dur="500" fill="hold"/>
                                        <p:tgtEl>
                                          <p:spTgt spid="279"/>
                                        </p:tgtEl>
                                        <p:attrNameLst>
                                          <p:attrName>ppt_x</p:attrName>
                                        </p:attrNameLst>
                                      </p:cBhvr>
                                      <p:tavLst>
                                        <p:tav tm="0">
                                          <p:val>
                                            <p:strVal val="0-#ppt_w/2"/>
                                          </p:val>
                                        </p:tav>
                                        <p:tav tm="100000">
                                          <p:val>
                                            <p:strVal val="#ppt_x"/>
                                          </p:val>
                                        </p:tav>
                                      </p:tavLst>
                                    </p:anim>
                                    <p:anim calcmode="lin" valueType="num">
                                      <p:cBhvr additive="base">
                                        <p:cTn id="14" dur="500" fill="hold"/>
                                        <p:tgtEl>
                                          <p:spTgt spid="2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4"/>
                                        </p:tgtEl>
                                        <p:attrNameLst>
                                          <p:attrName>style.visibility</p:attrName>
                                        </p:attrNameLst>
                                      </p:cBhvr>
                                      <p:to>
                                        <p:strVal val="visible"/>
                                      </p:to>
                                    </p:set>
                                    <p:anim calcmode="lin" valueType="num">
                                      <p:cBhvr additive="base">
                                        <p:cTn id="19" dur="500" fill="hold"/>
                                        <p:tgtEl>
                                          <p:spTgt spid="134"/>
                                        </p:tgtEl>
                                        <p:attrNameLst>
                                          <p:attrName>ppt_x</p:attrName>
                                        </p:attrNameLst>
                                      </p:cBhvr>
                                      <p:tavLst>
                                        <p:tav tm="0">
                                          <p:val>
                                            <p:strVal val="0-#ppt_w/2"/>
                                          </p:val>
                                        </p:tav>
                                        <p:tav tm="100000">
                                          <p:val>
                                            <p:strVal val="#ppt_x"/>
                                          </p:val>
                                        </p:tav>
                                      </p:tavLst>
                                    </p:anim>
                                    <p:anim calcmode="lin" valueType="num">
                                      <p:cBhvr additive="base">
                                        <p:cTn id="20" dur="5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22222E-6 -1.48148E-6 L 0.0158 0.03634 " pathEditMode="relative" rAng="0" ptsTypes="AA">
                                      <p:cBhvr>
                                        <p:cTn id="24" dur="1000" fill="hold"/>
                                        <p:tgtEl>
                                          <p:spTgt spid="207"/>
                                        </p:tgtEl>
                                        <p:attrNameLst>
                                          <p:attrName>ppt_x</p:attrName>
                                          <p:attrName>ppt_y</p:attrName>
                                        </p:attrNameLst>
                                      </p:cBhvr>
                                      <p:rCtr x="781" y="1806"/>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98"/>
                                        </p:tgtEl>
                                        <p:attrNameLst>
                                          <p:attrName>style.visibility</p:attrName>
                                        </p:attrNameLst>
                                      </p:cBhvr>
                                      <p:to>
                                        <p:strVal val="visible"/>
                                      </p:to>
                                    </p:set>
                                    <p:anim calcmode="lin" valueType="num">
                                      <p:cBhvr additive="base">
                                        <p:cTn id="29" dur="500" fill="hold"/>
                                        <p:tgtEl>
                                          <p:spTgt spid="298"/>
                                        </p:tgtEl>
                                        <p:attrNameLst>
                                          <p:attrName>ppt_x</p:attrName>
                                        </p:attrNameLst>
                                      </p:cBhvr>
                                      <p:tavLst>
                                        <p:tav tm="0">
                                          <p:val>
                                            <p:strVal val="0-#ppt_w/2"/>
                                          </p:val>
                                        </p:tav>
                                        <p:tav tm="100000">
                                          <p:val>
                                            <p:strVal val="#ppt_x"/>
                                          </p:val>
                                        </p:tav>
                                      </p:tavLst>
                                    </p:anim>
                                    <p:anim calcmode="lin" valueType="num">
                                      <p:cBhvr additive="base">
                                        <p:cTn id="30" dur="500" fill="hold"/>
                                        <p:tgtEl>
                                          <p:spTgt spid="29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53"/>
                                        </p:tgtEl>
                                        <p:attrNameLst>
                                          <p:attrName>style.visibility</p:attrName>
                                        </p:attrNameLst>
                                      </p:cBhvr>
                                      <p:to>
                                        <p:strVal val="visible"/>
                                      </p:to>
                                    </p:set>
                                    <p:anim calcmode="lin" valueType="num">
                                      <p:cBhvr additive="base">
                                        <p:cTn id="35" dur="500" fill="hold"/>
                                        <p:tgtEl>
                                          <p:spTgt spid="153"/>
                                        </p:tgtEl>
                                        <p:attrNameLst>
                                          <p:attrName>ppt_x</p:attrName>
                                        </p:attrNameLst>
                                      </p:cBhvr>
                                      <p:tavLst>
                                        <p:tav tm="0">
                                          <p:val>
                                            <p:strVal val="0-#ppt_w/2"/>
                                          </p:val>
                                        </p:tav>
                                        <p:tav tm="100000">
                                          <p:val>
                                            <p:strVal val="#ppt_x"/>
                                          </p:val>
                                        </p:tav>
                                      </p:tavLst>
                                    </p:anim>
                                    <p:anim calcmode="lin" valueType="num">
                                      <p:cBhvr additive="base">
                                        <p:cTn id="36" dur="500" fill="hold"/>
                                        <p:tgtEl>
                                          <p:spTgt spid="15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06"/>
                                        </p:tgtEl>
                                        <p:attrNameLst>
                                          <p:attrName>style.visibility</p:attrName>
                                        </p:attrNameLst>
                                      </p:cBhvr>
                                      <p:to>
                                        <p:strVal val="visible"/>
                                      </p:to>
                                    </p:set>
                                    <p:anim calcmode="lin" valueType="num">
                                      <p:cBhvr additive="base">
                                        <p:cTn id="41" dur="500" fill="hold"/>
                                        <p:tgtEl>
                                          <p:spTgt spid="206"/>
                                        </p:tgtEl>
                                        <p:attrNameLst>
                                          <p:attrName>ppt_x</p:attrName>
                                        </p:attrNameLst>
                                      </p:cBhvr>
                                      <p:tavLst>
                                        <p:tav tm="0">
                                          <p:val>
                                            <p:strVal val="0-#ppt_w/2"/>
                                          </p:val>
                                        </p:tav>
                                        <p:tav tm="100000">
                                          <p:val>
                                            <p:strVal val="#ppt_x"/>
                                          </p:val>
                                        </p:tav>
                                      </p:tavLst>
                                    </p:anim>
                                    <p:anim calcmode="lin" valueType="num">
                                      <p:cBhvr additive="base">
                                        <p:cTn id="42" dur="5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5"/>
                                        </p:tgtEl>
                                        <p:attrNameLst>
                                          <p:attrName>style.visibility</p:attrName>
                                        </p:attrNameLst>
                                      </p:cBhvr>
                                      <p:to>
                                        <p:strVal val="visible"/>
                                      </p:to>
                                    </p:set>
                                    <p:anim calcmode="lin" valueType="num">
                                      <p:cBhvr additive="base">
                                        <p:cTn id="47" dur="500" fill="hold"/>
                                        <p:tgtEl>
                                          <p:spTgt spid="205"/>
                                        </p:tgtEl>
                                        <p:attrNameLst>
                                          <p:attrName>ppt_x</p:attrName>
                                        </p:attrNameLst>
                                      </p:cBhvr>
                                      <p:tavLst>
                                        <p:tav tm="0">
                                          <p:val>
                                            <p:strVal val="0-#ppt_w/2"/>
                                          </p:val>
                                        </p:tav>
                                        <p:tav tm="100000">
                                          <p:val>
                                            <p:strVal val="#ppt_x"/>
                                          </p:val>
                                        </p:tav>
                                      </p:tavLst>
                                    </p:anim>
                                    <p:anim calcmode="lin" valueType="num">
                                      <p:cBhvr additive="base">
                                        <p:cTn id="48"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303"/>
                                        </p:tgtEl>
                                        <p:attrNameLst>
                                          <p:attrName>style.visibility</p:attrName>
                                        </p:attrNameLst>
                                      </p:cBhvr>
                                      <p:to>
                                        <p:strVal val="visible"/>
                                      </p:to>
                                    </p:set>
                                    <p:anim calcmode="lin" valueType="num">
                                      <p:cBhvr additive="base">
                                        <p:cTn id="53" dur="500" fill="hold"/>
                                        <p:tgtEl>
                                          <p:spTgt spid="303"/>
                                        </p:tgtEl>
                                        <p:attrNameLst>
                                          <p:attrName>ppt_x</p:attrName>
                                        </p:attrNameLst>
                                      </p:cBhvr>
                                      <p:tavLst>
                                        <p:tav tm="0">
                                          <p:val>
                                            <p:strVal val="0-#ppt_w/2"/>
                                          </p:val>
                                        </p:tav>
                                        <p:tav tm="100000">
                                          <p:val>
                                            <p:strVal val="#ppt_x"/>
                                          </p:val>
                                        </p:tav>
                                      </p:tavLst>
                                    </p:anim>
                                    <p:anim calcmode="lin" valueType="num">
                                      <p:cBhvr additive="base">
                                        <p:cTn id="54" dur="500" fill="hold"/>
                                        <p:tgtEl>
                                          <p:spTgt spid="303"/>
                                        </p:tgtEl>
                                        <p:attrNameLst>
                                          <p:attrName>ppt_y</p:attrName>
                                        </p:attrNameLst>
                                      </p:cBhvr>
                                      <p:tavLst>
                                        <p:tav tm="0">
                                          <p:val>
                                            <p:strVal val="#ppt_y"/>
                                          </p:val>
                                        </p:tav>
                                        <p:tav tm="100000">
                                          <p:val>
                                            <p:strVal val="#ppt_y"/>
                                          </p:val>
                                        </p:tav>
                                      </p:tavLst>
                                    </p:anim>
                                  </p:childTnLst>
                                </p:cTn>
                              </p:par>
                              <p:par>
                                <p:cTn id="55" presetID="1" presetClass="exit" presetSubtype="0" fill="hold" nodeType="withEffect">
                                  <p:stCondLst>
                                    <p:cond delay="0"/>
                                  </p:stCondLst>
                                  <p:childTnLst>
                                    <p:set>
                                      <p:cBhvr>
                                        <p:cTn id="56" dur="1" fill="hold">
                                          <p:stCondLst>
                                            <p:cond delay="0"/>
                                          </p:stCondLst>
                                        </p:cTn>
                                        <p:tgtEl>
                                          <p:spTgt spid="20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0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2" nodeType="clickEffect">
                                  <p:stCondLst>
                                    <p:cond delay="0"/>
                                  </p:stCondLst>
                                  <p:childTnLst>
                                    <p:set>
                                      <p:cBhvr>
                                        <p:cTn id="62" dur="1" fill="hold">
                                          <p:stCondLst>
                                            <p:cond delay="0"/>
                                          </p:stCondLst>
                                        </p:cTn>
                                        <p:tgtEl>
                                          <p:spTgt spid="205"/>
                                        </p:tgtEl>
                                        <p:attrNameLst>
                                          <p:attrName>style.visibility</p:attrName>
                                        </p:attrNameLst>
                                      </p:cBhvr>
                                      <p:to>
                                        <p:strVal val="visible"/>
                                      </p:to>
                                    </p:set>
                                    <p:anim calcmode="lin" valueType="num">
                                      <p:cBhvr additive="base">
                                        <p:cTn id="63" dur="500" fill="hold"/>
                                        <p:tgtEl>
                                          <p:spTgt spid="205"/>
                                        </p:tgtEl>
                                        <p:attrNameLst>
                                          <p:attrName>ppt_x</p:attrName>
                                        </p:attrNameLst>
                                      </p:cBhvr>
                                      <p:tavLst>
                                        <p:tav tm="0">
                                          <p:val>
                                            <p:strVal val="0-#ppt_w/2"/>
                                          </p:val>
                                        </p:tav>
                                        <p:tav tm="100000">
                                          <p:val>
                                            <p:strVal val="#ppt_x"/>
                                          </p:val>
                                        </p:tav>
                                      </p:tavLst>
                                    </p:anim>
                                    <p:anim calcmode="lin" valueType="num">
                                      <p:cBhvr additive="base">
                                        <p:cTn id="64" dur="500" fill="hold"/>
                                        <p:tgtEl>
                                          <p:spTgt spid="205"/>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nodeType="click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additive="base">
                                        <p:cTn id="69" dur="500" fill="hold"/>
                                        <p:tgtEl>
                                          <p:spTgt spid="147"/>
                                        </p:tgtEl>
                                        <p:attrNameLst>
                                          <p:attrName>ppt_x</p:attrName>
                                        </p:attrNameLst>
                                      </p:cBhvr>
                                      <p:tavLst>
                                        <p:tav tm="0">
                                          <p:val>
                                            <p:strVal val="0-#ppt_w/2"/>
                                          </p:val>
                                        </p:tav>
                                        <p:tav tm="100000">
                                          <p:val>
                                            <p:strVal val="#ppt_x"/>
                                          </p:val>
                                        </p:tav>
                                      </p:tavLst>
                                    </p:anim>
                                    <p:anim calcmode="lin" valueType="num">
                                      <p:cBhvr additive="base">
                                        <p:cTn id="70" dur="5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46"/>
                                        </p:tgtEl>
                                        <p:attrNameLst>
                                          <p:attrName>style.visibility</p:attrName>
                                        </p:attrNameLst>
                                      </p:cBhvr>
                                      <p:to>
                                        <p:strVal val="visible"/>
                                      </p:to>
                                    </p:set>
                                    <p:anim calcmode="lin" valueType="num">
                                      <p:cBhvr additive="base">
                                        <p:cTn id="75" dur="500" fill="hold"/>
                                        <p:tgtEl>
                                          <p:spTgt spid="146"/>
                                        </p:tgtEl>
                                        <p:attrNameLst>
                                          <p:attrName>ppt_x</p:attrName>
                                        </p:attrNameLst>
                                      </p:cBhvr>
                                      <p:tavLst>
                                        <p:tav tm="0">
                                          <p:val>
                                            <p:strVal val="1+#ppt_w/2"/>
                                          </p:val>
                                        </p:tav>
                                        <p:tav tm="100000">
                                          <p:val>
                                            <p:strVal val="#ppt_x"/>
                                          </p:val>
                                        </p:tav>
                                      </p:tavLst>
                                    </p:anim>
                                    <p:anim calcmode="lin" valueType="num">
                                      <p:cBhvr additive="base">
                                        <p:cTn id="76"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145"/>
                                        </p:tgtEl>
                                        <p:attrNameLst>
                                          <p:attrName>style.visibility</p:attrName>
                                        </p:attrNameLst>
                                      </p:cBhvr>
                                      <p:to>
                                        <p:strVal val="visible"/>
                                      </p:to>
                                    </p:set>
                                    <p:anim calcmode="lin" valueType="num">
                                      <p:cBhvr additive="base">
                                        <p:cTn id="81" dur="500" fill="hold"/>
                                        <p:tgtEl>
                                          <p:spTgt spid="145"/>
                                        </p:tgtEl>
                                        <p:attrNameLst>
                                          <p:attrName>ppt_x</p:attrName>
                                        </p:attrNameLst>
                                      </p:cBhvr>
                                      <p:tavLst>
                                        <p:tav tm="0">
                                          <p:val>
                                            <p:strVal val="1+#ppt_w/2"/>
                                          </p:val>
                                        </p:tav>
                                        <p:tav tm="100000">
                                          <p:val>
                                            <p:strVal val="#ppt_x"/>
                                          </p:val>
                                        </p:tav>
                                      </p:tavLst>
                                    </p:anim>
                                    <p:anim calcmode="lin" valueType="num">
                                      <p:cBhvr additive="base">
                                        <p:cTn id="82" dur="5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nodeType="clickEffect">
                                  <p:stCondLst>
                                    <p:cond delay="0"/>
                                  </p:stCondLst>
                                  <p:childTnLst>
                                    <p:set>
                                      <p:cBhvr>
                                        <p:cTn id="86" dur="1" fill="hold">
                                          <p:stCondLst>
                                            <p:cond delay="0"/>
                                          </p:stCondLst>
                                        </p:cTn>
                                        <p:tgtEl>
                                          <p:spTgt spid="139"/>
                                        </p:tgtEl>
                                        <p:attrNameLst>
                                          <p:attrName>style.visibility</p:attrName>
                                        </p:attrNameLst>
                                      </p:cBhvr>
                                      <p:to>
                                        <p:strVal val="visible"/>
                                      </p:to>
                                    </p:set>
                                    <p:anim calcmode="lin" valueType="num">
                                      <p:cBhvr additive="base">
                                        <p:cTn id="87" dur="500" fill="hold"/>
                                        <p:tgtEl>
                                          <p:spTgt spid="139"/>
                                        </p:tgtEl>
                                        <p:attrNameLst>
                                          <p:attrName>ppt_x</p:attrName>
                                        </p:attrNameLst>
                                      </p:cBhvr>
                                      <p:tavLst>
                                        <p:tav tm="0">
                                          <p:val>
                                            <p:strVal val="1+#ppt_w/2"/>
                                          </p:val>
                                        </p:tav>
                                        <p:tav tm="100000">
                                          <p:val>
                                            <p:strVal val="#ppt_x"/>
                                          </p:val>
                                        </p:tav>
                                      </p:tavLst>
                                    </p:anim>
                                    <p:anim calcmode="lin" valueType="num">
                                      <p:cBhvr additive="base">
                                        <p:cTn id="88" dur="500" fill="hold"/>
                                        <p:tgtEl>
                                          <p:spTgt spid="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279" grpId="0" animBg="1"/>
      <p:bldP spid="205" grpId="0"/>
      <p:bldP spid="205" grpId="1"/>
      <p:bldP spid="205" grpId="2"/>
      <p:bldP spid="145" grpId="0" animBg="1"/>
      <p:bldP spid="1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rPr>
              <a:t>Overview</a:t>
            </a:r>
          </a:p>
        </p:txBody>
      </p:sp>
      <p:pic>
        <p:nvPicPr>
          <p:cNvPr id="14"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4971" y="3734783"/>
            <a:ext cx="5633657"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07101" y="380167"/>
            <a:ext cx="3822423" cy="1878904"/>
            <a:chOff x="207101" y="380167"/>
            <a:chExt cx="3822423" cy="187890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98" name="Rounded Rectangular Callout 97"/>
            <p:cNvSpPr/>
            <p:nvPr/>
          </p:nvSpPr>
          <p:spPr>
            <a:xfrm>
              <a:off x="1509238" y="380167"/>
              <a:ext cx="2520286" cy="1634490"/>
            </a:xfrm>
            <a:prstGeom prst="wedgeRoundRectCallout">
              <a:avLst>
                <a:gd name="adj1" fmla="val -61442"/>
                <a:gd name="adj2" fmla="val -19691"/>
                <a:gd name="adj3" fmla="val 16667"/>
              </a:avLst>
            </a:prstGeom>
            <a:ln w="25400">
              <a:solidFill>
                <a:schemeClr val="tx2"/>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I am a machine</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and I want to learn </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to identify </a:t>
              </a:r>
            </a:p>
            <a:p>
              <a:pPr algn="ctr"/>
              <a:r>
                <a:rPr lang="en-CA" sz="2400">
                  <a:cs typeface="Times New Roman" panose="02020603050405020304" pitchFamily="18" charset="0"/>
                  <a:sym typeface="Symbol" panose="05050102010706020507" pitchFamily="18" charset="2"/>
                </a:rPr>
                <a:t>faces and bicycles.</a:t>
              </a:r>
            </a:p>
          </p:txBody>
        </p:sp>
      </p:grpSp>
      <p:grpSp>
        <p:nvGrpSpPr>
          <p:cNvPr id="20" name="Group 19"/>
          <p:cNvGrpSpPr/>
          <p:nvPr/>
        </p:nvGrpSpPr>
        <p:grpSpPr>
          <a:xfrm>
            <a:off x="4988190" y="432078"/>
            <a:ext cx="3927210" cy="2471764"/>
            <a:chOff x="4988190" y="432078"/>
            <a:chExt cx="3927210" cy="2471764"/>
          </a:xfrm>
        </p:grpSpPr>
        <p:grpSp>
          <p:nvGrpSpPr>
            <p:cNvPr id="94" name="Group 93"/>
            <p:cNvGrpSpPr/>
            <p:nvPr/>
          </p:nvGrpSpPr>
          <p:grpSpPr>
            <a:xfrm flipH="1">
              <a:off x="7924800" y="685800"/>
              <a:ext cx="990600" cy="1447800"/>
              <a:chOff x="5060717" y="3077392"/>
              <a:chExt cx="1849758" cy="3642254"/>
            </a:xfrm>
          </p:grpSpPr>
          <p:pic>
            <p:nvPicPr>
              <p:cNvPr id="9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10" name="Group 9"/>
            <p:cNvGrpSpPr/>
            <p:nvPr/>
          </p:nvGrpSpPr>
          <p:grpSpPr>
            <a:xfrm>
              <a:off x="4988190" y="432078"/>
              <a:ext cx="2725316" cy="2471764"/>
              <a:chOff x="4988190" y="432078"/>
              <a:chExt cx="2725316" cy="2471764"/>
            </a:xfrm>
          </p:grpSpPr>
          <p:sp>
            <p:nvSpPr>
              <p:cNvPr id="100" name="Rounded Rectangular Callout 99"/>
              <p:cNvSpPr/>
              <p:nvPr/>
            </p:nvSpPr>
            <p:spPr>
              <a:xfrm>
                <a:off x="4988190" y="432078"/>
                <a:ext cx="2725316" cy="2451735"/>
              </a:xfrm>
              <a:prstGeom prst="wedgeRoundRectCallout">
                <a:avLst>
                  <a:gd name="adj1" fmla="val 59721"/>
                  <a:gd name="adj2" fmla="val -7704"/>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As your supervisor,</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I give you </a:t>
                </a:r>
              </a:p>
              <a:p>
                <a:pPr algn="ctr"/>
                <a:r>
                  <a:rPr lang="en-CA" sz="2400">
                    <a:cs typeface="Times New Roman" panose="02020603050405020304" pitchFamily="18" charset="0"/>
                    <a:sym typeface="Symbol" panose="05050102010706020507" pitchFamily="18" charset="2"/>
                  </a:rPr>
                  <a:t>labeled training data</a:t>
                </a:r>
                <a:br>
                  <a:rPr lang="en-CA" sz="2400">
                    <a:cs typeface="Times New Roman" panose="02020603050405020304" pitchFamily="18" charset="0"/>
                    <a:sym typeface="Symbol" panose="05050102010706020507" pitchFamily="18" charset="2"/>
                  </a:rPr>
                </a:b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p:txBody>
          </p:sp>
          <p:sp>
            <p:nvSpPr>
              <p:cNvPr id="102" name="Rectangle 5"/>
              <p:cNvSpPr>
                <a:spLocks noChangeArrowheads="1"/>
              </p:cNvSpPr>
              <p:nvPr/>
            </p:nvSpPr>
            <p:spPr bwMode="auto">
              <a:xfrm>
                <a:off x="5117610" y="2440542"/>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face</a:t>
                </a:r>
              </a:p>
            </p:txBody>
          </p:sp>
          <p:pic>
            <p:nvPicPr>
              <p:cNvPr id="104" name="Picture 6" descr="https://encrypted-tbn2.gstatic.com/images?q=tbn:ANd9GcQxi0BXRGGWwpZlLt6x5i_eKwXhaJLwx7Ku7fvdkqS2tzyVEg1g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4187" y="1735490"/>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s://scontent-mrs1-1.xx.fbcdn.net/hphotos-xfp1/t31.0-8/10575340_10153802014361141_2581281123763146573_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03" t="13188" r="53606" b="53100"/>
              <a:stretch/>
            </p:blipFill>
            <p:spPr bwMode="auto">
              <a:xfrm>
                <a:off x="5222203" y="1752600"/>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5"/>
              <p:cNvSpPr>
                <a:spLocks noChangeArrowheads="1"/>
              </p:cNvSpPr>
              <p:nvPr/>
            </p:nvSpPr>
            <p:spPr bwMode="auto">
              <a:xfrm>
                <a:off x="6248400" y="2442177"/>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bicycle</a:t>
                </a:r>
              </a:p>
            </p:txBody>
          </p:sp>
        </p:grpSp>
      </p:grpSp>
      <p:sp>
        <p:nvSpPr>
          <p:cNvPr id="111" name="Rounded Rectangular Callout 110"/>
          <p:cNvSpPr/>
          <p:nvPr/>
        </p:nvSpPr>
        <p:spPr>
          <a:xfrm>
            <a:off x="900897" y="3632478"/>
            <a:ext cx="2152612" cy="817245"/>
          </a:xfrm>
          <a:prstGeom prst="wedgeRoundRectCallout">
            <a:avLst>
              <a:gd name="adj1" fmla="val -33893"/>
              <a:gd name="adj2" fmla="val -61958"/>
              <a:gd name="adj3" fmla="val 16667"/>
            </a:avLst>
          </a:prstGeom>
          <a:ln w="25400">
            <a:solidFill>
              <a:schemeClr val="tx2"/>
            </a:solidFill>
          </a:ln>
        </p:spPr>
        <p:txBody>
          <a:bodyPr wrap="none" lIns="0" tIns="0" rIns="0" bIns="0" rtlCol="0" anchor="ctr">
            <a:spAutoFit/>
          </a:bodyPr>
          <a:lstStyle/>
          <a:p>
            <a:pPr algn="ctr"/>
            <a:r>
              <a:rPr lang="en-US" altLang="en-US" sz="2400"/>
              <a:t>This defines </a:t>
            </a:r>
          </a:p>
          <a:p>
            <a:pPr algn="ctr"/>
            <a:r>
              <a:rPr lang="en-US" altLang="en-US" sz="2400"/>
              <a:t>the </a:t>
            </a:r>
            <a:r>
              <a:rPr lang="en-US" altLang="en-US" sz="2400">
                <a:solidFill>
                  <a:schemeClr val="accent2"/>
                </a:solidFill>
              </a:rPr>
              <a:t>error surface</a:t>
            </a:r>
            <a:r>
              <a:rPr lang="en-US" altLang="en-US" sz="2400"/>
              <a:t>.</a:t>
            </a:r>
            <a:endParaRPr lang="en-US" altLang="en-US" sz="2400">
              <a:sym typeface="Symbol" panose="05050102010706020507" pitchFamily="18" charset="2"/>
            </a:endParaRPr>
          </a:p>
        </p:txBody>
      </p:sp>
      <p:pic>
        <p:nvPicPr>
          <p:cNvPr id="206" name="Picture 8" descr="https://scontent-mrs1-1.xx.fbcdn.net/hphotos-xfp1/t31.0-8/10575340_10153802014361141_2581281123763146573_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03" t="13188" r="53606" b="53100"/>
          <a:stretch/>
        </p:blipFill>
        <p:spPr bwMode="auto">
          <a:xfrm>
            <a:off x="76200" y="2491152"/>
            <a:ext cx="645197" cy="8100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739409" y="2209800"/>
            <a:ext cx="3410537" cy="1295400"/>
            <a:chOff x="5029200" y="2819400"/>
            <a:chExt cx="3410537" cy="1295400"/>
          </a:xfrm>
        </p:grpSpPr>
        <p:sp>
          <p:nvSpPr>
            <p:cNvPr id="209" name="Rectangle 208"/>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10" name="Picture 6" descr="Image result for convolutional neural net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 name="Group 210"/>
          <p:cNvGrpSpPr/>
          <p:nvPr/>
        </p:nvGrpSpPr>
        <p:grpSpPr>
          <a:xfrm>
            <a:off x="992516" y="2400743"/>
            <a:ext cx="2789426" cy="1068329"/>
            <a:chOff x="5282307" y="3010343"/>
            <a:chExt cx="2789426" cy="1068329"/>
          </a:xfrm>
        </p:grpSpPr>
        <p:cxnSp>
          <p:nvCxnSpPr>
            <p:cNvPr id="212" name="Straight Connector 211"/>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213" name="Straight Connector 212"/>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214" name="Straight Connector 213"/>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215" name="Straight Connector 214"/>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216" name="Straight Connector 215"/>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217" name="Straight Connector 216"/>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218" name="Straight Connector 217"/>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219" name="Straight Connector 218"/>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220" name="Straight Connector 219"/>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21" name="Straight Connector 220"/>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22" name="Straight Connector 221"/>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23" name="Straight Connector 222"/>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24" name="Straight Connector 223"/>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25" name="Straight Connector 224"/>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26" name="Straight Connector 225"/>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27" name="Straight Connector 226"/>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28" name="Straight Connector 227"/>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29" name="Straight Connector 228"/>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30" name="Straight Connector 229"/>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31" name="Straight Connector 230"/>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32" name="Straight Connector 231"/>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35" name="Straight Connector 234"/>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36" name="Straight Connector 235"/>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37" name="Straight Connector 236"/>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245" name="Straight Connector 244"/>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246" name="Straight Connector 245"/>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247" name="Straight Connector 246"/>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248" name="Straight Connector 247"/>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249" name="Straight Connector 248"/>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251" name="Straight Connector 250"/>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252" name="Straight Connector 251"/>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257" name="Rectangle 256"/>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258" name="Rectangle 257"/>
            <p:cNvSpPr/>
            <p:nvPr/>
          </p:nvSpPr>
          <p:spPr>
            <a:xfrm>
              <a:off x="5406609" y="3215902"/>
              <a:ext cx="537444" cy="281437"/>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cs typeface="Times New Roman" panose="02020603050405020304" pitchFamily="18" charset="0"/>
                  <a:sym typeface="Symbol" panose="05050102010706020507" pitchFamily="18" charset="2"/>
                </a:rPr>
                <a:t>k</a:t>
              </a:r>
              <a:endParaRPr lang="en-CA" sz="1200">
                <a:solidFill>
                  <a:srgbClr val="66FF33"/>
                </a:solidFill>
              </a:endParaRPr>
            </a:p>
          </p:txBody>
        </p:sp>
        <p:cxnSp>
          <p:nvCxnSpPr>
            <p:cNvPr id="259" name="Straight Connector 258"/>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65" name="Straight Connector 264"/>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66" name="Straight Connector 265"/>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72" name="Straight Connector 271"/>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73" name="Straight Connector 272"/>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77" name="Straight Connector 276"/>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78" name="Straight Connector 277"/>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sp>
        <p:nvSpPr>
          <p:cNvPr id="279" name="Rounded Rectangular Callout 278"/>
          <p:cNvSpPr/>
          <p:nvPr/>
        </p:nvSpPr>
        <p:spPr>
          <a:xfrm>
            <a:off x="-152400" y="4572000"/>
            <a:ext cx="4117371" cy="817245"/>
          </a:xfrm>
          <a:prstGeom prst="wedgeRoundRectCallout">
            <a:avLst>
              <a:gd name="adj1" fmla="val -29683"/>
              <a:gd name="adj2" fmla="val -59211"/>
              <a:gd name="adj3" fmla="val 16667"/>
            </a:avLst>
          </a:prstGeom>
          <a:ln w="25400">
            <a:solidFill>
              <a:schemeClr val="tx2"/>
            </a:solidFill>
          </a:ln>
        </p:spPr>
        <p:txBody>
          <a:bodyPr wrap="square" lIns="0" tIns="0" rIns="0" bIns="0" rtlCol="0" anchor="ctr">
            <a:spAutoFit/>
          </a:bodyPr>
          <a:lstStyle/>
          <a:p>
            <a:pPr algn="ctr"/>
            <a:r>
              <a:rPr lang="en-US" altLang="en-US" sz="2400">
                <a:cs typeface="Times New Roman" pitchFamily="18" charset="0"/>
              </a:rPr>
              <a:t>I move in the direction and speed of steepest decent.</a:t>
            </a:r>
          </a:p>
        </p:txBody>
      </p:sp>
      <p:sp>
        <p:nvSpPr>
          <p:cNvPr id="205" name="Rectangle 5"/>
          <p:cNvSpPr>
            <a:spLocks noChangeArrowheads="1"/>
          </p:cNvSpPr>
          <p:nvPr/>
        </p:nvSpPr>
        <p:spPr bwMode="auto">
          <a:xfrm>
            <a:off x="3886200" y="2615148"/>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46" name="Rounded Rectangular Callout 145"/>
          <p:cNvSpPr/>
          <p:nvPr/>
        </p:nvSpPr>
        <p:spPr>
          <a:xfrm>
            <a:off x="7331325" y="124777"/>
            <a:ext cx="1627474" cy="408623"/>
          </a:xfrm>
          <a:prstGeom prst="wedgeRoundRectCallout">
            <a:avLst>
              <a:gd name="adj1" fmla="val -8497"/>
              <a:gd name="adj2" fmla="val 111783"/>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Much better!</a:t>
            </a:r>
            <a:endParaRPr lang="en-CA" sz="2400">
              <a:solidFill>
                <a:srgbClr val="FAD261"/>
              </a:solidFill>
              <a:cs typeface="Times New Roman" panose="02020603050405020304" pitchFamily="18" charset="0"/>
              <a:sym typeface="Symbol" panose="05050102010706020507" pitchFamily="18" charset="2"/>
            </a:endParaRPr>
          </a:p>
        </p:txBody>
      </p:sp>
      <p:pic>
        <p:nvPicPr>
          <p:cNvPr id="142" name="Picture 1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4520" y="5185444"/>
            <a:ext cx="508696" cy="643316"/>
          </a:xfrm>
          <a:prstGeom prst="rect">
            <a:avLst/>
          </a:prstGeom>
        </p:spPr>
      </p:pic>
      <p:sp>
        <p:nvSpPr>
          <p:cNvPr id="143" name="Rounded Rectangular Callout 142"/>
          <p:cNvSpPr/>
          <p:nvPr/>
        </p:nvSpPr>
        <p:spPr>
          <a:xfrm>
            <a:off x="381000" y="5486400"/>
            <a:ext cx="3096727" cy="1225868"/>
          </a:xfrm>
          <a:prstGeom prst="wedgeRoundRectCallout">
            <a:avLst>
              <a:gd name="adj1" fmla="val -29683"/>
              <a:gd name="adj2" fmla="val -59211"/>
              <a:gd name="adj3" fmla="val 16667"/>
            </a:avLst>
          </a:prstGeom>
          <a:ln w="25400">
            <a:solidFill>
              <a:schemeClr val="tx2"/>
            </a:solidFill>
          </a:ln>
        </p:spPr>
        <p:txBody>
          <a:bodyPr wrap="square" lIns="0" tIns="0" rIns="0" bIns="0" rtlCol="0" anchor="ctr">
            <a:spAutoFit/>
          </a:bodyPr>
          <a:lstStyle/>
          <a:p>
            <a:pPr algn="ctr"/>
            <a:r>
              <a:rPr lang="en-US" altLang="en-US" sz="2400">
                <a:cs typeface="Times New Roman" pitchFamily="18" charset="0"/>
              </a:rPr>
              <a:t>I hope to find </a:t>
            </a:r>
          </a:p>
          <a:p>
            <a:pPr algn="ctr"/>
            <a:r>
              <a:rPr lang="en-US" altLang="en-US" sz="2400">
                <a:cs typeface="Times New Roman" pitchFamily="18" charset="0"/>
              </a:rPr>
              <a:t>a deep valley </a:t>
            </a:r>
          </a:p>
          <a:p>
            <a:pPr algn="ctr"/>
            <a:r>
              <a:rPr lang="en-US" altLang="en-US" sz="2400">
                <a:cs typeface="Times New Roman" pitchFamily="18" charset="0"/>
              </a:rPr>
              <a:t>where the error is small.</a:t>
            </a:r>
          </a:p>
        </p:txBody>
      </p:sp>
      <p:sp>
        <p:nvSpPr>
          <p:cNvPr id="144" name="Rounded Rectangular Callout 143"/>
          <p:cNvSpPr/>
          <p:nvPr/>
        </p:nvSpPr>
        <p:spPr>
          <a:xfrm>
            <a:off x="4191000" y="3652599"/>
            <a:ext cx="4331240" cy="919401"/>
          </a:xfrm>
          <a:prstGeom prst="wedgeRoundRectCallout">
            <a:avLst>
              <a:gd name="adj1" fmla="val -40153"/>
              <a:gd name="adj2" fmla="val -103650"/>
              <a:gd name="adj3" fmla="val 16667"/>
            </a:avLst>
          </a:prstGeom>
          <a:ln w="25400">
            <a:solidFill>
              <a:schemeClr val="tx2"/>
            </a:solidFill>
          </a:ln>
        </p:spPr>
        <p:txBody>
          <a:bodyPr wrap="square" rtlCol="0" anchor="ctr">
            <a:spAutoFit/>
          </a:bodyPr>
          <a:lstStyle/>
          <a:p>
            <a:pPr algn="ctr"/>
            <a:r>
              <a:rPr lang="en-US" altLang="en-US" sz="2400">
                <a:solidFill>
                  <a:srgbClr val="00B050"/>
                </a:solidFill>
                <a:sym typeface="Symbol" panose="05050102010706020507" pitchFamily="18" charset="2"/>
              </a:rPr>
              <a:t></a:t>
            </a:r>
            <a:r>
              <a:rPr lang="en-US" altLang="en-US" sz="2400" i="1">
                <a:solidFill>
                  <a:srgbClr val="00B050"/>
                </a:solidFill>
              </a:rPr>
              <a:t>w</a:t>
            </a:r>
            <a:r>
              <a:rPr lang="en-US" altLang="en-US" sz="2400" i="1" baseline="-25000">
                <a:solidFill>
                  <a:srgbClr val="00B050"/>
                </a:solidFill>
              </a:rPr>
              <a:t>1</a:t>
            </a:r>
            <a:r>
              <a:rPr lang="en-US" altLang="en-US" sz="2400" i="1">
                <a:solidFill>
                  <a:srgbClr val="00B050"/>
                </a:solidFill>
              </a:rPr>
              <a:t>,…,</a:t>
            </a:r>
            <a:r>
              <a:rPr lang="en-US" altLang="en-US" sz="2400" i="1" err="1">
                <a:solidFill>
                  <a:srgbClr val="00B050"/>
                </a:solidFill>
              </a:rPr>
              <a:t>w</a:t>
            </a:r>
            <a:r>
              <a:rPr lang="en-US" altLang="en-US" sz="2400" i="1" baseline="-25000" err="1">
                <a:solidFill>
                  <a:srgbClr val="00B050"/>
                </a:solidFill>
              </a:rPr>
              <a:t>m</a:t>
            </a:r>
            <a:r>
              <a:rPr lang="en-US" altLang="en-US" sz="2400">
                <a:solidFill>
                  <a:srgbClr val="00B050"/>
                </a:solidFill>
                <a:sym typeface="Symbol" panose="05050102010706020507" pitchFamily="18" charset="2"/>
              </a:rPr>
              <a:t> </a:t>
            </a:r>
            <a:r>
              <a:rPr lang="en-US" altLang="en-US" sz="2400">
                <a:solidFill>
                  <a:schemeClr val="bg2"/>
                </a:solidFill>
                <a:sym typeface="Symbol" panose="05050102010706020507" pitchFamily="18" charset="2"/>
              </a:rPr>
              <a:t>v</a:t>
            </a:r>
            <a:r>
              <a:rPr lang="en-US" altLang="en-US" sz="2400">
                <a:solidFill>
                  <a:schemeClr val="bg2"/>
                </a:solidFill>
              </a:rPr>
              <a:t>isualized here </a:t>
            </a:r>
            <a:br>
              <a:rPr lang="en-US" altLang="en-US" sz="2400">
                <a:solidFill>
                  <a:schemeClr val="bg2"/>
                </a:solidFill>
              </a:rPr>
            </a:br>
            <a:r>
              <a:rPr lang="en-US" altLang="en-US" sz="2400">
                <a:solidFill>
                  <a:schemeClr val="bg2"/>
                </a:solidFill>
              </a:rPr>
              <a:t>by my location.</a:t>
            </a:r>
            <a:endParaRPr lang="en-US" altLang="en-US" sz="2400">
              <a:sym typeface="Symbol" panose="05050102010706020507" pitchFamily="18" charset="2"/>
            </a:endParaRPr>
          </a:p>
        </p:txBody>
      </p:sp>
      <p:grpSp>
        <p:nvGrpSpPr>
          <p:cNvPr id="151" name="Group 150"/>
          <p:cNvGrpSpPr/>
          <p:nvPr/>
        </p:nvGrpSpPr>
        <p:grpSpPr>
          <a:xfrm>
            <a:off x="5029200" y="2916555"/>
            <a:ext cx="2374211" cy="511504"/>
            <a:chOff x="4953000" y="2906689"/>
            <a:chExt cx="2860876" cy="622408"/>
          </a:xfrm>
        </p:grpSpPr>
        <p:sp>
          <p:nvSpPr>
            <p:cNvPr id="152" name="Rectangle 5"/>
            <p:cNvSpPr>
              <a:spLocks noChangeArrowheads="1"/>
            </p:cNvSpPr>
            <p:nvPr/>
          </p:nvSpPr>
          <p:spPr bwMode="auto">
            <a:xfrm>
              <a:off x="5037461" y="2965700"/>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53" name="Rectangle 5"/>
            <p:cNvSpPr>
              <a:spLocks noChangeArrowheads="1"/>
            </p:cNvSpPr>
            <p:nvPr/>
          </p:nvSpPr>
          <p:spPr bwMode="auto">
            <a:xfrm>
              <a:off x="6590740" y="2967334"/>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54" name="Rounded Rectangular Callout 153"/>
            <p:cNvSpPr/>
            <p:nvPr/>
          </p:nvSpPr>
          <p:spPr>
            <a:xfrm>
              <a:off x="4953000" y="2906689"/>
              <a:ext cx="2860876" cy="621524"/>
            </a:xfrm>
            <a:prstGeom prst="wedgeRoundRectCallout">
              <a:avLst>
                <a:gd name="adj1" fmla="val -57543"/>
                <a:gd name="adj2" fmla="val -68447"/>
                <a:gd name="adj3" fmla="val 16667"/>
              </a:avLst>
            </a:prstGeom>
            <a:ln w="25400">
              <a:solidFill>
                <a:schemeClr val="tx2"/>
              </a:solidFill>
            </a:ln>
          </p:spPr>
          <p:txBody>
            <a:bodyPr wrap="square" rtlCol="0" anchor="ctr">
              <a:spAutoFit/>
            </a:bodyPr>
            <a:lstStyle/>
            <a:p>
              <a:pPr algn="ctr"/>
              <a:r>
                <a:rPr lang="en-US" sz="2400">
                  <a:sym typeface="Symbol" panose="05050102010706020507" pitchFamily="18" charset="2"/>
                </a:rPr>
                <a:t>                           </a:t>
              </a:r>
              <a:endParaRPr lang="en-CA" sz="2400">
                <a:cs typeface="Times New Roman" panose="02020603050405020304" pitchFamily="18" charset="0"/>
                <a:sym typeface="Symbol" panose="05050102010706020507" pitchFamily="18" charset="2"/>
              </a:endParaRPr>
            </a:p>
          </p:txBody>
        </p:sp>
      </p:grpSp>
      <p:sp>
        <p:nvSpPr>
          <p:cNvPr id="101" name="Rounded Rectangular Callout 144">
            <a:extLst>
              <a:ext uri="{FF2B5EF4-FFF2-40B4-BE49-F238E27FC236}">
                <a16:creationId xmlns:a16="http://schemas.microsoft.com/office/drawing/2014/main" id="{B687095F-8C02-4B45-AEE9-97AD05F57EE1}"/>
              </a:ext>
            </a:extLst>
          </p:cNvPr>
          <p:cNvSpPr/>
          <p:nvPr/>
        </p:nvSpPr>
        <p:spPr>
          <a:xfrm>
            <a:off x="7522112" y="2288521"/>
            <a:ext cx="1545688" cy="1225868"/>
          </a:xfrm>
          <a:prstGeom prst="wedgeRoundRectCallout">
            <a:avLst>
              <a:gd name="adj1" fmla="val 5263"/>
              <a:gd name="adj2" fmla="val -115428"/>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Here is a </a:t>
            </a:r>
          </a:p>
          <a:p>
            <a:pPr algn="ctr"/>
            <a:r>
              <a:rPr lang="en-CA" sz="2400">
                <a:cs typeface="Times New Roman" panose="02020603050405020304" pitchFamily="18" charset="0"/>
                <a:sym typeface="Symbol" panose="05050102010706020507" pitchFamily="18" charset="2"/>
              </a:rPr>
              <a:t>measure of </a:t>
            </a:r>
          </a:p>
          <a:p>
            <a:pPr algn="ctr"/>
            <a:r>
              <a:rPr lang="en-CA" sz="2400">
                <a:cs typeface="Times New Roman" panose="02020603050405020304" pitchFamily="18" charset="0"/>
                <a:sym typeface="Symbol" panose="05050102010706020507" pitchFamily="18" charset="2"/>
              </a:rPr>
              <a:t>your </a:t>
            </a:r>
            <a:r>
              <a:rPr lang="en-CA" sz="2400">
                <a:solidFill>
                  <a:srgbClr val="FAD261"/>
                </a:solidFill>
                <a:cs typeface="Times New Roman" panose="02020603050405020304" pitchFamily="18" charset="0"/>
                <a:sym typeface="Symbol" panose="05050102010706020507" pitchFamily="18" charset="2"/>
              </a:rPr>
              <a:t>error.</a:t>
            </a:r>
          </a:p>
        </p:txBody>
      </p:sp>
    </p:spTree>
    <p:extLst>
      <p:ext uri="{BB962C8B-B14F-4D97-AF65-F5344CB8AC3E}">
        <p14:creationId xmlns:p14="http://schemas.microsoft.com/office/powerpoint/2010/main" val="33112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0-#ppt_w/2"/>
                                          </p:val>
                                        </p:tav>
                                        <p:tav tm="100000">
                                          <p:val>
                                            <p:strVal val="#ppt_x"/>
                                          </p:val>
                                        </p:tav>
                                      </p:tavLst>
                                    </p:anim>
                                    <p:anim calcmode="lin" valueType="num">
                                      <p:cBhvr additive="base">
                                        <p:cTn id="8" dur="5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9"/>
                                        </p:tgtEl>
                                        <p:attrNameLst>
                                          <p:attrName>style.visibility</p:attrName>
                                        </p:attrNameLst>
                                      </p:cBhvr>
                                      <p:to>
                                        <p:strVal val="visible"/>
                                      </p:to>
                                    </p:set>
                                    <p:anim calcmode="lin" valueType="num">
                                      <p:cBhvr additive="base">
                                        <p:cTn id="13" dur="500" fill="hold"/>
                                        <p:tgtEl>
                                          <p:spTgt spid="279"/>
                                        </p:tgtEl>
                                        <p:attrNameLst>
                                          <p:attrName>ppt_x</p:attrName>
                                        </p:attrNameLst>
                                      </p:cBhvr>
                                      <p:tavLst>
                                        <p:tav tm="0">
                                          <p:val>
                                            <p:strVal val="0-#ppt_w/2"/>
                                          </p:val>
                                        </p:tav>
                                        <p:tav tm="100000">
                                          <p:val>
                                            <p:strVal val="#ppt_x"/>
                                          </p:val>
                                        </p:tav>
                                      </p:tavLst>
                                    </p:anim>
                                    <p:anim calcmode="lin" valueType="num">
                                      <p:cBhvr additive="base">
                                        <p:cTn id="14" dur="500" fill="hold"/>
                                        <p:tgtEl>
                                          <p:spTgt spid="2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500" fill="hold"/>
                                        <p:tgtEl>
                                          <p:spTgt spid="143"/>
                                        </p:tgtEl>
                                        <p:attrNameLst>
                                          <p:attrName>ppt_x</p:attrName>
                                        </p:attrNameLst>
                                      </p:cBhvr>
                                      <p:tavLst>
                                        <p:tav tm="0">
                                          <p:val>
                                            <p:strVal val="0-#ppt_w/2"/>
                                          </p:val>
                                        </p:tav>
                                        <p:tav tm="100000">
                                          <p:val>
                                            <p:strVal val="#ppt_x"/>
                                          </p:val>
                                        </p:tav>
                                      </p:tavLst>
                                    </p:anim>
                                    <p:anim calcmode="lin" valueType="num">
                                      <p:cBhvr additive="base">
                                        <p:cTn id="20" dur="500" fill="hold"/>
                                        <p:tgtEl>
                                          <p:spTgt spid="1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279" grpId="0" animBg="1"/>
      <p:bldP spid="1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rPr>
              <a:t>Overview</a:t>
            </a:r>
          </a:p>
        </p:txBody>
      </p:sp>
      <p:pic>
        <p:nvPicPr>
          <p:cNvPr id="14"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4971" y="3734783"/>
            <a:ext cx="5633657"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07101" y="380167"/>
            <a:ext cx="3822423" cy="1878904"/>
            <a:chOff x="207101" y="380167"/>
            <a:chExt cx="3822423" cy="187890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98" name="Rounded Rectangular Callout 97"/>
            <p:cNvSpPr/>
            <p:nvPr/>
          </p:nvSpPr>
          <p:spPr>
            <a:xfrm>
              <a:off x="1509238" y="380167"/>
              <a:ext cx="2520286" cy="1634490"/>
            </a:xfrm>
            <a:prstGeom prst="wedgeRoundRectCallout">
              <a:avLst>
                <a:gd name="adj1" fmla="val -61442"/>
                <a:gd name="adj2" fmla="val -19691"/>
                <a:gd name="adj3" fmla="val 16667"/>
              </a:avLst>
            </a:prstGeom>
            <a:ln w="25400">
              <a:solidFill>
                <a:schemeClr val="tx2"/>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I am a machine</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and I want to learn </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to identify </a:t>
              </a:r>
            </a:p>
            <a:p>
              <a:pPr algn="ctr"/>
              <a:r>
                <a:rPr lang="en-CA" sz="2400">
                  <a:cs typeface="Times New Roman" panose="02020603050405020304" pitchFamily="18" charset="0"/>
                  <a:sym typeface="Symbol" panose="05050102010706020507" pitchFamily="18" charset="2"/>
                </a:rPr>
                <a:t>faces and bicycles.</a:t>
              </a:r>
            </a:p>
          </p:txBody>
        </p:sp>
      </p:grpSp>
      <p:grpSp>
        <p:nvGrpSpPr>
          <p:cNvPr id="20" name="Group 19"/>
          <p:cNvGrpSpPr/>
          <p:nvPr/>
        </p:nvGrpSpPr>
        <p:grpSpPr>
          <a:xfrm>
            <a:off x="4988190" y="432078"/>
            <a:ext cx="3927210" cy="2471764"/>
            <a:chOff x="4988190" y="432078"/>
            <a:chExt cx="3927210" cy="2471764"/>
          </a:xfrm>
        </p:grpSpPr>
        <p:grpSp>
          <p:nvGrpSpPr>
            <p:cNvPr id="94" name="Group 93"/>
            <p:cNvGrpSpPr/>
            <p:nvPr/>
          </p:nvGrpSpPr>
          <p:grpSpPr>
            <a:xfrm flipH="1">
              <a:off x="7924800" y="685800"/>
              <a:ext cx="990600" cy="1447800"/>
              <a:chOff x="5060717" y="3077392"/>
              <a:chExt cx="1849758" cy="3642254"/>
            </a:xfrm>
          </p:grpSpPr>
          <p:pic>
            <p:nvPicPr>
              <p:cNvPr id="9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10" name="Group 9"/>
            <p:cNvGrpSpPr/>
            <p:nvPr/>
          </p:nvGrpSpPr>
          <p:grpSpPr>
            <a:xfrm>
              <a:off x="4988190" y="432078"/>
              <a:ext cx="2725316" cy="2471764"/>
              <a:chOff x="4988190" y="432078"/>
              <a:chExt cx="2725316" cy="2471764"/>
            </a:xfrm>
          </p:grpSpPr>
          <p:sp>
            <p:nvSpPr>
              <p:cNvPr id="100" name="Rounded Rectangular Callout 99"/>
              <p:cNvSpPr/>
              <p:nvPr/>
            </p:nvSpPr>
            <p:spPr>
              <a:xfrm>
                <a:off x="4988190" y="432078"/>
                <a:ext cx="2725316" cy="2451735"/>
              </a:xfrm>
              <a:prstGeom prst="wedgeRoundRectCallout">
                <a:avLst>
                  <a:gd name="adj1" fmla="val 59721"/>
                  <a:gd name="adj2" fmla="val -7704"/>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As your supervisor,</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I give you </a:t>
                </a:r>
              </a:p>
              <a:p>
                <a:pPr algn="ctr"/>
                <a:r>
                  <a:rPr lang="en-CA" sz="2400">
                    <a:cs typeface="Times New Roman" panose="02020603050405020304" pitchFamily="18" charset="0"/>
                    <a:sym typeface="Symbol" panose="05050102010706020507" pitchFamily="18" charset="2"/>
                  </a:rPr>
                  <a:t>labeled training data</a:t>
                </a:r>
                <a:br>
                  <a:rPr lang="en-CA" sz="2400">
                    <a:cs typeface="Times New Roman" panose="02020603050405020304" pitchFamily="18" charset="0"/>
                    <a:sym typeface="Symbol" panose="05050102010706020507" pitchFamily="18" charset="2"/>
                  </a:rPr>
                </a:b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p:txBody>
          </p:sp>
          <p:sp>
            <p:nvSpPr>
              <p:cNvPr id="102" name="Rectangle 5"/>
              <p:cNvSpPr>
                <a:spLocks noChangeArrowheads="1"/>
              </p:cNvSpPr>
              <p:nvPr/>
            </p:nvSpPr>
            <p:spPr bwMode="auto">
              <a:xfrm>
                <a:off x="5117610" y="2440542"/>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face</a:t>
                </a:r>
              </a:p>
            </p:txBody>
          </p:sp>
          <p:pic>
            <p:nvPicPr>
              <p:cNvPr id="104" name="Picture 6" descr="https://encrypted-tbn2.gstatic.com/images?q=tbn:ANd9GcQxi0BXRGGWwpZlLt6x5i_eKwXhaJLwx7Ku7fvdkqS2tzyVEg1g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4187" y="1735490"/>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s://scontent-mrs1-1.xx.fbcdn.net/hphotos-xfp1/t31.0-8/10575340_10153802014361141_2581281123763146573_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03" t="13188" r="53606" b="53100"/>
              <a:stretch/>
            </p:blipFill>
            <p:spPr bwMode="auto">
              <a:xfrm>
                <a:off x="5222203" y="1752600"/>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5"/>
              <p:cNvSpPr>
                <a:spLocks noChangeArrowheads="1"/>
              </p:cNvSpPr>
              <p:nvPr/>
            </p:nvSpPr>
            <p:spPr bwMode="auto">
              <a:xfrm>
                <a:off x="6248400" y="2442177"/>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bicycle</a:t>
                </a:r>
              </a:p>
            </p:txBody>
          </p:sp>
        </p:grpSp>
      </p:grpSp>
      <p:pic>
        <p:nvPicPr>
          <p:cNvPr id="206" name="Picture 8" descr="https://scontent-mrs1-1.xx.fbcdn.net/hphotos-xfp1/t31.0-8/10575340_10153802014361141_2581281123763146573_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03" t="13188" r="53606" b="53100"/>
          <a:stretch/>
        </p:blipFill>
        <p:spPr bwMode="auto">
          <a:xfrm>
            <a:off x="76200" y="2491152"/>
            <a:ext cx="645197" cy="8100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739409" y="2209800"/>
            <a:ext cx="3410537" cy="1295400"/>
            <a:chOff x="5029200" y="2819400"/>
            <a:chExt cx="3410537" cy="1295400"/>
          </a:xfrm>
        </p:grpSpPr>
        <p:sp>
          <p:nvSpPr>
            <p:cNvPr id="209" name="Rectangle 208"/>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10" name="Picture 6" descr="Image result for convolutional neural net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 name="Group 210"/>
          <p:cNvGrpSpPr/>
          <p:nvPr/>
        </p:nvGrpSpPr>
        <p:grpSpPr>
          <a:xfrm>
            <a:off x="992516" y="2400743"/>
            <a:ext cx="2789426" cy="1068329"/>
            <a:chOff x="5282307" y="3010343"/>
            <a:chExt cx="2789426" cy="1068329"/>
          </a:xfrm>
        </p:grpSpPr>
        <p:cxnSp>
          <p:nvCxnSpPr>
            <p:cNvPr id="212" name="Straight Connector 211"/>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213" name="Straight Connector 212"/>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214" name="Straight Connector 213"/>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215" name="Straight Connector 214"/>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216" name="Straight Connector 215"/>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217" name="Straight Connector 216"/>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218" name="Straight Connector 217"/>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219" name="Straight Connector 218"/>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220" name="Straight Connector 219"/>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21" name="Straight Connector 220"/>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22" name="Straight Connector 221"/>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23" name="Straight Connector 222"/>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24" name="Straight Connector 223"/>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25" name="Straight Connector 224"/>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26" name="Straight Connector 225"/>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27" name="Straight Connector 226"/>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28" name="Straight Connector 227"/>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29" name="Straight Connector 228"/>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30" name="Straight Connector 229"/>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31" name="Straight Connector 230"/>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32" name="Straight Connector 231"/>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35" name="Straight Connector 234"/>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36" name="Straight Connector 235"/>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37" name="Straight Connector 236"/>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245" name="Straight Connector 244"/>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246" name="Straight Connector 245"/>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247" name="Straight Connector 246"/>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248" name="Straight Connector 247"/>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249" name="Straight Connector 248"/>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251" name="Straight Connector 250"/>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252" name="Straight Connector 251"/>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257" name="Rectangle 256"/>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258" name="Rectangle 257"/>
            <p:cNvSpPr/>
            <p:nvPr/>
          </p:nvSpPr>
          <p:spPr>
            <a:xfrm>
              <a:off x="5406609" y="3215902"/>
              <a:ext cx="537444" cy="281437"/>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cs typeface="Times New Roman" panose="02020603050405020304" pitchFamily="18" charset="0"/>
                  <a:sym typeface="Symbol" panose="05050102010706020507" pitchFamily="18" charset="2"/>
                </a:rPr>
                <a:t>k</a:t>
              </a:r>
              <a:endParaRPr lang="en-CA" sz="1200">
                <a:solidFill>
                  <a:srgbClr val="66FF33"/>
                </a:solidFill>
              </a:endParaRPr>
            </a:p>
          </p:txBody>
        </p:sp>
        <p:cxnSp>
          <p:nvCxnSpPr>
            <p:cNvPr id="259" name="Straight Connector 258"/>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65" name="Straight Connector 264"/>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66" name="Straight Connector 265"/>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72" name="Straight Connector 271"/>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73" name="Straight Connector 272"/>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77" name="Straight Connector 276"/>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78" name="Straight Connector 277"/>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sp>
        <p:nvSpPr>
          <p:cNvPr id="205" name="Rectangle 5"/>
          <p:cNvSpPr>
            <a:spLocks noChangeArrowheads="1"/>
          </p:cNvSpPr>
          <p:nvPr/>
        </p:nvSpPr>
        <p:spPr bwMode="auto">
          <a:xfrm>
            <a:off x="3886200" y="2615148"/>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46" name="Rounded Rectangular Callout 145"/>
          <p:cNvSpPr/>
          <p:nvPr/>
        </p:nvSpPr>
        <p:spPr>
          <a:xfrm>
            <a:off x="7331325" y="124777"/>
            <a:ext cx="1627474" cy="408623"/>
          </a:xfrm>
          <a:prstGeom prst="wedgeRoundRectCallout">
            <a:avLst>
              <a:gd name="adj1" fmla="val -8497"/>
              <a:gd name="adj2" fmla="val 111783"/>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Much better!</a:t>
            </a:r>
            <a:endParaRPr lang="en-CA" sz="2400">
              <a:solidFill>
                <a:srgbClr val="FAD261"/>
              </a:solidFill>
              <a:cs typeface="Times New Roman" panose="02020603050405020304" pitchFamily="18" charset="0"/>
              <a:sym typeface="Symbol" panose="05050102010706020507" pitchFamily="18" charset="2"/>
            </a:endParaRPr>
          </a:p>
        </p:txBody>
      </p:sp>
      <p:sp>
        <p:nvSpPr>
          <p:cNvPr id="144" name="Rounded Rectangular Callout 143"/>
          <p:cNvSpPr/>
          <p:nvPr/>
        </p:nvSpPr>
        <p:spPr>
          <a:xfrm>
            <a:off x="4191000" y="3652599"/>
            <a:ext cx="4331240" cy="919401"/>
          </a:xfrm>
          <a:prstGeom prst="wedgeRoundRectCallout">
            <a:avLst>
              <a:gd name="adj1" fmla="val -40153"/>
              <a:gd name="adj2" fmla="val -103650"/>
              <a:gd name="adj3" fmla="val 16667"/>
            </a:avLst>
          </a:prstGeom>
          <a:ln w="25400">
            <a:solidFill>
              <a:schemeClr val="tx2"/>
            </a:solidFill>
          </a:ln>
        </p:spPr>
        <p:txBody>
          <a:bodyPr wrap="square" rtlCol="0" anchor="ctr">
            <a:spAutoFit/>
          </a:bodyPr>
          <a:lstStyle/>
          <a:p>
            <a:pPr algn="ctr"/>
            <a:r>
              <a:rPr lang="en-US" altLang="en-US" sz="2400">
                <a:solidFill>
                  <a:srgbClr val="00B050"/>
                </a:solidFill>
                <a:sym typeface="Symbol" panose="05050102010706020507" pitchFamily="18" charset="2"/>
              </a:rPr>
              <a:t></a:t>
            </a:r>
            <a:r>
              <a:rPr lang="en-US" altLang="en-US" sz="2400" i="1">
                <a:solidFill>
                  <a:srgbClr val="00B050"/>
                </a:solidFill>
              </a:rPr>
              <a:t>w</a:t>
            </a:r>
            <a:r>
              <a:rPr lang="en-US" altLang="en-US" sz="2400" i="1" baseline="-25000">
                <a:solidFill>
                  <a:srgbClr val="00B050"/>
                </a:solidFill>
              </a:rPr>
              <a:t>1</a:t>
            </a:r>
            <a:r>
              <a:rPr lang="en-US" altLang="en-US" sz="2400" i="1">
                <a:solidFill>
                  <a:srgbClr val="00B050"/>
                </a:solidFill>
              </a:rPr>
              <a:t>,…,</a:t>
            </a:r>
            <a:r>
              <a:rPr lang="en-US" altLang="en-US" sz="2400" i="1" err="1">
                <a:solidFill>
                  <a:srgbClr val="00B050"/>
                </a:solidFill>
              </a:rPr>
              <a:t>w</a:t>
            </a:r>
            <a:r>
              <a:rPr lang="en-US" altLang="en-US" sz="2400" i="1" baseline="-25000" err="1">
                <a:solidFill>
                  <a:srgbClr val="00B050"/>
                </a:solidFill>
              </a:rPr>
              <a:t>m</a:t>
            </a:r>
            <a:r>
              <a:rPr lang="en-US" altLang="en-US" sz="2400">
                <a:solidFill>
                  <a:srgbClr val="00B050"/>
                </a:solidFill>
                <a:sym typeface="Symbol" panose="05050102010706020507" pitchFamily="18" charset="2"/>
              </a:rPr>
              <a:t> </a:t>
            </a:r>
            <a:r>
              <a:rPr lang="en-US" altLang="en-US" sz="2400">
                <a:solidFill>
                  <a:schemeClr val="bg2"/>
                </a:solidFill>
                <a:sym typeface="Symbol" panose="05050102010706020507" pitchFamily="18" charset="2"/>
              </a:rPr>
              <a:t>v</a:t>
            </a:r>
            <a:r>
              <a:rPr lang="en-US" altLang="en-US" sz="2400">
                <a:solidFill>
                  <a:schemeClr val="bg2"/>
                </a:solidFill>
              </a:rPr>
              <a:t>isualized here </a:t>
            </a:r>
            <a:br>
              <a:rPr lang="en-US" altLang="en-US" sz="2400">
                <a:solidFill>
                  <a:schemeClr val="bg2"/>
                </a:solidFill>
              </a:rPr>
            </a:br>
            <a:r>
              <a:rPr lang="en-US" altLang="en-US" sz="2400">
                <a:solidFill>
                  <a:schemeClr val="bg2"/>
                </a:solidFill>
              </a:rPr>
              <a:t>by my location.</a:t>
            </a:r>
            <a:endParaRPr lang="en-US" altLang="en-US" sz="2400">
              <a:sym typeface="Symbol" panose="05050102010706020507" pitchFamily="18" charset="2"/>
            </a:endParaRPr>
          </a:p>
        </p:txBody>
      </p:sp>
      <p:grpSp>
        <p:nvGrpSpPr>
          <p:cNvPr id="151" name="Group 150"/>
          <p:cNvGrpSpPr/>
          <p:nvPr/>
        </p:nvGrpSpPr>
        <p:grpSpPr>
          <a:xfrm>
            <a:off x="5029200" y="2916555"/>
            <a:ext cx="2374211" cy="511504"/>
            <a:chOff x="4953000" y="2906689"/>
            <a:chExt cx="2860876" cy="622408"/>
          </a:xfrm>
        </p:grpSpPr>
        <p:sp>
          <p:nvSpPr>
            <p:cNvPr id="152" name="Rectangle 5"/>
            <p:cNvSpPr>
              <a:spLocks noChangeArrowheads="1"/>
            </p:cNvSpPr>
            <p:nvPr/>
          </p:nvSpPr>
          <p:spPr bwMode="auto">
            <a:xfrm>
              <a:off x="5037461" y="2965700"/>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53" name="Rectangle 5"/>
            <p:cNvSpPr>
              <a:spLocks noChangeArrowheads="1"/>
            </p:cNvSpPr>
            <p:nvPr/>
          </p:nvSpPr>
          <p:spPr bwMode="auto">
            <a:xfrm>
              <a:off x="6590740" y="2967334"/>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54" name="Rounded Rectangular Callout 153"/>
            <p:cNvSpPr/>
            <p:nvPr/>
          </p:nvSpPr>
          <p:spPr>
            <a:xfrm>
              <a:off x="4953000" y="2906689"/>
              <a:ext cx="2860876" cy="621524"/>
            </a:xfrm>
            <a:prstGeom prst="wedgeRoundRectCallout">
              <a:avLst>
                <a:gd name="adj1" fmla="val -57543"/>
                <a:gd name="adj2" fmla="val -68447"/>
                <a:gd name="adj3" fmla="val 16667"/>
              </a:avLst>
            </a:prstGeom>
            <a:ln w="25400">
              <a:solidFill>
                <a:schemeClr val="tx2"/>
              </a:solidFill>
            </a:ln>
          </p:spPr>
          <p:txBody>
            <a:bodyPr wrap="square" rtlCol="0" anchor="ctr">
              <a:spAutoFit/>
            </a:bodyPr>
            <a:lstStyle/>
            <a:p>
              <a:pPr algn="ctr"/>
              <a:r>
                <a:rPr lang="en-US" sz="2400">
                  <a:sym typeface="Symbol" panose="05050102010706020507" pitchFamily="18" charset="2"/>
                </a:rPr>
                <a:t>                           </a:t>
              </a:r>
              <a:endParaRPr lang="en-CA" sz="2400">
                <a:cs typeface="Times New Roman" panose="02020603050405020304" pitchFamily="18" charset="0"/>
                <a:sym typeface="Symbol" panose="05050102010706020507" pitchFamily="18" charset="2"/>
              </a:endParaRPr>
            </a:p>
          </p:txBody>
        </p:sp>
      </p:grpSp>
      <p:grpSp>
        <p:nvGrpSpPr>
          <p:cNvPr id="101" name="Group 100"/>
          <p:cNvGrpSpPr/>
          <p:nvPr/>
        </p:nvGrpSpPr>
        <p:grpSpPr>
          <a:xfrm>
            <a:off x="691474" y="3652599"/>
            <a:ext cx="2706226" cy="3173100"/>
            <a:chOff x="6151440" y="3608700"/>
            <a:chExt cx="2706226" cy="3173100"/>
          </a:xfrm>
        </p:grpSpPr>
        <p:pic>
          <p:nvPicPr>
            <p:cNvPr id="103" name="Picture 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1440" y="3608700"/>
              <a:ext cx="2687760" cy="1649100"/>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p:cNvSpPr/>
            <p:nvPr/>
          </p:nvSpPr>
          <p:spPr>
            <a:xfrm>
              <a:off x="6247656" y="5212140"/>
              <a:ext cx="2610010" cy="1569660"/>
            </a:xfrm>
            <a:prstGeom prst="rect">
              <a:avLst/>
            </a:prstGeom>
          </p:spPr>
          <p:txBody>
            <a:bodyPr wrap="none">
              <a:spAutoFit/>
            </a:bodyPr>
            <a:lstStyle/>
            <a:p>
              <a:pPr algn="ctr"/>
              <a:r>
                <a:rPr lang="en-US" sz="2400"/>
                <a:t>We can’t really see </a:t>
              </a:r>
              <a:br>
                <a:rPr lang="en-US" sz="2400"/>
              </a:br>
              <a:r>
                <a:rPr lang="en-US" sz="2400"/>
                <a:t>the whole </a:t>
              </a:r>
            </a:p>
            <a:p>
              <a:pPr algn="ctr"/>
              <a:r>
                <a:rPr lang="en-US" sz="2400"/>
                <a:t>10000 dimensional </a:t>
              </a:r>
              <a:br>
                <a:rPr lang="en-US" sz="2400"/>
              </a:br>
              <a:r>
                <a:rPr lang="en-US" sz="2400"/>
                <a:t>error functions.</a:t>
              </a:r>
              <a:endParaRPr lang="en-CA" sz="2400"/>
            </a:p>
          </p:txBody>
        </p:sp>
      </p:grpSp>
      <p:grpSp>
        <p:nvGrpSpPr>
          <p:cNvPr id="106" name="Group 105">
            <a:extLst>
              <a:ext uri="{FF2B5EF4-FFF2-40B4-BE49-F238E27FC236}">
                <a16:creationId xmlns:a16="http://schemas.microsoft.com/office/drawing/2014/main" id="{E18AC671-B4BD-4DC0-A20A-9E7B80EB534D}"/>
              </a:ext>
            </a:extLst>
          </p:cNvPr>
          <p:cNvGrpSpPr/>
          <p:nvPr/>
        </p:nvGrpSpPr>
        <p:grpSpPr>
          <a:xfrm>
            <a:off x="4928225" y="3657600"/>
            <a:ext cx="5107040" cy="3276600"/>
            <a:chOff x="1861786" y="3505200"/>
            <a:chExt cx="5107040" cy="3276600"/>
          </a:xfrm>
        </p:grpSpPr>
        <p:sp>
          <p:nvSpPr>
            <p:cNvPr id="108" name="TextBox 107">
              <a:extLst>
                <a:ext uri="{FF2B5EF4-FFF2-40B4-BE49-F238E27FC236}">
                  <a16:creationId xmlns:a16="http://schemas.microsoft.com/office/drawing/2014/main" id="{A3BE197C-9B0D-4086-9B3D-B2FCB2F5E02C}"/>
                </a:ext>
              </a:extLst>
            </p:cNvPr>
            <p:cNvSpPr txBox="1"/>
            <p:nvPr/>
          </p:nvSpPr>
          <p:spPr bwMode="auto">
            <a:xfrm rot="20818719">
              <a:off x="1950318" y="4675208"/>
              <a:ext cx="1644479" cy="53184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109" name="Group 108">
              <a:extLst>
                <a:ext uri="{FF2B5EF4-FFF2-40B4-BE49-F238E27FC236}">
                  <a16:creationId xmlns:a16="http://schemas.microsoft.com/office/drawing/2014/main" id="{8D7BEB18-A4D2-4F48-85A0-27F56F563B49}"/>
                </a:ext>
              </a:extLst>
            </p:cNvPr>
            <p:cNvGrpSpPr/>
            <p:nvPr/>
          </p:nvGrpSpPr>
          <p:grpSpPr>
            <a:xfrm>
              <a:off x="1861786" y="3505200"/>
              <a:ext cx="5107040" cy="3276600"/>
              <a:chOff x="1861786" y="3505200"/>
              <a:chExt cx="5107040" cy="3276600"/>
            </a:xfrm>
          </p:grpSpPr>
          <p:sp>
            <p:nvSpPr>
              <p:cNvPr id="112" name="Rectangle 111">
                <a:extLst>
                  <a:ext uri="{FF2B5EF4-FFF2-40B4-BE49-F238E27FC236}">
                    <a16:creationId xmlns:a16="http://schemas.microsoft.com/office/drawing/2014/main" id="{5F397F50-20DE-4450-B9FD-2E3DA2B0ACBB}"/>
                  </a:ext>
                </a:extLst>
              </p:cNvPr>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grpSp>
            <p:nvGrpSpPr>
              <p:cNvPr id="113" name="Group 112">
                <a:extLst>
                  <a:ext uri="{FF2B5EF4-FFF2-40B4-BE49-F238E27FC236}">
                    <a16:creationId xmlns:a16="http://schemas.microsoft.com/office/drawing/2014/main" id="{97E61E7B-0C89-49FC-BFD3-8E008CD039F2}"/>
                  </a:ext>
                </a:extLst>
              </p:cNvPr>
              <p:cNvGrpSpPr/>
              <p:nvPr/>
            </p:nvGrpSpPr>
            <p:grpSpPr>
              <a:xfrm>
                <a:off x="2379154" y="4505419"/>
                <a:ext cx="3198170" cy="1799154"/>
                <a:chOff x="2379154" y="4505419"/>
                <a:chExt cx="3198170" cy="1799154"/>
              </a:xfrm>
            </p:grpSpPr>
            <p:sp>
              <p:nvSpPr>
                <p:cNvPr id="123" name="Rectangle 122">
                  <a:extLst>
                    <a:ext uri="{FF2B5EF4-FFF2-40B4-BE49-F238E27FC236}">
                      <a16:creationId xmlns:a16="http://schemas.microsoft.com/office/drawing/2014/main" id="{3FA69AFB-A1C8-40D3-807A-83AC81675CBB}"/>
                    </a:ext>
                  </a:extLst>
                </p:cNvPr>
                <p:cNvSpPr/>
                <p:nvPr/>
              </p:nvSpPr>
              <p:spPr>
                <a:xfrm>
                  <a:off x="2419961" y="5842908"/>
                  <a:ext cx="808482" cy="461665"/>
                </a:xfrm>
                <a:prstGeom prst="rect">
                  <a:avLst/>
                </a:prstGeom>
                <a:solidFill>
                  <a:schemeClr val="tx1"/>
                </a:solidFill>
              </p:spPr>
              <p:txBody>
                <a:bodyPr wrap="square">
                  <a:spAutoFit/>
                </a:bodyPr>
                <a:lstStyle/>
                <a:p>
                  <a:pPr algn="ctr"/>
                  <a:r>
                    <a:rPr lang="en-US" altLang="en-US" sz="2400" i="1">
                      <a:solidFill>
                        <a:srgbClr val="00B050"/>
                      </a:solidFill>
                    </a:rPr>
                    <a:t>w</a:t>
                  </a:r>
                  <a:r>
                    <a:rPr lang="en-US" altLang="en-US" sz="2400" i="1" baseline="-25000">
                      <a:solidFill>
                        <a:srgbClr val="00B050"/>
                      </a:solidFill>
                    </a:rPr>
                    <a:t>1</a:t>
                  </a:r>
                  <a:endParaRPr lang="en-CA" sz="2400" i="1">
                    <a:solidFill>
                      <a:srgbClr val="00B050"/>
                    </a:solidFill>
                  </a:endParaRPr>
                </a:p>
              </p:txBody>
            </p:sp>
            <p:sp>
              <p:nvSpPr>
                <p:cNvPr id="124" name="Rectangle 123">
                  <a:extLst>
                    <a:ext uri="{FF2B5EF4-FFF2-40B4-BE49-F238E27FC236}">
                      <a16:creationId xmlns:a16="http://schemas.microsoft.com/office/drawing/2014/main" id="{3BCEBFCE-F42E-4DAA-AB2E-26AAB4A936C7}"/>
                    </a:ext>
                  </a:extLst>
                </p:cNvPr>
                <p:cNvSpPr/>
                <p:nvPr/>
              </p:nvSpPr>
              <p:spPr>
                <a:xfrm>
                  <a:off x="4705961" y="5711518"/>
                  <a:ext cx="808482" cy="461665"/>
                </a:xfrm>
                <a:prstGeom prst="rect">
                  <a:avLst/>
                </a:prstGeom>
                <a:solidFill>
                  <a:schemeClr val="tx1"/>
                </a:solidFill>
              </p:spPr>
              <p:txBody>
                <a:bodyPr wrap="square">
                  <a:spAutoFit/>
                </a:bodyPr>
                <a:lstStyle/>
                <a:p>
                  <a:pPr algn="ctr"/>
                  <a:r>
                    <a:rPr lang="en-US" altLang="en-US" sz="2400" i="1">
                      <a:solidFill>
                        <a:srgbClr val="00B050"/>
                      </a:solidFill>
                    </a:rPr>
                    <a:t>w</a:t>
                  </a:r>
                  <a:r>
                    <a:rPr lang="en-US" altLang="en-US" sz="2400" i="1" baseline="-25000">
                      <a:solidFill>
                        <a:srgbClr val="00B050"/>
                      </a:solidFill>
                    </a:rPr>
                    <a:t>2</a:t>
                  </a:r>
                  <a:endParaRPr lang="en-CA" sz="2400" i="1">
                    <a:solidFill>
                      <a:srgbClr val="00B050"/>
                    </a:solidFill>
                  </a:endParaRPr>
                </a:p>
              </p:txBody>
            </p:sp>
            <p:sp>
              <p:nvSpPr>
                <p:cNvPr id="125" name="TextBox 124">
                  <a:extLst>
                    <a:ext uri="{FF2B5EF4-FFF2-40B4-BE49-F238E27FC236}">
                      <a16:creationId xmlns:a16="http://schemas.microsoft.com/office/drawing/2014/main" id="{8D696CAE-0623-408F-AC58-AE4772FFFEA7}"/>
                    </a:ext>
                  </a:extLst>
                </p:cNvPr>
                <p:cNvSpPr txBox="1"/>
                <p:nvPr/>
              </p:nvSpPr>
              <p:spPr bwMode="auto">
                <a:xfrm>
                  <a:off x="2454539" y="4675402"/>
                  <a:ext cx="2552641"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6" name="TextBox 125">
                  <a:extLst>
                    <a:ext uri="{FF2B5EF4-FFF2-40B4-BE49-F238E27FC236}">
                      <a16:creationId xmlns:a16="http://schemas.microsoft.com/office/drawing/2014/main" id="{63C412A7-E098-40C1-8D8E-EC098DE37F62}"/>
                    </a:ext>
                  </a:extLst>
                </p:cNvPr>
                <p:cNvSpPr txBox="1"/>
                <p:nvPr/>
              </p:nvSpPr>
              <p:spPr bwMode="auto">
                <a:xfrm rot="20022446">
                  <a:off x="3610533" y="4568097"/>
                  <a:ext cx="1075325"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7" name="TextBox 126">
                  <a:extLst>
                    <a:ext uri="{FF2B5EF4-FFF2-40B4-BE49-F238E27FC236}">
                      <a16:creationId xmlns:a16="http://schemas.microsoft.com/office/drawing/2014/main" id="{22FF57C1-6F6C-4DF9-B73D-90552BEBE286}"/>
                    </a:ext>
                  </a:extLst>
                </p:cNvPr>
                <p:cNvSpPr txBox="1"/>
                <p:nvPr/>
              </p:nvSpPr>
              <p:spPr bwMode="auto">
                <a:xfrm rot="1769552">
                  <a:off x="4314346" y="4505419"/>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8" name="TextBox 127">
                  <a:extLst>
                    <a:ext uri="{FF2B5EF4-FFF2-40B4-BE49-F238E27FC236}">
                      <a16:creationId xmlns:a16="http://schemas.microsoft.com/office/drawing/2014/main" id="{C3FFA288-985F-4ED6-95DC-E0697F223FF7}"/>
                    </a:ext>
                  </a:extLst>
                </p:cNvPr>
                <p:cNvSpPr txBox="1"/>
                <p:nvPr/>
              </p:nvSpPr>
              <p:spPr bwMode="auto">
                <a:xfrm rot="2353458">
                  <a:off x="2914450" y="5049858"/>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29" name="TextBox 128">
                  <a:extLst>
                    <a:ext uri="{FF2B5EF4-FFF2-40B4-BE49-F238E27FC236}">
                      <a16:creationId xmlns:a16="http://schemas.microsoft.com/office/drawing/2014/main" id="{9236E02A-BCE3-496B-BBAE-74B0FD890378}"/>
                    </a:ext>
                  </a:extLst>
                </p:cNvPr>
                <p:cNvSpPr txBox="1"/>
                <p:nvPr/>
              </p:nvSpPr>
              <p:spPr bwMode="auto">
                <a:xfrm rot="18982493">
                  <a:off x="3127042" y="5179553"/>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0" name="TextBox 129">
                  <a:extLst>
                    <a:ext uri="{FF2B5EF4-FFF2-40B4-BE49-F238E27FC236}">
                      <a16:creationId xmlns:a16="http://schemas.microsoft.com/office/drawing/2014/main" id="{6252B889-B4F2-41AC-86B0-564167592B81}"/>
                    </a:ext>
                  </a:extLst>
                </p:cNvPr>
                <p:cNvSpPr txBox="1"/>
                <p:nvPr/>
              </p:nvSpPr>
              <p:spPr bwMode="auto">
                <a:xfrm rot="563998">
                  <a:off x="2379154" y="5365649"/>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1" name="TextBox 130">
                  <a:extLst>
                    <a:ext uri="{FF2B5EF4-FFF2-40B4-BE49-F238E27FC236}">
                      <a16:creationId xmlns:a16="http://schemas.microsoft.com/office/drawing/2014/main" id="{F12E81F1-9692-47C4-974D-337C0509F1DE}"/>
                    </a:ext>
                  </a:extLst>
                </p:cNvPr>
                <p:cNvSpPr txBox="1"/>
                <p:nvPr/>
              </p:nvSpPr>
              <p:spPr bwMode="auto">
                <a:xfrm rot="563998">
                  <a:off x="4219211" y="526102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2" name="TextBox 131">
                  <a:extLst>
                    <a:ext uri="{FF2B5EF4-FFF2-40B4-BE49-F238E27FC236}">
                      <a16:creationId xmlns:a16="http://schemas.microsoft.com/office/drawing/2014/main" id="{3461BC59-0BBB-424D-AA2D-91FA8A851D4E}"/>
                    </a:ext>
                  </a:extLst>
                </p:cNvPr>
                <p:cNvSpPr txBox="1"/>
                <p:nvPr/>
              </p:nvSpPr>
              <p:spPr bwMode="auto">
                <a:xfrm rot="563998">
                  <a:off x="3304811" y="455388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3" name="TextBox 132">
                  <a:extLst>
                    <a:ext uri="{FF2B5EF4-FFF2-40B4-BE49-F238E27FC236}">
                      <a16:creationId xmlns:a16="http://schemas.microsoft.com/office/drawing/2014/main" id="{62E410C2-9F5C-4937-8680-AFB268CFC48B}"/>
                    </a:ext>
                  </a:extLst>
                </p:cNvPr>
                <p:cNvSpPr txBox="1"/>
                <p:nvPr/>
              </p:nvSpPr>
              <p:spPr bwMode="auto">
                <a:xfrm rot="2027731">
                  <a:off x="4852330" y="4826806"/>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34" name="TextBox 133">
                  <a:extLst>
                    <a:ext uri="{FF2B5EF4-FFF2-40B4-BE49-F238E27FC236}">
                      <a16:creationId xmlns:a16="http://schemas.microsoft.com/office/drawing/2014/main" id="{4E7C2119-C49C-4E06-BA1C-E0F2FADABD8C}"/>
                    </a:ext>
                  </a:extLst>
                </p:cNvPr>
                <p:cNvSpPr txBox="1"/>
                <p:nvPr/>
              </p:nvSpPr>
              <p:spPr bwMode="auto">
                <a:xfrm rot="19217064">
                  <a:off x="4600648" y="5076204"/>
                  <a:ext cx="724994" cy="28800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114" name="Group 113">
                <a:extLst>
                  <a:ext uri="{FF2B5EF4-FFF2-40B4-BE49-F238E27FC236}">
                    <a16:creationId xmlns:a16="http://schemas.microsoft.com/office/drawing/2014/main" id="{DEF6718B-EB0D-4B3D-9FBD-5B7024F77664}"/>
                  </a:ext>
                </a:extLst>
              </p:cNvPr>
              <p:cNvGrpSpPr/>
              <p:nvPr/>
            </p:nvGrpSpPr>
            <p:grpSpPr>
              <a:xfrm>
                <a:off x="1861786" y="4038600"/>
                <a:ext cx="3744028" cy="2057400"/>
                <a:chOff x="1861786" y="4038600"/>
                <a:chExt cx="3744028" cy="2057400"/>
              </a:xfrm>
            </p:grpSpPr>
            <p:cxnSp>
              <p:nvCxnSpPr>
                <p:cNvPr id="115" name="Straight Connector 114">
                  <a:extLst>
                    <a:ext uri="{FF2B5EF4-FFF2-40B4-BE49-F238E27FC236}">
                      <a16:creationId xmlns:a16="http://schemas.microsoft.com/office/drawing/2014/main" id="{936293E0-22A1-429D-860A-8E995598A0D3}"/>
                    </a:ext>
                  </a:extLst>
                </p:cNvPr>
                <p:cNvCxnSpPr/>
                <p:nvPr/>
              </p:nvCxnSpPr>
              <p:spPr bwMode="auto">
                <a:xfrm>
                  <a:off x="1861786" y="566897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9B3BB650-406D-4EE0-B827-509D9EC45371}"/>
                    </a:ext>
                  </a:extLst>
                </p:cNvPr>
                <p:cNvCxnSpPr/>
                <p:nvPr/>
              </p:nvCxnSpPr>
              <p:spPr bwMode="auto">
                <a:xfrm flipH="1">
                  <a:off x="4191000" y="5452869"/>
                  <a:ext cx="1367722" cy="632529"/>
                </a:xfrm>
                <a:prstGeom prst="line">
                  <a:avLst/>
                </a:prstGeom>
                <a:noFill/>
                <a:ln w="38100" cap="sq" cmpd="sng" algn="ctr">
                  <a:solidFill>
                    <a:srgbClr val="66FF33"/>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6F5235BD-2A76-4918-906B-77556878EAE9}"/>
                    </a:ext>
                  </a:extLst>
                </p:cNvPr>
                <p:cNvCxnSpPr/>
                <p:nvPr/>
              </p:nvCxnSpPr>
              <p:spPr bwMode="auto">
                <a:xfrm flipV="1">
                  <a:off x="1919109" y="4994797"/>
                  <a:ext cx="1354859" cy="652000"/>
                </a:xfrm>
                <a:prstGeom prst="line">
                  <a:avLst/>
                </a:prstGeom>
                <a:noFill/>
                <a:ln w="38100" cap="sq" cmpd="sng" algn="ctr">
                  <a:solidFill>
                    <a:srgbClr val="66FF33"/>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0D959827-1AD5-4B20-99BC-5A33F72322C1}"/>
                    </a:ext>
                  </a:extLst>
                </p:cNvPr>
                <p:cNvCxnSpPr/>
                <p:nvPr/>
              </p:nvCxnSpPr>
              <p:spPr bwMode="auto">
                <a:xfrm flipV="1">
                  <a:off x="1868387" y="4635521"/>
                  <a:ext cx="0" cy="1011276"/>
                </a:xfrm>
                <a:prstGeom prst="line">
                  <a:avLst/>
                </a:prstGeom>
                <a:noFill/>
                <a:ln w="38100" cap="sq" cmpd="sng" algn="ctr">
                  <a:solidFill>
                    <a:schemeClr val="accent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D21DCA2F-3B64-4C3B-B48A-0860B01AC55C}"/>
                    </a:ext>
                  </a:extLst>
                </p:cNvPr>
                <p:cNvCxnSpPr/>
                <p:nvPr/>
              </p:nvCxnSpPr>
              <p:spPr bwMode="auto">
                <a:xfrm flipV="1">
                  <a:off x="3283128" y="4038600"/>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99C4339-2EFC-4286-A824-13419947CED2}"/>
                    </a:ext>
                  </a:extLst>
                </p:cNvPr>
                <p:cNvCxnSpPr/>
                <p:nvPr/>
              </p:nvCxnSpPr>
              <p:spPr bwMode="auto">
                <a:xfrm flipV="1">
                  <a:off x="5590689" y="4461469"/>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FA89BA75-5ADF-41CE-9702-067B3414A631}"/>
                    </a:ext>
                  </a:extLst>
                </p:cNvPr>
                <p:cNvCxnSpPr/>
                <p:nvPr/>
              </p:nvCxnSpPr>
              <p:spPr bwMode="auto">
                <a:xfrm>
                  <a:off x="3276600" y="499201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5A2A021B-DFA2-494E-A8DF-E890B38DC0FE}"/>
                    </a:ext>
                  </a:extLst>
                </p:cNvPr>
                <p:cNvCxnSpPr/>
                <p:nvPr/>
              </p:nvCxnSpPr>
              <p:spPr bwMode="auto">
                <a:xfrm flipV="1">
                  <a:off x="4162911" y="5142517"/>
                  <a:ext cx="0" cy="953483"/>
                </a:xfrm>
                <a:prstGeom prst="line">
                  <a:avLst/>
                </a:prstGeom>
                <a:noFill/>
                <a:ln w="38100" cap="sq" cmpd="sng" algn="ctr">
                  <a:solidFill>
                    <a:schemeClr val="accent1"/>
                  </a:solidFill>
                  <a:prstDash val="solid"/>
                  <a:round/>
                  <a:headEnd type="none" w="med" len="med"/>
                  <a:tailEnd type="none" w="med" len="med"/>
                </a:ln>
                <a:effectLst/>
              </p:spPr>
            </p:cxnSp>
          </p:grpSp>
        </p:grpSp>
        <p:sp>
          <p:nvSpPr>
            <p:cNvPr id="111" name="TextBox 110">
              <a:extLst>
                <a:ext uri="{FF2B5EF4-FFF2-40B4-BE49-F238E27FC236}">
                  <a16:creationId xmlns:a16="http://schemas.microsoft.com/office/drawing/2014/main" id="{F7375B1C-D582-4363-85B5-0AE98638341D}"/>
                </a:ext>
              </a:extLst>
            </p:cNvPr>
            <p:cNvSpPr txBox="1"/>
            <p:nvPr/>
          </p:nvSpPr>
          <p:spPr bwMode="auto">
            <a:xfrm rot="20086641">
              <a:off x="2061505" y="5023999"/>
              <a:ext cx="1153370" cy="228531"/>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pic>
        <p:nvPicPr>
          <p:cNvPr id="142" name="Picture 1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54520" y="5185444"/>
            <a:ext cx="508696" cy="643316"/>
          </a:xfrm>
          <a:prstGeom prst="rect">
            <a:avLst/>
          </a:prstGeom>
        </p:spPr>
      </p:pic>
      <p:sp>
        <p:nvSpPr>
          <p:cNvPr id="135" name="Rounded Rectangular Callout 144">
            <a:extLst>
              <a:ext uri="{FF2B5EF4-FFF2-40B4-BE49-F238E27FC236}">
                <a16:creationId xmlns:a16="http://schemas.microsoft.com/office/drawing/2014/main" id="{2E992AC8-A646-4E71-A54E-257DC1906A7B}"/>
              </a:ext>
            </a:extLst>
          </p:cNvPr>
          <p:cNvSpPr/>
          <p:nvPr/>
        </p:nvSpPr>
        <p:spPr>
          <a:xfrm>
            <a:off x="7522112" y="2288521"/>
            <a:ext cx="1545688" cy="1225868"/>
          </a:xfrm>
          <a:prstGeom prst="wedgeRoundRectCallout">
            <a:avLst>
              <a:gd name="adj1" fmla="val 5263"/>
              <a:gd name="adj2" fmla="val -115428"/>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Here is a </a:t>
            </a:r>
          </a:p>
          <a:p>
            <a:pPr algn="ctr"/>
            <a:r>
              <a:rPr lang="en-CA" sz="2400">
                <a:cs typeface="Times New Roman" panose="02020603050405020304" pitchFamily="18" charset="0"/>
                <a:sym typeface="Symbol" panose="05050102010706020507" pitchFamily="18" charset="2"/>
              </a:rPr>
              <a:t>measure of </a:t>
            </a:r>
          </a:p>
          <a:p>
            <a:pPr algn="ctr"/>
            <a:r>
              <a:rPr lang="en-CA" sz="2400">
                <a:cs typeface="Times New Roman" panose="02020603050405020304" pitchFamily="18" charset="0"/>
                <a:sym typeface="Symbol" panose="05050102010706020507" pitchFamily="18" charset="2"/>
              </a:rPr>
              <a:t>your </a:t>
            </a:r>
            <a:r>
              <a:rPr lang="en-CA" sz="2400">
                <a:solidFill>
                  <a:srgbClr val="FAD261"/>
                </a:solidFill>
                <a:cs typeface="Times New Roman" panose="02020603050405020304" pitchFamily="18" charset="0"/>
                <a:sym typeface="Symbol" panose="05050102010706020507" pitchFamily="18" charset="2"/>
              </a:rPr>
              <a:t>error.</a:t>
            </a:r>
          </a:p>
        </p:txBody>
      </p:sp>
    </p:spTree>
    <p:extLst>
      <p:ext uri="{BB962C8B-B14F-4D97-AF65-F5344CB8AC3E}">
        <p14:creationId xmlns:p14="http://schemas.microsoft.com/office/powerpoint/2010/main" val="4614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500" fill="hold"/>
                                        <p:tgtEl>
                                          <p:spTgt spid="106"/>
                                        </p:tgtEl>
                                        <p:attrNameLst>
                                          <p:attrName>ppt_x</p:attrName>
                                        </p:attrNameLst>
                                      </p:cBhvr>
                                      <p:tavLst>
                                        <p:tav tm="0">
                                          <p:val>
                                            <p:strVal val="#ppt_x"/>
                                          </p:val>
                                        </p:tav>
                                        <p:tav tm="100000">
                                          <p:val>
                                            <p:strVal val="#ppt_x"/>
                                          </p:val>
                                        </p:tav>
                                      </p:tavLst>
                                    </p:anim>
                                    <p:anim calcmode="lin" valueType="num">
                                      <p:cBhvr additive="base">
                                        <p:cTn id="12"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altLang="en-US" sz="3600">
                <a:solidFill>
                  <a:schemeClr val="tx2"/>
                </a:solidFill>
              </a:rPr>
              <a:t>Abstract Thinking</a:t>
            </a:r>
            <a:endParaRPr lang="en-US" sz="3600" b="1">
              <a:solidFill>
                <a:schemeClr val="tx2"/>
              </a:solidFill>
              <a:effectLst>
                <a:outerShdw blurRad="38100" dist="38100" dir="2700000" algn="tl">
                  <a:srgbClr val="000000"/>
                </a:outerShdw>
              </a:effectLst>
              <a:cs typeface="+mn-cs"/>
            </a:endParaRPr>
          </a:p>
        </p:txBody>
      </p:sp>
      <p:pic>
        <p:nvPicPr>
          <p:cNvPr id="4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213894"/>
            <a:ext cx="3048000" cy="252984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dd00786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2790645"/>
            <a:ext cx="1322741" cy="132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0" name="Text Box 33"/>
              <p:cNvSpPr txBox="1">
                <a:spLocks noChangeArrowheads="1"/>
              </p:cNvSpPr>
              <p:nvPr/>
            </p:nvSpPr>
            <p:spPr bwMode="auto">
              <a:xfrm>
                <a:off x="762000" y="648831"/>
                <a:ext cx="8327056" cy="3108543"/>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We can </a:t>
                </a:r>
                <a:r>
                  <a:rPr lang="en-US" altLang="en-US" sz="2800">
                    <a:latin typeface="Times New Roman" pitchFamily="18" charset="0"/>
                    <a:sym typeface="Symbol" panose="05050102010706020507" pitchFamily="18" charset="2"/>
                  </a:rPr>
                  <a:t>talk about many aspects of Machine Learning,</a:t>
                </a:r>
                <a:br>
                  <a:rPr lang="en-US" altLang="en-US" sz="2800">
                    <a:latin typeface="Times New Roman" pitchFamily="18" charset="0"/>
                    <a:sym typeface="Symbol" panose="05050102010706020507" pitchFamily="18" charset="2"/>
                  </a:rPr>
                </a:br>
                <a:r>
                  <a:rPr lang="en-US" altLang="en-US" sz="2800">
                    <a:latin typeface="Times New Roman" pitchFamily="18" charset="0"/>
                    <a:sym typeface="Symbol" panose="05050102010706020507" pitchFamily="18" charset="2"/>
                  </a:rPr>
                  <a:t>without needing to know </a:t>
                </a: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The nature of machine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d>
                  </m:oMath>
                </a14:m>
                <a:endParaRPr lang="en-US" altLang="en-US" sz="2800">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The nature of </a:t>
                </a:r>
                <a14:m>
                  <m:oMath xmlns:m="http://schemas.openxmlformats.org/officeDocument/2006/math">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oMath>
                </a14:m>
                <a:r>
                  <a:rPr lang="en-US" altLang="en-US" sz="2800">
                    <a:latin typeface="Times New Roman" pitchFamily="18" charset="0"/>
                    <a:sym typeface="Symbol" panose="05050102010706020507" pitchFamily="18" charset="2"/>
                  </a:rPr>
                  <a:t> and </a:t>
                </a:r>
                <a:r>
                  <a:rPr lang="en-US" altLang="en-US" sz="2800" i="1">
                    <a:solidFill>
                      <a:srgbClr val="FF00FF"/>
                    </a:solidFill>
                    <a:latin typeface="Times New Roman" pitchFamily="18" charset="0"/>
                  </a:rPr>
                  <a:t>y</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We talk of knowing if image </a:t>
                </a:r>
                <a14:m>
                  <m:oMath xmlns:m="http://schemas.openxmlformats.org/officeDocument/2006/math">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oMath>
                </a14:m>
                <a:r>
                  <a:rPr lang="en-US" altLang="en-US" sz="2800">
                    <a:latin typeface="Times New Roman" pitchFamily="18" charset="0"/>
                    <a:sym typeface="Symbol" panose="05050102010706020507" pitchFamily="18" charset="2"/>
                  </a:rPr>
                  <a:t> is a face</a:t>
                </a:r>
                <a:br>
                  <a:rPr lang="en-US" altLang="en-US" sz="2800">
                    <a:latin typeface="Times New Roman" pitchFamily="18" charset="0"/>
                    <a:sym typeface="Symbol" panose="05050102010706020507" pitchFamily="18" charset="2"/>
                  </a:rPr>
                </a:br>
                <a:r>
                  <a:rPr lang="en-US" altLang="en-US" sz="2800">
                    <a:latin typeface="Times New Roman" pitchFamily="18" charset="0"/>
                    <a:sym typeface="Symbol" panose="05050102010706020507" pitchFamily="18" charset="2"/>
                  </a:rPr>
                  <a:t>without mentioning noses.</a:t>
                </a:r>
              </a:p>
              <a:p>
                <a:pPr marL="457200" indent="-457200">
                  <a:spcBef>
                    <a:spcPct val="0"/>
                  </a:spcBef>
                  <a:buFont typeface="Arial" panose="020B0604020202020204" pitchFamily="34" charset="0"/>
                  <a:buChar char="•"/>
                </a:pPr>
                <a:endParaRPr lang="en-US" altLang="en-US" sz="2800">
                  <a:latin typeface="Times New Roman" pitchFamily="18" charset="0"/>
                  <a:sym typeface="Symbol" panose="05050102010706020507" pitchFamily="18" charset="2"/>
                </a:endParaRPr>
              </a:p>
            </p:txBody>
          </p:sp>
        </mc:Choice>
        <mc:Fallback xmlns="">
          <p:sp>
            <p:nvSpPr>
              <p:cNvPr id="50" name="Text Box 33"/>
              <p:cNvSpPr txBox="1">
                <a:spLocks noRot="1" noChangeAspect="1" noMove="1" noResize="1" noEditPoints="1" noAdjustHandles="1" noChangeArrowheads="1" noChangeShapeType="1" noTextEdit="1"/>
              </p:cNvSpPr>
              <p:nvPr/>
            </p:nvSpPr>
            <p:spPr bwMode="auto">
              <a:xfrm>
                <a:off x="762000" y="648831"/>
                <a:ext cx="8327056" cy="3108543"/>
              </a:xfrm>
              <a:prstGeom prst="rect">
                <a:avLst/>
              </a:prstGeom>
              <a:blipFill>
                <a:blip r:embed="rId5"/>
                <a:stretch>
                  <a:fillRect t="-19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pic>
        <p:nvPicPr>
          <p:cNvPr id="32" name="Picture 2" descr="Image result for nos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3780" y="4209161"/>
            <a:ext cx="1666220" cy="9884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3"/>
          <p:cNvSpPr txBox="1">
            <a:spLocks noChangeArrowheads="1"/>
          </p:cNvSpPr>
          <p:nvPr/>
        </p:nvSpPr>
        <p:spPr bwMode="auto">
          <a:xfrm>
            <a:off x="685800" y="3581400"/>
            <a:ext cx="83270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This simplicity lets us focus on what is important.</a:t>
            </a:r>
          </a:p>
          <a:p>
            <a:pPr>
              <a:spcBef>
                <a:spcPct val="0"/>
              </a:spcBef>
            </a:pPr>
            <a:r>
              <a:rPr lang="en-US" altLang="en-US" sz="2800">
                <a:latin typeface="Times New Roman" pitchFamily="18" charset="0"/>
                <a:sym typeface="Symbol" panose="05050102010706020507" pitchFamily="18" charset="2"/>
              </a:rPr>
              <a:t>And ensures that what we say works for </a:t>
            </a: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any model of machine </a:t>
            </a: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any computational problem. </a:t>
            </a:r>
          </a:p>
        </p:txBody>
      </p:sp>
    </p:spTree>
    <p:extLst>
      <p:ext uri="{BB962C8B-B14F-4D97-AF65-F5344CB8AC3E}">
        <p14:creationId xmlns:p14="http://schemas.microsoft.com/office/powerpoint/2010/main" val="29082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0-#ppt_w/2"/>
                                          </p:val>
                                        </p:tav>
                                        <p:tav tm="100000">
                                          <p:val>
                                            <p:strVal val="#ppt_x"/>
                                          </p:val>
                                        </p:tav>
                                      </p:tavLst>
                                    </p:anim>
                                    <p:anim calcmode="lin" valueType="num">
                                      <p:cBhvr additive="base">
                                        <p:cTn id="14" dur="500" fill="hold"/>
                                        <p:tgtEl>
                                          <p:spTgt spid="48"/>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0-#ppt_w/2"/>
                                          </p:val>
                                        </p:tav>
                                        <p:tav tm="100000">
                                          <p:val>
                                            <p:strVal val="#ppt_x"/>
                                          </p:val>
                                        </p:tav>
                                      </p:tavLst>
                                    </p:anim>
                                    <p:anim calcmode="lin" valueType="num">
                                      <p:cBhvr additive="base">
                                        <p:cTn id="18" dur="5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0">
                                            <p:txEl>
                                              <p:pRg st="0" end="0"/>
                                            </p:txEl>
                                          </p:spTgt>
                                        </p:tgtEl>
                                        <p:attrNameLst>
                                          <p:attrName>style.visibility</p:attrName>
                                        </p:attrNameLst>
                                      </p:cBhvr>
                                      <p:to>
                                        <p:strVal val="visible"/>
                                      </p:to>
                                    </p:set>
                                    <p:anim calcmode="lin" valueType="num">
                                      <p:cBhvr additive="base">
                                        <p:cTn id="21"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0">
                                            <p:txEl>
                                              <p:pRg st="1" end="1"/>
                                            </p:txEl>
                                          </p:spTgt>
                                        </p:tgtEl>
                                        <p:attrNameLst>
                                          <p:attrName>style.visibility</p:attrName>
                                        </p:attrNameLst>
                                      </p:cBhvr>
                                      <p:to>
                                        <p:strVal val="visible"/>
                                      </p:to>
                                    </p:set>
                                    <p:anim calcmode="lin" valueType="num">
                                      <p:cBhvr additive="base">
                                        <p:cTn id="27" dur="500" fill="hold"/>
                                        <p:tgtEl>
                                          <p:spTgt spid="50">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50">
                                            <p:txEl>
                                              <p:pRg st="2" end="2"/>
                                            </p:txEl>
                                          </p:spTgt>
                                        </p:tgtEl>
                                        <p:attrNameLst>
                                          <p:attrName>style.visibility</p:attrName>
                                        </p:attrNameLst>
                                      </p:cBhvr>
                                      <p:to>
                                        <p:strVal val="visible"/>
                                      </p:to>
                                    </p:set>
                                    <p:anim calcmode="lin" valueType="num">
                                      <p:cBhvr additive="base">
                                        <p:cTn id="33" dur="500" fill="hold"/>
                                        <p:tgtEl>
                                          <p:spTgt spid="50">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0">
                                            <p:txEl>
                                              <p:pRg st="3" end="3"/>
                                            </p:txEl>
                                          </p:spTgt>
                                        </p:tgtEl>
                                        <p:attrNameLst>
                                          <p:attrName>style.visibility</p:attrName>
                                        </p:attrNameLst>
                                      </p:cBhvr>
                                      <p:to>
                                        <p:strVal val="visible"/>
                                      </p:to>
                                    </p:set>
                                    <p:anim calcmode="lin" valueType="num">
                                      <p:cBhvr additive="base">
                                        <p:cTn id="39" dur="500" fill="hold"/>
                                        <p:tgtEl>
                                          <p:spTgt spid="50">
                                            <p:txEl>
                                              <p:pRg st="3" end="3"/>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0">
                                            <p:txEl>
                                              <p:pRg st="3" end="3"/>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 calcmode="lin" valueType="num">
                                      <p:cBhvr additive="base">
                                        <p:cTn id="49"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4">
                                            <p:txEl>
                                              <p:pRg st="1" end="1"/>
                                            </p:txEl>
                                          </p:spTgt>
                                        </p:tgtEl>
                                        <p:attrNameLst>
                                          <p:attrName>style.visibility</p:attrName>
                                        </p:attrNameLst>
                                      </p:cBhvr>
                                      <p:to>
                                        <p:strVal val="visible"/>
                                      </p:to>
                                    </p:set>
                                    <p:anim calcmode="lin" valueType="num">
                                      <p:cBhvr additive="base">
                                        <p:cTn id="55"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4">
                                            <p:txEl>
                                              <p:pRg st="2" end="2"/>
                                            </p:txEl>
                                          </p:spTgt>
                                        </p:tgtEl>
                                        <p:attrNameLst>
                                          <p:attrName>style.visibility</p:attrName>
                                        </p:attrNameLst>
                                      </p:cBhvr>
                                      <p:to>
                                        <p:strVal val="visible"/>
                                      </p:to>
                                    </p:set>
                                    <p:anim calcmode="lin" valueType="num">
                                      <p:cBhvr additive="base">
                                        <p:cTn id="61"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34">
                                            <p:txEl>
                                              <p:pRg st="3" end="3"/>
                                            </p:txEl>
                                          </p:spTgt>
                                        </p:tgtEl>
                                        <p:attrNameLst>
                                          <p:attrName>style.visibility</p:attrName>
                                        </p:attrNameLst>
                                      </p:cBhvr>
                                      <p:to>
                                        <p:strVal val="visible"/>
                                      </p:to>
                                    </p:set>
                                    <p:anim calcmode="lin" valueType="num">
                                      <p:cBhvr additive="base">
                                        <p:cTn id="67" dur="500" fill="hold"/>
                                        <p:tgtEl>
                                          <p:spTgt spid="34">
                                            <p:txEl>
                                              <p:pRg st="3" end="3"/>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altLang="en-US" sz="3600">
                <a:solidFill>
                  <a:schemeClr val="tx2"/>
                </a:solidFill>
                <a:latin typeface="Times New Roman" pitchFamily="18" charset="0"/>
              </a:rPr>
              <a:t>Abstract Thinking</a:t>
            </a:r>
            <a:endParaRPr lang="en-US" sz="3600" b="1">
              <a:solidFill>
                <a:schemeClr val="tx2"/>
              </a:solidFill>
              <a:effectLst>
                <a:outerShdw blurRad="38100" dist="38100" dir="2700000" algn="tl">
                  <a:srgbClr val="000000"/>
                </a:outerShdw>
              </a:effectLst>
              <a:cs typeface="+mn-cs"/>
            </a:endParaRPr>
          </a:p>
        </p:txBody>
      </p:sp>
      <p:pic>
        <p:nvPicPr>
          <p:cNvPr id="4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213894"/>
            <a:ext cx="3048000" cy="252984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dd00786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2790645"/>
            <a:ext cx="1322741" cy="132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0" name="Text Box 33"/>
              <p:cNvSpPr txBox="1">
                <a:spLocks noChangeArrowheads="1"/>
              </p:cNvSpPr>
              <p:nvPr/>
            </p:nvSpPr>
            <p:spPr bwMode="auto">
              <a:xfrm>
                <a:off x="762000" y="648831"/>
                <a:ext cx="8327056" cy="3108543"/>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We can </a:t>
                </a:r>
                <a:r>
                  <a:rPr lang="en-US" altLang="en-US" sz="2800">
                    <a:latin typeface="Times New Roman" pitchFamily="18" charset="0"/>
                    <a:sym typeface="Symbol" panose="05050102010706020507" pitchFamily="18" charset="2"/>
                  </a:rPr>
                  <a:t>talk about many aspects of Machine Learning,</a:t>
                </a:r>
                <a:br>
                  <a:rPr lang="en-US" altLang="en-US" sz="2800">
                    <a:latin typeface="Times New Roman" pitchFamily="18" charset="0"/>
                    <a:sym typeface="Symbol" panose="05050102010706020507" pitchFamily="18" charset="2"/>
                  </a:rPr>
                </a:br>
                <a:r>
                  <a:rPr lang="en-US" altLang="en-US" sz="2800">
                    <a:latin typeface="Times New Roman" pitchFamily="18" charset="0"/>
                    <a:sym typeface="Symbol" panose="05050102010706020507" pitchFamily="18" charset="2"/>
                  </a:rPr>
                  <a:t>without needing to know </a:t>
                </a: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The nature of machine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d>
                  </m:oMath>
                </a14:m>
                <a:endParaRPr lang="en-US" altLang="en-US" sz="2800">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The nature of </a:t>
                </a:r>
                <a14:m>
                  <m:oMath xmlns:m="http://schemas.openxmlformats.org/officeDocument/2006/math">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oMath>
                </a14:m>
                <a:r>
                  <a:rPr lang="en-US" altLang="en-US" sz="2800">
                    <a:latin typeface="Times New Roman" pitchFamily="18" charset="0"/>
                    <a:sym typeface="Symbol" panose="05050102010706020507" pitchFamily="18" charset="2"/>
                  </a:rPr>
                  <a:t> and </a:t>
                </a:r>
                <a:r>
                  <a:rPr lang="en-US" altLang="en-US" sz="2800" i="1">
                    <a:solidFill>
                      <a:srgbClr val="FF00FF"/>
                    </a:solidFill>
                    <a:latin typeface="Times New Roman" pitchFamily="18" charset="0"/>
                  </a:rPr>
                  <a:t>y</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We talk of knowing if image </a:t>
                </a:r>
                <a14:m>
                  <m:oMath xmlns:m="http://schemas.openxmlformats.org/officeDocument/2006/math">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oMath>
                </a14:m>
                <a:r>
                  <a:rPr lang="en-US" altLang="en-US" sz="2800">
                    <a:latin typeface="Times New Roman" pitchFamily="18" charset="0"/>
                    <a:sym typeface="Symbol" panose="05050102010706020507" pitchFamily="18" charset="2"/>
                  </a:rPr>
                  <a:t> is a face</a:t>
                </a:r>
                <a:br>
                  <a:rPr lang="en-US" altLang="en-US" sz="2800">
                    <a:latin typeface="Times New Roman" pitchFamily="18" charset="0"/>
                    <a:sym typeface="Symbol" panose="05050102010706020507" pitchFamily="18" charset="2"/>
                  </a:rPr>
                </a:br>
                <a:r>
                  <a:rPr lang="en-US" altLang="en-US" sz="2800">
                    <a:latin typeface="Times New Roman" pitchFamily="18" charset="0"/>
                    <a:sym typeface="Symbol" panose="05050102010706020507" pitchFamily="18" charset="2"/>
                  </a:rPr>
                  <a:t>without mentioning noses.</a:t>
                </a:r>
              </a:p>
              <a:p>
                <a:pPr marL="457200" indent="-457200">
                  <a:spcBef>
                    <a:spcPct val="0"/>
                  </a:spcBef>
                  <a:buFont typeface="Arial" panose="020B0604020202020204" pitchFamily="34" charset="0"/>
                  <a:buChar char="•"/>
                </a:pPr>
                <a:endParaRPr lang="en-US" altLang="en-US" sz="2800">
                  <a:latin typeface="Times New Roman" pitchFamily="18" charset="0"/>
                  <a:sym typeface="Symbol" panose="05050102010706020507" pitchFamily="18" charset="2"/>
                </a:endParaRPr>
              </a:p>
            </p:txBody>
          </p:sp>
        </mc:Choice>
        <mc:Fallback xmlns="">
          <p:sp>
            <p:nvSpPr>
              <p:cNvPr id="50" name="Text Box 33"/>
              <p:cNvSpPr txBox="1">
                <a:spLocks noRot="1" noChangeAspect="1" noMove="1" noResize="1" noEditPoints="1" noAdjustHandles="1" noChangeArrowheads="1" noChangeShapeType="1" noTextEdit="1"/>
              </p:cNvSpPr>
              <p:nvPr/>
            </p:nvSpPr>
            <p:spPr bwMode="auto">
              <a:xfrm>
                <a:off x="762000" y="648831"/>
                <a:ext cx="8327056" cy="3108543"/>
              </a:xfrm>
              <a:prstGeom prst="rect">
                <a:avLst/>
              </a:prstGeom>
              <a:blipFill>
                <a:blip r:embed="rId5"/>
                <a:stretch>
                  <a:fillRect t="-19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pic>
        <p:nvPicPr>
          <p:cNvPr id="32" name="Picture 2" descr="Image result for nos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3780" y="4209161"/>
            <a:ext cx="1666220" cy="988436"/>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3"/>
          <p:cNvSpPr txBox="1">
            <a:spLocks noChangeArrowheads="1"/>
          </p:cNvSpPr>
          <p:nvPr/>
        </p:nvSpPr>
        <p:spPr bwMode="auto">
          <a:xfrm>
            <a:off x="664544" y="3581400"/>
            <a:ext cx="832705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Trust me to tell you in each moment </a:t>
            </a:r>
            <a:br>
              <a:rPr lang="en-US" altLang="en-US" sz="2800">
                <a:latin typeface="Times New Roman" pitchFamily="18" charset="0"/>
                <a:sym typeface="Symbol" panose="05050102010706020507" pitchFamily="18" charset="2"/>
              </a:rPr>
            </a:br>
            <a:r>
              <a:rPr lang="en-US" altLang="en-US" sz="2800">
                <a:latin typeface="Times New Roman" pitchFamily="18" charset="0"/>
                <a:sym typeface="Symbol" panose="05050102010706020507" pitchFamily="18" charset="2"/>
              </a:rPr>
              <a:t>what you need to know. </a:t>
            </a: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Try to understand what I do tell you.</a:t>
            </a:r>
          </a:p>
          <a:p>
            <a:pPr marL="457200" indent="-457200">
              <a:spcBef>
                <a:spcPct val="0"/>
              </a:spcBef>
              <a:buFont typeface="Arial" panose="020B0604020202020204" pitchFamily="34" charset="0"/>
              <a:buChar char="•"/>
            </a:pPr>
            <a:r>
              <a:rPr lang="en-US" altLang="en-US" sz="2800">
                <a:latin typeface="Times New Roman" pitchFamily="18" charset="0"/>
                <a:sym typeface="Symbol" panose="05050102010706020507" pitchFamily="18" charset="2"/>
              </a:rPr>
              <a:t>Not what you think I should.</a:t>
            </a:r>
            <a:br>
              <a:rPr lang="en-US" altLang="en-US" sz="2800">
                <a:latin typeface="Times New Roman" pitchFamily="18" charset="0"/>
                <a:sym typeface="Symbol" panose="05050102010706020507" pitchFamily="18" charset="2"/>
              </a:rPr>
            </a:br>
            <a:r>
              <a:rPr lang="en-US" altLang="en-US" sz="2800">
                <a:latin typeface="Times New Roman" pitchFamily="18" charset="0"/>
                <a:sym typeface="Symbol" panose="05050102010706020507" pitchFamily="18" charset="2"/>
              </a:rPr>
              <a:t>                               </a:t>
            </a:r>
          </a:p>
        </p:txBody>
      </p:sp>
    </p:spTree>
    <p:extLst>
      <p:ext uri="{BB962C8B-B14F-4D97-AF65-F5344CB8AC3E}">
        <p14:creationId xmlns:p14="http://schemas.microsoft.com/office/powerpoint/2010/main" val="83630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77FD7119-844F-414D-B4EE-E23F17EBBDE7}"/>
              </a:ext>
            </a:extLst>
          </p:cNvPr>
          <p:cNvGrpSpPr/>
          <p:nvPr/>
        </p:nvGrpSpPr>
        <p:grpSpPr>
          <a:xfrm>
            <a:off x="1892577" y="1709744"/>
            <a:ext cx="5803623" cy="1795456"/>
            <a:chOff x="207101" y="463615"/>
            <a:chExt cx="5803623" cy="1795456"/>
          </a:xfrm>
        </p:grpSpPr>
        <p:pic>
          <p:nvPicPr>
            <p:cNvPr id="43" name="Picture 42">
              <a:extLst>
                <a:ext uri="{FF2B5EF4-FFF2-40B4-BE49-F238E27FC236}">
                  <a16:creationId xmlns:a16="http://schemas.microsoft.com/office/drawing/2014/main" id="{8A97CD6E-D74A-494A-A424-10880B9D4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46" name="Rounded Rectangular Callout 97">
              <a:extLst>
                <a:ext uri="{FF2B5EF4-FFF2-40B4-BE49-F238E27FC236}">
                  <a16:creationId xmlns:a16="http://schemas.microsoft.com/office/drawing/2014/main" id="{89E2ED79-2015-4293-9341-DAF812E8D4B8}"/>
                </a:ext>
              </a:extLst>
            </p:cNvPr>
            <p:cNvSpPr/>
            <p:nvPr/>
          </p:nvSpPr>
          <p:spPr>
            <a:xfrm>
              <a:off x="1362524" y="993100"/>
              <a:ext cx="4648200" cy="408623"/>
            </a:xfrm>
            <a:prstGeom prst="wedgeRoundRectCallout">
              <a:avLst>
                <a:gd name="adj1" fmla="val -61442"/>
                <a:gd name="adj2" fmla="val -19691"/>
                <a:gd name="adj3" fmla="val 16667"/>
              </a:avLst>
            </a:prstGeom>
            <a:ln w="25400">
              <a:solidFill>
                <a:schemeClr val="tx2"/>
              </a:solidFill>
            </a:ln>
          </p:spPr>
          <p:txBody>
            <a:bodyPr wrap="square" lIns="0" tIns="0" rIns="0" bIns="0" rtlCol="0" anchor="ctr">
              <a:spAutoFit/>
            </a:bodyPr>
            <a:lstStyle/>
            <a:p>
              <a:pPr algn="ctr"/>
              <a:r>
                <a:rPr lang="en-CA" sz="2400">
                  <a:cs typeface="Times New Roman" panose="02020603050405020304" pitchFamily="18" charset="0"/>
                  <a:sym typeface="Symbol" panose="05050102010706020507" pitchFamily="18" charset="2"/>
                </a:rPr>
                <a:t>We will now give a list of the topics.</a:t>
              </a:r>
            </a:p>
          </p:txBody>
        </p:sp>
      </p:grpSp>
      <p:sp>
        <p:nvSpPr>
          <p:cNvPr id="47" name="Rectangle 63">
            <a:extLst>
              <a:ext uri="{FF2B5EF4-FFF2-40B4-BE49-F238E27FC236}">
                <a16:creationId xmlns:a16="http://schemas.microsoft.com/office/drawing/2014/main" id="{9482E4D5-C423-40EB-8F6B-55296E7F4E85}"/>
              </a:ext>
            </a:extLst>
          </p:cNvPr>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List of Topics</a:t>
            </a:r>
          </a:p>
        </p:txBody>
      </p:sp>
      <p:sp>
        <p:nvSpPr>
          <p:cNvPr id="9" name="Rounded Rectangular Callout 97">
            <a:extLst>
              <a:ext uri="{FF2B5EF4-FFF2-40B4-BE49-F238E27FC236}">
                <a16:creationId xmlns:a16="http://schemas.microsoft.com/office/drawing/2014/main" id="{66F7FB5F-8C1E-4451-8AFC-EFD568B571E2}"/>
              </a:ext>
            </a:extLst>
          </p:cNvPr>
          <p:cNvSpPr/>
          <p:nvPr/>
        </p:nvSpPr>
        <p:spPr>
          <a:xfrm>
            <a:off x="3048000" y="2895600"/>
            <a:ext cx="5486400" cy="817245"/>
          </a:xfrm>
          <a:prstGeom prst="wedgeRoundRectCallout">
            <a:avLst>
              <a:gd name="adj1" fmla="val -49008"/>
              <a:gd name="adj2" fmla="val -55211"/>
              <a:gd name="adj3" fmla="val 16667"/>
            </a:avLst>
          </a:prstGeom>
          <a:ln w="25400">
            <a:solidFill>
              <a:schemeClr val="tx2"/>
            </a:solidFill>
          </a:ln>
        </p:spPr>
        <p:txBody>
          <a:bodyPr wrap="square" lIns="0" tIns="0" rIns="0" bIns="0" rtlCol="0" anchor="ctr">
            <a:spAutoFit/>
          </a:bodyPr>
          <a:lstStyle/>
          <a:p>
            <a:pPr algn="ctr"/>
            <a:r>
              <a:rPr lang="en-CA" sz="2400">
                <a:cs typeface="Times New Roman" panose="02020603050405020304" pitchFamily="18" charset="0"/>
                <a:sym typeface="Symbol" panose="05050102010706020507" pitchFamily="18" charset="2"/>
              </a:rPr>
              <a:t>Don’t panic if you don’t fully understand it.</a:t>
            </a:r>
          </a:p>
          <a:p>
            <a:pPr algn="ctr"/>
            <a:r>
              <a:rPr lang="en-CA" sz="2400">
                <a:cs typeface="Times New Roman" panose="02020603050405020304" pitchFamily="18" charset="0"/>
                <a:sym typeface="Symbol" panose="05050102010706020507" pitchFamily="18" charset="2"/>
              </a:rPr>
              <a:t>We will discuss each one separately.</a:t>
            </a:r>
          </a:p>
        </p:txBody>
      </p:sp>
    </p:spTree>
    <p:extLst>
      <p:ext uri="{BB962C8B-B14F-4D97-AF65-F5344CB8AC3E}">
        <p14:creationId xmlns:p14="http://schemas.microsoft.com/office/powerpoint/2010/main" val="281730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33" name="Text Box 33"/>
          <p:cNvSpPr txBox="1">
            <a:spLocks noChangeArrowheads="1"/>
          </p:cNvSpPr>
          <p:nvPr/>
        </p:nvSpPr>
        <p:spPr bwMode="auto">
          <a:xfrm>
            <a:off x="-97457" y="572631"/>
            <a:ext cx="93389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rPr>
              <a:t>Machine learning with a supervisor to help.</a:t>
            </a:r>
          </a:p>
          <a:p>
            <a:pPr marL="457200" indent="-457200">
              <a:spcBef>
                <a:spcPct val="0"/>
              </a:spcBef>
              <a:buFont typeface="Arial" panose="020B0604020202020204" pitchFamily="34" charset="0"/>
              <a:buChar char="•"/>
            </a:pPr>
            <a:r>
              <a:rPr lang="en-US" altLang="en-US" sz="2800">
                <a:solidFill>
                  <a:srgbClr val="FF00FF"/>
                </a:solidFill>
                <a:latin typeface="Times New Roman" panose="02020603050405020304" pitchFamily="18" charset="0"/>
              </a:rPr>
              <a:t>Training data:</a:t>
            </a:r>
          </a:p>
        </p:txBody>
      </p:sp>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List of Topics</a:t>
            </a:r>
          </a:p>
        </p:txBody>
      </p:sp>
      <p:grpSp>
        <p:nvGrpSpPr>
          <p:cNvPr id="28" name="Group 27">
            <a:extLst>
              <a:ext uri="{FF2B5EF4-FFF2-40B4-BE49-F238E27FC236}">
                <a16:creationId xmlns:a16="http://schemas.microsoft.com/office/drawing/2014/main" id="{ACC4BAF1-BA3D-48D2-85B2-E12DDB4FCA06}"/>
              </a:ext>
            </a:extLst>
          </p:cNvPr>
          <p:cNvGrpSpPr/>
          <p:nvPr/>
        </p:nvGrpSpPr>
        <p:grpSpPr>
          <a:xfrm>
            <a:off x="2920652" y="5142156"/>
            <a:ext cx="2893806" cy="1653214"/>
            <a:chOff x="2920652" y="5142156"/>
            <a:chExt cx="2893806" cy="1653214"/>
          </a:xfrm>
        </p:grpSpPr>
        <p:cxnSp>
          <p:nvCxnSpPr>
            <p:cNvPr id="66" name="Straight Connector 65">
              <a:extLst>
                <a:ext uri="{FF2B5EF4-FFF2-40B4-BE49-F238E27FC236}">
                  <a16:creationId xmlns:a16="http://schemas.microsoft.com/office/drawing/2014/main" id="{824DC29D-0602-46BB-81F7-321F695090E0}"/>
                </a:ext>
              </a:extLst>
            </p:cNvPr>
            <p:cNvCxnSpPr>
              <a:cxnSpLocks/>
            </p:cNvCxnSpPr>
            <p:nvPr/>
          </p:nvCxnSpPr>
          <p:spPr bwMode="auto">
            <a:xfrm flipV="1">
              <a:off x="3039214" y="5142156"/>
              <a:ext cx="0" cy="1269364"/>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F8F09D7-F427-4373-8D54-37DCFC7F406C}"/>
                    </a:ext>
                  </a:extLst>
                </p:cNvPr>
                <p:cNvSpPr txBox="1"/>
                <p:nvPr/>
              </p:nvSpPr>
              <p:spPr>
                <a:xfrm>
                  <a:off x="2920652" y="6374421"/>
                  <a:ext cx="2893806" cy="420949"/>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oMath>
                  </a14:m>
                  <a:r>
                    <a:rPr lang="en-CA" sz="2000"/>
                    <a:t> is the </a:t>
                  </a:r>
                  <a:r>
                    <a:rPr lang="en-CA" sz="2000" err="1"/>
                    <a:t>d</a:t>
                  </a:r>
                  <a:r>
                    <a:rPr lang="en-CA" sz="2000" baseline="30000" err="1"/>
                    <a:t>th</a:t>
                  </a:r>
                  <a:r>
                    <a:rPr lang="en-CA" sz="2000"/>
                    <a:t> training input.</a:t>
                  </a:r>
                </a:p>
              </p:txBody>
            </p:sp>
          </mc:Choice>
          <mc:Fallback xmlns="">
            <p:sp>
              <p:nvSpPr>
                <p:cNvPr id="69" name="TextBox 68">
                  <a:extLst>
                    <a:ext uri="{FF2B5EF4-FFF2-40B4-BE49-F238E27FC236}">
                      <a16:creationId xmlns:a16="http://schemas.microsoft.com/office/drawing/2014/main" id="{7F8F09D7-F427-4373-8D54-37DCFC7F406C}"/>
                    </a:ext>
                  </a:extLst>
                </p:cNvPr>
                <p:cNvSpPr txBox="1">
                  <a:spLocks noRot="1" noChangeAspect="1" noMove="1" noResize="1" noEditPoints="1" noAdjustHandles="1" noChangeArrowheads="1" noChangeShapeType="1" noTextEdit="1"/>
                </p:cNvSpPr>
                <p:nvPr/>
              </p:nvSpPr>
              <p:spPr>
                <a:xfrm>
                  <a:off x="2920652" y="6374421"/>
                  <a:ext cx="2893806" cy="420949"/>
                </a:xfrm>
                <a:prstGeom prst="rect">
                  <a:avLst/>
                </a:prstGeom>
                <a:blipFill>
                  <a:blip r:embed="rId3"/>
                  <a:stretch>
                    <a:fillRect r="-2947" b="-30435"/>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8882210D-0938-4349-BF8F-B58B3903FD7F}"/>
              </a:ext>
            </a:extLst>
          </p:cNvPr>
          <p:cNvGrpSpPr/>
          <p:nvPr/>
        </p:nvGrpSpPr>
        <p:grpSpPr>
          <a:xfrm>
            <a:off x="3105291" y="4876800"/>
            <a:ext cx="5181512" cy="482252"/>
            <a:chOff x="3105291" y="4876800"/>
            <a:chExt cx="5181512" cy="482252"/>
          </a:xfrm>
        </p:grpSpPr>
        <p:cxnSp>
          <p:nvCxnSpPr>
            <p:cNvPr id="49" name="Straight Connector 48">
              <a:extLst>
                <a:ext uri="{FF2B5EF4-FFF2-40B4-BE49-F238E27FC236}">
                  <a16:creationId xmlns:a16="http://schemas.microsoft.com/office/drawing/2014/main" id="{4F45FE1E-B1D0-4A08-B998-9AA1D76D681F}"/>
                </a:ext>
              </a:extLst>
            </p:cNvPr>
            <p:cNvCxnSpPr/>
            <p:nvPr/>
          </p:nvCxnSpPr>
          <p:spPr bwMode="auto">
            <a:xfrm>
              <a:off x="3105291" y="5157534"/>
              <a:ext cx="640762"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885753D-2B91-4A9F-963D-3DBE4F40D40D}"/>
                    </a:ext>
                  </a:extLst>
                </p:cNvPr>
                <p:cNvSpPr txBox="1"/>
                <p:nvPr/>
              </p:nvSpPr>
              <p:spPr>
                <a:xfrm>
                  <a:off x="3884987" y="4876800"/>
                  <a:ext cx="36869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64" name="TextBox 63">
                  <a:extLst>
                    <a:ext uri="{FF2B5EF4-FFF2-40B4-BE49-F238E27FC236}">
                      <a16:creationId xmlns:a16="http://schemas.microsoft.com/office/drawing/2014/main" id="{0885753D-2B91-4A9F-963D-3DBE4F40D40D}"/>
                    </a:ext>
                  </a:extLst>
                </p:cNvPr>
                <p:cNvSpPr txBox="1">
                  <a:spLocks noRot="1" noChangeAspect="1" noMove="1" noResize="1" noEditPoints="1" noAdjustHandles="1" noChangeArrowheads="1" noChangeShapeType="1" noTextEdit="1"/>
                </p:cNvSpPr>
                <p:nvPr/>
              </p:nvSpPr>
              <p:spPr>
                <a:xfrm>
                  <a:off x="3884987" y="4876800"/>
                  <a:ext cx="368691" cy="430887"/>
                </a:xfrm>
                <a:prstGeom prst="rect">
                  <a:avLst/>
                </a:prstGeom>
                <a:blipFill>
                  <a:blip r:embed="rId4"/>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424ACC12-1886-488B-9C75-C96CAF3AF9F9}"/>
                </a:ext>
              </a:extLst>
            </p:cNvPr>
            <p:cNvSpPr/>
            <p:nvPr/>
          </p:nvSpPr>
          <p:spPr>
            <a:xfrm>
              <a:off x="4254674" y="4958942"/>
              <a:ext cx="4032129" cy="400110"/>
            </a:xfrm>
            <a:prstGeom prst="rect">
              <a:avLst/>
            </a:prstGeom>
          </p:spPr>
          <p:txBody>
            <a:bodyPr wrap="none">
              <a:spAutoFit/>
            </a:bodyPr>
            <a:lstStyle/>
            <a:p>
              <a:r>
                <a:rPr lang="en-CA" sz="2000"/>
                <a:t>is the answer given by the supervisor.</a:t>
              </a:r>
              <a:endParaRPr lang="en-US" sz="2000"/>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3" name="Oval 2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nvGrpSpPr>
          <p:cNvPr id="27" name="Group 26"/>
          <p:cNvGrpSpPr/>
          <p:nvPr/>
        </p:nvGrpSpPr>
        <p:grpSpPr>
          <a:xfrm>
            <a:off x="76200" y="3962400"/>
            <a:ext cx="3810000" cy="2885420"/>
            <a:chOff x="76200" y="3962400"/>
            <a:chExt cx="3810000" cy="288542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0"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10"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5"/>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sp>
        <p:nvSpPr>
          <p:cNvPr id="73" name="Freeform 41">
            <a:extLst>
              <a:ext uri="{FF2B5EF4-FFF2-40B4-BE49-F238E27FC236}">
                <a16:creationId xmlns:a16="http://schemas.microsoft.com/office/drawing/2014/main" id="{FC7EB13B-8459-4AB0-8C27-31E79317D190}"/>
              </a:ext>
            </a:extLst>
          </p:cNvPr>
          <p:cNvSpPr/>
          <p:nvPr/>
        </p:nvSpPr>
        <p:spPr>
          <a:xfrm>
            <a:off x="760955" y="5078352"/>
            <a:ext cx="2633493" cy="81670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 name="connsiteX0" fmla="*/ 0 w 2527578"/>
              <a:gd name="connsiteY0" fmla="*/ 1283386 h 1283386"/>
              <a:gd name="connsiteX1" fmla="*/ 1235988 w 2527578"/>
              <a:gd name="connsiteY1" fmla="*/ 56 h 1283386"/>
              <a:gd name="connsiteX2" fmla="*/ 2527578 w 2527578"/>
              <a:gd name="connsiteY2" fmla="*/ 823016 h 1283386"/>
              <a:gd name="connsiteX0" fmla="*/ 0 w 2527578"/>
              <a:gd name="connsiteY0" fmla="*/ 1112744 h 1112744"/>
              <a:gd name="connsiteX1" fmla="*/ 1101923 w 2527578"/>
              <a:gd name="connsiteY1" fmla="*/ 68 h 1112744"/>
              <a:gd name="connsiteX2" fmla="*/ 2527578 w 2527578"/>
              <a:gd name="connsiteY2" fmla="*/ 652374 h 1112744"/>
              <a:gd name="connsiteX0" fmla="*/ 0 w 2527578"/>
              <a:gd name="connsiteY0" fmla="*/ 1112676 h 1112676"/>
              <a:gd name="connsiteX1" fmla="*/ 1101923 w 2527578"/>
              <a:gd name="connsiteY1" fmla="*/ 0 h 1112676"/>
              <a:gd name="connsiteX2" fmla="*/ 2527578 w 2527578"/>
              <a:gd name="connsiteY2" fmla="*/ 652306 h 1112676"/>
              <a:gd name="connsiteX0" fmla="*/ 0 w 2348825"/>
              <a:gd name="connsiteY0" fmla="*/ 1112676 h 1112676"/>
              <a:gd name="connsiteX1" fmla="*/ 1101923 w 2348825"/>
              <a:gd name="connsiteY1" fmla="*/ 0 h 1112676"/>
              <a:gd name="connsiteX2" fmla="*/ 2348825 w 2348825"/>
              <a:gd name="connsiteY2" fmla="*/ 891223 h 1112676"/>
              <a:gd name="connsiteX0" fmla="*/ 0 w 2348825"/>
              <a:gd name="connsiteY0" fmla="*/ 1112676 h 1112676"/>
              <a:gd name="connsiteX1" fmla="*/ 1101923 w 2348825"/>
              <a:gd name="connsiteY1" fmla="*/ 0 h 1112676"/>
              <a:gd name="connsiteX2" fmla="*/ 2348825 w 2348825"/>
              <a:gd name="connsiteY2" fmla="*/ 891223 h 1112676"/>
            </a:gdLst>
            <a:ahLst/>
            <a:cxnLst>
              <a:cxn ang="0">
                <a:pos x="connsiteX0" y="connsiteY0"/>
              </a:cxn>
              <a:cxn ang="0">
                <a:pos x="connsiteX1" y="connsiteY1"/>
              </a:cxn>
              <a:cxn ang="0">
                <a:pos x="connsiteX2" y="connsiteY2"/>
              </a:cxn>
            </a:cxnLst>
            <a:rect l="l" t="t" r="r" b="b"/>
            <a:pathLst>
              <a:path w="2348825" h="1112676">
                <a:moveTo>
                  <a:pt x="0" y="1112676"/>
                </a:moveTo>
                <a:cubicBezTo>
                  <a:pt x="122396" y="806447"/>
                  <a:pt x="611822" y="93821"/>
                  <a:pt x="1101923" y="0"/>
                </a:cubicBezTo>
                <a:cubicBezTo>
                  <a:pt x="1614368" y="8572"/>
                  <a:pt x="1997253" y="249558"/>
                  <a:pt x="2348825" y="891223"/>
                </a:cubicBezTo>
              </a:path>
            </a:pathLst>
          </a:custGeom>
          <a:noFill/>
          <a:ln w="15875">
            <a:solidFill>
              <a:srgbClr val="FFFF00"/>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4" name="Oval 73">
            <a:extLst>
              <a:ext uri="{FF2B5EF4-FFF2-40B4-BE49-F238E27FC236}">
                <a16:creationId xmlns:a16="http://schemas.microsoft.com/office/drawing/2014/main" id="{72F27A35-CA38-4112-9F47-9A1CDED3B710}"/>
              </a:ext>
            </a:extLst>
          </p:cNvPr>
          <p:cNvSpPr/>
          <p:nvPr/>
        </p:nvSpPr>
        <p:spPr>
          <a:xfrm>
            <a:off x="3005528"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6" name="Rectangle 75">
            <a:extLst>
              <a:ext uri="{FF2B5EF4-FFF2-40B4-BE49-F238E27FC236}">
                <a16:creationId xmlns:a16="http://schemas.microsoft.com/office/drawing/2014/main" id="{AADC78B6-5152-4731-9F55-51862834CBFF}"/>
              </a:ext>
            </a:extLst>
          </p:cNvPr>
          <p:cNvSpPr/>
          <p:nvPr/>
        </p:nvSpPr>
        <p:spPr>
          <a:xfrm>
            <a:off x="685800" y="4400490"/>
            <a:ext cx="3320140" cy="400110"/>
          </a:xfrm>
          <a:prstGeom prst="rect">
            <a:avLst/>
          </a:prstGeom>
        </p:spPr>
        <p:txBody>
          <a:bodyPr wrap="none">
            <a:spAutoFit/>
          </a:bodyPr>
          <a:lstStyle/>
          <a:p>
            <a:r>
              <a:rPr lang="en-CA" sz="2000"/>
              <a:t>Our goal is to learn a function.</a:t>
            </a:r>
            <a:endParaRPr lang="en-US" sz="2000"/>
          </a:p>
        </p:txBody>
      </p:sp>
      <p:grpSp>
        <p:nvGrpSpPr>
          <p:cNvPr id="4" name="Group 3"/>
          <p:cNvGrpSpPr/>
          <p:nvPr/>
        </p:nvGrpSpPr>
        <p:grpSpPr>
          <a:xfrm>
            <a:off x="2625001" y="960580"/>
            <a:ext cx="4918799" cy="1262540"/>
            <a:chOff x="2625001" y="960580"/>
            <a:chExt cx="4918799" cy="1262540"/>
          </a:xfrm>
        </p:grpSpPr>
        <mc:AlternateContent xmlns:mc="http://schemas.openxmlformats.org/markup-compatibility/2006" xmlns:a14="http://schemas.microsoft.com/office/drawing/2010/main">
          <mc:Choice Requires="a14">
            <p:sp>
              <p:nvSpPr>
                <p:cNvPr id="2" name="Rectangle 1"/>
                <p:cNvSpPr/>
                <p:nvPr/>
              </p:nvSpPr>
              <p:spPr>
                <a:xfrm>
                  <a:off x="2625001" y="960580"/>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2" name="Rectangle 1"/>
                <p:cNvSpPr>
                  <a:spLocks noRot="1" noChangeAspect="1" noMove="1" noResize="1" noEditPoints="1" noAdjustHandles="1" noChangeArrowheads="1" noChangeShapeType="1" noTextEdit="1"/>
                </p:cNvSpPr>
                <p:nvPr/>
              </p:nvSpPr>
              <p:spPr>
                <a:xfrm>
                  <a:off x="2625001" y="960580"/>
                  <a:ext cx="4918799" cy="523220"/>
                </a:xfrm>
                <a:prstGeom prst="rect">
                  <a:avLst/>
                </a:prstGeom>
                <a:blipFill>
                  <a:blip r:embed="rId6"/>
                  <a:stretch>
                    <a:fillRect l="-2602" t="-12941" r="-1363" b="-34118"/>
                  </a:stretch>
                </a:blipFill>
              </p:spPr>
              <p:txBody>
                <a:bodyPr/>
                <a:lstStyle/>
                <a:p>
                  <a:r>
                    <a:rPr lang="en-US">
                      <a:noFill/>
                    </a:rPr>
                    <a:t> </a:t>
                  </a:r>
                </a:p>
              </p:txBody>
            </p:sp>
          </mc:Fallback>
        </mc:AlternateContent>
        <p:sp>
          <p:nvSpPr>
            <p:cNvPr id="52" name="Rectangle 5"/>
            <p:cNvSpPr>
              <a:spLocks noChangeArrowheads="1"/>
            </p:cNvSpPr>
            <p:nvPr/>
          </p:nvSpPr>
          <p:spPr bwMode="auto">
            <a:xfrm>
              <a:off x="3200400" y="1524000"/>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face</a:t>
              </a:r>
            </a:p>
          </p:txBody>
        </p:sp>
        <p:pic>
          <p:nvPicPr>
            <p:cNvPr id="53" name="Picture 8" descr="https://scontent-mrs1-1.xx.fbcdn.net/hphotos-xfp1/t31.0-8/10575340_10153802014361141_2581281123763146573_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03" t="13188" r="53606" b="53100"/>
            <a:stretch/>
          </p:blipFill>
          <p:spPr bwMode="auto">
            <a:xfrm>
              <a:off x="2667000" y="1413120"/>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https://encrypted-tbn2.gstatic.com/images?q=tbn:ANd9GcQxi0BXRGGWwpZlLt6x5i_eKwXhaJLwx7Ku7fvdkqS2tzyVEg1gR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8600" y="1512217"/>
              <a:ext cx="1048280" cy="69758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
            <p:cNvSpPr>
              <a:spLocks noChangeArrowheads="1"/>
            </p:cNvSpPr>
            <p:nvPr/>
          </p:nvSpPr>
          <p:spPr bwMode="auto">
            <a:xfrm>
              <a:off x="4717841" y="1671935"/>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bicycle</a:t>
              </a:r>
            </a:p>
          </p:txBody>
        </p:sp>
        <p:pic>
          <p:nvPicPr>
            <p:cNvPr id="56" name="Picture 8" descr="https://scontent-mrs1-1.xx.fbcdn.net/hphotos-xfp1/t31.0-8/10575340_10153802014361141_2581281123763146573_o.jpg"/>
            <p:cNvPicPr>
              <a:picLocks noChangeAspect="1" noChangeArrowheads="1"/>
            </p:cNvPicPr>
            <p:nvPr/>
          </p:nvPicPr>
          <p:blipFill rotWithShape="1">
            <a:blip r:embed="rId7">
              <a:extLst>
                <a:ext uri="{28A0092B-C50C-407E-A947-70E740481C1C}">
                  <a14:useLocalDpi xmlns:a14="http://schemas.microsoft.com/office/drawing/2010/main" val="0"/>
                </a:ext>
              </a:extLst>
            </a:blip>
            <a:srcRect l="55625" t="24793" r="32063" b="49247"/>
            <a:stretch/>
          </p:blipFill>
          <p:spPr bwMode="auto">
            <a:xfrm>
              <a:off x="5943600" y="1371600"/>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
            <p:cNvSpPr>
              <a:spLocks noChangeArrowheads="1"/>
            </p:cNvSpPr>
            <p:nvPr/>
          </p:nvSpPr>
          <p:spPr bwMode="auto">
            <a:xfrm>
              <a:off x="6477000" y="1524000"/>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face</a:t>
              </a:r>
            </a:p>
          </p:txBody>
        </p:sp>
      </p:grpSp>
    </p:spTree>
    <p:extLst>
      <p:ext uri="{BB962C8B-B14F-4D97-AF65-F5344CB8AC3E}">
        <p14:creationId xmlns:p14="http://schemas.microsoft.com/office/powerpoint/2010/main" val="19968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49633">
                                            <p:txEl>
                                              <p:pRg st="0" end="0"/>
                                            </p:txEl>
                                          </p:spTgt>
                                        </p:tgtEl>
                                        <p:attrNameLst>
                                          <p:attrName>style.visibility</p:attrName>
                                        </p:attrNameLst>
                                      </p:cBhvr>
                                      <p:to>
                                        <p:strVal val="visible"/>
                                      </p:to>
                                    </p:set>
                                    <p:anim calcmode="lin" valueType="num">
                                      <p:cBhvr additive="base">
                                        <p:cTn id="7" dur="500" fill="hold"/>
                                        <p:tgtEl>
                                          <p:spTgt spid="10496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96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0-#ppt_w/2"/>
                                          </p:val>
                                        </p:tav>
                                        <p:tav tm="100000">
                                          <p:val>
                                            <p:strVal val="#ppt_x"/>
                                          </p:val>
                                        </p:tav>
                                      </p:tavLst>
                                    </p:anim>
                                    <p:anim calcmode="lin" valueType="num">
                                      <p:cBhvr additive="base">
                                        <p:cTn id="18" dur="500" fill="hold"/>
                                        <p:tgtEl>
                                          <p:spTgt spid="7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049633">
                                            <p:txEl>
                                              <p:pRg st="1" end="1"/>
                                            </p:txEl>
                                          </p:spTgt>
                                        </p:tgtEl>
                                        <p:attrNameLst>
                                          <p:attrName>style.visibility</p:attrName>
                                        </p:attrNameLst>
                                      </p:cBhvr>
                                      <p:to>
                                        <p:strVal val="visible"/>
                                      </p:to>
                                    </p:set>
                                    <p:anim calcmode="lin" valueType="num">
                                      <p:cBhvr additive="base">
                                        <p:cTn id="27" dur="500" fill="hold"/>
                                        <p:tgtEl>
                                          <p:spTgt spid="1049633">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49633">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1" presetClass="exit" presetSubtype="0" fill="hold" grpId="1" nodeType="withEffect">
                                  <p:stCondLst>
                                    <p:cond delay="0"/>
                                  </p:stCondLst>
                                  <p:childTnLst>
                                    <p:set>
                                      <p:cBhvr>
                                        <p:cTn id="40" dur="1" fill="hold">
                                          <p:stCondLst>
                                            <p:cond delay="0"/>
                                          </p:stCondLst>
                                        </p:cTn>
                                        <p:tgtEl>
                                          <p:spTgt spid="7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6"/>
                                        </p:tgtEl>
                                        <p:attrNameLst>
                                          <p:attrName>style.visibility</p:attrName>
                                        </p:attrNameLst>
                                      </p:cBhvr>
                                      <p:to>
                                        <p:strVal val="hidden"/>
                                      </p:to>
                                    </p:set>
                                  </p:childTnLst>
                                </p:cTn>
                              </p:par>
                              <p:par>
                                <p:cTn id="43" presetID="2" presetClass="entr" presetSubtype="8"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anim calcmode="lin" valueType="num">
                                      <p:cBhvr additive="base">
                                        <p:cTn id="45" dur="500" fill="hold"/>
                                        <p:tgtEl>
                                          <p:spTgt spid="74"/>
                                        </p:tgtEl>
                                        <p:attrNameLst>
                                          <p:attrName>ppt_x</p:attrName>
                                        </p:attrNameLst>
                                      </p:cBhvr>
                                      <p:tavLst>
                                        <p:tav tm="0">
                                          <p:val>
                                            <p:strVal val="0-#ppt_w/2"/>
                                          </p:val>
                                        </p:tav>
                                        <p:tav tm="100000">
                                          <p:val>
                                            <p:strVal val="#ppt_x"/>
                                          </p:val>
                                        </p:tav>
                                      </p:tavLst>
                                    </p:anim>
                                    <p:anim calcmode="lin" valueType="num">
                                      <p:cBhvr additive="base">
                                        <p:cTn id="46" dur="500" fill="hold"/>
                                        <p:tgtEl>
                                          <p:spTgt spid="7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0-#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6" grpId="0"/>
      <p:bldP spid="7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572631"/>
                <a:ext cx="9338913" cy="138499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Machine learning with a supervisor to help.</a:t>
                </a:r>
              </a:p>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572631"/>
                <a:ext cx="9338913" cy="1384995"/>
              </a:xfrm>
              <a:prstGeom prst="rect">
                <a:avLst/>
              </a:prstGeom>
              <a:blipFill>
                <a:blip r:embed="rId3"/>
                <a:stretch>
                  <a:fillRect t="-4846" b="-118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List of Topics</a:t>
            </a:r>
          </a:p>
        </p:txBody>
      </p:sp>
      <mc:AlternateContent xmlns:mc="http://schemas.openxmlformats.org/markup-compatibility/2006" xmlns:a14="http://schemas.microsoft.com/office/drawing/2010/main">
        <mc:Choice Requires="a14">
          <p:sp>
            <p:nvSpPr>
              <p:cNvPr id="2" name="Rectangle 1"/>
              <p:cNvSpPr/>
              <p:nvPr/>
            </p:nvSpPr>
            <p:spPr>
              <a:xfrm>
                <a:off x="2625001" y="960580"/>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2" name="Rectangle 1"/>
              <p:cNvSpPr>
                <a:spLocks noRot="1" noChangeAspect="1" noMove="1" noResize="1" noEditPoints="1" noAdjustHandles="1" noChangeArrowheads="1" noChangeShapeType="1" noTextEdit="1"/>
              </p:cNvSpPr>
              <p:nvPr/>
            </p:nvSpPr>
            <p:spPr>
              <a:xfrm>
                <a:off x="2625001" y="960580"/>
                <a:ext cx="4918799" cy="523220"/>
              </a:xfrm>
              <a:prstGeom prst="rect">
                <a:avLst/>
              </a:prstGeom>
              <a:blipFill>
                <a:blip r:embed="rId4"/>
                <a:stretch>
                  <a:fillRect l="-2602" t="-12941" r="-1363" b="-34118"/>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ACC4BAF1-BA3D-48D2-85B2-E12DDB4FCA06}"/>
              </a:ext>
            </a:extLst>
          </p:cNvPr>
          <p:cNvGrpSpPr/>
          <p:nvPr/>
        </p:nvGrpSpPr>
        <p:grpSpPr>
          <a:xfrm>
            <a:off x="2920652" y="5142156"/>
            <a:ext cx="2893806" cy="1653214"/>
            <a:chOff x="2920652" y="5142156"/>
            <a:chExt cx="2893806" cy="1653214"/>
          </a:xfrm>
        </p:grpSpPr>
        <p:cxnSp>
          <p:nvCxnSpPr>
            <p:cNvPr id="66" name="Straight Connector 65">
              <a:extLst>
                <a:ext uri="{FF2B5EF4-FFF2-40B4-BE49-F238E27FC236}">
                  <a16:creationId xmlns:a16="http://schemas.microsoft.com/office/drawing/2014/main" id="{824DC29D-0602-46BB-81F7-321F695090E0}"/>
                </a:ext>
              </a:extLst>
            </p:cNvPr>
            <p:cNvCxnSpPr>
              <a:cxnSpLocks/>
            </p:cNvCxnSpPr>
            <p:nvPr/>
          </p:nvCxnSpPr>
          <p:spPr bwMode="auto">
            <a:xfrm flipV="1">
              <a:off x="3039214" y="5142156"/>
              <a:ext cx="0" cy="1269364"/>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F8F09D7-F427-4373-8D54-37DCFC7F406C}"/>
                    </a:ext>
                  </a:extLst>
                </p:cNvPr>
                <p:cNvSpPr txBox="1"/>
                <p:nvPr/>
              </p:nvSpPr>
              <p:spPr>
                <a:xfrm>
                  <a:off x="2920652" y="6374421"/>
                  <a:ext cx="2893806" cy="420949"/>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oMath>
                  </a14:m>
                  <a:r>
                    <a:rPr lang="en-CA" sz="2000"/>
                    <a:t> is the </a:t>
                  </a:r>
                  <a:r>
                    <a:rPr lang="en-CA" sz="2000" err="1"/>
                    <a:t>d</a:t>
                  </a:r>
                  <a:r>
                    <a:rPr lang="en-CA" sz="2000" baseline="30000" err="1"/>
                    <a:t>th</a:t>
                  </a:r>
                  <a:r>
                    <a:rPr lang="en-CA" sz="2000"/>
                    <a:t> training input.</a:t>
                  </a:r>
                </a:p>
              </p:txBody>
            </p:sp>
          </mc:Choice>
          <mc:Fallback xmlns="">
            <p:sp>
              <p:nvSpPr>
                <p:cNvPr id="69" name="TextBox 68">
                  <a:extLst>
                    <a:ext uri="{FF2B5EF4-FFF2-40B4-BE49-F238E27FC236}">
                      <a16:creationId xmlns:a16="http://schemas.microsoft.com/office/drawing/2014/main" id="{7F8F09D7-F427-4373-8D54-37DCFC7F406C}"/>
                    </a:ext>
                  </a:extLst>
                </p:cNvPr>
                <p:cNvSpPr txBox="1">
                  <a:spLocks noRot="1" noChangeAspect="1" noMove="1" noResize="1" noEditPoints="1" noAdjustHandles="1" noChangeArrowheads="1" noChangeShapeType="1" noTextEdit="1"/>
                </p:cNvSpPr>
                <p:nvPr/>
              </p:nvSpPr>
              <p:spPr>
                <a:xfrm>
                  <a:off x="2920652" y="6374421"/>
                  <a:ext cx="2893806" cy="420949"/>
                </a:xfrm>
                <a:prstGeom prst="rect">
                  <a:avLst/>
                </a:prstGeom>
                <a:blipFill>
                  <a:blip r:embed="rId5"/>
                  <a:stretch>
                    <a:fillRect r="-2947" b="-30435"/>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8882210D-0938-4349-BF8F-B58B3903FD7F}"/>
              </a:ext>
            </a:extLst>
          </p:cNvPr>
          <p:cNvGrpSpPr/>
          <p:nvPr/>
        </p:nvGrpSpPr>
        <p:grpSpPr>
          <a:xfrm>
            <a:off x="3105291" y="4876800"/>
            <a:ext cx="5181512" cy="482252"/>
            <a:chOff x="3105291" y="4876800"/>
            <a:chExt cx="5181512" cy="482252"/>
          </a:xfrm>
        </p:grpSpPr>
        <p:cxnSp>
          <p:nvCxnSpPr>
            <p:cNvPr id="49" name="Straight Connector 48">
              <a:extLst>
                <a:ext uri="{FF2B5EF4-FFF2-40B4-BE49-F238E27FC236}">
                  <a16:creationId xmlns:a16="http://schemas.microsoft.com/office/drawing/2014/main" id="{4F45FE1E-B1D0-4A08-B998-9AA1D76D681F}"/>
                </a:ext>
              </a:extLst>
            </p:cNvPr>
            <p:cNvCxnSpPr/>
            <p:nvPr/>
          </p:nvCxnSpPr>
          <p:spPr bwMode="auto">
            <a:xfrm>
              <a:off x="3105291" y="5157534"/>
              <a:ext cx="640762"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0885753D-2B91-4A9F-963D-3DBE4F40D40D}"/>
                    </a:ext>
                  </a:extLst>
                </p:cNvPr>
                <p:cNvSpPr txBox="1"/>
                <p:nvPr/>
              </p:nvSpPr>
              <p:spPr>
                <a:xfrm>
                  <a:off x="3884987" y="4876800"/>
                  <a:ext cx="36869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64" name="TextBox 63">
                  <a:extLst>
                    <a:ext uri="{FF2B5EF4-FFF2-40B4-BE49-F238E27FC236}">
                      <a16:creationId xmlns:a16="http://schemas.microsoft.com/office/drawing/2014/main" id="{0885753D-2B91-4A9F-963D-3DBE4F40D40D}"/>
                    </a:ext>
                  </a:extLst>
                </p:cNvPr>
                <p:cNvSpPr txBox="1">
                  <a:spLocks noRot="1" noChangeAspect="1" noMove="1" noResize="1" noEditPoints="1" noAdjustHandles="1" noChangeArrowheads="1" noChangeShapeType="1" noTextEdit="1"/>
                </p:cNvSpPr>
                <p:nvPr/>
              </p:nvSpPr>
              <p:spPr>
                <a:xfrm>
                  <a:off x="3884987" y="4876800"/>
                  <a:ext cx="368691" cy="430887"/>
                </a:xfrm>
                <a:prstGeom prst="rect">
                  <a:avLst/>
                </a:prstGeom>
                <a:blipFill>
                  <a:blip r:embed="rId6"/>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424ACC12-1886-488B-9C75-C96CAF3AF9F9}"/>
                </a:ext>
              </a:extLst>
            </p:cNvPr>
            <p:cNvSpPr/>
            <p:nvPr/>
          </p:nvSpPr>
          <p:spPr>
            <a:xfrm>
              <a:off x="4254674" y="4958942"/>
              <a:ext cx="4032129" cy="400110"/>
            </a:xfrm>
            <a:prstGeom prst="rect">
              <a:avLst/>
            </a:prstGeom>
          </p:spPr>
          <p:txBody>
            <a:bodyPr wrap="none">
              <a:spAutoFit/>
            </a:bodyPr>
            <a:lstStyle/>
            <a:p>
              <a:r>
                <a:rPr lang="en-CA" sz="2000"/>
                <a:t>is the answer given by the supervisor.</a:t>
              </a:r>
              <a:endParaRPr lang="en-US" sz="2000"/>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3" name="Oval 2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nvGrpSpPr>
          <p:cNvPr id="27" name="Group 26"/>
          <p:cNvGrpSpPr/>
          <p:nvPr/>
        </p:nvGrpSpPr>
        <p:grpSpPr>
          <a:xfrm>
            <a:off x="76200" y="3962400"/>
            <a:ext cx="3810000" cy="2885420"/>
            <a:chOff x="76200" y="3962400"/>
            <a:chExt cx="3810000" cy="288542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0"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10"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7"/>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sp>
        <p:nvSpPr>
          <p:cNvPr id="74" name="Oval 73">
            <a:extLst>
              <a:ext uri="{FF2B5EF4-FFF2-40B4-BE49-F238E27FC236}">
                <a16:creationId xmlns:a16="http://schemas.microsoft.com/office/drawing/2014/main" id="{72F27A35-CA38-4112-9F47-9A1CDED3B710}"/>
              </a:ext>
            </a:extLst>
          </p:cNvPr>
          <p:cNvSpPr/>
          <p:nvPr/>
        </p:nvSpPr>
        <p:spPr>
          <a:xfrm>
            <a:off x="3005528"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nvGrpSpPr>
          <p:cNvPr id="77" name="Group 76">
            <a:extLst>
              <a:ext uri="{FF2B5EF4-FFF2-40B4-BE49-F238E27FC236}">
                <a16:creationId xmlns:a16="http://schemas.microsoft.com/office/drawing/2014/main" id="{692D5216-C7F9-45BD-89DD-2D84926FBA8B}"/>
              </a:ext>
            </a:extLst>
          </p:cNvPr>
          <p:cNvGrpSpPr/>
          <p:nvPr/>
        </p:nvGrpSpPr>
        <p:grpSpPr>
          <a:xfrm>
            <a:off x="4295592" y="2438400"/>
            <a:ext cx="4848408" cy="2004749"/>
            <a:chOff x="990600" y="571500"/>
            <a:chExt cx="7145283" cy="2890830"/>
          </a:xfrm>
        </p:grpSpPr>
        <p:sp>
          <p:nvSpPr>
            <p:cNvPr id="78" name="Rectangle 77">
              <a:extLst>
                <a:ext uri="{FF2B5EF4-FFF2-40B4-BE49-F238E27FC236}">
                  <a16:creationId xmlns:a16="http://schemas.microsoft.com/office/drawing/2014/main" id="{06BB41E0-FF06-4758-875E-72965DBA5744}"/>
                </a:ext>
              </a:extLst>
            </p:cNvPr>
            <p:cNvSpPr/>
            <p:nvPr/>
          </p:nvSpPr>
          <p:spPr>
            <a:xfrm>
              <a:off x="990600" y="571500"/>
              <a:ext cx="6858000" cy="2781300"/>
            </a:xfrm>
            <a:prstGeom prst="rect">
              <a:avLst/>
            </a:prstGeom>
            <a:solidFill>
              <a:schemeClr val="tx1"/>
            </a:solidFill>
            <a:ln>
              <a:noFill/>
            </a:ln>
          </p:spPr>
          <p:txBody>
            <a:bodyPr wrap="square" rtlCol="0" anchor="ctr">
              <a:spAutoFit/>
            </a:bodyPr>
            <a:lstStyle/>
            <a:p>
              <a:pPr algn="l"/>
              <a:endParaRPr lang="en-CA" sz="2400"/>
            </a:p>
          </p:txBody>
        </p:sp>
        <p:pic>
          <p:nvPicPr>
            <p:cNvPr id="79" name="Picture 6" descr="Image result for convolutional neural network">
              <a:extLst>
                <a:ext uri="{FF2B5EF4-FFF2-40B4-BE49-F238E27FC236}">
                  <a16:creationId xmlns:a16="http://schemas.microsoft.com/office/drawing/2014/main" id="{6D78F47E-9809-418E-BD55-3BB01C283B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6688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4D9F2F45-2A8D-4D23-AF73-82F9C6082BD3}"/>
                </a:ext>
              </a:extLst>
            </p:cNvPr>
            <p:cNvSpPr/>
            <p:nvPr/>
          </p:nvSpPr>
          <p:spPr>
            <a:xfrm>
              <a:off x="6096001" y="2792965"/>
              <a:ext cx="1752599" cy="488192"/>
            </a:xfrm>
            <a:prstGeom prst="rect">
              <a:avLst/>
            </a:prstGeom>
            <a:solidFill>
              <a:schemeClr val="tx1"/>
            </a:solidFill>
          </p:spPr>
          <p:txBody>
            <a:bodyPr wrap="square">
              <a:spAutoFit/>
            </a:bodyPr>
            <a:lstStyle/>
            <a:p>
              <a:pPr algn="ctr"/>
              <a:r>
                <a:rPr lang="en-US" sz="1600" i="1">
                  <a:solidFill>
                    <a:schemeClr val="accent1"/>
                  </a:solidFill>
                </a:rPr>
                <a:t>E(</a:t>
              </a:r>
              <a:r>
                <a:rPr lang="en-US" altLang="en-US" sz="1600" i="1">
                  <a:solidFill>
                    <a:srgbClr val="008000"/>
                  </a:solidFill>
                </a:rPr>
                <a:t>w</a:t>
              </a:r>
              <a:r>
                <a:rPr lang="en-US" altLang="en-US" sz="1600" i="1" baseline="-25000">
                  <a:solidFill>
                    <a:srgbClr val="008000"/>
                  </a:solidFill>
                </a:rPr>
                <a:t>1</a:t>
              </a:r>
              <a:r>
                <a:rPr lang="en-CA" sz="1600" i="1">
                  <a:solidFill>
                    <a:schemeClr val="accent1"/>
                  </a:solidFill>
                </a:rPr>
                <a:t>,…,</a:t>
              </a:r>
              <a:r>
                <a:rPr lang="en-US" altLang="en-US" sz="1600" i="1" err="1">
                  <a:solidFill>
                    <a:srgbClr val="008000"/>
                  </a:solidFill>
                </a:rPr>
                <a:t>w</a:t>
              </a:r>
              <a:r>
                <a:rPr lang="en-US" altLang="en-US" sz="1600" i="1" baseline="-25000" err="1">
                  <a:solidFill>
                    <a:srgbClr val="008000"/>
                  </a:solidFill>
                </a:rPr>
                <a:t>m</a:t>
              </a:r>
              <a:r>
                <a:rPr lang="en-CA" sz="1600" i="1">
                  <a:solidFill>
                    <a:schemeClr val="accent1"/>
                  </a:solidFill>
                </a:rPr>
                <a:t>)</a:t>
              </a:r>
            </a:p>
          </p:txBody>
        </p:sp>
        <p:sp>
          <p:nvSpPr>
            <p:cNvPr id="81" name="Rectangle 80">
              <a:extLst>
                <a:ext uri="{FF2B5EF4-FFF2-40B4-BE49-F238E27FC236}">
                  <a16:creationId xmlns:a16="http://schemas.microsoft.com/office/drawing/2014/main" id="{C73C19C9-D07C-4B5F-B473-EC2E711F80B1}"/>
                </a:ext>
              </a:extLst>
            </p:cNvPr>
            <p:cNvSpPr/>
            <p:nvPr/>
          </p:nvSpPr>
          <p:spPr>
            <a:xfrm>
              <a:off x="2087119" y="735562"/>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82" name="Rectangle 81">
              <a:extLst>
                <a:ext uri="{FF2B5EF4-FFF2-40B4-BE49-F238E27FC236}">
                  <a16:creationId xmlns:a16="http://schemas.microsoft.com/office/drawing/2014/main" id="{D843D301-FE8D-4724-8643-7654E55F16CC}"/>
                </a:ext>
              </a:extLst>
            </p:cNvPr>
            <p:cNvSpPr/>
            <p:nvPr/>
          </p:nvSpPr>
          <p:spPr>
            <a:xfrm>
              <a:off x="2102500" y="1001483"/>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83" name="Rectangle 82">
              <a:extLst>
                <a:ext uri="{FF2B5EF4-FFF2-40B4-BE49-F238E27FC236}">
                  <a16:creationId xmlns:a16="http://schemas.microsoft.com/office/drawing/2014/main" id="{25147195-25A6-411C-8088-2422348619B3}"/>
                </a:ext>
              </a:extLst>
            </p:cNvPr>
            <p:cNvSpPr/>
            <p:nvPr/>
          </p:nvSpPr>
          <p:spPr>
            <a:xfrm>
              <a:off x="5439918" y="2640563"/>
              <a:ext cx="808482" cy="665717"/>
            </a:xfrm>
            <a:prstGeom prst="rect">
              <a:avLst/>
            </a:prstGeom>
            <a:noFill/>
          </p:spPr>
          <p:txBody>
            <a:bodyPr wrap="square">
              <a:spAutoFit/>
            </a:bodyPr>
            <a:lstStyle/>
            <a:p>
              <a:pPr algn="ctr"/>
              <a:r>
                <a:rPr lang="en-US" altLang="en-US" sz="2400" i="1" err="1">
                  <a:solidFill>
                    <a:srgbClr val="008000"/>
                  </a:solidFill>
                </a:rPr>
                <a:t>w</a:t>
              </a:r>
              <a:r>
                <a:rPr lang="en-US" altLang="en-US" sz="2400" i="1" baseline="-25000" err="1">
                  <a:solidFill>
                    <a:srgbClr val="008000"/>
                  </a:solidFill>
                </a:rPr>
                <a:t>m</a:t>
              </a:r>
              <a:endParaRPr lang="en-CA" sz="2400" i="1">
                <a:solidFill>
                  <a:srgbClr val="008000"/>
                </a:solidFill>
              </a:endParaRPr>
            </a:p>
          </p:txBody>
        </p:sp>
        <p:sp>
          <p:nvSpPr>
            <p:cNvPr id="84" name="Rectangle 83">
              <a:extLst>
                <a:ext uri="{FF2B5EF4-FFF2-40B4-BE49-F238E27FC236}">
                  <a16:creationId xmlns:a16="http://schemas.microsoft.com/office/drawing/2014/main" id="{6EEEAD0A-8CB2-4A71-AC05-8E00FD616623}"/>
                </a:ext>
              </a:extLst>
            </p:cNvPr>
            <p:cNvSpPr/>
            <p:nvPr/>
          </p:nvSpPr>
          <p:spPr>
            <a:xfrm>
              <a:off x="1360650" y="905469"/>
              <a:ext cx="637050" cy="665717"/>
            </a:xfrm>
            <a:prstGeom prst="rect">
              <a:avLst/>
            </a:prstGeom>
            <a:noFill/>
          </p:spPr>
          <p:txBody>
            <a:bodyPr wrap="square">
              <a:spAutoFit/>
            </a:bodyPr>
            <a:lstStyle/>
            <a:p>
              <a:pPr algn="ctr"/>
              <a:r>
                <a:rPr lang="en-US" altLang="en-US" sz="2400" i="1">
                  <a:solidFill>
                    <a:schemeClr val="bg2"/>
                  </a:solidFill>
                </a:rPr>
                <a:t>x</a:t>
              </a:r>
              <a:r>
                <a:rPr lang="en-US" altLang="en-US" sz="2400" i="1" baseline="-25000">
                  <a:solidFill>
                    <a:schemeClr val="bg2"/>
                  </a:solidFill>
                </a:rPr>
                <a:t>1</a:t>
              </a:r>
              <a:endParaRPr lang="en-CA" sz="2400" i="1">
                <a:solidFill>
                  <a:schemeClr val="bg2"/>
                </a:solidFill>
              </a:endParaRPr>
            </a:p>
          </p:txBody>
        </p:sp>
        <p:sp>
          <p:nvSpPr>
            <p:cNvPr id="85" name="Rectangle 84">
              <a:extLst>
                <a:ext uri="{FF2B5EF4-FFF2-40B4-BE49-F238E27FC236}">
                  <a16:creationId xmlns:a16="http://schemas.microsoft.com/office/drawing/2014/main" id="{F2EC92C6-5C5E-4702-A2A5-B347DB5CF7DE}"/>
                </a:ext>
              </a:extLst>
            </p:cNvPr>
            <p:cNvSpPr/>
            <p:nvPr/>
          </p:nvSpPr>
          <p:spPr>
            <a:xfrm>
              <a:off x="1344150" y="2796613"/>
              <a:ext cx="637050" cy="665717"/>
            </a:xfrm>
            <a:prstGeom prst="rect">
              <a:avLst/>
            </a:prstGeom>
            <a:noFill/>
          </p:spPr>
          <p:txBody>
            <a:bodyPr wrap="square">
              <a:spAutoFit/>
            </a:bodyPr>
            <a:lstStyle/>
            <a:p>
              <a:pPr algn="ctr"/>
              <a:r>
                <a:rPr lang="en-US" altLang="en-US" sz="2400" i="1" err="1">
                  <a:solidFill>
                    <a:schemeClr val="bg2"/>
                  </a:solidFill>
                </a:rPr>
                <a:t>x</a:t>
              </a:r>
              <a:r>
                <a:rPr lang="en-US" altLang="en-US" sz="2400" i="1" baseline="-25000" err="1">
                  <a:solidFill>
                    <a:schemeClr val="bg2"/>
                  </a:solidFill>
                </a:rPr>
                <a:t>n</a:t>
              </a:r>
              <a:endParaRPr lang="en-CA" sz="2400" i="1">
                <a:solidFill>
                  <a:schemeClr val="bg2"/>
                </a:solidFill>
              </a:endParaRPr>
            </a:p>
          </p:txBody>
        </p:sp>
        <p:sp>
          <p:nvSpPr>
            <p:cNvPr id="86" name="Rectangle 85">
              <a:extLst>
                <a:ext uri="{FF2B5EF4-FFF2-40B4-BE49-F238E27FC236}">
                  <a16:creationId xmlns:a16="http://schemas.microsoft.com/office/drawing/2014/main" id="{A78AB8DA-D357-4432-BF12-4914FF6EEE26}"/>
                </a:ext>
              </a:extLst>
            </p:cNvPr>
            <p:cNvSpPr/>
            <p:nvPr/>
          </p:nvSpPr>
          <p:spPr>
            <a:xfrm>
              <a:off x="6858000" y="1474357"/>
              <a:ext cx="824953" cy="665717"/>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a:solidFill>
                  <a:schemeClr val="bg2"/>
                </a:solidFill>
              </a:endParaRPr>
            </a:p>
          </p:txBody>
        </p:sp>
        <p:sp>
          <p:nvSpPr>
            <p:cNvPr id="87" name="Rectangle 86">
              <a:extLst>
                <a:ext uri="{FF2B5EF4-FFF2-40B4-BE49-F238E27FC236}">
                  <a16:creationId xmlns:a16="http://schemas.microsoft.com/office/drawing/2014/main" id="{BA4F96C0-F8DD-43F4-A691-7CA798BF9D97}"/>
                </a:ext>
              </a:extLst>
            </p:cNvPr>
            <p:cNvSpPr/>
            <p:nvPr/>
          </p:nvSpPr>
          <p:spPr>
            <a:xfrm>
              <a:off x="6858000" y="1753160"/>
              <a:ext cx="952523" cy="665717"/>
            </a:xfrm>
            <a:prstGeom prst="rect">
              <a:avLst/>
            </a:prstGeom>
          </p:spPr>
          <p:txBody>
            <a:bodyPr wrap="none">
              <a:spAutoFit/>
            </a:bodyPr>
            <a:lstStyle/>
            <a:p>
              <a:r>
                <a:rPr lang="en-US" sz="2400" i="1">
                  <a:solidFill>
                    <a:schemeClr val="bg2"/>
                  </a:solidFill>
                  <a:sym typeface="Symbol" panose="05050102010706020507" pitchFamily="18" charset="2"/>
                </a:rPr>
                <a:t>dog</a:t>
              </a:r>
              <a:endParaRPr lang="en-CA" sz="2400">
                <a:solidFill>
                  <a:schemeClr val="bg2"/>
                </a:solidFill>
              </a:endParaRPr>
            </a:p>
          </p:txBody>
        </p:sp>
        <p:sp>
          <p:nvSpPr>
            <p:cNvPr id="88" name="Rectangle 87">
              <a:extLst>
                <a:ext uri="{FF2B5EF4-FFF2-40B4-BE49-F238E27FC236}">
                  <a16:creationId xmlns:a16="http://schemas.microsoft.com/office/drawing/2014/main" id="{F6F5D7C8-6C47-4AEE-AB1F-699D7F2D40B9}"/>
                </a:ext>
              </a:extLst>
            </p:cNvPr>
            <p:cNvSpPr/>
            <p:nvPr/>
          </p:nvSpPr>
          <p:spPr>
            <a:xfrm>
              <a:off x="6873072" y="2047818"/>
              <a:ext cx="1025757" cy="665717"/>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a:solidFill>
                  <a:schemeClr val="bg2"/>
                </a:solidFill>
              </a:endParaRPr>
            </a:p>
          </p:txBody>
        </p:sp>
        <p:sp>
          <p:nvSpPr>
            <p:cNvPr id="89" name="Rectangle 88">
              <a:extLst>
                <a:ext uri="{FF2B5EF4-FFF2-40B4-BE49-F238E27FC236}">
                  <a16:creationId xmlns:a16="http://schemas.microsoft.com/office/drawing/2014/main" id="{013BABF2-3966-428F-88D3-B4CFA09F8BC8}"/>
                </a:ext>
              </a:extLst>
            </p:cNvPr>
            <p:cNvSpPr/>
            <p:nvPr/>
          </p:nvSpPr>
          <p:spPr>
            <a:xfrm>
              <a:off x="6469914" y="2306655"/>
              <a:ext cx="1665969" cy="665717"/>
            </a:xfrm>
            <a:prstGeom prst="rect">
              <a:avLst/>
            </a:prstGeom>
          </p:spPr>
          <p:txBody>
            <a:bodyPr wrap="none">
              <a:spAutoFit/>
            </a:bodyPr>
            <a:lstStyle/>
            <a:p>
              <a:r>
                <a:rPr lang="en-US" sz="2400" i="1">
                  <a:solidFill>
                    <a:schemeClr val="bg2"/>
                  </a:solidFill>
                  <a:sym typeface="Symbol" panose="05050102010706020507" pitchFamily="18" charset="2"/>
                </a:rPr>
                <a:t>bicycle.</a:t>
              </a:r>
              <a:endParaRPr lang="en-CA" sz="2400">
                <a:solidFill>
                  <a:schemeClr val="bg2"/>
                </a:solidFill>
              </a:endParaRPr>
            </a:p>
          </p:txBody>
        </p:sp>
        <p:sp>
          <p:nvSpPr>
            <p:cNvPr id="90" name="Rectangle 89">
              <a:extLst>
                <a:ext uri="{FF2B5EF4-FFF2-40B4-BE49-F238E27FC236}">
                  <a16:creationId xmlns:a16="http://schemas.microsoft.com/office/drawing/2014/main" id="{71EA6803-AD28-4212-A2B8-DA7DE49A2916}"/>
                </a:ext>
              </a:extLst>
            </p:cNvPr>
            <p:cNvSpPr/>
            <p:nvPr/>
          </p:nvSpPr>
          <p:spPr>
            <a:xfrm>
              <a:off x="1033505" y="1752600"/>
              <a:ext cx="1396654" cy="665717"/>
            </a:xfrm>
            <a:prstGeom prst="rect">
              <a:avLst/>
            </a:prstGeom>
          </p:spPr>
          <p:txBody>
            <a:bodyPr wrap="none">
              <a:spAutoFit/>
            </a:bodyPr>
            <a:lstStyle/>
            <a:p>
              <a:r>
                <a:rPr lang="en-US" sz="2400" i="1" err="1">
                  <a:solidFill>
                    <a:schemeClr val="bg2"/>
                  </a:solidFill>
                  <a:sym typeface="Symbol" panose="05050102010706020507" pitchFamily="18" charset="2"/>
                </a:rPr>
                <a:t>pixel</a:t>
              </a:r>
              <a:r>
                <a:rPr lang="en-US" sz="2400" i="1" baseline="-25000" err="1">
                  <a:solidFill>
                    <a:schemeClr val="bg2"/>
                  </a:solidFill>
                  <a:sym typeface="Symbol" panose="05050102010706020507" pitchFamily="18" charset="2"/>
                </a:rPr>
                <a:t>i,j</a:t>
              </a:r>
              <a:endParaRPr lang="en-CA" sz="2400" baseline="-25000">
                <a:solidFill>
                  <a:schemeClr val="bg2"/>
                </a:solidFill>
              </a:endParaRPr>
            </a:p>
          </p:txBody>
        </p:sp>
      </p:grpSp>
      <p:sp>
        <p:nvSpPr>
          <p:cNvPr id="50" name="Freeform 41">
            <a:extLst>
              <a:ext uri="{FF2B5EF4-FFF2-40B4-BE49-F238E27FC236}">
                <a16:creationId xmlns:a16="http://schemas.microsoft.com/office/drawing/2014/main" id="{5BC543B9-7FEC-45D1-BC49-037862E39B08}"/>
              </a:ext>
            </a:extLst>
          </p:cNvPr>
          <p:cNvSpPr/>
          <p:nvPr/>
        </p:nvSpPr>
        <p:spPr>
          <a:xfrm>
            <a:off x="705474" y="5114261"/>
            <a:ext cx="2667182" cy="1085333"/>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 name="connsiteX0" fmla="*/ 0 w 2739753"/>
              <a:gd name="connsiteY0" fmla="*/ 737359 h 737359"/>
              <a:gd name="connsiteX1" fmla="*/ 1303020 w 2739753"/>
              <a:gd name="connsiteY1" fmla="*/ 124 h 737359"/>
              <a:gd name="connsiteX2" fmla="*/ 2739753 w 2739753"/>
              <a:gd name="connsiteY2" fmla="*/ 634398 h 737359"/>
              <a:gd name="connsiteX0" fmla="*/ 0 w 2739753"/>
              <a:gd name="connsiteY0" fmla="*/ 737359 h 737359"/>
              <a:gd name="connsiteX1" fmla="*/ 1303020 w 2739753"/>
              <a:gd name="connsiteY1" fmla="*/ 124 h 737359"/>
              <a:gd name="connsiteX2" fmla="*/ 2739753 w 2739753"/>
              <a:gd name="connsiteY2" fmla="*/ 634398 h 737359"/>
              <a:gd name="connsiteX0" fmla="*/ 0 w 2739753"/>
              <a:gd name="connsiteY0" fmla="*/ 606781 h 606781"/>
              <a:gd name="connsiteX1" fmla="*/ 1346562 w 2739753"/>
              <a:gd name="connsiteY1" fmla="*/ 175 h 606781"/>
              <a:gd name="connsiteX2" fmla="*/ 2739753 w 2739753"/>
              <a:gd name="connsiteY2" fmla="*/ 503820 h 606781"/>
              <a:gd name="connsiteX0" fmla="*/ 0 w 3030039"/>
              <a:gd name="connsiteY0" fmla="*/ 606781 h 866677"/>
              <a:gd name="connsiteX1" fmla="*/ 1346562 w 3030039"/>
              <a:gd name="connsiteY1" fmla="*/ 175 h 866677"/>
              <a:gd name="connsiteX2" fmla="*/ 3030039 w 3030039"/>
              <a:gd name="connsiteY2" fmla="*/ 866677 h 866677"/>
              <a:gd name="connsiteX0" fmla="*/ 0 w 3001010"/>
              <a:gd name="connsiteY0" fmla="*/ 606781 h 910220"/>
              <a:gd name="connsiteX1" fmla="*/ 1346562 w 3001010"/>
              <a:gd name="connsiteY1" fmla="*/ 175 h 910220"/>
              <a:gd name="connsiteX2" fmla="*/ 3001010 w 3001010"/>
              <a:gd name="connsiteY2" fmla="*/ 910220 h 910220"/>
              <a:gd name="connsiteX0" fmla="*/ 0 w 2797810"/>
              <a:gd name="connsiteY0" fmla="*/ 606781 h 997305"/>
              <a:gd name="connsiteX1" fmla="*/ 1346562 w 2797810"/>
              <a:gd name="connsiteY1" fmla="*/ 175 h 997305"/>
              <a:gd name="connsiteX2" fmla="*/ 2797810 w 2797810"/>
              <a:gd name="connsiteY2" fmla="*/ 997305 h 997305"/>
              <a:gd name="connsiteX0" fmla="*/ 0 w 2797810"/>
              <a:gd name="connsiteY0" fmla="*/ 693827 h 1084351"/>
              <a:gd name="connsiteX1" fmla="*/ 1506219 w 2797810"/>
              <a:gd name="connsiteY1" fmla="*/ 136 h 1084351"/>
              <a:gd name="connsiteX2" fmla="*/ 2797810 w 2797810"/>
              <a:gd name="connsiteY2" fmla="*/ 1084351 h 1084351"/>
              <a:gd name="connsiteX0" fmla="*/ 0 w 2797810"/>
              <a:gd name="connsiteY0" fmla="*/ 693827 h 1084351"/>
              <a:gd name="connsiteX1" fmla="*/ 1506219 w 2797810"/>
              <a:gd name="connsiteY1" fmla="*/ 136 h 1084351"/>
              <a:gd name="connsiteX2" fmla="*/ 2797810 w 2797810"/>
              <a:gd name="connsiteY2" fmla="*/ 1084351 h 1084351"/>
              <a:gd name="connsiteX0" fmla="*/ 0 w 2739753"/>
              <a:gd name="connsiteY0" fmla="*/ 693827 h 1026293"/>
              <a:gd name="connsiteX1" fmla="*/ 1506219 w 2739753"/>
              <a:gd name="connsiteY1" fmla="*/ 136 h 1026293"/>
              <a:gd name="connsiteX2" fmla="*/ 2739753 w 2739753"/>
              <a:gd name="connsiteY2" fmla="*/ 1026293 h 1026293"/>
              <a:gd name="connsiteX0" fmla="*/ 0 w 2739753"/>
              <a:gd name="connsiteY0" fmla="*/ 693827 h 1026293"/>
              <a:gd name="connsiteX1" fmla="*/ 1506219 w 2739753"/>
              <a:gd name="connsiteY1" fmla="*/ 136 h 1026293"/>
              <a:gd name="connsiteX2" fmla="*/ 2739753 w 2739753"/>
              <a:gd name="connsiteY2" fmla="*/ 1026293 h 1026293"/>
              <a:gd name="connsiteX0" fmla="*/ 0 w 2681696"/>
              <a:gd name="connsiteY0" fmla="*/ 693827 h 1069836"/>
              <a:gd name="connsiteX1" fmla="*/ 1506219 w 2681696"/>
              <a:gd name="connsiteY1" fmla="*/ 136 h 1069836"/>
              <a:gd name="connsiteX2" fmla="*/ 2681696 w 2681696"/>
              <a:gd name="connsiteY2" fmla="*/ 1069836 h 1069836"/>
              <a:gd name="connsiteX0" fmla="*/ 0 w 2667182"/>
              <a:gd name="connsiteY0" fmla="*/ 693827 h 1069836"/>
              <a:gd name="connsiteX1" fmla="*/ 1506219 w 2667182"/>
              <a:gd name="connsiteY1" fmla="*/ 136 h 1069836"/>
              <a:gd name="connsiteX2" fmla="*/ 2667182 w 2667182"/>
              <a:gd name="connsiteY2" fmla="*/ 1069836 h 1069836"/>
              <a:gd name="connsiteX0" fmla="*/ 0 w 2667182"/>
              <a:gd name="connsiteY0" fmla="*/ 709324 h 1085333"/>
              <a:gd name="connsiteX1" fmla="*/ 1506219 w 2667182"/>
              <a:gd name="connsiteY1" fmla="*/ 15633 h 1085333"/>
              <a:gd name="connsiteX2" fmla="*/ 2667182 w 2667182"/>
              <a:gd name="connsiteY2" fmla="*/ 1085333 h 1085333"/>
            </a:gdLst>
            <a:ahLst/>
            <a:cxnLst>
              <a:cxn ang="0">
                <a:pos x="connsiteX0" y="connsiteY0"/>
              </a:cxn>
              <a:cxn ang="0">
                <a:pos x="connsiteX1" y="connsiteY1"/>
              </a:cxn>
              <a:cxn ang="0">
                <a:pos x="connsiteX2" y="connsiteY2"/>
              </a:cxn>
            </a:cxnLst>
            <a:rect l="l" t="t" r="r" b="b"/>
            <a:pathLst>
              <a:path w="2667182" h="1085333">
                <a:moveTo>
                  <a:pt x="0" y="709324"/>
                </a:moveTo>
                <a:cubicBezTo>
                  <a:pt x="122396" y="403095"/>
                  <a:pt x="993774" y="-94539"/>
                  <a:pt x="1506219" y="15633"/>
                </a:cubicBezTo>
                <a:cubicBezTo>
                  <a:pt x="2018664" y="111291"/>
                  <a:pt x="2393816" y="716716"/>
                  <a:pt x="2667182" y="1085333"/>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51" name="Group 50">
            <a:extLst>
              <a:ext uri="{FF2B5EF4-FFF2-40B4-BE49-F238E27FC236}">
                <a16:creationId xmlns:a16="http://schemas.microsoft.com/office/drawing/2014/main" id="{6CFEB959-B133-43D9-A34C-1C7AF7C482B0}"/>
              </a:ext>
            </a:extLst>
          </p:cNvPr>
          <p:cNvGrpSpPr/>
          <p:nvPr/>
        </p:nvGrpSpPr>
        <p:grpSpPr>
          <a:xfrm>
            <a:off x="3076792" y="5566501"/>
            <a:ext cx="5398535" cy="430887"/>
            <a:chOff x="3076792" y="5374957"/>
            <a:chExt cx="5398535" cy="430887"/>
          </a:xfrm>
        </p:grpSpPr>
        <p:grpSp>
          <p:nvGrpSpPr>
            <p:cNvPr id="52" name="Group 51">
              <a:extLst>
                <a:ext uri="{FF2B5EF4-FFF2-40B4-BE49-F238E27FC236}">
                  <a16:creationId xmlns:a16="http://schemas.microsoft.com/office/drawing/2014/main" id="{4A64A771-D36F-4379-9B67-917F275AA723}"/>
                </a:ext>
              </a:extLst>
            </p:cNvPr>
            <p:cNvGrpSpPr/>
            <p:nvPr/>
          </p:nvGrpSpPr>
          <p:grpSpPr>
            <a:xfrm>
              <a:off x="3076792" y="5374957"/>
              <a:ext cx="1966020" cy="430887"/>
              <a:chOff x="3076792" y="5374957"/>
              <a:chExt cx="1966020" cy="430887"/>
            </a:xfrm>
          </p:grpSpPr>
          <p:cxnSp>
            <p:nvCxnSpPr>
              <p:cNvPr id="54" name="Straight Connector 53">
                <a:extLst>
                  <a:ext uri="{FF2B5EF4-FFF2-40B4-BE49-F238E27FC236}">
                    <a16:creationId xmlns:a16="http://schemas.microsoft.com/office/drawing/2014/main" id="{CC7AE0CF-26FB-4618-AFE0-1BFA7EA6D5ED}"/>
                  </a:ext>
                </a:extLst>
              </p:cNvPr>
              <p:cNvCxnSpPr/>
              <p:nvPr/>
            </p:nvCxnSpPr>
            <p:spPr bwMode="auto">
              <a:xfrm>
                <a:off x="3076792" y="5614170"/>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3E72C83-30E2-4061-842C-D1764687422F}"/>
                      </a:ext>
                    </a:extLst>
                  </p:cNvPr>
                  <p:cNvSpPr txBox="1"/>
                  <p:nvPr/>
                </p:nvSpPr>
                <p:spPr>
                  <a:xfrm>
                    <a:off x="3733800" y="5374957"/>
                    <a:ext cx="13090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smtClean="0">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m:oMathPara>
                    </a14:m>
                    <a:endParaRPr lang="en-CA" sz="2000"/>
                  </a:p>
                </p:txBody>
              </p:sp>
            </mc:Choice>
            <mc:Fallback xmlns="">
              <p:sp>
                <p:nvSpPr>
                  <p:cNvPr id="55" name="TextBox 54">
                    <a:extLst>
                      <a:ext uri="{FF2B5EF4-FFF2-40B4-BE49-F238E27FC236}">
                        <a16:creationId xmlns:a16="http://schemas.microsoft.com/office/drawing/2014/main" id="{93E72C83-30E2-4061-842C-D1764687422F}"/>
                      </a:ext>
                    </a:extLst>
                  </p:cNvPr>
                  <p:cNvSpPr txBox="1">
                    <a:spLocks noRot="1" noChangeAspect="1" noMove="1" noResize="1" noEditPoints="1" noAdjustHandles="1" noChangeArrowheads="1" noChangeShapeType="1" noTextEdit="1"/>
                  </p:cNvSpPr>
                  <p:nvPr/>
                </p:nvSpPr>
                <p:spPr>
                  <a:xfrm>
                    <a:off x="3733800" y="5374957"/>
                    <a:ext cx="1309012" cy="430887"/>
                  </a:xfrm>
                  <a:prstGeom prst="rect">
                    <a:avLst/>
                  </a:prstGeom>
                  <a:blipFill>
                    <a:blip r:embed="rId9"/>
                    <a:stretch>
                      <a:fillRect/>
                    </a:stretch>
                  </a:blipFill>
                </p:spPr>
                <p:txBody>
                  <a:bodyPr/>
                  <a:lstStyle/>
                  <a:p>
                    <a:r>
                      <a:rPr lang="en-US">
                        <a:noFill/>
                      </a:rPr>
                      <a:t> </a:t>
                    </a:r>
                  </a:p>
                </p:txBody>
              </p:sp>
            </mc:Fallback>
          </mc:AlternateContent>
        </p:grpSp>
        <p:sp>
          <p:nvSpPr>
            <p:cNvPr id="53" name="Rectangle 52">
              <a:extLst>
                <a:ext uri="{FF2B5EF4-FFF2-40B4-BE49-F238E27FC236}">
                  <a16:creationId xmlns:a16="http://schemas.microsoft.com/office/drawing/2014/main" id="{5D5C0E34-65ED-47A8-8EEE-C8AC38A7B0DF}"/>
                </a:ext>
              </a:extLst>
            </p:cNvPr>
            <p:cNvSpPr/>
            <p:nvPr/>
          </p:nvSpPr>
          <p:spPr>
            <a:xfrm>
              <a:off x="4998093" y="5396630"/>
              <a:ext cx="3477234" cy="400110"/>
            </a:xfrm>
            <a:prstGeom prst="rect">
              <a:avLst/>
            </a:prstGeom>
          </p:spPr>
          <p:txBody>
            <a:bodyPr wrap="none">
              <a:spAutoFit/>
            </a:bodyPr>
            <a:lstStyle/>
            <a:p>
              <a:r>
                <a:rPr lang="en-CA" sz="2000"/>
                <a:t>is the answer given by machine.</a:t>
              </a:r>
              <a:endParaRPr lang="en-US" sz="2000"/>
            </a:p>
          </p:txBody>
        </p:sp>
      </p:grpSp>
    </p:spTree>
    <p:extLst>
      <p:ext uri="{BB962C8B-B14F-4D97-AF65-F5344CB8AC3E}">
        <p14:creationId xmlns:p14="http://schemas.microsoft.com/office/powerpoint/2010/main" val="212801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49633">
                                            <p:txEl>
                                              <p:pRg st="2" end="2"/>
                                            </p:txEl>
                                          </p:spTgt>
                                        </p:tgtEl>
                                        <p:attrNameLst>
                                          <p:attrName>style.visibility</p:attrName>
                                        </p:attrNameLst>
                                      </p:cBhvr>
                                      <p:to>
                                        <p:strVal val="visible"/>
                                      </p:to>
                                    </p:set>
                                    <p:anim calcmode="lin" valueType="num">
                                      <p:cBhvr additive="base">
                                        <p:cTn id="7" dur="500" fill="hold"/>
                                        <p:tgtEl>
                                          <p:spTgt spid="104963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9633">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additive="base">
                                        <p:cTn id="11" dur="500" fill="hold"/>
                                        <p:tgtEl>
                                          <p:spTgt spid="77"/>
                                        </p:tgtEl>
                                        <p:attrNameLst>
                                          <p:attrName>ppt_x</p:attrName>
                                        </p:attrNameLst>
                                      </p:cBhvr>
                                      <p:tavLst>
                                        <p:tav tm="0">
                                          <p:val>
                                            <p:strVal val="0-#ppt_w/2"/>
                                          </p:val>
                                        </p:tav>
                                        <p:tav tm="100000">
                                          <p:val>
                                            <p:strVal val="#ppt_x"/>
                                          </p:val>
                                        </p:tav>
                                      </p:tavLst>
                                    </p:anim>
                                    <p:anim calcmode="lin" valueType="num">
                                      <p:cBhvr additive="base">
                                        <p:cTn id="12" dur="500" fill="hold"/>
                                        <p:tgtEl>
                                          <p:spTgt spid="7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0-#ppt_w/2"/>
                                          </p:val>
                                        </p:tav>
                                        <p:tav tm="100000">
                                          <p:val>
                                            <p:strVal val="#ppt_x"/>
                                          </p:val>
                                        </p:tav>
                                      </p:tavLst>
                                    </p:anim>
                                    <p:anim calcmode="lin" valueType="num">
                                      <p:cBhvr additive="base">
                                        <p:cTn id="16" dur="5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0-#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572631"/>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Machine learning with a supervisor to help.</a:t>
                </a:r>
              </a:p>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Accuracy:</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572631"/>
                <a:ext cx="9338913" cy="1815882"/>
              </a:xfrm>
              <a:prstGeom prst="rect">
                <a:avLst/>
              </a:prstGeom>
              <a:blipFill>
                <a:blip r:embed="rId3"/>
                <a:stretch>
                  <a:fillRect t="-3691"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List of Topics</a:t>
            </a:r>
          </a:p>
        </p:txBody>
      </p:sp>
      <p:grpSp>
        <p:nvGrpSpPr>
          <p:cNvPr id="1049636" name="Group 1049635"/>
          <p:cNvGrpSpPr/>
          <p:nvPr/>
        </p:nvGrpSpPr>
        <p:grpSpPr>
          <a:xfrm>
            <a:off x="76200" y="3962400"/>
            <a:ext cx="3810000" cy="2885420"/>
            <a:chOff x="76200" y="3962400"/>
            <a:chExt cx="3810000" cy="2885420"/>
          </a:xfrm>
        </p:grpSpPr>
        <p:grpSp>
          <p:nvGrpSpPr>
            <p:cNvPr id="27" name="Group 26"/>
            <p:cNvGrpSpPr/>
            <p:nvPr/>
          </p:nvGrpSpPr>
          <p:grpSpPr>
            <a:xfrm>
              <a:off x="76200" y="3962400"/>
              <a:ext cx="3810000" cy="2885420"/>
              <a:chOff x="76200" y="3962400"/>
              <a:chExt cx="3810000" cy="288542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0"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10"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4"/>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3" name="Oval 2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45" name="TextBox 44"/>
          <p:cNvSpPr txBox="1"/>
          <p:nvPr/>
        </p:nvSpPr>
        <p:spPr>
          <a:xfrm>
            <a:off x="2315528" y="1900664"/>
            <a:ext cx="5596084" cy="861774"/>
          </a:xfrm>
          <a:prstGeom prst="rect">
            <a:avLst/>
          </a:prstGeom>
          <a:noFill/>
        </p:spPr>
        <p:txBody>
          <a:bodyPr wrap="none" lIns="0" tIns="0" rIns="0" bIns="0" rtlCol="0">
            <a:spAutoFit/>
          </a:bodyPr>
          <a:lstStyle/>
          <a:p>
            <a:r>
              <a:rPr lang="en-US" altLang="en-US">
                <a:cs typeface="Times New Roman" panose="02020603050405020304" pitchFamily="18" charset="0"/>
                <a:sym typeface="Symbol" panose="05050102010706020507" pitchFamily="18" charset="2"/>
              </a:rPr>
              <a:t>fraction data set for which the machine</a:t>
            </a:r>
          </a:p>
          <a:p>
            <a:r>
              <a:rPr lang="en-US" altLang="en-US">
                <a:cs typeface="Times New Roman" panose="02020603050405020304" pitchFamily="18" charset="0"/>
                <a:sym typeface="Symbol" panose="05050102010706020507" pitchFamily="18" charset="2"/>
              </a:rPr>
              <a:t>  got the correct answer.</a:t>
            </a:r>
          </a:p>
        </p:txBody>
      </p:sp>
      <mc:AlternateContent xmlns:mc="http://schemas.openxmlformats.org/markup-compatibility/2006" xmlns:a14="http://schemas.microsoft.com/office/drawing/2010/main">
        <mc:Choice Requires="a14">
          <p:sp>
            <p:nvSpPr>
              <p:cNvPr id="2" name="Rectangle 1"/>
              <p:cNvSpPr/>
              <p:nvPr/>
            </p:nvSpPr>
            <p:spPr>
              <a:xfrm>
                <a:off x="2625001" y="960580"/>
                <a:ext cx="4918799" cy="523220"/>
              </a:xfrm>
              <a:prstGeom prst="rect">
                <a:avLst/>
              </a:prstGeom>
            </p:spPr>
            <p:txBody>
              <a:bodyPr wrap="square">
                <a:spAutoFit/>
              </a:bodyPr>
              <a:lstStyle/>
              <a:p>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dirty="0">
                    <a:solidFill>
                      <a:srgbClr val="FF00FF"/>
                    </a:solidFill>
                    <a:cs typeface="Times New Roman" panose="02020603050405020304" pitchFamily="18" charset="0"/>
                    <a:sym typeface="Symbol" panose="05050102010706020507" pitchFamily="18" charset="2"/>
                  </a:rPr>
                  <a:t> }</a:t>
                </a:r>
              </a:p>
            </p:txBody>
          </p:sp>
        </mc:Choice>
        <mc:Fallback xmlns="">
          <p:sp>
            <p:nvSpPr>
              <p:cNvPr id="2" name="Rectangle 1"/>
              <p:cNvSpPr>
                <a:spLocks noRot="1" noChangeAspect="1" noMove="1" noResize="1" noEditPoints="1" noAdjustHandles="1" noChangeArrowheads="1" noChangeShapeType="1" noTextEdit="1"/>
              </p:cNvSpPr>
              <p:nvPr/>
            </p:nvSpPr>
            <p:spPr>
              <a:xfrm>
                <a:off x="2625001" y="960580"/>
                <a:ext cx="4918799" cy="523220"/>
              </a:xfrm>
              <a:prstGeom prst="rect">
                <a:avLst/>
              </a:prstGeom>
              <a:blipFill>
                <a:blip r:embed="rId5"/>
                <a:stretch>
                  <a:fillRect l="-2602" t="-12941" r="-1363" b="-34118"/>
                </a:stretch>
              </a:blipFill>
            </p:spPr>
            <p:txBody>
              <a:bodyPr/>
              <a:lstStyle/>
              <a:p>
                <a:r>
                  <a:rPr lang="en-US">
                    <a:noFill/>
                  </a:rPr>
                  <a:t> </a:t>
                </a:r>
              </a:p>
            </p:txBody>
          </p:sp>
        </mc:Fallback>
      </mc:AlternateContent>
      <p:grpSp>
        <p:nvGrpSpPr>
          <p:cNvPr id="46" name="Group 45"/>
          <p:cNvGrpSpPr/>
          <p:nvPr/>
        </p:nvGrpSpPr>
        <p:grpSpPr>
          <a:xfrm>
            <a:off x="3105291" y="4876800"/>
            <a:ext cx="1148387" cy="430887"/>
            <a:chOff x="3105291" y="4876800"/>
            <a:chExt cx="1092537" cy="430887"/>
          </a:xfrm>
        </p:grpSpPr>
        <p:cxnSp>
          <p:nvCxnSpPr>
            <p:cNvPr id="68" name="Straight Connector 67"/>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9" name="TextBox 68"/>
                <p:cNvSpPr txBox="1"/>
                <p:nvPr/>
              </p:nvSpPr>
              <p:spPr>
                <a:xfrm>
                  <a:off x="3847068" y="4876800"/>
                  <a:ext cx="3507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69" name="TextBox 68"/>
                <p:cNvSpPr txBox="1">
                  <a:spLocks noRot="1" noChangeAspect="1" noMove="1" noResize="1" noEditPoints="1" noAdjustHandles="1" noChangeArrowheads="1" noChangeShapeType="1" noTextEdit="1"/>
                </p:cNvSpPr>
                <p:nvPr/>
              </p:nvSpPr>
              <p:spPr>
                <a:xfrm>
                  <a:off x="3847068" y="4876800"/>
                  <a:ext cx="350760" cy="430887"/>
                </a:xfrm>
                <a:prstGeom prst="rect">
                  <a:avLst/>
                </a:prstGeom>
                <a:blipFill>
                  <a:blip r:embed="rId6"/>
                  <a:stretch>
                    <a:fillRect/>
                  </a:stretch>
                </a:blipFill>
              </p:spPr>
              <p:txBody>
                <a:bodyPr/>
                <a:lstStyle/>
                <a:p>
                  <a:r>
                    <a:rPr lang="en-US">
                      <a:noFill/>
                    </a:rPr>
                    <a:t> </a:t>
                  </a:r>
                </a:p>
              </p:txBody>
            </p:sp>
          </mc:Fallback>
        </mc:AlternateContent>
      </p:grpSp>
      <p:grpSp>
        <p:nvGrpSpPr>
          <p:cNvPr id="49" name="Group 48"/>
          <p:cNvGrpSpPr/>
          <p:nvPr/>
        </p:nvGrpSpPr>
        <p:grpSpPr>
          <a:xfrm>
            <a:off x="3076792" y="5574399"/>
            <a:ext cx="1966020" cy="430887"/>
            <a:chOff x="3076792" y="5574399"/>
            <a:chExt cx="1966020" cy="430887"/>
          </a:xfrm>
        </p:grpSpPr>
        <p:cxnSp>
          <p:nvCxnSpPr>
            <p:cNvPr id="64" name="Straight Connector 63"/>
            <p:cNvCxnSpPr/>
            <p:nvPr/>
          </p:nvCxnSpPr>
          <p:spPr bwMode="auto">
            <a:xfrm>
              <a:off x="3076792" y="5813612"/>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5" name="TextBox 64"/>
                <p:cNvSpPr txBox="1"/>
                <p:nvPr/>
              </p:nvSpPr>
              <p:spPr>
                <a:xfrm>
                  <a:off x="3733800" y="5574399"/>
                  <a:ext cx="13090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m:oMathPara>
                  </a14:m>
                  <a:endParaRPr lang="en-CA" sz="2000"/>
                </a:p>
              </p:txBody>
            </p:sp>
          </mc:Choice>
          <mc:Fallback xmlns="">
            <p:sp>
              <p:nvSpPr>
                <p:cNvPr id="65" name="TextBox 64"/>
                <p:cNvSpPr txBox="1">
                  <a:spLocks noRot="1" noChangeAspect="1" noMove="1" noResize="1" noEditPoints="1" noAdjustHandles="1" noChangeArrowheads="1" noChangeShapeType="1" noTextEdit="1"/>
                </p:cNvSpPr>
                <p:nvPr/>
              </p:nvSpPr>
              <p:spPr>
                <a:xfrm>
                  <a:off x="3733800" y="5574399"/>
                  <a:ext cx="1309012" cy="430887"/>
                </a:xfrm>
                <a:prstGeom prst="rect">
                  <a:avLst/>
                </a:prstGeom>
                <a:blipFill>
                  <a:blip r:embed="rId7"/>
                  <a:stretch>
                    <a:fillRect/>
                  </a:stretch>
                </a:blipFill>
              </p:spPr>
              <p:txBody>
                <a:bodyPr/>
                <a:lstStyle/>
                <a:p>
                  <a:r>
                    <a:rPr lang="en-US">
                      <a:noFill/>
                    </a:rPr>
                    <a:t> </a:t>
                  </a:r>
                </a:p>
              </p:txBody>
            </p:sp>
          </mc:Fallback>
        </mc:AlternateContent>
      </p:grpSp>
      <p:sp>
        <p:nvSpPr>
          <p:cNvPr id="41" name="Freeform 41">
            <a:extLst>
              <a:ext uri="{FF2B5EF4-FFF2-40B4-BE49-F238E27FC236}">
                <a16:creationId xmlns:a16="http://schemas.microsoft.com/office/drawing/2014/main" id="{0C805491-C1C7-4A40-ADE9-1BA04D17438E}"/>
              </a:ext>
            </a:extLst>
          </p:cNvPr>
          <p:cNvSpPr/>
          <p:nvPr/>
        </p:nvSpPr>
        <p:spPr>
          <a:xfrm>
            <a:off x="705474" y="5114261"/>
            <a:ext cx="2667182" cy="1085333"/>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 name="connsiteX0" fmla="*/ 0 w 2739753"/>
              <a:gd name="connsiteY0" fmla="*/ 737359 h 737359"/>
              <a:gd name="connsiteX1" fmla="*/ 1303020 w 2739753"/>
              <a:gd name="connsiteY1" fmla="*/ 124 h 737359"/>
              <a:gd name="connsiteX2" fmla="*/ 2739753 w 2739753"/>
              <a:gd name="connsiteY2" fmla="*/ 634398 h 737359"/>
              <a:gd name="connsiteX0" fmla="*/ 0 w 2739753"/>
              <a:gd name="connsiteY0" fmla="*/ 737359 h 737359"/>
              <a:gd name="connsiteX1" fmla="*/ 1303020 w 2739753"/>
              <a:gd name="connsiteY1" fmla="*/ 124 h 737359"/>
              <a:gd name="connsiteX2" fmla="*/ 2739753 w 2739753"/>
              <a:gd name="connsiteY2" fmla="*/ 634398 h 737359"/>
              <a:gd name="connsiteX0" fmla="*/ 0 w 2739753"/>
              <a:gd name="connsiteY0" fmla="*/ 606781 h 606781"/>
              <a:gd name="connsiteX1" fmla="*/ 1346562 w 2739753"/>
              <a:gd name="connsiteY1" fmla="*/ 175 h 606781"/>
              <a:gd name="connsiteX2" fmla="*/ 2739753 w 2739753"/>
              <a:gd name="connsiteY2" fmla="*/ 503820 h 606781"/>
              <a:gd name="connsiteX0" fmla="*/ 0 w 3030039"/>
              <a:gd name="connsiteY0" fmla="*/ 606781 h 866677"/>
              <a:gd name="connsiteX1" fmla="*/ 1346562 w 3030039"/>
              <a:gd name="connsiteY1" fmla="*/ 175 h 866677"/>
              <a:gd name="connsiteX2" fmla="*/ 3030039 w 3030039"/>
              <a:gd name="connsiteY2" fmla="*/ 866677 h 866677"/>
              <a:gd name="connsiteX0" fmla="*/ 0 w 3001010"/>
              <a:gd name="connsiteY0" fmla="*/ 606781 h 910220"/>
              <a:gd name="connsiteX1" fmla="*/ 1346562 w 3001010"/>
              <a:gd name="connsiteY1" fmla="*/ 175 h 910220"/>
              <a:gd name="connsiteX2" fmla="*/ 3001010 w 3001010"/>
              <a:gd name="connsiteY2" fmla="*/ 910220 h 910220"/>
              <a:gd name="connsiteX0" fmla="*/ 0 w 2797810"/>
              <a:gd name="connsiteY0" fmla="*/ 606781 h 997305"/>
              <a:gd name="connsiteX1" fmla="*/ 1346562 w 2797810"/>
              <a:gd name="connsiteY1" fmla="*/ 175 h 997305"/>
              <a:gd name="connsiteX2" fmla="*/ 2797810 w 2797810"/>
              <a:gd name="connsiteY2" fmla="*/ 997305 h 997305"/>
              <a:gd name="connsiteX0" fmla="*/ 0 w 2797810"/>
              <a:gd name="connsiteY0" fmla="*/ 693827 h 1084351"/>
              <a:gd name="connsiteX1" fmla="*/ 1506219 w 2797810"/>
              <a:gd name="connsiteY1" fmla="*/ 136 h 1084351"/>
              <a:gd name="connsiteX2" fmla="*/ 2797810 w 2797810"/>
              <a:gd name="connsiteY2" fmla="*/ 1084351 h 1084351"/>
              <a:gd name="connsiteX0" fmla="*/ 0 w 2797810"/>
              <a:gd name="connsiteY0" fmla="*/ 693827 h 1084351"/>
              <a:gd name="connsiteX1" fmla="*/ 1506219 w 2797810"/>
              <a:gd name="connsiteY1" fmla="*/ 136 h 1084351"/>
              <a:gd name="connsiteX2" fmla="*/ 2797810 w 2797810"/>
              <a:gd name="connsiteY2" fmla="*/ 1084351 h 1084351"/>
              <a:gd name="connsiteX0" fmla="*/ 0 w 2739753"/>
              <a:gd name="connsiteY0" fmla="*/ 693827 h 1026293"/>
              <a:gd name="connsiteX1" fmla="*/ 1506219 w 2739753"/>
              <a:gd name="connsiteY1" fmla="*/ 136 h 1026293"/>
              <a:gd name="connsiteX2" fmla="*/ 2739753 w 2739753"/>
              <a:gd name="connsiteY2" fmla="*/ 1026293 h 1026293"/>
              <a:gd name="connsiteX0" fmla="*/ 0 w 2739753"/>
              <a:gd name="connsiteY0" fmla="*/ 693827 h 1026293"/>
              <a:gd name="connsiteX1" fmla="*/ 1506219 w 2739753"/>
              <a:gd name="connsiteY1" fmla="*/ 136 h 1026293"/>
              <a:gd name="connsiteX2" fmla="*/ 2739753 w 2739753"/>
              <a:gd name="connsiteY2" fmla="*/ 1026293 h 1026293"/>
              <a:gd name="connsiteX0" fmla="*/ 0 w 2681696"/>
              <a:gd name="connsiteY0" fmla="*/ 693827 h 1069836"/>
              <a:gd name="connsiteX1" fmla="*/ 1506219 w 2681696"/>
              <a:gd name="connsiteY1" fmla="*/ 136 h 1069836"/>
              <a:gd name="connsiteX2" fmla="*/ 2681696 w 2681696"/>
              <a:gd name="connsiteY2" fmla="*/ 1069836 h 1069836"/>
              <a:gd name="connsiteX0" fmla="*/ 0 w 2667182"/>
              <a:gd name="connsiteY0" fmla="*/ 693827 h 1069836"/>
              <a:gd name="connsiteX1" fmla="*/ 1506219 w 2667182"/>
              <a:gd name="connsiteY1" fmla="*/ 136 h 1069836"/>
              <a:gd name="connsiteX2" fmla="*/ 2667182 w 2667182"/>
              <a:gd name="connsiteY2" fmla="*/ 1069836 h 1069836"/>
              <a:gd name="connsiteX0" fmla="*/ 0 w 2667182"/>
              <a:gd name="connsiteY0" fmla="*/ 709324 h 1085333"/>
              <a:gd name="connsiteX1" fmla="*/ 1506219 w 2667182"/>
              <a:gd name="connsiteY1" fmla="*/ 15633 h 1085333"/>
              <a:gd name="connsiteX2" fmla="*/ 2667182 w 2667182"/>
              <a:gd name="connsiteY2" fmla="*/ 1085333 h 1085333"/>
            </a:gdLst>
            <a:ahLst/>
            <a:cxnLst>
              <a:cxn ang="0">
                <a:pos x="connsiteX0" y="connsiteY0"/>
              </a:cxn>
              <a:cxn ang="0">
                <a:pos x="connsiteX1" y="connsiteY1"/>
              </a:cxn>
              <a:cxn ang="0">
                <a:pos x="connsiteX2" y="connsiteY2"/>
              </a:cxn>
            </a:cxnLst>
            <a:rect l="l" t="t" r="r" b="b"/>
            <a:pathLst>
              <a:path w="2667182" h="1085333">
                <a:moveTo>
                  <a:pt x="0" y="709324"/>
                </a:moveTo>
                <a:cubicBezTo>
                  <a:pt x="122396" y="403095"/>
                  <a:pt x="993774" y="-94539"/>
                  <a:pt x="1506219" y="15633"/>
                </a:cubicBezTo>
                <a:cubicBezTo>
                  <a:pt x="2018664" y="111291"/>
                  <a:pt x="2393816" y="716716"/>
                  <a:pt x="2667182" y="1085333"/>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58988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49633">
                                            <p:txEl>
                                              <p:pRg st="3" end="3"/>
                                            </p:txEl>
                                          </p:spTgt>
                                        </p:tgtEl>
                                        <p:attrNameLst>
                                          <p:attrName>style.visibility</p:attrName>
                                        </p:attrNameLst>
                                      </p:cBhvr>
                                      <p:to>
                                        <p:strVal val="visible"/>
                                      </p:to>
                                    </p:set>
                                    <p:anim calcmode="lin" valueType="num">
                                      <p:cBhvr additive="base">
                                        <p:cTn id="7" dur="500" fill="hold"/>
                                        <p:tgtEl>
                                          <p:spTgt spid="104963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963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685800" y="-228600"/>
            <a:ext cx="7772400" cy="1143000"/>
          </a:xfrm>
        </p:spPr>
        <p:txBody>
          <a:bodyPr/>
          <a:lstStyle/>
          <a:p>
            <a:pPr>
              <a:defRPr/>
            </a:pPr>
            <a:r>
              <a:rPr lang="en-CA" b="0">
                <a:effectLst/>
                <a:latin typeface="Times New Roman" panose="02020603050405020304" pitchFamily="18" charset="0"/>
              </a:rPr>
              <a:t>Magic</a:t>
            </a:r>
          </a:p>
        </p:txBody>
      </p:sp>
      <p:sp>
        <p:nvSpPr>
          <p:cNvPr id="18" name="Text Box 33"/>
          <p:cNvSpPr txBox="1">
            <a:spLocks noChangeArrowheads="1"/>
          </p:cNvSpPr>
          <p:nvPr/>
        </p:nvSpPr>
        <p:spPr bwMode="auto">
          <a:xfrm>
            <a:off x="3886200" y="4114800"/>
            <a:ext cx="5715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Tx/>
              <a:buChar char="-"/>
            </a:pPr>
            <a:r>
              <a:rPr lang="en-US" altLang="en-US" sz="2800">
                <a:latin typeface="Times New Roman" panose="02020603050405020304" pitchFamily="18" charset="0"/>
              </a:rPr>
              <a:t>The instructions are 100% </a:t>
            </a:r>
            <a:br>
              <a:rPr lang="en-US" altLang="en-US" sz="2800">
                <a:latin typeface="Times New Roman" panose="02020603050405020304" pitchFamily="18" charset="0"/>
              </a:rPr>
            </a:br>
            <a:r>
              <a:rPr lang="en-US" altLang="en-US" sz="2800">
                <a:latin typeface="Times New Roman" panose="02020603050405020304" pitchFamily="18" charset="0"/>
              </a:rPr>
              <a:t>  dictated by weights </a:t>
            </a:r>
            <a:r>
              <a:rPr lang="en-US" altLang="en-US" sz="28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i="1">
                <a:solidFill>
                  <a:srgbClr val="66FF33"/>
                </a:solidFill>
                <a:latin typeface="Times New Roman" panose="02020603050405020304" pitchFamily="18" charset="0"/>
                <a:cs typeface="Times New Roman" panose="02020603050405020304" pitchFamily="18" charset="0"/>
              </a:rPr>
              <a:t>w</a:t>
            </a:r>
            <a:r>
              <a:rPr lang="en-US" altLang="en-US" sz="2800" i="1" baseline="-25000">
                <a:solidFill>
                  <a:srgbClr val="66FF33"/>
                </a:solidFill>
                <a:latin typeface="Times New Roman" panose="02020603050405020304" pitchFamily="18" charset="0"/>
                <a:cs typeface="Times New Roman" panose="02020603050405020304" pitchFamily="18" charset="0"/>
              </a:rPr>
              <a:t>1</a:t>
            </a:r>
            <a:r>
              <a:rPr lang="en-US" altLang="en-US" sz="2800" i="1">
                <a:solidFill>
                  <a:srgbClr val="66FF33"/>
                </a:solidFill>
                <a:latin typeface="Times New Roman" panose="02020603050405020304" pitchFamily="18" charset="0"/>
                <a:cs typeface="Times New Roman" panose="02020603050405020304" pitchFamily="18" charset="0"/>
              </a:rPr>
              <a:t>,…,</a:t>
            </a:r>
            <a:r>
              <a:rPr lang="en-US" altLang="en-US" sz="2800" i="1" err="1">
                <a:solidFill>
                  <a:srgbClr val="66FF33"/>
                </a:solidFill>
                <a:latin typeface="Times New Roman" panose="02020603050405020304" pitchFamily="18" charset="0"/>
                <a:cs typeface="Times New Roman" panose="02020603050405020304" pitchFamily="18" charset="0"/>
              </a:rPr>
              <a:t>w</a:t>
            </a:r>
            <a:r>
              <a:rPr lang="en-US" altLang="en-US" sz="2800" i="1" baseline="-25000" err="1">
                <a:solidFill>
                  <a:srgbClr val="66FF33"/>
                </a:solidFill>
                <a:latin typeface="Times New Roman" panose="02020603050405020304" pitchFamily="18" charset="0"/>
                <a:cs typeface="Times New Roman" panose="02020603050405020304" pitchFamily="18" charset="0"/>
              </a:rPr>
              <a:t>m</a:t>
            </a:r>
            <a:r>
              <a:rPr lang="en-US" altLang="en-US" sz="28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800">
                <a:latin typeface="Times New Roman" panose="02020603050405020304" pitchFamily="18" charset="0"/>
                <a:cs typeface="Times New Roman" panose="02020603050405020304" pitchFamily="18" charset="0"/>
              </a:rPr>
              <a:t>. </a:t>
            </a:r>
          </a:p>
          <a:p>
            <a:pPr>
              <a:spcBef>
                <a:spcPct val="0"/>
              </a:spcBef>
            </a:pPr>
            <a:r>
              <a:rPr lang="en-US" altLang="en-US" sz="2800">
                <a:latin typeface="Times New Roman" pitchFamily="18" charset="0"/>
              </a:rPr>
              <a:t>- Too hard to understand.</a:t>
            </a:r>
          </a:p>
          <a:p>
            <a:pPr>
              <a:spcBef>
                <a:spcPct val="0"/>
              </a:spcBef>
            </a:pPr>
            <a:r>
              <a:rPr lang="en-US" altLang="en-US" sz="2800">
                <a:latin typeface="Times New Roman" pitchFamily="18" charset="0"/>
              </a:rPr>
              <a:t>- They are learned using </a:t>
            </a:r>
            <a:br>
              <a:rPr lang="en-US" altLang="en-US" sz="2800">
                <a:latin typeface="Times New Roman" pitchFamily="18" charset="0"/>
              </a:rPr>
            </a:br>
            <a:r>
              <a:rPr lang="en-US" altLang="en-US" sz="2800">
                <a:latin typeface="Times New Roman" pitchFamily="18" charset="0"/>
              </a:rPr>
              <a:t>   a simple algorithm. </a:t>
            </a:r>
          </a:p>
          <a:p>
            <a:pPr>
              <a:spcBef>
                <a:spcPct val="0"/>
              </a:spcBef>
            </a:pPr>
            <a:r>
              <a:rPr lang="en-US" altLang="en-US" sz="2800">
                <a:latin typeface="Times New Roman" pitchFamily="18" charset="0"/>
              </a:rPr>
              <a:t>- Finding patterns in lots of data.</a:t>
            </a:r>
          </a:p>
          <a:p>
            <a:pPr marL="457200" indent="-457200">
              <a:spcBef>
                <a:spcPct val="0"/>
              </a:spcBef>
              <a:buFontTx/>
              <a:buChar char="-"/>
            </a:pPr>
            <a:endParaRPr lang="en-US" altLang="en-US" sz="2800">
              <a:latin typeface="Times New Roman" pitchFamily="18" charset="0"/>
            </a:endParaRPr>
          </a:p>
          <a:p>
            <a:pPr marL="457200" indent="-457200">
              <a:spcBef>
                <a:spcPct val="0"/>
              </a:spcBef>
              <a:buFontTx/>
              <a:buChar char="-"/>
            </a:pPr>
            <a:endParaRPr lang="en-US" altLang="en-US" sz="2800">
              <a:latin typeface="Times New Roman" pitchFamily="18" charset="0"/>
            </a:endParaRPr>
          </a:p>
        </p:txBody>
      </p:sp>
      <p:grpSp>
        <p:nvGrpSpPr>
          <p:cNvPr id="3" name="Group 2"/>
          <p:cNvGrpSpPr/>
          <p:nvPr/>
        </p:nvGrpSpPr>
        <p:grpSpPr>
          <a:xfrm>
            <a:off x="186087" y="685800"/>
            <a:ext cx="4081113" cy="2082513"/>
            <a:chOff x="186087" y="685800"/>
            <a:chExt cx="4081113" cy="2082513"/>
          </a:xfrm>
        </p:grpSpPr>
        <p:sp>
          <p:nvSpPr>
            <p:cNvPr id="16" name="Text Box 33"/>
            <p:cNvSpPr txBox="1">
              <a:spLocks noChangeArrowheads="1"/>
            </p:cNvSpPr>
            <p:nvPr/>
          </p:nvSpPr>
          <p:spPr bwMode="auto">
            <a:xfrm>
              <a:off x="186087" y="685800"/>
              <a:ext cx="4081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chemeClr val="tx2"/>
                  </a:solidFill>
                  <a:latin typeface="Times New Roman" panose="02020603050405020304" pitchFamily="18" charset="0"/>
                </a:rPr>
                <a:t>Coding:</a:t>
              </a:r>
              <a:endParaRPr lang="en-US" altLang="en-US" sz="2800">
                <a:latin typeface="Times New Roman" panose="02020603050405020304" pitchFamily="18" charset="0"/>
              </a:endParaRPr>
            </a:p>
          </p:txBody>
        </p:sp>
        <p:pic>
          <p:nvPicPr>
            <p:cNvPr id="8194" name="Picture 2" descr="Image result for softw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821" y="1219200"/>
              <a:ext cx="2753979" cy="15491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4572000" y="685800"/>
            <a:ext cx="4766913" cy="1966261"/>
            <a:chOff x="4572000" y="685800"/>
            <a:chExt cx="4766913" cy="1966261"/>
          </a:xfrm>
        </p:grpSpPr>
        <p:sp>
          <p:nvSpPr>
            <p:cNvPr id="11" name="Text Box 33"/>
            <p:cNvSpPr txBox="1">
              <a:spLocks noChangeArrowheads="1"/>
            </p:cNvSpPr>
            <p:nvPr/>
          </p:nvSpPr>
          <p:spPr bwMode="auto">
            <a:xfrm>
              <a:off x="4572000" y="685800"/>
              <a:ext cx="476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chemeClr val="tx2"/>
                  </a:solidFill>
                  <a:latin typeface="Times New Roman" panose="02020603050405020304" pitchFamily="18" charset="0"/>
                </a:rPr>
                <a:t>Neural Nets:</a:t>
              </a:r>
              <a:endParaRPr lang="en-US" altLang="en-US" sz="2800">
                <a:latin typeface="Times New Roman" panose="02020603050405020304" pitchFamily="18" charset="0"/>
              </a:endParaRPr>
            </a:p>
          </p:txBody>
        </p:sp>
        <p:pic>
          <p:nvPicPr>
            <p:cNvPr id="13" name="Picture 4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1" y="1182779"/>
              <a:ext cx="2209800" cy="146928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33"/>
          <p:cNvSpPr txBox="1">
            <a:spLocks noChangeArrowheads="1"/>
          </p:cNvSpPr>
          <p:nvPr/>
        </p:nvSpPr>
        <p:spPr bwMode="auto">
          <a:xfrm>
            <a:off x="-76200" y="4114800"/>
            <a:ext cx="48431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 The instructions are</a:t>
            </a:r>
            <a:br>
              <a:rPr lang="en-US" altLang="en-US" sz="2800">
                <a:latin typeface="Times New Roman" pitchFamily="18" charset="0"/>
              </a:rPr>
            </a:br>
            <a:r>
              <a:rPr lang="en-US" altLang="en-US" sz="2800">
                <a:latin typeface="Times New Roman" pitchFamily="18" charset="0"/>
              </a:rPr>
              <a:t>  painstakingly written by</a:t>
            </a:r>
            <a:br>
              <a:rPr lang="en-US" altLang="en-US" sz="2800">
                <a:latin typeface="Times New Roman" pitchFamily="18" charset="0"/>
              </a:rPr>
            </a:br>
            <a:r>
              <a:rPr lang="en-US" altLang="en-US" sz="2800">
                <a:latin typeface="Times New Roman" pitchFamily="18" charset="0"/>
              </a:rPr>
              <a:t>  humans. </a:t>
            </a:r>
          </a:p>
          <a:p>
            <a:pPr>
              <a:spcBef>
                <a:spcPct val="0"/>
              </a:spcBef>
            </a:pPr>
            <a:r>
              <a:rPr lang="en-US" altLang="en-US" sz="2800">
                <a:latin typeface="Times New Roman" pitchFamily="18" charset="0"/>
              </a:rPr>
              <a:t>- Work great for simple</a:t>
            </a:r>
            <a:br>
              <a:rPr lang="en-US" altLang="en-US" sz="2800">
                <a:latin typeface="Times New Roman" pitchFamily="18" charset="0"/>
              </a:rPr>
            </a:br>
            <a:r>
              <a:rPr lang="en-US" altLang="en-US" sz="2800">
                <a:latin typeface="Times New Roman" pitchFamily="18" charset="0"/>
              </a:rPr>
              <a:t>   repetitive tasks.</a:t>
            </a:r>
          </a:p>
        </p:txBody>
      </p:sp>
      <p:sp>
        <p:nvSpPr>
          <p:cNvPr id="21" name="Text Box 33"/>
          <p:cNvSpPr txBox="1">
            <a:spLocks noChangeArrowheads="1"/>
          </p:cNvSpPr>
          <p:nvPr/>
        </p:nvSpPr>
        <p:spPr bwMode="auto">
          <a:xfrm>
            <a:off x="186087" y="2743200"/>
            <a:ext cx="44621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66FF33"/>
                </a:solidFill>
                <a:latin typeface="Times New Roman" pitchFamily="18" charset="0"/>
              </a:rPr>
              <a:t>While( banking )</a:t>
            </a:r>
          </a:p>
          <a:p>
            <a:pPr>
              <a:spcBef>
                <a:spcPct val="0"/>
              </a:spcBef>
            </a:pPr>
            <a:r>
              <a:rPr lang="en-US" altLang="en-US" sz="2800">
                <a:solidFill>
                  <a:srgbClr val="66FF33"/>
                </a:solidFill>
                <a:latin typeface="Times New Roman" pitchFamily="18" charset="0"/>
              </a:rPr>
              <a:t>    if( money is owed )</a:t>
            </a:r>
          </a:p>
          <a:p>
            <a:pPr>
              <a:spcBef>
                <a:spcPct val="0"/>
              </a:spcBef>
            </a:pPr>
            <a:r>
              <a:rPr lang="en-US" altLang="en-US" sz="2800">
                <a:solidFill>
                  <a:srgbClr val="66FF33"/>
                </a:solidFill>
                <a:latin typeface="Times New Roman" pitchFamily="18" charset="0"/>
              </a:rPr>
              <a:t>         add interest and fees</a:t>
            </a:r>
          </a:p>
        </p:txBody>
      </p:sp>
      <p:grpSp>
        <p:nvGrpSpPr>
          <p:cNvPr id="6" name="Group 5"/>
          <p:cNvGrpSpPr/>
          <p:nvPr/>
        </p:nvGrpSpPr>
        <p:grpSpPr>
          <a:xfrm>
            <a:off x="4800600" y="2819400"/>
            <a:ext cx="3410537" cy="1295400"/>
            <a:chOff x="5029200" y="2819400"/>
            <a:chExt cx="3410537" cy="1295400"/>
          </a:xfrm>
        </p:grpSpPr>
        <p:sp>
          <p:nvSpPr>
            <p:cNvPr id="20" name="Rectangle 19"/>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3" name="Picture 6" descr="Image result for convolutional neural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053707" y="3010343"/>
            <a:ext cx="2789426" cy="1068329"/>
            <a:chOff x="5282307" y="3010343"/>
            <a:chExt cx="2789426" cy="1068329"/>
          </a:xfrm>
        </p:grpSpPr>
        <p:cxnSp>
          <p:nvCxnSpPr>
            <p:cNvPr id="24" name="Straight Connector 23"/>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26" name="Straight Connector 25"/>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27" name="Straight Connector 26"/>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28" name="Straight Connector 27"/>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29" name="Straight Connector 28"/>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30" name="Straight Connector 29"/>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31" name="Straight Connector 30"/>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32" name="Straight Connector 31"/>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33" name="Straight Connector 32"/>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34" name="Straight Connector 33"/>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35" name="Straight Connector 34"/>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36" name="Straight Connector 35"/>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37" name="Straight Connector 36"/>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38" name="Straight Connector 37"/>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39" name="Straight Connector 38"/>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40" name="Straight Connector 39"/>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41" name="Straight Connector 40"/>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42" name="Straight Connector 41"/>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43" name="Straight Connector 42"/>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44" name="Straight Connector 43"/>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45" name="Straight Connector 44"/>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46" name="Straight Connector 45"/>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47" name="Straight Connector 46"/>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48" name="Straight Connector 47"/>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49" name="Straight Connector 48"/>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50" name="Straight Connector 49"/>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51" name="Straight Connector 50"/>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52" name="Straight Connector 51"/>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53" name="Straight Connector 52"/>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54" name="Straight Connector 53"/>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55" name="Straight Connector 54"/>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56" name="Straight Connector 55"/>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57" name="Straight Connector 56"/>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58" name="Straight Connector 57"/>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59" name="Straight Connector 58"/>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60" name="Straight Connector 59"/>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61" name="Straight Connector 60"/>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62" name="Straight Connector 61"/>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63" name="Straight Connector 62"/>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64" name="Straight Connector 63"/>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65" name="Straight Connector 64"/>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66" name="Straight Connector 65"/>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67" name="Straight Connector 66"/>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68" name="Straight Connector 67"/>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69" name="Straight Connector 68"/>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70" name="Rectangle 69"/>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71" name="Rectangle 70"/>
            <p:cNvSpPr/>
            <p:nvPr/>
          </p:nvSpPr>
          <p:spPr>
            <a:xfrm>
              <a:off x="5406609" y="3215902"/>
              <a:ext cx="537444" cy="281437"/>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sym typeface="Symbol" panose="05050102010706020507" pitchFamily="18" charset="2"/>
                </a:rPr>
                <a:t>k</a:t>
              </a:r>
              <a:endParaRPr lang="en-CA" sz="1200">
                <a:solidFill>
                  <a:srgbClr val="66FF33"/>
                </a:solidFill>
              </a:endParaRPr>
            </a:p>
          </p:txBody>
        </p:sp>
        <p:cxnSp>
          <p:nvCxnSpPr>
            <p:cNvPr id="72" name="Straight Connector 71"/>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73" name="Straight Connector 72"/>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74" name="Straight Connector 73"/>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75" name="Straight Connector 74"/>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76" name="Straight Connector 75"/>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77" name="Straight Connector 76"/>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78" name="Straight Connector 77"/>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79" name="Straight Connector 78"/>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80" name="Straight Connector 79"/>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81" name="Straight Connector 80"/>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82" name="Straight Connector 81"/>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83" name="Straight Connector 82"/>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84" name="Straight Connector 83"/>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85" name="Straight Connector 84"/>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86" name="Straight Connector 85"/>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87" name="Straight Connector 86"/>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88" name="Straight Connector 87"/>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89" name="Straight Connector 88"/>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90" name="Straight Connector 89"/>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91" name="Straight Connector 90"/>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spTree>
    <p:extLst>
      <p:ext uri="{BB962C8B-B14F-4D97-AF65-F5344CB8AC3E}">
        <p14:creationId xmlns:p14="http://schemas.microsoft.com/office/powerpoint/2010/main" val="164973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additive="base">
                                        <p:cTn id="23"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 calcmode="lin" valueType="num">
                                      <p:cBhvr additive="base">
                                        <p:cTn id="29"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1+#ppt_w/2"/>
                                          </p:val>
                                        </p:tav>
                                        <p:tav tm="100000">
                                          <p:val>
                                            <p:strVal val="#ppt_x"/>
                                          </p:val>
                                        </p:tav>
                                      </p:tavLst>
                                    </p:anim>
                                    <p:anim calcmode="lin" valueType="num">
                                      <p:cBhvr additive="base">
                                        <p:cTn id="4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additive="base">
                                        <p:cTn id="51" dur="500" fill="hold"/>
                                        <p:tgtEl>
                                          <p:spTgt spid="1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18">
                                            <p:txEl>
                                              <p:pRg st="2" end="2"/>
                                            </p:txEl>
                                          </p:spTgt>
                                        </p:tgtEl>
                                        <p:attrNameLst>
                                          <p:attrName>style.visibility</p:attrName>
                                        </p:attrNameLst>
                                      </p:cBhvr>
                                      <p:to>
                                        <p:strVal val="visible"/>
                                      </p:to>
                                    </p:set>
                                    <p:anim calcmode="lin" valueType="num">
                                      <p:cBhvr additive="base">
                                        <p:cTn id="5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18">
                                            <p:txEl>
                                              <p:pRg st="3" end="3"/>
                                            </p:txEl>
                                          </p:spTgt>
                                        </p:tgtEl>
                                        <p:attrNameLst>
                                          <p:attrName>style.visibility</p:attrName>
                                        </p:attrNameLst>
                                      </p:cBhvr>
                                      <p:to>
                                        <p:strVal val="visible"/>
                                      </p:to>
                                    </p:set>
                                    <p:anim calcmode="lin" valueType="num">
                                      <p:cBhvr additive="base">
                                        <p:cTn id="63" dur="500" fill="hold"/>
                                        <p:tgtEl>
                                          <p:spTgt spid="18">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572631"/>
                <a:ext cx="9338913" cy="267765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Machine learning with a supervisor to help.</a:t>
                </a:r>
              </a:p>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Machine learning: </a:t>
                </a:r>
              </a:p>
              <a:p>
                <a:pPr marL="1200150" lvl="1"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Steepest gradient descent</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572631"/>
                <a:ext cx="9338913" cy="2677656"/>
              </a:xfrm>
              <a:prstGeom prst="rect">
                <a:avLst/>
              </a:prstGeom>
              <a:blipFill>
                <a:blip r:embed="rId3"/>
                <a:stretch>
                  <a:fillRect t="-2506" b="-54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List of Topics</a:t>
            </a:r>
          </a:p>
        </p:txBody>
      </p:sp>
      <p:grpSp>
        <p:nvGrpSpPr>
          <p:cNvPr id="1049636" name="Group 1049635"/>
          <p:cNvGrpSpPr/>
          <p:nvPr/>
        </p:nvGrpSpPr>
        <p:grpSpPr>
          <a:xfrm>
            <a:off x="76200" y="3962400"/>
            <a:ext cx="3810000" cy="2885420"/>
            <a:chOff x="76200" y="3962400"/>
            <a:chExt cx="3810000" cy="2885420"/>
          </a:xfrm>
        </p:grpSpPr>
        <p:grpSp>
          <p:nvGrpSpPr>
            <p:cNvPr id="27" name="Group 26"/>
            <p:cNvGrpSpPr/>
            <p:nvPr/>
          </p:nvGrpSpPr>
          <p:grpSpPr>
            <a:xfrm>
              <a:off x="76200" y="3962400"/>
              <a:ext cx="3810000" cy="2885420"/>
              <a:chOff x="76200" y="3962400"/>
              <a:chExt cx="3810000" cy="288542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0"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10"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4"/>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3" name="Oval 2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45" name="TextBox 44"/>
              <p:cNvSpPr txBox="1"/>
              <p:nvPr/>
            </p:nvSpPr>
            <p:spPr>
              <a:xfrm>
                <a:off x="1714328" y="1909941"/>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1714328" y="1909941"/>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625001" y="960580"/>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2" name="Rectangle 1"/>
              <p:cNvSpPr>
                <a:spLocks noRot="1" noChangeAspect="1" noMove="1" noResize="1" noEditPoints="1" noAdjustHandles="1" noChangeArrowheads="1" noChangeShapeType="1" noTextEdit="1"/>
              </p:cNvSpPr>
              <p:nvPr/>
            </p:nvSpPr>
            <p:spPr>
              <a:xfrm>
                <a:off x="2625001" y="960580"/>
                <a:ext cx="4918799" cy="523220"/>
              </a:xfrm>
              <a:prstGeom prst="rect">
                <a:avLst/>
              </a:prstGeom>
              <a:blipFill>
                <a:blip r:embed="rId6"/>
                <a:stretch>
                  <a:fillRect l="-2602" t="-12941" r="-1363" b="-34118"/>
                </a:stretch>
              </a:blipFill>
            </p:spPr>
            <p:txBody>
              <a:bodyPr/>
              <a:lstStyle/>
              <a:p>
                <a:r>
                  <a:rPr lang="en-US">
                    <a:noFill/>
                  </a:rPr>
                  <a:t> </a:t>
                </a:r>
              </a:p>
            </p:txBody>
          </p:sp>
        </mc:Fallback>
      </mc:AlternateContent>
      <p:grpSp>
        <p:nvGrpSpPr>
          <p:cNvPr id="46" name="Group 45"/>
          <p:cNvGrpSpPr/>
          <p:nvPr/>
        </p:nvGrpSpPr>
        <p:grpSpPr>
          <a:xfrm>
            <a:off x="3105291" y="4876800"/>
            <a:ext cx="1148387" cy="430887"/>
            <a:chOff x="3105291" y="4876800"/>
            <a:chExt cx="1092537" cy="430887"/>
          </a:xfrm>
        </p:grpSpPr>
        <p:cxnSp>
          <p:nvCxnSpPr>
            <p:cNvPr id="68" name="Straight Connector 67"/>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9" name="TextBox 68"/>
                <p:cNvSpPr txBox="1"/>
                <p:nvPr/>
              </p:nvSpPr>
              <p:spPr>
                <a:xfrm>
                  <a:off x="3847068" y="4876800"/>
                  <a:ext cx="3507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69" name="TextBox 68"/>
                <p:cNvSpPr txBox="1">
                  <a:spLocks noRot="1" noChangeAspect="1" noMove="1" noResize="1" noEditPoints="1" noAdjustHandles="1" noChangeArrowheads="1" noChangeShapeType="1" noTextEdit="1"/>
                </p:cNvSpPr>
                <p:nvPr/>
              </p:nvSpPr>
              <p:spPr>
                <a:xfrm>
                  <a:off x="3847068" y="4876800"/>
                  <a:ext cx="350760" cy="430887"/>
                </a:xfrm>
                <a:prstGeom prst="rect">
                  <a:avLst/>
                </a:prstGeom>
                <a:blipFill>
                  <a:blip r:embed="rId7"/>
                  <a:stretch>
                    <a:fillRect/>
                  </a:stretch>
                </a:blipFill>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E759DAF2-2E6E-409F-8C77-AE3BD27B95B4}"/>
              </a:ext>
            </a:extLst>
          </p:cNvPr>
          <p:cNvGrpSpPr/>
          <p:nvPr/>
        </p:nvGrpSpPr>
        <p:grpSpPr>
          <a:xfrm>
            <a:off x="3042320" y="5115580"/>
            <a:ext cx="3159969" cy="686540"/>
            <a:chOff x="3042320" y="5115580"/>
            <a:chExt cx="3159969" cy="686540"/>
          </a:xfrm>
        </p:grpSpPr>
        <p:cxnSp>
          <p:nvCxnSpPr>
            <p:cNvPr id="47" name="Straight Connector 46"/>
            <p:cNvCxnSpPr>
              <a:cxnSpLocks/>
            </p:cNvCxnSpPr>
            <p:nvPr/>
          </p:nvCxnSpPr>
          <p:spPr bwMode="auto">
            <a:xfrm flipH="1" flipV="1">
              <a:off x="3042320" y="5155784"/>
              <a:ext cx="34472" cy="646336"/>
            </a:xfrm>
            <a:prstGeom prst="line">
              <a:avLst/>
            </a:prstGeom>
            <a:noFill/>
            <a:ln w="12700" cap="sq" cmpd="sng" algn="ctr">
              <a:solidFill>
                <a:schemeClr val="accent1"/>
              </a:solidFill>
              <a:prstDash val="solid"/>
              <a:round/>
              <a:headEnd type="none" w="med" len="med"/>
              <a:tailEnd type="none" w="med" len="med"/>
            </a:ln>
            <a:effectLst/>
          </p:spPr>
        </p:cxnSp>
        <p:grpSp>
          <p:nvGrpSpPr>
            <p:cNvPr id="48" name="Group 47"/>
            <p:cNvGrpSpPr/>
            <p:nvPr/>
          </p:nvGrpSpPr>
          <p:grpSpPr>
            <a:xfrm>
              <a:off x="4953000" y="5115580"/>
              <a:ext cx="1249289" cy="523220"/>
              <a:chOff x="4953000" y="5115580"/>
              <a:chExt cx="1249289" cy="523220"/>
            </a:xfrm>
          </p:grpSpPr>
          <p:sp>
            <p:nvSpPr>
              <p:cNvPr id="66" name="Rectangle 65"/>
              <p:cNvSpPr/>
              <p:nvPr/>
            </p:nvSpPr>
            <p:spPr>
              <a:xfrm>
                <a:off x="5257800" y="5115580"/>
                <a:ext cx="944489" cy="523220"/>
              </a:xfrm>
              <a:prstGeom prst="rect">
                <a:avLst/>
              </a:prstGeom>
            </p:spPr>
            <p:txBody>
              <a:bodyPr wrap="none">
                <a:spAutoFit/>
              </a:bodyPr>
              <a:lstStyle/>
              <a:p>
                <a:r>
                  <a:rPr lang="en-CA" altLang="en-US">
                    <a:solidFill>
                      <a:srgbClr val="FFC000"/>
                    </a:solidFill>
                    <a:cs typeface="Times New Roman" panose="02020603050405020304" pitchFamily="18" charset="0"/>
                    <a:sym typeface="Symbol" panose="05050102010706020507" pitchFamily="18" charset="2"/>
                  </a:rPr>
                  <a:t>Error</a:t>
                </a:r>
                <a:endParaRPr lang="en-CA">
                  <a:solidFill>
                    <a:srgbClr val="FFC000"/>
                  </a:solidFill>
                </a:endParaRPr>
              </a:p>
            </p:txBody>
          </p:sp>
          <p:sp>
            <p:nvSpPr>
              <p:cNvPr id="67" name="Right Brace 66"/>
              <p:cNvSpPr/>
              <p:nvPr/>
            </p:nvSpPr>
            <p:spPr bwMode="auto">
              <a:xfrm>
                <a:off x="4953000" y="5155784"/>
                <a:ext cx="228600" cy="458386"/>
              </a:xfrm>
              <a:prstGeom prst="rightBrace">
                <a:avLst/>
              </a:prstGeom>
              <a:noFill/>
              <a:ln w="15875" cap="sq" cmpd="sng" algn="ctr">
                <a:solidFill>
                  <a:schemeClr val="hlink"/>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grpSp>
        <p:nvGrpSpPr>
          <p:cNvPr id="49" name="Group 48"/>
          <p:cNvGrpSpPr/>
          <p:nvPr/>
        </p:nvGrpSpPr>
        <p:grpSpPr>
          <a:xfrm>
            <a:off x="3076792" y="5574399"/>
            <a:ext cx="1966020" cy="430887"/>
            <a:chOff x="3076792" y="5574399"/>
            <a:chExt cx="1966020" cy="430887"/>
          </a:xfrm>
        </p:grpSpPr>
        <p:cxnSp>
          <p:nvCxnSpPr>
            <p:cNvPr id="64" name="Straight Connector 63"/>
            <p:cNvCxnSpPr/>
            <p:nvPr/>
          </p:nvCxnSpPr>
          <p:spPr bwMode="auto">
            <a:xfrm>
              <a:off x="3076792" y="5813612"/>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5" name="TextBox 64"/>
                <p:cNvSpPr txBox="1"/>
                <p:nvPr/>
              </p:nvSpPr>
              <p:spPr>
                <a:xfrm>
                  <a:off x="3733800" y="5574399"/>
                  <a:ext cx="13090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smtClean="0">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m:oMathPara>
                  </a14:m>
                  <a:endParaRPr lang="en-CA" sz="2000"/>
                </a:p>
              </p:txBody>
            </p:sp>
          </mc:Choice>
          <mc:Fallback xmlns="">
            <p:sp>
              <p:nvSpPr>
                <p:cNvPr id="65" name="TextBox 64"/>
                <p:cNvSpPr txBox="1">
                  <a:spLocks noRot="1" noChangeAspect="1" noMove="1" noResize="1" noEditPoints="1" noAdjustHandles="1" noChangeArrowheads="1" noChangeShapeType="1" noTextEdit="1"/>
                </p:cNvSpPr>
                <p:nvPr/>
              </p:nvSpPr>
              <p:spPr>
                <a:xfrm>
                  <a:off x="3733800" y="5574399"/>
                  <a:ext cx="1309012" cy="430887"/>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B7E19C8-0194-4500-8A4C-0AAAB61F8F12}"/>
                  </a:ext>
                </a:extLst>
              </p:cNvPr>
              <p:cNvSpPr txBox="1"/>
              <p:nvPr/>
            </p:nvSpPr>
            <p:spPr>
              <a:xfrm>
                <a:off x="3306880" y="2310224"/>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00B050"/>
                            </a:solidFill>
                            <a:latin typeface="Cambria Math" panose="02040503050406030204" pitchFamily="18" charset="0"/>
                            <a:sym typeface="Symbol" panose="05050102010706020507" pitchFamily="18" charset="2"/>
                          </a:rPr>
                        </m:ctrlPr>
                      </m:sSubPr>
                      <m:e>
                        <m:acc>
                          <m:accPr>
                            <m:chr m:val="⃗"/>
                            <m:ctrlPr>
                              <a:rPr lang="en-US" altLang="en-US" i="1" smtClean="0">
                                <a:solidFill>
                                  <a:srgbClr val="00B050"/>
                                </a:solidFill>
                                <a:latin typeface="Cambria Math" panose="02040503050406030204" pitchFamily="18" charset="0"/>
                                <a:sym typeface="Symbol" panose="05050102010706020507" pitchFamily="18" charset="2"/>
                              </a:rPr>
                            </m:ctrlPr>
                          </m:accPr>
                          <m:e>
                            <m:r>
                              <a:rPr lang="en-CA" altLang="en-US" b="0" i="1" smtClean="0">
                                <a:solidFill>
                                  <a:srgbClr val="00B050"/>
                                </a:solidFill>
                                <a:latin typeface="Cambria Math" panose="02040503050406030204" pitchFamily="18" charset="0"/>
                                <a:sym typeface="Symbol" panose="05050102010706020507" pitchFamily="18" charset="2"/>
                              </a:rPr>
                              <m:t>𝑤</m:t>
                            </m:r>
                          </m:e>
                        </m:acc>
                      </m:e>
                      <m:sub>
                        <m:r>
                          <a:rPr lang="en-CA" altLang="en-US" b="0" i="1" smtClean="0">
                            <a:solidFill>
                              <a:srgbClr val="00B050"/>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38" name="TextBox 37">
                <a:extLst>
                  <a:ext uri="{FF2B5EF4-FFF2-40B4-BE49-F238E27FC236}">
                    <a16:creationId xmlns:a16="http://schemas.microsoft.com/office/drawing/2014/main" id="{AB7E19C8-0194-4500-8A4C-0AAAB61F8F12}"/>
                  </a:ext>
                </a:extLst>
              </p:cNvPr>
              <p:cNvSpPr txBox="1">
                <a:spLocks noRot="1" noChangeAspect="1" noMove="1" noResize="1" noEditPoints="1" noAdjustHandles="1" noChangeArrowheads="1" noChangeShapeType="1" noTextEdit="1"/>
              </p:cNvSpPr>
              <p:nvPr/>
            </p:nvSpPr>
            <p:spPr>
              <a:xfrm>
                <a:off x="3306880" y="2310224"/>
                <a:ext cx="3716402" cy="464101"/>
              </a:xfrm>
              <a:prstGeom prst="rect">
                <a:avLst/>
              </a:prstGeom>
              <a:blipFill>
                <a:blip r:embed="rId9"/>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AD4CCD1-9D45-4763-9790-C981FCA68BC2}"/>
              </a:ext>
            </a:extLst>
          </p:cNvPr>
          <p:cNvGrpSpPr/>
          <p:nvPr/>
        </p:nvGrpSpPr>
        <p:grpSpPr>
          <a:xfrm>
            <a:off x="5291559" y="2909365"/>
            <a:ext cx="2136598" cy="1787895"/>
            <a:chOff x="4953000" y="3200400"/>
            <a:chExt cx="2136598" cy="1787895"/>
          </a:xfrm>
        </p:grpSpPr>
        <p:pic>
          <p:nvPicPr>
            <p:cNvPr id="39" name="Picture 2" descr="Image result for stochastic gradient descent">
              <a:extLst>
                <a:ext uri="{FF2B5EF4-FFF2-40B4-BE49-F238E27FC236}">
                  <a16:creationId xmlns:a16="http://schemas.microsoft.com/office/drawing/2014/main" id="{802BF095-D6C6-4764-A062-BE08C9F981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3200400"/>
              <a:ext cx="2136598" cy="178789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A211263-1B4D-4C17-AC49-847FA960813D}"/>
                </a:ext>
              </a:extLst>
            </p:cNvPr>
            <p:cNvSpPr/>
            <p:nvPr/>
          </p:nvSpPr>
          <p:spPr>
            <a:xfrm>
              <a:off x="5156549" y="3286843"/>
              <a:ext cx="914399" cy="265093"/>
            </a:xfrm>
            <a:prstGeom prst="rect">
              <a:avLst/>
            </a:prstGeom>
            <a:solidFill>
              <a:srgbClr val="FFFFFF"/>
            </a:solidFill>
          </p:spPr>
          <p:txBody>
            <a:bodyPr wrap="square" rtlCol="0" anchor="ctr">
              <a:spAutoFit/>
            </a:bodyPr>
            <a:lstStyle/>
            <a:p>
              <a:pPr algn="ctr"/>
              <a:endParaRPr lang="en-CA" sz="2400">
                <a:cs typeface="Times New Roman" panose="02020603050405020304" pitchFamily="18" charset="0"/>
                <a:sym typeface="Symbol" panose="05050102010706020507" pitchFamily="18" charset="2"/>
              </a:endParaRPr>
            </a:p>
          </p:txBody>
        </p:sp>
      </p:grpSp>
      <p:sp>
        <p:nvSpPr>
          <p:cNvPr id="41" name="Freeform 41">
            <a:extLst>
              <a:ext uri="{FF2B5EF4-FFF2-40B4-BE49-F238E27FC236}">
                <a16:creationId xmlns:a16="http://schemas.microsoft.com/office/drawing/2014/main" id="{0C805491-C1C7-4A40-ADE9-1BA04D17438E}"/>
              </a:ext>
            </a:extLst>
          </p:cNvPr>
          <p:cNvSpPr/>
          <p:nvPr/>
        </p:nvSpPr>
        <p:spPr>
          <a:xfrm>
            <a:off x="705474" y="5114261"/>
            <a:ext cx="2667182" cy="1085333"/>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 name="connsiteX0" fmla="*/ 0 w 2739753"/>
              <a:gd name="connsiteY0" fmla="*/ 737359 h 737359"/>
              <a:gd name="connsiteX1" fmla="*/ 1303020 w 2739753"/>
              <a:gd name="connsiteY1" fmla="*/ 124 h 737359"/>
              <a:gd name="connsiteX2" fmla="*/ 2739753 w 2739753"/>
              <a:gd name="connsiteY2" fmla="*/ 634398 h 737359"/>
              <a:gd name="connsiteX0" fmla="*/ 0 w 2739753"/>
              <a:gd name="connsiteY0" fmla="*/ 737359 h 737359"/>
              <a:gd name="connsiteX1" fmla="*/ 1303020 w 2739753"/>
              <a:gd name="connsiteY1" fmla="*/ 124 h 737359"/>
              <a:gd name="connsiteX2" fmla="*/ 2739753 w 2739753"/>
              <a:gd name="connsiteY2" fmla="*/ 634398 h 737359"/>
              <a:gd name="connsiteX0" fmla="*/ 0 w 2739753"/>
              <a:gd name="connsiteY0" fmla="*/ 606781 h 606781"/>
              <a:gd name="connsiteX1" fmla="*/ 1346562 w 2739753"/>
              <a:gd name="connsiteY1" fmla="*/ 175 h 606781"/>
              <a:gd name="connsiteX2" fmla="*/ 2739753 w 2739753"/>
              <a:gd name="connsiteY2" fmla="*/ 503820 h 606781"/>
              <a:gd name="connsiteX0" fmla="*/ 0 w 3030039"/>
              <a:gd name="connsiteY0" fmla="*/ 606781 h 866677"/>
              <a:gd name="connsiteX1" fmla="*/ 1346562 w 3030039"/>
              <a:gd name="connsiteY1" fmla="*/ 175 h 866677"/>
              <a:gd name="connsiteX2" fmla="*/ 3030039 w 3030039"/>
              <a:gd name="connsiteY2" fmla="*/ 866677 h 866677"/>
              <a:gd name="connsiteX0" fmla="*/ 0 w 3001010"/>
              <a:gd name="connsiteY0" fmla="*/ 606781 h 910220"/>
              <a:gd name="connsiteX1" fmla="*/ 1346562 w 3001010"/>
              <a:gd name="connsiteY1" fmla="*/ 175 h 910220"/>
              <a:gd name="connsiteX2" fmla="*/ 3001010 w 3001010"/>
              <a:gd name="connsiteY2" fmla="*/ 910220 h 910220"/>
              <a:gd name="connsiteX0" fmla="*/ 0 w 2797810"/>
              <a:gd name="connsiteY0" fmla="*/ 606781 h 997305"/>
              <a:gd name="connsiteX1" fmla="*/ 1346562 w 2797810"/>
              <a:gd name="connsiteY1" fmla="*/ 175 h 997305"/>
              <a:gd name="connsiteX2" fmla="*/ 2797810 w 2797810"/>
              <a:gd name="connsiteY2" fmla="*/ 997305 h 997305"/>
              <a:gd name="connsiteX0" fmla="*/ 0 w 2797810"/>
              <a:gd name="connsiteY0" fmla="*/ 693827 h 1084351"/>
              <a:gd name="connsiteX1" fmla="*/ 1506219 w 2797810"/>
              <a:gd name="connsiteY1" fmla="*/ 136 h 1084351"/>
              <a:gd name="connsiteX2" fmla="*/ 2797810 w 2797810"/>
              <a:gd name="connsiteY2" fmla="*/ 1084351 h 1084351"/>
              <a:gd name="connsiteX0" fmla="*/ 0 w 2797810"/>
              <a:gd name="connsiteY0" fmla="*/ 693827 h 1084351"/>
              <a:gd name="connsiteX1" fmla="*/ 1506219 w 2797810"/>
              <a:gd name="connsiteY1" fmla="*/ 136 h 1084351"/>
              <a:gd name="connsiteX2" fmla="*/ 2797810 w 2797810"/>
              <a:gd name="connsiteY2" fmla="*/ 1084351 h 1084351"/>
              <a:gd name="connsiteX0" fmla="*/ 0 w 2739753"/>
              <a:gd name="connsiteY0" fmla="*/ 693827 h 1026293"/>
              <a:gd name="connsiteX1" fmla="*/ 1506219 w 2739753"/>
              <a:gd name="connsiteY1" fmla="*/ 136 h 1026293"/>
              <a:gd name="connsiteX2" fmla="*/ 2739753 w 2739753"/>
              <a:gd name="connsiteY2" fmla="*/ 1026293 h 1026293"/>
              <a:gd name="connsiteX0" fmla="*/ 0 w 2739753"/>
              <a:gd name="connsiteY0" fmla="*/ 693827 h 1026293"/>
              <a:gd name="connsiteX1" fmla="*/ 1506219 w 2739753"/>
              <a:gd name="connsiteY1" fmla="*/ 136 h 1026293"/>
              <a:gd name="connsiteX2" fmla="*/ 2739753 w 2739753"/>
              <a:gd name="connsiteY2" fmla="*/ 1026293 h 1026293"/>
              <a:gd name="connsiteX0" fmla="*/ 0 w 2681696"/>
              <a:gd name="connsiteY0" fmla="*/ 693827 h 1069836"/>
              <a:gd name="connsiteX1" fmla="*/ 1506219 w 2681696"/>
              <a:gd name="connsiteY1" fmla="*/ 136 h 1069836"/>
              <a:gd name="connsiteX2" fmla="*/ 2681696 w 2681696"/>
              <a:gd name="connsiteY2" fmla="*/ 1069836 h 1069836"/>
              <a:gd name="connsiteX0" fmla="*/ 0 w 2667182"/>
              <a:gd name="connsiteY0" fmla="*/ 693827 h 1069836"/>
              <a:gd name="connsiteX1" fmla="*/ 1506219 w 2667182"/>
              <a:gd name="connsiteY1" fmla="*/ 136 h 1069836"/>
              <a:gd name="connsiteX2" fmla="*/ 2667182 w 2667182"/>
              <a:gd name="connsiteY2" fmla="*/ 1069836 h 1069836"/>
              <a:gd name="connsiteX0" fmla="*/ 0 w 2667182"/>
              <a:gd name="connsiteY0" fmla="*/ 709324 h 1085333"/>
              <a:gd name="connsiteX1" fmla="*/ 1506219 w 2667182"/>
              <a:gd name="connsiteY1" fmla="*/ 15633 h 1085333"/>
              <a:gd name="connsiteX2" fmla="*/ 2667182 w 2667182"/>
              <a:gd name="connsiteY2" fmla="*/ 1085333 h 1085333"/>
            </a:gdLst>
            <a:ahLst/>
            <a:cxnLst>
              <a:cxn ang="0">
                <a:pos x="connsiteX0" y="connsiteY0"/>
              </a:cxn>
              <a:cxn ang="0">
                <a:pos x="connsiteX1" y="connsiteY1"/>
              </a:cxn>
              <a:cxn ang="0">
                <a:pos x="connsiteX2" y="connsiteY2"/>
              </a:cxn>
            </a:cxnLst>
            <a:rect l="l" t="t" r="r" b="b"/>
            <a:pathLst>
              <a:path w="2667182" h="1085333">
                <a:moveTo>
                  <a:pt x="0" y="709324"/>
                </a:moveTo>
                <a:cubicBezTo>
                  <a:pt x="122396" y="403095"/>
                  <a:pt x="993774" y="-94539"/>
                  <a:pt x="1506219" y="15633"/>
                </a:cubicBezTo>
                <a:cubicBezTo>
                  <a:pt x="2018664" y="111291"/>
                  <a:pt x="2393816" y="716716"/>
                  <a:pt x="2667182" y="1085333"/>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43" name="Freeform 35">
            <a:extLst>
              <a:ext uri="{FF2B5EF4-FFF2-40B4-BE49-F238E27FC236}">
                <a16:creationId xmlns:a16="http://schemas.microsoft.com/office/drawing/2014/main" id="{5FDCB0AD-43AF-4FC6-B1A4-F168969686ED}"/>
              </a:ext>
            </a:extLst>
          </p:cNvPr>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00B050"/>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05749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49633">
                                            <p:txEl>
                                              <p:pRg st="3" end="3"/>
                                            </p:txEl>
                                          </p:spTgt>
                                        </p:tgtEl>
                                        <p:attrNameLst>
                                          <p:attrName>style.visibility</p:attrName>
                                        </p:attrNameLst>
                                      </p:cBhvr>
                                      <p:to>
                                        <p:strVal val="visible"/>
                                      </p:to>
                                    </p:set>
                                    <p:anim calcmode="lin" valueType="num">
                                      <p:cBhvr additive="base">
                                        <p:cTn id="7" dur="500" fill="hold"/>
                                        <p:tgtEl>
                                          <p:spTgt spid="104963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963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049633">
                                            <p:txEl>
                                              <p:pRg st="4" end="4"/>
                                            </p:txEl>
                                          </p:spTgt>
                                        </p:tgtEl>
                                        <p:attrNameLst>
                                          <p:attrName>style.visibility</p:attrName>
                                        </p:attrNameLst>
                                      </p:cBhvr>
                                      <p:to>
                                        <p:strVal val="visible"/>
                                      </p:to>
                                    </p:set>
                                    <p:anim calcmode="lin" valueType="num">
                                      <p:cBhvr additive="base">
                                        <p:cTn id="21" dur="500" fill="hold"/>
                                        <p:tgtEl>
                                          <p:spTgt spid="104963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4963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0-#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0-#ppt_w/2"/>
                                          </p:val>
                                        </p:tav>
                                        <p:tav tm="100000">
                                          <p:val>
                                            <p:strVal val="#ppt_x"/>
                                          </p:val>
                                        </p:tav>
                                      </p:tavLst>
                                    </p:anim>
                                    <p:anim calcmode="lin" valueType="num">
                                      <p:cBhvr additive="base">
                                        <p:cTn id="3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049633">
                                            <p:txEl>
                                              <p:pRg st="5" end="5"/>
                                            </p:txEl>
                                          </p:spTgt>
                                        </p:tgtEl>
                                        <p:attrNameLst>
                                          <p:attrName>style.visibility</p:attrName>
                                        </p:attrNameLst>
                                      </p:cBhvr>
                                      <p:to>
                                        <p:strVal val="visible"/>
                                      </p:to>
                                    </p:set>
                                    <p:anim calcmode="lin" valueType="num">
                                      <p:cBhvr additive="base">
                                        <p:cTn id="35" dur="500" fill="hold"/>
                                        <p:tgtEl>
                                          <p:spTgt spid="104963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049633">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8" grpId="0"/>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572631"/>
                <a:ext cx="9338913" cy="3108543"/>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Machine learning with a supervisor to help.</a:t>
                </a:r>
              </a:p>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Machine learning: </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Generalising to other inputs</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572631"/>
                <a:ext cx="9338913" cy="3108543"/>
              </a:xfrm>
              <a:prstGeom prst="rect">
                <a:avLst/>
              </a:prstGeom>
              <a:blipFill>
                <a:blip r:embed="rId3"/>
                <a:stretch>
                  <a:fillRect t="-2157" b="-45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List of Topics</a:t>
            </a:r>
          </a:p>
        </p:txBody>
      </p:sp>
      <mc:AlternateContent xmlns:mc="http://schemas.openxmlformats.org/markup-compatibility/2006" xmlns:a14="http://schemas.microsoft.com/office/drawing/2010/main">
        <mc:Choice Requires="a14">
          <p:sp>
            <p:nvSpPr>
              <p:cNvPr id="45" name="TextBox 44"/>
              <p:cNvSpPr txBox="1"/>
              <p:nvPr/>
            </p:nvSpPr>
            <p:spPr>
              <a:xfrm>
                <a:off x="1714328" y="1909941"/>
                <a:ext cx="5138907" cy="436786"/>
              </a:xfrm>
              <a:prstGeom prst="rect">
                <a:avLst/>
              </a:prstGeom>
              <a:noFill/>
            </p:spPr>
            <p:txBody>
              <a:bodyPr wrap="none" lIns="0" tIns="0" rIns="0" bIns="0" rtlCol="0">
                <a:spAutoFit/>
              </a:bodyPr>
              <a:lstStyle/>
              <a:p>
                <a:r>
                  <a:rPr lang="en-US" altLang="en-US" i="1">
                    <a:solidFill>
                      <a:schemeClr val="accent1"/>
                    </a:solidFill>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sym typeface="Symbol" panose="05050102010706020507" pitchFamily="18" charset="2"/>
                  </a:rPr>
                  <a:t>) </a:t>
                </a:r>
                <a:r>
                  <a:rPr lang="en-US" altLang="en-US">
                    <a:solidFill>
                      <a:schemeClr val="tx1"/>
                    </a:solidFill>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1714328" y="1909941"/>
                <a:ext cx="5138907" cy="436786"/>
              </a:xfrm>
              <a:prstGeom prst="rect">
                <a:avLst/>
              </a:prstGeom>
              <a:blipFill>
                <a:blip r:embed="rId4"/>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625001" y="960580"/>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13" name="Rectangle 12"/>
              <p:cNvSpPr>
                <a:spLocks noRot="1" noChangeAspect="1" noMove="1" noResize="1" noEditPoints="1" noAdjustHandles="1" noChangeArrowheads="1" noChangeShapeType="1" noTextEdit="1"/>
              </p:cNvSpPr>
              <p:nvPr/>
            </p:nvSpPr>
            <p:spPr>
              <a:xfrm>
                <a:off x="2625001" y="960580"/>
                <a:ext cx="4918799" cy="523220"/>
              </a:xfrm>
              <a:prstGeom prst="rect">
                <a:avLst/>
              </a:prstGeom>
              <a:blipFill>
                <a:blip r:embed="rId5"/>
                <a:stretch>
                  <a:fillRect l="-2602" t="-12941" r="-1363"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306880" y="2310224"/>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00B050"/>
                            </a:solidFill>
                            <a:latin typeface="Cambria Math" panose="02040503050406030204" pitchFamily="18" charset="0"/>
                            <a:sym typeface="Symbol" panose="05050102010706020507" pitchFamily="18" charset="2"/>
                          </a:rPr>
                        </m:ctrlPr>
                      </m:sSubPr>
                      <m:e>
                        <m:acc>
                          <m:accPr>
                            <m:chr m:val="⃗"/>
                            <m:ctrlPr>
                              <a:rPr lang="en-US" altLang="en-US" i="1" smtClean="0">
                                <a:solidFill>
                                  <a:srgbClr val="00B050"/>
                                </a:solidFill>
                                <a:latin typeface="Cambria Math" panose="02040503050406030204" pitchFamily="18" charset="0"/>
                                <a:sym typeface="Symbol" panose="05050102010706020507" pitchFamily="18" charset="2"/>
                              </a:rPr>
                            </m:ctrlPr>
                          </m:accPr>
                          <m:e>
                            <m:r>
                              <a:rPr lang="en-CA" altLang="en-US" b="0" i="1" smtClean="0">
                                <a:solidFill>
                                  <a:srgbClr val="00B050"/>
                                </a:solidFill>
                                <a:latin typeface="Cambria Math" panose="02040503050406030204" pitchFamily="18" charset="0"/>
                                <a:sym typeface="Symbol" panose="05050102010706020507" pitchFamily="18" charset="2"/>
                              </a:rPr>
                              <m:t>𝑤</m:t>
                            </m:r>
                          </m:e>
                        </m:acc>
                      </m:e>
                      <m:sub>
                        <m:r>
                          <a:rPr lang="en-CA" altLang="en-US" b="0" i="1" smtClean="0">
                            <a:solidFill>
                              <a:srgbClr val="00B050"/>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306880" y="2310224"/>
                <a:ext cx="3716402" cy="464101"/>
              </a:xfrm>
              <a:prstGeom prst="rect">
                <a:avLst/>
              </a:prstGeom>
              <a:blipFill>
                <a:blip r:embed="rId6"/>
                <a:stretch>
                  <a:fillRect/>
                </a:stretch>
              </a:blipFill>
            </p:spPr>
            <p:txBody>
              <a:bodyPr/>
              <a:lstStyle/>
              <a:p>
                <a:r>
                  <a:rPr lang="en-US">
                    <a:noFill/>
                  </a:rPr>
                  <a:t> </a:t>
                </a:r>
              </a:p>
            </p:txBody>
          </p:sp>
        </mc:Fallback>
      </mc:AlternateContent>
      <p:sp>
        <p:nvSpPr>
          <p:cNvPr id="36" name="Freeform 35"/>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00B050"/>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37" name="Group 36"/>
          <p:cNvGrpSpPr/>
          <p:nvPr/>
        </p:nvGrpSpPr>
        <p:grpSpPr>
          <a:xfrm>
            <a:off x="76200" y="3962400"/>
            <a:ext cx="3766810" cy="2590800"/>
            <a:chOff x="76200" y="3962400"/>
            <a:chExt cx="3766810" cy="2590800"/>
          </a:xfrm>
        </p:grpSpPr>
        <p:grpSp>
          <p:nvGrpSpPr>
            <p:cNvPr id="38" name="Group 37"/>
            <p:cNvGrpSpPr/>
            <p:nvPr/>
          </p:nvGrpSpPr>
          <p:grpSpPr>
            <a:xfrm>
              <a:off x="76200" y="3962400"/>
              <a:ext cx="3766810" cy="2590800"/>
              <a:chOff x="76200" y="3962400"/>
              <a:chExt cx="3766810" cy="2590800"/>
            </a:xfrm>
          </p:grpSpPr>
          <p:cxnSp>
            <p:nvCxnSpPr>
              <p:cNvPr id="59" name="Straight Connector 58"/>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61"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39" name="Group 38"/>
            <p:cNvGrpSpPr/>
            <p:nvPr/>
          </p:nvGrpSpPr>
          <p:grpSpPr>
            <a:xfrm>
              <a:off x="876128" y="4942080"/>
              <a:ext cx="2353800" cy="860040"/>
              <a:chOff x="875410" y="4942080"/>
              <a:chExt cx="2353800" cy="860040"/>
            </a:xfrm>
          </p:grpSpPr>
          <p:sp>
            <p:nvSpPr>
              <p:cNvPr id="40" name="Oval 39"/>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4" name="Oval 43"/>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9" name="Oval 48"/>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0" name="Oval 49"/>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1" name="Oval 50"/>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2" name="Oval 51"/>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3" name="Oval 52"/>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4" name="Oval 53"/>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5" name="Oval 54"/>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6" name="Oval 55"/>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7" name="Oval 56"/>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8" name="Oval 57"/>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62" name="Group 61"/>
          <p:cNvGrpSpPr/>
          <p:nvPr/>
        </p:nvGrpSpPr>
        <p:grpSpPr>
          <a:xfrm>
            <a:off x="2803498" y="5113351"/>
            <a:ext cx="6236873" cy="523220"/>
            <a:chOff x="2795547" y="5368033"/>
            <a:chExt cx="6236873" cy="523220"/>
          </a:xfrm>
        </p:grpSpPr>
        <p:cxnSp>
          <p:nvCxnSpPr>
            <p:cNvPr id="63" name="Straight Connector 62"/>
            <p:cNvCxnSpPr/>
            <p:nvPr/>
          </p:nvCxnSpPr>
          <p:spPr bwMode="auto">
            <a:xfrm>
              <a:off x="2795547" y="5646751"/>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4" name="TextBox 63"/>
                <p:cNvSpPr txBox="1"/>
                <p:nvPr/>
              </p:nvSpPr>
              <p:spPr>
                <a:xfrm>
                  <a:off x="3733800" y="5374957"/>
                  <a:ext cx="125733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r>
                              <m:rPr>
                                <m:nor/>
                              </m:rPr>
                              <a:rPr lang="en-US" altLang="en-US">
                                <a:solidFill>
                                  <a:srgbClr val="FF00FF"/>
                                </a:solidFill>
                                <a:sym typeface="Symbol" panose="05050102010706020507" pitchFamily="18" charset="2"/>
                              </a:rPr>
                              <m:t>´</m:t>
                            </m:r>
                          </m:e>
                        </m:d>
                      </m:oMath>
                    </m:oMathPara>
                  </a14:m>
                  <a:endParaRPr lang="en-CA" sz="2000"/>
                </a:p>
              </p:txBody>
            </p:sp>
          </mc:Choice>
          <mc:Fallback xmlns="">
            <p:sp>
              <p:nvSpPr>
                <p:cNvPr id="64" name="TextBox 63"/>
                <p:cNvSpPr txBox="1">
                  <a:spLocks noRot="1" noChangeAspect="1" noMove="1" noResize="1" noEditPoints="1" noAdjustHandles="1" noChangeArrowheads="1" noChangeShapeType="1" noTextEdit="1"/>
                </p:cNvSpPr>
                <p:nvPr/>
              </p:nvSpPr>
              <p:spPr>
                <a:xfrm>
                  <a:off x="3733800" y="5374957"/>
                  <a:ext cx="1257331"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5178480" y="5368033"/>
                  <a:ext cx="3853940" cy="523220"/>
                </a:xfrm>
                <a:prstGeom prst="rect">
                  <a:avLst/>
                </a:prstGeom>
              </p:spPr>
              <p:txBody>
                <a:bodyPr wrap="none">
                  <a:spAutoFit/>
                </a:bodyPr>
                <a:lstStyle/>
                <a:p>
                  <a:r>
                    <a:rPr lang="en-CA" altLang="en-US">
                      <a:cs typeface="Times New Roman" panose="02020603050405020304" pitchFamily="18" charset="0"/>
                      <a:sym typeface="Symbol" panose="05050102010706020507" pitchFamily="18" charset="2"/>
                    </a:rPr>
                    <a:t>Machine's answer for</a:t>
                  </a:r>
                  <a:r>
                    <a:rPr lang="en-US" altLang="en-US" b="1" i="1">
                      <a:solidFill>
                        <a:srgbClr val="FF00FF"/>
                      </a:solidFill>
                      <a:sym typeface="Symbol" panose="05050102010706020507" pitchFamily="18" charset="2"/>
                    </a:rPr>
                    <a:t> </a:t>
                  </a:r>
                  <a:r>
                    <a:rPr lang="en-US" altLang="en-US">
                      <a:solidFill>
                        <a:srgbClr val="FF00FF"/>
                      </a:solidFill>
                      <a:sym typeface="Symbol" panose="05050102010706020507" pitchFamily="18" charset="2"/>
                    </a:rPr>
                    <a:t> </a:t>
                  </a:r>
                  <a14:m>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oMath>
                  </a14:m>
                  <a:r>
                    <a:rPr lang="en-US" altLang="en-US">
                      <a:solidFill>
                        <a:srgbClr val="FF00FF"/>
                      </a:solidFill>
                      <a:sym typeface="Symbol" panose="05050102010706020507" pitchFamily="18" charset="2"/>
                    </a:rPr>
                    <a:t>´</a:t>
                  </a:r>
                  <a:r>
                    <a:rPr lang="en-CA" altLang="en-US">
                      <a:cs typeface="Times New Roman" panose="02020603050405020304" pitchFamily="18" charset="0"/>
                      <a:sym typeface="Symbol" panose="05050102010706020507" pitchFamily="18" charset="2"/>
                    </a:rPr>
                    <a:t>.</a:t>
                  </a:r>
                  <a:endParaRPr lang="en-CA"/>
                </a:p>
              </p:txBody>
            </p:sp>
          </mc:Choice>
          <mc:Fallback xmlns="">
            <p:sp>
              <p:nvSpPr>
                <p:cNvPr id="65" name="Rectangle 64"/>
                <p:cNvSpPr>
                  <a:spLocks noRot="1" noChangeAspect="1" noMove="1" noResize="1" noEditPoints="1" noAdjustHandles="1" noChangeArrowheads="1" noChangeShapeType="1" noTextEdit="1"/>
                </p:cNvSpPr>
                <p:nvPr/>
              </p:nvSpPr>
              <p:spPr>
                <a:xfrm>
                  <a:off x="5178480" y="5368033"/>
                  <a:ext cx="3853940" cy="523220"/>
                </a:xfrm>
                <a:prstGeom prst="rect">
                  <a:avLst/>
                </a:prstGeom>
                <a:blipFill>
                  <a:blip r:embed="rId8"/>
                  <a:stretch>
                    <a:fillRect l="-3323" t="-13953" r="-2215" b="-31395"/>
                  </a:stretch>
                </a:blipFill>
              </p:spPr>
              <p:txBody>
                <a:bodyPr/>
                <a:lstStyle/>
                <a:p>
                  <a:r>
                    <a:rPr lang="en-US">
                      <a:noFill/>
                    </a:rPr>
                    <a:t> </a:t>
                  </a:r>
                </a:p>
              </p:txBody>
            </p:sp>
          </mc:Fallback>
        </mc:AlternateContent>
      </p:grpSp>
      <p:grpSp>
        <p:nvGrpSpPr>
          <p:cNvPr id="66" name="Group 65"/>
          <p:cNvGrpSpPr/>
          <p:nvPr/>
        </p:nvGrpSpPr>
        <p:grpSpPr>
          <a:xfrm>
            <a:off x="2775004" y="4179739"/>
            <a:ext cx="6826197" cy="2221061"/>
            <a:chOff x="2775004" y="4179739"/>
            <a:chExt cx="6826197" cy="2221061"/>
          </a:xfrm>
        </p:grpSpPr>
        <p:grpSp>
          <p:nvGrpSpPr>
            <p:cNvPr id="67" name="Group 66"/>
            <p:cNvGrpSpPr/>
            <p:nvPr/>
          </p:nvGrpSpPr>
          <p:grpSpPr>
            <a:xfrm>
              <a:off x="2803498" y="4179739"/>
              <a:ext cx="6797703" cy="576465"/>
              <a:chOff x="3105291" y="4876800"/>
              <a:chExt cx="6291247" cy="576465"/>
            </a:xfrm>
          </p:grpSpPr>
          <p:cxnSp>
            <p:nvCxnSpPr>
              <p:cNvPr id="69" name="Straight Connector 68"/>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70" name="TextBox 69"/>
                  <p:cNvSpPr txBox="1"/>
                  <p:nvPr/>
                </p:nvSpPr>
                <p:spPr>
                  <a:xfrm>
                    <a:off x="4320442" y="4876800"/>
                    <a:ext cx="3412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70" name="TextBox 69"/>
                  <p:cNvSpPr txBox="1">
                    <a:spLocks noRot="1" noChangeAspect="1" noMove="1" noResize="1" noEditPoints="1" noAdjustHandles="1" noChangeArrowheads="1" noChangeShapeType="1" noTextEdit="1"/>
                  </p:cNvSpPr>
                  <p:nvPr/>
                </p:nvSpPr>
                <p:spPr>
                  <a:xfrm>
                    <a:off x="4320442" y="4876800"/>
                    <a:ext cx="341222" cy="430887"/>
                  </a:xfrm>
                  <a:prstGeom prst="rect">
                    <a:avLst/>
                  </a:prstGeom>
                  <a:blipFill>
                    <a:blip r:embed="rId9"/>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Rectangle 70"/>
                  <p:cNvSpPr/>
                  <p:nvPr/>
                </p:nvSpPr>
                <p:spPr>
                  <a:xfrm>
                    <a:off x="4892702" y="4930045"/>
                    <a:ext cx="4503836" cy="523220"/>
                  </a:xfrm>
                  <a:prstGeom prst="rect">
                    <a:avLst/>
                  </a:prstGeom>
                </p:spPr>
                <p:txBody>
                  <a:bodyPr wrap="square">
                    <a:spAutoFit/>
                  </a:bodyPr>
                  <a:lstStyle/>
                  <a:p>
                    <a:r>
                      <a:rPr lang="en-CA" altLang="en-US">
                        <a:cs typeface="Times New Roman" panose="02020603050405020304" pitchFamily="18" charset="0"/>
                        <a:sym typeface="Symbol" panose="05050102010706020507" pitchFamily="18" charset="2"/>
                      </a:rPr>
                      <a:t>No supervisor's answer for</a:t>
                    </a:r>
                    <a:r>
                      <a:rPr lang="en-US" altLang="en-US" b="1" i="1">
                        <a:solidFill>
                          <a:srgbClr val="FF00FF"/>
                        </a:solidFill>
                        <a:sym typeface="Symbol" panose="05050102010706020507" pitchFamily="18" charset="2"/>
                      </a:rPr>
                      <a:t> </a:t>
                    </a:r>
                    <a:r>
                      <a:rPr lang="en-US" altLang="en-US">
                        <a:solidFill>
                          <a:srgbClr val="FF00FF"/>
                        </a:solidFill>
                        <a:sym typeface="Symbol" panose="05050102010706020507" pitchFamily="18" charset="2"/>
                      </a:rPr>
                      <a:t> </a:t>
                    </a:r>
                    <a14:m>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oMath>
                    </a14:m>
                    <a:r>
                      <a:rPr lang="en-US" altLang="en-US">
                        <a:solidFill>
                          <a:srgbClr val="FF00FF"/>
                        </a:solidFill>
                        <a:sym typeface="Symbol" panose="05050102010706020507" pitchFamily="18" charset="2"/>
                      </a:rPr>
                      <a:t>´</a:t>
                    </a:r>
                    <a:r>
                      <a:rPr lang="en-CA" altLang="en-US">
                        <a:cs typeface="Times New Roman" panose="02020603050405020304" pitchFamily="18" charset="0"/>
                        <a:sym typeface="Symbol" panose="05050102010706020507" pitchFamily="18" charset="2"/>
                      </a:rPr>
                      <a:t>.</a:t>
                    </a:r>
                    <a:endParaRPr lang="en-CA"/>
                  </a:p>
                </p:txBody>
              </p:sp>
            </mc:Choice>
            <mc:Fallback xmlns="">
              <p:sp>
                <p:nvSpPr>
                  <p:cNvPr id="71" name="Rectangle 70"/>
                  <p:cNvSpPr>
                    <a:spLocks noRot="1" noChangeAspect="1" noMove="1" noResize="1" noEditPoints="1" noAdjustHandles="1" noChangeArrowheads="1" noChangeShapeType="1" noTextEdit="1"/>
                  </p:cNvSpPr>
                  <p:nvPr/>
                </p:nvSpPr>
                <p:spPr>
                  <a:xfrm>
                    <a:off x="4892702" y="4930045"/>
                    <a:ext cx="4503836" cy="523220"/>
                  </a:xfrm>
                  <a:prstGeom prst="rect">
                    <a:avLst/>
                  </a:prstGeom>
                  <a:blipFill>
                    <a:blip r:embed="rId10"/>
                    <a:stretch>
                      <a:fillRect l="-2632" t="-12791" b="-31395"/>
                    </a:stretch>
                  </a:blipFill>
                </p:spPr>
                <p:txBody>
                  <a:bodyPr/>
                  <a:lstStyle/>
                  <a:p>
                    <a:r>
                      <a:rPr lang="en-US">
                        <a:noFill/>
                      </a:rPr>
                      <a:t> </a:t>
                    </a:r>
                  </a:p>
                </p:txBody>
              </p:sp>
            </mc:Fallback>
          </mc:AlternateContent>
        </p:grpSp>
        <p:cxnSp>
          <p:nvCxnSpPr>
            <p:cNvPr id="68" name="Straight Connector 67"/>
            <p:cNvCxnSpPr/>
            <p:nvPr/>
          </p:nvCxnSpPr>
          <p:spPr bwMode="auto">
            <a:xfrm flipV="1">
              <a:off x="2775004" y="4435205"/>
              <a:ext cx="59470" cy="1965595"/>
            </a:xfrm>
            <a:prstGeom prst="line">
              <a:avLst/>
            </a:prstGeom>
            <a:noFill/>
            <a:ln w="12700" cap="sq" cmpd="sng" algn="ctr">
              <a:solidFill>
                <a:srgbClr val="FF00FF"/>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72" name="Text Box 33"/>
              <p:cNvSpPr txBox="1">
                <a:spLocks noChangeArrowheads="1"/>
              </p:cNvSpPr>
              <p:nvPr/>
            </p:nvSpPr>
            <p:spPr bwMode="auto">
              <a:xfrm>
                <a:off x="2286000" y="6324600"/>
                <a:ext cx="11430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sym typeface="Symbol" panose="05050102010706020507" pitchFamily="18" charset="2"/>
                  </a:rPr>
                  <a:t> </a:t>
                </a: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smtClean="0">
                            <a:solidFill>
                              <a:srgbClr val="FF00FF"/>
                            </a:solidFill>
                            <a:latin typeface="Cambria Math" panose="02040503050406030204" pitchFamily="18" charset="0"/>
                            <a:sym typeface="Symbol" panose="05050102010706020507" pitchFamily="18" charset="2"/>
                          </a:rPr>
                          <m:t>𝒙</m:t>
                        </m:r>
                      </m:e>
                    </m:acc>
                  </m:oMath>
                </a14:m>
                <a:r>
                  <a:rPr lang="en-US" altLang="en-US" sz="2800">
                    <a:solidFill>
                      <a:srgbClr val="FF00FF"/>
                    </a:solidFill>
                    <a:latin typeface="Times New Roman" pitchFamily="18" charset="0"/>
                    <a:sym typeface="Symbol" panose="05050102010706020507" pitchFamily="18" charset="2"/>
                  </a:rPr>
                  <a:t>´</a:t>
                </a:r>
              </a:p>
            </p:txBody>
          </p:sp>
        </mc:Choice>
        <mc:Fallback xmlns="">
          <p:sp>
            <p:nvSpPr>
              <p:cNvPr id="72" name="Text Box 33"/>
              <p:cNvSpPr txBox="1">
                <a:spLocks noRot="1" noChangeAspect="1" noMove="1" noResize="1" noEditPoints="1" noAdjustHandles="1" noChangeArrowheads="1" noChangeShapeType="1" noTextEdit="1"/>
              </p:cNvSpPr>
              <p:nvPr/>
            </p:nvSpPr>
            <p:spPr bwMode="auto">
              <a:xfrm>
                <a:off x="2286000" y="6324600"/>
                <a:ext cx="1143000" cy="523220"/>
              </a:xfrm>
              <a:prstGeom prst="rect">
                <a:avLst/>
              </a:prstGeom>
              <a:blipFill>
                <a:blip r:embed="rId11"/>
                <a:stretch>
                  <a:fillRect t="-14118" b="-305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73"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Input</a:t>
            </a:r>
          </a:p>
        </p:txBody>
      </p:sp>
    </p:spTree>
    <p:extLst>
      <p:ext uri="{BB962C8B-B14F-4D97-AF65-F5344CB8AC3E}">
        <p14:creationId xmlns:p14="http://schemas.microsoft.com/office/powerpoint/2010/main" val="379700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49633">
                                            <p:txEl>
                                              <p:pRg st="5" end="5"/>
                                            </p:txEl>
                                          </p:spTgt>
                                        </p:tgtEl>
                                        <p:attrNameLst>
                                          <p:attrName>style.visibility</p:attrName>
                                        </p:attrNameLst>
                                      </p:cBhvr>
                                      <p:to>
                                        <p:strVal val="visible"/>
                                      </p:to>
                                    </p:set>
                                    <p:anim calcmode="lin" valueType="num">
                                      <p:cBhvr additive="base">
                                        <p:cTn id="7" dur="500" fill="hold"/>
                                        <p:tgtEl>
                                          <p:spTgt spid="1049633">
                                            <p:txEl>
                                              <p:pRg st="5" end="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9633">
                                            <p:txEl>
                                              <p:pRg st="5" end="5"/>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0-#ppt_w/2"/>
                                          </p:val>
                                        </p:tav>
                                        <p:tav tm="100000">
                                          <p:val>
                                            <p:strVal val="#ppt_x"/>
                                          </p:val>
                                        </p:tav>
                                      </p:tavLst>
                                    </p:anim>
                                    <p:anim calcmode="lin" valueType="num">
                                      <p:cBhvr additive="base">
                                        <p:cTn id="12" dur="500" fill="hold"/>
                                        <p:tgtEl>
                                          <p:spTgt spid="6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fill="hold"/>
                                        <p:tgtEl>
                                          <p:spTgt spid="72"/>
                                        </p:tgtEl>
                                        <p:attrNameLst>
                                          <p:attrName>ppt_x</p:attrName>
                                        </p:attrNameLst>
                                      </p:cBhvr>
                                      <p:tavLst>
                                        <p:tav tm="0">
                                          <p:val>
                                            <p:strVal val="0-#ppt_w/2"/>
                                          </p:val>
                                        </p:tav>
                                        <p:tav tm="100000">
                                          <p:val>
                                            <p:strVal val="#ppt_x"/>
                                          </p:val>
                                        </p:tav>
                                      </p:tavLst>
                                    </p:anim>
                                    <p:anim calcmode="lin" valueType="num">
                                      <p:cBhvr additive="base">
                                        <p:cTn id="16" dur="500" fill="hold"/>
                                        <p:tgtEl>
                                          <p:spTgt spid="7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0-#ppt_w/2"/>
                                          </p:val>
                                        </p:tav>
                                        <p:tav tm="100000">
                                          <p:val>
                                            <p:strVal val="#ppt_x"/>
                                          </p:val>
                                        </p:tav>
                                      </p:tavLst>
                                    </p:anim>
                                    <p:anim calcmode="lin" valueType="num">
                                      <p:cBhvr additive="base">
                                        <p:cTn id="20"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49633">
                                            <p:txEl>
                                              <p:pRg st="6" end="6"/>
                                            </p:txEl>
                                          </p:spTgt>
                                        </p:tgtEl>
                                        <p:attrNameLst>
                                          <p:attrName>style.visibility</p:attrName>
                                        </p:attrNameLst>
                                      </p:cBhvr>
                                      <p:to>
                                        <p:strVal val="visible"/>
                                      </p:to>
                                    </p:set>
                                    <p:anim calcmode="lin" valueType="num">
                                      <p:cBhvr additive="base">
                                        <p:cTn id="25" dur="500" fill="hold"/>
                                        <p:tgtEl>
                                          <p:spTgt spid="104963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4963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77FD7119-844F-414D-B4EE-E23F17EBBDE7}"/>
              </a:ext>
            </a:extLst>
          </p:cNvPr>
          <p:cNvGrpSpPr/>
          <p:nvPr/>
        </p:nvGrpSpPr>
        <p:grpSpPr>
          <a:xfrm>
            <a:off x="1892577" y="1709744"/>
            <a:ext cx="3899222" cy="1795456"/>
            <a:chOff x="207101" y="463615"/>
            <a:chExt cx="3899222" cy="1795456"/>
          </a:xfrm>
        </p:grpSpPr>
        <p:pic>
          <p:nvPicPr>
            <p:cNvPr id="43" name="Picture 42">
              <a:extLst>
                <a:ext uri="{FF2B5EF4-FFF2-40B4-BE49-F238E27FC236}">
                  <a16:creationId xmlns:a16="http://schemas.microsoft.com/office/drawing/2014/main" id="{8A97CD6E-D74A-494A-A424-10880B9D4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46" name="Rounded Rectangular Callout 97">
              <a:extLst>
                <a:ext uri="{FF2B5EF4-FFF2-40B4-BE49-F238E27FC236}">
                  <a16:creationId xmlns:a16="http://schemas.microsoft.com/office/drawing/2014/main" id="{89E2ED79-2015-4293-9341-DAF812E8D4B8}"/>
                </a:ext>
              </a:extLst>
            </p:cNvPr>
            <p:cNvSpPr/>
            <p:nvPr/>
          </p:nvSpPr>
          <p:spPr>
            <a:xfrm>
              <a:off x="1432464" y="788789"/>
              <a:ext cx="2673859" cy="817245"/>
            </a:xfrm>
            <a:prstGeom prst="wedgeRoundRectCallout">
              <a:avLst>
                <a:gd name="adj1" fmla="val -61442"/>
                <a:gd name="adj2" fmla="val -19691"/>
                <a:gd name="adj3" fmla="val 16667"/>
              </a:avLst>
            </a:prstGeom>
            <a:ln w="25400">
              <a:solidFill>
                <a:schemeClr val="tx2"/>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Now we will go over</a:t>
              </a:r>
            </a:p>
            <a:p>
              <a:pPr algn="ctr"/>
              <a:r>
                <a:rPr lang="en-CA" sz="2400">
                  <a:cs typeface="Times New Roman" panose="02020603050405020304" pitchFamily="18" charset="0"/>
                  <a:sym typeface="Symbol" panose="05050102010706020507" pitchFamily="18" charset="2"/>
                </a:rPr>
                <a:t> each topic slower.</a:t>
              </a:r>
            </a:p>
          </p:txBody>
        </p:sp>
      </p:grpSp>
    </p:spTree>
    <p:extLst>
      <p:ext uri="{BB962C8B-B14F-4D97-AF65-F5344CB8AC3E}">
        <p14:creationId xmlns:p14="http://schemas.microsoft.com/office/powerpoint/2010/main" val="139242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ea typeface="+mn-ea"/>
                <a:cs typeface="Arial" charset="0"/>
              </a:rPr>
              <a:t>Supervised Training Data</a:t>
            </a:r>
          </a:p>
        </p:txBody>
      </p:sp>
      <p:grpSp>
        <p:nvGrpSpPr>
          <p:cNvPr id="12" name="Group 11"/>
          <p:cNvGrpSpPr/>
          <p:nvPr/>
        </p:nvGrpSpPr>
        <p:grpSpPr>
          <a:xfrm>
            <a:off x="76200" y="3962400"/>
            <a:ext cx="3766810" cy="2590800"/>
            <a:chOff x="76200" y="3962400"/>
            <a:chExt cx="3766810" cy="2590800"/>
          </a:xfrm>
        </p:grpSpPr>
        <p:grpSp>
          <p:nvGrpSpPr>
            <p:cNvPr id="13" name="Group 12"/>
            <p:cNvGrpSpPr/>
            <p:nvPr/>
          </p:nvGrpSpPr>
          <p:grpSpPr>
            <a:xfrm>
              <a:off x="76200" y="3962400"/>
              <a:ext cx="3766810" cy="2590800"/>
              <a:chOff x="76200" y="3962400"/>
              <a:chExt cx="3766810" cy="2590800"/>
            </a:xfrm>
          </p:grpSpPr>
          <p:cxnSp>
            <p:nvCxnSpPr>
              <p:cNvPr id="27" name="Straight Connector 26"/>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30"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Times New Roman" pitchFamily="18" charset="0"/>
                    <a:ea typeface="+mn-ea"/>
                    <a:cs typeface="Arial" charset="0"/>
                  </a:rPr>
                  <a:t>Output </a:t>
                </a:r>
                <a:r>
                  <a:rPr kumimoji="0" lang="en-US" altLang="en-US" sz="2800" b="0" i="1" u="none" strike="noStrike" kern="1200" cap="none" spc="0" normalizeH="0" baseline="0" noProof="0">
                    <a:ln>
                      <a:noFill/>
                    </a:ln>
                    <a:solidFill>
                      <a:srgbClr val="FF00FF"/>
                    </a:solidFill>
                    <a:effectLst/>
                    <a:uLnTx/>
                    <a:uFillTx/>
                    <a:latin typeface="Times New Roman" pitchFamily="18" charset="0"/>
                    <a:ea typeface="+mn-ea"/>
                    <a:cs typeface="Arial" charset="0"/>
                  </a:rPr>
                  <a:t>y</a:t>
                </a:r>
                <a:endParaRPr kumimoji="0" lang="en-CA" alt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grpSp>
          <p:nvGrpSpPr>
            <p:cNvPr id="14" name="Group 13"/>
            <p:cNvGrpSpPr/>
            <p:nvPr/>
          </p:nvGrpSpPr>
          <p:grpSpPr>
            <a:xfrm>
              <a:off x="876128" y="4942080"/>
              <a:ext cx="2353800" cy="860040"/>
              <a:chOff x="875410" y="4942080"/>
              <a:chExt cx="2353800" cy="860040"/>
            </a:xfrm>
          </p:grpSpPr>
          <p:sp>
            <p:nvSpPr>
              <p:cNvPr id="15" name="Oval 14"/>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6" name="Oval 15"/>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7" name="Oval 16"/>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8" name="Oval 17"/>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9" name="Oval 18"/>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0" name="Oval 19"/>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1" name="Oval 20"/>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2" name="Oval 21"/>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3" name="Oval 22"/>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4" name="Oval 23"/>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grpSp>
      <mc:AlternateContent xmlns:mc="http://schemas.openxmlformats.org/markup-compatibility/2006" xmlns:a14="http://schemas.microsoft.com/office/drawing/2010/main">
        <mc:Choice Requires="a14">
          <p:sp>
            <p:nvSpPr>
              <p:cNvPr id="2" name="Rectangle 1"/>
              <p:cNvSpPr/>
              <p:nvPr/>
            </p:nvSpPr>
            <p:spPr>
              <a:xfrm>
                <a:off x="629146" y="2524780"/>
                <a:ext cx="516205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ea typeface="+mn-ea"/>
                    <a:sym typeface="Symbol" panose="05050102010706020507" pitchFamily="18" charset="2"/>
                  </a:rPr>
                  <a:t>Each dot is a data item </a:t>
                </a:r>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a:t>
                </a:r>
                <a:r>
                  <a:rPr kumimoji="0" lang="en-US" altLang="en-US" sz="2800" b="0" i="0" u="none" strike="noStrike" kern="1200" cap="none" spc="0" normalizeH="0" baseline="0" noProof="0">
                    <a:ln>
                      <a:noFill/>
                    </a:ln>
                    <a:solidFill>
                      <a:srgbClr val="FFFFFF"/>
                    </a:solidFill>
                    <a:effectLst/>
                    <a:uLnTx/>
                    <a:uFillTx/>
                    <a:ea typeface="+mn-ea"/>
                    <a:sym typeface="Symbol" panose="05050102010706020507" pitchFamily="18" charset="2"/>
                  </a:rPr>
                  <a:t>.   </a:t>
                </a:r>
                <a:endParaRPr kumimoji="0" lang="en-CA" sz="2800" b="0" i="0" u="none" strike="noStrike" kern="1200" cap="none" spc="0" normalizeH="0" baseline="0" noProof="0">
                  <a:ln>
                    <a:noFill/>
                  </a:ln>
                  <a:solidFill>
                    <a:srgbClr val="FFFFFF"/>
                  </a:solidFill>
                  <a:effectLst/>
                  <a:uLnTx/>
                  <a:uFillTx/>
                  <a:ea typeface="+mn-ea"/>
                </a:endParaRPr>
              </a:p>
            </p:txBody>
          </p:sp>
        </mc:Choice>
        <mc:Fallback xmlns="">
          <p:sp>
            <p:nvSpPr>
              <p:cNvPr id="2" name="Rectangle 1"/>
              <p:cNvSpPr>
                <a:spLocks noRot="1" noChangeAspect="1" noMove="1" noResize="1" noEditPoints="1" noAdjustHandles="1" noChangeArrowheads="1" noChangeShapeType="1" noTextEdit="1"/>
              </p:cNvSpPr>
              <p:nvPr/>
            </p:nvSpPr>
            <p:spPr>
              <a:xfrm>
                <a:off x="629146" y="2524780"/>
                <a:ext cx="5162054" cy="523220"/>
              </a:xfrm>
              <a:prstGeom prst="rect">
                <a:avLst/>
              </a:prstGeom>
              <a:blipFill>
                <a:blip r:embed="rId3"/>
                <a:stretch>
                  <a:fillRect l="-2361" t="-11628" b="-32558"/>
                </a:stretch>
              </a:blipFill>
            </p:spPr>
            <p:txBody>
              <a:bodyPr/>
              <a:lstStyle/>
              <a:p>
                <a:r>
                  <a:rPr lang="en-US">
                    <a:noFill/>
                  </a:rPr>
                  <a:t> </a:t>
                </a:r>
              </a:p>
            </p:txBody>
          </p:sp>
        </mc:Fallback>
      </mc:AlternateContent>
      <p:sp>
        <p:nvSpPr>
          <p:cNvPr id="31" name="Text Box 33"/>
          <p:cNvSpPr txBox="1">
            <a:spLocks noChangeArrowheads="1"/>
          </p:cNvSpPr>
          <p:nvPr/>
        </p:nvSpPr>
        <p:spPr bwMode="auto">
          <a:xfrm>
            <a:off x="-97457" y="609600"/>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FF"/>
                </a:solidFill>
                <a:effectLst/>
                <a:uLnTx/>
                <a:uFillTx/>
                <a:latin typeface="Times New Roman" panose="02020603050405020304" pitchFamily="18" charset="0"/>
                <a:ea typeface="+mn-ea"/>
                <a:cs typeface="Arial" charset="0"/>
              </a:rPr>
              <a:t>Training data </a:t>
            </a:r>
            <a: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charset="0"/>
              </a:rPr>
              <a:t>is a set of </a:t>
            </a:r>
            <a:r>
              <a:rPr kumimoji="0" lang="en-US"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charset="0"/>
                <a:sym typeface="Symbol" panose="05050102010706020507" pitchFamily="18" charset="2"/>
              </a:rPr>
              <a:t>input/output pairs</a:t>
            </a:r>
            <a:endParaRPr kumimoji="0" lang="en-US" altLang="en-US" sz="2800" b="0" i="0" u="none" strike="noStrike" kern="1200" cap="none" spc="0" normalizeH="0" baseline="0" noProof="0">
              <a:ln>
                <a:noFill/>
              </a:ln>
              <a:solidFill>
                <a:srgbClr val="FF00FF"/>
              </a:solidFill>
              <a:effectLst/>
              <a:uLnTx/>
              <a:uFillTx/>
              <a:latin typeface="Times New Roman" panose="02020603050405020304" pitchFamily="18" charset="0"/>
              <a:ea typeface="+mn-ea"/>
              <a:cs typeface="Arial" charset="0"/>
              <a:sym typeface="Symbol" panose="05050102010706020507" pitchFamily="18" charset="2"/>
            </a:endParaRPr>
          </a:p>
        </p:txBody>
      </p:sp>
      <p:sp>
        <p:nvSpPr>
          <p:cNvPr id="34"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charset="0"/>
              </a:rPr>
              <a:t>Input</a:t>
            </a:r>
          </a:p>
        </p:txBody>
      </p:sp>
      <mc:AlternateContent xmlns:mc="http://schemas.openxmlformats.org/markup-compatibility/2006" xmlns:a14="http://schemas.microsoft.com/office/drawing/2010/main">
        <mc:Choice Requires="a14">
          <p:sp>
            <p:nvSpPr>
              <p:cNvPr id="33" name="Rectangle 32"/>
              <p:cNvSpPr/>
              <p:nvPr/>
            </p:nvSpPr>
            <p:spPr>
              <a:xfrm>
                <a:off x="990600" y="1076980"/>
                <a:ext cx="4918799"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1</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1</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2</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2</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a:t>
                </a:r>
                <a14:m>
                  <m:oMath xmlns:m="http://schemas.openxmlformats.org/officeDocument/2006/math">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 </m:t>
                    </m:r>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p>
            </p:txBody>
          </p:sp>
        </mc:Choice>
        <mc:Fallback xmlns="">
          <p:sp>
            <p:nvSpPr>
              <p:cNvPr id="33" name="Rectangle 32"/>
              <p:cNvSpPr>
                <a:spLocks noRot="1" noChangeAspect="1" noMove="1" noResize="1" noEditPoints="1" noAdjustHandles="1" noChangeArrowheads="1" noChangeShapeType="1" noTextEdit="1"/>
              </p:cNvSpPr>
              <p:nvPr/>
            </p:nvSpPr>
            <p:spPr>
              <a:xfrm>
                <a:off x="990600" y="1076980"/>
                <a:ext cx="4918799" cy="523220"/>
              </a:xfrm>
              <a:prstGeom prst="rect">
                <a:avLst/>
              </a:prstGeom>
              <a:blipFill>
                <a:blip r:embed="rId4"/>
                <a:stretch>
                  <a:fillRect l="-2605" t="-12791" r="-1489"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609600" y="1941493"/>
                <a:ext cx="779713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ea typeface="+mn-ea"/>
                    <a:sym typeface="Symbol" panose="05050102010706020507" pitchFamily="18" charset="2"/>
                  </a:rPr>
                  <a:t>For the graph we pretend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r>
                      <m:rPr>
                        <m:nor/>
                      </m:rPr>
                      <a:rPr kumimoji="0" lang="en-CA" altLang="en-US" sz="2800" b="0" i="0" u="none" strike="noStrike" kern="1200" cap="none" spc="0" normalizeH="0" baseline="0" noProof="0" smtClean="0">
                        <a:ln>
                          <a:noFill/>
                        </a:ln>
                        <a:solidFill>
                          <a:srgbClr val="FF00FF"/>
                        </a:solidFill>
                        <a:effectLst/>
                        <a:uLnTx/>
                        <a:uFillTx/>
                        <a:ea typeface="+mn-ea"/>
                        <a:sym typeface="Symbol" panose="05050102010706020507" pitchFamily="18" charset="2"/>
                      </a:rPr>
                      <m:t> </m:t>
                    </m:r>
                    <m:r>
                      <m:rPr>
                        <m:nor/>
                      </m:rPr>
                      <a:rPr kumimoji="0" lang="en-CA" altLang="en-US" sz="2800" b="0" i="0" u="none" strike="noStrike" kern="1200" cap="none" spc="0" normalizeH="0" baseline="0" noProof="0" smtClean="0">
                        <a:ln>
                          <a:noFill/>
                        </a:ln>
                        <a:solidFill>
                          <a:srgbClr val="FFFFFF"/>
                        </a:solidFill>
                        <a:effectLst/>
                        <a:uLnTx/>
                        <a:uFillTx/>
                        <a:ea typeface="+mn-ea"/>
                        <a:sym typeface="Symbol" panose="05050102010706020507" pitchFamily="18" charset="2"/>
                      </a:rPr>
                      <m:t>and</m:t>
                    </m:r>
                    <m:r>
                      <a:rPr kumimoji="0" lang="en-CA" altLang="en-US" sz="2800" b="0" i="1" u="none" strike="noStrike" kern="1200" cap="none" spc="0" normalizeH="0" baseline="0" noProof="0" smtClean="0">
                        <a:ln>
                          <a:noFill/>
                        </a:ln>
                        <a:solidFill>
                          <a:srgbClr val="FFFFFF"/>
                        </a:solidFill>
                        <a:effectLst/>
                        <a:uLnTx/>
                        <a:uFillTx/>
                        <a:latin typeface="Cambria Math" panose="02040503050406030204" pitchFamily="18" charset="0"/>
                        <a:ea typeface="+mn-ea"/>
                        <a:sym typeface="Symbol" panose="05050102010706020507" pitchFamily="18" charset="2"/>
                      </a:rPr>
                      <m:t>  </m:t>
                    </m:r>
                    <m:sSub>
                      <m:sSubPr>
                        <m:ctrlP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a14:m>
                <a:r>
                  <a:rPr kumimoji="0" lang="en-US" altLang="en-US" sz="2800" b="0" i="0" u="none" strike="noStrike" kern="1200" cap="none" spc="0" normalizeH="0" baseline="0" noProof="0">
                    <a:ln>
                      <a:noFill/>
                    </a:ln>
                    <a:solidFill>
                      <a:srgbClr val="FFFFFF"/>
                    </a:solidFill>
                    <a:effectLst/>
                    <a:uLnTx/>
                    <a:uFillTx/>
                    <a:ea typeface="+mn-ea"/>
                    <a:sym typeface="Symbol" panose="05050102010706020507" pitchFamily="18" charset="2"/>
                  </a:rPr>
                  <a:t> real numbers.   </a:t>
                </a:r>
                <a:endParaRPr kumimoji="0" lang="en-CA" sz="2800" b="0" i="0" u="none" strike="noStrike" kern="1200" cap="none" spc="0" normalizeH="0" baseline="0" noProof="0">
                  <a:ln>
                    <a:noFill/>
                  </a:ln>
                  <a:solidFill>
                    <a:srgbClr val="FFFFFF"/>
                  </a:solidFill>
                  <a:effectLst/>
                  <a:uLnTx/>
                  <a:uFillTx/>
                  <a:ea typeface="+mn-ea"/>
                </a:endParaRPr>
              </a:p>
            </p:txBody>
          </p:sp>
        </mc:Choice>
        <mc:Fallback xmlns="">
          <p:sp>
            <p:nvSpPr>
              <p:cNvPr id="35" name="Rectangle 34"/>
              <p:cNvSpPr>
                <a:spLocks noRot="1" noChangeAspect="1" noMove="1" noResize="1" noEditPoints="1" noAdjustHandles="1" noChangeArrowheads="1" noChangeShapeType="1" noTextEdit="1"/>
              </p:cNvSpPr>
              <p:nvPr/>
            </p:nvSpPr>
            <p:spPr>
              <a:xfrm>
                <a:off x="609600" y="1941493"/>
                <a:ext cx="7797134" cy="523220"/>
              </a:xfrm>
              <a:prstGeom prst="rect">
                <a:avLst/>
              </a:prstGeom>
              <a:blipFill>
                <a:blip r:embed="rId5"/>
                <a:stretch>
                  <a:fillRect l="-1564" t="-11628" b="-31395"/>
                </a:stretch>
              </a:blipFill>
            </p:spPr>
            <p:txBody>
              <a:bodyPr/>
              <a:lstStyle/>
              <a:p>
                <a:r>
                  <a:rPr lang="en-US">
                    <a:noFill/>
                  </a:rPr>
                  <a:t> </a:t>
                </a:r>
              </a:p>
            </p:txBody>
          </p:sp>
        </mc:Fallback>
      </mc:AlternateContent>
      <p:grpSp>
        <p:nvGrpSpPr>
          <p:cNvPr id="36" name="Group 35"/>
          <p:cNvGrpSpPr/>
          <p:nvPr/>
        </p:nvGrpSpPr>
        <p:grpSpPr>
          <a:xfrm>
            <a:off x="3105291" y="4876800"/>
            <a:ext cx="6267309" cy="544661"/>
            <a:chOff x="3105291" y="4876800"/>
            <a:chExt cx="5962509" cy="544661"/>
          </a:xfrm>
        </p:grpSpPr>
        <p:cxnSp>
          <p:nvCxnSpPr>
            <p:cNvPr id="38" name="Straight Connector 37"/>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9" name="TextBox 38"/>
                <p:cNvSpPr txBox="1"/>
                <p:nvPr/>
              </p:nvSpPr>
              <p:spPr>
                <a:xfrm>
                  <a:off x="3847068" y="4876800"/>
                  <a:ext cx="401087" cy="492443"/>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CA" altLang="en-US" sz="32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m:t>y</m:t>
                        </m:r>
                        <m:r>
                          <m:rPr>
                            <m:nor/>
                          </m:rPr>
                          <a:rPr kumimoji="0" lang="en-CA" altLang="en-US" sz="32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m:t>d</m:t>
                        </m:r>
                      </m:oMath>
                    </m:oMathPara>
                  </a14:m>
                  <a:endParaRPr kumimoji="0" lang="en-CA" sz="2400" b="0" i="0" u="none" strike="noStrike" kern="1200" cap="none" spc="0" normalizeH="0" baseline="0" noProof="0">
                    <a:ln>
                      <a:noFill/>
                    </a:ln>
                    <a:solidFill>
                      <a:srgbClr val="FFFFFF"/>
                    </a:solidFill>
                    <a:effectLst/>
                    <a:uLnTx/>
                    <a:uFillTx/>
                    <a:ea typeface="+mn-ea"/>
                    <a:cs typeface="Arial"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847068" y="4876800"/>
                  <a:ext cx="401087" cy="4924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4892702" y="4898241"/>
                  <a:ext cx="417509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Supervisor's answer for</a:t>
                  </a:r>
                  <a:r>
                    <a:rPr kumimoji="0" lang="en-US" altLang="en-US" sz="2800" b="1" i="1" u="none" strike="noStrike" kern="1200" cap="none" spc="0" normalizeH="0" baseline="0" noProof="0">
                      <a:ln>
                        <a:noFill/>
                      </a:ln>
                      <a:solidFill>
                        <a:srgbClr val="FF00FF"/>
                      </a:solidFill>
                      <a:effectLst/>
                      <a:uLnTx/>
                      <a:uFillTx/>
                      <a:ea typeface="+mn-ea"/>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a14:m>
                  <a:r>
                    <a:rPr kumimoji="0" lang="en-CA" altLang="en-US"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a:t>
                  </a:r>
                  <a:endParaRPr kumimoji="0" lang="en-CA" sz="2800" b="0" i="0" u="none" strike="noStrike" kern="1200" cap="none" spc="0" normalizeH="0" baseline="0" noProof="0">
                    <a:ln>
                      <a:noFill/>
                    </a:ln>
                    <a:solidFill>
                      <a:srgbClr val="FFFFFF"/>
                    </a:solidFill>
                    <a:effectLst/>
                    <a:uLnTx/>
                    <a:uFillTx/>
                    <a:ea typeface="+mn-ea"/>
                  </a:endParaRPr>
                </a:p>
              </p:txBody>
            </p:sp>
          </mc:Choice>
          <mc:Fallback xmlns="">
            <p:sp>
              <p:nvSpPr>
                <p:cNvPr id="40" name="Rectangle 39"/>
                <p:cNvSpPr>
                  <a:spLocks noRot="1" noChangeAspect="1" noMove="1" noResize="1" noEditPoints="1" noAdjustHandles="1" noChangeArrowheads="1" noChangeShapeType="1" noTextEdit="1"/>
                </p:cNvSpPr>
                <p:nvPr/>
              </p:nvSpPr>
              <p:spPr>
                <a:xfrm>
                  <a:off x="4892702" y="4898241"/>
                  <a:ext cx="4175098" cy="523220"/>
                </a:xfrm>
                <a:prstGeom prst="rect">
                  <a:avLst/>
                </a:prstGeom>
                <a:blipFill>
                  <a:blip r:embed="rId7"/>
                  <a:stretch>
                    <a:fillRect l="-2917" t="-12941" b="-32941"/>
                  </a:stretch>
                </a:blipFill>
              </p:spPr>
              <p:txBody>
                <a:bodyPr/>
                <a:lstStyle/>
                <a:p>
                  <a:r>
                    <a:rPr lang="en-US">
                      <a:noFill/>
                    </a:rPr>
                    <a:t> </a:t>
                  </a:r>
                </a:p>
              </p:txBody>
            </p:sp>
          </mc:Fallback>
        </mc:AlternateContent>
      </p:grpSp>
      <p:grpSp>
        <p:nvGrpSpPr>
          <p:cNvPr id="3" name="Group 2"/>
          <p:cNvGrpSpPr/>
          <p:nvPr/>
        </p:nvGrpSpPr>
        <p:grpSpPr>
          <a:xfrm>
            <a:off x="2596978" y="5155784"/>
            <a:ext cx="5755488" cy="1692036"/>
            <a:chOff x="2596978" y="5155784"/>
            <a:chExt cx="5755488" cy="1692036"/>
          </a:xfrm>
        </p:grpSpPr>
        <mc:AlternateContent xmlns:mc="http://schemas.openxmlformats.org/markup-compatibility/2006" xmlns:a14="http://schemas.microsoft.com/office/drawing/2010/main">
          <mc:Choice Requires="a14">
            <p:sp>
              <p:nvSpPr>
                <p:cNvPr id="41" name="Text Box 33"/>
                <p:cNvSpPr txBox="1">
                  <a:spLocks noChangeArrowheads="1"/>
                </p:cNvSpPr>
                <p:nvPr/>
              </p:nvSpPr>
              <p:spPr bwMode="auto">
                <a:xfrm>
                  <a:off x="2596978" y="6324600"/>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m:oMathPara>
                  </a14:m>
                  <a:endParaRPr kumimoji="0" lang="en-CA" altLang="en-US" sz="2800" b="0" i="0" u="none" strike="noStrike" kern="1200" cap="none" spc="0" normalizeH="0" baseline="-25000" noProof="0">
                    <a:ln>
                      <a:noFill/>
                    </a:ln>
                    <a:solidFill>
                      <a:srgbClr val="FFFFFF"/>
                    </a:solidFill>
                    <a:effectLst/>
                    <a:uLnTx/>
                    <a:uFillTx/>
                    <a:latin typeface="Times New Roman" pitchFamily="18" charset="0"/>
                    <a:ea typeface="+mn-ea"/>
                    <a:cs typeface="Arial" charset="0"/>
                  </a:endParaRPr>
                </a:p>
              </p:txBody>
            </p:sp>
          </mc:Choice>
          <mc:Fallback xmlns="">
            <p:sp>
              <p:nvSpPr>
                <p:cNvPr id="41" name="Text Box 33"/>
                <p:cNvSpPr txBox="1">
                  <a:spLocks noRot="1" noChangeAspect="1" noMove="1" noResize="1" noEditPoints="1" noAdjustHandles="1" noChangeArrowheads="1" noChangeShapeType="1" noTextEdit="1"/>
                </p:cNvSpPr>
                <p:nvPr/>
              </p:nvSpPr>
              <p:spPr bwMode="auto">
                <a:xfrm>
                  <a:off x="2596978" y="6324600"/>
                  <a:ext cx="914400" cy="513282"/>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42" name="Rectangle 41"/>
            <p:cNvSpPr/>
            <p:nvPr/>
          </p:nvSpPr>
          <p:spPr>
            <a:xfrm>
              <a:off x="4939352" y="6324600"/>
              <a:ext cx="341311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The </a:t>
              </a:r>
              <a:r>
                <a:rPr kumimoji="0" lang="en-CA" sz="2800" b="0" i="1" u="none" strike="noStrike" kern="1200" cap="none" spc="0" normalizeH="0" baseline="0" noProof="0" err="1">
                  <a:ln>
                    <a:noFill/>
                  </a:ln>
                  <a:solidFill>
                    <a:srgbClr val="FF00FF"/>
                  </a:solidFill>
                  <a:effectLst/>
                  <a:uLnTx/>
                  <a:uFillTx/>
                  <a:ea typeface="+mn-ea"/>
                  <a:cs typeface="Times New Roman" panose="02020603050405020304" pitchFamily="18" charset="0"/>
                  <a:sym typeface="Symbol" panose="05050102010706020507" pitchFamily="18" charset="2"/>
                </a:rPr>
                <a:t>d</a:t>
              </a:r>
              <a:r>
                <a:rPr kumimoji="0" lang="en-CA" sz="2800" b="0" i="1" u="none" strike="noStrike" kern="1200" cap="none" spc="0" normalizeH="0" baseline="30000" noProof="0" err="1">
                  <a:ln>
                    <a:noFill/>
                  </a:ln>
                  <a:solidFill>
                    <a:srgbClr val="FF00FF"/>
                  </a:solidFill>
                  <a:effectLst/>
                  <a:uLnTx/>
                  <a:uFillTx/>
                  <a:ea typeface="+mn-ea"/>
                  <a:cs typeface="Times New Roman" panose="02020603050405020304" pitchFamily="18" charset="0"/>
                  <a:sym typeface="Symbol" panose="05050102010706020507" pitchFamily="18" charset="2"/>
                </a:rPr>
                <a:t>th</a:t>
              </a:r>
              <a:r>
                <a:rPr kumimoji="0" lang="en-CA"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 training input.</a:t>
              </a:r>
              <a:endParaRPr kumimoji="0" lang="en-CA" sz="2800" b="0" i="0" u="none" strike="noStrike" kern="1200" cap="none" spc="0" normalizeH="0" baseline="0" noProof="0">
                <a:ln>
                  <a:noFill/>
                </a:ln>
                <a:solidFill>
                  <a:srgbClr val="FFFFFF"/>
                </a:solidFill>
                <a:effectLst/>
                <a:uLnTx/>
                <a:uFillTx/>
                <a:ea typeface="+mn-ea"/>
                <a:cs typeface="Arial" charset="0"/>
              </a:endParaRPr>
            </a:p>
          </p:txBody>
        </p:sp>
        <p:cxnSp>
          <p:nvCxnSpPr>
            <p:cNvPr id="43" name="Straight Connector 42"/>
            <p:cNvCxnSpPr/>
            <p:nvPr/>
          </p:nvCxnSpPr>
          <p:spPr bwMode="auto">
            <a:xfrm flipV="1">
              <a:off x="3039330" y="5155784"/>
              <a:ext cx="2990" cy="1245016"/>
            </a:xfrm>
            <a:prstGeom prst="line">
              <a:avLst/>
            </a:prstGeom>
            <a:noFill/>
            <a:ln w="12700" cap="sq" cmpd="sng" algn="ctr">
              <a:solidFill>
                <a:srgbClr val="FF00FF"/>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44" name="Text Box 33"/>
              <p:cNvSpPr txBox="1">
                <a:spLocks noChangeArrowheads="1"/>
              </p:cNvSpPr>
              <p:nvPr/>
            </p:nvSpPr>
            <p:spPr bwMode="auto">
              <a:xfrm>
                <a:off x="2034696" y="6331424"/>
                <a:ext cx="867728"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𝑥</m:t>
                          </m:r>
                        </m:e>
                      </m:acc>
                    </m:oMath>
                  </m:oMathPara>
                </a14:m>
                <a:endParaRPr kumimoji="0" lang="en-CA" altLang="en-US" sz="2800" b="0" i="0" u="none" strike="noStrike" kern="1200" cap="none" spc="0" normalizeH="0" baseline="0" noProof="0">
                  <a:ln>
                    <a:noFill/>
                  </a:ln>
                  <a:solidFill>
                    <a:srgbClr val="FFFFFF"/>
                  </a:solidFill>
                  <a:effectLst/>
                  <a:uLnTx/>
                  <a:uFillTx/>
                  <a:latin typeface="Times New Roman" pitchFamily="18" charset="0"/>
                  <a:ea typeface="+mn-ea"/>
                </a:endParaRPr>
              </a:p>
            </p:txBody>
          </p:sp>
        </mc:Choice>
        <mc:Fallback xmlns="">
          <p:sp>
            <p:nvSpPr>
              <p:cNvPr id="44" name="Text Box 33"/>
              <p:cNvSpPr txBox="1">
                <a:spLocks noRot="1" noChangeAspect="1" noMove="1" noResize="1" noEditPoints="1" noAdjustHandles="1" noChangeArrowheads="1" noChangeShapeType="1" noTextEdit="1"/>
              </p:cNvSpPr>
              <p:nvPr/>
            </p:nvSpPr>
            <p:spPr bwMode="auto">
              <a:xfrm>
                <a:off x="2034696" y="6331424"/>
                <a:ext cx="867728" cy="52322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99559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0-#ppt_w/2"/>
                                          </p:val>
                                        </p:tav>
                                        <p:tav tm="100000">
                                          <p:val>
                                            <p:strVal val="#ppt_x"/>
                                          </p:val>
                                        </p:tav>
                                      </p:tavLst>
                                    </p:anim>
                                    <p:anim calcmode="lin" valueType="num">
                                      <p:cBhvr additive="base">
                                        <p:cTn id="3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0-#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0-#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par>
                                <p:cTn id="47" presetID="1" presetClass="exit" presetSubtype="0" fill="hold" grpId="1" nodeType="with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0-#ppt_w/2"/>
                                          </p:val>
                                        </p:tav>
                                        <p:tav tm="100000">
                                          <p:val>
                                            <p:strVal val="#ppt_x"/>
                                          </p:val>
                                        </p:tav>
                                      </p:tavLst>
                                    </p:anim>
                                    <p:anim calcmode="lin" valueType="num">
                                      <p:cBhvr additive="base">
                                        <p:cTn id="54"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4" grpId="0"/>
      <p:bldP spid="33" grpId="0"/>
      <p:bldP spid="35" grpId="0"/>
      <p:bldP spid="44" grpId="0"/>
      <p:bldP spid="4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ea typeface="+mn-ea"/>
                <a:cs typeface="Arial" charset="0"/>
              </a:rPr>
              <a:t>Supervised Training Data</a:t>
            </a:r>
          </a:p>
        </p:txBody>
      </p:sp>
      <mc:AlternateContent xmlns:mc="http://schemas.openxmlformats.org/markup-compatibility/2006" xmlns:a14="http://schemas.microsoft.com/office/drawing/2010/main">
        <mc:Choice Requires="a14">
          <p:sp>
            <p:nvSpPr>
              <p:cNvPr id="31" name="Text Box 33"/>
              <p:cNvSpPr txBox="1">
                <a:spLocks noChangeArrowheads="1"/>
              </p:cNvSpPr>
              <p:nvPr/>
            </p:nvSpPr>
            <p:spPr bwMode="auto">
              <a:xfrm>
                <a:off x="-97457" y="609600"/>
                <a:ext cx="9338913" cy="16312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FF"/>
                    </a:solidFill>
                    <a:effectLst/>
                    <a:uLnTx/>
                    <a:uFillTx/>
                    <a:latin typeface="Times New Roman" pitchFamily="18" charset="0"/>
                    <a:ea typeface="+mn-ea"/>
                  </a:rPr>
                  <a:t>Training data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rPr>
                  <a:t>is a set of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input/output pairs</a:t>
                </a:r>
                <a:b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br>
                <a:endParaRPr kumimoji="0" lang="en-US" altLang="en-US" sz="2800" b="0" i="0" u="none" strike="noStrike" kern="1200" cap="none" spc="0" normalizeH="0" baseline="0" noProof="0">
                  <a:ln>
                    <a:noFill/>
                  </a:ln>
                  <a:solidFill>
                    <a:srgbClr val="FF00FF"/>
                  </a:solidFill>
                  <a:effectLst/>
                  <a:uLnTx/>
                  <a:uFillTx/>
                  <a:latin typeface="Times New Roman" pitchFamily="18" charset="0"/>
                  <a:ea typeface="+mn-ea"/>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00FF"/>
                    </a:solidFill>
                    <a:effectLst/>
                    <a:uLnTx/>
                    <a:uFillTx/>
                    <a:latin typeface="Times New Roman" pitchFamily="18" charset="0"/>
                    <a:ea typeface="+mn-ea"/>
                    <a:sym typeface="Symbol" panose="05050102010706020507"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     Maybe each input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a14:m>
                <a:r>
                  <a:rPr kumimoji="0" lang="en-US" altLang="en-US" sz="2800" b="0" i="1" u="none" strike="noStrike" kern="1200" cap="none" spc="0" normalizeH="0" baseline="-25000" noProof="0">
                    <a:ln>
                      <a:noFill/>
                    </a:ln>
                    <a:solidFill>
                      <a:srgbClr val="FF00FF"/>
                    </a:solidFill>
                    <a:effectLst/>
                    <a:uLnTx/>
                    <a:uFillTx/>
                    <a:latin typeface="Times New Roman" pitchFamily="18" charset="0"/>
                    <a:ea typeface="+mn-ea"/>
                  </a:rPr>
                  <a:t>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is an image</a:t>
                </a:r>
              </a:p>
            </p:txBody>
          </p:sp>
        </mc:Choice>
        <mc:Fallback xmlns="">
          <p:sp>
            <p:nvSpPr>
              <p:cNvPr id="31" name="Text Box 33"/>
              <p:cNvSpPr txBox="1">
                <a:spLocks noRot="1" noChangeAspect="1" noMove="1" noResize="1" noEditPoints="1" noAdjustHandles="1" noChangeArrowheads="1" noChangeShapeType="1" noTextEdit="1"/>
              </p:cNvSpPr>
              <p:nvPr/>
            </p:nvSpPr>
            <p:spPr bwMode="auto">
              <a:xfrm>
                <a:off x="-97457" y="609600"/>
                <a:ext cx="9338913" cy="1631216"/>
              </a:xfrm>
              <a:prstGeom prst="rect">
                <a:avLst/>
              </a:prstGeom>
              <a:blipFill>
                <a:blip r:embed="rId3"/>
                <a:stretch>
                  <a:fillRect t="-3731" b="-55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pic>
        <p:nvPicPr>
          <p:cNvPr id="32" name="Picture 6" descr="https://encrypted-tbn2.gstatic.com/images?q=tbn:ANd9GcQxi0BXRGGWwpZlLt6x5i_eKwXhaJLwx7Ku7fvdkqS2tzyVEg1g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93802"/>
            <a:ext cx="1217213" cy="81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3" name="Rectangle 32"/>
              <p:cNvSpPr/>
              <p:nvPr/>
            </p:nvSpPr>
            <p:spPr>
              <a:xfrm>
                <a:off x="990600" y="1076980"/>
                <a:ext cx="4918799"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1</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1</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2</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2</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a:t>
                </a:r>
                <a14:m>
                  <m:oMath xmlns:m="http://schemas.openxmlformats.org/officeDocument/2006/math">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 </m:t>
                    </m:r>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p>
            </p:txBody>
          </p:sp>
        </mc:Choice>
        <mc:Fallback xmlns="">
          <p:sp>
            <p:nvSpPr>
              <p:cNvPr id="33" name="Rectangle 32"/>
              <p:cNvSpPr>
                <a:spLocks noRot="1" noChangeAspect="1" noMove="1" noResize="1" noEditPoints="1" noAdjustHandles="1" noChangeArrowheads="1" noChangeShapeType="1" noTextEdit="1"/>
              </p:cNvSpPr>
              <p:nvPr/>
            </p:nvSpPr>
            <p:spPr>
              <a:xfrm>
                <a:off x="990600" y="1076980"/>
                <a:ext cx="4918799" cy="523220"/>
              </a:xfrm>
              <a:prstGeom prst="rect">
                <a:avLst/>
              </a:prstGeom>
              <a:blipFill>
                <a:blip r:embed="rId5"/>
                <a:stretch>
                  <a:fillRect l="-2605" t="-12791" r="-1489" b="-32558"/>
                </a:stretch>
              </a:blipFill>
            </p:spPr>
            <p:txBody>
              <a:bodyPr/>
              <a:lstStyle/>
              <a:p>
                <a:r>
                  <a:rPr lang="en-US">
                    <a:noFill/>
                  </a:rPr>
                  <a:t> </a:t>
                </a:r>
              </a:p>
            </p:txBody>
          </p:sp>
        </mc:Fallback>
      </mc:AlternateContent>
      <p:grpSp>
        <p:nvGrpSpPr>
          <p:cNvPr id="38" name="Group 37"/>
          <p:cNvGrpSpPr/>
          <p:nvPr/>
        </p:nvGrpSpPr>
        <p:grpSpPr>
          <a:xfrm>
            <a:off x="76200" y="3962400"/>
            <a:ext cx="3766810" cy="2590800"/>
            <a:chOff x="76200" y="3962400"/>
            <a:chExt cx="3766810" cy="2590800"/>
          </a:xfrm>
        </p:grpSpPr>
        <p:grpSp>
          <p:nvGrpSpPr>
            <p:cNvPr id="39" name="Group 38"/>
            <p:cNvGrpSpPr/>
            <p:nvPr/>
          </p:nvGrpSpPr>
          <p:grpSpPr>
            <a:xfrm>
              <a:off x="76200" y="3962400"/>
              <a:ext cx="3766810" cy="2590800"/>
              <a:chOff x="76200" y="3962400"/>
              <a:chExt cx="3766810" cy="2590800"/>
            </a:xfrm>
          </p:grpSpPr>
          <p:cxnSp>
            <p:nvCxnSpPr>
              <p:cNvPr id="53" name="Straight Connector 5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55"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Times New Roman" pitchFamily="18" charset="0"/>
                    <a:ea typeface="+mn-ea"/>
                    <a:cs typeface="Arial" charset="0"/>
                  </a:rPr>
                  <a:t>Output </a:t>
                </a:r>
                <a:r>
                  <a:rPr kumimoji="0" lang="en-US" altLang="en-US" sz="2800" b="0" i="1" u="none" strike="noStrike" kern="1200" cap="none" spc="0" normalizeH="0" baseline="0" noProof="0">
                    <a:ln>
                      <a:noFill/>
                    </a:ln>
                    <a:solidFill>
                      <a:srgbClr val="FF00FF"/>
                    </a:solidFill>
                    <a:effectLst/>
                    <a:uLnTx/>
                    <a:uFillTx/>
                    <a:latin typeface="Times New Roman" pitchFamily="18" charset="0"/>
                    <a:ea typeface="+mn-ea"/>
                    <a:cs typeface="Arial" charset="0"/>
                  </a:rPr>
                  <a:t>y</a:t>
                </a:r>
                <a:endParaRPr kumimoji="0" lang="en-CA" alt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grpSp>
          <p:nvGrpSpPr>
            <p:cNvPr id="40" name="Group 39"/>
            <p:cNvGrpSpPr/>
            <p:nvPr/>
          </p:nvGrpSpPr>
          <p:grpSpPr>
            <a:xfrm>
              <a:off x="876128" y="4942080"/>
              <a:ext cx="2353800" cy="860040"/>
              <a:chOff x="875410" y="4942080"/>
              <a:chExt cx="2353800" cy="860040"/>
            </a:xfrm>
          </p:grpSpPr>
          <p:sp>
            <p:nvSpPr>
              <p:cNvPr id="41" name="Oval 40"/>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2" name="Oval 41"/>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3" name="Oval 42"/>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4" name="Oval 43"/>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5" name="Oval 44"/>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6" name="Oval 45"/>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7" name="Oval 46"/>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8" name="Oval 47"/>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9" name="Oval 48"/>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50" name="Oval 49"/>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51" name="Oval 50"/>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52" name="Oval 51"/>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grpSp>
      <p:grpSp>
        <p:nvGrpSpPr>
          <p:cNvPr id="61" name="Group 60"/>
          <p:cNvGrpSpPr/>
          <p:nvPr/>
        </p:nvGrpSpPr>
        <p:grpSpPr>
          <a:xfrm>
            <a:off x="2596978" y="5155784"/>
            <a:ext cx="5755488" cy="1692036"/>
            <a:chOff x="2596978" y="5155784"/>
            <a:chExt cx="5755488" cy="1692036"/>
          </a:xfrm>
        </p:grpSpPr>
        <mc:AlternateContent xmlns:mc="http://schemas.openxmlformats.org/markup-compatibility/2006" xmlns:a14="http://schemas.microsoft.com/office/drawing/2010/main">
          <mc:Choice Requires="a14">
            <p:sp>
              <p:nvSpPr>
                <p:cNvPr id="62" name="Text Box 33"/>
                <p:cNvSpPr txBox="1">
                  <a:spLocks noChangeArrowheads="1"/>
                </p:cNvSpPr>
                <p:nvPr/>
              </p:nvSpPr>
              <p:spPr bwMode="auto">
                <a:xfrm>
                  <a:off x="2596978" y="6324600"/>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m:oMathPara>
                  </a14:m>
                  <a:endParaRPr kumimoji="0" lang="en-CA" altLang="en-US" sz="2800" b="0" i="0" u="none" strike="noStrike" kern="1200" cap="none" spc="0" normalizeH="0" baseline="-25000" noProof="0">
                    <a:ln>
                      <a:noFill/>
                    </a:ln>
                    <a:solidFill>
                      <a:srgbClr val="FFFFFF"/>
                    </a:solidFill>
                    <a:effectLst/>
                    <a:uLnTx/>
                    <a:uFillTx/>
                    <a:latin typeface="Times New Roman" pitchFamily="18" charset="0"/>
                    <a:ea typeface="+mn-ea"/>
                    <a:cs typeface="Arial" charset="0"/>
                  </a:endParaRPr>
                </a:p>
              </p:txBody>
            </p:sp>
          </mc:Choice>
          <mc:Fallback xmlns="">
            <p:sp>
              <p:nvSpPr>
                <p:cNvPr id="62" name="Text Box 33"/>
                <p:cNvSpPr txBox="1">
                  <a:spLocks noRot="1" noChangeAspect="1" noMove="1" noResize="1" noEditPoints="1" noAdjustHandles="1" noChangeArrowheads="1" noChangeShapeType="1" noTextEdit="1"/>
                </p:cNvSpPr>
                <p:nvPr/>
              </p:nvSpPr>
              <p:spPr bwMode="auto">
                <a:xfrm>
                  <a:off x="2596978" y="6324600"/>
                  <a:ext cx="914400" cy="51328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63" name="Rectangle 62"/>
            <p:cNvSpPr/>
            <p:nvPr/>
          </p:nvSpPr>
          <p:spPr>
            <a:xfrm>
              <a:off x="4939352" y="6324600"/>
              <a:ext cx="341311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The </a:t>
              </a:r>
              <a:r>
                <a:rPr kumimoji="0" lang="en-CA" sz="2800" b="0" i="1" u="none" strike="noStrike" kern="1200" cap="none" spc="0" normalizeH="0" baseline="0" noProof="0" err="1">
                  <a:ln>
                    <a:noFill/>
                  </a:ln>
                  <a:solidFill>
                    <a:srgbClr val="FF00FF"/>
                  </a:solidFill>
                  <a:effectLst/>
                  <a:uLnTx/>
                  <a:uFillTx/>
                  <a:ea typeface="+mn-ea"/>
                  <a:cs typeface="Times New Roman" panose="02020603050405020304" pitchFamily="18" charset="0"/>
                  <a:sym typeface="Symbol" panose="05050102010706020507" pitchFamily="18" charset="2"/>
                </a:rPr>
                <a:t>d</a:t>
              </a:r>
              <a:r>
                <a:rPr kumimoji="0" lang="en-CA" sz="2800" b="0" i="1" u="none" strike="noStrike" kern="1200" cap="none" spc="0" normalizeH="0" baseline="30000" noProof="0" err="1">
                  <a:ln>
                    <a:noFill/>
                  </a:ln>
                  <a:solidFill>
                    <a:srgbClr val="FF00FF"/>
                  </a:solidFill>
                  <a:effectLst/>
                  <a:uLnTx/>
                  <a:uFillTx/>
                  <a:ea typeface="+mn-ea"/>
                  <a:cs typeface="Times New Roman" panose="02020603050405020304" pitchFamily="18" charset="0"/>
                  <a:sym typeface="Symbol" panose="05050102010706020507" pitchFamily="18" charset="2"/>
                </a:rPr>
                <a:t>th</a:t>
              </a:r>
              <a:r>
                <a:rPr kumimoji="0" lang="en-CA"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 training input.</a:t>
              </a:r>
              <a:endParaRPr kumimoji="0" lang="en-CA" sz="2800" b="0" i="0" u="none" strike="noStrike" kern="1200" cap="none" spc="0" normalizeH="0" baseline="0" noProof="0">
                <a:ln>
                  <a:noFill/>
                </a:ln>
                <a:solidFill>
                  <a:srgbClr val="FFFFFF"/>
                </a:solidFill>
                <a:effectLst/>
                <a:uLnTx/>
                <a:uFillTx/>
                <a:ea typeface="+mn-ea"/>
                <a:cs typeface="Arial" charset="0"/>
              </a:endParaRPr>
            </a:p>
          </p:txBody>
        </p:sp>
        <p:cxnSp>
          <p:nvCxnSpPr>
            <p:cNvPr id="64" name="Straight Connector 63"/>
            <p:cNvCxnSpPr/>
            <p:nvPr/>
          </p:nvCxnSpPr>
          <p:spPr bwMode="auto">
            <a:xfrm flipV="1">
              <a:off x="3039330" y="5155784"/>
              <a:ext cx="2990" cy="1245016"/>
            </a:xfrm>
            <a:prstGeom prst="line">
              <a:avLst/>
            </a:prstGeom>
            <a:noFill/>
            <a:ln w="12700" cap="sq" cmpd="sng" algn="ctr">
              <a:solidFill>
                <a:srgbClr val="FF00FF"/>
              </a:solidFill>
              <a:prstDash val="solid"/>
              <a:round/>
              <a:headEnd type="none" w="med" len="med"/>
              <a:tailEnd type="none" w="med" len="med"/>
            </a:ln>
            <a:effectLst/>
          </p:spPr>
        </p:cxnSp>
      </p:grpSp>
      <p:sp>
        <p:nvSpPr>
          <p:cNvPr id="65"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charset="0"/>
              </a:rPr>
              <a:t>Input</a:t>
            </a:r>
          </a:p>
        </p:txBody>
      </p:sp>
      <p:grpSp>
        <p:nvGrpSpPr>
          <p:cNvPr id="29" name="Group 28"/>
          <p:cNvGrpSpPr/>
          <p:nvPr/>
        </p:nvGrpSpPr>
        <p:grpSpPr>
          <a:xfrm>
            <a:off x="3105291" y="4876800"/>
            <a:ext cx="6267309" cy="544661"/>
            <a:chOff x="3105291" y="4876800"/>
            <a:chExt cx="5962509" cy="544661"/>
          </a:xfrm>
        </p:grpSpPr>
        <p:cxnSp>
          <p:nvCxnSpPr>
            <p:cNvPr id="30" name="Straight Connector 29"/>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4" name="TextBox 33"/>
                <p:cNvSpPr txBox="1"/>
                <p:nvPr/>
              </p:nvSpPr>
              <p:spPr>
                <a:xfrm>
                  <a:off x="3847068" y="4876800"/>
                  <a:ext cx="401087" cy="492443"/>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CA" altLang="en-US" sz="32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m:t>y</m:t>
                        </m:r>
                        <m:r>
                          <m:rPr>
                            <m:nor/>
                          </m:rPr>
                          <a:rPr kumimoji="0" lang="en-CA" altLang="en-US" sz="32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m:t>d</m:t>
                        </m:r>
                      </m:oMath>
                    </m:oMathPara>
                  </a14:m>
                  <a:endParaRPr kumimoji="0" lang="en-CA" sz="2400" b="0" i="0" u="none" strike="noStrike" kern="1200" cap="none" spc="0" normalizeH="0" baseline="0" noProof="0">
                    <a:ln>
                      <a:noFill/>
                    </a:ln>
                    <a:solidFill>
                      <a:srgbClr val="FFFFFF"/>
                    </a:solidFill>
                    <a:effectLst/>
                    <a:uLnTx/>
                    <a:uFillTx/>
                    <a:ea typeface="+mn-ea"/>
                    <a:cs typeface="Arial"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3847068" y="4876800"/>
                  <a:ext cx="401087" cy="49244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4892702" y="4898241"/>
                  <a:ext cx="417509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Supervisor's answer for</a:t>
                  </a:r>
                  <a:r>
                    <a:rPr kumimoji="0" lang="en-US" altLang="en-US" sz="2800" b="1" i="1" u="none" strike="noStrike" kern="1200" cap="none" spc="0" normalizeH="0" baseline="0" noProof="0">
                      <a:ln>
                        <a:noFill/>
                      </a:ln>
                      <a:solidFill>
                        <a:srgbClr val="FF00FF"/>
                      </a:solidFill>
                      <a:effectLst/>
                      <a:uLnTx/>
                      <a:uFillTx/>
                      <a:ea typeface="+mn-ea"/>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a14:m>
                  <a:r>
                    <a:rPr kumimoji="0" lang="en-CA" altLang="en-US"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a:t>
                  </a:r>
                  <a:endParaRPr kumimoji="0" lang="en-CA" sz="2800" b="0" i="0" u="none" strike="noStrike" kern="1200" cap="none" spc="0" normalizeH="0" baseline="0" noProof="0">
                    <a:ln>
                      <a:noFill/>
                    </a:ln>
                    <a:solidFill>
                      <a:srgbClr val="FFFFFF"/>
                    </a:solidFill>
                    <a:effectLst/>
                    <a:uLnTx/>
                    <a:uFillTx/>
                    <a:ea typeface="+mn-ea"/>
                  </a:endParaRPr>
                </a:p>
              </p:txBody>
            </p:sp>
          </mc:Choice>
          <mc:Fallback xmlns="">
            <p:sp>
              <p:nvSpPr>
                <p:cNvPr id="35" name="Rectangle 34"/>
                <p:cNvSpPr>
                  <a:spLocks noRot="1" noChangeAspect="1" noMove="1" noResize="1" noEditPoints="1" noAdjustHandles="1" noChangeArrowheads="1" noChangeShapeType="1" noTextEdit="1"/>
                </p:cNvSpPr>
                <p:nvPr/>
              </p:nvSpPr>
              <p:spPr>
                <a:xfrm>
                  <a:off x="4892702" y="4898241"/>
                  <a:ext cx="4175098" cy="523220"/>
                </a:xfrm>
                <a:prstGeom prst="rect">
                  <a:avLst/>
                </a:prstGeom>
                <a:blipFill>
                  <a:blip r:embed="rId8"/>
                  <a:stretch>
                    <a:fillRect l="-2917" t="-12941" b="-32941"/>
                  </a:stretch>
                </a:blipFill>
              </p:spPr>
              <p:txBody>
                <a:bodyPr/>
                <a:lstStyle/>
                <a:p>
                  <a:r>
                    <a:rPr lang="en-US">
                      <a:noFill/>
                    </a:rPr>
                    <a:t> </a:t>
                  </a:r>
                </a:p>
              </p:txBody>
            </p:sp>
          </mc:Fallback>
        </mc:AlternateContent>
      </p:grpSp>
      <p:sp>
        <p:nvSpPr>
          <p:cNvPr id="36" name="Rectangle 35"/>
          <p:cNvSpPr/>
          <p:nvPr/>
        </p:nvSpPr>
        <p:spPr>
          <a:xfrm>
            <a:off x="486228" y="2120205"/>
            <a:ext cx="8538600"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Each output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(provided by the supervisor)</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00"/>
                </a:solidFill>
                <a:effectLst/>
                <a:uLnTx/>
                <a:uFillTx/>
                <a:ea typeface="+mn-ea"/>
                <a:cs typeface="Arial" charset="0"/>
                <a:sym typeface="Symbol" panose="05050102010706020507" pitchFamily="18" charset="2"/>
              </a:rPr>
              <a:t>Regression: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is a real value.</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00"/>
                </a:solidFill>
                <a:effectLst/>
                <a:uLnTx/>
                <a:uFillTx/>
                <a:ea typeface="+mn-ea"/>
                <a:cs typeface="Arial" charset="0"/>
                <a:sym typeface="Symbol" panose="05050102010706020507" pitchFamily="18" charset="2"/>
              </a:rPr>
              <a:t>Categorizing:</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labels it as a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cat,</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dog</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face,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or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bicycle</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a:t>
            </a:r>
            <a:endParaRPr kumimoji="0" lang="en-CA" sz="2800" b="0" i="0" u="none" strike="noStrike" kern="1200" cap="none" spc="0" normalizeH="0" baseline="0" noProof="0">
              <a:ln>
                <a:noFill/>
              </a:ln>
              <a:solidFill>
                <a:srgbClr val="FFFFFF"/>
              </a:solidFill>
              <a:effectLst/>
              <a:uLnTx/>
              <a:uFillTx/>
              <a:ea typeface="+mn-ea"/>
              <a:cs typeface="Arial" charset="0"/>
            </a:endParaRPr>
          </a:p>
        </p:txBody>
      </p:sp>
    </p:spTree>
    <p:extLst>
      <p:ext uri="{BB962C8B-B14F-4D97-AF65-F5344CB8AC3E}">
        <p14:creationId xmlns:p14="http://schemas.microsoft.com/office/powerpoint/2010/main" val="22406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anim calcmode="lin" valueType="num">
                                      <p:cBhvr additive="base">
                                        <p:cTn id="7" dur="500" fill="hold"/>
                                        <p:tgtEl>
                                          <p:spTgt spid="3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 calcmode="lin" valueType="num">
                                      <p:cBhvr additive="base">
                                        <p:cTn id="1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6">
                                            <p:txEl>
                                              <p:pRg st="1" end="1"/>
                                            </p:txEl>
                                          </p:spTgt>
                                        </p:tgtEl>
                                        <p:attrNameLst>
                                          <p:attrName>style.visibility</p:attrName>
                                        </p:attrNameLst>
                                      </p:cBhvr>
                                      <p:to>
                                        <p:strVal val="visible"/>
                                      </p:to>
                                    </p:set>
                                    <p:anim calcmode="lin" valueType="num">
                                      <p:cBhvr additive="base">
                                        <p:cTn id="23"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 calcmode="lin" valueType="num">
                                      <p:cBhvr additive="base">
                                        <p:cTn id="29"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ea typeface="+mn-ea"/>
                <a:cs typeface="Arial" charset="0"/>
              </a:rPr>
              <a:t>Supervised Training Data</a:t>
            </a:r>
          </a:p>
        </p:txBody>
      </p:sp>
      <mc:AlternateContent xmlns:mc="http://schemas.openxmlformats.org/markup-compatibility/2006" xmlns:a14="http://schemas.microsoft.com/office/drawing/2010/main">
        <mc:Choice Requires="a14">
          <p:sp>
            <p:nvSpPr>
              <p:cNvPr id="31" name="Text Box 33"/>
              <p:cNvSpPr txBox="1">
                <a:spLocks noChangeArrowheads="1"/>
              </p:cNvSpPr>
              <p:nvPr/>
            </p:nvSpPr>
            <p:spPr bwMode="auto">
              <a:xfrm>
                <a:off x="-97457" y="609600"/>
                <a:ext cx="9338913" cy="16312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FF"/>
                    </a:solidFill>
                    <a:effectLst/>
                    <a:uLnTx/>
                    <a:uFillTx/>
                    <a:latin typeface="Times New Roman" pitchFamily="18" charset="0"/>
                    <a:ea typeface="+mn-ea"/>
                  </a:rPr>
                  <a:t>Training data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rPr>
                  <a:t>is a set of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input/output pairs</a:t>
                </a:r>
                <a:b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br>
                <a:endParaRPr kumimoji="0" lang="en-US" altLang="en-US" sz="2800" b="0" i="0" u="none" strike="noStrike" kern="1200" cap="none" spc="0" normalizeH="0" baseline="0" noProof="0">
                  <a:ln>
                    <a:noFill/>
                  </a:ln>
                  <a:solidFill>
                    <a:srgbClr val="FF00FF"/>
                  </a:solidFill>
                  <a:effectLst/>
                  <a:uLnTx/>
                  <a:uFillTx/>
                  <a:latin typeface="Times New Roman" pitchFamily="18" charset="0"/>
                  <a:ea typeface="+mn-ea"/>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00FF"/>
                    </a:solidFill>
                    <a:effectLst/>
                    <a:uLnTx/>
                    <a:uFillTx/>
                    <a:latin typeface="Times New Roman" pitchFamily="18" charset="0"/>
                    <a:ea typeface="+mn-ea"/>
                    <a:sym typeface="Symbol" panose="05050102010706020507"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     Maybe each input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a14:m>
                <a:r>
                  <a:rPr kumimoji="0" lang="en-US" altLang="en-US" sz="2800" b="0" i="1" u="none" strike="noStrike" kern="1200" cap="none" spc="0" normalizeH="0" baseline="-25000" noProof="0">
                    <a:ln>
                      <a:noFill/>
                    </a:ln>
                    <a:solidFill>
                      <a:srgbClr val="FF00FF"/>
                    </a:solidFill>
                    <a:effectLst/>
                    <a:uLnTx/>
                    <a:uFillTx/>
                    <a:latin typeface="Times New Roman" pitchFamily="18" charset="0"/>
                    <a:ea typeface="+mn-ea"/>
                  </a:rPr>
                  <a:t>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is an image</a:t>
                </a:r>
              </a:p>
            </p:txBody>
          </p:sp>
        </mc:Choice>
        <mc:Fallback xmlns="">
          <p:sp>
            <p:nvSpPr>
              <p:cNvPr id="31" name="Text Box 33"/>
              <p:cNvSpPr txBox="1">
                <a:spLocks noRot="1" noChangeAspect="1" noMove="1" noResize="1" noEditPoints="1" noAdjustHandles="1" noChangeArrowheads="1" noChangeShapeType="1" noTextEdit="1"/>
              </p:cNvSpPr>
              <p:nvPr/>
            </p:nvSpPr>
            <p:spPr bwMode="auto">
              <a:xfrm>
                <a:off x="-97457" y="609600"/>
                <a:ext cx="9338913" cy="1631216"/>
              </a:xfrm>
              <a:prstGeom prst="rect">
                <a:avLst/>
              </a:prstGeom>
              <a:blipFill>
                <a:blip r:embed="rId3"/>
                <a:stretch>
                  <a:fillRect t="-3731" b="-55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990600" y="1076980"/>
                <a:ext cx="4918799"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1</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1</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2</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2</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a:t>
                </a:r>
                <a14:m>
                  <m:oMath xmlns:m="http://schemas.openxmlformats.org/officeDocument/2006/math">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 </m:t>
                    </m:r>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p>
            </p:txBody>
          </p:sp>
        </mc:Choice>
        <mc:Fallback xmlns="">
          <p:sp>
            <p:nvSpPr>
              <p:cNvPr id="33" name="Rectangle 32"/>
              <p:cNvSpPr>
                <a:spLocks noRot="1" noChangeAspect="1" noMove="1" noResize="1" noEditPoints="1" noAdjustHandles="1" noChangeArrowheads="1" noChangeShapeType="1" noTextEdit="1"/>
              </p:cNvSpPr>
              <p:nvPr/>
            </p:nvSpPr>
            <p:spPr>
              <a:xfrm>
                <a:off x="990600" y="1076980"/>
                <a:ext cx="4918799" cy="523220"/>
              </a:xfrm>
              <a:prstGeom prst="rect">
                <a:avLst/>
              </a:prstGeom>
              <a:blipFill>
                <a:blip r:embed="rId4"/>
                <a:stretch>
                  <a:fillRect l="-2605" t="-12791" r="-1489" b="-32558"/>
                </a:stretch>
              </a:blipFill>
            </p:spPr>
            <p:txBody>
              <a:bodyPr/>
              <a:lstStyle/>
              <a:p>
                <a:r>
                  <a:rPr lang="en-US">
                    <a:noFill/>
                  </a:rPr>
                  <a:t> </a:t>
                </a:r>
              </a:p>
            </p:txBody>
          </p:sp>
        </mc:Fallback>
      </mc:AlternateContent>
      <p:grpSp>
        <p:nvGrpSpPr>
          <p:cNvPr id="38" name="Group 37"/>
          <p:cNvGrpSpPr/>
          <p:nvPr/>
        </p:nvGrpSpPr>
        <p:grpSpPr>
          <a:xfrm>
            <a:off x="76200" y="3962400"/>
            <a:ext cx="3766810" cy="2590800"/>
            <a:chOff x="76200" y="3962400"/>
            <a:chExt cx="3766810" cy="2590800"/>
          </a:xfrm>
        </p:grpSpPr>
        <p:grpSp>
          <p:nvGrpSpPr>
            <p:cNvPr id="39" name="Group 38"/>
            <p:cNvGrpSpPr/>
            <p:nvPr/>
          </p:nvGrpSpPr>
          <p:grpSpPr>
            <a:xfrm>
              <a:off x="76200" y="3962400"/>
              <a:ext cx="3766810" cy="2590800"/>
              <a:chOff x="76200" y="3962400"/>
              <a:chExt cx="3766810" cy="2590800"/>
            </a:xfrm>
          </p:grpSpPr>
          <p:cxnSp>
            <p:nvCxnSpPr>
              <p:cNvPr id="53" name="Straight Connector 5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55"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Times New Roman" pitchFamily="18" charset="0"/>
                    <a:ea typeface="+mn-ea"/>
                    <a:cs typeface="Arial" charset="0"/>
                  </a:rPr>
                  <a:t>Output </a:t>
                </a:r>
                <a:r>
                  <a:rPr kumimoji="0" lang="en-US" altLang="en-US" sz="2800" b="0" i="1" u="none" strike="noStrike" kern="1200" cap="none" spc="0" normalizeH="0" baseline="0" noProof="0">
                    <a:ln>
                      <a:noFill/>
                    </a:ln>
                    <a:solidFill>
                      <a:srgbClr val="FF00FF"/>
                    </a:solidFill>
                    <a:effectLst/>
                    <a:uLnTx/>
                    <a:uFillTx/>
                    <a:latin typeface="Times New Roman" pitchFamily="18" charset="0"/>
                    <a:ea typeface="+mn-ea"/>
                    <a:cs typeface="Arial" charset="0"/>
                  </a:rPr>
                  <a:t>y</a:t>
                </a:r>
                <a:endParaRPr kumimoji="0" lang="en-CA" altLang="en-US" sz="28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grpSp>
          <p:nvGrpSpPr>
            <p:cNvPr id="40" name="Group 39"/>
            <p:cNvGrpSpPr/>
            <p:nvPr/>
          </p:nvGrpSpPr>
          <p:grpSpPr>
            <a:xfrm>
              <a:off x="876128" y="4942080"/>
              <a:ext cx="2353800" cy="860040"/>
              <a:chOff x="875410" y="4942080"/>
              <a:chExt cx="2353800" cy="860040"/>
            </a:xfrm>
          </p:grpSpPr>
          <p:sp>
            <p:nvSpPr>
              <p:cNvPr id="41" name="Oval 40"/>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2" name="Oval 41"/>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3" name="Oval 42"/>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4" name="Oval 43"/>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5" name="Oval 44"/>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6" name="Oval 45"/>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7" name="Oval 46"/>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8" name="Oval 47"/>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49" name="Oval 48"/>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50" name="Oval 49"/>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51" name="Oval 50"/>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52" name="Oval 51"/>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grpSp>
      <p:grpSp>
        <p:nvGrpSpPr>
          <p:cNvPr id="61" name="Group 60"/>
          <p:cNvGrpSpPr/>
          <p:nvPr/>
        </p:nvGrpSpPr>
        <p:grpSpPr>
          <a:xfrm>
            <a:off x="2596978" y="5155784"/>
            <a:ext cx="914400" cy="1682098"/>
            <a:chOff x="2596978" y="5155784"/>
            <a:chExt cx="914400" cy="1682098"/>
          </a:xfrm>
        </p:grpSpPr>
        <mc:AlternateContent xmlns:mc="http://schemas.openxmlformats.org/markup-compatibility/2006" xmlns:a14="http://schemas.microsoft.com/office/drawing/2010/main">
          <mc:Choice Requires="a14">
            <p:sp>
              <p:nvSpPr>
                <p:cNvPr id="62" name="Text Box 33"/>
                <p:cNvSpPr txBox="1">
                  <a:spLocks noChangeArrowheads="1"/>
                </p:cNvSpPr>
                <p:nvPr/>
              </p:nvSpPr>
              <p:spPr bwMode="auto">
                <a:xfrm>
                  <a:off x="2596978" y="6324600"/>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m:oMathPara>
                  </a14:m>
                  <a:endParaRPr kumimoji="0" lang="en-CA" altLang="en-US" sz="2800" b="0" i="0" u="none" strike="noStrike" kern="1200" cap="none" spc="0" normalizeH="0" baseline="-25000" noProof="0">
                    <a:ln>
                      <a:noFill/>
                    </a:ln>
                    <a:solidFill>
                      <a:srgbClr val="FFFFFF"/>
                    </a:solidFill>
                    <a:effectLst/>
                    <a:uLnTx/>
                    <a:uFillTx/>
                    <a:latin typeface="Times New Roman" pitchFamily="18" charset="0"/>
                    <a:ea typeface="+mn-ea"/>
                    <a:cs typeface="Arial" charset="0"/>
                  </a:endParaRPr>
                </a:p>
              </p:txBody>
            </p:sp>
          </mc:Choice>
          <mc:Fallback xmlns="">
            <p:sp>
              <p:nvSpPr>
                <p:cNvPr id="62" name="Text Box 33"/>
                <p:cNvSpPr txBox="1">
                  <a:spLocks noRot="1" noChangeAspect="1" noMove="1" noResize="1" noEditPoints="1" noAdjustHandles="1" noChangeArrowheads="1" noChangeShapeType="1" noTextEdit="1"/>
                </p:cNvSpPr>
                <p:nvPr/>
              </p:nvSpPr>
              <p:spPr bwMode="auto">
                <a:xfrm>
                  <a:off x="2596978" y="6324600"/>
                  <a:ext cx="914400" cy="51328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64" name="Straight Connector 63"/>
            <p:cNvCxnSpPr/>
            <p:nvPr/>
          </p:nvCxnSpPr>
          <p:spPr bwMode="auto">
            <a:xfrm flipV="1">
              <a:off x="3039330" y="5155784"/>
              <a:ext cx="2990" cy="1245016"/>
            </a:xfrm>
            <a:prstGeom prst="line">
              <a:avLst/>
            </a:prstGeom>
            <a:noFill/>
            <a:ln w="12700" cap="sq" cmpd="sng" algn="ctr">
              <a:solidFill>
                <a:srgbClr val="FF00FF"/>
              </a:solidFill>
              <a:prstDash val="solid"/>
              <a:round/>
              <a:headEnd type="none" w="med" len="med"/>
              <a:tailEnd type="none" w="med" len="med"/>
            </a:ln>
            <a:effectLst/>
          </p:spPr>
        </p:cxnSp>
      </p:grpSp>
      <p:sp>
        <p:nvSpPr>
          <p:cNvPr id="65"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charset="0"/>
              </a:rPr>
              <a:t>Input</a:t>
            </a:r>
          </a:p>
        </p:txBody>
      </p:sp>
      <p:grpSp>
        <p:nvGrpSpPr>
          <p:cNvPr id="29" name="Group 28"/>
          <p:cNvGrpSpPr/>
          <p:nvPr/>
        </p:nvGrpSpPr>
        <p:grpSpPr>
          <a:xfrm>
            <a:off x="3105292" y="4876800"/>
            <a:ext cx="1201287" cy="492443"/>
            <a:chOff x="3105291" y="4876800"/>
            <a:chExt cx="1142864" cy="492443"/>
          </a:xfrm>
        </p:grpSpPr>
        <p:cxnSp>
          <p:nvCxnSpPr>
            <p:cNvPr id="30" name="Straight Connector 29"/>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4" name="TextBox 33"/>
                <p:cNvSpPr txBox="1"/>
                <p:nvPr/>
              </p:nvSpPr>
              <p:spPr>
                <a:xfrm>
                  <a:off x="3847068" y="4876800"/>
                  <a:ext cx="401087" cy="492443"/>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en-CA" altLang="en-US" sz="32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m:t>y</m:t>
                        </m:r>
                        <m:r>
                          <m:rPr>
                            <m:nor/>
                          </m:rPr>
                          <a:rPr kumimoji="0" lang="en-CA" altLang="en-US" sz="32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m:t>d</m:t>
                        </m:r>
                      </m:oMath>
                    </m:oMathPara>
                  </a14:m>
                  <a:endParaRPr kumimoji="0" lang="en-CA" sz="2400" b="0" i="0" u="none" strike="noStrike" kern="1200" cap="none" spc="0" normalizeH="0" baseline="0" noProof="0">
                    <a:ln>
                      <a:noFill/>
                    </a:ln>
                    <a:solidFill>
                      <a:srgbClr val="FFFFFF"/>
                    </a:solidFill>
                    <a:effectLst/>
                    <a:uLnTx/>
                    <a:uFillTx/>
                    <a:ea typeface="+mn-ea"/>
                    <a:cs typeface="Arial"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3847068" y="4876800"/>
                  <a:ext cx="401087" cy="492443"/>
                </a:xfrm>
                <a:prstGeom prst="rect">
                  <a:avLst/>
                </a:prstGeom>
                <a:blipFill>
                  <a:blip r:embed="rId7"/>
                  <a:stretch>
                    <a:fillRect/>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CE6220DB-8DFB-4173-86B5-4AE279D924A2}"/>
              </a:ext>
            </a:extLst>
          </p:cNvPr>
          <p:cNvGrpSpPr/>
          <p:nvPr/>
        </p:nvGrpSpPr>
        <p:grpSpPr>
          <a:xfrm>
            <a:off x="4878236" y="4787900"/>
            <a:ext cx="1797924" cy="2056890"/>
            <a:chOff x="4878236" y="4787900"/>
            <a:chExt cx="1797924" cy="2056890"/>
          </a:xfrm>
        </p:grpSpPr>
        <mc:AlternateContent xmlns:mc="http://schemas.openxmlformats.org/markup-compatibility/2006" xmlns:a14="http://schemas.microsoft.com/office/drawing/2010/main">
          <mc:Choice Requires="a14">
            <p:sp>
              <p:nvSpPr>
                <p:cNvPr id="37" name="Text Box 33">
                  <a:extLst>
                    <a:ext uri="{FF2B5EF4-FFF2-40B4-BE49-F238E27FC236}">
                      <a16:creationId xmlns:a16="http://schemas.microsoft.com/office/drawing/2014/main" id="{6ECE7237-C07B-4C93-9F45-497FE9125A90}"/>
                    </a:ext>
                  </a:extLst>
                </p:cNvPr>
                <p:cNvSpPr txBox="1">
                  <a:spLocks noChangeArrowheads="1"/>
                </p:cNvSpPr>
                <p:nvPr/>
              </p:nvSpPr>
              <p:spPr bwMode="auto">
                <a:xfrm>
                  <a:off x="4953000" y="6331508"/>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m:oMathPara>
                  </a14:m>
                  <a:endParaRPr kumimoji="0" lang="en-CA" altLang="en-US" sz="2800" b="0" i="0" u="none" strike="noStrike" kern="1200" cap="none" spc="0" normalizeH="0" baseline="-25000" noProof="0">
                    <a:ln>
                      <a:noFill/>
                    </a:ln>
                    <a:solidFill>
                      <a:srgbClr val="FFFFFF"/>
                    </a:solidFill>
                    <a:effectLst/>
                    <a:uLnTx/>
                    <a:uFillTx/>
                    <a:latin typeface="Times New Roman" pitchFamily="18" charset="0"/>
                    <a:ea typeface="+mn-ea"/>
                    <a:cs typeface="Arial" charset="0"/>
                  </a:endParaRPr>
                </a:p>
              </p:txBody>
            </p:sp>
          </mc:Choice>
          <mc:Fallback xmlns="">
            <p:sp>
              <p:nvSpPr>
                <p:cNvPr id="37" name="Text Box 33">
                  <a:extLst>
                    <a:ext uri="{FF2B5EF4-FFF2-40B4-BE49-F238E27FC236}">
                      <a16:creationId xmlns:a16="http://schemas.microsoft.com/office/drawing/2014/main" id="{6ECE7237-C07B-4C93-9F45-497FE9125A90}"/>
                    </a:ext>
                  </a:extLst>
                </p:cNvPr>
                <p:cNvSpPr txBox="1">
                  <a:spLocks noRot="1" noChangeAspect="1" noMove="1" noResize="1" noEditPoints="1" noAdjustHandles="1" noChangeArrowheads="1" noChangeShapeType="1" noTextEdit="1"/>
                </p:cNvSpPr>
                <p:nvPr/>
              </p:nvSpPr>
              <p:spPr bwMode="auto">
                <a:xfrm>
                  <a:off x="4953000" y="6331508"/>
                  <a:ext cx="914400" cy="513282"/>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56" name="Group 55">
              <a:extLst>
                <a:ext uri="{FF2B5EF4-FFF2-40B4-BE49-F238E27FC236}">
                  <a16:creationId xmlns:a16="http://schemas.microsoft.com/office/drawing/2014/main" id="{FA8284B8-5B9C-4A3A-940C-DF89C14AA503}"/>
                </a:ext>
              </a:extLst>
            </p:cNvPr>
            <p:cNvGrpSpPr/>
            <p:nvPr/>
          </p:nvGrpSpPr>
          <p:grpSpPr>
            <a:xfrm>
              <a:off x="4878236" y="4787900"/>
              <a:ext cx="1797924" cy="1682316"/>
              <a:chOff x="354242" y="4953000"/>
              <a:chExt cx="1295694" cy="1328609"/>
            </a:xfrm>
          </p:grpSpPr>
          <p:sp>
            <p:nvSpPr>
              <p:cNvPr id="57" name="Rectangle 56">
                <a:extLst>
                  <a:ext uri="{FF2B5EF4-FFF2-40B4-BE49-F238E27FC236}">
                    <a16:creationId xmlns:a16="http://schemas.microsoft.com/office/drawing/2014/main" id="{750FF838-55E3-4F34-9667-591DF11FD42F}"/>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58" name="Oval 57">
                <a:extLst>
                  <a:ext uri="{FF2B5EF4-FFF2-40B4-BE49-F238E27FC236}">
                    <a16:creationId xmlns:a16="http://schemas.microsoft.com/office/drawing/2014/main" id="{BFA4F3F5-AD53-4173-8317-A9F61E5BA179}"/>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59" name="Oval 58">
                <a:extLst>
                  <a:ext uri="{FF2B5EF4-FFF2-40B4-BE49-F238E27FC236}">
                    <a16:creationId xmlns:a16="http://schemas.microsoft.com/office/drawing/2014/main" id="{E1866675-E458-469B-AA8C-AB026533B2FC}"/>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60" name="Oval 59">
                <a:extLst>
                  <a:ext uri="{FF2B5EF4-FFF2-40B4-BE49-F238E27FC236}">
                    <a16:creationId xmlns:a16="http://schemas.microsoft.com/office/drawing/2014/main" id="{B7380F16-3643-44BA-8DC6-5A039FB199D3}"/>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66" name="Oval 65">
                <a:extLst>
                  <a:ext uri="{FF2B5EF4-FFF2-40B4-BE49-F238E27FC236}">
                    <a16:creationId xmlns:a16="http://schemas.microsoft.com/office/drawing/2014/main" id="{5C28F152-E38B-421C-AF37-CAB4B55FE5F9}"/>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67" name="Oval 66">
                <a:extLst>
                  <a:ext uri="{FF2B5EF4-FFF2-40B4-BE49-F238E27FC236}">
                    <a16:creationId xmlns:a16="http://schemas.microsoft.com/office/drawing/2014/main" id="{110C586B-195E-4AE5-AA6E-606F4EFD7E11}"/>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68" name="Oval 67">
                <a:extLst>
                  <a:ext uri="{FF2B5EF4-FFF2-40B4-BE49-F238E27FC236}">
                    <a16:creationId xmlns:a16="http://schemas.microsoft.com/office/drawing/2014/main" id="{2B472046-8D1E-43C3-A602-215FDD7AA458}"/>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69" name="Oval 68">
                <a:extLst>
                  <a:ext uri="{FF2B5EF4-FFF2-40B4-BE49-F238E27FC236}">
                    <a16:creationId xmlns:a16="http://schemas.microsoft.com/office/drawing/2014/main" id="{5E4DF021-6C86-4ED0-BEA1-8E17C99F3FE3}"/>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0" name="Oval 69">
                <a:extLst>
                  <a:ext uri="{FF2B5EF4-FFF2-40B4-BE49-F238E27FC236}">
                    <a16:creationId xmlns:a16="http://schemas.microsoft.com/office/drawing/2014/main" id="{6838C873-CE55-4672-BED6-EBB2B7FA05A0}"/>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1" name="Oval 70">
                <a:extLst>
                  <a:ext uri="{FF2B5EF4-FFF2-40B4-BE49-F238E27FC236}">
                    <a16:creationId xmlns:a16="http://schemas.microsoft.com/office/drawing/2014/main" id="{088AC5C6-C1DB-443E-84FE-D766FAD5F04F}"/>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2" name="Oval 71">
                <a:extLst>
                  <a:ext uri="{FF2B5EF4-FFF2-40B4-BE49-F238E27FC236}">
                    <a16:creationId xmlns:a16="http://schemas.microsoft.com/office/drawing/2014/main" id="{6397B980-CCAA-4CAD-B960-73B1161BFCFE}"/>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3" name="Oval 72">
                <a:extLst>
                  <a:ext uri="{FF2B5EF4-FFF2-40B4-BE49-F238E27FC236}">
                    <a16:creationId xmlns:a16="http://schemas.microsoft.com/office/drawing/2014/main" id="{BEA95FE3-B724-48BC-9565-2D28DF9D6C9D}"/>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4" name="Oval 73">
                <a:extLst>
                  <a:ext uri="{FF2B5EF4-FFF2-40B4-BE49-F238E27FC236}">
                    <a16:creationId xmlns:a16="http://schemas.microsoft.com/office/drawing/2014/main" id="{4A8403FA-E4F5-41E3-8CBC-AD84A2AE8D32}"/>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5" name="Oval 74">
                <a:extLst>
                  <a:ext uri="{FF2B5EF4-FFF2-40B4-BE49-F238E27FC236}">
                    <a16:creationId xmlns:a16="http://schemas.microsoft.com/office/drawing/2014/main" id="{12A4F5F2-C376-48B1-BB0F-2C1BFCA0985F}"/>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6" name="Oval 75">
                <a:extLst>
                  <a:ext uri="{FF2B5EF4-FFF2-40B4-BE49-F238E27FC236}">
                    <a16:creationId xmlns:a16="http://schemas.microsoft.com/office/drawing/2014/main" id="{C331B859-6ACD-4085-B51E-8657C78ED5EF}"/>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7" name="Oval 76">
                <a:extLst>
                  <a:ext uri="{FF2B5EF4-FFF2-40B4-BE49-F238E27FC236}">
                    <a16:creationId xmlns:a16="http://schemas.microsoft.com/office/drawing/2014/main" id="{818CAD8D-49A9-4939-8339-238670C29E77}"/>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8" name="Oval 77">
                <a:extLst>
                  <a:ext uri="{FF2B5EF4-FFF2-40B4-BE49-F238E27FC236}">
                    <a16:creationId xmlns:a16="http://schemas.microsoft.com/office/drawing/2014/main" id="{CD5BF55A-4957-4BFB-B83E-FF47A3447712}"/>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79" name="Oval 78">
                <a:extLst>
                  <a:ext uri="{FF2B5EF4-FFF2-40B4-BE49-F238E27FC236}">
                    <a16:creationId xmlns:a16="http://schemas.microsoft.com/office/drawing/2014/main" id="{514F2965-E6AC-4D8B-8774-8089E2B9B728}"/>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0" name="Oval 79">
                <a:extLst>
                  <a:ext uri="{FF2B5EF4-FFF2-40B4-BE49-F238E27FC236}">
                    <a16:creationId xmlns:a16="http://schemas.microsoft.com/office/drawing/2014/main" id="{716190BC-DE39-4C32-A6D7-501D73A2C6F8}"/>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1" name="Oval 80">
                <a:extLst>
                  <a:ext uri="{FF2B5EF4-FFF2-40B4-BE49-F238E27FC236}">
                    <a16:creationId xmlns:a16="http://schemas.microsoft.com/office/drawing/2014/main" id="{697BEFE2-E82A-44F7-A28C-ECA3933F46BF}"/>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2" name="Oval 81">
                <a:extLst>
                  <a:ext uri="{FF2B5EF4-FFF2-40B4-BE49-F238E27FC236}">
                    <a16:creationId xmlns:a16="http://schemas.microsoft.com/office/drawing/2014/main" id="{9DF5A90C-B18C-4827-8B4A-ACB1D4C9F05B}"/>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3" name="Oval 82">
                <a:extLst>
                  <a:ext uri="{FF2B5EF4-FFF2-40B4-BE49-F238E27FC236}">
                    <a16:creationId xmlns:a16="http://schemas.microsoft.com/office/drawing/2014/main" id="{0A56A8A5-A33C-4EB8-81AF-DEEF76D4F366}"/>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4" name="Oval 83">
                <a:extLst>
                  <a:ext uri="{FF2B5EF4-FFF2-40B4-BE49-F238E27FC236}">
                    <a16:creationId xmlns:a16="http://schemas.microsoft.com/office/drawing/2014/main" id="{887756FB-6E4C-44D3-998F-E00679C1085A}"/>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5" name="Oval 84">
                <a:extLst>
                  <a:ext uri="{FF2B5EF4-FFF2-40B4-BE49-F238E27FC236}">
                    <a16:creationId xmlns:a16="http://schemas.microsoft.com/office/drawing/2014/main" id="{584DD6E7-A121-435B-8394-DCD9FA1E8BCE}"/>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6" name="Oval 85">
                <a:extLst>
                  <a:ext uri="{FF2B5EF4-FFF2-40B4-BE49-F238E27FC236}">
                    <a16:creationId xmlns:a16="http://schemas.microsoft.com/office/drawing/2014/main" id="{B42F46E7-26EB-476B-A394-C43B7B662BB8}"/>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7" name="Oval 86">
                <a:extLst>
                  <a:ext uri="{FF2B5EF4-FFF2-40B4-BE49-F238E27FC236}">
                    <a16:creationId xmlns:a16="http://schemas.microsoft.com/office/drawing/2014/main" id="{4B67A88A-CBBD-4CDF-A140-D54F3A0E2131}"/>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8" name="Oval 87">
                <a:extLst>
                  <a:ext uri="{FF2B5EF4-FFF2-40B4-BE49-F238E27FC236}">
                    <a16:creationId xmlns:a16="http://schemas.microsoft.com/office/drawing/2014/main" id="{DA221749-4EF2-4CD2-8B21-F367BBDFAE27}"/>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89" name="Oval 88">
                <a:extLst>
                  <a:ext uri="{FF2B5EF4-FFF2-40B4-BE49-F238E27FC236}">
                    <a16:creationId xmlns:a16="http://schemas.microsoft.com/office/drawing/2014/main" id="{1DDEB865-DB50-45D8-AADD-331145A8CC8C}"/>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90" name="Oval 89">
                <a:extLst>
                  <a:ext uri="{FF2B5EF4-FFF2-40B4-BE49-F238E27FC236}">
                    <a16:creationId xmlns:a16="http://schemas.microsoft.com/office/drawing/2014/main" id="{29D23820-7C1F-404C-8E51-F6D79191817C}"/>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91" name="Oval 90">
                <a:extLst>
                  <a:ext uri="{FF2B5EF4-FFF2-40B4-BE49-F238E27FC236}">
                    <a16:creationId xmlns:a16="http://schemas.microsoft.com/office/drawing/2014/main" id="{FD618081-C135-4FFA-9A9F-824391ECFD2D}"/>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92" name="Oval 91">
                <a:extLst>
                  <a:ext uri="{FF2B5EF4-FFF2-40B4-BE49-F238E27FC236}">
                    <a16:creationId xmlns:a16="http://schemas.microsoft.com/office/drawing/2014/main" id="{2F1F8053-7493-4F6D-AC1E-AA5F827517AB}"/>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93" name="Oval 92">
                <a:extLst>
                  <a:ext uri="{FF2B5EF4-FFF2-40B4-BE49-F238E27FC236}">
                    <a16:creationId xmlns:a16="http://schemas.microsoft.com/office/drawing/2014/main" id="{C7C0FE6F-83B5-4D71-B4C0-53AA25C0B219}"/>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94" name="Oval 93">
                <a:extLst>
                  <a:ext uri="{FF2B5EF4-FFF2-40B4-BE49-F238E27FC236}">
                    <a16:creationId xmlns:a16="http://schemas.microsoft.com/office/drawing/2014/main" id="{D2FE433B-0656-4F3C-8594-097A5A0DD78A}"/>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95" name="Oval 94">
                <a:extLst>
                  <a:ext uri="{FF2B5EF4-FFF2-40B4-BE49-F238E27FC236}">
                    <a16:creationId xmlns:a16="http://schemas.microsoft.com/office/drawing/2014/main" id="{2425E755-9401-4065-A813-3F455FB284A5}"/>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grpSp>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4F405070-94E0-42B5-B41A-995485C16154}"/>
                  </a:ext>
                </a:extLst>
              </p:cNvPr>
              <p:cNvSpPr/>
              <p:nvPr/>
            </p:nvSpPr>
            <p:spPr>
              <a:xfrm>
                <a:off x="520700" y="3363535"/>
                <a:ext cx="8153400"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ea typeface="+mn-ea"/>
                    <a:sym typeface="Symbol" panose="05050102010706020507" pitchFamily="18" charset="2"/>
                  </a:rPr>
                  <a:t>Here is another way of visualizing it.</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ea typeface="+mn-ea"/>
                    <a:sym typeface="Symbol" panose="05050102010706020507" pitchFamily="18" charset="2"/>
                  </a:rPr>
                  <a:t>Each training data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r>
                      <a:rPr kumimoji="0" lang="en-US" altLang="en-US" sz="2800" b="0" i="0"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 </m:t>
                    </m:r>
                  </m:oMath>
                </a14:m>
                <a:r>
                  <a:rPr kumimoji="0" lang="en-US" sz="2800" b="0" i="0" u="none" strike="noStrike" kern="1200" cap="none" spc="0" normalizeH="0" baseline="0" noProof="0">
                    <a:ln>
                      <a:noFill/>
                    </a:ln>
                    <a:solidFill>
                      <a:srgbClr val="FFFFFF"/>
                    </a:solidFill>
                    <a:effectLst/>
                    <a:uLnTx/>
                    <a:uFillTx/>
                    <a:ea typeface="+mn-ea"/>
                    <a:sym typeface="Symbol" panose="05050102010706020507" pitchFamily="18" charset="2"/>
                  </a:rPr>
                  <a:t>is a point in some space.</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ea typeface="+mn-ea"/>
                    <a:sym typeface="Symbol" panose="05050102010706020507" pitchFamily="18" charset="2"/>
                  </a:rPr>
                  <a:t>The </a:t>
                </a:r>
                <a:r>
                  <a:rPr kumimoji="0" lang="en-CA" altLang="en-US"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Supervisor's answer </a:t>
                </a:r>
                <a14:m>
                  <m:oMath xmlns:m="http://schemas.openxmlformats.org/officeDocument/2006/math">
                    <m:r>
                      <m:rPr>
                        <m:nor/>
                      </m:rPr>
                      <a:rPr kumimoji="0" lang="en-CA" altLang="en-US" sz="2800" b="0" i="1" u="none" strike="noStrike" kern="1200" cap="none" spc="0" normalizeH="0" baseline="0" noProof="0">
                        <a:ln>
                          <a:noFill/>
                        </a:ln>
                        <a:solidFill>
                          <a:srgbClr val="FF00FF"/>
                        </a:solidFill>
                        <a:effectLst/>
                        <a:uLnTx/>
                        <a:uFillTx/>
                        <a:ea typeface="+mn-ea"/>
                        <a:sym typeface="Symbol" panose="05050102010706020507" pitchFamily="18" charset="2"/>
                      </a:rPr>
                      <m:t>y</m:t>
                    </m:r>
                    <m:r>
                      <m:rPr>
                        <m:nor/>
                      </m:rPr>
                      <a:rPr kumimoji="0" lang="en-CA" altLang="en-US" sz="2800" b="0" i="1" u="none" strike="noStrike" kern="1200" cap="none" spc="0" normalizeH="0" baseline="-25000" noProof="0">
                        <a:ln>
                          <a:noFill/>
                        </a:ln>
                        <a:solidFill>
                          <a:srgbClr val="FF00FF"/>
                        </a:solidFill>
                        <a:effectLst/>
                        <a:uLnTx/>
                        <a:uFillTx/>
                        <a:ea typeface="+mn-ea"/>
                        <a:sym typeface="Symbol" panose="05050102010706020507" pitchFamily="18" charset="2"/>
                      </a:rPr>
                      <m:t>d</m:t>
                    </m:r>
                    <m:r>
                      <m:rPr>
                        <m:nor/>
                      </m:rPr>
                      <a:rPr kumimoji="0" lang="en-US" altLang="en-US" sz="2800" b="0" i="0" u="none" strike="noStrike" kern="1200" cap="none" spc="0" normalizeH="0" baseline="-25000" noProof="0" smtClean="0">
                        <a:ln>
                          <a:noFill/>
                        </a:ln>
                        <a:solidFill>
                          <a:srgbClr val="FF00FF"/>
                        </a:solidFill>
                        <a:effectLst/>
                        <a:uLnTx/>
                        <a:uFillTx/>
                        <a:ea typeface="+mn-ea"/>
                        <a:sym typeface="Symbol" panose="05050102010706020507" pitchFamily="18" charset="2"/>
                      </a:rPr>
                      <m:t> </m:t>
                    </m:r>
                  </m:oMath>
                </a14:m>
                <a:r>
                  <a:rPr kumimoji="0" lang="en-CA" altLang="en-US" sz="2800" b="0" i="0" u="none" strike="noStrike" kern="1200" cap="none" spc="0" normalizeH="0" baseline="0" noProof="0">
                    <a:ln>
                      <a:noFill/>
                    </a:ln>
                    <a:solidFill>
                      <a:srgbClr val="FFFFFF"/>
                    </a:solidFill>
                    <a:effectLst/>
                    <a:uLnTx/>
                    <a:uFillTx/>
                    <a:ea typeface="+mn-ea"/>
                    <a:cs typeface="Times New Roman" panose="02020603050405020304" pitchFamily="18" charset="0"/>
                    <a:sym typeface="Symbol" panose="05050102010706020507" pitchFamily="18" charset="2"/>
                  </a:rPr>
                  <a:t>is indicated with  ,  ,vs   </a:t>
                </a:r>
                <a:r>
                  <a:rPr kumimoji="0" lang="en-CA" altLang="en-US" sz="2800" b="0" i="0" u="none" strike="noStrike" kern="1200" cap="none" spc="0" normalizeH="0" baseline="0" noProof="0">
                    <a:ln>
                      <a:noFill/>
                    </a:ln>
                    <a:solidFill>
                      <a:srgbClr val="FFFFFF"/>
                    </a:solidFill>
                    <a:effectLst/>
                    <a:uLnTx/>
                    <a:uFillTx/>
                    <a:ea typeface="+mn-ea"/>
                    <a:sym typeface="Symbol" panose="05050102010706020507" pitchFamily="18" charset="2"/>
                  </a:rPr>
                  <a:t>.</a:t>
                </a:r>
                <a:r>
                  <a:rPr kumimoji="0" lang="en-US" sz="2800" b="0" i="0" u="none" strike="noStrike" kern="1200" cap="none" spc="0" normalizeH="0" baseline="0" noProof="0">
                    <a:ln>
                      <a:noFill/>
                    </a:ln>
                    <a:solidFill>
                      <a:srgbClr val="FFFFFF"/>
                    </a:solidFill>
                    <a:effectLst/>
                    <a:uLnTx/>
                    <a:uFillTx/>
                    <a:ea typeface="+mn-ea"/>
                    <a:sym typeface="Symbol" panose="05050102010706020507" pitchFamily="18" charset="2"/>
                  </a:rPr>
                  <a:t> </a:t>
                </a:r>
                <a:endParaRPr kumimoji="0" lang="en-CA" sz="2800" b="0" i="0" u="none" strike="noStrike" kern="1200" cap="none" spc="0" normalizeH="0" baseline="0" noProof="0">
                  <a:ln>
                    <a:noFill/>
                  </a:ln>
                  <a:solidFill>
                    <a:srgbClr val="FFFFFF"/>
                  </a:solidFill>
                  <a:effectLst/>
                  <a:uLnTx/>
                  <a:uFillTx/>
                  <a:ea typeface="+mn-ea"/>
                </a:endParaRPr>
              </a:p>
            </p:txBody>
          </p:sp>
        </mc:Choice>
        <mc:Fallback xmlns="">
          <p:sp>
            <p:nvSpPr>
              <p:cNvPr id="135" name="Rectangle 134">
                <a:extLst>
                  <a:ext uri="{FF2B5EF4-FFF2-40B4-BE49-F238E27FC236}">
                    <a16:creationId xmlns:a16="http://schemas.microsoft.com/office/drawing/2014/main" id="{4F405070-94E0-42B5-B41A-995485C16154}"/>
                  </a:ext>
                </a:extLst>
              </p:cNvPr>
              <p:cNvSpPr>
                <a:spLocks noRot="1" noChangeAspect="1" noMove="1" noResize="1" noEditPoints="1" noAdjustHandles="1" noChangeArrowheads="1" noChangeShapeType="1" noTextEdit="1"/>
              </p:cNvSpPr>
              <p:nvPr/>
            </p:nvSpPr>
            <p:spPr>
              <a:xfrm>
                <a:off x="520700" y="3363535"/>
                <a:ext cx="8153400" cy="1384995"/>
              </a:xfrm>
              <a:prstGeom prst="rect">
                <a:avLst/>
              </a:prstGeom>
              <a:blipFill>
                <a:blip r:embed="rId9"/>
                <a:stretch>
                  <a:fillRect l="-1495" t="-4846" r="-822" b="-11454"/>
                </a:stretch>
              </a:blipFill>
            </p:spPr>
            <p:txBody>
              <a:bodyPr/>
              <a:lstStyle/>
              <a:p>
                <a:r>
                  <a:rPr lang="en-US">
                    <a:noFill/>
                  </a:rPr>
                  <a:t> </a:t>
                </a:r>
              </a:p>
            </p:txBody>
          </p:sp>
        </mc:Fallback>
      </mc:AlternateContent>
      <p:grpSp>
        <p:nvGrpSpPr>
          <p:cNvPr id="136" name="Group 135">
            <a:extLst>
              <a:ext uri="{FF2B5EF4-FFF2-40B4-BE49-F238E27FC236}">
                <a16:creationId xmlns:a16="http://schemas.microsoft.com/office/drawing/2014/main" id="{387904F1-98BB-40CB-B485-16AB93318553}"/>
              </a:ext>
            </a:extLst>
          </p:cNvPr>
          <p:cNvGrpSpPr/>
          <p:nvPr/>
        </p:nvGrpSpPr>
        <p:grpSpPr>
          <a:xfrm>
            <a:off x="7367321" y="4461513"/>
            <a:ext cx="987616" cy="110313"/>
            <a:chOff x="7325941" y="4474767"/>
            <a:chExt cx="711735" cy="87120"/>
          </a:xfrm>
        </p:grpSpPr>
        <p:sp>
          <p:nvSpPr>
            <p:cNvPr id="137" name="Oval 136">
              <a:extLst>
                <a:ext uri="{FF2B5EF4-FFF2-40B4-BE49-F238E27FC236}">
                  <a16:creationId xmlns:a16="http://schemas.microsoft.com/office/drawing/2014/main" id="{73CD01CC-549F-487C-9ACD-6C326BC58FFE}"/>
                </a:ext>
              </a:extLst>
            </p:cNvPr>
            <p:cNvSpPr/>
            <p:nvPr/>
          </p:nvSpPr>
          <p:spPr>
            <a:xfrm>
              <a:off x="7325941" y="4474767"/>
              <a:ext cx="72000" cy="87120"/>
            </a:xfrm>
            <a:prstGeom prst="ellipse">
              <a:avLst/>
            </a:prstGeom>
            <a:solidFill>
              <a:srgbClr val="00FFFF"/>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38" name="Oval 137">
              <a:extLst>
                <a:ext uri="{FF2B5EF4-FFF2-40B4-BE49-F238E27FC236}">
                  <a16:creationId xmlns:a16="http://schemas.microsoft.com/office/drawing/2014/main" id="{98F9D5A4-1969-4F5A-AB6A-09E43D1197ED}"/>
                </a:ext>
              </a:extLst>
            </p:cNvPr>
            <p:cNvSpPr/>
            <p:nvPr/>
          </p:nvSpPr>
          <p:spPr>
            <a:xfrm>
              <a:off x="7965676" y="4474767"/>
              <a:ext cx="72000" cy="87120"/>
            </a:xfrm>
            <a:prstGeom prst="ellipse">
              <a:avLst/>
            </a:prstGeom>
            <a:solidFill>
              <a:srgbClr val="FF00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39" name="Oval 138">
              <a:extLst>
                <a:ext uri="{FF2B5EF4-FFF2-40B4-BE49-F238E27FC236}">
                  <a16:creationId xmlns:a16="http://schemas.microsoft.com/office/drawing/2014/main" id="{48C96BAA-9A33-4CA2-88D6-FE71DA63E7CD}"/>
                </a:ext>
              </a:extLst>
            </p:cNvPr>
            <p:cNvSpPr/>
            <p:nvPr/>
          </p:nvSpPr>
          <p:spPr>
            <a:xfrm>
              <a:off x="7522937" y="4474767"/>
              <a:ext cx="72000" cy="87120"/>
            </a:xfrm>
            <a:prstGeom prst="ellipse">
              <a:avLst/>
            </a:prstGeom>
            <a:solidFill>
              <a:srgbClr val="FFFF00"/>
            </a:solidFill>
            <a:ln w="25400">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pic>
        <p:nvPicPr>
          <p:cNvPr id="96" name="Picture 6" descr="https://encrypted-tbn2.gstatic.com/images?q=tbn:ANd9GcQxi0BXRGGWwpZlLt6x5i_eKwXhaJLwx7Ku7fvdkqS2tzyVEg1gRg">
            <a:extLst>
              <a:ext uri="{FF2B5EF4-FFF2-40B4-BE49-F238E27FC236}">
                <a16:creationId xmlns:a16="http://schemas.microsoft.com/office/drawing/2014/main" id="{B2A2082B-C4DA-439A-AC34-F00CF4B558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1193802"/>
            <a:ext cx="1217213" cy="810000"/>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8A04BDA1-AAD5-4F59-9191-CA922B9338BB}"/>
              </a:ext>
            </a:extLst>
          </p:cNvPr>
          <p:cNvSpPr/>
          <p:nvPr/>
        </p:nvSpPr>
        <p:spPr>
          <a:xfrm>
            <a:off x="486228" y="2120205"/>
            <a:ext cx="8538600"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Each output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(provided by the supervisor)</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00"/>
                </a:solidFill>
                <a:effectLst/>
                <a:uLnTx/>
                <a:uFillTx/>
                <a:ea typeface="+mn-ea"/>
                <a:cs typeface="Arial" charset="0"/>
                <a:sym typeface="Symbol" panose="05050102010706020507" pitchFamily="18" charset="2"/>
              </a:rPr>
              <a:t>Regression: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is a real value.</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00"/>
                </a:solidFill>
                <a:effectLst/>
                <a:uLnTx/>
                <a:uFillTx/>
                <a:ea typeface="+mn-ea"/>
                <a:cs typeface="Arial" charset="0"/>
                <a:sym typeface="Symbol" panose="05050102010706020507" pitchFamily="18" charset="2"/>
              </a:rPr>
              <a:t>Categorizing:</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labels it as a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cat,</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dog</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face,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or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bicycle</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a:t>
            </a:r>
            <a:endParaRPr kumimoji="0" lang="en-CA" sz="2800" b="0" i="0" u="none" strike="noStrike" kern="1200" cap="none" spc="0" normalizeH="0" baseline="0" noProof="0">
              <a:ln>
                <a:noFill/>
              </a:ln>
              <a:solidFill>
                <a:srgbClr val="FFFFFF"/>
              </a:solidFill>
              <a:effectLst/>
              <a:uLnTx/>
              <a:uFillTx/>
              <a:ea typeface="+mn-ea"/>
              <a:cs typeface="Arial" charset="0"/>
            </a:endParaRPr>
          </a:p>
        </p:txBody>
      </p:sp>
    </p:spTree>
    <p:extLst>
      <p:ext uri="{BB962C8B-B14F-4D97-AF65-F5344CB8AC3E}">
        <p14:creationId xmlns:p14="http://schemas.microsoft.com/office/powerpoint/2010/main" val="24529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 calcmode="lin" valueType="num">
                                      <p:cBhvr additive="base">
                                        <p:cTn id="7" dur="500" fill="hold"/>
                                        <p:tgtEl>
                                          <p:spTgt spid="1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5">
                                            <p:txEl>
                                              <p:pRg st="1" end="1"/>
                                            </p:txEl>
                                          </p:spTgt>
                                        </p:tgtEl>
                                        <p:attrNameLst>
                                          <p:attrName>style.visibility</p:attrName>
                                        </p:attrNameLst>
                                      </p:cBhvr>
                                      <p:to>
                                        <p:strVal val="visible"/>
                                      </p:to>
                                    </p:set>
                                    <p:anim calcmode="lin" valueType="num">
                                      <p:cBhvr additive="base">
                                        <p:cTn id="17" dur="500" fill="hold"/>
                                        <p:tgtEl>
                                          <p:spTgt spid="13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35">
                                            <p:txEl>
                                              <p:pRg st="2" end="2"/>
                                            </p:txEl>
                                          </p:spTgt>
                                        </p:tgtEl>
                                        <p:attrNameLst>
                                          <p:attrName>style.visibility</p:attrName>
                                        </p:attrNameLst>
                                      </p:cBhvr>
                                      <p:to>
                                        <p:strVal val="visible"/>
                                      </p:to>
                                    </p:set>
                                    <p:anim calcmode="lin" valueType="num">
                                      <p:cBhvr additive="base">
                                        <p:cTn id="23" dur="500" fill="hold"/>
                                        <p:tgtEl>
                                          <p:spTgt spid="135">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5">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36"/>
                                        </p:tgtEl>
                                        <p:attrNameLst>
                                          <p:attrName>style.visibility</p:attrName>
                                        </p:attrNameLst>
                                      </p:cBhvr>
                                      <p:to>
                                        <p:strVal val="visible"/>
                                      </p:to>
                                    </p:set>
                                    <p:anim calcmode="lin" valueType="num">
                                      <p:cBhvr additive="base">
                                        <p:cTn id="27" dur="500" fill="hold"/>
                                        <p:tgtEl>
                                          <p:spTgt spid="136"/>
                                        </p:tgtEl>
                                        <p:attrNameLst>
                                          <p:attrName>ppt_x</p:attrName>
                                        </p:attrNameLst>
                                      </p:cBhvr>
                                      <p:tavLst>
                                        <p:tav tm="0">
                                          <p:val>
                                            <p:strVal val="0-#ppt_w/2"/>
                                          </p:val>
                                        </p:tav>
                                        <p:tav tm="100000">
                                          <p:val>
                                            <p:strVal val="#ppt_x"/>
                                          </p:val>
                                        </p:tav>
                                      </p:tavLst>
                                    </p:anim>
                                    <p:anim calcmode="lin" valueType="num">
                                      <p:cBhvr additive="base">
                                        <p:cTn id="28" dur="500" fill="hold"/>
                                        <p:tgtEl>
                                          <p:spTgt spid="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ea typeface="+mn-ea"/>
                <a:cs typeface="Arial" charset="0"/>
              </a:rPr>
              <a:t>Supervised Training Data</a:t>
            </a:r>
          </a:p>
        </p:txBody>
      </p:sp>
      <mc:AlternateContent xmlns:mc="http://schemas.openxmlformats.org/markup-compatibility/2006" xmlns:a14="http://schemas.microsoft.com/office/drawing/2010/main">
        <mc:Choice Requires="a14">
          <p:sp>
            <p:nvSpPr>
              <p:cNvPr id="31" name="Text Box 33"/>
              <p:cNvSpPr txBox="1">
                <a:spLocks noChangeArrowheads="1"/>
              </p:cNvSpPr>
              <p:nvPr/>
            </p:nvSpPr>
            <p:spPr bwMode="auto">
              <a:xfrm>
                <a:off x="-97457" y="609600"/>
                <a:ext cx="9338913" cy="163121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00FF"/>
                    </a:solidFill>
                    <a:effectLst/>
                    <a:uLnTx/>
                    <a:uFillTx/>
                    <a:latin typeface="Times New Roman" pitchFamily="18" charset="0"/>
                    <a:ea typeface="+mn-ea"/>
                  </a:rPr>
                  <a:t>Training data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rPr>
                  <a:t>is a set of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input/output pairs</a:t>
                </a:r>
                <a:b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br>
                <a:endParaRPr kumimoji="0" lang="en-US" altLang="en-US" sz="2800" b="0" i="0" u="none" strike="noStrike" kern="1200" cap="none" spc="0" normalizeH="0" baseline="0" noProof="0">
                  <a:ln>
                    <a:noFill/>
                  </a:ln>
                  <a:solidFill>
                    <a:srgbClr val="FF00FF"/>
                  </a:solidFill>
                  <a:effectLst/>
                  <a:uLnTx/>
                  <a:uFillTx/>
                  <a:latin typeface="Times New Roman" pitchFamily="18" charset="0"/>
                  <a:ea typeface="+mn-ea"/>
                  <a:sym typeface="Symbol" panose="05050102010706020507"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00FF"/>
                    </a:solidFill>
                    <a:effectLst/>
                    <a:uLnTx/>
                    <a:uFillTx/>
                    <a:latin typeface="Times New Roman" pitchFamily="18" charset="0"/>
                    <a:ea typeface="+mn-ea"/>
                    <a:sym typeface="Symbol" panose="05050102010706020507" pitchFamily="18"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     Maybe each input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𝑑</m:t>
                        </m:r>
                      </m:sub>
                    </m:sSub>
                  </m:oMath>
                </a14:m>
                <a:r>
                  <a:rPr kumimoji="0" lang="en-US" altLang="en-US" sz="2800" b="0" i="1" u="none" strike="noStrike" kern="1200" cap="none" spc="0" normalizeH="0" baseline="-25000" noProof="0">
                    <a:ln>
                      <a:noFill/>
                    </a:ln>
                    <a:solidFill>
                      <a:srgbClr val="FF00FF"/>
                    </a:solidFill>
                    <a:effectLst/>
                    <a:uLnTx/>
                    <a:uFillTx/>
                    <a:latin typeface="Times New Roman" pitchFamily="18" charset="0"/>
                    <a:ea typeface="+mn-ea"/>
                  </a:rPr>
                  <a:t> </a:t>
                </a:r>
                <a:r>
                  <a:rPr kumimoji="0" lang="en-US" altLang="en-US" sz="2800" b="0" i="0" u="none" strike="noStrike" kern="1200" cap="none" spc="0" normalizeH="0" baseline="0" noProof="0">
                    <a:ln>
                      <a:noFill/>
                    </a:ln>
                    <a:solidFill>
                      <a:srgbClr val="FFFFFF"/>
                    </a:solidFill>
                    <a:effectLst/>
                    <a:uLnTx/>
                    <a:uFillTx/>
                    <a:latin typeface="Times New Roman" pitchFamily="18" charset="0"/>
                    <a:ea typeface="+mn-ea"/>
                    <a:sym typeface="Symbol" panose="05050102010706020507" pitchFamily="18" charset="2"/>
                  </a:rPr>
                  <a:t>is an image</a:t>
                </a:r>
              </a:p>
            </p:txBody>
          </p:sp>
        </mc:Choice>
        <mc:Fallback xmlns="">
          <p:sp>
            <p:nvSpPr>
              <p:cNvPr id="31" name="Text Box 33"/>
              <p:cNvSpPr txBox="1">
                <a:spLocks noRot="1" noChangeAspect="1" noMove="1" noResize="1" noEditPoints="1" noAdjustHandles="1" noChangeArrowheads="1" noChangeShapeType="1" noTextEdit="1"/>
              </p:cNvSpPr>
              <p:nvPr/>
            </p:nvSpPr>
            <p:spPr bwMode="auto">
              <a:xfrm>
                <a:off x="-97457" y="609600"/>
                <a:ext cx="9338913" cy="1631216"/>
              </a:xfrm>
              <a:prstGeom prst="rect">
                <a:avLst/>
              </a:prstGeom>
              <a:blipFill>
                <a:blip r:embed="rId3"/>
                <a:stretch>
                  <a:fillRect t="-3731" b="-55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990600" y="1076980"/>
                <a:ext cx="4918799"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1</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1</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2</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2</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a:t>
                </a:r>
                <a14:m>
                  <m:oMath xmlns:m="http://schemas.openxmlformats.org/officeDocument/2006/math">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 </m:t>
                    </m:r>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14:m>
                  <m:oMath xmlns:m="http://schemas.openxmlformats.org/officeDocument/2006/math">
                    <m:sSub>
                      <m:sSubPr>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acc>
                          <m:accPr>
                            <m:chr m:val="⃗"/>
                            <m:ctrlPr>
                              <a:rPr kumimoji="0" lang="en-US"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acc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𝑥</m:t>
                            </m:r>
                          </m:e>
                        </m:acc>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Sub>
                    <m:r>
                      <a:rPr kumimoji="0" lang="en-CA" altLang="en-US" sz="2800" b="0" i="0"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m:t>
                    </m:r>
                    <m:sSub>
                      <m:sSubPr>
                        <m:ctrlP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ctrlPr>
                      </m:sSubPr>
                      <m:e>
                        <m:r>
                          <a:rPr kumimoji="0" lang="en-CA" altLang="en-US" sz="2800" b="0" i="1" u="none" strike="noStrike" kern="1200" cap="none" spc="0" normalizeH="0" baseline="0" noProof="0">
                            <a:ln>
                              <a:noFill/>
                            </a:ln>
                            <a:solidFill>
                              <a:srgbClr val="FF00FF"/>
                            </a:solidFill>
                            <a:effectLst/>
                            <a:uLnTx/>
                            <a:uFillTx/>
                            <a:latin typeface="Cambria Math" panose="02040503050406030204" pitchFamily="18" charset="0"/>
                            <a:ea typeface="+mn-ea"/>
                            <a:sym typeface="Symbol" panose="05050102010706020507" pitchFamily="18" charset="2"/>
                          </a:rPr>
                          <m:t>𝑦</m:t>
                        </m:r>
                      </m:e>
                      <m:sub>
                        <m:r>
                          <a:rPr kumimoji="0" lang="en-CA" altLang="en-US" sz="2800" b="0" i="1" u="none" strike="noStrike" kern="1200" cap="none" spc="0" normalizeH="0" baseline="0" noProof="0" smtClean="0">
                            <a:ln>
                              <a:noFill/>
                            </a:ln>
                            <a:solidFill>
                              <a:srgbClr val="FF00FF"/>
                            </a:solidFill>
                            <a:effectLst/>
                            <a:uLnTx/>
                            <a:uFillTx/>
                            <a:latin typeface="Cambria Math" panose="02040503050406030204" pitchFamily="18" charset="0"/>
                            <a:ea typeface="+mn-ea"/>
                            <a:sym typeface="Symbol" panose="05050102010706020507" pitchFamily="18" charset="2"/>
                          </a:rPr>
                          <m:t>𝐷</m:t>
                        </m:r>
                      </m:sub>
                    </m:sSub>
                  </m:oMath>
                </a14:m>
                <a:r>
                  <a:rPr kumimoji="0" lang="en-US" altLang="en-US" sz="2800" b="0" i="0" u="none" strike="noStrike" kern="1200" cap="none" spc="0" normalizeH="0" baseline="0" noProof="0">
                    <a:ln>
                      <a:noFill/>
                    </a:ln>
                    <a:solidFill>
                      <a:srgbClr val="FF00FF"/>
                    </a:solidFill>
                    <a:effectLst/>
                    <a:uLnTx/>
                    <a:uFillTx/>
                    <a:ea typeface="+mn-ea"/>
                    <a:cs typeface="Times New Roman" panose="02020603050405020304" pitchFamily="18" charset="0"/>
                    <a:sym typeface="Symbol" panose="05050102010706020507" pitchFamily="18" charset="2"/>
                  </a:rPr>
                  <a:t> }</a:t>
                </a:r>
              </a:p>
            </p:txBody>
          </p:sp>
        </mc:Choice>
        <mc:Fallback xmlns="">
          <p:sp>
            <p:nvSpPr>
              <p:cNvPr id="33" name="Rectangle 32"/>
              <p:cNvSpPr>
                <a:spLocks noRot="1" noChangeAspect="1" noMove="1" noResize="1" noEditPoints="1" noAdjustHandles="1" noChangeArrowheads="1" noChangeShapeType="1" noTextEdit="1"/>
              </p:cNvSpPr>
              <p:nvPr/>
            </p:nvSpPr>
            <p:spPr>
              <a:xfrm>
                <a:off x="990600" y="1076980"/>
                <a:ext cx="4918799" cy="523220"/>
              </a:xfrm>
              <a:prstGeom prst="rect">
                <a:avLst/>
              </a:prstGeom>
              <a:blipFill>
                <a:blip r:embed="rId4"/>
                <a:stretch>
                  <a:fillRect l="-2605" t="-12791" r="-1489" b="-32558"/>
                </a:stretch>
              </a:blipFill>
            </p:spPr>
            <p:txBody>
              <a:bodyPr/>
              <a:lstStyle/>
              <a:p>
                <a:r>
                  <a:rPr lang="en-US">
                    <a:noFill/>
                  </a:rPr>
                  <a:t> </a:t>
                </a:r>
              </a:p>
            </p:txBody>
          </p:sp>
        </mc:Fallback>
      </mc:AlternateContent>
      <p:grpSp>
        <p:nvGrpSpPr>
          <p:cNvPr id="58" name="Group 57"/>
          <p:cNvGrpSpPr/>
          <p:nvPr/>
        </p:nvGrpSpPr>
        <p:grpSpPr>
          <a:xfrm>
            <a:off x="76200" y="3505200"/>
            <a:ext cx="8721695" cy="3276600"/>
            <a:chOff x="76200" y="3449272"/>
            <a:chExt cx="8721695" cy="3276600"/>
          </a:xfrm>
        </p:grpSpPr>
        <p:pic>
          <p:nvPicPr>
            <p:cNvPr id="59" name="Picture 2" descr="https://cdn-images-1.medium.com/max/1600/1*ccVO7341XIh7GfvzQS1IGw.png"/>
            <p:cNvPicPr>
              <a:picLocks noChangeAspect="1" noChangeArrowheads="1"/>
            </p:cNvPicPr>
            <p:nvPr/>
          </p:nvPicPr>
          <p:blipFill rotWithShape="1">
            <a:blip r:embed="rId5">
              <a:extLst>
                <a:ext uri="{28A0092B-C50C-407E-A947-70E740481C1C}">
                  <a14:useLocalDpi xmlns:a14="http://schemas.microsoft.com/office/drawing/2010/main" val="0"/>
                </a:ext>
              </a:extLst>
            </a:blip>
            <a:srcRect l="16470" t="1800"/>
            <a:stretch/>
          </p:blipFill>
          <p:spPr bwMode="auto">
            <a:xfrm>
              <a:off x="76200" y="3462408"/>
              <a:ext cx="4800600" cy="3263464"/>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5715000" y="3449272"/>
              <a:ext cx="3082895" cy="13849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The computer just </a:t>
              </a:r>
              <a:b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b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sees a big matrix of </a:t>
              </a:r>
              <a:b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b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numbers.</a:t>
              </a:r>
              <a:endParaRPr kumimoji="0" lang="en-CA" sz="2800" b="0" i="0" u="none" strike="noStrike" kern="1200" cap="none" spc="0" normalizeH="0" baseline="0" noProof="0">
                <a:ln>
                  <a:noFill/>
                </a:ln>
                <a:solidFill>
                  <a:srgbClr val="FFFFFF"/>
                </a:solidFill>
                <a:effectLst/>
                <a:uLnTx/>
                <a:uFillTx/>
                <a:ea typeface="+mn-ea"/>
                <a:cs typeface="Arial" charset="0"/>
              </a:endParaRPr>
            </a:p>
          </p:txBody>
        </p:sp>
      </p:grpSp>
      <p:sp>
        <p:nvSpPr>
          <p:cNvPr id="66" name="Rectangle 65"/>
          <p:cNvSpPr/>
          <p:nvPr/>
        </p:nvSpPr>
        <p:spPr>
          <a:xfrm>
            <a:off x="6184744" y="4995533"/>
            <a:ext cx="2295820" cy="138499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From this,</a:t>
            </a:r>
            <a:b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b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meaning must </a:t>
            </a:r>
            <a:b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b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be extracted.</a:t>
            </a:r>
            <a:endParaRPr kumimoji="0" lang="en-CA" sz="2800" b="0" i="0" u="none" strike="noStrike" kern="1200" cap="none" spc="0" normalizeH="0" baseline="0" noProof="0">
              <a:ln>
                <a:noFill/>
              </a:ln>
              <a:solidFill>
                <a:srgbClr val="FFFFFF"/>
              </a:solidFill>
              <a:effectLst/>
              <a:uLnTx/>
              <a:uFillTx/>
              <a:ea typeface="+mn-ea"/>
              <a:cs typeface="Arial" charset="0"/>
            </a:endParaRPr>
          </a:p>
        </p:txBody>
      </p:sp>
      <p:pic>
        <p:nvPicPr>
          <p:cNvPr id="11" name="Picture 6" descr="https://encrypted-tbn2.gstatic.com/images?q=tbn:ANd9GcQxi0BXRGGWwpZlLt6x5i_eKwXhaJLwx7Ku7fvdkqS2tzyVEg1gRg">
            <a:extLst>
              <a:ext uri="{FF2B5EF4-FFF2-40B4-BE49-F238E27FC236}">
                <a16:creationId xmlns:a16="http://schemas.microsoft.com/office/drawing/2014/main" id="{9F2CD4C0-BD93-4297-89EC-D848595383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193802"/>
            <a:ext cx="1217213" cy="81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00C25E2-CAC4-4F28-8BFC-EFFF962189C7}"/>
              </a:ext>
            </a:extLst>
          </p:cNvPr>
          <p:cNvSpPr/>
          <p:nvPr/>
        </p:nvSpPr>
        <p:spPr>
          <a:xfrm>
            <a:off x="486228" y="2120205"/>
            <a:ext cx="8538600"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Each output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(provided by the supervisor)</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00"/>
                </a:solidFill>
                <a:effectLst/>
                <a:uLnTx/>
                <a:uFillTx/>
                <a:ea typeface="+mn-ea"/>
                <a:cs typeface="Arial" charset="0"/>
                <a:sym typeface="Symbol" panose="05050102010706020507" pitchFamily="18" charset="2"/>
              </a:rPr>
              <a:t>Regression: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is a real value.</a:t>
            </a:r>
          </a:p>
          <a:p>
            <a:pPr marL="45720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FFFF00"/>
                </a:solidFill>
                <a:effectLst/>
                <a:uLnTx/>
                <a:uFillTx/>
                <a:ea typeface="+mn-ea"/>
                <a:cs typeface="Arial" charset="0"/>
                <a:sym typeface="Symbol" panose="05050102010706020507" pitchFamily="18" charset="2"/>
              </a:rPr>
              <a:t>Categorizing:</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00FF"/>
                </a:solidFill>
                <a:effectLst/>
                <a:uLnTx/>
                <a:uFillTx/>
                <a:ea typeface="+mn-ea"/>
                <a:cs typeface="Arial" charset="0"/>
                <a:sym typeface="Symbol" panose="05050102010706020507" pitchFamily="18" charset="2"/>
              </a:rPr>
              <a:t>y</a:t>
            </a:r>
            <a:r>
              <a:rPr kumimoji="0" lang="en-US" altLang="en-US" sz="2800" b="0" i="1" u="none" strike="noStrike" kern="1200" cap="none" spc="0" normalizeH="0" baseline="-25000" noProof="0">
                <a:ln>
                  <a:noFill/>
                </a:ln>
                <a:solidFill>
                  <a:srgbClr val="FF00FF"/>
                </a:solidFill>
                <a:effectLst/>
                <a:uLnTx/>
                <a:uFillTx/>
                <a:ea typeface="+mn-ea"/>
                <a:cs typeface="Arial" charset="0"/>
                <a:sym typeface="Symbol" panose="05050102010706020507" pitchFamily="18" charset="2"/>
              </a:rPr>
              <a:t>d</a:t>
            </a:r>
            <a:r>
              <a:rPr kumimoji="0" lang="en-US" altLang="en-US" sz="2800" b="0" i="1" u="none" strike="noStrike" kern="1200" cap="none" spc="0" normalizeH="0" baseline="-25000" noProof="0">
                <a:ln>
                  <a:noFill/>
                </a:ln>
                <a:solidFill>
                  <a:srgbClr val="FF00FF"/>
                </a:solidFill>
                <a:effectLst/>
                <a:uLnTx/>
                <a:uFillTx/>
                <a:ea typeface="+mn-ea"/>
                <a:cs typeface="Arial" charset="0"/>
              </a:rPr>
              <a:t>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labels it as a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cat,</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dog</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face, </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or </a:t>
            </a:r>
            <a:r>
              <a:rPr kumimoji="0" lang="en-US" altLang="en-US" sz="2800" b="0" i="1"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bicycle</a:t>
            </a:r>
            <a:r>
              <a:rPr kumimoji="0" lang="en-US" altLang="en-US" sz="2800" b="0" i="0" u="none" strike="noStrike" kern="1200" cap="none" spc="0" normalizeH="0" baseline="0" noProof="0">
                <a:ln>
                  <a:noFill/>
                </a:ln>
                <a:solidFill>
                  <a:srgbClr val="FFFFFF"/>
                </a:solidFill>
                <a:effectLst/>
                <a:uLnTx/>
                <a:uFillTx/>
                <a:ea typeface="+mn-ea"/>
                <a:cs typeface="Arial" charset="0"/>
                <a:sym typeface="Symbol" panose="05050102010706020507" pitchFamily="18" charset="2"/>
              </a:rPr>
              <a:t>.</a:t>
            </a:r>
            <a:endParaRPr kumimoji="0" lang="en-CA" sz="2800" b="0" i="0" u="none" strike="noStrike" kern="1200" cap="none" spc="0" normalizeH="0" baseline="0" noProof="0">
              <a:ln>
                <a:noFill/>
              </a:ln>
              <a:solidFill>
                <a:srgbClr val="FFFFFF"/>
              </a:solidFill>
              <a:effectLst/>
              <a:uLnTx/>
              <a:uFillTx/>
              <a:ea typeface="+mn-ea"/>
              <a:cs typeface="Arial" charset="0"/>
            </a:endParaRPr>
          </a:p>
        </p:txBody>
      </p:sp>
    </p:spTree>
    <p:extLst>
      <p:ext uri="{BB962C8B-B14F-4D97-AF65-F5344CB8AC3E}">
        <p14:creationId xmlns:p14="http://schemas.microsoft.com/office/powerpoint/2010/main" val="68831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0-#ppt_w/2"/>
                                          </p:val>
                                        </p:tav>
                                        <p:tav tm="100000">
                                          <p:val>
                                            <p:strVal val="#ppt_x"/>
                                          </p:val>
                                        </p:tav>
                                      </p:tavLst>
                                    </p:anim>
                                    <p:anim calcmode="lin" valueType="num">
                                      <p:cBhvr additive="base">
                                        <p:cTn id="14"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609600"/>
                <a:ext cx="9338913" cy="3046988"/>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r>
                  <a:rPr lang="en-US" altLang="en-US" sz="2800">
                    <a:latin typeface="Times New Roman" pitchFamily="18" charset="0"/>
                    <a:sym typeface="Symbol" panose="05050102010706020507" pitchFamily="18" charset="2"/>
                  </a:rPr>
                  <a:t>takes an input </a:t>
                </a: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oMath>
                </a14:m>
                <a:r>
                  <a:rPr lang="en-US" altLang="en-US" sz="2800">
                    <a:latin typeface="Times New Roman" pitchFamily="18" charset="0"/>
                    <a:sym typeface="Symbol" panose="05050102010706020507" pitchFamily="18" charset="2"/>
                  </a:rPr>
                  <a:t> and returns an answer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a:t>
                </a:r>
              </a:p>
              <a:p>
                <a:pPr marL="1200150" lvl="1" indent="-457200">
                  <a:spcBef>
                    <a:spcPct val="0"/>
                  </a:spcBef>
                </a:pPr>
                <a:r>
                  <a:rPr lang="en-US" altLang="en-US" sz="2800">
                    <a:latin typeface="Times New Roman" pitchFamily="18" charset="0"/>
                    <a:sym typeface="Symbol" panose="05050102010706020507" pitchFamily="18" charset="2"/>
                  </a:rPr>
                  <a:t>It </a:t>
                </a:r>
                <a:r>
                  <a:rPr lang="en-US" altLang="en-US" sz="2800">
                    <a:latin typeface="Times New Roman" pitchFamily="18" charset="0"/>
                  </a:rPr>
                  <a:t>is represented with </a:t>
                </a:r>
                <a:r>
                  <a:rPr lang="en-US" altLang="en-US" sz="2800" i="1">
                    <a:latin typeface="Times New Roman" pitchFamily="18" charset="0"/>
                  </a:rPr>
                  <a:t>m-</a:t>
                </a:r>
                <a:r>
                  <a:rPr lang="en-US" altLang="en-US" sz="2800">
                    <a:latin typeface="Times New Roman" pitchFamily="18" charset="0"/>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a:spcBef>
                    <a:spcPct val="0"/>
                  </a:spcBef>
                </a:pPr>
                <a:r>
                  <a:rPr lang="en-US" altLang="en-US" sz="2800">
                    <a:latin typeface="Times New Roman" pitchFamily="18" charset="0"/>
                    <a:sym typeface="Symbol" panose="05050102010706020507" pitchFamily="18" charset="2"/>
                  </a:rPr>
                  <a:t>             These are real value parameters.</a:t>
                </a:r>
              </a:p>
              <a:p>
                <a:pPr lvl="0" algn="ctr" defTabSz="685800" eaLnBrk="1" fontAlgn="auto" hangingPunct="1">
                  <a:spcBef>
                    <a:spcPct val="0"/>
                  </a:spcBef>
                  <a:spcAft>
                    <a:spcPts val="0"/>
                  </a:spcAft>
                </a:pPr>
                <a:r>
                  <a:rPr lang="en-US" altLang="en-US" sz="2800">
                    <a:latin typeface="Times New Roman" pitchFamily="18" charset="0"/>
                    <a:sym typeface="Symbol" panose="05050102010706020507" pitchFamily="18" charset="2"/>
                  </a:rPr>
                  <a:t> </a:t>
                </a:r>
                <a:r>
                  <a:rPr lang="en-US" altLang="en-US" sz="2400">
                    <a:solidFill>
                      <a:srgbClr val="FFFFFF"/>
                    </a:solidFill>
                    <a:latin typeface="Times New Roman" pitchFamily="18" charset="0"/>
                  </a:rPr>
                  <a:t>This includes anything like that the learning process learns and remembers about the data and uses later to make predictions.</a:t>
                </a:r>
              </a:p>
              <a:p>
                <a:pPr>
                  <a:spcBef>
                    <a:spcPct val="0"/>
                  </a:spcBef>
                </a:pPr>
                <a:endParaRPr lang="en-US" altLang="en-US" sz="2800">
                  <a:latin typeface="Times New Roman" pitchFamily="18" charset="0"/>
                  <a:sym typeface="Symbol" panose="05050102010706020507" pitchFamily="18" charset="2"/>
                </a:endParaRP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609600"/>
                <a:ext cx="9338913" cy="3046988"/>
              </a:xfrm>
              <a:prstGeom prst="rect">
                <a:avLst/>
              </a:prstGeom>
              <a:blipFill>
                <a:blip r:embed="rId3"/>
                <a:stretch>
                  <a:fillRect t="-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Machine</a:t>
            </a:r>
          </a:p>
        </p:txBody>
      </p:sp>
      <mc:AlternateContent xmlns:mc="http://schemas.openxmlformats.org/markup-compatibility/2006" xmlns:a14="http://schemas.microsoft.com/office/drawing/2010/main">
        <mc:Choice Requires="a14">
          <p:sp>
            <p:nvSpPr>
              <p:cNvPr id="24" name="Rectangle 23"/>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24" name="Rectangle 23"/>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4"/>
                <a:stretch>
                  <a:fillRect l="-2478" t="-12941" r="-1487" b="-34118"/>
                </a:stretch>
              </a:blipFill>
            </p:spPr>
            <p:txBody>
              <a:bodyPr/>
              <a:lstStyle/>
              <a:p>
                <a:r>
                  <a:rPr lang="en-US">
                    <a:noFill/>
                  </a:rPr>
                  <a:t> </a:t>
                </a:r>
              </a:p>
            </p:txBody>
          </p:sp>
        </mc:Fallback>
      </mc:AlternateContent>
      <p:grpSp>
        <p:nvGrpSpPr>
          <p:cNvPr id="53" name="Group 52"/>
          <p:cNvGrpSpPr/>
          <p:nvPr/>
        </p:nvGrpSpPr>
        <p:grpSpPr>
          <a:xfrm>
            <a:off x="76200" y="3962400"/>
            <a:ext cx="3766810" cy="2590800"/>
            <a:chOff x="76200" y="3962400"/>
            <a:chExt cx="3766810" cy="2590800"/>
          </a:xfrm>
        </p:grpSpPr>
        <p:grpSp>
          <p:nvGrpSpPr>
            <p:cNvPr id="62" name="Group 61"/>
            <p:cNvGrpSpPr/>
            <p:nvPr/>
          </p:nvGrpSpPr>
          <p:grpSpPr>
            <a:xfrm>
              <a:off x="76200" y="3962400"/>
              <a:ext cx="3766810" cy="2590800"/>
              <a:chOff x="76200" y="3962400"/>
              <a:chExt cx="3766810" cy="2590800"/>
            </a:xfrm>
          </p:grpSpPr>
          <p:cxnSp>
            <p:nvCxnSpPr>
              <p:cNvPr id="76" name="Straight Connector 75"/>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77" name="Straight Connector 76"/>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78"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63" name="Group 62"/>
            <p:cNvGrpSpPr/>
            <p:nvPr/>
          </p:nvGrpSpPr>
          <p:grpSpPr>
            <a:xfrm>
              <a:off x="876128" y="4942080"/>
              <a:ext cx="2353800" cy="860040"/>
              <a:chOff x="875410" y="4942080"/>
              <a:chExt cx="2353800" cy="860040"/>
            </a:xfrm>
          </p:grpSpPr>
          <p:sp>
            <p:nvSpPr>
              <p:cNvPr id="64" name="Oval 63"/>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5" name="Oval 6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6" name="Oval 6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7" name="Oval 6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8" name="Oval 6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83"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Input</a:t>
            </a:r>
          </a:p>
        </p:txBody>
      </p:sp>
      <p:grpSp>
        <p:nvGrpSpPr>
          <p:cNvPr id="2" name="Group 1">
            <a:extLst>
              <a:ext uri="{FF2B5EF4-FFF2-40B4-BE49-F238E27FC236}">
                <a16:creationId xmlns:a16="http://schemas.microsoft.com/office/drawing/2014/main" id="{AFB46C69-C380-4137-BBC5-8E135670E35B}"/>
              </a:ext>
            </a:extLst>
          </p:cNvPr>
          <p:cNvGrpSpPr/>
          <p:nvPr/>
        </p:nvGrpSpPr>
        <p:grpSpPr>
          <a:xfrm>
            <a:off x="705475" y="5086226"/>
            <a:ext cx="8334896" cy="1761594"/>
            <a:chOff x="705475" y="5086226"/>
            <a:chExt cx="8334896" cy="1761594"/>
          </a:xfrm>
        </p:grpSpPr>
        <p:sp>
          <p:nvSpPr>
            <p:cNvPr id="30" name="Freeform 29"/>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38" name="Group 37">
              <a:extLst>
                <a:ext uri="{FF2B5EF4-FFF2-40B4-BE49-F238E27FC236}">
                  <a16:creationId xmlns:a16="http://schemas.microsoft.com/office/drawing/2014/main" id="{567590C2-B329-401E-BE42-226A8C762CED}"/>
                </a:ext>
              </a:extLst>
            </p:cNvPr>
            <p:cNvGrpSpPr/>
            <p:nvPr/>
          </p:nvGrpSpPr>
          <p:grpSpPr>
            <a:xfrm>
              <a:off x="2286000" y="5113351"/>
              <a:ext cx="6754371" cy="1734469"/>
              <a:chOff x="2286000" y="5113351"/>
              <a:chExt cx="6754371" cy="1734469"/>
            </a:xfrm>
          </p:grpSpPr>
          <p:grpSp>
            <p:nvGrpSpPr>
              <p:cNvPr id="39" name="Group 38">
                <a:extLst>
                  <a:ext uri="{FF2B5EF4-FFF2-40B4-BE49-F238E27FC236}">
                    <a16:creationId xmlns:a16="http://schemas.microsoft.com/office/drawing/2014/main" id="{6BABA2B1-0410-40F1-AA0C-7D62D3D1E516}"/>
                  </a:ext>
                </a:extLst>
              </p:cNvPr>
              <p:cNvGrpSpPr/>
              <p:nvPr/>
            </p:nvGrpSpPr>
            <p:grpSpPr>
              <a:xfrm>
                <a:off x="2803498" y="5113351"/>
                <a:ext cx="6236873" cy="523220"/>
                <a:chOff x="2795547" y="5368033"/>
                <a:chExt cx="6236873" cy="523220"/>
              </a:xfrm>
            </p:grpSpPr>
            <p:cxnSp>
              <p:nvCxnSpPr>
                <p:cNvPr id="42" name="Straight Connector 41">
                  <a:extLst>
                    <a:ext uri="{FF2B5EF4-FFF2-40B4-BE49-F238E27FC236}">
                      <a16:creationId xmlns:a16="http://schemas.microsoft.com/office/drawing/2014/main" id="{A7945612-07E4-412A-8CCF-B785EFBCD1E9}"/>
                    </a:ext>
                  </a:extLst>
                </p:cNvPr>
                <p:cNvCxnSpPr/>
                <p:nvPr/>
              </p:nvCxnSpPr>
              <p:spPr bwMode="auto">
                <a:xfrm>
                  <a:off x="2795547" y="5646751"/>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366D5C4A-5038-4B5F-A345-3EC60ABD7FC3}"/>
                        </a:ext>
                      </a:extLst>
                    </p:cNvPr>
                    <p:cNvSpPr txBox="1"/>
                    <p:nvPr/>
                  </p:nvSpPr>
                  <p:spPr>
                    <a:xfrm>
                      <a:off x="3733800" y="5374957"/>
                      <a:ext cx="125733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r>
                                  <m:rPr>
                                    <m:nor/>
                                  </m:rPr>
                                  <a:rPr lang="en-US" altLang="en-US" smtClean="0">
                                    <a:solidFill>
                                      <a:srgbClr val="FF00FF"/>
                                    </a:solidFill>
                                    <a:sym typeface="Symbol" panose="05050102010706020507" pitchFamily="18" charset="2"/>
                                  </a:rPr>
                                  <m:t>´</m:t>
                                </m:r>
                              </m:e>
                            </m:d>
                          </m:oMath>
                        </m:oMathPara>
                      </a14:m>
                      <a:endParaRPr lang="en-CA" sz="2000"/>
                    </a:p>
                  </p:txBody>
                </p:sp>
              </mc:Choice>
              <mc:Fallback xmlns="">
                <p:sp>
                  <p:nvSpPr>
                    <p:cNvPr id="43" name="TextBox 42">
                      <a:extLst>
                        <a:ext uri="{FF2B5EF4-FFF2-40B4-BE49-F238E27FC236}">
                          <a16:creationId xmlns:a16="http://schemas.microsoft.com/office/drawing/2014/main" id="{366D5C4A-5038-4B5F-A345-3EC60ABD7FC3}"/>
                        </a:ext>
                      </a:extLst>
                    </p:cNvPr>
                    <p:cNvSpPr txBox="1">
                      <a:spLocks noRot="1" noChangeAspect="1" noMove="1" noResize="1" noEditPoints="1" noAdjustHandles="1" noChangeArrowheads="1" noChangeShapeType="1" noTextEdit="1"/>
                    </p:cNvSpPr>
                    <p:nvPr/>
                  </p:nvSpPr>
                  <p:spPr>
                    <a:xfrm>
                      <a:off x="3733800" y="5374957"/>
                      <a:ext cx="1257331"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913431E-891E-4BAC-A3DF-4B51D344FC54}"/>
                        </a:ext>
                      </a:extLst>
                    </p:cNvPr>
                    <p:cNvSpPr/>
                    <p:nvPr/>
                  </p:nvSpPr>
                  <p:spPr>
                    <a:xfrm>
                      <a:off x="5178480" y="5368033"/>
                      <a:ext cx="3853940" cy="523220"/>
                    </a:xfrm>
                    <a:prstGeom prst="rect">
                      <a:avLst/>
                    </a:prstGeom>
                  </p:spPr>
                  <p:txBody>
                    <a:bodyPr wrap="none">
                      <a:spAutoFit/>
                    </a:bodyPr>
                    <a:lstStyle/>
                    <a:p>
                      <a:r>
                        <a:rPr lang="en-CA" altLang="en-US">
                          <a:cs typeface="Times New Roman" panose="02020603050405020304" pitchFamily="18" charset="0"/>
                          <a:sym typeface="Symbol" panose="05050102010706020507" pitchFamily="18" charset="2"/>
                        </a:rPr>
                        <a:t>Machine's answer for</a:t>
                      </a:r>
                      <a:r>
                        <a:rPr lang="en-US" altLang="en-US" b="1" i="1">
                          <a:solidFill>
                            <a:srgbClr val="FF00FF"/>
                          </a:solidFill>
                          <a:sym typeface="Symbol" panose="05050102010706020507" pitchFamily="18" charset="2"/>
                        </a:rPr>
                        <a:t> </a:t>
                      </a:r>
                      <a:r>
                        <a:rPr lang="en-US" altLang="en-US">
                          <a:solidFill>
                            <a:srgbClr val="FF00FF"/>
                          </a:solidFill>
                          <a:sym typeface="Symbol" panose="05050102010706020507" pitchFamily="18" charset="2"/>
                        </a:rPr>
                        <a:t> </a:t>
                      </a:r>
                      <a14:m>
                        <m:oMath xmlns:m="http://schemas.openxmlformats.org/officeDocument/2006/math">
                          <m:acc>
                            <m:accPr>
                              <m:chr m:val="⃗"/>
                              <m:ctrlPr>
                                <a:rPr lang="en-US" altLang="en-US" b="1" i="1">
                                  <a:solidFill>
                                    <a:srgbClr val="FF00FF"/>
                                  </a:solidFill>
                                  <a:latin typeface="Cambria Math" panose="02040503050406030204" pitchFamily="18" charset="0"/>
                                  <a:sym typeface="Symbol" panose="05050102010706020507" pitchFamily="18" charset="2"/>
                                </a:rPr>
                              </m:ctrlPr>
                            </m:accPr>
                            <m:e>
                              <m:r>
                                <a:rPr lang="en-CA" altLang="en-US" b="1" i="1">
                                  <a:solidFill>
                                    <a:srgbClr val="FF00FF"/>
                                  </a:solidFill>
                                  <a:latin typeface="Cambria Math" panose="02040503050406030204" pitchFamily="18" charset="0"/>
                                  <a:sym typeface="Symbol" panose="05050102010706020507" pitchFamily="18" charset="2"/>
                                </a:rPr>
                                <m:t>𝒙</m:t>
                              </m:r>
                            </m:e>
                          </m:acc>
                        </m:oMath>
                      </a14:m>
                      <a:r>
                        <a:rPr lang="en-US" altLang="en-US">
                          <a:solidFill>
                            <a:srgbClr val="FF00FF"/>
                          </a:solidFill>
                          <a:sym typeface="Symbol" panose="05050102010706020507" pitchFamily="18" charset="2"/>
                        </a:rPr>
                        <a:t>´</a:t>
                      </a:r>
                      <a:r>
                        <a:rPr lang="en-CA" altLang="en-US">
                          <a:cs typeface="Times New Roman" panose="02020603050405020304" pitchFamily="18" charset="0"/>
                          <a:sym typeface="Symbol" panose="05050102010706020507" pitchFamily="18" charset="2"/>
                        </a:rPr>
                        <a:t>.</a:t>
                      </a:r>
                      <a:endParaRPr lang="en-CA"/>
                    </a:p>
                  </p:txBody>
                </p:sp>
              </mc:Choice>
              <mc:Fallback xmlns="">
                <p:sp>
                  <p:nvSpPr>
                    <p:cNvPr id="45" name="Rectangle 44">
                      <a:extLst>
                        <a:ext uri="{FF2B5EF4-FFF2-40B4-BE49-F238E27FC236}">
                          <a16:creationId xmlns:a16="http://schemas.microsoft.com/office/drawing/2014/main" id="{9913431E-891E-4BAC-A3DF-4B51D344FC54}"/>
                        </a:ext>
                      </a:extLst>
                    </p:cNvPr>
                    <p:cNvSpPr>
                      <a:spLocks noRot="1" noChangeAspect="1" noMove="1" noResize="1" noEditPoints="1" noAdjustHandles="1" noChangeArrowheads="1" noChangeShapeType="1" noTextEdit="1"/>
                    </p:cNvSpPr>
                    <p:nvPr/>
                  </p:nvSpPr>
                  <p:spPr>
                    <a:xfrm>
                      <a:off x="5178480" y="5368033"/>
                      <a:ext cx="3853940" cy="523220"/>
                    </a:xfrm>
                    <a:prstGeom prst="rect">
                      <a:avLst/>
                    </a:prstGeom>
                    <a:blipFill>
                      <a:blip r:embed="rId6"/>
                      <a:stretch>
                        <a:fillRect l="-3323" t="-13953" r="-2215" b="-31395"/>
                      </a:stretch>
                    </a:blipFill>
                  </p:spPr>
                  <p:txBody>
                    <a:bodyPr/>
                    <a:lstStyle/>
                    <a:p>
                      <a:r>
                        <a:rPr lang="en-US">
                          <a:noFill/>
                        </a:rPr>
                        <a:t> </a:t>
                      </a:r>
                    </a:p>
                  </p:txBody>
                </p:sp>
              </mc:Fallback>
            </mc:AlternateContent>
          </p:grpSp>
          <p:cxnSp>
            <p:nvCxnSpPr>
              <p:cNvPr id="40" name="Straight Connector 39">
                <a:extLst>
                  <a:ext uri="{FF2B5EF4-FFF2-40B4-BE49-F238E27FC236}">
                    <a16:creationId xmlns:a16="http://schemas.microsoft.com/office/drawing/2014/main" id="{45D16A2C-3006-4F18-BD1E-D5A93582FC8C}"/>
                  </a:ext>
                </a:extLst>
              </p:cNvPr>
              <p:cNvCxnSpPr>
                <a:cxnSpLocks/>
              </p:cNvCxnSpPr>
              <p:nvPr/>
            </p:nvCxnSpPr>
            <p:spPr bwMode="auto">
              <a:xfrm flipV="1">
                <a:off x="2775004" y="5392069"/>
                <a:ext cx="0" cy="1008732"/>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1" name="Text Box 33">
                    <a:extLst>
                      <a:ext uri="{FF2B5EF4-FFF2-40B4-BE49-F238E27FC236}">
                        <a16:creationId xmlns:a16="http://schemas.microsoft.com/office/drawing/2014/main" id="{4193EAD0-B1EF-4AC6-9EF3-BA319CD83DEC}"/>
                      </a:ext>
                    </a:extLst>
                  </p:cNvPr>
                  <p:cNvSpPr txBox="1">
                    <a:spLocks noChangeArrowheads="1"/>
                  </p:cNvSpPr>
                  <p:nvPr/>
                </p:nvSpPr>
                <p:spPr bwMode="auto">
                  <a:xfrm>
                    <a:off x="2286000" y="6324600"/>
                    <a:ext cx="11430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FF"/>
                        </a:solidFill>
                        <a:latin typeface="Times New Roman" pitchFamily="18" charset="0"/>
                        <a:sym typeface="Symbol" panose="05050102010706020507" pitchFamily="18" charset="2"/>
                      </a:rPr>
                      <a:t> </a:t>
                    </a: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smtClean="0">
                                <a:solidFill>
                                  <a:srgbClr val="FF00FF"/>
                                </a:solidFill>
                                <a:latin typeface="Cambria Math" panose="02040503050406030204" pitchFamily="18" charset="0"/>
                                <a:sym typeface="Symbol" panose="05050102010706020507" pitchFamily="18" charset="2"/>
                              </a:rPr>
                              <m:t>𝒙</m:t>
                            </m:r>
                          </m:e>
                        </m:acc>
                      </m:oMath>
                    </a14:m>
                    <a:r>
                      <a:rPr lang="en-US" altLang="en-US" sz="2800">
                        <a:solidFill>
                          <a:srgbClr val="FF00FF"/>
                        </a:solidFill>
                        <a:latin typeface="Times New Roman" pitchFamily="18" charset="0"/>
                        <a:sym typeface="Symbol" panose="05050102010706020507" pitchFamily="18" charset="2"/>
                      </a:rPr>
                      <a:t>´</a:t>
                    </a:r>
                  </a:p>
                </p:txBody>
              </p:sp>
            </mc:Choice>
            <mc:Fallback xmlns="">
              <p:sp>
                <p:nvSpPr>
                  <p:cNvPr id="41" name="Text Box 33">
                    <a:extLst>
                      <a:ext uri="{FF2B5EF4-FFF2-40B4-BE49-F238E27FC236}">
                        <a16:creationId xmlns:a16="http://schemas.microsoft.com/office/drawing/2014/main" id="{4193EAD0-B1EF-4AC6-9EF3-BA319CD83DEC}"/>
                      </a:ext>
                    </a:extLst>
                  </p:cNvPr>
                  <p:cNvSpPr txBox="1">
                    <a:spLocks noRot="1" noChangeAspect="1" noMove="1" noResize="1" noEditPoints="1" noAdjustHandles="1" noChangeArrowheads="1" noChangeShapeType="1" noTextEdit="1"/>
                  </p:cNvSpPr>
                  <p:nvPr/>
                </p:nvSpPr>
                <p:spPr bwMode="auto">
                  <a:xfrm>
                    <a:off x="2286000" y="6324600"/>
                    <a:ext cx="1143000" cy="523220"/>
                  </a:xfrm>
                  <a:prstGeom prst="rect">
                    <a:avLst/>
                  </a:prstGeom>
                  <a:blipFill>
                    <a:blip r:embed="rId7"/>
                    <a:stretch>
                      <a:fillRect t="-14118" b="-305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grpSp>
    </p:spTree>
    <p:extLst>
      <p:ext uri="{BB962C8B-B14F-4D97-AF65-F5344CB8AC3E}">
        <p14:creationId xmlns:p14="http://schemas.microsoft.com/office/powerpoint/2010/main" val="6829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49633">
                                            <p:txEl>
                                              <p:pRg st="1" end="1"/>
                                            </p:txEl>
                                          </p:spTgt>
                                        </p:tgtEl>
                                        <p:attrNameLst>
                                          <p:attrName>style.visibility</p:attrName>
                                        </p:attrNameLst>
                                      </p:cBhvr>
                                      <p:to>
                                        <p:strVal val="visible"/>
                                      </p:to>
                                    </p:set>
                                    <p:anim calcmode="lin" valueType="num">
                                      <p:cBhvr additive="base">
                                        <p:cTn id="13" dur="500" fill="hold"/>
                                        <p:tgtEl>
                                          <p:spTgt spid="10496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963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49633">
                                            <p:txEl>
                                              <p:pRg st="2" end="2"/>
                                            </p:txEl>
                                          </p:spTgt>
                                        </p:tgtEl>
                                        <p:attrNameLst>
                                          <p:attrName>style.visibility</p:attrName>
                                        </p:attrNameLst>
                                      </p:cBhvr>
                                      <p:to>
                                        <p:strVal val="visible"/>
                                      </p:to>
                                    </p:set>
                                    <p:anim calcmode="lin" valueType="num">
                                      <p:cBhvr additive="base">
                                        <p:cTn id="23" dur="500" fill="hold"/>
                                        <p:tgtEl>
                                          <p:spTgt spid="104963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496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49633">
                                            <p:txEl>
                                              <p:pRg st="3" end="3"/>
                                            </p:txEl>
                                          </p:spTgt>
                                        </p:tgtEl>
                                        <p:attrNameLst>
                                          <p:attrName>style.visibility</p:attrName>
                                        </p:attrNameLst>
                                      </p:cBhvr>
                                      <p:to>
                                        <p:strVal val="visible"/>
                                      </p:to>
                                    </p:set>
                                    <p:anim calcmode="lin" valueType="num">
                                      <p:cBhvr additive="base">
                                        <p:cTn id="29" dur="500" fill="hold"/>
                                        <p:tgtEl>
                                          <p:spTgt spid="1049633">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04963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049633">
                                            <p:txEl>
                                              <p:pRg st="4" end="4"/>
                                            </p:txEl>
                                          </p:spTgt>
                                        </p:tgtEl>
                                        <p:attrNameLst>
                                          <p:attrName>style.visibility</p:attrName>
                                        </p:attrNameLst>
                                      </p:cBhvr>
                                      <p:to>
                                        <p:strVal val="visible"/>
                                      </p:to>
                                    </p:set>
                                    <p:anim calcmode="lin" valueType="num">
                                      <p:cBhvr additive="base">
                                        <p:cTn id="35" dur="500" fill="hold"/>
                                        <p:tgtEl>
                                          <p:spTgt spid="1049633">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04963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609600"/>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r>
                  <a:rPr lang="en-US" altLang="en-US" sz="2800">
                    <a:latin typeface="Times New Roman" pitchFamily="18" charset="0"/>
                    <a:sym typeface="Symbol" panose="05050102010706020507" pitchFamily="18" charset="2"/>
                  </a:rPr>
                  <a:t>takes an input </a:t>
                </a: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oMath>
                </a14:m>
                <a:r>
                  <a:rPr lang="en-US" altLang="en-US" sz="2800">
                    <a:latin typeface="Times New Roman" pitchFamily="18" charset="0"/>
                    <a:sym typeface="Symbol" panose="05050102010706020507" pitchFamily="18" charset="2"/>
                  </a:rPr>
                  <a:t> and returns an answer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a:t>
                </a:r>
              </a:p>
              <a:p>
                <a:pPr marL="1200150" lvl="1" indent="-457200">
                  <a:spcBef>
                    <a:spcPct val="0"/>
                  </a:spcBef>
                </a:pPr>
                <a:r>
                  <a:rPr lang="en-US" altLang="en-US" sz="2800">
                    <a:latin typeface="Times New Roman" pitchFamily="18" charset="0"/>
                    <a:sym typeface="Symbol" panose="05050102010706020507" pitchFamily="18" charset="2"/>
                  </a:rPr>
                  <a:t>It </a:t>
                </a:r>
                <a:r>
                  <a:rPr lang="en-US" altLang="en-US" sz="2800">
                    <a:latin typeface="Times New Roman" pitchFamily="18" charset="0"/>
                  </a:rPr>
                  <a:t>is represented with </a:t>
                </a:r>
                <a:r>
                  <a:rPr lang="en-US" altLang="en-US" sz="2800" i="1">
                    <a:latin typeface="Times New Roman" pitchFamily="18" charset="0"/>
                  </a:rPr>
                  <a:t>m-</a:t>
                </a:r>
                <a:r>
                  <a:rPr lang="en-US" altLang="en-US" sz="2800">
                    <a:latin typeface="Times New Roman" pitchFamily="18" charset="0"/>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a:spcBef>
                    <a:spcPct val="0"/>
                  </a:spcBef>
                </a:pPr>
                <a:r>
                  <a:rPr lang="en-US" altLang="en-US" sz="2800">
                    <a:latin typeface="Times New Roman" pitchFamily="18" charset="0"/>
                    <a:sym typeface="Symbol" panose="05050102010706020507" pitchFamily="18" charset="2"/>
                  </a:rPr>
                  <a:t>             </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609600"/>
                <a:ext cx="9338913" cy="1815882"/>
              </a:xfrm>
              <a:prstGeom prst="rect">
                <a:avLst/>
              </a:prstGeom>
              <a:blipFill>
                <a:blip r:embed="rId3"/>
                <a:stretch>
                  <a:fillRect t="-33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Machine</a:t>
            </a:r>
          </a:p>
        </p:txBody>
      </p:sp>
      <mc:AlternateContent xmlns:mc="http://schemas.openxmlformats.org/markup-compatibility/2006" xmlns:a14="http://schemas.microsoft.com/office/drawing/2010/main">
        <mc:Choice Requires="a14">
          <p:sp>
            <p:nvSpPr>
              <p:cNvPr id="24" name="Rectangle 23"/>
              <p:cNvSpPr/>
              <p:nvPr/>
            </p:nvSpPr>
            <p:spPr>
              <a:xfrm>
                <a:off x="2701201" y="589128"/>
                <a:ext cx="4918799" cy="523220"/>
              </a:xfrm>
              <a:prstGeom prst="rect">
                <a:avLst/>
              </a:prstGeom>
            </p:spPr>
            <p:txBody>
              <a:bodyPr wrap="square">
                <a:spAutoFit/>
              </a:bodyPr>
              <a:lstStyle/>
              <a:p>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dirty="0">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dirty="0">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dirty="0">
                    <a:solidFill>
                      <a:srgbClr val="FF00FF"/>
                    </a:solidFill>
                    <a:cs typeface="Times New Roman" panose="02020603050405020304" pitchFamily="18" charset="0"/>
                    <a:sym typeface="Symbol" panose="05050102010706020507" pitchFamily="18" charset="2"/>
                  </a:rPr>
                  <a:t> }</a:t>
                </a:r>
              </a:p>
            </p:txBody>
          </p:sp>
        </mc:Choice>
        <mc:Fallback xmlns="">
          <p:sp>
            <p:nvSpPr>
              <p:cNvPr id="24" name="Rectangle 23"/>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4"/>
                <a:stretch>
                  <a:fillRect l="-2478" t="-12941" r="-1487" b="-34118"/>
                </a:stretch>
              </a:blipFill>
            </p:spPr>
            <p:txBody>
              <a:bodyPr/>
              <a:lstStyle/>
              <a:p>
                <a:r>
                  <a:rPr lang="en-US">
                    <a:noFill/>
                  </a:rPr>
                  <a:t> </a:t>
                </a:r>
              </a:p>
            </p:txBody>
          </p:sp>
        </mc:Fallback>
      </mc:AlternateContent>
      <p:grpSp>
        <p:nvGrpSpPr>
          <p:cNvPr id="53" name="Group 52"/>
          <p:cNvGrpSpPr/>
          <p:nvPr/>
        </p:nvGrpSpPr>
        <p:grpSpPr>
          <a:xfrm>
            <a:off x="76200" y="3962400"/>
            <a:ext cx="3766810" cy="2590800"/>
            <a:chOff x="76200" y="3962400"/>
            <a:chExt cx="3766810" cy="2590800"/>
          </a:xfrm>
        </p:grpSpPr>
        <p:grpSp>
          <p:nvGrpSpPr>
            <p:cNvPr id="62" name="Group 61"/>
            <p:cNvGrpSpPr/>
            <p:nvPr/>
          </p:nvGrpSpPr>
          <p:grpSpPr>
            <a:xfrm>
              <a:off x="76200" y="3962400"/>
              <a:ext cx="3766810" cy="2590800"/>
              <a:chOff x="76200" y="3962400"/>
              <a:chExt cx="3766810" cy="2590800"/>
            </a:xfrm>
          </p:grpSpPr>
          <p:cxnSp>
            <p:nvCxnSpPr>
              <p:cNvPr id="76" name="Straight Connector 75"/>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77" name="Straight Connector 76"/>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78"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63" name="Group 62"/>
            <p:cNvGrpSpPr/>
            <p:nvPr/>
          </p:nvGrpSpPr>
          <p:grpSpPr>
            <a:xfrm>
              <a:off x="876128" y="4942080"/>
              <a:ext cx="2353800" cy="860040"/>
              <a:chOff x="875410" y="4942080"/>
              <a:chExt cx="2353800" cy="860040"/>
            </a:xfrm>
          </p:grpSpPr>
          <p:sp>
            <p:nvSpPr>
              <p:cNvPr id="64" name="Oval 63"/>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5" name="Oval 6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6" name="Oval 6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7" name="Oval 6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8" name="Oval 6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0" name="Text Box 33"/>
          <p:cNvSpPr txBox="1">
            <a:spLocks noChangeArrowheads="1"/>
          </p:cNvSpPr>
          <p:nvPr/>
        </p:nvSpPr>
        <p:spPr bwMode="auto">
          <a:xfrm>
            <a:off x="643287" y="1894708"/>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latin typeface="Times New Roman" panose="02020603050405020304" pitchFamily="18" charset="0"/>
                <a:sym typeface="Symbol" panose="05050102010706020507" pitchFamily="18" charset="2"/>
              </a:rPr>
              <a:t>Example: linear </a:t>
            </a:r>
          </a:p>
        </p:txBody>
      </p:sp>
      <p:cxnSp>
        <p:nvCxnSpPr>
          <p:cNvPr id="91" name="Straight Connector 90"/>
          <p:cNvCxnSpPr/>
          <p:nvPr/>
        </p:nvCxnSpPr>
        <p:spPr bwMode="auto">
          <a:xfrm flipV="1">
            <a:off x="751820" y="5105400"/>
            <a:ext cx="2790854" cy="265114"/>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2" name="Text Box 33"/>
              <p:cNvSpPr txBox="1">
                <a:spLocks noChangeArrowheads="1"/>
              </p:cNvSpPr>
              <p:nvPr/>
            </p:nvSpPr>
            <p:spPr bwMode="auto">
              <a:xfrm>
                <a:off x="381000" y="4038600"/>
                <a:ext cx="76200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r>
                          <m:rPr>
                            <m:nor/>
                          </m:rPr>
                          <a:rPr lang="en-US" altLang="en-US" sz="2800" i="1" baseline="-25000">
                            <a:solidFill>
                              <a:srgbClr val="FF00FF"/>
                            </a:solidFill>
                            <a:latin typeface="Times New Roman" pitchFamily="18" charset="0"/>
                          </a:rPr>
                          <m:t>d</m:t>
                        </m:r>
                      </m:e>
                    </m:d>
                    <m:r>
                      <a:rPr lang="en-CA" altLang="en-US" sz="2800" i="1">
                        <a:solidFill>
                          <a:srgbClr val="FF00FF"/>
                        </a:solidFill>
                        <a:latin typeface="Cambria Math" panose="02040503050406030204" pitchFamily="18" charset="0"/>
                        <a:sym typeface="Symbol" panose="05050102010706020507" pitchFamily="18" charset="2"/>
                      </a:rPr>
                      <m:t> </m:t>
                    </m:r>
                  </m:oMath>
                </a14:m>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0  </a:t>
                </a:r>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,1</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sym typeface="Symbol" panose="05050102010706020507" pitchFamily="18" charset="2"/>
                  </a:rPr>
                  <a:t> </a:t>
                </a:r>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2</a:t>
                </a:r>
                <a:r>
                  <a:rPr lang="en-US" altLang="en-US" sz="2800" i="1">
                    <a:solidFill>
                      <a:srgbClr val="FF00FF"/>
                    </a:solidFill>
                    <a:latin typeface="Times New Roman" pitchFamily="18" charset="0"/>
                  </a:rPr>
                  <a:t>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,2</a:t>
                </a:r>
                <a:r>
                  <a:rPr lang="en-US" altLang="en-US" sz="2800" baseline="-25000">
                    <a:solidFill>
                      <a:srgbClr val="FF00FF"/>
                    </a:solidFill>
                    <a:latin typeface="Times New Roman" pitchFamily="18" charset="0"/>
                    <a:sym typeface="Symbol" panose="05050102010706020507" pitchFamily="18" charset="2"/>
                  </a:rPr>
                  <a:t> </a:t>
                </a:r>
                <a:r>
                  <a:rPr lang="en-CA" altLang="en-US" sz="2800">
                    <a:latin typeface="Times New Roman" pitchFamily="18" charset="0"/>
                  </a:rPr>
                  <a:t>+ </a:t>
                </a:r>
                <a:r>
                  <a:rPr lang="en-US" altLang="en-US" sz="2800" i="1">
                    <a:latin typeface="Times New Roman" pitchFamily="18" charset="0"/>
                  </a:rPr>
                  <a:t>…</a:t>
                </a:r>
                <a:r>
                  <a:rPr lang="en-US" altLang="en-US" sz="2800" i="1">
                    <a:solidFill>
                      <a:srgbClr val="FF00FF"/>
                    </a:solidFill>
                    <a:latin typeface="Times New Roman" pitchFamily="18" charset="0"/>
                  </a:rPr>
                  <a:t> </a:t>
                </a:r>
                <a:r>
                  <a:rPr lang="en-CA" altLang="en-US" sz="2800">
                    <a:latin typeface="Times New Roman" pitchFamily="18" charset="0"/>
                  </a:rPr>
                  <a:t>+ </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n</a:t>
                </a:r>
                <a:r>
                  <a:rPr lang="en-US" altLang="en-US" sz="2800" i="1">
                    <a:solidFill>
                      <a:srgbClr val="FF00FF"/>
                    </a:solidFill>
                    <a:latin typeface="Times New Roman" pitchFamily="18" charset="0"/>
                  </a:rPr>
                  <a:t> </a:t>
                </a:r>
                <a:r>
                  <a:rPr lang="en-US" altLang="en-US" sz="2800" i="1" err="1">
                    <a:solidFill>
                      <a:srgbClr val="FF00FF"/>
                    </a:solidFill>
                    <a:latin typeface="Times New Roman" pitchFamily="18" charset="0"/>
                    <a:sym typeface="Symbol" panose="05050102010706020507" pitchFamily="18" charset="2"/>
                  </a:rPr>
                  <a:t>x</a:t>
                </a:r>
                <a:r>
                  <a:rPr lang="en-US" altLang="en-US" sz="2800" baseline="-25000" err="1">
                    <a:solidFill>
                      <a:srgbClr val="FF00FF"/>
                    </a:solidFill>
                    <a:latin typeface="Times New Roman" pitchFamily="18" charset="0"/>
                    <a:sym typeface="Symbol" panose="05050102010706020507" pitchFamily="18" charset="2"/>
                  </a:rPr>
                  <a:t></a:t>
                </a:r>
                <a:r>
                  <a:rPr lang="en-US" altLang="en-US" sz="2800" i="1" baseline="-25000" err="1">
                    <a:solidFill>
                      <a:srgbClr val="FF00FF"/>
                    </a:solidFill>
                    <a:latin typeface="Times New Roman" pitchFamily="18" charset="0"/>
                    <a:sym typeface="Symbol" panose="05050102010706020507" pitchFamily="18" charset="2"/>
                  </a:rPr>
                  <a:t>d</a:t>
                </a:r>
                <a:r>
                  <a:rPr lang="en-US" altLang="en-US" sz="2800" i="1" baseline="-25000" err="1">
                    <a:solidFill>
                      <a:srgbClr val="FF00FF"/>
                    </a:solidFill>
                    <a:latin typeface="Times New Roman" pitchFamily="18" charset="0"/>
                  </a:rPr>
                  <a:t>,n</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rPr>
                  <a:t>  </a:t>
                </a:r>
                <a:endParaRPr lang="en-CA" altLang="en-US" sz="2800">
                  <a:latin typeface="Times New Roman" pitchFamily="18" charset="0"/>
                </a:endParaRPr>
              </a:p>
            </p:txBody>
          </p:sp>
        </mc:Choice>
        <mc:Fallback xmlns="">
          <p:sp>
            <p:nvSpPr>
              <p:cNvPr id="92" name="Text Box 33"/>
              <p:cNvSpPr txBox="1">
                <a:spLocks noRot="1" noChangeAspect="1" noMove="1" noResize="1" noEditPoints="1" noAdjustHandles="1" noChangeArrowheads="1" noChangeShapeType="1" noTextEdit="1"/>
              </p:cNvSpPr>
              <p:nvPr/>
            </p:nvSpPr>
            <p:spPr bwMode="auto">
              <a:xfrm>
                <a:off x="381000" y="4038600"/>
                <a:ext cx="7620000" cy="523220"/>
              </a:xfrm>
              <a:prstGeom prst="rect">
                <a:avLst/>
              </a:prstGeom>
              <a:blipFill>
                <a:blip r:embed="rId5"/>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GB">
                    <a:noFill/>
                  </a:rPr>
                  <a:t> </a:t>
                </a:r>
              </a:p>
            </p:txBody>
          </p:sp>
        </mc:Fallback>
      </mc:AlternateContent>
      <p:sp>
        <p:nvSpPr>
          <p:cNvPr id="93" name="Rectangle 92"/>
          <p:cNvSpPr/>
          <p:nvPr/>
        </p:nvSpPr>
        <p:spPr>
          <a:xfrm>
            <a:off x="2605528" y="2362200"/>
            <a:ext cx="6614672" cy="1815882"/>
          </a:xfrm>
          <a:prstGeom prst="rect">
            <a:avLst/>
          </a:prstGeom>
        </p:spPr>
        <p:txBody>
          <a:bodyPr wrap="square">
            <a:spAutoFit/>
          </a:bodyPr>
          <a:lstStyle/>
          <a:p>
            <a:pPr marL="457200" indent="-457200">
              <a:buFont typeface="Arial" panose="020B0604020202020204" pitchFamily="34" charset="0"/>
              <a:buChar char="•"/>
            </a:pPr>
            <a:r>
              <a:rPr lang="en-US" altLang="en-US" i="1" err="1">
                <a:solidFill>
                  <a:srgbClr val="FF00FF"/>
                </a:solidFill>
                <a:sym typeface="Symbol" panose="05050102010706020507" pitchFamily="18" charset="2"/>
              </a:rPr>
              <a:t>y</a:t>
            </a:r>
            <a:r>
              <a:rPr lang="en-US" altLang="en-US" i="1" baseline="-25000" err="1">
                <a:solidFill>
                  <a:srgbClr val="FF00FF"/>
                </a:solidFill>
                <a:sym typeface="Symbol" panose="05050102010706020507" pitchFamily="18" charset="2"/>
              </a:rPr>
              <a:t>d</a:t>
            </a:r>
            <a:r>
              <a:rPr lang="en-US" altLang="en-US" baseline="-25000">
                <a:solidFill>
                  <a:srgbClr val="FF00FF"/>
                </a:solidFill>
                <a:sym typeface="Symbol" panose="05050102010706020507" pitchFamily="18" charset="2"/>
              </a:rPr>
              <a:t>       </a:t>
            </a:r>
            <a:r>
              <a:rPr lang="en-CA" altLang="en-US">
                <a:sym typeface="Symbol" panose="05050102010706020507" pitchFamily="18" charset="2"/>
              </a:rPr>
              <a:t>is likelihood of rain on day </a:t>
            </a:r>
            <a:r>
              <a:rPr lang="en-CA" altLang="en-US" i="1">
                <a:solidFill>
                  <a:srgbClr val="FF00FF"/>
                </a:solidFill>
                <a:sym typeface="Symbol" panose="05050102010706020507" pitchFamily="18" charset="2"/>
              </a:rPr>
              <a:t>d</a:t>
            </a:r>
            <a:r>
              <a:rPr lang="en-CA" altLang="en-US">
                <a:sym typeface="Symbol" panose="05050102010706020507" pitchFamily="18" charset="2"/>
              </a:rPr>
              <a:t>.</a:t>
            </a:r>
            <a:endParaRPr lang="en-US" altLang="en-US" i="1">
              <a:solidFill>
                <a:srgbClr val="FF00FF"/>
              </a:solidFill>
              <a:sym typeface="Symbol" panose="05050102010706020507" pitchFamily="18" charset="2"/>
            </a:endParaRPr>
          </a:p>
          <a:p>
            <a:pPr marL="457200" indent="-457200">
              <a:buFont typeface="Arial" panose="020B0604020202020204" pitchFamily="34" charset="0"/>
              <a:buChar char="•"/>
            </a:pPr>
            <a:r>
              <a:rPr lang="en-US" altLang="en-US" i="1">
                <a:solidFill>
                  <a:srgbClr val="FF00FF"/>
                </a:solidFill>
                <a:sym typeface="Symbol" panose="05050102010706020507" pitchFamily="18" charset="2"/>
              </a:rPr>
              <a:t>x</a:t>
            </a:r>
            <a:r>
              <a:rPr lang="en-US" altLang="en-US" baseline="-25000">
                <a:solidFill>
                  <a:srgbClr val="FF00FF"/>
                </a:solidFill>
                <a:sym typeface="Symbol" panose="05050102010706020507" pitchFamily="18" charset="2"/>
              </a:rPr>
              <a:t></a:t>
            </a:r>
            <a:r>
              <a:rPr lang="en-US" altLang="en-US" i="1" baseline="-25000">
                <a:solidFill>
                  <a:srgbClr val="FF00FF"/>
                </a:solidFill>
                <a:sym typeface="Symbol" panose="05050102010706020507" pitchFamily="18" charset="2"/>
              </a:rPr>
              <a:t>d</a:t>
            </a:r>
            <a:r>
              <a:rPr lang="en-US" altLang="en-US" i="1" baseline="-25000">
                <a:solidFill>
                  <a:srgbClr val="FF00FF"/>
                </a:solidFill>
              </a:rPr>
              <a:t>,1</a:t>
            </a:r>
            <a:r>
              <a:rPr lang="en-US" altLang="en-US" baseline="-25000">
                <a:solidFill>
                  <a:srgbClr val="FF00FF"/>
                </a:solidFill>
                <a:sym typeface="Symbol" panose="05050102010706020507" pitchFamily="18" charset="2"/>
              </a:rPr>
              <a:t>  </a:t>
            </a:r>
            <a:r>
              <a:rPr lang="en-CA" altLang="en-US">
                <a:sym typeface="Symbol" panose="05050102010706020507" pitchFamily="18" charset="2"/>
              </a:rPr>
              <a:t>is whether there are clouds.</a:t>
            </a:r>
          </a:p>
          <a:p>
            <a:pPr marL="457200" indent="-457200">
              <a:buFont typeface="Arial" panose="020B0604020202020204" pitchFamily="34" charset="0"/>
              <a:buChar char="•"/>
            </a:pPr>
            <a:r>
              <a:rPr lang="en-US" altLang="en-US" i="1">
                <a:solidFill>
                  <a:srgbClr val="FF00FF"/>
                </a:solidFill>
                <a:sym typeface="Symbol" panose="05050102010706020507" pitchFamily="18" charset="2"/>
              </a:rPr>
              <a:t>x</a:t>
            </a:r>
            <a:r>
              <a:rPr lang="en-US" altLang="en-US" baseline="-25000">
                <a:solidFill>
                  <a:srgbClr val="FF00FF"/>
                </a:solidFill>
                <a:sym typeface="Symbol" panose="05050102010706020507" pitchFamily="18" charset="2"/>
              </a:rPr>
              <a:t></a:t>
            </a:r>
            <a:r>
              <a:rPr lang="en-US" altLang="en-US" i="1" baseline="-25000">
                <a:solidFill>
                  <a:srgbClr val="FF00FF"/>
                </a:solidFill>
                <a:sym typeface="Symbol" panose="05050102010706020507" pitchFamily="18" charset="2"/>
              </a:rPr>
              <a:t>d</a:t>
            </a:r>
            <a:r>
              <a:rPr lang="en-US" altLang="en-US" i="1" baseline="-25000">
                <a:solidFill>
                  <a:srgbClr val="FF00FF"/>
                </a:solidFill>
              </a:rPr>
              <a:t>,2</a:t>
            </a:r>
            <a:r>
              <a:rPr lang="en-US" altLang="en-US" baseline="-25000">
                <a:solidFill>
                  <a:srgbClr val="FF00FF"/>
                </a:solidFill>
                <a:sym typeface="Symbol" panose="05050102010706020507" pitchFamily="18" charset="2"/>
              </a:rPr>
              <a:t> </a:t>
            </a:r>
            <a:r>
              <a:rPr lang="en-CA" altLang="en-US">
                <a:sym typeface="Symbol" panose="05050102010706020507" pitchFamily="18" charset="2"/>
              </a:rPr>
              <a:t> the shirt the man is wearing.</a:t>
            </a:r>
          </a:p>
          <a:p>
            <a:pPr marL="457200" indent="-457200">
              <a:buFont typeface="Arial" panose="020B0604020202020204" pitchFamily="34" charset="0"/>
              <a:buChar char="•"/>
            </a:pPr>
            <a:r>
              <a:rPr lang="en-US" altLang="en-US" i="1">
                <a:solidFill>
                  <a:srgbClr val="66FF33"/>
                </a:solidFill>
              </a:rPr>
              <a:t>w</a:t>
            </a:r>
            <a:r>
              <a:rPr lang="en-US" altLang="en-US" i="1" baseline="-25000">
                <a:solidFill>
                  <a:srgbClr val="66FF33"/>
                </a:solidFill>
              </a:rPr>
              <a:t>1</a:t>
            </a:r>
            <a:r>
              <a:rPr lang="en-US" altLang="en-US" i="1">
                <a:solidFill>
                  <a:srgbClr val="FF00FF"/>
                </a:solidFill>
              </a:rPr>
              <a:t> </a:t>
            </a:r>
            <a:r>
              <a:rPr lang="en-CA" altLang="en-US">
                <a:sym typeface="Symbol" panose="05050102010706020507" pitchFamily="18" charset="2"/>
              </a:rPr>
              <a:t>and </a:t>
            </a:r>
            <a:r>
              <a:rPr lang="en-US" altLang="en-US" i="1">
                <a:solidFill>
                  <a:srgbClr val="66FF33"/>
                </a:solidFill>
              </a:rPr>
              <a:t>w</a:t>
            </a:r>
            <a:r>
              <a:rPr lang="en-US" altLang="en-US" i="1" baseline="-25000">
                <a:solidFill>
                  <a:srgbClr val="66FF33"/>
                </a:solidFill>
              </a:rPr>
              <a:t>2  </a:t>
            </a:r>
            <a:r>
              <a:rPr lang="en-CA" altLang="en-US">
                <a:sym typeface="Symbol" panose="05050102010706020507" pitchFamily="18" charset="2"/>
              </a:rPr>
              <a:t>are their level of effect on rain.</a:t>
            </a:r>
            <a:endParaRPr lang="en-CA"/>
          </a:p>
        </p:txBody>
      </p:sp>
      <p:pic>
        <p:nvPicPr>
          <p:cNvPr id="94" name="Picture 4" descr="Image result for clouds and 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4453" y="4681537"/>
            <a:ext cx="3633747" cy="2176463"/>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8655508" y="3124200"/>
            <a:ext cx="412292" cy="707886"/>
          </a:xfrm>
          <a:prstGeom prst="rect">
            <a:avLst/>
          </a:prstGeom>
        </p:spPr>
        <p:txBody>
          <a:bodyPr wrap="none">
            <a:spAutoFit/>
          </a:bodyPr>
          <a:lstStyle/>
          <a:p>
            <a:r>
              <a:rPr lang="en-CA" altLang="en-US" sz="4000">
                <a:solidFill>
                  <a:srgbClr val="FF0000"/>
                </a:solidFill>
                <a:sym typeface="Symbol" panose="05050102010706020507" pitchFamily="18" charset="2"/>
              </a:rPr>
              <a:t>?</a:t>
            </a:r>
            <a:endParaRPr lang="en-CA" sz="4000">
              <a:solidFill>
                <a:srgbClr val="FF0000"/>
              </a:solidFill>
            </a:endParaRPr>
          </a:p>
        </p:txBody>
      </p:sp>
      <p:sp>
        <p:nvSpPr>
          <p:cNvPr id="2" name="Rectangle 1"/>
          <p:cNvSpPr/>
          <p:nvPr/>
        </p:nvSpPr>
        <p:spPr>
          <a:xfrm>
            <a:off x="1473301" y="2296180"/>
            <a:ext cx="1269899" cy="523220"/>
          </a:xfrm>
          <a:prstGeom prst="rect">
            <a:avLst/>
          </a:prstGeom>
        </p:spPr>
        <p:txBody>
          <a:bodyPr wrap="none">
            <a:spAutoFit/>
          </a:bodyPr>
          <a:lstStyle/>
          <a:p>
            <a:r>
              <a:rPr lang="en-US" altLang="en-US">
                <a:sym typeface="Symbol" panose="05050102010706020507" pitchFamily="18" charset="2"/>
              </a:rPr>
              <a:t>Maybe </a:t>
            </a:r>
          </a:p>
        </p:txBody>
      </p:sp>
      <mc:AlternateContent xmlns:mc="http://schemas.openxmlformats.org/markup-compatibility/2006" xmlns:a14="http://schemas.microsoft.com/office/drawing/2010/main">
        <mc:Choice Requires="a14">
          <p:sp>
            <p:nvSpPr>
              <p:cNvPr id="102"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102"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7"/>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pic>
        <p:nvPicPr>
          <p:cNvPr id="31" name="Picture 2" descr="Image result for man in raincoat with clouds">
            <a:extLst>
              <a:ext uri="{FF2B5EF4-FFF2-40B4-BE49-F238E27FC236}">
                <a16:creationId xmlns:a16="http://schemas.microsoft.com/office/drawing/2014/main" id="{9B691816-2ED0-450D-930A-2E198E9AB9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7811" y="4702198"/>
            <a:ext cx="3620390" cy="2039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8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 calcmode="lin" valueType="num">
                                      <p:cBhvr additive="base">
                                        <p:cTn id="7" dur="500" fill="hold"/>
                                        <p:tgtEl>
                                          <p:spTgt spid="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2">
                                            <p:txEl>
                                              <p:pRg st="0" end="0"/>
                                            </p:txEl>
                                          </p:spTgt>
                                        </p:tgtEl>
                                        <p:attrNameLst>
                                          <p:attrName>style.visibility</p:attrName>
                                        </p:attrNameLst>
                                      </p:cBhvr>
                                      <p:to>
                                        <p:strVal val="visible"/>
                                      </p:to>
                                    </p:set>
                                    <p:anim calcmode="lin" valueType="num">
                                      <p:cBhvr additive="base">
                                        <p:cTn id="15" dur="500" fill="hold"/>
                                        <p:tgtEl>
                                          <p:spTgt spid="9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93">
                                            <p:txEl>
                                              <p:pRg st="0" end="0"/>
                                            </p:txEl>
                                          </p:spTgt>
                                        </p:tgtEl>
                                        <p:attrNameLst>
                                          <p:attrName>style.visibility</p:attrName>
                                        </p:attrNameLst>
                                      </p:cBhvr>
                                      <p:to>
                                        <p:strVal val="visible"/>
                                      </p:to>
                                    </p:set>
                                    <p:anim calcmode="lin" valueType="num">
                                      <p:cBhvr additive="base">
                                        <p:cTn id="25" dur="500" fill="hold"/>
                                        <p:tgtEl>
                                          <p:spTgt spid="93">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3">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4"/>
                                        </p:tgtEl>
                                        <p:attrNameLst>
                                          <p:attrName>style.visibility</p:attrName>
                                        </p:attrNameLst>
                                      </p:cBhvr>
                                      <p:to>
                                        <p:strVal val="visible"/>
                                      </p:to>
                                    </p:set>
                                    <p:anim calcmode="lin" valueType="num">
                                      <p:cBhvr additive="base">
                                        <p:cTn id="29" dur="500" fill="hold"/>
                                        <p:tgtEl>
                                          <p:spTgt spid="94"/>
                                        </p:tgtEl>
                                        <p:attrNameLst>
                                          <p:attrName>ppt_x</p:attrName>
                                        </p:attrNameLst>
                                      </p:cBhvr>
                                      <p:tavLst>
                                        <p:tav tm="0">
                                          <p:val>
                                            <p:strVal val="0-#ppt_w/2"/>
                                          </p:val>
                                        </p:tav>
                                        <p:tav tm="100000">
                                          <p:val>
                                            <p:strVal val="#ppt_x"/>
                                          </p:val>
                                        </p:tav>
                                      </p:tavLst>
                                    </p:anim>
                                    <p:anim calcmode="lin" valueType="num">
                                      <p:cBhvr additive="base">
                                        <p:cTn id="30" dur="5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3">
                                            <p:txEl>
                                              <p:pRg st="1" end="1"/>
                                            </p:txEl>
                                          </p:spTgt>
                                        </p:tgtEl>
                                        <p:attrNameLst>
                                          <p:attrName>style.visibility</p:attrName>
                                        </p:attrNameLst>
                                      </p:cBhvr>
                                      <p:to>
                                        <p:strVal val="visible"/>
                                      </p:to>
                                    </p:set>
                                    <p:anim calcmode="lin" valueType="num">
                                      <p:cBhvr additive="base">
                                        <p:cTn id="35" dur="500" fill="hold"/>
                                        <p:tgtEl>
                                          <p:spTgt spid="93">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9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93">
                                            <p:txEl>
                                              <p:pRg st="2" end="2"/>
                                            </p:txEl>
                                          </p:spTgt>
                                        </p:tgtEl>
                                        <p:attrNameLst>
                                          <p:attrName>style.visibility</p:attrName>
                                        </p:attrNameLst>
                                      </p:cBhvr>
                                      <p:to>
                                        <p:strVal val="visible"/>
                                      </p:to>
                                    </p:set>
                                    <p:anim calcmode="lin" valueType="num">
                                      <p:cBhvr additive="base">
                                        <p:cTn id="41" dur="500" fill="hold"/>
                                        <p:tgtEl>
                                          <p:spTgt spid="93">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93">
                                            <p:txEl>
                                              <p:pRg st="3" end="3"/>
                                            </p:txEl>
                                          </p:spTgt>
                                        </p:tgtEl>
                                        <p:attrNameLst>
                                          <p:attrName>style.visibility</p:attrName>
                                        </p:attrNameLst>
                                      </p:cBhvr>
                                      <p:to>
                                        <p:strVal val="visible"/>
                                      </p:to>
                                    </p:set>
                                    <p:anim calcmode="lin" valueType="num">
                                      <p:cBhvr additive="base">
                                        <p:cTn id="47" dur="500" fill="hold"/>
                                        <p:tgtEl>
                                          <p:spTgt spid="93">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95"/>
                                        </p:tgtEl>
                                        <p:attrNameLst>
                                          <p:attrName>style.visibility</p:attrName>
                                        </p:attrNameLst>
                                      </p:cBhvr>
                                      <p:to>
                                        <p:strVal val="visible"/>
                                      </p:to>
                                    </p:set>
                                    <p:anim calcmode="lin" valueType="num">
                                      <p:cBhvr additive="base">
                                        <p:cTn id="53" dur="500" fill="hold"/>
                                        <p:tgtEl>
                                          <p:spTgt spid="95"/>
                                        </p:tgtEl>
                                        <p:attrNameLst>
                                          <p:attrName>ppt_x</p:attrName>
                                        </p:attrNameLst>
                                      </p:cBhvr>
                                      <p:tavLst>
                                        <p:tav tm="0">
                                          <p:val>
                                            <p:strVal val="0-#ppt_w/2"/>
                                          </p:val>
                                        </p:tav>
                                        <p:tav tm="100000">
                                          <p:val>
                                            <p:strVal val="#ppt_x"/>
                                          </p:val>
                                        </p:tav>
                                      </p:tavLst>
                                    </p:anim>
                                    <p:anim calcmode="lin" valueType="num">
                                      <p:cBhvr additive="base">
                                        <p:cTn id="54"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0-#ppt_w/2"/>
                                          </p:val>
                                        </p:tav>
                                        <p:tav tm="100000">
                                          <p:val>
                                            <p:strVal val="#ppt_x"/>
                                          </p:val>
                                        </p:tav>
                                      </p:tavLst>
                                    </p:anim>
                                    <p:anim calcmode="lin" valueType="num">
                                      <p:cBhvr additive="base">
                                        <p:cTn id="60"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609600"/>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r>
                  <a:rPr lang="en-US" altLang="en-US" sz="2800">
                    <a:latin typeface="Times New Roman" pitchFamily="18" charset="0"/>
                    <a:sym typeface="Symbol" panose="05050102010706020507" pitchFamily="18" charset="2"/>
                  </a:rPr>
                  <a:t>takes an input </a:t>
                </a: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oMath>
                </a14:m>
                <a:r>
                  <a:rPr lang="en-US" altLang="en-US" sz="2800">
                    <a:latin typeface="Times New Roman" pitchFamily="18" charset="0"/>
                    <a:sym typeface="Symbol" panose="05050102010706020507" pitchFamily="18" charset="2"/>
                  </a:rPr>
                  <a:t> and returns an answer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a:t>
                </a:r>
              </a:p>
              <a:p>
                <a:pPr marL="1200150" lvl="1" indent="-457200">
                  <a:spcBef>
                    <a:spcPct val="0"/>
                  </a:spcBef>
                </a:pPr>
                <a:r>
                  <a:rPr lang="en-US" altLang="en-US" sz="2800">
                    <a:latin typeface="Times New Roman" pitchFamily="18" charset="0"/>
                    <a:sym typeface="Symbol" panose="05050102010706020507" pitchFamily="18" charset="2"/>
                  </a:rPr>
                  <a:t>It </a:t>
                </a:r>
                <a:r>
                  <a:rPr lang="en-US" altLang="en-US" sz="2800">
                    <a:latin typeface="Times New Roman" pitchFamily="18" charset="0"/>
                  </a:rPr>
                  <a:t>is represented with </a:t>
                </a:r>
                <a:r>
                  <a:rPr lang="en-US" altLang="en-US" sz="2800" i="1">
                    <a:latin typeface="Times New Roman" pitchFamily="18" charset="0"/>
                  </a:rPr>
                  <a:t>m-</a:t>
                </a:r>
                <a:r>
                  <a:rPr lang="en-US" altLang="en-US" sz="2800">
                    <a:latin typeface="Times New Roman" pitchFamily="18" charset="0"/>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a:spcBef>
                    <a:spcPct val="0"/>
                  </a:spcBef>
                </a:pPr>
                <a:r>
                  <a:rPr lang="en-US" altLang="en-US" sz="2800">
                    <a:latin typeface="Times New Roman" pitchFamily="18" charset="0"/>
                    <a:sym typeface="Symbol" panose="05050102010706020507" pitchFamily="18" charset="2"/>
                  </a:rPr>
                  <a:t>             </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609600"/>
                <a:ext cx="9338913" cy="1815882"/>
              </a:xfrm>
              <a:prstGeom prst="rect">
                <a:avLst/>
              </a:prstGeom>
              <a:blipFill>
                <a:blip r:embed="rId3"/>
                <a:stretch>
                  <a:fillRect t="-33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Machine</a:t>
            </a:r>
          </a:p>
        </p:txBody>
      </p:sp>
      <mc:AlternateContent xmlns:mc="http://schemas.openxmlformats.org/markup-compatibility/2006" xmlns:a14="http://schemas.microsoft.com/office/drawing/2010/main">
        <mc:Choice Requires="a14">
          <p:sp>
            <p:nvSpPr>
              <p:cNvPr id="24" name="Rectangle 23"/>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24" name="Rectangle 23"/>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4"/>
                <a:stretch>
                  <a:fillRect l="-2478" t="-12941" r="-1487" b="-34118"/>
                </a:stretch>
              </a:blipFill>
            </p:spPr>
            <p:txBody>
              <a:bodyPr/>
              <a:lstStyle/>
              <a:p>
                <a:r>
                  <a:rPr lang="en-US">
                    <a:noFill/>
                  </a:rPr>
                  <a:t> </a:t>
                </a:r>
              </a:p>
            </p:txBody>
          </p:sp>
        </mc:Fallback>
      </mc:AlternateContent>
      <p:grpSp>
        <p:nvGrpSpPr>
          <p:cNvPr id="53" name="Group 52"/>
          <p:cNvGrpSpPr/>
          <p:nvPr/>
        </p:nvGrpSpPr>
        <p:grpSpPr>
          <a:xfrm>
            <a:off x="76200" y="3962400"/>
            <a:ext cx="3766810" cy="2590800"/>
            <a:chOff x="76200" y="3962400"/>
            <a:chExt cx="3766810" cy="2590800"/>
          </a:xfrm>
        </p:grpSpPr>
        <p:grpSp>
          <p:nvGrpSpPr>
            <p:cNvPr id="62" name="Group 61"/>
            <p:cNvGrpSpPr/>
            <p:nvPr/>
          </p:nvGrpSpPr>
          <p:grpSpPr>
            <a:xfrm>
              <a:off x="76200" y="3962400"/>
              <a:ext cx="3766810" cy="2590800"/>
              <a:chOff x="76200" y="3962400"/>
              <a:chExt cx="3766810" cy="2590800"/>
            </a:xfrm>
          </p:grpSpPr>
          <p:cxnSp>
            <p:nvCxnSpPr>
              <p:cNvPr id="76" name="Straight Connector 75"/>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77" name="Straight Connector 76"/>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78"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63" name="Group 62"/>
            <p:cNvGrpSpPr/>
            <p:nvPr/>
          </p:nvGrpSpPr>
          <p:grpSpPr>
            <a:xfrm>
              <a:off x="876128" y="4942080"/>
              <a:ext cx="2353800" cy="860040"/>
              <a:chOff x="875410" y="4942080"/>
              <a:chExt cx="2353800" cy="860040"/>
            </a:xfrm>
          </p:grpSpPr>
          <p:sp>
            <p:nvSpPr>
              <p:cNvPr id="64" name="Oval 63"/>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5" name="Oval 6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6" name="Oval 6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7" name="Oval 6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8" name="Oval 6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0" name="Text Box 33"/>
          <p:cNvSpPr txBox="1">
            <a:spLocks noChangeArrowheads="1"/>
          </p:cNvSpPr>
          <p:nvPr/>
        </p:nvSpPr>
        <p:spPr bwMode="auto">
          <a:xfrm>
            <a:off x="643287" y="1894708"/>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latin typeface="Times New Roman" panose="02020603050405020304" pitchFamily="18" charset="0"/>
                <a:sym typeface="Symbol" panose="05050102010706020507" pitchFamily="18" charset="2"/>
              </a:rPr>
              <a:t>Example: linear, </a:t>
            </a:r>
          </a:p>
        </p:txBody>
      </p:sp>
      <p:sp>
        <p:nvSpPr>
          <p:cNvPr id="31" name="Text Box 33"/>
          <p:cNvSpPr txBox="1">
            <a:spLocks noChangeArrowheads="1"/>
          </p:cNvSpPr>
          <p:nvPr/>
        </p:nvSpPr>
        <p:spPr bwMode="auto">
          <a:xfrm>
            <a:off x="3512024" y="1876568"/>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polynomial</a:t>
            </a:r>
          </a:p>
        </p:txBody>
      </p:sp>
      <p:sp>
        <p:nvSpPr>
          <p:cNvPr id="32" name="Text Box 33"/>
          <p:cNvSpPr txBox="1">
            <a:spLocks noChangeArrowheads="1"/>
          </p:cNvSpPr>
          <p:nvPr/>
        </p:nvSpPr>
        <p:spPr bwMode="auto">
          <a:xfrm>
            <a:off x="2971800" y="4572000"/>
            <a:ext cx="495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m-1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,1</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sym typeface="Symbol" panose="05050102010706020507" pitchFamily="18" charset="2"/>
              </a:rPr>
              <a:t> </a:t>
            </a:r>
            <a:r>
              <a:rPr lang="en-US" altLang="en-US" sz="2800" i="1" baseline="30000">
                <a:solidFill>
                  <a:srgbClr val="FF00FF"/>
                </a:solidFill>
                <a:latin typeface="Times New Roman" pitchFamily="18" charset="0"/>
              </a:rPr>
              <a:t>2</a:t>
            </a:r>
            <a:r>
              <a:rPr lang="en-CA" altLang="en-US" sz="2800">
                <a:latin typeface="Times New Roman" pitchFamily="18" charset="0"/>
              </a:rPr>
              <a:t> + </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i="1" baseline="-25000">
                <a:solidFill>
                  <a:srgbClr val="66FF33"/>
                </a:solidFill>
                <a:latin typeface="Times New Roman" pitchFamily="18" charset="0"/>
              </a:rPr>
              <a:t>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,2</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sym typeface="Symbol" panose="05050102010706020507" pitchFamily="18" charset="2"/>
              </a:rPr>
              <a:t> </a:t>
            </a:r>
            <a:r>
              <a:rPr lang="en-US" altLang="en-US" sz="2800" i="1" baseline="30000">
                <a:solidFill>
                  <a:srgbClr val="FF00FF"/>
                </a:solidFill>
                <a:latin typeface="Times New Roman" pitchFamily="18" charset="0"/>
              </a:rPr>
              <a:t>2</a:t>
            </a:r>
            <a:r>
              <a:rPr lang="en-CA" altLang="en-US" sz="2800">
                <a:latin typeface="Times New Roman" pitchFamily="18" charset="0"/>
              </a:rPr>
              <a:t> </a:t>
            </a:r>
          </a:p>
          <a:p>
            <a:pPr>
              <a:spcBef>
                <a:spcPct val="0"/>
              </a:spcBef>
            </a:pPr>
            <a:endParaRPr lang="en-CA" altLang="en-US" sz="2800">
              <a:latin typeface="Times New Roman" pitchFamily="18" charset="0"/>
            </a:endParaRPr>
          </a:p>
        </p:txBody>
      </p:sp>
      <p:sp>
        <p:nvSpPr>
          <p:cNvPr id="33" name="Freeform 32"/>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34"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34"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5"/>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4" name="Group 3">
            <a:extLst>
              <a:ext uri="{FF2B5EF4-FFF2-40B4-BE49-F238E27FC236}">
                <a16:creationId xmlns:a16="http://schemas.microsoft.com/office/drawing/2014/main" id="{765551A9-9AE9-45F1-AC5D-44CB43F51F13}"/>
              </a:ext>
            </a:extLst>
          </p:cNvPr>
          <p:cNvGrpSpPr/>
          <p:nvPr/>
        </p:nvGrpSpPr>
        <p:grpSpPr>
          <a:xfrm>
            <a:off x="3501261" y="4545496"/>
            <a:ext cx="4044697" cy="1803793"/>
            <a:chOff x="3501261" y="4545496"/>
            <a:chExt cx="4044697" cy="1803793"/>
          </a:xfrm>
        </p:grpSpPr>
        <p:sp>
          <p:nvSpPr>
            <p:cNvPr id="2" name="Oval 1">
              <a:extLst>
                <a:ext uri="{FF2B5EF4-FFF2-40B4-BE49-F238E27FC236}">
                  <a16:creationId xmlns:a16="http://schemas.microsoft.com/office/drawing/2014/main" id="{033CE36C-F24C-4E4A-BCE6-F0BE141B7D13}"/>
                </a:ext>
              </a:extLst>
            </p:cNvPr>
            <p:cNvSpPr/>
            <p:nvPr/>
          </p:nvSpPr>
          <p:spPr>
            <a:xfrm>
              <a:off x="4038600" y="4561820"/>
              <a:ext cx="1152853" cy="685060"/>
            </a:xfrm>
            <a:prstGeom prst="ellipse">
              <a:avLst/>
            </a:prstGeom>
            <a:ln w="25400">
              <a:solidFill>
                <a:srgbClr val="FF0000"/>
              </a:solidFill>
            </a:ln>
          </p:spPr>
          <p:txBody>
            <a:bodyPr wrap="non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30" name="Oval 29">
              <a:extLst>
                <a:ext uri="{FF2B5EF4-FFF2-40B4-BE49-F238E27FC236}">
                  <a16:creationId xmlns:a16="http://schemas.microsoft.com/office/drawing/2014/main" id="{18AAB9FB-E4E3-4B26-8612-F36621A35815}"/>
                </a:ext>
              </a:extLst>
            </p:cNvPr>
            <p:cNvSpPr/>
            <p:nvPr/>
          </p:nvSpPr>
          <p:spPr>
            <a:xfrm>
              <a:off x="5847607" y="4545496"/>
              <a:ext cx="1152853" cy="685060"/>
            </a:xfrm>
            <a:prstGeom prst="ellipse">
              <a:avLst/>
            </a:prstGeom>
            <a:ln w="25400">
              <a:solidFill>
                <a:srgbClr val="FF0000"/>
              </a:solidFill>
            </a:ln>
          </p:spPr>
          <p:txBody>
            <a:bodyPr wrap="non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3" name="Rectangle 2">
              <a:extLst>
                <a:ext uri="{FF2B5EF4-FFF2-40B4-BE49-F238E27FC236}">
                  <a16:creationId xmlns:a16="http://schemas.microsoft.com/office/drawing/2014/main" id="{0BB7DBCB-B6F5-4E09-83EC-4CDED2BFB0AF}"/>
                </a:ext>
              </a:extLst>
            </p:cNvPr>
            <p:cNvSpPr/>
            <p:nvPr/>
          </p:nvSpPr>
          <p:spPr>
            <a:xfrm>
              <a:off x="3501261" y="5148960"/>
              <a:ext cx="4044697" cy="1200329"/>
            </a:xfrm>
            <a:prstGeom prst="rect">
              <a:avLst/>
            </a:prstGeom>
          </p:spPr>
          <p:txBody>
            <a:bodyPr wrap="none">
              <a:spAutoFit/>
            </a:bodyPr>
            <a:lstStyle/>
            <a:p>
              <a:pPr algn="ctr"/>
              <a:r>
                <a:rPr lang="en-US" altLang="en-US" sz="2400">
                  <a:sym typeface="Symbol" panose="05050102010706020507" pitchFamily="18" charset="2"/>
                </a:rPr>
                <a:t>Hand picked</a:t>
              </a:r>
              <a:br>
                <a:rPr lang="en-US" altLang="en-US" sz="2400">
                  <a:sym typeface="Symbol" panose="05050102010706020507" pitchFamily="18" charset="2"/>
                </a:rPr>
              </a:br>
              <a:r>
                <a:rPr lang="en-US" altLang="en-US" sz="2400">
                  <a:sym typeface="Symbol" panose="05050102010706020507" pitchFamily="18" charset="2"/>
                </a:rPr>
                <a:t>precomputed </a:t>
              </a:r>
              <a:r>
                <a:rPr lang="en-US" altLang="en-US" sz="2400">
                  <a:solidFill>
                    <a:srgbClr val="FF00FF"/>
                  </a:solidFill>
                  <a:sym typeface="Symbol" panose="05050102010706020507" pitchFamily="18" charset="2"/>
                </a:rPr>
                <a:t>features</a:t>
              </a:r>
              <a:br>
                <a:rPr lang="en-US" altLang="en-US" sz="2400">
                  <a:sym typeface="Symbol" panose="05050102010706020507" pitchFamily="18" charset="2"/>
                </a:rPr>
              </a:br>
              <a:r>
                <a:rPr lang="en-US" altLang="en-US" sz="2400">
                  <a:sym typeface="Symbol" panose="05050102010706020507" pitchFamily="18" charset="2"/>
                </a:rPr>
                <a:t>that we do </a:t>
              </a:r>
              <a:r>
                <a:rPr lang="en-US" altLang="en-US" sz="2400">
                  <a:solidFill>
                    <a:srgbClr val="66FF33"/>
                  </a:solidFill>
                  <a:sym typeface="Symbol" panose="05050102010706020507" pitchFamily="18" charset="2"/>
                </a:rPr>
                <a:t>linear regression </a:t>
              </a:r>
              <a:r>
                <a:rPr lang="en-US" altLang="en-US" sz="2400">
                  <a:sym typeface="Symbol" panose="05050102010706020507" pitchFamily="18" charset="2"/>
                </a:rPr>
                <a:t>on.</a:t>
              </a:r>
              <a:endParaRPr lang="en-US" sz="2400"/>
            </a:p>
          </p:txBody>
        </p:sp>
      </p:grpSp>
      <mc:AlternateContent xmlns:mc="http://schemas.openxmlformats.org/markup-compatibility/2006" xmlns:a14="http://schemas.microsoft.com/office/drawing/2010/main">
        <mc:Choice Requires="a14">
          <p:sp>
            <p:nvSpPr>
              <p:cNvPr id="35" name="Text Box 33">
                <a:extLst>
                  <a:ext uri="{FF2B5EF4-FFF2-40B4-BE49-F238E27FC236}">
                    <a16:creationId xmlns:a16="http://schemas.microsoft.com/office/drawing/2014/main" id="{B1AD2855-057A-4DE9-942F-4FC6AD36D082}"/>
                  </a:ext>
                </a:extLst>
              </p:cNvPr>
              <p:cNvSpPr txBox="1">
                <a:spLocks noChangeArrowheads="1"/>
              </p:cNvSpPr>
              <p:nvPr/>
            </p:nvSpPr>
            <p:spPr bwMode="auto">
              <a:xfrm>
                <a:off x="381000" y="4038600"/>
                <a:ext cx="76200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r>
                          <m:rPr>
                            <m:nor/>
                          </m:rPr>
                          <a:rPr lang="en-US" altLang="en-US" sz="2800" i="1" baseline="-25000">
                            <a:solidFill>
                              <a:srgbClr val="FF00FF"/>
                            </a:solidFill>
                            <a:latin typeface="Times New Roman" pitchFamily="18" charset="0"/>
                          </a:rPr>
                          <m:t>d</m:t>
                        </m:r>
                      </m:e>
                    </m:d>
                    <m:r>
                      <a:rPr lang="en-CA" altLang="en-US" sz="2800" i="1">
                        <a:solidFill>
                          <a:srgbClr val="FF00FF"/>
                        </a:solidFill>
                        <a:latin typeface="Cambria Math" panose="02040503050406030204" pitchFamily="18" charset="0"/>
                        <a:sym typeface="Symbol" panose="05050102010706020507" pitchFamily="18" charset="2"/>
                      </a:rPr>
                      <m:t> </m:t>
                    </m:r>
                  </m:oMath>
                </a14:m>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0  </a:t>
                </a:r>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,1</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sym typeface="Symbol" panose="05050102010706020507" pitchFamily="18" charset="2"/>
                  </a:rPr>
                  <a:t> </a:t>
                </a:r>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2</a:t>
                </a:r>
                <a:r>
                  <a:rPr lang="en-US" altLang="en-US" sz="2800" i="1">
                    <a:solidFill>
                      <a:srgbClr val="FF00FF"/>
                    </a:solidFill>
                    <a:latin typeface="Times New Roman" pitchFamily="18" charset="0"/>
                  </a:rPr>
                  <a:t>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,2</a:t>
                </a:r>
                <a:r>
                  <a:rPr lang="en-US" altLang="en-US" sz="2800" baseline="-25000">
                    <a:solidFill>
                      <a:srgbClr val="FF00FF"/>
                    </a:solidFill>
                    <a:latin typeface="Times New Roman" pitchFamily="18" charset="0"/>
                    <a:sym typeface="Symbol" panose="05050102010706020507" pitchFamily="18" charset="2"/>
                  </a:rPr>
                  <a:t> </a:t>
                </a:r>
                <a:r>
                  <a:rPr lang="en-CA" altLang="en-US" sz="2800">
                    <a:latin typeface="Times New Roman" pitchFamily="18" charset="0"/>
                  </a:rPr>
                  <a:t>+ </a:t>
                </a:r>
                <a:r>
                  <a:rPr lang="en-US" altLang="en-US" sz="2800" i="1">
                    <a:latin typeface="Times New Roman" pitchFamily="18" charset="0"/>
                  </a:rPr>
                  <a:t>…</a:t>
                </a:r>
                <a:r>
                  <a:rPr lang="en-US" altLang="en-US" sz="2800" i="1">
                    <a:solidFill>
                      <a:srgbClr val="FF00FF"/>
                    </a:solidFill>
                    <a:latin typeface="Times New Roman" pitchFamily="18" charset="0"/>
                  </a:rPr>
                  <a:t> </a:t>
                </a:r>
                <a:r>
                  <a:rPr lang="en-CA" altLang="en-US" sz="2800">
                    <a:latin typeface="Times New Roman" pitchFamily="18" charset="0"/>
                  </a:rPr>
                  <a:t>+ </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n</a:t>
                </a:r>
                <a:r>
                  <a:rPr lang="en-US" altLang="en-US" sz="2800" i="1">
                    <a:solidFill>
                      <a:srgbClr val="FF00FF"/>
                    </a:solidFill>
                    <a:latin typeface="Times New Roman" pitchFamily="18" charset="0"/>
                  </a:rPr>
                  <a:t> </a:t>
                </a:r>
                <a:r>
                  <a:rPr lang="en-US" altLang="en-US" sz="2800" i="1" err="1">
                    <a:solidFill>
                      <a:srgbClr val="FF00FF"/>
                    </a:solidFill>
                    <a:latin typeface="Times New Roman" pitchFamily="18" charset="0"/>
                    <a:sym typeface="Symbol" panose="05050102010706020507" pitchFamily="18" charset="2"/>
                  </a:rPr>
                  <a:t>x</a:t>
                </a:r>
                <a:r>
                  <a:rPr lang="en-US" altLang="en-US" sz="2800" baseline="-25000" err="1">
                    <a:solidFill>
                      <a:srgbClr val="FF00FF"/>
                    </a:solidFill>
                    <a:latin typeface="Times New Roman" pitchFamily="18" charset="0"/>
                    <a:sym typeface="Symbol" panose="05050102010706020507" pitchFamily="18" charset="2"/>
                  </a:rPr>
                  <a:t></a:t>
                </a:r>
                <a:r>
                  <a:rPr lang="en-US" altLang="en-US" sz="2800" i="1" baseline="-25000" err="1">
                    <a:solidFill>
                      <a:srgbClr val="FF00FF"/>
                    </a:solidFill>
                    <a:latin typeface="Times New Roman" pitchFamily="18" charset="0"/>
                    <a:sym typeface="Symbol" panose="05050102010706020507" pitchFamily="18" charset="2"/>
                  </a:rPr>
                  <a:t>d</a:t>
                </a:r>
                <a:r>
                  <a:rPr lang="en-US" altLang="en-US" sz="2800" i="1" baseline="-25000" err="1">
                    <a:solidFill>
                      <a:srgbClr val="FF00FF"/>
                    </a:solidFill>
                    <a:latin typeface="Times New Roman" pitchFamily="18" charset="0"/>
                  </a:rPr>
                  <a:t>,n</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rPr>
                  <a:t>  </a:t>
                </a:r>
                <a:endParaRPr lang="en-CA" altLang="en-US" sz="2800">
                  <a:latin typeface="Times New Roman" pitchFamily="18" charset="0"/>
                </a:endParaRPr>
              </a:p>
            </p:txBody>
          </p:sp>
        </mc:Choice>
        <mc:Fallback xmlns="">
          <p:sp>
            <p:nvSpPr>
              <p:cNvPr id="35" name="Text Box 33">
                <a:extLst>
                  <a:ext uri="{FF2B5EF4-FFF2-40B4-BE49-F238E27FC236}">
                    <a16:creationId xmlns:a16="http://schemas.microsoft.com/office/drawing/2014/main" id="{B1AD2855-057A-4DE9-942F-4FC6AD36D082}"/>
                  </a:ext>
                </a:extLst>
              </p:cNvPr>
              <p:cNvSpPr txBox="1">
                <a:spLocks noRot="1" noChangeAspect="1" noMove="1" noResize="1" noEditPoints="1" noAdjustHandles="1" noChangeArrowheads="1" noChangeShapeType="1" noTextEdit="1"/>
              </p:cNvSpPr>
              <p:nvPr/>
            </p:nvSpPr>
            <p:spPr bwMode="auto">
              <a:xfrm>
                <a:off x="381000" y="4038600"/>
                <a:ext cx="7620000" cy="523220"/>
              </a:xfrm>
              <a:prstGeom prst="rect">
                <a:avLst/>
              </a:prstGeom>
              <a:blipFill>
                <a:blip r:embed="rId6"/>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51828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 calcmode="lin" valueType="num">
                                      <p:cBhvr additive="base">
                                        <p:cTn id="11"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685800" y="-228600"/>
            <a:ext cx="7772400" cy="1143000"/>
          </a:xfrm>
        </p:spPr>
        <p:txBody>
          <a:bodyPr/>
          <a:lstStyle/>
          <a:p>
            <a:pPr>
              <a:defRPr/>
            </a:pPr>
            <a:r>
              <a:rPr lang="en-CA" b="0">
                <a:effectLst/>
                <a:latin typeface="Times New Roman" panose="02020603050405020304" pitchFamily="18" charset="0"/>
              </a:rPr>
              <a:t>Magic</a:t>
            </a:r>
          </a:p>
        </p:txBody>
      </p:sp>
      <p:sp>
        <p:nvSpPr>
          <p:cNvPr id="18" name="Text Box 33"/>
          <p:cNvSpPr txBox="1">
            <a:spLocks noChangeArrowheads="1"/>
          </p:cNvSpPr>
          <p:nvPr/>
        </p:nvSpPr>
        <p:spPr bwMode="auto">
          <a:xfrm>
            <a:off x="4191000" y="4114800"/>
            <a:ext cx="5715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rPr>
              <a:t>- Walking has enough of a </a:t>
            </a:r>
            <a:br>
              <a:rPr lang="en-US" altLang="en-US" sz="2800">
                <a:latin typeface="Times New Roman" panose="02020603050405020304" pitchFamily="18" charset="0"/>
              </a:rPr>
            </a:br>
            <a:r>
              <a:rPr lang="en-US" altLang="en-US" sz="2800">
                <a:latin typeface="Times New Roman" panose="02020603050405020304" pitchFamily="18" charset="0"/>
              </a:rPr>
              <a:t>  pattern that machine learning </a:t>
            </a:r>
            <a:br>
              <a:rPr lang="en-US" altLang="en-US" sz="2800">
                <a:latin typeface="Times New Roman" panose="02020603050405020304" pitchFamily="18" charset="0"/>
              </a:rPr>
            </a:br>
            <a:r>
              <a:rPr lang="en-US" altLang="en-US" sz="2800">
                <a:latin typeface="Times New Roman" panose="02020603050405020304" pitchFamily="18" charset="0"/>
              </a:rPr>
              <a:t>  can copy it. </a:t>
            </a:r>
          </a:p>
        </p:txBody>
      </p:sp>
      <p:grpSp>
        <p:nvGrpSpPr>
          <p:cNvPr id="3" name="Group 2"/>
          <p:cNvGrpSpPr/>
          <p:nvPr/>
        </p:nvGrpSpPr>
        <p:grpSpPr>
          <a:xfrm>
            <a:off x="186087" y="685800"/>
            <a:ext cx="4081113" cy="2082513"/>
            <a:chOff x="186087" y="685800"/>
            <a:chExt cx="4081113" cy="2082513"/>
          </a:xfrm>
        </p:grpSpPr>
        <p:sp>
          <p:nvSpPr>
            <p:cNvPr id="16" name="Text Box 33"/>
            <p:cNvSpPr txBox="1">
              <a:spLocks noChangeArrowheads="1"/>
            </p:cNvSpPr>
            <p:nvPr/>
          </p:nvSpPr>
          <p:spPr bwMode="auto">
            <a:xfrm>
              <a:off x="186087" y="685800"/>
              <a:ext cx="4081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chemeClr val="tx2"/>
                  </a:solidFill>
                  <a:latin typeface="Times New Roman" panose="02020603050405020304" pitchFamily="18" charset="0"/>
                </a:rPr>
                <a:t>Coding:</a:t>
              </a:r>
              <a:endParaRPr lang="en-US" altLang="en-US" sz="2800">
                <a:latin typeface="Times New Roman" panose="02020603050405020304" pitchFamily="18" charset="0"/>
              </a:endParaRPr>
            </a:p>
          </p:txBody>
        </p:sp>
        <p:pic>
          <p:nvPicPr>
            <p:cNvPr id="8194" name="Picture 2" descr="Image result for softwa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821" y="1219200"/>
              <a:ext cx="2753979" cy="15491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4572000" y="685800"/>
            <a:ext cx="4766913" cy="1966261"/>
            <a:chOff x="4572000" y="685800"/>
            <a:chExt cx="4766913" cy="1966261"/>
          </a:xfrm>
        </p:grpSpPr>
        <p:sp>
          <p:nvSpPr>
            <p:cNvPr id="11" name="Text Box 33"/>
            <p:cNvSpPr txBox="1">
              <a:spLocks noChangeArrowheads="1"/>
            </p:cNvSpPr>
            <p:nvPr/>
          </p:nvSpPr>
          <p:spPr bwMode="auto">
            <a:xfrm>
              <a:off x="4572000" y="685800"/>
              <a:ext cx="476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chemeClr val="tx2"/>
                  </a:solidFill>
                  <a:latin typeface="Times New Roman" panose="02020603050405020304" pitchFamily="18" charset="0"/>
                </a:rPr>
                <a:t>Neural Nets:</a:t>
              </a:r>
              <a:endParaRPr lang="en-US" altLang="en-US" sz="2800">
                <a:latin typeface="Times New Roman" panose="02020603050405020304" pitchFamily="18" charset="0"/>
              </a:endParaRPr>
            </a:p>
          </p:txBody>
        </p:sp>
        <p:pic>
          <p:nvPicPr>
            <p:cNvPr id="13" name="Picture 410"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1" y="1182779"/>
              <a:ext cx="2209800" cy="146928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33"/>
          <p:cNvSpPr txBox="1">
            <a:spLocks noChangeArrowheads="1"/>
          </p:cNvSpPr>
          <p:nvPr/>
        </p:nvSpPr>
        <p:spPr bwMode="auto">
          <a:xfrm>
            <a:off x="-76200" y="4114800"/>
            <a:ext cx="48431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rPr>
              <a:t>- Expert systems </a:t>
            </a:r>
            <a:br>
              <a:rPr lang="en-US" altLang="en-US" sz="2800">
                <a:latin typeface="Times New Roman" pitchFamily="18" charset="0"/>
              </a:rPr>
            </a:br>
            <a:r>
              <a:rPr lang="en-US" altLang="en-US" sz="2800">
                <a:latin typeface="Times New Roman" pitchFamily="18" charset="0"/>
              </a:rPr>
              <a:t>  of the 80’s failed.</a:t>
            </a:r>
          </a:p>
          <a:p>
            <a:pPr>
              <a:spcBef>
                <a:spcPct val="0"/>
              </a:spcBef>
            </a:pPr>
            <a:r>
              <a:rPr lang="en-US" altLang="en-US" sz="2800">
                <a:latin typeface="Times New Roman" pitchFamily="18" charset="0"/>
              </a:rPr>
              <a:t>- Though we are able to walk,</a:t>
            </a:r>
            <a:br>
              <a:rPr lang="en-US" altLang="en-US" sz="2800">
                <a:latin typeface="Times New Roman" pitchFamily="18" charset="0"/>
              </a:rPr>
            </a:br>
            <a:r>
              <a:rPr lang="en-US" altLang="en-US" sz="2800">
                <a:latin typeface="Times New Roman" pitchFamily="18" charset="0"/>
              </a:rPr>
              <a:t>   it is hard to explaining </a:t>
            </a:r>
            <a:br>
              <a:rPr lang="en-US" altLang="en-US" sz="2800">
                <a:latin typeface="Times New Roman" pitchFamily="18" charset="0"/>
              </a:rPr>
            </a:br>
            <a:r>
              <a:rPr lang="en-US" altLang="en-US" sz="2800">
                <a:latin typeface="Times New Roman" pitchFamily="18" charset="0"/>
              </a:rPr>
              <a:t>   how to do it!!!</a:t>
            </a:r>
          </a:p>
        </p:txBody>
      </p:sp>
      <p:sp>
        <p:nvSpPr>
          <p:cNvPr id="20" name="Text Box 33"/>
          <p:cNvSpPr txBox="1">
            <a:spLocks noChangeArrowheads="1"/>
          </p:cNvSpPr>
          <p:nvPr/>
        </p:nvSpPr>
        <p:spPr bwMode="auto">
          <a:xfrm>
            <a:off x="186087" y="2743200"/>
            <a:ext cx="40811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66FF33"/>
                </a:solidFill>
                <a:latin typeface="Times New Roman" pitchFamily="18" charset="0"/>
              </a:rPr>
              <a:t>While( running )</a:t>
            </a:r>
          </a:p>
          <a:p>
            <a:pPr>
              <a:spcBef>
                <a:spcPct val="0"/>
              </a:spcBef>
            </a:pPr>
            <a:r>
              <a:rPr lang="en-US" altLang="en-US" sz="2800">
                <a:solidFill>
                  <a:srgbClr val="66FF33"/>
                </a:solidFill>
                <a:latin typeface="Times New Roman" pitchFamily="18" charset="0"/>
              </a:rPr>
              <a:t>    if( foot is here )</a:t>
            </a:r>
          </a:p>
          <a:p>
            <a:pPr>
              <a:spcBef>
                <a:spcPct val="0"/>
              </a:spcBef>
            </a:pPr>
            <a:r>
              <a:rPr lang="en-US" altLang="en-US" sz="2800">
                <a:solidFill>
                  <a:srgbClr val="66FF33"/>
                </a:solidFill>
                <a:latin typeface="Times New Roman" pitchFamily="18" charset="0"/>
              </a:rPr>
              <a:t>         move it there</a:t>
            </a:r>
          </a:p>
        </p:txBody>
      </p:sp>
      <p:grpSp>
        <p:nvGrpSpPr>
          <p:cNvPr id="15" name="Group 14"/>
          <p:cNvGrpSpPr/>
          <p:nvPr/>
        </p:nvGrpSpPr>
        <p:grpSpPr>
          <a:xfrm>
            <a:off x="4800600" y="2819400"/>
            <a:ext cx="3410537" cy="1295400"/>
            <a:chOff x="5029200" y="2819400"/>
            <a:chExt cx="3410537" cy="1295400"/>
          </a:xfrm>
        </p:grpSpPr>
        <p:sp>
          <p:nvSpPr>
            <p:cNvPr id="21" name="Rectangle 20"/>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2" name="Picture 6" descr="Image result for convolutional neural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5053707" y="3010343"/>
            <a:ext cx="2789426" cy="1068329"/>
            <a:chOff x="5282307" y="3010343"/>
            <a:chExt cx="2789426" cy="1068329"/>
          </a:xfrm>
        </p:grpSpPr>
        <p:cxnSp>
          <p:nvCxnSpPr>
            <p:cNvPr id="24" name="Straight Connector 23"/>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26" name="Straight Connector 25"/>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27" name="Straight Connector 26"/>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28" name="Straight Connector 27"/>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29" name="Straight Connector 28"/>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30" name="Straight Connector 29"/>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31" name="Straight Connector 30"/>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32" name="Straight Connector 31"/>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33" name="Straight Connector 32"/>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34" name="Straight Connector 33"/>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35" name="Straight Connector 34"/>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36" name="Straight Connector 35"/>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37" name="Straight Connector 36"/>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38" name="Straight Connector 37"/>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39" name="Straight Connector 38"/>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40" name="Straight Connector 39"/>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41" name="Straight Connector 40"/>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42" name="Straight Connector 41"/>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43" name="Straight Connector 42"/>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44" name="Straight Connector 43"/>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45" name="Straight Connector 44"/>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46" name="Straight Connector 45"/>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47" name="Straight Connector 46"/>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48" name="Straight Connector 47"/>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49" name="Straight Connector 48"/>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50" name="Straight Connector 49"/>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51" name="Straight Connector 50"/>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52" name="Straight Connector 51"/>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53" name="Straight Connector 52"/>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54" name="Straight Connector 53"/>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55" name="Straight Connector 54"/>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56" name="Straight Connector 55"/>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57" name="Straight Connector 56"/>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58" name="Straight Connector 57"/>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59" name="Straight Connector 58"/>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60" name="Straight Connector 59"/>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61" name="Straight Connector 60"/>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62" name="Straight Connector 61"/>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63" name="Straight Connector 62"/>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64" name="Straight Connector 63"/>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65" name="Straight Connector 64"/>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66" name="Straight Connector 65"/>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67" name="Straight Connector 66"/>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68" name="Straight Connector 67"/>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69" name="Straight Connector 68"/>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70" name="Rectangle 69"/>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71" name="Rectangle 70"/>
            <p:cNvSpPr/>
            <p:nvPr/>
          </p:nvSpPr>
          <p:spPr>
            <a:xfrm>
              <a:off x="5406609" y="3215902"/>
              <a:ext cx="537444" cy="281437"/>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sym typeface="Symbol" panose="05050102010706020507" pitchFamily="18" charset="2"/>
                </a:rPr>
                <a:t>k</a:t>
              </a:r>
              <a:endParaRPr lang="en-CA" sz="1200">
                <a:solidFill>
                  <a:srgbClr val="66FF33"/>
                </a:solidFill>
              </a:endParaRPr>
            </a:p>
          </p:txBody>
        </p:sp>
        <p:cxnSp>
          <p:nvCxnSpPr>
            <p:cNvPr id="72" name="Straight Connector 71"/>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73" name="Straight Connector 72"/>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74" name="Straight Connector 73"/>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75" name="Straight Connector 74"/>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76" name="Straight Connector 75"/>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77" name="Straight Connector 76"/>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78" name="Straight Connector 77"/>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79" name="Straight Connector 78"/>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80" name="Straight Connector 79"/>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81" name="Straight Connector 80"/>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82" name="Straight Connector 81"/>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83" name="Straight Connector 82"/>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84" name="Straight Connector 83"/>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85" name="Straight Connector 84"/>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86" name="Straight Connector 85"/>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87" name="Straight Connector 86"/>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88" name="Straight Connector 87"/>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89" name="Straight Connector 88"/>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90" name="Straight Connector 89"/>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91" name="Straight Connector 90"/>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spTree>
    <p:extLst>
      <p:ext uri="{BB962C8B-B14F-4D97-AF65-F5344CB8AC3E}">
        <p14:creationId xmlns:p14="http://schemas.microsoft.com/office/powerpoint/2010/main" val="152118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609600"/>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r>
                  <a:rPr lang="en-US" altLang="en-US" sz="2800">
                    <a:latin typeface="Times New Roman" pitchFamily="18" charset="0"/>
                    <a:sym typeface="Symbol" panose="05050102010706020507" pitchFamily="18" charset="2"/>
                  </a:rPr>
                  <a:t>takes an input </a:t>
                </a: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oMath>
                </a14:m>
                <a:r>
                  <a:rPr lang="en-US" altLang="en-US" sz="2800">
                    <a:latin typeface="Times New Roman" pitchFamily="18" charset="0"/>
                    <a:sym typeface="Symbol" panose="05050102010706020507" pitchFamily="18" charset="2"/>
                  </a:rPr>
                  <a:t> and returns an answer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a:t>
                </a:r>
              </a:p>
              <a:p>
                <a:pPr marL="1200150" lvl="1" indent="-457200">
                  <a:spcBef>
                    <a:spcPct val="0"/>
                  </a:spcBef>
                </a:pPr>
                <a:r>
                  <a:rPr lang="en-US" altLang="en-US" sz="2800">
                    <a:latin typeface="Times New Roman" pitchFamily="18" charset="0"/>
                    <a:sym typeface="Symbol" panose="05050102010706020507" pitchFamily="18" charset="2"/>
                  </a:rPr>
                  <a:t>It </a:t>
                </a:r>
                <a:r>
                  <a:rPr lang="en-US" altLang="en-US" sz="2800">
                    <a:latin typeface="Times New Roman" pitchFamily="18" charset="0"/>
                  </a:rPr>
                  <a:t>is represented with </a:t>
                </a:r>
                <a:r>
                  <a:rPr lang="en-US" altLang="en-US" sz="2800" i="1">
                    <a:latin typeface="Times New Roman" pitchFamily="18" charset="0"/>
                  </a:rPr>
                  <a:t>m-</a:t>
                </a:r>
                <a:r>
                  <a:rPr lang="en-US" altLang="en-US" sz="2800">
                    <a:latin typeface="Times New Roman" pitchFamily="18" charset="0"/>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a:spcBef>
                    <a:spcPct val="0"/>
                  </a:spcBef>
                </a:pPr>
                <a:r>
                  <a:rPr lang="en-US" altLang="en-US" sz="2800">
                    <a:latin typeface="Times New Roman" pitchFamily="18" charset="0"/>
                    <a:sym typeface="Symbol" panose="05050102010706020507" pitchFamily="18" charset="2"/>
                  </a:rPr>
                  <a:t>             </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609600"/>
                <a:ext cx="9338913" cy="1815882"/>
              </a:xfrm>
              <a:prstGeom prst="rect">
                <a:avLst/>
              </a:prstGeom>
              <a:blipFill>
                <a:blip r:embed="rId3"/>
                <a:stretch>
                  <a:fillRect t="-33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Machine</a:t>
            </a:r>
          </a:p>
        </p:txBody>
      </p:sp>
      <mc:AlternateContent xmlns:mc="http://schemas.openxmlformats.org/markup-compatibility/2006" xmlns:a14="http://schemas.microsoft.com/office/drawing/2010/main">
        <mc:Choice Requires="a14">
          <p:sp>
            <p:nvSpPr>
              <p:cNvPr id="24" name="Rectangle 23"/>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24" name="Rectangle 23"/>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4"/>
                <a:stretch>
                  <a:fillRect l="-2478" t="-12941" r="-1487" b="-34118"/>
                </a:stretch>
              </a:blipFill>
            </p:spPr>
            <p:txBody>
              <a:bodyPr/>
              <a:lstStyle/>
              <a:p>
                <a:r>
                  <a:rPr lang="en-US">
                    <a:noFill/>
                  </a:rPr>
                  <a:t> </a:t>
                </a:r>
              </a:p>
            </p:txBody>
          </p:sp>
        </mc:Fallback>
      </mc:AlternateContent>
      <p:grpSp>
        <p:nvGrpSpPr>
          <p:cNvPr id="53" name="Group 52"/>
          <p:cNvGrpSpPr/>
          <p:nvPr/>
        </p:nvGrpSpPr>
        <p:grpSpPr>
          <a:xfrm>
            <a:off x="76200" y="3962400"/>
            <a:ext cx="3766810" cy="2590800"/>
            <a:chOff x="76200" y="3962400"/>
            <a:chExt cx="3766810" cy="2590800"/>
          </a:xfrm>
        </p:grpSpPr>
        <p:grpSp>
          <p:nvGrpSpPr>
            <p:cNvPr id="62" name="Group 61"/>
            <p:cNvGrpSpPr/>
            <p:nvPr/>
          </p:nvGrpSpPr>
          <p:grpSpPr>
            <a:xfrm>
              <a:off x="76200" y="3962400"/>
              <a:ext cx="3766810" cy="2590800"/>
              <a:chOff x="76200" y="3962400"/>
              <a:chExt cx="3766810" cy="2590800"/>
            </a:xfrm>
          </p:grpSpPr>
          <p:cxnSp>
            <p:nvCxnSpPr>
              <p:cNvPr id="76" name="Straight Connector 75"/>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77" name="Straight Connector 76"/>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78"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63" name="Group 62"/>
            <p:cNvGrpSpPr/>
            <p:nvPr/>
          </p:nvGrpSpPr>
          <p:grpSpPr>
            <a:xfrm>
              <a:off x="876128" y="4942080"/>
              <a:ext cx="2353800" cy="860040"/>
              <a:chOff x="875410" y="4942080"/>
              <a:chExt cx="2353800" cy="860040"/>
            </a:xfrm>
          </p:grpSpPr>
          <p:sp>
            <p:nvSpPr>
              <p:cNvPr id="64" name="Oval 63"/>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5" name="Oval 6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6" name="Oval 6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7" name="Oval 6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8" name="Oval 6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0" name="Text Box 33"/>
          <p:cNvSpPr txBox="1">
            <a:spLocks noChangeArrowheads="1"/>
          </p:cNvSpPr>
          <p:nvPr/>
        </p:nvSpPr>
        <p:spPr bwMode="auto">
          <a:xfrm>
            <a:off x="643287" y="1894708"/>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latin typeface="Times New Roman" panose="02020603050405020304" pitchFamily="18" charset="0"/>
                <a:sym typeface="Symbol" panose="05050102010706020507" pitchFamily="18" charset="2"/>
              </a:rPr>
              <a:t>Example: linear, </a:t>
            </a:r>
          </a:p>
        </p:txBody>
      </p:sp>
      <p:sp>
        <p:nvSpPr>
          <p:cNvPr id="31" name="Text Box 33"/>
          <p:cNvSpPr txBox="1">
            <a:spLocks noChangeArrowheads="1"/>
          </p:cNvSpPr>
          <p:nvPr/>
        </p:nvSpPr>
        <p:spPr bwMode="auto">
          <a:xfrm>
            <a:off x="3512024" y="1876568"/>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polynomial, </a:t>
            </a:r>
          </a:p>
        </p:txBody>
      </p:sp>
      <p:grpSp>
        <p:nvGrpSpPr>
          <p:cNvPr id="28" name="Group 27"/>
          <p:cNvGrpSpPr/>
          <p:nvPr/>
        </p:nvGrpSpPr>
        <p:grpSpPr>
          <a:xfrm>
            <a:off x="4185729" y="2451898"/>
            <a:ext cx="4848408" cy="2004749"/>
            <a:chOff x="990600" y="571500"/>
            <a:chExt cx="7145283" cy="2890830"/>
          </a:xfrm>
        </p:grpSpPr>
        <p:sp>
          <p:nvSpPr>
            <p:cNvPr id="29" name="Rectangle 28"/>
            <p:cNvSpPr/>
            <p:nvPr/>
          </p:nvSpPr>
          <p:spPr>
            <a:xfrm>
              <a:off x="990600" y="571500"/>
              <a:ext cx="6858000" cy="2781300"/>
            </a:xfrm>
            <a:prstGeom prst="rect">
              <a:avLst/>
            </a:prstGeom>
            <a:solidFill>
              <a:schemeClr val="tx1"/>
            </a:solidFill>
            <a:ln>
              <a:noFill/>
            </a:ln>
          </p:spPr>
          <p:txBody>
            <a:bodyPr wrap="square" rtlCol="0" anchor="ctr">
              <a:spAutoFit/>
            </a:bodyPr>
            <a:lstStyle/>
            <a:p>
              <a:pPr algn="l"/>
              <a:endParaRPr lang="en-CA" sz="2400"/>
            </a:p>
          </p:txBody>
        </p:sp>
        <p:pic>
          <p:nvPicPr>
            <p:cNvPr id="30" name="Picture 6" descr="Image result for convolutional neural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688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096001" y="2792965"/>
              <a:ext cx="1752599" cy="488192"/>
            </a:xfrm>
            <a:prstGeom prst="rect">
              <a:avLst/>
            </a:prstGeom>
            <a:solidFill>
              <a:schemeClr val="tx1"/>
            </a:solidFill>
          </p:spPr>
          <p:txBody>
            <a:bodyPr wrap="square">
              <a:spAutoFit/>
            </a:bodyPr>
            <a:lstStyle/>
            <a:p>
              <a:pPr algn="ctr"/>
              <a:r>
                <a:rPr lang="en-US" sz="1600" i="1">
                  <a:solidFill>
                    <a:schemeClr val="accent1"/>
                  </a:solidFill>
                </a:rPr>
                <a:t>E(</a:t>
              </a:r>
              <a:r>
                <a:rPr lang="en-US" altLang="en-US" sz="1600" i="1">
                  <a:solidFill>
                    <a:srgbClr val="008000"/>
                  </a:solidFill>
                </a:rPr>
                <a:t>w</a:t>
              </a:r>
              <a:r>
                <a:rPr lang="en-US" altLang="en-US" sz="1600" i="1" baseline="-25000">
                  <a:solidFill>
                    <a:srgbClr val="008000"/>
                  </a:solidFill>
                </a:rPr>
                <a:t>1</a:t>
              </a:r>
              <a:r>
                <a:rPr lang="en-CA" sz="1600" i="1">
                  <a:solidFill>
                    <a:schemeClr val="accent1"/>
                  </a:solidFill>
                </a:rPr>
                <a:t>,…,</a:t>
              </a:r>
              <a:r>
                <a:rPr lang="en-US" altLang="en-US" sz="1600" i="1" err="1">
                  <a:solidFill>
                    <a:srgbClr val="008000"/>
                  </a:solidFill>
                </a:rPr>
                <a:t>w</a:t>
              </a:r>
              <a:r>
                <a:rPr lang="en-US" altLang="en-US" sz="1600" i="1" baseline="-25000" err="1">
                  <a:solidFill>
                    <a:srgbClr val="008000"/>
                  </a:solidFill>
                </a:rPr>
                <a:t>m</a:t>
              </a:r>
              <a:r>
                <a:rPr lang="en-CA" sz="1600" i="1">
                  <a:solidFill>
                    <a:schemeClr val="accent1"/>
                  </a:solidFill>
                </a:rPr>
                <a:t>)</a:t>
              </a:r>
            </a:p>
          </p:txBody>
        </p:sp>
        <p:sp>
          <p:nvSpPr>
            <p:cNvPr id="35" name="Rectangle 34"/>
            <p:cNvSpPr/>
            <p:nvPr/>
          </p:nvSpPr>
          <p:spPr>
            <a:xfrm>
              <a:off x="2087119" y="735562"/>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36" name="Rectangle 35"/>
            <p:cNvSpPr/>
            <p:nvPr/>
          </p:nvSpPr>
          <p:spPr>
            <a:xfrm>
              <a:off x="2102500" y="1001483"/>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37" name="Rectangle 36"/>
            <p:cNvSpPr/>
            <p:nvPr/>
          </p:nvSpPr>
          <p:spPr>
            <a:xfrm>
              <a:off x="5439918" y="2640563"/>
              <a:ext cx="808482" cy="665717"/>
            </a:xfrm>
            <a:prstGeom prst="rect">
              <a:avLst/>
            </a:prstGeom>
            <a:noFill/>
          </p:spPr>
          <p:txBody>
            <a:bodyPr wrap="square">
              <a:spAutoFit/>
            </a:bodyPr>
            <a:lstStyle/>
            <a:p>
              <a:pPr algn="ctr"/>
              <a:r>
                <a:rPr lang="en-US" altLang="en-US" sz="2400" i="1" err="1">
                  <a:solidFill>
                    <a:srgbClr val="008000"/>
                  </a:solidFill>
                </a:rPr>
                <a:t>w</a:t>
              </a:r>
              <a:r>
                <a:rPr lang="en-US" altLang="en-US" sz="2400" i="1" baseline="-25000" err="1">
                  <a:solidFill>
                    <a:srgbClr val="008000"/>
                  </a:solidFill>
                </a:rPr>
                <a:t>m</a:t>
              </a:r>
              <a:endParaRPr lang="en-CA" sz="2400" i="1">
                <a:solidFill>
                  <a:srgbClr val="008000"/>
                </a:solidFill>
              </a:endParaRPr>
            </a:p>
          </p:txBody>
        </p:sp>
        <p:sp>
          <p:nvSpPr>
            <p:cNvPr id="38" name="Rectangle 37"/>
            <p:cNvSpPr/>
            <p:nvPr/>
          </p:nvSpPr>
          <p:spPr>
            <a:xfrm>
              <a:off x="1360650" y="905469"/>
              <a:ext cx="637050" cy="665717"/>
            </a:xfrm>
            <a:prstGeom prst="rect">
              <a:avLst/>
            </a:prstGeom>
            <a:noFill/>
          </p:spPr>
          <p:txBody>
            <a:bodyPr wrap="square">
              <a:spAutoFit/>
            </a:bodyPr>
            <a:lstStyle/>
            <a:p>
              <a:pPr algn="ctr"/>
              <a:r>
                <a:rPr lang="en-US" altLang="en-US" sz="2400" i="1">
                  <a:solidFill>
                    <a:schemeClr val="bg2"/>
                  </a:solidFill>
                </a:rPr>
                <a:t>x</a:t>
              </a:r>
              <a:r>
                <a:rPr lang="en-US" altLang="en-US" sz="2400" i="1" baseline="-25000">
                  <a:solidFill>
                    <a:schemeClr val="bg2"/>
                  </a:solidFill>
                </a:rPr>
                <a:t>1</a:t>
              </a:r>
              <a:endParaRPr lang="en-CA" sz="2400" i="1">
                <a:solidFill>
                  <a:schemeClr val="bg2"/>
                </a:solidFill>
              </a:endParaRPr>
            </a:p>
          </p:txBody>
        </p:sp>
        <p:sp>
          <p:nvSpPr>
            <p:cNvPr id="39" name="Rectangle 38"/>
            <p:cNvSpPr/>
            <p:nvPr/>
          </p:nvSpPr>
          <p:spPr>
            <a:xfrm>
              <a:off x="1344150" y="2796613"/>
              <a:ext cx="637050" cy="665717"/>
            </a:xfrm>
            <a:prstGeom prst="rect">
              <a:avLst/>
            </a:prstGeom>
            <a:noFill/>
          </p:spPr>
          <p:txBody>
            <a:bodyPr wrap="square">
              <a:spAutoFit/>
            </a:bodyPr>
            <a:lstStyle/>
            <a:p>
              <a:pPr algn="ctr"/>
              <a:r>
                <a:rPr lang="en-US" altLang="en-US" sz="2400" i="1" err="1">
                  <a:solidFill>
                    <a:schemeClr val="bg2"/>
                  </a:solidFill>
                </a:rPr>
                <a:t>x</a:t>
              </a:r>
              <a:r>
                <a:rPr lang="en-US" altLang="en-US" sz="2400" i="1" baseline="-25000" err="1">
                  <a:solidFill>
                    <a:schemeClr val="bg2"/>
                  </a:solidFill>
                </a:rPr>
                <a:t>n</a:t>
              </a:r>
              <a:endParaRPr lang="en-CA" sz="2400" i="1">
                <a:solidFill>
                  <a:schemeClr val="bg2"/>
                </a:solidFill>
              </a:endParaRPr>
            </a:p>
          </p:txBody>
        </p:sp>
        <p:sp>
          <p:nvSpPr>
            <p:cNvPr id="40" name="Rectangle 39"/>
            <p:cNvSpPr/>
            <p:nvPr/>
          </p:nvSpPr>
          <p:spPr>
            <a:xfrm>
              <a:off x="6858000" y="1474357"/>
              <a:ext cx="824953" cy="665717"/>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a:solidFill>
                  <a:schemeClr val="bg2"/>
                </a:solidFill>
              </a:endParaRPr>
            </a:p>
          </p:txBody>
        </p:sp>
        <p:sp>
          <p:nvSpPr>
            <p:cNvPr id="41" name="Rectangle 40"/>
            <p:cNvSpPr/>
            <p:nvPr/>
          </p:nvSpPr>
          <p:spPr>
            <a:xfrm>
              <a:off x="6858000" y="1753160"/>
              <a:ext cx="952523" cy="665717"/>
            </a:xfrm>
            <a:prstGeom prst="rect">
              <a:avLst/>
            </a:prstGeom>
          </p:spPr>
          <p:txBody>
            <a:bodyPr wrap="none">
              <a:spAutoFit/>
            </a:bodyPr>
            <a:lstStyle/>
            <a:p>
              <a:r>
                <a:rPr lang="en-US" sz="2400" i="1">
                  <a:solidFill>
                    <a:schemeClr val="bg2"/>
                  </a:solidFill>
                  <a:sym typeface="Symbol" panose="05050102010706020507" pitchFamily="18" charset="2"/>
                </a:rPr>
                <a:t>dog</a:t>
              </a:r>
              <a:endParaRPr lang="en-CA" sz="2400">
                <a:solidFill>
                  <a:schemeClr val="bg2"/>
                </a:solidFill>
              </a:endParaRPr>
            </a:p>
          </p:txBody>
        </p:sp>
        <p:sp>
          <p:nvSpPr>
            <p:cNvPr id="42" name="Rectangle 41"/>
            <p:cNvSpPr/>
            <p:nvPr/>
          </p:nvSpPr>
          <p:spPr>
            <a:xfrm>
              <a:off x="6873072" y="2047818"/>
              <a:ext cx="1025757" cy="665717"/>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a:solidFill>
                  <a:schemeClr val="bg2"/>
                </a:solidFill>
              </a:endParaRPr>
            </a:p>
          </p:txBody>
        </p:sp>
        <p:sp>
          <p:nvSpPr>
            <p:cNvPr id="43" name="Rectangle 42"/>
            <p:cNvSpPr/>
            <p:nvPr/>
          </p:nvSpPr>
          <p:spPr>
            <a:xfrm>
              <a:off x="6469914" y="2306655"/>
              <a:ext cx="1665969" cy="665717"/>
            </a:xfrm>
            <a:prstGeom prst="rect">
              <a:avLst/>
            </a:prstGeom>
          </p:spPr>
          <p:txBody>
            <a:bodyPr wrap="none">
              <a:spAutoFit/>
            </a:bodyPr>
            <a:lstStyle/>
            <a:p>
              <a:r>
                <a:rPr lang="en-US" sz="2400" i="1">
                  <a:solidFill>
                    <a:schemeClr val="bg2"/>
                  </a:solidFill>
                  <a:sym typeface="Symbol" panose="05050102010706020507" pitchFamily="18" charset="2"/>
                </a:rPr>
                <a:t>bicycle.</a:t>
              </a:r>
              <a:endParaRPr lang="en-CA" sz="2400">
                <a:solidFill>
                  <a:schemeClr val="bg2"/>
                </a:solidFill>
              </a:endParaRPr>
            </a:p>
          </p:txBody>
        </p:sp>
        <p:sp>
          <p:nvSpPr>
            <p:cNvPr id="45" name="Rectangle 44"/>
            <p:cNvSpPr/>
            <p:nvPr/>
          </p:nvSpPr>
          <p:spPr>
            <a:xfrm>
              <a:off x="1033505" y="1752600"/>
              <a:ext cx="1396654" cy="665717"/>
            </a:xfrm>
            <a:prstGeom prst="rect">
              <a:avLst/>
            </a:prstGeom>
          </p:spPr>
          <p:txBody>
            <a:bodyPr wrap="none">
              <a:spAutoFit/>
            </a:bodyPr>
            <a:lstStyle/>
            <a:p>
              <a:r>
                <a:rPr lang="en-US" sz="2400" i="1" err="1">
                  <a:solidFill>
                    <a:schemeClr val="bg2"/>
                  </a:solidFill>
                  <a:sym typeface="Symbol" panose="05050102010706020507" pitchFamily="18" charset="2"/>
                </a:rPr>
                <a:t>pixel</a:t>
              </a:r>
              <a:r>
                <a:rPr lang="en-US" sz="2400" i="1" baseline="-25000" err="1">
                  <a:solidFill>
                    <a:schemeClr val="bg2"/>
                  </a:solidFill>
                  <a:sym typeface="Symbol" panose="05050102010706020507" pitchFamily="18" charset="2"/>
                </a:rPr>
                <a:t>i,j</a:t>
              </a:r>
              <a:endParaRPr lang="en-CA" sz="2400" baseline="-25000">
                <a:solidFill>
                  <a:schemeClr val="bg2"/>
                </a:solidFill>
              </a:endParaRPr>
            </a:p>
          </p:txBody>
        </p:sp>
      </p:grpSp>
      <p:sp>
        <p:nvSpPr>
          <p:cNvPr id="46" name="Text Box 33"/>
          <p:cNvSpPr txBox="1">
            <a:spLocks noChangeArrowheads="1"/>
          </p:cNvSpPr>
          <p:nvPr/>
        </p:nvSpPr>
        <p:spPr bwMode="auto">
          <a:xfrm>
            <a:off x="5334362" y="1876295"/>
            <a:ext cx="4343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Neural Networks, …</a:t>
            </a:r>
          </a:p>
        </p:txBody>
      </p:sp>
      <p:sp>
        <p:nvSpPr>
          <p:cNvPr id="47" name="Freeform 46"/>
          <p:cNvSpPr/>
          <p:nvPr/>
        </p:nvSpPr>
        <p:spPr>
          <a:xfrm>
            <a:off x="791200" y="4994900"/>
            <a:ext cx="2720340" cy="98299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0340" h="982990">
                <a:moveTo>
                  <a:pt x="0" y="925840"/>
                </a:moveTo>
                <a:cubicBezTo>
                  <a:pt x="37147" y="881548"/>
                  <a:pt x="74295" y="837257"/>
                  <a:pt x="137160" y="771535"/>
                </a:cubicBezTo>
                <a:cubicBezTo>
                  <a:pt x="200025" y="705813"/>
                  <a:pt x="301943" y="638185"/>
                  <a:pt x="377190" y="531505"/>
                </a:cubicBezTo>
                <a:cubicBezTo>
                  <a:pt x="452437" y="424825"/>
                  <a:pt x="499110" y="170507"/>
                  <a:pt x="588645" y="131455"/>
                </a:cubicBezTo>
                <a:cubicBezTo>
                  <a:pt x="678180" y="92402"/>
                  <a:pt x="787718" y="314335"/>
                  <a:pt x="914400" y="297190"/>
                </a:cubicBezTo>
                <a:cubicBezTo>
                  <a:pt x="1041082" y="280045"/>
                  <a:pt x="1254443" y="36205"/>
                  <a:pt x="1348740" y="28585"/>
                </a:cubicBezTo>
                <a:cubicBezTo>
                  <a:pt x="1443037" y="20965"/>
                  <a:pt x="1419225" y="256233"/>
                  <a:pt x="1480185" y="251470"/>
                </a:cubicBezTo>
                <a:cubicBezTo>
                  <a:pt x="1541145" y="246708"/>
                  <a:pt x="1664018" y="-1895"/>
                  <a:pt x="1714500" y="10"/>
                </a:cubicBezTo>
                <a:cubicBezTo>
                  <a:pt x="1764982" y="1915"/>
                  <a:pt x="1760220" y="182890"/>
                  <a:pt x="1783080" y="262900"/>
                </a:cubicBezTo>
                <a:cubicBezTo>
                  <a:pt x="1805940" y="342910"/>
                  <a:pt x="1801178" y="422920"/>
                  <a:pt x="1851660" y="480070"/>
                </a:cubicBezTo>
                <a:cubicBezTo>
                  <a:pt x="1902143" y="537220"/>
                  <a:pt x="2012632" y="663903"/>
                  <a:pt x="2085975" y="605800"/>
                </a:cubicBezTo>
                <a:cubicBezTo>
                  <a:pt x="2159318" y="547697"/>
                  <a:pt x="2239328" y="157173"/>
                  <a:pt x="2291715" y="131455"/>
                </a:cubicBezTo>
                <a:cubicBezTo>
                  <a:pt x="2344103" y="105738"/>
                  <a:pt x="2360295" y="343863"/>
                  <a:pt x="2400300" y="451495"/>
                </a:cubicBezTo>
                <a:cubicBezTo>
                  <a:pt x="2440305" y="559127"/>
                  <a:pt x="2478405" y="688668"/>
                  <a:pt x="2531745" y="777250"/>
                </a:cubicBezTo>
                <a:cubicBezTo>
                  <a:pt x="2585085" y="865832"/>
                  <a:pt x="2652712" y="924411"/>
                  <a:pt x="2720340" y="982990"/>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4" name="Text Box 33">
            <a:extLst>
              <a:ext uri="{FF2B5EF4-FFF2-40B4-BE49-F238E27FC236}">
                <a16:creationId xmlns:a16="http://schemas.microsoft.com/office/drawing/2014/main" id="{80483813-3C68-4D80-B420-64A625FC7864}"/>
              </a:ext>
            </a:extLst>
          </p:cNvPr>
          <p:cNvSpPr txBox="1">
            <a:spLocks noChangeArrowheads="1"/>
          </p:cNvSpPr>
          <p:nvPr/>
        </p:nvSpPr>
        <p:spPr bwMode="auto">
          <a:xfrm>
            <a:off x="2971800" y="4353580"/>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sym typeface="Symbol" panose="05050102010706020507" pitchFamily="18" charset="2"/>
              </a:rPr>
              <a:t>Each layer of the NN transforms the data.</a:t>
            </a:r>
          </a:p>
        </p:txBody>
      </p:sp>
      <p:sp>
        <p:nvSpPr>
          <p:cNvPr id="145" name="Text Box 33">
            <a:extLst>
              <a:ext uri="{FF2B5EF4-FFF2-40B4-BE49-F238E27FC236}">
                <a16:creationId xmlns:a16="http://schemas.microsoft.com/office/drawing/2014/main" id="{7F922DCB-F026-4025-B8AB-14EE60BFC5DC}"/>
              </a:ext>
            </a:extLst>
          </p:cNvPr>
          <p:cNvSpPr txBox="1">
            <a:spLocks noChangeArrowheads="1"/>
          </p:cNvSpPr>
          <p:nvPr/>
        </p:nvSpPr>
        <p:spPr bwMode="auto">
          <a:xfrm>
            <a:off x="5291487" y="6410980"/>
            <a:ext cx="4081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sym typeface="Symbol" panose="05050102010706020507" pitchFamily="18" charset="2"/>
              </a:rPr>
              <a:t>Until it can categorize it.</a:t>
            </a:r>
          </a:p>
        </p:txBody>
      </p:sp>
      <mc:AlternateContent xmlns:mc="http://schemas.openxmlformats.org/markup-compatibility/2006" xmlns:a14="http://schemas.microsoft.com/office/drawing/2010/main">
        <mc:Choice Requires="a14">
          <p:sp>
            <p:nvSpPr>
              <p:cNvPr id="146" name="Text Box 33">
                <a:extLst>
                  <a:ext uri="{FF2B5EF4-FFF2-40B4-BE49-F238E27FC236}">
                    <a16:creationId xmlns:a16="http://schemas.microsoft.com/office/drawing/2014/main" id="{0338CC89-773A-4840-B216-4DA11F4367F6}"/>
                  </a:ext>
                </a:extLst>
              </p:cNvPr>
              <p:cNvSpPr txBox="1">
                <a:spLocks noChangeArrowheads="1"/>
              </p:cNvSpPr>
              <p:nvPr/>
            </p:nvSpPr>
            <p:spPr bwMode="auto">
              <a:xfrm>
                <a:off x="4449040" y="6373073"/>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m:oMathPara>
                </a14:m>
                <a:endParaRPr lang="en-CA" altLang="en-US" sz="2800" baseline="-25000">
                  <a:latin typeface="Times New Roman" pitchFamily="18" charset="0"/>
                </a:endParaRPr>
              </a:p>
            </p:txBody>
          </p:sp>
        </mc:Choice>
        <mc:Fallback xmlns="">
          <p:sp>
            <p:nvSpPr>
              <p:cNvPr id="146" name="Text Box 33">
                <a:extLst>
                  <a:ext uri="{FF2B5EF4-FFF2-40B4-BE49-F238E27FC236}">
                    <a16:creationId xmlns:a16="http://schemas.microsoft.com/office/drawing/2014/main" id="{0338CC89-773A-4840-B216-4DA11F4367F6}"/>
                  </a:ext>
                </a:extLst>
              </p:cNvPr>
              <p:cNvSpPr txBox="1">
                <a:spLocks noRot="1" noChangeAspect="1" noMove="1" noResize="1" noEditPoints="1" noAdjustHandles="1" noChangeArrowheads="1" noChangeShapeType="1" noTextEdit="1"/>
              </p:cNvSpPr>
              <p:nvPr/>
            </p:nvSpPr>
            <p:spPr bwMode="auto">
              <a:xfrm>
                <a:off x="4449040" y="6373073"/>
                <a:ext cx="914400" cy="51328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99" name="Group 98">
            <a:extLst>
              <a:ext uri="{FF2B5EF4-FFF2-40B4-BE49-F238E27FC236}">
                <a16:creationId xmlns:a16="http://schemas.microsoft.com/office/drawing/2014/main" id="{26E131F8-173E-4923-B4FE-B377609F9AC5}"/>
              </a:ext>
            </a:extLst>
          </p:cNvPr>
          <p:cNvGrpSpPr/>
          <p:nvPr/>
        </p:nvGrpSpPr>
        <p:grpSpPr>
          <a:xfrm>
            <a:off x="4762500" y="2730501"/>
            <a:ext cx="110141" cy="1610380"/>
            <a:chOff x="4008388" y="965526"/>
            <a:chExt cx="180774" cy="2363274"/>
          </a:xfrm>
          <a:solidFill>
            <a:srgbClr val="FF00FF"/>
          </a:solidFill>
        </p:grpSpPr>
        <p:sp>
          <p:nvSpPr>
            <p:cNvPr id="100" name="Oval 99">
              <a:extLst>
                <a:ext uri="{FF2B5EF4-FFF2-40B4-BE49-F238E27FC236}">
                  <a16:creationId xmlns:a16="http://schemas.microsoft.com/office/drawing/2014/main" id="{B8A4CBEE-7529-420A-B0A2-79E955AA930B}"/>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101" name="Oval 100">
              <a:extLst>
                <a:ext uri="{FF2B5EF4-FFF2-40B4-BE49-F238E27FC236}">
                  <a16:creationId xmlns:a16="http://schemas.microsoft.com/office/drawing/2014/main" id="{1D9AD188-01C9-42E1-85C0-6F4A9233D2AC}"/>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102" name="Oval 101">
              <a:extLst>
                <a:ext uri="{FF2B5EF4-FFF2-40B4-BE49-F238E27FC236}">
                  <a16:creationId xmlns:a16="http://schemas.microsoft.com/office/drawing/2014/main" id="{5FDB1C37-C0DF-48C3-881B-3B0EC19D188D}"/>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103" name="Oval 102">
              <a:extLst>
                <a:ext uri="{FF2B5EF4-FFF2-40B4-BE49-F238E27FC236}">
                  <a16:creationId xmlns:a16="http://schemas.microsoft.com/office/drawing/2014/main" id="{D75F3BA0-CE60-4034-808A-4DACE580F762}"/>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104" name="Oval 103">
              <a:extLst>
                <a:ext uri="{FF2B5EF4-FFF2-40B4-BE49-F238E27FC236}">
                  <a16:creationId xmlns:a16="http://schemas.microsoft.com/office/drawing/2014/main" id="{95CFA72A-8EE3-4A94-9B29-BEFFC0F30ED3}"/>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105" name="Oval 104">
              <a:extLst>
                <a:ext uri="{FF2B5EF4-FFF2-40B4-BE49-F238E27FC236}">
                  <a16:creationId xmlns:a16="http://schemas.microsoft.com/office/drawing/2014/main" id="{ABF8C34B-2F88-42DD-95FF-42AE54AACFB3}"/>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106" name="Oval 105">
              <a:extLst>
                <a:ext uri="{FF2B5EF4-FFF2-40B4-BE49-F238E27FC236}">
                  <a16:creationId xmlns:a16="http://schemas.microsoft.com/office/drawing/2014/main" id="{1FC18B5E-C2B5-49AF-AA9F-5CE0C57E4A48}"/>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107" name="Oval 106">
              <a:extLst>
                <a:ext uri="{FF2B5EF4-FFF2-40B4-BE49-F238E27FC236}">
                  <a16:creationId xmlns:a16="http://schemas.microsoft.com/office/drawing/2014/main" id="{FE549B7E-47E6-45F6-AC13-4FDA388A47C1}"/>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108" name="Oval 107">
              <a:extLst>
                <a:ext uri="{FF2B5EF4-FFF2-40B4-BE49-F238E27FC236}">
                  <a16:creationId xmlns:a16="http://schemas.microsoft.com/office/drawing/2014/main" id="{3B84EC02-90A6-4D7D-8361-9C159B761DA5}"/>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nvGrpSpPr>
          <p:cNvPr id="109" name="Group 108">
            <a:extLst>
              <a:ext uri="{FF2B5EF4-FFF2-40B4-BE49-F238E27FC236}">
                <a16:creationId xmlns:a16="http://schemas.microsoft.com/office/drawing/2014/main" id="{426C15C3-8E81-48A5-A6A6-013C4B109CCB}"/>
              </a:ext>
            </a:extLst>
          </p:cNvPr>
          <p:cNvGrpSpPr/>
          <p:nvPr/>
        </p:nvGrpSpPr>
        <p:grpSpPr>
          <a:xfrm>
            <a:off x="4768706" y="2825314"/>
            <a:ext cx="113087" cy="1438924"/>
            <a:chOff x="2438400" y="617404"/>
            <a:chExt cx="184697" cy="2088786"/>
          </a:xfrm>
        </p:grpSpPr>
        <p:sp>
          <p:nvSpPr>
            <p:cNvPr id="110" name="Oval 109">
              <a:extLst>
                <a:ext uri="{FF2B5EF4-FFF2-40B4-BE49-F238E27FC236}">
                  <a16:creationId xmlns:a16="http://schemas.microsoft.com/office/drawing/2014/main" id="{E2418AD6-3904-4D7E-B7C2-4F1249FB468B}"/>
                </a:ext>
              </a:extLst>
            </p:cNvPr>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11" name="Oval 110">
              <a:extLst>
                <a:ext uri="{FF2B5EF4-FFF2-40B4-BE49-F238E27FC236}">
                  <a16:creationId xmlns:a16="http://schemas.microsoft.com/office/drawing/2014/main" id="{8713C1E1-6BB4-4CBB-BCD9-617D2C1583BC}"/>
                </a:ext>
              </a:extLst>
            </p:cNvPr>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12" name="Oval 111">
              <a:extLst>
                <a:ext uri="{FF2B5EF4-FFF2-40B4-BE49-F238E27FC236}">
                  <a16:creationId xmlns:a16="http://schemas.microsoft.com/office/drawing/2014/main" id="{0480B6A2-F614-4C5D-8725-69977CBE306E}"/>
                </a:ext>
              </a:extLst>
            </p:cNvPr>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13" name="Oval 112">
              <a:extLst>
                <a:ext uri="{FF2B5EF4-FFF2-40B4-BE49-F238E27FC236}">
                  <a16:creationId xmlns:a16="http://schemas.microsoft.com/office/drawing/2014/main" id="{B3DA4DCA-2618-4E14-8E22-17E848AFE8C9}"/>
                </a:ext>
              </a:extLst>
            </p:cNvPr>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14" name="Oval 113">
              <a:extLst>
                <a:ext uri="{FF2B5EF4-FFF2-40B4-BE49-F238E27FC236}">
                  <a16:creationId xmlns:a16="http://schemas.microsoft.com/office/drawing/2014/main" id="{2892E603-0A1D-4393-8A4C-0144141442D3}"/>
                </a:ext>
              </a:extLst>
            </p:cNvPr>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15" name="Oval 114">
              <a:extLst>
                <a:ext uri="{FF2B5EF4-FFF2-40B4-BE49-F238E27FC236}">
                  <a16:creationId xmlns:a16="http://schemas.microsoft.com/office/drawing/2014/main" id="{54A81B47-7739-48BF-9261-E566281F2792}"/>
                </a:ext>
              </a:extLst>
            </p:cNvPr>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16" name="Oval 115">
              <a:extLst>
                <a:ext uri="{FF2B5EF4-FFF2-40B4-BE49-F238E27FC236}">
                  <a16:creationId xmlns:a16="http://schemas.microsoft.com/office/drawing/2014/main" id="{2217F187-1E3E-44DE-B480-87143020CF43}"/>
                </a:ext>
              </a:extLst>
            </p:cNvPr>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17" name="Oval 116">
              <a:extLst>
                <a:ext uri="{FF2B5EF4-FFF2-40B4-BE49-F238E27FC236}">
                  <a16:creationId xmlns:a16="http://schemas.microsoft.com/office/drawing/2014/main" id="{763D5858-685A-484D-8032-D66CBE1E2F5C}"/>
                </a:ext>
              </a:extLst>
            </p:cNvPr>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118" name="Group 117">
            <a:extLst>
              <a:ext uri="{FF2B5EF4-FFF2-40B4-BE49-F238E27FC236}">
                <a16:creationId xmlns:a16="http://schemas.microsoft.com/office/drawing/2014/main" id="{EDE2C02C-08C0-4E45-96A7-070BD3A68815}"/>
              </a:ext>
            </a:extLst>
          </p:cNvPr>
          <p:cNvGrpSpPr/>
          <p:nvPr/>
        </p:nvGrpSpPr>
        <p:grpSpPr>
          <a:xfrm>
            <a:off x="6972300" y="3196866"/>
            <a:ext cx="116752" cy="699358"/>
            <a:chOff x="6771206" y="1152459"/>
            <a:chExt cx="185296" cy="992125"/>
          </a:xfrm>
        </p:grpSpPr>
        <p:sp>
          <p:nvSpPr>
            <p:cNvPr id="119" name="Oval 118">
              <a:extLst>
                <a:ext uri="{FF2B5EF4-FFF2-40B4-BE49-F238E27FC236}">
                  <a16:creationId xmlns:a16="http://schemas.microsoft.com/office/drawing/2014/main" id="{903DBEAB-7907-4C55-9E8D-BE32E9344A24}"/>
                </a:ext>
              </a:extLst>
            </p:cNvPr>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20" name="Oval 119">
              <a:extLst>
                <a:ext uri="{FF2B5EF4-FFF2-40B4-BE49-F238E27FC236}">
                  <a16:creationId xmlns:a16="http://schemas.microsoft.com/office/drawing/2014/main" id="{FB4B58AA-5285-4087-BE04-FF77B6F948B6}"/>
                </a:ext>
              </a:extLst>
            </p:cNvPr>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21" name="Oval 120">
              <a:extLst>
                <a:ext uri="{FF2B5EF4-FFF2-40B4-BE49-F238E27FC236}">
                  <a16:creationId xmlns:a16="http://schemas.microsoft.com/office/drawing/2014/main" id="{7C482679-B5E2-4D16-A5A3-552906E9E649}"/>
                </a:ext>
              </a:extLst>
            </p:cNvPr>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22" name="Oval 121">
              <a:extLst>
                <a:ext uri="{FF2B5EF4-FFF2-40B4-BE49-F238E27FC236}">
                  <a16:creationId xmlns:a16="http://schemas.microsoft.com/office/drawing/2014/main" id="{54B74184-E78C-4905-8F5E-48B3F64FB9EB}"/>
                </a:ext>
              </a:extLst>
            </p:cNvPr>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123" name="Group 122">
            <a:extLst>
              <a:ext uri="{FF2B5EF4-FFF2-40B4-BE49-F238E27FC236}">
                <a16:creationId xmlns:a16="http://schemas.microsoft.com/office/drawing/2014/main" id="{B1087C41-8E99-43DC-959F-930778A1C318}"/>
              </a:ext>
            </a:extLst>
          </p:cNvPr>
          <p:cNvGrpSpPr/>
          <p:nvPr/>
        </p:nvGrpSpPr>
        <p:grpSpPr>
          <a:xfrm>
            <a:off x="5503259" y="2717800"/>
            <a:ext cx="110141" cy="1610380"/>
            <a:chOff x="4008388" y="965526"/>
            <a:chExt cx="180774" cy="2363274"/>
          </a:xfrm>
          <a:solidFill>
            <a:srgbClr val="FF00FF"/>
          </a:solidFill>
        </p:grpSpPr>
        <p:sp>
          <p:nvSpPr>
            <p:cNvPr id="124" name="Oval 123">
              <a:extLst>
                <a:ext uri="{FF2B5EF4-FFF2-40B4-BE49-F238E27FC236}">
                  <a16:creationId xmlns:a16="http://schemas.microsoft.com/office/drawing/2014/main" id="{B4B46C45-134C-4BD2-9E85-266FF4F02E30}"/>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125" name="Oval 124">
              <a:extLst>
                <a:ext uri="{FF2B5EF4-FFF2-40B4-BE49-F238E27FC236}">
                  <a16:creationId xmlns:a16="http://schemas.microsoft.com/office/drawing/2014/main" id="{F2826C2D-6B21-4E38-A22F-E34C03A73D59}"/>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126" name="Oval 125">
              <a:extLst>
                <a:ext uri="{FF2B5EF4-FFF2-40B4-BE49-F238E27FC236}">
                  <a16:creationId xmlns:a16="http://schemas.microsoft.com/office/drawing/2014/main" id="{D9FCFCF8-BDD0-4E52-B012-C971DDA087FA}"/>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127" name="Oval 126">
              <a:extLst>
                <a:ext uri="{FF2B5EF4-FFF2-40B4-BE49-F238E27FC236}">
                  <a16:creationId xmlns:a16="http://schemas.microsoft.com/office/drawing/2014/main" id="{CEACEAB3-45EF-415D-A480-6D737F83BB29}"/>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128" name="Oval 127">
              <a:extLst>
                <a:ext uri="{FF2B5EF4-FFF2-40B4-BE49-F238E27FC236}">
                  <a16:creationId xmlns:a16="http://schemas.microsoft.com/office/drawing/2014/main" id="{DB9A540C-631F-4101-A654-D81A2729A593}"/>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129" name="Oval 128">
              <a:extLst>
                <a:ext uri="{FF2B5EF4-FFF2-40B4-BE49-F238E27FC236}">
                  <a16:creationId xmlns:a16="http://schemas.microsoft.com/office/drawing/2014/main" id="{57FBD1C0-6AB4-4814-B194-B5E61D745763}"/>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130" name="Oval 129">
              <a:extLst>
                <a:ext uri="{FF2B5EF4-FFF2-40B4-BE49-F238E27FC236}">
                  <a16:creationId xmlns:a16="http://schemas.microsoft.com/office/drawing/2014/main" id="{625B439F-3C73-43A0-8369-80352EB7CB4C}"/>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131" name="Oval 130">
              <a:extLst>
                <a:ext uri="{FF2B5EF4-FFF2-40B4-BE49-F238E27FC236}">
                  <a16:creationId xmlns:a16="http://schemas.microsoft.com/office/drawing/2014/main" id="{71C5BFD6-822C-4D00-A237-DC73EC1328C4}"/>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132" name="Oval 131">
              <a:extLst>
                <a:ext uri="{FF2B5EF4-FFF2-40B4-BE49-F238E27FC236}">
                  <a16:creationId xmlns:a16="http://schemas.microsoft.com/office/drawing/2014/main" id="{AE6F4831-DAC7-479D-A4DD-D001673E5787}"/>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nvGrpSpPr>
          <p:cNvPr id="133" name="Group 132">
            <a:extLst>
              <a:ext uri="{FF2B5EF4-FFF2-40B4-BE49-F238E27FC236}">
                <a16:creationId xmlns:a16="http://schemas.microsoft.com/office/drawing/2014/main" id="{566C6C13-69C8-4E71-8E6F-73EF33E07D51}"/>
              </a:ext>
            </a:extLst>
          </p:cNvPr>
          <p:cNvGrpSpPr/>
          <p:nvPr/>
        </p:nvGrpSpPr>
        <p:grpSpPr>
          <a:xfrm>
            <a:off x="6244018" y="2730499"/>
            <a:ext cx="110141" cy="1610380"/>
            <a:chOff x="4008388" y="965526"/>
            <a:chExt cx="180774" cy="2363274"/>
          </a:xfrm>
          <a:solidFill>
            <a:srgbClr val="FF00FF"/>
          </a:solidFill>
        </p:grpSpPr>
        <p:sp>
          <p:nvSpPr>
            <p:cNvPr id="134" name="Oval 133">
              <a:extLst>
                <a:ext uri="{FF2B5EF4-FFF2-40B4-BE49-F238E27FC236}">
                  <a16:creationId xmlns:a16="http://schemas.microsoft.com/office/drawing/2014/main" id="{8C141C8E-276E-442B-94CE-C31F69BBC452}"/>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135" name="Oval 134">
              <a:extLst>
                <a:ext uri="{FF2B5EF4-FFF2-40B4-BE49-F238E27FC236}">
                  <a16:creationId xmlns:a16="http://schemas.microsoft.com/office/drawing/2014/main" id="{BDAC7F1E-7D8F-4A51-B1BA-FA19C8AE8D23}"/>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136" name="Oval 135">
              <a:extLst>
                <a:ext uri="{FF2B5EF4-FFF2-40B4-BE49-F238E27FC236}">
                  <a16:creationId xmlns:a16="http://schemas.microsoft.com/office/drawing/2014/main" id="{00764F32-4B2F-4542-B198-E74D05BAC0C9}"/>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137" name="Oval 136">
              <a:extLst>
                <a:ext uri="{FF2B5EF4-FFF2-40B4-BE49-F238E27FC236}">
                  <a16:creationId xmlns:a16="http://schemas.microsoft.com/office/drawing/2014/main" id="{17FBD36E-0255-4F92-8622-F734BE5CD458}"/>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138" name="Oval 137">
              <a:extLst>
                <a:ext uri="{FF2B5EF4-FFF2-40B4-BE49-F238E27FC236}">
                  <a16:creationId xmlns:a16="http://schemas.microsoft.com/office/drawing/2014/main" id="{8E8757BC-2DD9-447C-BE2D-85922A764890}"/>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139" name="Oval 138">
              <a:extLst>
                <a:ext uri="{FF2B5EF4-FFF2-40B4-BE49-F238E27FC236}">
                  <a16:creationId xmlns:a16="http://schemas.microsoft.com/office/drawing/2014/main" id="{BF771B92-FD46-4207-B39D-CC95C27A3AF4}"/>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140" name="Oval 139">
              <a:extLst>
                <a:ext uri="{FF2B5EF4-FFF2-40B4-BE49-F238E27FC236}">
                  <a16:creationId xmlns:a16="http://schemas.microsoft.com/office/drawing/2014/main" id="{E6361825-9833-49C6-8A3D-B93457F4B69C}"/>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141" name="Oval 140">
              <a:extLst>
                <a:ext uri="{FF2B5EF4-FFF2-40B4-BE49-F238E27FC236}">
                  <a16:creationId xmlns:a16="http://schemas.microsoft.com/office/drawing/2014/main" id="{147F938D-676D-4281-AD4E-D42430170F9F}"/>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142" name="Oval 141">
              <a:extLst>
                <a:ext uri="{FF2B5EF4-FFF2-40B4-BE49-F238E27FC236}">
                  <a16:creationId xmlns:a16="http://schemas.microsoft.com/office/drawing/2014/main" id="{FE521EC6-E703-4D84-91E0-7146AABAEF99}"/>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sp>
        <p:nvSpPr>
          <p:cNvPr id="143" name="Oval 142">
            <a:extLst>
              <a:ext uri="{FF2B5EF4-FFF2-40B4-BE49-F238E27FC236}">
                <a16:creationId xmlns:a16="http://schemas.microsoft.com/office/drawing/2014/main" id="{B422AC7E-D841-43B2-BC05-1534E2415CDA}"/>
              </a:ext>
            </a:extLst>
          </p:cNvPr>
          <p:cNvSpPr/>
          <p:nvPr/>
        </p:nvSpPr>
        <p:spPr>
          <a:xfrm>
            <a:off x="7364575" y="3388866"/>
            <a:ext cx="661941" cy="239665"/>
          </a:xfrm>
          <a:prstGeom prst="ellipse">
            <a:avLst/>
          </a:prstGeom>
          <a:ln w="25400">
            <a:solidFill>
              <a:srgbClr val="FF00FF"/>
            </a:solidFill>
          </a:ln>
        </p:spPr>
        <p:txBody>
          <a:bodyPr wrap="none" rtlCol="0" anchor="ctr">
            <a:spAutoFit/>
          </a:bodyPr>
          <a:lstStyle/>
          <a:p>
            <a:pPr algn="ctr"/>
            <a:endParaRPr lang="en-US" sz="2400">
              <a:cs typeface="Times New Roman" panose="02020603050405020304" pitchFamily="18" charset="0"/>
              <a:sym typeface="Symbol" panose="05050102010706020507" pitchFamily="18" charset="2"/>
            </a:endParaRPr>
          </a:p>
        </p:txBody>
      </p:sp>
      <p:grpSp>
        <p:nvGrpSpPr>
          <p:cNvPr id="147" name="Group 146">
            <a:extLst>
              <a:ext uri="{FF2B5EF4-FFF2-40B4-BE49-F238E27FC236}">
                <a16:creationId xmlns:a16="http://schemas.microsoft.com/office/drawing/2014/main" id="{D9C1821D-B109-4D5D-ADD6-855610DD1AD9}"/>
              </a:ext>
            </a:extLst>
          </p:cNvPr>
          <p:cNvGrpSpPr/>
          <p:nvPr/>
        </p:nvGrpSpPr>
        <p:grpSpPr>
          <a:xfrm>
            <a:off x="4618104" y="4851257"/>
            <a:ext cx="1484720" cy="1521815"/>
            <a:chOff x="2985705" y="4894043"/>
            <a:chExt cx="419965" cy="457201"/>
          </a:xfrm>
        </p:grpSpPr>
        <p:pic>
          <p:nvPicPr>
            <p:cNvPr id="148" name="Picture 147">
              <a:extLst>
                <a:ext uri="{FF2B5EF4-FFF2-40B4-BE49-F238E27FC236}">
                  <a16:creationId xmlns:a16="http://schemas.microsoft.com/office/drawing/2014/main" id="{24CA0772-3BD4-43E1-B17D-16598B3FBDC6}"/>
                </a:ext>
              </a:extLst>
            </p:cNvPr>
            <p:cNvPicPr>
              <a:picLocks noChangeAspect="1"/>
            </p:cNvPicPr>
            <p:nvPr/>
          </p:nvPicPr>
          <p:blipFill rotWithShape="1">
            <a:blip r:embed="rId7"/>
            <a:srcRect l="21431" t="1733" r="59465" b="73385"/>
            <a:stretch/>
          </p:blipFill>
          <p:spPr>
            <a:xfrm>
              <a:off x="2985705" y="4894043"/>
              <a:ext cx="419965" cy="457201"/>
            </a:xfrm>
            <a:prstGeom prst="rect">
              <a:avLst/>
            </a:prstGeom>
          </p:spPr>
        </p:pic>
        <p:sp>
          <p:nvSpPr>
            <p:cNvPr id="149" name="Rectangle 148">
              <a:extLst>
                <a:ext uri="{FF2B5EF4-FFF2-40B4-BE49-F238E27FC236}">
                  <a16:creationId xmlns:a16="http://schemas.microsoft.com/office/drawing/2014/main" id="{83FC3C7D-7A4D-4D3A-8697-3EC849B16078}"/>
                </a:ext>
              </a:extLst>
            </p:cNvPr>
            <p:cNvSpPr/>
            <p:nvPr/>
          </p:nvSpPr>
          <p:spPr>
            <a:xfrm>
              <a:off x="2985705" y="4894044"/>
              <a:ext cx="419965" cy="457200"/>
            </a:xfrm>
            <a:prstGeom prst="rect">
              <a:avLst/>
            </a:prstGeom>
            <a:ln w="25400">
              <a:solidFill>
                <a:srgbClr val="FF00FF"/>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150" name="Group 149">
            <a:extLst>
              <a:ext uri="{FF2B5EF4-FFF2-40B4-BE49-F238E27FC236}">
                <a16:creationId xmlns:a16="http://schemas.microsoft.com/office/drawing/2014/main" id="{ED9FFE36-F407-4B90-B624-3DBB341CF5F3}"/>
              </a:ext>
            </a:extLst>
          </p:cNvPr>
          <p:cNvGrpSpPr/>
          <p:nvPr/>
        </p:nvGrpSpPr>
        <p:grpSpPr>
          <a:xfrm>
            <a:off x="6286561" y="4857750"/>
            <a:ext cx="1484892" cy="1550842"/>
            <a:chOff x="6429203" y="4800600"/>
            <a:chExt cx="1484892" cy="1550842"/>
          </a:xfrm>
        </p:grpSpPr>
        <p:pic>
          <p:nvPicPr>
            <p:cNvPr id="151" name="Picture 150">
              <a:extLst>
                <a:ext uri="{FF2B5EF4-FFF2-40B4-BE49-F238E27FC236}">
                  <a16:creationId xmlns:a16="http://schemas.microsoft.com/office/drawing/2014/main" id="{031B71B1-32FF-428B-A280-33BA016112AE}"/>
                </a:ext>
              </a:extLst>
            </p:cNvPr>
            <p:cNvPicPr>
              <a:picLocks noChangeAspect="1"/>
            </p:cNvPicPr>
            <p:nvPr/>
          </p:nvPicPr>
          <p:blipFill rotWithShape="1">
            <a:blip r:embed="rId8"/>
            <a:srcRect l="59650" t="2709" r="22076" b="75741"/>
            <a:stretch/>
          </p:blipFill>
          <p:spPr>
            <a:xfrm>
              <a:off x="6429203" y="4807946"/>
              <a:ext cx="1474496" cy="1543496"/>
            </a:xfrm>
            <a:prstGeom prst="rect">
              <a:avLst/>
            </a:prstGeom>
          </p:spPr>
        </p:pic>
        <p:sp>
          <p:nvSpPr>
            <p:cNvPr id="152" name="Rectangle 151">
              <a:extLst>
                <a:ext uri="{FF2B5EF4-FFF2-40B4-BE49-F238E27FC236}">
                  <a16:creationId xmlns:a16="http://schemas.microsoft.com/office/drawing/2014/main" id="{3E4BC39D-A2BC-4FB1-A9D0-63231883F930}"/>
                </a:ext>
              </a:extLst>
            </p:cNvPr>
            <p:cNvSpPr/>
            <p:nvPr/>
          </p:nvSpPr>
          <p:spPr>
            <a:xfrm>
              <a:off x="6429375" y="4800600"/>
              <a:ext cx="1484720" cy="1521812"/>
            </a:xfrm>
            <a:prstGeom prst="rect">
              <a:avLst/>
            </a:prstGeom>
            <a:ln w="25400">
              <a:solidFill>
                <a:srgbClr val="FF00FF"/>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spTree>
    <p:extLst>
      <p:ext uri="{BB962C8B-B14F-4D97-AF65-F5344CB8AC3E}">
        <p14:creationId xmlns:p14="http://schemas.microsoft.com/office/powerpoint/2010/main" val="313011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additive="base">
                                        <p:cTn id="7"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0-#ppt_w/2"/>
                                          </p:val>
                                        </p:tav>
                                        <p:tav tm="100000">
                                          <p:val>
                                            <p:strVal val="#ppt_x"/>
                                          </p:val>
                                        </p:tav>
                                      </p:tavLst>
                                    </p:anim>
                                    <p:anim calcmode="lin" valueType="num">
                                      <p:cBhvr additive="base">
                                        <p:cTn id="1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6"/>
                                        </p:tgtEl>
                                        <p:attrNameLst>
                                          <p:attrName>style.visibility</p:attrName>
                                        </p:attrNameLst>
                                      </p:cBhvr>
                                      <p:to>
                                        <p:strVal val="visible"/>
                                      </p:to>
                                    </p:set>
                                    <p:anim calcmode="lin" valueType="num">
                                      <p:cBhvr additive="base">
                                        <p:cTn id="21" dur="500" fill="hold"/>
                                        <p:tgtEl>
                                          <p:spTgt spid="146"/>
                                        </p:tgtEl>
                                        <p:attrNameLst>
                                          <p:attrName>ppt_x</p:attrName>
                                        </p:attrNameLst>
                                      </p:cBhvr>
                                      <p:tavLst>
                                        <p:tav tm="0">
                                          <p:val>
                                            <p:strVal val="0-#ppt_w/2"/>
                                          </p:val>
                                        </p:tav>
                                        <p:tav tm="100000">
                                          <p:val>
                                            <p:strVal val="#ppt_x"/>
                                          </p:val>
                                        </p:tav>
                                      </p:tavLst>
                                    </p:anim>
                                    <p:anim calcmode="lin" valueType="num">
                                      <p:cBhvr additive="base">
                                        <p:cTn id="22" dur="500" fill="hold"/>
                                        <p:tgtEl>
                                          <p:spTgt spid="14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47"/>
                                        </p:tgtEl>
                                        <p:attrNameLst>
                                          <p:attrName>style.visibility</p:attrName>
                                        </p:attrNameLst>
                                      </p:cBhvr>
                                      <p:to>
                                        <p:strVal val="visible"/>
                                      </p:to>
                                    </p:set>
                                    <p:anim calcmode="lin" valueType="num">
                                      <p:cBhvr additive="base">
                                        <p:cTn id="25" dur="800" fill="hold"/>
                                        <p:tgtEl>
                                          <p:spTgt spid="147"/>
                                        </p:tgtEl>
                                        <p:attrNameLst>
                                          <p:attrName>ppt_x</p:attrName>
                                        </p:attrNameLst>
                                      </p:cBhvr>
                                      <p:tavLst>
                                        <p:tav tm="0">
                                          <p:val>
                                            <p:strVal val="0-#ppt_w/2"/>
                                          </p:val>
                                        </p:tav>
                                        <p:tav tm="100000">
                                          <p:val>
                                            <p:strVal val="#ppt_x"/>
                                          </p:val>
                                        </p:tav>
                                      </p:tavLst>
                                    </p:anim>
                                    <p:anim calcmode="lin" valueType="num">
                                      <p:cBhvr additive="base">
                                        <p:cTn id="26" dur="800" fill="hold"/>
                                        <p:tgtEl>
                                          <p:spTgt spid="14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anim calcmode="lin" valueType="num">
                                      <p:cBhvr additive="base">
                                        <p:cTn id="29" dur="500" fill="hold"/>
                                        <p:tgtEl>
                                          <p:spTgt spid="109"/>
                                        </p:tgtEl>
                                        <p:attrNameLst>
                                          <p:attrName>ppt_x</p:attrName>
                                        </p:attrNameLst>
                                      </p:cBhvr>
                                      <p:tavLst>
                                        <p:tav tm="0">
                                          <p:val>
                                            <p:strVal val="0-#ppt_w/2"/>
                                          </p:val>
                                        </p:tav>
                                        <p:tav tm="100000">
                                          <p:val>
                                            <p:strVal val="#ppt_x"/>
                                          </p:val>
                                        </p:tav>
                                      </p:tavLst>
                                    </p:anim>
                                    <p:anim calcmode="lin" valueType="num">
                                      <p:cBhvr additive="base">
                                        <p:cTn id="30" dur="500" fill="hold"/>
                                        <p:tgtEl>
                                          <p:spTgt spid="10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additive="base">
                                        <p:cTn id="35" dur="500" fill="hold"/>
                                        <p:tgtEl>
                                          <p:spTgt spid="144"/>
                                        </p:tgtEl>
                                        <p:attrNameLst>
                                          <p:attrName>ppt_x</p:attrName>
                                        </p:attrNameLst>
                                      </p:cBhvr>
                                      <p:tavLst>
                                        <p:tav tm="0">
                                          <p:val>
                                            <p:strVal val="0-#ppt_w/2"/>
                                          </p:val>
                                        </p:tav>
                                        <p:tav tm="100000">
                                          <p:val>
                                            <p:strVal val="#ppt_x"/>
                                          </p:val>
                                        </p:tav>
                                      </p:tavLst>
                                    </p:anim>
                                    <p:anim calcmode="lin" valueType="num">
                                      <p:cBhvr additive="base">
                                        <p:cTn id="36" dur="500" fill="hold"/>
                                        <p:tgtEl>
                                          <p:spTgt spid="144"/>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45" presetClass="entr" presetSubtype="0" fill="hold" nodeType="afterEffect">
                                  <p:stCondLst>
                                    <p:cond delay="0"/>
                                  </p:stCondLst>
                                  <p:childTnLst>
                                    <p:set>
                                      <p:cBhvr>
                                        <p:cTn id="39" dur="1" fill="hold">
                                          <p:stCondLst>
                                            <p:cond delay="0"/>
                                          </p:stCondLst>
                                        </p:cTn>
                                        <p:tgtEl>
                                          <p:spTgt spid="147"/>
                                        </p:tgtEl>
                                        <p:attrNameLst>
                                          <p:attrName>style.visibility</p:attrName>
                                        </p:attrNameLst>
                                      </p:cBhvr>
                                      <p:to>
                                        <p:strVal val="visible"/>
                                      </p:to>
                                    </p:set>
                                    <p:animEffect transition="in" filter="fade">
                                      <p:cBhvr>
                                        <p:cTn id="40" dur="800"/>
                                        <p:tgtEl>
                                          <p:spTgt spid="147"/>
                                        </p:tgtEl>
                                      </p:cBhvr>
                                    </p:animEffect>
                                    <p:anim calcmode="lin" valueType="num">
                                      <p:cBhvr>
                                        <p:cTn id="41" dur="800" fill="hold"/>
                                        <p:tgtEl>
                                          <p:spTgt spid="147"/>
                                        </p:tgtEl>
                                        <p:attrNameLst>
                                          <p:attrName>ppt_w</p:attrName>
                                        </p:attrNameLst>
                                      </p:cBhvr>
                                      <p:tavLst>
                                        <p:tav tm="0" fmla="#ppt_w*sin(2.5*pi*$)">
                                          <p:val>
                                            <p:fltVal val="0"/>
                                          </p:val>
                                        </p:tav>
                                        <p:tav tm="100000">
                                          <p:val>
                                            <p:fltVal val="1"/>
                                          </p:val>
                                        </p:tav>
                                      </p:tavLst>
                                    </p:anim>
                                    <p:anim calcmode="lin" valueType="num">
                                      <p:cBhvr>
                                        <p:cTn id="42" dur="800" fill="hold"/>
                                        <p:tgtEl>
                                          <p:spTgt spid="147"/>
                                        </p:tgtEl>
                                        <p:attrNameLst>
                                          <p:attrName>ppt_h</p:attrName>
                                        </p:attrNameLst>
                                      </p:cBhvr>
                                      <p:tavLst>
                                        <p:tav tm="0">
                                          <p:val>
                                            <p:strVal val="#ppt_h"/>
                                          </p:val>
                                        </p:tav>
                                        <p:tav tm="100000">
                                          <p:val>
                                            <p:strVal val="#ppt_h"/>
                                          </p:val>
                                        </p:tav>
                                      </p:tavLst>
                                    </p:anim>
                                  </p:childTnLst>
                                </p:cTn>
                              </p:par>
                            </p:childTnLst>
                          </p:cTn>
                        </p:par>
                        <p:par>
                          <p:cTn id="43" fill="hold">
                            <p:stCondLst>
                              <p:cond delay="1300"/>
                            </p:stCondLst>
                            <p:childTnLst>
                              <p:par>
                                <p:cTn id="44" presetID="8" presetClass="emph" presetSubtype="0" fill="hold" nodeType="afterEffect">
                                  <p:stCondLst>
                                    <p:cond delay="0"/>
                                  </p:stCondLst>
                                  <p:childTnLst>
                                    <p:animRot by="5400000">
                                      <p:cBhvr>
                                        <p:cTn id="45" dur="900" fill="hold"/>
                                        <p:tgtEl>
                                          <p:spTgt spid="147"/>
                                        </p:tgtEl>
                                        <p:attrNameLst>
                                          <p:attrName>r</p:attrName>
                                        </p:attrNameLst>
                                      </p:cBhvr>
                                    </p:animRot>
                                  </p:childTnLst>
                                </p:cTn>
                              </p:par>
                              <p:par>
                                <p:cTn id="46" presetID="1" presetClass="exit" presetSubtype="0" fill="hold" nodeType="withEffect">
                                  <p:stCondLst>
                                    <p:cond delay="0"/>
                                  </p:stCondLst>
                                  <p:childTnLst>
                                    <p:set>
                                      <p:cBhvr>
                                        <p:cTn id="47" dur="1" fill="hold">
                                          <p:stCondLst>
                                            <p:cond delay="0"/>
                                          </p:stCondLst>
                                        </p:cTn>
                                        <p:tgtEl>
                                          <p:spTgt spid="109"/>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99"/>
                                        </p:tgtEl>
                                        <p:attrNameLst>
                                          <p:attrName>style.visibility</p:attrName>
                                        </p:attrNameLst>
                                      </p:cBhvr>
                                      <p:to>
                                        <p:strVal val="visible"/>
                                      </p:to>
                                    </p:set>
                                  </p:childTnLst>
                                </p:cTn>
                              </p:par>
                              <p:par>
                                <p:cTn id="50" presetID="42" presetClass="path" presetSubtype="0" accel="50000" decel="50000" fill="hold" nodeType="withEffect">
                                  <p:stCondLst>
                                    <p:cond delay="0"/>
                                  </p:stCondLst>
                                  <p:childTnLst>
                                    <p:animMotion origin="layout" path="M 3.88889E-6 7.40741E-7 L 0.08125 -0.0007 " pathEditMode="relative" rAng="0" ptsTypes="AA">
                                      <p:cBhvr>
                                        <p:cTn id="51" dur="700" fill="hold"/>
                                        <p:tgtEl>
                                          <p:spTgt spid="99"/>
                                        </p:tgtEl>
                                        <p:attrNameLst>
                                          <p:attrName>ppt_x</p:attrName>
                                          <p:attrName>ppt_y</p:attrName>
                                        </p:attrNameLst>
                                      </p:cBhvr>
                                      <p:rCtr x="4062" y="-46"/>
                                    </p:animMotion>
                                  </p:childTnLst>
                                </p:cTn>
                              </p:par>
                            </p:childTnLst>
                          </p:cTn>
                        </p:par>
                        <p:par>
                          <p:cTn id="52" fill="hold">
                            <p:stCondLst>
                              <p:cond delay="2200"/>
                            </p:stCondLst>
                            <p:childTnLst>
                              <p:par>
                                <p:cTn id="53" presetID="0" presetClass="path" presetSubtype="0" accel="50000" decel="50000" fill="hold" nodeType="afterEffect">
                                  <p:stCondLst>
                                    <p:cond delay="0"/>
                                  </p:stCondLst>
                                  <p:childTnLst>
                                    <p:animMotion origin="layout" path="M -0.00417 -0.00162 L -0.00417 -0.00162 C 0.00139 -0.00232 0.00695 -0.00232 0.0125 -0.00348 C 0.01528 -0.00417 0.02083 -0.00718 0.02083 -0.00718 C 0.02535 -0.0132 0.02552 -0.01459 0.03056 -0.01829 C 0.03646 -0.02292 0.04063 -0.02315 0.04445 -0.03334 C 0.04531 -0.03565 0.04636 -0.0382 0.04722 -0.04074 C 0.04774 -0.04236 0.05 -0.0456 0.04861 -0.0463 C 0.04549 -0.04769 0.04202 -0.04491 0.03889 -0.04445 C 0.03611 -0.04306 0.03281 -0.04306 0.03056 -0.04074 C 0.02708 -0.03727 0.02708 -0.03172 0.02917 -0.02778 C 0.03021 -0.02547 0.03195 -0.02408 0.03333 -0.02223 C 0.03438 -0.02037 0.03472 -0.01783 0.03611 -0.01644 C 0.03715 -0.01528 0.03889 -0.01528 0.04028 -0.01459 C 0.04202 -0.01273 0.04392 -0.01088 0.04583 -0.00903 C 0.04705 -0.00787 0.04879 -0.00718 0.05 -0.00533 C 0.05087 -0.00394 0.05087 -0.00162 0.05139 0.00023 C 0.05087 0.00208 0.04861 0.00509 0.05 0.00578 C 0.05261 0.00717 0.05538 0.0044 0.05833 0.00393 C 0.06285 0.00301 0.06754 0.00301 0.07222 0.00208 C 0.07674 0.00115 0.08142 -0.00023 0.08611 -0.00162 C 0.0875 -0.00209 0.08872 -0.00348 0.09028 -0.00348 C 0.09531 -0.00394 0.10035 -0.00348 0.10556 -0.00348 L 0.11111 -0.00903 L 0.11111 -0.00903 L 0.10556 -0.00162 " pathEditMode="relative" ptsTypes="AAAAAAAAAAAAAAAAAAAAAAAAAA">
                                      <p:cBhvr>
                                        <p:cTn id="54" dur="800" fill="hold"/>
                                        <p:tgtEl>
                                          <p:spTgt spid="147"/>
                                        </p:tgtEl>
                                        <p:attrNameLst>
                                          <p:attrName>ppt_x</p:attrName>
                                          <p:attrName>ppt_y</p:attrName>
                                        </p:attrNameLst>
                                      </p:cBhvr>
                                    </p:animMotion>
                                  </p:childTnLst>
                                </p:cTn>
                              </p:par>
                              <p:par>
                                <p:cTn id="55" presetID="1" presetClass="exit" presetSubtype="0" fill="hold" nodeType="withEffect">
                                  <p:stCondLst>
                                    <p:cond delay="0"/>
                                  </p:stCondLst>
                                  <p:childTnLst>
                                    <p:set>
                                      <p:cBhvr>
                                        <p:cTn id="56" dur="1" fill="hold">
                                          <p:stCondLst>
                                            <p:cond delay="0"/>
                                          </p:stCondLst>
                                        </p:cTn>
                                        <p:tgtEl>
                                          <p:spTgt spid="99"/>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23"/>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2.5E-6 2.59259E-6 L 0.08125 -0.0007 " pathEditMode="relative" rAng="0" ptsTypes="AA">
                                      <p:cBhvr>
                                        <p:cTn id="60" dur="900" fill="hold"/>
                                        <p:tgtEl>
                                          <p:spTgt spid="123"/>
                                        </p:tgtEl>
                                        <p:attrNameLst>
                                          <p:attrName>ppt_x</p:attrName>
                                          <p:attrName>ppt_y</p:attrName>
                                        </p:attrNameLst>
                                      </p:cBhvr>
                                      <p:rCtr x="4062" y="-46"/>
                                    </p:animMotion>
                                  </p:childTnLst>
                                </p:cTn>
                              </p:par>
                            </p:childTnLst>
                          </p:cTn>
                        </p:par>
                        <p:par>
                          <p:cTn id="61" fill="hold">
                            <p:stCondLst>
                              <p:cond delay="3100"/>
                            </p:stCondLst>
                            <p:childTnLst>
                              <p:par>
                                <p:cTn id="62" presetID="8" presetClass="emph" presetSubtype="0" fill="hold" nodeType="afterEffect">
                                  <p:stCondLst>
                                    <p:cond delay="0"/>
                                  </p:stCondLst>
                                  <p:childTnLst>
                                    <p:animRot by="-5400000">
                                      <p:cBhvr>
                                        <p:cTn id="63" dur="900" fill="hold"/>
                                        <p:tgtEl>
                                          <p:spTgt spid="147"/>
                                        </p:tgtEl>
                                        <p:attrNameLst>
                                          <p:attrName>r</p:attrName>
                                        </p:attrNameLst>
                                      </p:cBhvr>
                                    </p:animRot>
                                  </p:childTnLst>
                                </p:cTn>
                              </p:par>
                              <p:par>
                                <p:cTn id="64" presetID="1" presetClass="exit" presetSubtype="0" fill="hold" nodeType="withEffect">
                                  <p:stCondLst>
                                    <p:cond delay="0"/>
                                  </p:stCondLst>
                                  <p:childTnLst>
                                    <p:set>
                                      <p:cBhvr>
                                        <p:cTn id="65" dur="1" fill="hold">
                                          <p:stCondLst>
                                            <p:cond delay="0"/>
                                          </p:stCondLst>
                                        </p:cTn>
                                        <p:tgtEl>
                                          <p:spTgt spid="123"/>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133"/>
                                        </p:tgtEl>
                                        <p:attrNameLst>
                                          <p:attrName>style.visibility</p:attrName>
                                        </p:attrNameLst>
                                      </p:cBhvr>
                                      <p:to>
                                        <p:strVal val="visible"/>
                                      </p:to>
                                    </p:set>
                                  </p:childTnLst>
                                </p:cTn>
                              </p:par>
                              <p:par>
                                <p:cTn id="68" presetID="42" presetClass="path" presetSubtype="0" accel="50000" decel="50000" fill="hold" nodeType="withEffect">
                                  <p:stCondLst>
                                    <p:cond delay="0"/>
                                  </p:stCondLst>
                                  <p:childTnLst>
                                    <p:animMotion origin="layout" path="M 1.11111E-6 7.40741E-7 L 0.08125 -0.0007 " pathEditMode="relative" rAng="0" ptsTypes="AA">
                                      <p:cBhvr>
                                        <p:cTn id="69" dur="800" fill="hold"/>
                                        <p:tgtEl>
                                          <p:spTgt spid="133"/>
                                        </p:tgtEl>
                                        <p:attrNameLst>
                                          <p:attrName>ppt_x</p:attrName>
                                          <p:attrName>ppt_y</p:attrName>
                                        </p:attrNameLst>
                                      </p:cBhvr>
                                      <p:rCtr x="4062" y="-46"/>
                                    </p:animMotion>
                                  </p:childTnLst>
                                </p:cTn>
                              </p:par>
                            </p:childTnLst>
                          </p:cTn>
                        </p:par>
                        <p:par>
                          <p:cTn id="70" fill="hold">
                            <p:stCondLst>
                              <p:cond delay="4000"/>
                            </p:stCondLst>
                            <p:childTnLst>
                              <p:par>
                                <p:cTn id="71" presetID="0" presetClass="path" presetSubtype="0" accel="50000" decel="50000" fill="hold" nodeType="afterEffect">
                                  <p:stCondLst>
                                    <p:cond delay="0"/>
                                  </p:stCondLst>
                                  <p:childTnLst>
                                    <p:animMotion origin="layout" path="M 0.10833 -0.00348 L 0.10833 -0.00348 C 0.11077 -0.0125 0.11007 -0.01875 0.11667 -0.02199 C 0.11875 -0.02315 0.12118 -0.02338 0.12361 -0.02385 C 0.12674 -0.02338 0.13021 -0.02385 0.13333 -0.02199 C 0.13542 -0.02084 0.13681 -0.01343 0.1375 -0.01088 C 0.13646 -0.00903 0.13594 -0.00695 0.13472 -0.00533 C 0.13351 -0.00417 0.13195 -0.00417 0.13056 -0.00348 C 0.12292 -0.0007 0.12257 -0.00139 0.1125 0.00023 C 0.11111 0.00069 0.10972 0.00162 0.10833 0.00208 C 0.10434 0.00254 0.08368 -0.00348 0.09167 0.01134 C 0.09306 0.01365 0.09531 0.01504 0.09722 0.0169 C 0.10452 0.0162 0.11215 0.01643 0.11945 0.01504 C 0.12101 0.01458 0.12205 0.01227 0.12361 0.01134 C 0.12743 0.00856 0.1349 0.00555 0.13889 0.00393 C 0.15278 -0.00232 0.13108 0.00717 0.14861 0.00023 C 0.15139 -0.00093 0.15695 -0.00348 0.15695 -0.00348 C 0.16215 0.00694 0.15833 0.00301 0.17361 0.00023 C 0.17535 -0.00023 0.17726 -0.00093 0.17917 -0.00162 C 0.18056 -0.00232 0.18333 -0.00348 0.18333 -0.00348 L 0.18472 -0.00348 " pathEditMode="relative" ptsTypes="AAAAAAAAAAAAAAAAAAAAA">
                                      <p:cBhvr>
                                        <p:cTn id="72" dur="900" fill="hold"/>
                                        <p:tgtEl>
                                          <p:spTgt spid="147"/>
                                        </p:tgtEl>
                                        <p:attrNameLst>
                                          <p:attrName>ppt_x</p:attrName>
                                          <p:attrName>ppt_y</p:attrName>
                                        </p:attrNameLst>
                                      </p:cBhvr>
                                    </p:animMotion>
                                  </p:childTnLst>
                                </p:cTn>
                              </p:par>
                              <p:par>
                                <p:cTn id="73" presetID="1" presetClass="exit" presetSubtype="0" fill="hold" nodeType="withEffect">
                                  <p:stCondLst>
                                    <p:cond delay="0"/>
                                  </p:stCondLst>
                                  <p:childTnLst>
                                    <p:set>
                                      <p:cBhvr>
                                        <p:cTn id="74" dur="1" fill="hold">
                                          <p:stCondLst>
                                            <p:cond delay="0"/>
                                          </p:stCondLst>
                                        </p:cTn>
                                        <p:tgtEl>
                                          <p:spTgt spid="133"/>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18"/>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3.61111E-6 3.7037E-7 L 0.079 0.00139 " pathEditMode="relative" rAng="0" ptsTypes="AA">
                                      <p:cBhvr>
                                        <p:cTn id="78" dur="800" fill="hold"/>
                                        <p:tgtEl>
                                          <p:spTgt spid="118"/>
                                        </p:tgtEl>
                                        <p:attrNameLst>
                                          <p:attrName>ppt_x</p:attrName>
                                          <p:attrName>ppt_y</p:attrName>
                                        </p:attrNameLst>
                                      </p:cBhvr>
                                      <p:rCtr x="3941" y="69"/>
                                    </p:animMotion>
                                  </p:childTnLst>
                                </p:cTn>
                              </p:par>
                            </p:childTnLst>
                          </p:cTn>
                        </p:par>
                        <p:par>
                          <p:cTn id="79" fill="hold">
                            <p:stCondLst>
                              <p:cond delay="4900"/>
                            </p:stCondLst>
                            <p:childTnLst>
                              <p:par>
                                <p:cTn id="80" presetID="31" presetClass="entr" presetSubtype="0" fill="hold" nodeType="afterEffect">
                                  <p:stCondLst>
                                    <p:cond delay="0"/>
                                  </p:stCondLst>
                                  <p:childTnLst>
                                    <p:set>
                                      <p:cBhvr>
                                        <p:cTn id="81" dur="1" fill="hold">
                                          <p:stCondLst>
                                            <p:cond delay="0"/>
                                          </p:stCondLst>
                                        </p:cTn>
                                        <p:tgtEl>
                                          <p:spTgt spid="150"/>
                                        </p:tgtEl>
                                        <p:attrNameLst>
                                          <p:attrName>style.visibility</p:attrName>
                                        </p:attrNameLst>
                                      </p:cBhvr>
                                      <p:to>
                                        <p:strVal val="visible"/>
                                      </p:to>
                                    </p:set>
                                    <p:anim calcmode="lin" valueType="num">
                                      <p:cBhvr>
                                        <p:cTn id="82" dur="1000" fill="hold"/>
                                        <p:tgtEl>
                                          <p:spTgt spid="150"/>
                                        </p:tgtEl>
                                        <p:attrNameLst>
                                          <p:attrName>ppt_w</p:attrName>
                                        </p:attrNameLst>
                                      </p:cBhvr>
                                      <p:tavLst>
                                        <p:tav tm="0">
                                          <p:val>
                                            <p:fltVal val="0"/>
                                          </p:val>
                                        </p:tav>
                                        <p:tav tm="100000">
                                          <p:val>
                                            <p:strVal val="#ppt_w"/>
                                          </p:val>
                                        </p:tav>
                                      </p:tavLst>
                                    </p:anim>
                                    <p:anim calcmode="lin" valueType="num">
                                      <p:cBhvr>
                                        <p:cTn id="83" dur="1000" fill="hold"/>
                                        <p:tgtEl>
                                          <p:spTgt spid="150"/>
                                        </p:tgtEl>
                                        <p:attrNameLst>
                                          <p:attrName>ppt_h</p:attrName>
                                        </p:attrNameLst>
                                      </p:cBhvr>
                                      <p:tavLst>
                                        <p:tav tm="0">
                                          <p:val>
                                            <p:fltVal val="0"/>
                                          </p:val>
                                        </p:tav>
                                        <p:tav tm="100000">
                                          <p:val>
                                            <p:strVal val="#ppt_h"/>
                                          </p:val>
                                        </p:tav>
                                      </p:tavLst>
                                    </p:anim>
                                    <p:anim calcmode="lin" valueType="num">
                                      <p:cBhvr>
                                        <p:cTn id="84" dur="1000" fill="hold"/>
                                        <p:tgtEl>
                                          <p:spTgt spid="150"/>
                                        </p:tgtEl>
                                        <p:attrNameLst>
                                          <p:attrName>style.rotation</p:attrName>
                                        </p:attrNameLst>
                                      </p:cBhvr>
                                      <p:tavLst>
                                        <p:tav tm="0">
                                          <p:val>
                                            <p:fltVal val="90"/>
                                          </p:val>
                                        </p:tav>
                                        <p:tav tm="100000">
                                          <p:val>
                                            <p:fltVal val="0"/>
                                          </p:val>
                                        </p:tav>
                                      </p:tavLst>
                                    </p:anim>
                                    <p:animEffect transition="in" filter="fade">
                                      <p:cBhvr>
                                        <p:cTn id="85" dur="1000"/>
                                        <p:tgtEl>
                                          <p:spTgt spid="150"/>
                                        </p:tgtEl>
                                      </p:cBhvr>
                                    </p:animEffect>
                                  </p:childTnLst>
                                </p:cTn>
                              </p:par>
                              <p:par>
                                <p:cTn id="86" presetID="1" presetClass="exit" presetSubtype="0" fill="hold" nodeType="withEffect">
                                  <p:stCondLst>
                                    <p:cond delay="0"/>
                                  </p:stCondLst>
                                  <p:childTnLst>
                                    <p:set>
                                      <p:cBhvr>
                                        <p:cTn id="87" dur="1" fill="hold">
                                          <p:stCondLst>
                                            <p:cond delay="0"/>
                                          </p:stCondLst>
                                        </p:cTn>
                                        <p:tgtEl>
                                          <p:spTgt spid="147"/>
                                        </p:tgtEl>
                                        <p:attrNameLst>
                                          <p:attrName>style.visibility</p:attrName>
                                        </p:attrNameLst>
                                      </p:cBhvr>
                                      <p:to>
                                        <p:strVal val="hidden"/>
                                      </p:to>
                                    </p:set>
                                  </p:childTnLst>
                                </p:cTn>
                              </p:par>
                            </p:childTnLst>
                          </p:cTn>
                        </p:par>
                        <p:par>
                          <p:cTn id="88" fill="hold">
                            <p:stCondLst>
                              <p:cond delay="5900"/>
                            </p:stCondLst>
                            <p:childTnLst>
                              <p:par>
                                <p:cTn id="89" presetID="1" presetClass="exit" presetSubtype="0" fill="hold" nodeType="afterEffect">
                                  <p:stCondLst>
                                    <p:cond delay="0"/>
                                  </p:stCondLst>
                                  <p:childTnLst>
                                    <p:set>
                                      <p:cBhvr>
                                        <p:cTn id="90" dur="1" fill="hold">
                                          <p:stCondLst>
                                            <p:cond delay="0"/>
                                          </p:stCondLst>
                                        </p:cTn>
                                        <p:tgtEl>
                                          <p:spTgt spid="118"/>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143"/>
                                        </p:tgtEl>
                                        <p:attrNameLst>
                                          <p:attrName>style.visibility</p:attrName>
                                        </p:attrNameLst>
                                      </p:cBhvr>
                                      <p:to>
                                        <p:strVal val="visible"/>
                                      </p:to>
                                    </p:set>
                                  </p:childTnLst>
                                </p:cTn>
                              </p:par>
                              <p:par>
                                <p:cTn id="93" presetID="42" presetClass="path" presetSubtype="0" accel="50000" decel="50000" fill="hold" grpId="1" nodeType="withEffect">
                                  <p:stCondLst>
                                    <p:cond delay="0"/>
                                  </p:stCondLst>
                                  <p:childTnLst>
                                    <p:animMotion origin="layout" path="M -3.05556E-6 -4.07407E-6 L 0.09323 0.03264 " pathEditMode="relative" rAng="0" ptsTypes="AA">
                                      <p:cBhvr>
                                        <p:cTn id="94" dur="900" fill="hold"/>
                                        <p:tgtEl>
                                          <p:spTgt spid="143"/>
                                        </p:tgtEl>
                                        <p:attrNameLst>
                                          <p:attrName>ppt_x</p:attrName>
                                          <p:attrName>ppt_y</p:attrName>
                                        </p:attrNameLst>
                                      </p:cBhvr>
                                      <p:rCtr x="4653" y="1620"/>
                                    </p:animMotion>
                                  </p:childTnLst>
                                </p:cTn>
                              </p:par>
                              <p:par>
                                <p:cTn id="95" presetID="2" presetClass="entr" presetSubtype="8" fill="hold" grpId="0" nodeType="withEffect">
                                  <p:stCondLst>
                                    <p:cond delay="0"/>
                                  </p:stCondLst>
                                  <p:childTnLst>
                                    <p:set>
                                      <p:cBhvr>
                                        <p:cTn id="96" dur="1" fill="hold">
                                          <p:stCondLst>
                                            <p:cond delay="0"/>
                                          </p:stCondLst>
                                        </p:cTn>
                                        <p:tgtEl>
                                          <p:spTgt spid="145"/>
                                        </p:tgtEl>
                                        <p:attrNameLst>
                                          <p:attrName>style.visibility</p:attrName>
                                        </p:attrNameLst>
                                      </p:cBhvr>
                                      <p:to>
                                        <p:strVal val="visible"/>
                                      </p:to>
                                    </p:set>
                                    <p:anim calcmode="lin" valueType="num">
                                      <p:cBhvr additive="base">
                                        <p:cTn id="97" dur="500" fill="hold"/>
                                        <p:tgtEl>
                                          <p:spTgt spid="145"/>
                                        </p:tgtEl>
                                        <p:attrNameLst>
                                          <p:attrName>ppt_x</p:attrName>
                                        </p:attrNameLst>
                                      </p:cBhvr>
                                      <p:tavLst>
                                        <p:tav tm="0">
                                          <p:val>
                                            <p:strVal val="0-#ppt_w/2"/>
                                          </p:val>
                                        </p:tav>
                                        <p:tav tm="100000">
                                          <p:val>
                                            <p:strVal val="#ppt_x"/>
                                          </p:val>
                                        </p:tav>
                                      </p:tavLst>
                                    </p:anim>
                                    <p:anim calcmode="lin" valueType="num">
                                      <p:cBhvr additive="base">
                                        <p:cTn id="98" dur="500" fill="hold"/>
                                        <p:tgtEl>
                                          <p:spTgt spid="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44" grpId="0"/>
      <p:bldP spid="145" grpId="0"/>
      <p:bldP spid="146" grpId="0"/>
      <p:bldP spid="143" grpId="0" animBg="1"/>
      <p:bldP spid="14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609600"/>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r>
                  <a:rPr lang="en-US" altLang="en-US" sz="2800">
                    <a:latin typeface="Times New Roman" pitchFamily="18" charset="0"/>
                    <a:sym typeface="Symbol" panose="05050102010706020507" pitchFamily="18" charset="2"/>
                  </a:rPr>
                  <a:t>takes an input </a:t>
                </a: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oMath>
                </a14:m>
                <a:r>
                  <a:rPr lang="en-US" altLang="en-US" sz="2800">
                    <a:latin typeface="Times New Roman" pitchFamily="18" charset="0"/>
                    <a:sym typeface="Symbol" panose="05050102010706020507" pitchFamily="18" charset="2"/>
                  </a:rPr>
                  <a:t> and returns an answer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a:t>
                </a:r>
              </a:p>
              <a:p>
                <a:pPr marL="1200150" lvl="1" indent="-457200">
                  <a:spcBef>
                    <a:spcPct val="0"/>
                  </a:spcBef>
                </a:pPr>
                <a:r>
                  <a:rPr lang="en-US" altLang="en-US" sz="2800">
                    <a:latin typeface="Times New Roman" pitchFamily="18" charset="0"/>
                    <a:sym typeface="Symbol" panose="05050102010706020507" pitchFamily="18" charset="2"/>
                  </a:rPr>
                  <a:t>It </a:t>
                </a:r>
                <a:r>
                  <a:rPr lang="en-US" altLang="en-US" sz="2800">
                    <a:latin typeface="Times New Roman" pitchFamily="18" charset="0"/>
                  </a:rPr>
                  <a:t>is represented with </a:t>
                </a:r>
                <a:r>
                  <a:rPr lang="en-US" altLang="en-US" sz="2800" i="1">
                    <a:latin typeface="Times New Roman" pitchFamily="18" charset="0"/>
                  </a:rPr>
                  <a:t>m-</a:t>
                </a:r>
                <a:r>
                  <a:rPr lang="en-US" altLang="en-US" sz="2800">
                    <a:latin typeface="Times New Roman" pitchFamily="18" charset="0"/>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a:spcBef>
                    <a:spcPct val="0"/>
                  </a:spcBef>
                </a:pPr>
                <a:r>
                  <a:rPr lang="en-US" altLang="en-US" sz="2800">
                    <a:latin typeface="Times New Roman" pitchFamily="18" charset="0"/>
                    <a:sym typeface="Symbol" panose="05050102010706020507" pitchFamily="18" charset="2"/>
                  </a:rPr>
                  <a:t>             </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609600"/>
                <a:ext cx="9338913" cy="1815882"/>
              </a:xfrm>
              <a:prstGeom prst="rect">
                <a:avLst/>
              </a:prstGeom>
              <a:blipFill>
                <a:blip r:embed="rId3"/>
                <a:stretch>
                  <a:fillRect t="-33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Machine</a:t>
            </a:r>
          </a:p>
        </p:txBody>
      </p:sp>
      <mc:AlternateContent xmlns:mc="http://schemas.openxmlformats.org/markup-compatibility/2006" xmlns:a14="http://schemas.microsoft.com/office/drawing/2010/main">
        <mc:Choice Requires="a14">
          <p:sp>
            <p:nvSpPr>
              <p:cNvPr id="24" name="Rectangle 23"/>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24" name="Rectangle 23"/>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4"/>
                <a:stretch>
                  <a:fillRect l="-2478" t="-12941" r="-1487" b="-34118"/>
                </a:stretch>
              </a:blipFill>
            </p:spPr>
            <p:txBody>
              <a:bodyPr/>
              <a:lstStyle/>
              <a:p>
                <a:r>
                  <a:rPr lang="en-US">
                    <a:noFill/>
                  </a:rPr>
                  <a:t> </a:t>
                </a:r>
              </a:p>
            </p:txBody>
          </p:sp>
        </mc:Fallback>
      </mc:AlternateContent>
      <p:grpSp>
        <p:nvGrpSpPr>
          <p:cNvPr id="53" name="Group 52"/>
          <p:cNvGrpSpPr/>
          <p:nvPr/>
        </p:nvGrpSpPr>
        <p:grpSpPr>
          <a:xfrm>
            <a:off x="76200" y="3962400"/>
            <a:ext cx="3766810" cy="2590800"/>
            <a:chOff x="76200" y="3962400"/>
            <a:chExt cx="3766810" cy="2590800"/>
          </a:xfrm>
        </p:grpSpPr>
        <p:grpSp>
          <p:nvGrpSpPr>
            <p:cNvPr id="62" name="Group 61"/>
            <p:cNvGrpSpPr/>
            <p:nvPr/>
          </p:nvGrpSpPr>
          <p:grpSpPr>
            <a:xfrm>
              <a:off x="76200" y="3962400"/>
              <a:ext cx="3766810" cy="2590800"/>
              <a:chOff x="76200" y="3962400"/>
              <a:chExt cx="3766810" cy="2590800"/>
            </a:xfrm>
          </p:grpSpPr>
          <p:cxnSp>
            <p:nvCxnSpPr>
              <p:cNvPr id="76" name="Straight Connector 75"/>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77" name="Straight Connector 76"/>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78"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63" name="Group 62"/>
            <p:cNvGrpSpPr/>
            <p:nvPr/>
          </p:nvGrpSpPr>
          <p:grpSpPr>
            <a:xfrm>
              <a:off x="876128" y="4942080"/>
              <a:ext cx="2353800" cy="860040"/>
              <a:chOff x="875410" y="4942080"/>
              <a:chExt cx="2353800" cy="860040"/>
            </a:xfrm>
          </p:grpSpPr>
          <p:sp>
            <p:nvSpPr>
              <p:cNvPr id="64" name="Oval 63"/>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5" name="Oval 6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6" name="Oval 6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7" name="Oval 6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8" name="Oval 6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0" name="Text Box 33"/>
          <p:cNvSpPr txBox="1">
            <a:spLocks noChangeArrowheads="1"/>
          </p:cNvSpPr>
          <p:nvPr/>
        </p:nvSpPr>
        <p:spPr bwMode="auto">
          <a:xfrm>
            <a:off x="643287" y="1894708"/>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latin typeface="Times New Roman" panose="02020603050405020304" pitchFamily="18" charset="0"/>
                <a:sym typeface="Symbol" panose="05050102010706020507" pitchFamily="18" charset="2"/>
              </a:rPr>
              <a:t>Example: linear, </a:t>
            </a:r>
          </a:p>
        </p:txBody>
      </p:sp>
      <p:sp>
        <p:nvSpPr>
          <p:cNvPr id="31" name="Text Box 33"/>
          <p:cNvSpPr txBox="1">
            <a:spLocks noChangeArrowheads="1"/>
          </p:cNvSpPr>
          <p:nvPr/>
        </p:nvSpPr>
        <p:spPr bwMode="auto">
          <a:xfrm>
            <a:off x="3512024" y="1876568"/>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polynomial, </a:t>
            </a:r>
          </a:p>
        </p:txBody>
      </p:sp>
      <p:grpSp>
        <p:nvGrpSpPr>
          <p:cNvPr id="28" name="Group 27"/>
          <p:cNvGrpSpPr/>
          <p:nvPr/>
        </p:nvGrpSpPr>
        <p:grpSpPr>
          <a:xfrm>
            <a:off x="4185729" y="2451898"/>
            <a:ext cx="4848408" cy="2004749"/>
            <a:chOff x="990600" y="571500"/>
            <a:chExt cx="7145283" cy="2890830"/>
          </a:xfrm>
        </p:grpSpPr>
        <p:sp>
          <p:nvSpPr>
            <p:cNvPr id="29" name="Rectangle 28"/>
            <p:cNvSpPr/>
            <p:nvPr/>
          </p:nvSpPr>
          <p:spPr>
            <a:xfrm>
              <a:off x="990600" y="571500"/>
              <a:ext cx="6858000" cy="2781300"/>
            </a:xfrm>
            <a:prstGeom prst="rect">
              <a:avLst/>
            </a:prstGeom>
            <a:solidFill>
              <a:schemeClr val="tx1"/>
            </a:solidFill>
            <a:ln>
              <a:noFill/>
            </a:ln>
          </p:spPr>
          <p:txBody>
            <a:bodyPr wrap="square" rtlCol="0" anchor="ctr">
              <a:spAutoFit/>
            </a:bodyPr>
            <a:lstStyle/>
            <a:p>
              <a:pPr algn="l"/>
              <a:endParaRPr lang="en-CA" sz="2400"/>
            </a:p>
          </p:txBody>
        </p:sp>
        <p:pic>
          <p:nvPicPr>
            <p:cNvPr id="30" name="Picture 6" descr="Image result for convolutional neural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688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096001" y="2792965"/>
              <a:ext cx="1752599" cy="488192"/>
            </a:xfrm>
            <a:prstGeom prst="rect">
              <a:avLst/>
            </a:prstGeom>
            <a:solidFill>
              <a:schemeClr val="tx1"/>
            </a:solidFill>
          </p:spPr>
          <p:txBody>
            <a:bodyPr wrap="square">
              <a:spAutoFit/>
            </a:bodyPr>
            <a:lstStyle/>
            <a:p>
              <a:pPr algn="ctr"/>
              <a:r>
                <a:rPr lang="en-US" sz="1600" i="1">
                  <a:solidFill>
                    <a:schemeClr val="accent1"/>
                  </a:solidFill>
                </a:rPr>
                <a:t>E(</a:t>
              </a:r>
              <a:r>
                <a:rPr lang="en-US" altLang="en-US" sz="1600" i="1">
                  <a:solidFill>
                    <a:srgbClr val="008000"/>
                  </a:solidFill>
                </a:rPr>
                <a:t>w</a:t>
              </a:r>
              <a:r>
                <a:rPr lang="en-US" altLang="en-US" sz="1600" i="1" baseline="-25000">
                  <a:solidFill>
                    <a:srgbClr val="008000"/>
                  </a:solidFill>
                </a:rPr>
                <a:t>1</a:t>
              </a:r>
              <a:r>
                <a:rPr lang="en-CA" sz="1600" i="1">
                  <a:solidFill>
                    <a:schemeClr val="accent1"/>
                  </a:solidFill>
                </a:rPr>
                <a:t>,…,</a:t>
              </a:r>
              <a:r>
                <a:rPr lang="en-US" altLang="en-US" sz="1600" i="1" err="1">
                  <a:solidFill>
                    <a:srgbClr val="008000"/>
                  </a:solidFill>
                </a:rPr>
                <a:t>w</a:t>
              </a:r>
              <a:r>
                <a:rPr lang="en-US" altLang="en-US" sz="1600" i="1" baseline="-25000" err="1">
                  <a:solidFill>
                    <a:srgbClr val="008000"/>
                  </a:solidFill>
                </a:rPr>
                <a:t>m</a:t>
              </a:r>
              <a:r>
                <a:rPr lang="en-CA" sz="1600" i="1">
                  <a:solidFill>
                    <a:schemeClr val="accent1"/>
                  </a:solidFill>
                </a:rPr>
                <a:t>)</a:t>
              </a:r>
            </a:p>
          </p:txBody>
        </p:sp>
        <p:sp>
          <p:nvSpPr>
            <p:cNvPr id="35" name="Rectangle 34"/>
            <p:cNvSpPr/>
            <p:nvPr/>
          </p:nvSpPr>
          <p:spPr>
            <a:xfrm>
              <a:off x="2087119" y="735562"/>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36" name="Rectangle 35"/>
            <p:cNvSpPr/>
            <p:nvPr/>
          </p:nvSpPr>
          <p:spPr>
            <a:xfrm>
              <a:off x="2102500" y="1001483"/>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37" name="Rectangle 36"/>
            <p:cNvSpPr/>
            <p:nvPr/>
          </p:nvSpPr>
          <p:spPr>
            <a:xfrm>
              <a:off x="5439918" y="2640563"/>
              <a:ext cx="808482" cy="665717"/>
            </a:xfrm>
            <a:prstGeom prst="rect">
              <a:avLst/>
            </a:prstGeom>
            <a:noFill/>
          </p:spPr>
          <p:txBody>
            <a:bodyPr wrap="square">
              <a:spAutoFit/>
            </a:bodyPr>
            <a:lstStyle/>
            <a:p>
              <a:pPr algn="ctr"/>
              <a:r>
                <a:rPr lang="en-US" altLang="en-US" sz="2400" i="1" err="1">
                  <a:solidFill>
                    <a:srgbClr val="008000"/>
                  </a:solidFill>
                </a:rPr>
                <a:t>w</a:t>
              </a:r>
              <a:r>
                <a:rPr lang="en-US" altLang="en-US" sz="2400" i="1" baseline="-25000" err="1">
                  <a:solidFill>
                    <a:srgbClr val="008000"/>
                  </a:solidFill>
                </a:rPr>
                <a:t>m</a:t>
              </a:r>
              <a:endParaRPr lang="en-CA" sz="2400" i="1">
                <a:solidFill>
                  <a:srgbClr val="008000"/>
                </a:solidFill>
              </a:endParaRPr>
            </a:p>
          </p:txBody>
        </p:sp>
        <p:sp>
          <p:nvSpPr>
            <p:cNvPr id="38" name="Rectangle 37"/>
            <p:cNvSpPr/>
            <p:nvPr/>
          </p:nvSpPr>
          <p:spPr>
            <a:xfrm>
              <a:off x="1360650" y="905469"/>
              <a:ext cx="637050" cy="665717"/>
            </a:xfrm>
            <a:prstGeom prst="rect">
              <a:avLst/>
            </a:prstGeom>
            <a:noFill/>
          </p:spPr>
          <p:txBody>
            <a:bodyPr wrap="square">
              <a:spAutoFit/>
            </a:bodyPr>
            <a:lstStyle/>
            <a:p>
              <a:pPr algn="ctr"/>
              <a:r>
                <a:rPr lang="en-US" altLang="en-US" sz="2400" i="1">
                  <a:solidFill>
                    <a:schemeClr val="bg2"/>
                  </a:solidFill>
                </a:rPr>
                <a:t>x</a:t>
              </a:r>
              <a:r>
                <a:rPr lang="en-US" altLang="en-US" sz="2400" i="1" baseline="-25000">
                  <a:solidFill>
                    <a:schemeClr val="bg2"/>
                  </a:solidFill>
                </a:rPr>
                <a:t>1</a:t>
              </a:r>
              <a:endParaRPr lang="en-CA" sz="2400" i="1">
                <a:solidFill>
                  <a:schemeClr val="bg2"/>
                </a:solidFill>
              </a:endParaRPr>
            </a:p>
          </p:txBody>
        </p:sp>
        <p:sp>
          <p:nvSpPr>
            <p:cNvPr id="39" name="Rectangle 38"/>
            <p:cNvSpPr/>
            <p:nvPr/>
          </p:nvSpPr>
          <p:spPr>
            <a:xfrm>
              <a:off x="1344150" y="2796613"/>
              <a:ext cx="637050" cy="665717"/>
            </a:xfrm>
            <a:prstGeom prst="rect">
              <a:avLst/>
            </a:prstGeom>
            <a:noFill/>
          </p:spPr>
          <p:txBody>
            <a:bodyPr wrap="square">
              <a:spAutoFit/>
            </a:bodyPr>
            <a:lstStyle/>
            <a:p>
              <a:pPr algn="ctr"/>
              <a:r>
                <a:rPr lang="en-US" altLang="en-US" sz="2400" i="1" err="1">
                  <a:solidFill>
                    <a:schemeClr val="bg2"/>
                  </a:solidFill>
                </a:rPr>
                <a:t>x</a:t>
              </a:r>
              <a:r>
                <a:rPr lang="en-US" altLang="en-US" sz="2400" i="1" baseline="-25000" err="1">
                  <a:solidFill>
                    <a:schemeClr val="bg2"/>
                  </a:solidFill>
                </a:rPr>
                <a:t>n</a:t>
              </a:r>
              <a:endParaRPr lang="en-CA" sz="2400" i="1">
                <a:solidFill>
                  <a:schemeClr val="bg2"/>
                </a:solidFill>
              </a:endParaRPr>
            </a:p>
          </p:txBody>
        </p:sp>
        <p:sp>
          <p:nvSpPr>
            <p:cNvPr id="40" name="Rectangle 39"/>
            <p:cNvSpPr/>
            <p:nvPr/>
          </p:nvSpPr>
          <p:spPr>
            <a:xfrm>
              <a:off x="6858000" y="1474357"/>
              <a:ext cx="824953" cy="665717"/>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a:solidFill>
                  <a:schemeClr val="bg2"/>
                </a:solidFill>
              </a:endParaRPr>
            </a:p>
          </p:txBody>
        </p:sp>
        <p:sp>
          <p:nvSpPr>
            <p:cNvPr id="41" name="Rectangle 40"/>
            <p:cNvSpPr/>
            <p:nvPr/>
          </p:nvSpPr>
          <p:spPr>
            <a:xfrm>
              <a:off x="6858000" y="1753160"/>
              <a:ext cx="952523" cy="665717"/>
            </a:xfrm>
            <a:prstGeom prst="rect">
              <a:avLst/>
            </a:prstGeom>
          </p:spPr>
          <p:txBody>
            <a:bodyPr wrap="none">
              <a:spAutoFit/>
            </a:bodyPr>
            <a:lstStyle/>
            <a:p>
              <a:r>
                <a:rPr lang="en-US" sz="2400" i="1">
                  <a:solidFill>
                    <a:schemeClr val="bg2"/>
                  </a:solidFill>
                  <a:sym typeface="Symbol" panose="05050102010706020507" pitchFamily="18" charset="2"/>
                </a:rPr>
                <a:t>dog</a:t>
              </a:r>
              <a:endParaRPr lang="en-CA" sz="2400">
                <a:solidFill>
                  <a:schemeClr val="bg2"/>
                </a:solidFill>
              </a:endParaRPr>
            </a:p>
          </p:txBody>
        </p:sp>
        <p:sp>
          <p:nvSpPr>
            <p:cNvPr id="42" name="Rectangle 41"/>
            <p:cNvSpPr/>
            <p:nvPr/>
          </p:nvSpPr>
          <p:spPr>
            <a:xfrm>
              <a:off x="6873072" y="2047818"/>
              <a:ext cx="1025757" cy="665717"/>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a:solidFill>
                  <a:schemeClr val="bg2"/>
                </a:solidFill>
              </a:endParaRPr>
            </a:p>
          </p:txBody>
        </p:sp>
        <p:sp>
          <p:nvSpPr>
            <p:cNvPr id="43" name="Rectangle 42"/>
            <p:cNvSpPr/>
            <p:nvPr/>
          </p:nvSpPr>
          <p:spPr>
            <a:xfrm>
              <a:off x="6469914" y="2306655"/>
              <a:ext cx="1665969" cy="665717"/>
            </a:xfrm>
            <a:prstGeom prst="rect">
              <a:avLst/>
            </a:prstGeom>
          </p:spPr>
          <p:txBody>
            <a:bodyPr wrap="none">
              <a:spAutoFit/>
            </a:bodyPr>
            <a:lstStyle/>
            <a:p>
              <a:r>
                <a:rPr lang="en-US" sz="2400" i="1">
                  <a:solidFill>
                    <a:schemeClr val="bg2"/>
                  </a:solidFill>
                  <a:sym typeface="Symbol" panose="05050102010706020507" pitchFamily="18" charset="2"/>
                </a:rPr>
                <a:t>bicycle.</a:t>
              </a:r>
              <a:endParaRPr lang="en-CA" sz="2400">
                <a:solidFill>
                  <a:schemeClr val="bg2"/>
                </a:solidFill>
              </a:endParaRPr>
            </a:p>
          </p:txBody>
        </p:sp>
        <p:sp>
          <p:nvSpPr>
            <p:cNvPr id="45" name="Rectangle 44"/>
            <p:cNvSpPr/>
            <p:nvPr/>
          </p:nvSpPr>
          <p:spPr>
            <a:xfrm>
              <a:off x="1033505" y="1752600"/>
              <a:ext cx="1396654" cy="665717"/>
            </a:xfrm>
            <a:prstGeom prst="rect">
              <a:avLst/>
            </a:prstGeom>
          </p:spPr>
          <p:txBody>
            <a:bodyPr wrap="none">
              <a:spAutoFit/>
            </a:bodyPr>
            <a:lstStyle/>
            <a:p>
              <a:r>
                <a:rPr lang="en-US" sz="2400" i="1" err="1">
                  <a:solidFill>
                    <a:schemeClr val="bg2"/>
                  </a:solidFill>
                  <a:sym typeface="Symbol" panose="05050102010706020507" pitchFamily="18" charset="2"/>
                </a:rPr>
                <a:t>pixel</a:t>
              </a:r>
              <a:r>
                <a:rPr lang="en-US" sz="2400" i="1" baseline="-25000" err="1">
                  <a:solidFill>
                    <a:schemeClr val="bg2"/>
                  </a:solidFill>
                  <a:sym typeface="Symbol" panose="05050102010706020507" pitchFamily="18" charset="2"/>
                </a:rPr>
                <a:t>i,j</a:t>
              </a:r>
              <a:endParaRPr lang="en-CA" sz="2400" baseline="-25000">
                <a:solidFill>
                  <a:schemeClr val="bg2"/>
                </a:solidFill>
              </a:endParaRPr>
            </a:p>
          </p:txBody>
        </p:sp>
      </p:grpSp>
      <p:sp>
        <p:nvSpPr>
          <p:cNvPr id="46" name="Text Box 33"/>
          <p:cNvSpPr txBox="1">
            <a:spLocks noChangeArrowheads="1"/>
          </p:cNvSpPr>
          <p:nvPr/>
        </p:nvSpPr>
        <p:spPr bwMode="auto">
          <a:xfrm>
            <a:off x="5334362" y="1876295"/>
            <a:ext cx="4343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Neural Networks, …</a:t>
            </a:r>
          </a:p>
        </p:txBody>
      </p:sp>
      <p:sp>
        <p:nvSpPr>
          <p:cNvPr id="47" name="Freeform 46"/>
          <p:cNvSpPr/>
          <p:nvPr/>
        </p:nvSpPr>
        <p:spPr>
          <a:xfrm>
            <a:off x="791200" y="4994900"/>
            <a:ext cx="2720340" cy="98299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0340" h="982990">
                <a:moveTo>
                  <a:pt x="0" y="925840"/>
                </a:moveTo>
                <a:cubicBezTo>
                  <a:pt x="37147" y="881548"/>
                  <a:pt x="74295" y="837257"/>
                  <a:pt x="137160" y="771535"/>
                </a:cubicBezTo>
                <a:cubicBezTo>
                  <a:pt x="200025" y="705813"/>
                  <a:pt x="301943" y="638185"/>
                  <a:pt x="377190" y="531505"/>
                </a:cubicBezTo>
                <a:cubicBezTo>
                  <a:pt x="452437" y="424825"/>
                  <a:pt x="499110" y="170507"/>
                  <a:pt x="588645" y="131455"/>
                </a:cubicBezTo>
                <a:cubicBezTo>
                  <a:pt x="678180" y="92402"/>
                  <a:pt x="787718" y="314335"/>
                  <a:pt x="914400" y="297190"/>
                </a:cubicBezTo>
                <a:cubicBezTo>
                  <a:pt x="1041082" y="280045"/>
                  <a:pt x="1254443" y="36205"/>
                  <a:pt x="1348740" y="28585"/>
                </a:cubicBezTo>
                <a:cubicBezTo>
                  <a:pt x="1443037" y="20965"/>
                  <a:pt x="1419225" y="256233"/>
                  <a:pt x="1480185" y="251470"/>
                </a:cubicBezTo>
                <a:cubicBezTo>
                  <a:pt x="1541145" y="246708"/>
                  <a:pt x="1664018" y="-1895"/>
                  <a:pt x="1714500" y="10"/>
                </a:cubicBezTo>
                <a:cubicBezTo>
                  <a:pt x="1764982" y="1915"/>
                  <a:pt x="1760220" y="182890"/>
                  <a:pt x="1783080" y="262900"/>
                </a:cubicBezTo>
                <a:cubicBezTo>
                  <a:pt x="1805940" y="342910"/>
                  <a:pt x="1801178" y="422920"/>
                  <a:pt x="1851660" y="480070"/>
                </a:cubicBezTo>
                <a:cubicBezTo>
                  <a:pt x="1902143" y="537220"/>
                  <a:pt x="2012632" y="663903"/>
                  <a:pt x="2085975" y="605800"/>
                </a:cubicBezTo>
                <a:cubicBezTo>
                  <a:pt x="2159318" y="547697"/>
                  <a:pt x="2239328" y="157173"/>
                  <a:pt x="2291715" y="131455"/>
                </a:cubicBezTo>
                <a:cubicBezTo>
                  <a:pt x="2344103" y="105738"/>
                  <a:pt x="2360295" y="343863"/>
                  <a:pt x="2400300" y="451495"/>
                </a:cubicBezTo>
                <a:cubicBezTo>
                  <a:pt x="2440305" y="559127"/>
                  <a:pt x="2478405" y="688668"/>
                  <a:pt x="2531745" y="777250"/>
                </a:cubicBezTo>
                <a:cubicBezTo>
                  <a:pt x="2585085" y="865832"/>
                  <a:pt x="2652712" y="924411"/>
                  <a:pt x="2720340" y="982990"/>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4" name="Text Box 33">
            <a:extLst>
              <a:ext uri="{FF2B5EF4-FFF2-40B4-BE49-F238E27FC236}">
                <a16:creationId xmlns:a16="http://schemas.microsoft.com/office/drawing/2014/main" id="{80483813-3C68-4D80-B420-64A625FC7864}"/>
              </a:ext>
            </a:extLst>
          </p:cNvPr>
          <p:cNvSpPr txBox="1">
            <a:spLocks noChangeArrowheads="1"/>
          </p:cNvSpPr>
          <p:nvPr/>
        </p:nvSpPr>
        <p:spPr bwMode="auto">
          <a:xfrm>
            <a:off x="2971800" y="4353580"/>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sym typeface="Symbol" panose="05050102010706020507" pitchFamily="18" charset="2"/>
              </a:rPr>
              <a:t>Each layer of the NN transforms the data.</a:t>
            </a:r>
          </a:p>
        </p:txBody>
      </p:sp>
      <p:sp>
        <p:nvSpPr>
          <p:cNvPr id="145" name="Text Box 33">
            <a:extLst>
              <a:ext uri="{FF2B5EF4-FFF2-40B4-BE49-F238E27FC236}">
                <a16:creationId xmlns:a16="http://schemas.microsoft.com/office/drawing/2014/main" id="{7F922DCB-F026-4025-B8AB-14EE60BFC5DC}"/>
              </a:ext>
            </a:extLst>
          </p:cNvPr>
          <p:cNvSpPr txBox="1">
            <a:spLocks noChangeArrowheads="1"/>
          </p:cNvSpPr>
          <p:nvPr/>
        </p:nvSpPr>
        <p:spPr bwMode="auto">
          <a:xfrm>
            <a:off x="5291487" y="6410980"/>
            <a:ext cx="4081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sym typeface="Symbol" panose="05050102010706020507" pitchFamily="18" charset="2"/>
              </a:rPr>
              <a:t>Until it can categorize it.</a:t>
            </a:r>
          </a:p>
        </p:txBody>
      </p:sp>
      <mc:AlternateContent xmlns:mc="http://schemas.openxmlformats.org/markup-compatibility/2006" xmlns:a14="http://schemas.microsoft.com/office/drawing/2010/main">
        <mc:Choice Requires="a14">
          <p:sp>
            <p:nvSpPr>
              <p:cNvPr id="146" name="Text Box 33">
                <a:extLst>
                  <a:ext uri="{FF2B5EF4-FFF2-40B4-BE49-F238E27FC236}">
                    <a16:creationId xmlns:a16="http://schemas.microsoft.com/office/drawing/2014/main" id="{0338CC89-773A-4840-B216-4DA11F4367F6}"/>
                  </a:ext>
                </a:extLst>
              </p:cNvPr>
              <p:cNvSpPr txBox="1">
                <a:spLocks noChangeArrowheads="1"/>
              </p:cNvSpPr>
              <p:nvPr/>
            </p:nvSpPr>
            <p:spPr bwMode="auto">
              <a:xfrm>
                <a:off x="4449040" y="6373073"/>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m:oMathPara>
                </a14:m>
                <a:endParaRPr lang="en-CA" altLang="en-US" sz="2800" baseline="-25000">
                  <a:latin typeface="Times New Roman" pitchFamily="18" charset="0"/>
                </a:endParaRPr>
              </a:p>
            </p:txBody>
          </p:sp>
        </mc:Choice>
        <mc:Fallback xmlns="">
          <p:sp>
            <p:nvSpPr>
              <p:cNvPr id="146" name="Text Box 33">
                <a:extLst>
                  <a:ext uri="{FF2B5EF4-FFF2-40B4-BE49-F238E27FC236}">
                    <a16:creationId xmlns:a16="http://schemas.microsoft.com/office/drawing/2014/main" id="{0338CC89-773A-4840-B216-4DA11F4367F6}"/>
                  </a:ext>
                </a:extLst>
              </p:cNvPr>
              <p:cNvSpPr txBox="1">
                <a:spLocks noRot="1" noChangeAspect="1" noMove="1" noResize="1" noEditPoints="1" noAdjustHandles="1" noChangeArrowheads="1" noChangeShapeType="1" noTextEdit="1"/>
              </p:cNvSpPr>
              <p:nvPr/>
            </p:nvSpPr>
            <p:spPr bwMode="auto">
              <a:xfrm>
                <a:off x="4449040" y="6373073"/>
                <a:ext cx="914400" cy="51328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170" name="Group 169">
            <a:extLst>
              <a:ext uri="{FF2B5EF4-FFF2-40B4-BE49-F238E27FC236}">
                <a16:creationId xmlns:a16="http://schemas.microsoft.com/office/drawing/2014/main" id="{7787A4B9-8824-4D88-8730-E9547D127088}"/>
              </a:ext>
            </a:extLst>
          </p:cNvPr>
          <p:cNvGrpSpPr/>
          <p:nvPr/>
        </p:nvGrpSpPr>
        <p:grpSpPr>
          <a:xfrm>
            <a:off x="4374276" y="4829465"/>
            <a:ext cx="1797924" cy="1682316"/>
            <a:chOff x="354242" y="4953000"/>
            <a:chExt cx="1295694" cy="1328609"/>
          </a:xfrm>
        </p:grpSpPr>
        <p:sp>
          <p:nvSpPr>
            <p:cNvPr id="171" name="Rectangle 170">
              <a:extLst>
                <a:ext uri="{FF2B5EF4-FFF2-40B4-BE49-F238E27FC236}">
                  <a16:creationId xmlns:a16="http://schemas.microsoft.com/office/drawing/2014/main" id="{D2AA5532-4209-4AD6-BADA-EE9A653EF77E}"/>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172" name="Oval 171">
              <a:extLst>
                <a:ext uri="{FF2B5EF4-FFF2-40B4-BE49-F238E27FC236}">
                  <a16:creationId xmlns:a16="http://schemas.microsoft.com/office/drawing/2014/main" id="{29575245-E763-4CB3-8873-4182F3264582}"/>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grpSp>
      <p:grpSp>
        <p:nvGrpSpPr>
          <p:cNvPr id="173" name="Group 172">
            <a:extLst>
              <a:ext uri="{FF2B5EF4-FFF2-40B4-BE49-F238E27FC236}">
                <a16:creationId xmlns:a16="http://schemas.microsoft.com/office/drawing/2014/main" id="{47924E2E-B73A-4446-ABA6-81440D47F8BF}"/>
              </a:ext>
            </a:extLst>
          </p:cNvPr>
          <p:cNvGrpSpPr/>
          <p:nvPr/>
        </p:nvGrpSpPr>
        <p:grpSpPr>
          <a:xfrm>
            <a:off x="6372395" y="4824545"/>
            <a:ext cx="1797918" cy="1682311"/>
            <a:chOff x="1828506" y="4950065"/>
            <a:chExt cx="1295694" cy="1328609"/>
          </a:xfrm>
        </p:grpSpPr>
        <p:sp>
          <p:nvSpPr>
            <p:cNvPr id="199" name="Rectangle 198">
              <a:extLst>
                <a:ext uri="{FF2B5EF4-FFF2-40B4-BE49-F238E27FC236}">
                  <a16:creationId xmlns:a16="http://schemas.microsoft.com/office/drawing/2014/main" id="{C9BBB3DD-137A-4419-8D2E-1EB9319BC6C9}"/>
                </a:ext>
              </a:extLst>
            </p:cNvPr>
            <p:cNvSpPr/>
            <p:nvPr/>
          </p:nvSpPr>
          <p:spPr>
            <a:xfrm>
              <a:off x="1828506" y="4950065"/>
              <a:ext cx="1295694" cy="1328609"/>
            </a:xfrm>
            <a:prstGeom prst="rect">
              <a:avLst/>
            </a:prstGeom>
            <a:solidFill>
              <a:srgbClr val="FFFFFF"/>
            </a:solidFill>
            <a:ln w="25400">
              <a:no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200" name="Oval 199">
              <a:extLst>
                <a:ext uri="{FF2B5EF4-FFF2-40B4-BE49-F238E27FC236}">
                  <a16:creationId xmlns:a16="http://schemas.microsoft.com/office/drawing/2014/main" id="{F6B6B655-AD07-42EE-8A62-C6C150A640C0}"/>
                </a:ext>
              </a:extLst>
            </p:cNvPr>
            <p:cNvSpPr/>
            <p:nvPr/>
          </p:nvSpPr>
          <p:spPr>
            <a:xfrm>
              <a:off x="2160756" y="50751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grpSp>
      <p:grpSp>
        <p:nvGrpSpPr>
          <p:cNvPr id="201" name="Group 200">
            <a:extLst>
              <a:ext uri="{FF2B5EF4-FFF2-40B4-BE49-F238E27FC236}">
                <a16:creationId xmlns:a16="http://schemas.microsoft.com/office/drawing/2014/main" id="{8D6C87A8-E5B5-488B-8CB5-7E24C06654CB}"/>
              </a:ext>
            </a:extLst>
          </p:cNvPr>
          <p:cNvGrpSpPr/>
          <p:nvPr/>
        </p:nvGrpSpPr>
        <p:grpSpPr>
          <a:xfrm>
            <a:off x="6506564" y="4894746"/>
            <a:ext cx="1637880" cy="968708"/>
            <a:chOff x="1914412" y="5018280"/>
            <a:chExt cx="1180357" cy="765037"/>
          </a:xfrm>
        </p:grpSpPr>
        <p:cxnSp>
          <p:nvCxnSpPr>
            <p:cNvPr id="202" name="Straight Connector 201">
              <a:extLst>
                <a:ext uri="{FF2B5EF4-FFF2-40B4-BE49-F238E27FC236}">
                  <a16:creationId xmlns:a16="http://schemas.microsoft.com/office/drawing/2014/main" id="{89F4FFAA-8553-42B3-BCE4-535E8D03AB87}"/>
                </a:ext>
              </a:extLst>
            </p:cNvPr>
            <p:cNvCxnSpPr>
              <a:cxnSpLocks/>
            </p:cNvCxnSpPr>
            <p:nvPr/>
          </p:nvCxnSpPr>
          <p:spPr bwMode="auto">
            <a:xfrm>
              <a:off x="1914412" y="5589971"/>
              <a:ext cx="852697" cy="0"/>
            </a:xfrm>
            <a:prstGeom prst="line">
              <a:avLst/>
            </a:prstGeom>
            <a:noFill/>
            <a:ln w="28575" cap="sq" cmpd="sng" algn="ctr">
              <a:solidFill>
                <a:srgbClr val="66FF33"/>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5DBB2DD7-7D76-4C56-B112-60B9D9500A8D}"/>
                </a:ext>
              </a:extLst>
            </p:cNvPr>
            <p:cNvCxnSpPr>
              <a:cxnSpLocks/>
            </p:cNvCxnSpPr>
            <p:nvPr/>
          </p:nvCxnSpPr>
          <p:spPr bwMode="auto">
            <a:xfrm>
              <a:off x="2757957" y="5018280"/>
              <a:ext cx="0" cy="558299"/>
            </a:xfrm>
            <a:prstGeom prst="line">
              <a:avLst/>
            </a:prstGeom>
            <a:noFill/>
            <a:ln w="28575" cap="sq" cmpd="sng" algn="ctr">
              <a:solidFill>
                <a:srgbClr val="66FF33"/>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C15C0CFC-B8B6-4624-B0CF-5C5EB99C3A32}"/>
                </a:ext>
              </a:extLst>
            </p:cNvPr>
            <p:cNvCxnSpPr>
              <a:cxnSpLocks/>
            </p:cNvCxnSpPr>
            <p:nvPr/>
          </p:nvCxnSpPr>
          <p:spPr bwMode="auto">
            <a:xfrm>
              <a:off x="2770086" y="5585849"/>
              <a:ext cx="324683" cy="197468"/>
            </a:xfrm>
            <a:prstGeom prst="line">
              <a:avLst/>
            </a:prstGeom>
            <a:noFill/>
            <a:ln w="28575" cap="sq" cmpd="sng" algn="ctr">
              <a:solidFill>
                <a:srgbClr val="66FF33"/>
              </a:solidFill>
              <a:prstDash val="solid"/>
              <a:round/>
              <a:headEnd type="none" w="med" len="med"/>
              <a:tailEnd type="none" w="med" len="med"/>
            </a:ln>
            <a:effectLst/>
          </p:spPr>
        </p:cxnSp>
      </p:grpSp>
      <p:grpSp>
        <p:nvGrpSpPr>
          <p:cNvPr id="205" name="Group 204">
            <a:extLst>
              <a:ext uri="{FF2B5EF4-FFF2-40B4-BE49-F238E27FC236}">
                <a16:creationId xmlns:a16="http://schemas.microsoft.com/office/drawing/2014/main" id="{7D4C7107-9852-452B-ACEA-F5AA8209340B}"/>
              </a:ext>
            </a:extLst>
          </p:cNvPr>
          <p:cNvGrpSpPr/>
          <p:nvPr/>
        </p:nvGrpSpPr>
        <p:grpSpPr>
          <a:xfrm>
            <a:off x="4762500" y="2730501"/>
            <a:ext cx="110141" cy="1610380"/>
            <a:chOff x="4008388" y="965526"/>
            <a:chExt cx="180774" cy="2363274"/>
          </a:xfrm>
          <a:solidFill>
            <a:srgbClr val="FF00FF"/>
          </a:solidFill>
        </p:grpSpPr>
        <p:sp>
          <p:nvSpPr>
            <p:cNvPr id="206" name="Oval 205">
              <a:extLst>
                <a:ext uri="{FF2B5EF4-FFF2-40B4-BE49-F238E27FC236}">
                  <a16:creationId xmlns:a16="http://schemas.microsoft.com/office/drawing/2014/main" id="{2893518C-4153-4701-82F8-3894473F6E64}"/>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207" name="Oval 206">
              <a:extLst>
                <a:ext uri="{FF2B5EF4-FFF2-40B4-BE49-F238E27FC236}">
                  <a16:creationId xmlns:a16="http://schemas.microsoft.com/office/drawing/2014/main" id="{1D5D8F4D-A9C0-4F2E-9A70-3AA6E4BB76F3}"/>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208" name="Oval 207">
              <a:extLst>
                <a:ext uri="{FF2B5EF4-FFF2-40B4-BE49-F238E27FC236}">
                  <a16:creationId xmlns:a16="http://schemas.microsoft.com/office/drawing/2014/main" id="{6681BED1-BAEC-40C4-8565-DDE1B15F73E7}"/>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209" name="Oval 208">
              <a:extLst>
                <a:ext uri="{FF2B5EF4-FFF2-40B4-BE49-F238E27FC236}">
                  <a16:creationId xmlns:a16="http://schemas.microsoft.com/office/drawing/2014/main" id="{25AADBB8-0A1A-4AA7-B7F1-90972FC24A47}"/>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210" name="Oval 209">
              <a:extLst>
                <a:ext uri="{FF2B5EF4-FFF2-40B4-BE49-F238E27FC236}">
                  <a16:creationId xmlns:a16="http://schemas.microsoft.com/office/drawing/2014/main" id="{01259227-183C-492E-B04D-88E0E263AEEE}"/>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211" name="Oval 210">
              <a:extLst>
                <a:ext uri="{FF2B5EF4-FFF2-40B4-BE49-F238E27FC236}">
                  <a16:creationId xmlns:a16="http://schemas.microsoft.com/office/drawing/2014/main" id="{E208401D-E9DC-4D47-857F-7F5D599657E8}"/>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212" name="Oval 211">
              <a:extLst>
                <a:ext uri="{FF2B5EF4-FFF2-40B4-BE49-F238E27FC236}">
                  <a16:creationId xmlns:a16="http://schemas.microsoft.com/office/drawing/2014/main" id="{A11D5D08-D094-46FA-9D9E-B5DE858C0E62}"/>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213" name="Oval 212">
              <a:extLst>
                <a:ext uri="{FF2B5EF4-FFF2-40B4-BE49-F238E27FC236}">
                  <a16:creationId xmlns:a16="http://schemas.microsoft.com/office/drawing/2014/main" id="{C3FE54B3-12C0-43CC-94C2-72F4AC4C7848}"/>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214" name="Oval 213">
              <a:extLst>
                <a:ext uri="{FF2B5EF4-FFF2-40B4-BE49-F238E27FC236}">
                  <a16:creationId xmlns:a16="http://schemas.microsoft.com/office/drawing/2014/main" id="{8CFAAB9D-659B-4618-9B58-F9E1B1F21844}"/>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nvGrpSpPr>
          <p:cNvPr id="215" name="Group 214">
            <a:extLst>
              <a:ext uri="{FF2B5EF4-FFF2-40B4-BE49-F238E27FC236}">
                <a16:creationId xmlns:a16="http://schemas.microsoft.com/office/drawing/2014/main" id="{17496AAF-9F29-49E9-A115-F1BD1ED1E40C}"/>
              </a:ext>
            </a:extLst>
          </p:cNvPr>
          <p:cNvGrpSpPr/>
          <p:nvPr/>
        </p:nvGrpSpPr>
        <p:grpSpPr>
          <a:xfrm>
            <a:off x="4768706" y="2825314"/>
            <a:ext cx="113087" cy="1438924"/>
            <a:chOff x="2438400" y="617404"/>
            <a:chExt cx="184697" cy="2088786"/>
          </a:xfrm>
        </p:grpSpPr>
        <p:sp>
          <p:nvSpPr>
            <p:cNvPr id="216" name="Oval 215">
              <a:extLst>
                <a:ext uri="{FF2B5EF4-FFF2-40B4-BE49-F238E27FC236}">
                  <a16:creationId xmlns:a16="http://schemas.microsoft.com/office/drawing/2014/main" id="{E8C09949-62B3-43BF-9AAC-A9E13ACAD1CF}"/>
                </a:ext>
              </a:extLst>
            </p:cNvPr>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17" name="Oval 216">
              <a:extLst>
                <a:ext uri="{FF2B5EF4-FFF2-40B4-BE49-F238E27FC236}">
                  <a16:creationId xmlns:a16="http://schemas.microsoft.com/office/drawing/2014/main" id="{675D3C8B-6019-4920-96C9-9CC8CBE94BA7}"/>
                </a:ext>
              </a:extLst>
            </p:cNvPr>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18" name="Oval 217">
              <a:extLst>
                <a:ext uri="{FF2B5EF4-FFF2-40B4-BE49-F238E27FC236}">
                  <a16:creationId xmlns:a16="http://schemas.microsoft.com/office/drawing/2014/main" id="{764CD4E0-57BB-44E0-9D85-8F8FD1FC48BE}"/>
                </a:ext>
              </a:extLst>
            </p:cNvPr>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19" name="Oval 218">
              <a:extLst>
                <a:ext uri="{FF2B5EF4-FFF2-40B4-BE49-F238E27FC236}">
                  <a16:creationId xmlns:a16="http://schemas.microsoft.com/office/drawing/2014/main" id="{DDCD2318-5218-4D93-88E7-F9D145DE2514}"/>
                </a:ext>
              </a:extLst>
            </p:cNvPr>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0" name="Oval 219">
              <a:extLst>
                <a:ext uri="{FF2B5EF4-FFF2-40B4-BE49-F238E27FC236}">
                  <a16:creationId xmlns:a16="http://schemas.microsoft.com/office/drawing/2014/main" id="{3CE92371-DB3A-4B62-9224-2EE5BF563018}"/>
                </a:ext>
              </a:extLst>
            </p:cNvPr>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1" name="Oval 220">
              <a:extLst>
                <a:ext uri="{FF2B5EF4-FFF2-40B4-BE49-F238E27FC236}">
                  <a16:creationId xmlns:a16="http://schemas.microsoft.com/office/drawing/2014/main" id="{3E4AD1EE-5830-437A-9C68-B72716B3B7BA}"/>
                </a:ext>
              </a:extLst>
            </p:cNvPr>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2" name="Oval 221">
              <a:extLst>
                <a:ext uri="{FF2B5EF4-FFF2-40B4-BE49-F238E27FC236}">
                  <a16:creationId xmlns:a16="http://schemas.microsoft.com/office/drawing/2014/main" id="{3EE7A0A3-96CB-4FE6-BD89-711840C4E641}"/>
                </a:ext>
              </a:extLst>
            </p:cNvPr>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3" name="Oval 222">
              <a:extLst>
                <a:ext uri="{FF2B5EF4-FFF2-40B4-BE49-F238E27FC236}">
                  <a16:creationId xmlns:a16="http://schemas.microsoft.com/office/drawing/2014/main" id="{2F6E9B47-F340-4CAC-9807-98BEF32D5D8A}"/>
                </a:ext>
              </a:extLst>
            </p:cNvPr>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224" name="Group 223">
            <a:extLst>
              <a:ext uri="{FF2B5EF4-FFF2-40B4-BE49-F238E27FC236}">
                <a16:creationId xmlns:a16="http://schemas.microsoft.com/office/drawing/2014/main" id="{084CF29E-8E14-4379-8E9B-15453C68CAC6}"/>
              </a:ext>
            </a:extLst>
          </p:cNvPr>
          <p:cNvGrpSpPr/>
          <p:nvPr/>
        </p:nvGrpSpPr>
        <p:grpSpPr>
          <a:xfrm>
            <a:off x="6972300" y="3196866"/>
            <a:ext cx="116752" cy="699358"/>
            <a:chOff x="6771206" y="1152459"/>
            <a:chExt cx="185296" cy="992125"/>
          </a:xfrm>
        </p:grpSpPr>
        <p:sp>
          <p:nvSpPr>
            <p:cNvPr id="225" name="Oval 224">
              <a:extLst>
                <a:ext uri="{FF2B5EF4-FFF2-40B4-BE49-F238E27FC236}">
                  <a16:creationId xmlns:a16="http://schemas.microsoft.com/office/drawing/2014/main" id="{CBBD69A6-A89B-4503-802C-189130851B07}"/>
                </a:ext>
              </a:extLst>
            </p:cNvPr>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6" name="Oval 225">
              <a:extLst>
                <a:ext uri="{FF2B5EF4-FFF2-40B4-BE49-F238E27FC236}">
                  <a16:creationId xmlns:a16="http://schemas.microsoft.com/office/drawing/2014/main" id="{CBB28950-DDA1-413F-84BA-F6E103AAC724}"/>
                </a:ext>
              </a:extLst>
            </p:cNvPr>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7" name="Oval 226">
              <a:extLst>
                <a:ext uri="{FF2B5EF4-FFF2-40B4-BE49-F238E27FC236}">
                  <a16:creationId xmlns:a16="http://schemas.microsoft.com/office/drawing/2014/main" id="{51597018-BF40-4ABF-A29B-15F04E42C80A}"/>
                </a:ext>
              </a:extLst>
            </p:cNvPr>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8" name="Oval 227">
              <a:extLst>
                <a:ext uri="{FF2B5EF4-FFF2-40B4-BE49-F238E27FC236}">
                  <a16:creationId xmlns:a16="http://schemas.microsoft.com/office/drawing/2014/main" id="{B65B931C-7CA6-4A67-B279-D8479B0F92F5}"/>
                </a:ext>
              </a:extLst>
            </p:cNvPr>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229" name="Group 228">
            <a:extLst>
              <a:ext uri="{FF2B5EF4-FFF2-40B4-BE49-F238E27FC236}">
                <a16:creationId xmlns:a16="http://schemas.microsoft.com/office/drawing/2014/main" id="{49DA1425-0212-4FF4-A26D-1C52EC3100F7}"/>
              </a:ext>
            </a:extLst>
          </p:cNvPr>
          <p:cNvGrpSpPr/>
          <p:nvPr/>
        </p:nvGrpSpPr>
        <p:grpSpPr>
          <a:xfrm>
            <a:off x="5503259" y="2717800"/>
            <a:ext cx="110141" cy="1610380"/>
            <a:chOff x="4008388" y="965526"/>
            <a:chExt cx="180774" cy="2363274"/>
          </a:xfrm>
          <a:solidFill>
            <a:srgbClr val="FF00FF"/>
          </a:solidFill>
        </p:grpSpPr>
        <p:sp>
          <p:nvSpPr>
            <p:cNvPr id="230" name="Oval 229">
              <a:extLst>
                <a:ext uri="{FF2B5EF4-FFF2-40B4-BE49-F238E27FC236}">
                  <a16:creationId xmlns:a16="http://schemas.microsoft.com/office/drawing/2014/main" id="{572CDEDB-296B-4923-876A-9FF0DFE33DD9}"/>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231" name="Oval 230">
              <a:extLst>
                <a:ext uri="{FF2B5EF4-FFF2-40B4-BE49-F238E27FC236}">
                  <a16:creationId xmlns:a16="http://schemas.microsoft.com/office/drawing/2014/main" id="{9D3209B3-7F1B-45B0-BBE2-9311AD6263C1}"/>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232" name="Oval 231">
              <a:extLst>
                <a:ext uri="{FF2B5EF4-FFF2-40B4-BE49-F238E27FC236}">
                  <a16:creationId xmlns:a16="http://schemas.microsoft.com/office/drawing/2014/main" id="{A2E1D520-5A97-4F57-A72C-ED547B88CB79}"/>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233" name="Oval 232">
              <a:extLst>
                <a:ext uri="{FF2B5EF4-FFF2-40B4-BE49-F238E27FC236}">
                  <a16:creationId xmlns:a16="http://schemas.microsoft.com/office/drawing/2014/main" id="{D26FBF37-E3E6-421B-B31D-D957B9FC5BED}"/>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234" name="Oval 233">
              <a:extLst>
                <a:ext uri="{FF2B5EF4-FFF2-40B4-BE49-F238E27FC236}">
                  <a16:creationId xmlns:a16="http://schemas.microsoft.com/office/drawing/2014/main" id="{5607D9A1-7572-4DCE-B371-F8D4F5093FED}"/>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235" name="Oval 234">
              <a:extLst>
                <a:ext uri="{FF2B5EF4-FFF2-40B4-BE49-F238E27FC236}">
                  <a16:creationId xmlns:a16="http://schemas.microsoft.com/office/drawing/2014/main" id="{7DCFB28E-BF93-46D5-BC92-C53A2300EF16}"/>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236" name="Oval 235">
              <a:extLst>
                <a:ext uri="{FF2B5EF4-FFF2-40B4-BE49-F238E27FC236}">
                  <a16:creationId xmlns:a16="http://schemas.microsoft.com/office/drawing/2014/main" id="{7958E949-0949-4E8F-A2BB-E3A8B857A884}"/>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237" name="Oval 236">
              <a:extLst>
                <a:ext uri="{FF2B5EF4-FFF2-40B4-BE49-F238E27FC236}">
                  <a16:creationId xmlns:a16="http://schemas.microsoft.com/office/drawing/2014/main" id="{36550822-B0D3-412C-81EB-28473FEED0E7}"/>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238" name="Oval 237">
              <a:extLst>
                <a:ext uri="{FF2B5EF4-FFF2-40B4-BE49-F238E27FC236}">
                  <a16:creationId xmlns:a16="http://schemas.microsoft.com/office/drawing/2014/main" id="{0FC30FA1-D28E-4AFE-9F6B-67DA9A5AC17E}"/>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nvGrpSpPr>
          <p:cNvPr id="239" name="Group 238">
            <a:extLst>
              <a:ext uri="{FF2B5EF4-FFF2-40B4-BE49-F238E27FC236}">
                <a16:creationId xmlns:a16="http://schemas.microsoft.com/office/drawing/2014/main" id="{1A483074-FBDE-4EB6-AF12-F77D41786A4E}"/>
              </a:ext>
            </a:extLst>
          </p:cNvPr>
          <p:cNvGrpSpPr/>
          <p:nvPr/>
        </p:nvGrpSpPr>
        <p:grpSpPr>
          <a:xfrm>
            <a:off x="6244018" y="2730499"/>
            <a:ext cx="110141" cy="1610380"/>
            <a:chOff x="4008388" y="965526"/>
            <a:chExt cx="180774" cy="2363274"/>
          </a:xfrm>
          <a:solidFill>
            <a:srgbClr val="FF00FF"/>
          </a:solidFill>
        </p:grpSpPr>
        <p:sp>
          <p:nvSpPr>
            <p:cNvPr id="240" name="Oval 239">
              <a:extLst>
                <a:ext uri="{FF2B5EF4-FFF2-40B4-BE49-F238E27FC236}">
                  <a16:creationId xmlns:a16="http://schemas.microsoft.com/office/drawing/2014/main" id="{791E9F38-086B-4B36-8005-3DB80EB3FBBD}"/>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241" name="Oval 240">
              <a:extLst>
                <a:ext uri="{FF2B5EF4-FFF2-40B4-BE49-F238E27FC236}">
                  <a16:creationId xmlns:a16="http://schemas.microsoft.com/office/drawing/2014/main" id="{9127A5C7-65CC-4E51-A4F8-2A0EE6853C77}"/>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242" name="Oval 241">
              <a:extLst>
                <a:ext uri="{FF2B5EF4-FFF2-40B4-BE49-F238E27FC236}">
                  <a16:creationId xmlns:a16="http://schemas.microsoft.com/office/drawing/2014/main" id="{D866D2BE-E490-402A-8127-870A1FF37432}"/>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243" name="Oval 242">
              <a:extLst>
                <a:ext uri="{FF2B5EF4-FFF2-40B4-BE49-F238E27FC236}">
                  <a16:creationId xmlns:a16="http://schemas.microsoft.com/office/drawing/2014/main" id="{7F3A9154-F83A-40BC-B750-AECCA4A40325}"/>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244" name="Oval 243">
              <a:extLst>
                <a:ext uri="{FF2B5EF4-FFF2-40B4-BE49-F238E27FC236}">
                  <a16:creationId xmlns:a16="http://schemas.microsoft.com/office/drawing/2014/main" id="{298FE55C-D580-4ADF-AEE7-8C00DF218299}"/>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245" name="Oval 244">
              <a:extLst>
                <a:ext uri="{FF2B5EF4-FFF2-40B4-BE49-F238E27FC236}">
                  <a16:creationId xmlns:a16="http://schemas.microsoft.com/office/drawing/2014/main" id="{C010DCA4-9725-48DD-A74B-FEA2CC8464AB}"/>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246" name="Oval 245">
              <a:extLst>
                <a:ext uri="{FF2B5EF4-FFF2-40B4-BE49-F238E27FC236}">
                  <a16:creationId xmlns:a16="http://schemas.microsoft.com/office/drawing/2014/main" id="{BEED5FA7-B55B-4317-A925-FF435D0B79BF}"/>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247" name="Oval 246">
              <a:extLst>
                <a:ext uri="{FF2B5EF4-FFF2-40B4-BE49-F238E27FC236}">
                  <a16:creationId xmlns:a16="http://schemas.microsoft.com/office/drawing/2014/main" id="{E82F5F33-8B71-4265-B182-BCD5211BB29F}"/>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248" name="Oval 247">
              <a:extLst>
                <a:ext uri="{FF2B5EF4-FFF2-40B4-BE49-F238E27FC236}">
                  <a16:creationId xmlns:a16="http://schemas.microsoft.com/office/drawing/2014/main" id="{9DC01B61-8158-4329-8CCF-F6A5DB7A81E0}"/>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sp>
        <p:nvSpPr>
          <p:cNvPr id="249" name="Oval 248">
            <a:extLst>
              <a:ext uri="{FF2B5EF4-FFF2-40B4-BE49-F238E27FC236}">
                <a16:creationId xmlns:a16="http://schemas.microsoft.com/office/drawing/2014/main" id="{06C28546-CC60-458C-B7EC-AAC34AB1B4FE}"/>
              </a:ext>
            </a:extLst>
          </p:cNvPr>
          <p:cNvSpPr/>
          <p:nvPr/>
        </p:nvSpPr>
        <p:spPr>
          <a:xfrm>
            <a:off x="7364575" y="3388866"/>
            <a:ext cx="661941" cy="239665"/>
          </a:xfrm>
          <a:prstGeom prst="ellipse">
            <a:avLst/>
          </a:prstGeom>
          <a:ln w="25400">
            <a:solidFill>
              <a:srgbClr val="FF00FF"/>
            </a:solidFill>
          </a:ln>
        </p:spPr>
        <p:txBody>
          <a:bodyPr wrap="none" rtlCol="0" anchor="ctr">
            <a:spAutoFit/>
          </a:bodyPr>
          <a:lstStyle/>
          <a:p>
            <a:pPr algn="ctr"/>
            <a:endParaRPr lang="en-US" sz="240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104270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0-#ppt_w/2"/>
                                          </p:val>
                                        </p:tav>
                                        <p:tav tm="100000">
                                          <p:val>
                                            <p:strVal val="#ppt_x"/>
                                          </p:val>
                                        </p:tav>
                                      </p:tavLst>
                                    </p:anim>
                                    <p:anim calcmode="lin" valueType="num">
                                      <p:cBhvr additive="base">
                                        <p:cTn id="8" dur="500" fill="hold"/>
                                        <p:tgtEl>
                                          <p:spTgt spid="17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additive="base">
                                        <p:cTn id="11" dur="500" fill="hold"/>
                                        <p:tgtEl>
                                          <p:spTgt spid="146"/>
                                        </p:tgtEl>
                                        <p:attrNameLst>
                                          <p:attrName>ppt_x</p:attrName>
                                        </p:attrNameLst>
                                      </p:cBhvr>
                                      <p:tavLst>
                                        <p:tav tm="0">
                                          <p:val>
                                            <p:strVal val="0-#ppt_w/2"/>
                                          </p:val>
                                        </p:tav>
                                        <p:tav tm="100000">
                                          <p:val>
                                            <p:strVal val="#ppt_x"/>
                                          </p:val>
                                        </p:tav>
                                      </p:tavLst>
                                    </p:anim>
                                    <p:anim calcmode="lin" valueType="num">
                                      <p:cBhvr additive="base">
                                        <p:cTn id="12" dur="500" fill="hold"/>
                                        <p:tgtEl>
                                          <p:spTgt spid="14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5"/>
                                        </p:tgtEl>
                                        <p:attrNameLst>
                                          <p:attrName>style.visibility</p:attrName>
                                        </p:attrNameLst>
                                      </p:cBhvr>
                                      <p:to>
                                        <p:strVal val="visible"/>
                                      </p:to>
                                    </p:set>
                                    <p:anim calcmode="lin" valueType="num">
                                      <p:cBhvr additive="base">
                                        <p:cTn id="15" dur="500" fill="hold"/>
                                        <p:tgtEl>
                                          <p:spTgt spid="215"/>
                                        </p:tgtEl>
                                        <p:attrNameLst>
                                          <p:attrName>ppt_x</p:attrName>
                                        </p:attrNameLst>
                                      </p:cBhvr>
                                      <p:tavLst>
                                        <p:tav tm="0">
                                          <p:val>
                                            <p:strVal val="0-#ppt_w/2"/>
                                          </p:val>
                                        </p:tav>
                                        <p:tav tm="100000">
                                          <p:val>
                                            <p:strVal val="#ppt_x"/>
                                          </p:val>
                                        </p:tav>
                                      </p:tavLst>
                                    </p:anim>
                                    <p:anim calcmode="lin" valueType="num">
                                      <p:cBhvr additive="base">
                                        <p:cTn id="16" dur="500" fill="hold"/>
                                        <p:tgtEl>
                                          <p:spTgt spid="2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anim calcmode="lin" valueType="num">
                                      <p:cBhvr additive="base">
                                        <p:cTn id="21" dur="500" fill="hold"/>
                                        <p:tgtEl>
                                          <p:spTgt spid="144"/>
                                        </p:tgtEl>
                                        <p:attrNameLst>
                                          <p:attrName>ppt_x</p:attrName>
                                        </p:attrNameLst>
                                      </p:cBhvr>
                                      <p:tavLst>
                                        <p:tav tm="0">
                                          <p:val>
                                            <p:strVal val="0-#ppt_w/2"/>
                                          </p:val>
                                        </p:tav>
                                        <p:tav tm="100000">
                                          <p:val>
                                            <p:strVal val="#ppt_x"/>
                                          </p:val>
                                        </p:tav>
                                      </p:tavLst>
                                    </p:anim>
                                    <p:anim calcmode="lin" valueType="num">
                                      <p:cBhvr additive="base">
                                        <p:cTn id="22" dur="500" fill="hold"/>
                                        <p:tgtEl>
                                          <p:spTgt spid="14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8" presetClass="emph" presetSubtype="0" fill="hold" nodeType="afterEffect">
                                  <p:stCondLst>
                                    <p:cond delay="0"/>
                                  </p:stCondLst>
                                  <p:childTnLst>
                                    <p:animRot by="-5400000">
                                      <p:cBhvr>
                                        <p:cTn id="25" dur="500" fill="hold"/>
                                        <p:tgtEl>
                                          <p:spTgt spid="170"/>
                                        </p:tgtEl>
                                        <p:attrNameLst>
                                          <p:attrName>r</p:attrName>
                                        </p:attrNameLst>
                                      </p:cBhvr>
                                    </p:animRot>
                                  </p:childTnLst>
                                </p:cTn>
                              </p:par>
                              <p:par>
                                <p:cTn id="26" presetID="1" presetClass="exit" presetSubtype="0" fill="hold" nodeType="withEffect">
                                  <p:stCondLst>
                                    <p:cond delay="0"/>
                                  </p:stCondLst>
                                  <p:childTnLst>
                                    <p:set>
                                      <p:cBhvr>
                                        <p:cTn id="27" dur="1" fill="hold">
                                          <p:stCondLst>
                                            <p:cond delay="0"/>
                                          </p:stCondLst>
                                        </p:cTn>
                                        <p:tgtEl>
                                          <p:spTgt spid="215"/>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5"/>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3.88889E-6 7.40741E-7 L 0.08125 -0.0007 " pathEditMode="relative" rAng="0" ptsTypes="AA">
                                      <p:cBhvr>
                                        <p:cTn id="31" dur="700" fill="hold"/>
                                        <p:tgtEl>
                                          <p:spTgt spid="205"/>
                                        </p:tgtEl>
                                        <p:attrNameLst>
                                          <p:attrName>ppt_x</p:attrName>
                                          <p:attrName>ppt_y</p:attrName>
                                        </p:attrNameLst>
                                      </p:cBhvr>
                                      <p:rCtr x="4062" y="-46"/>
                                    </p:animMotion>
                                  </p:childTnLst>
                                </p:cTn>
                              </p:par>
                            </p:childTnLst>
                          </p:cTn>
                        </p:par>
                        <p:par>
                          <p:cTn id="32" fill="hold">
                            <p:stCondLst>
                              <p:cond delay="1200"/>
                            </p:stCondLst>
                            <p:childTnLst>
                              <p:par>
                                <p:cTn id="33" presetID="0" presetClass="path" presetSubtype="0" accel="50000" decel="50000" fill="hold" nodeType="afterEffect">
                                  <p:stCondLst>
                                    <p:cond delay="0"/>
                                  </p:stCondLst>
                                  <p:childTnLst>
                                    <p:animMotion origin="layout" path="M -0.00694 -0.00069 L -0.00694 -0.00069 L 0.01129 -0.025 C 0.01285 -0.02708 0.01407 -0.0294 0.0158 -0.03102 C 0.01893 -0.03379 0.0224 -0.03565 0.025 -0.03912 C 0.02639 -0.0412 0.02778 -0.04352 0.02952 -0.04514 C 0.03229 -0.04815 0.03594 -0.04977 0.03854 -0.05324 C 0.0474 -0.06504 0.0382 -0.0537 0.0507 -0.06528 C 0.06198 -0.07592 0.054 -0.07153 0.06285 -0.07546 C 0.0658 -0.06319 0.06476 -0.0706 0.06285 -0.0493 C 0.06181 -0.03889 0.06077 -0.02893 0.05834 -0.01898 C 0.05782 -0.0169 0.05712 -0.01504 0.05677 -0.01296 C 0.05608 -0.00903 0.05573 -0.00486 0.05521 -0.00069 C 0.04792 -0.00579 0.04861 -0.00463 0.04167 -0.01296 C 0.03889 -0.0162 0.03594 -0.01898 0.03403 -0.02291 C 0.03299 -0.025 0.03229 -0.02731 0.03108 -0.02916 C 0.02969 -0.03079 0.02813 -0.03194 0.02639 -0.0331 C 0.01979 -0.0375 0.01841 -0.03727 0.01129 -0.03912 C 0.00608 -0.04259 0.00052 -0.04722 -0.00538 -0.0493 C -0.00781 -0.05 -0.01041 -0.05069 -0.01302 -0.05116 C -0.02396 -0.0537 -0.02795 -0.0537 -0.04028 -0.05532 C -0.04271 -0.05602 -0.04514 -0.05741 -0.04774 -0.05741 C -0.04948 -0.05741 -0.05225 -0.05741 -0.05225 -0.05532 C -0.05225 -0.05278 -0.04948 -0.05208 -0.04774 -0.05116 C -0.0434 -0.0493 -0.03871 -0.04838 -0.0342 -0.04722 C -0.01701 -0.04282 -0.01701 -0.04329 -0.00087 -0.0412 C 0.00122 -0.04051 0.00313 -0.03981 0.00521 -0.03912 C 0.00782 -0.03842 0.01025 -0.03796 0.01285 -0.03704 C 0.01597 -0.03611 0.01875 -0.03403 0.02188 -0.0331 C 0.02396 -0.03241 0.02604 -0.03194 0.02795 -0.03102 C 0.03108 -0.02986 0.03386 -0.02731 0.03698 -0.02708 L 0.05365 -0.025 C 0.06389 -0.01829 0.05556 -0.02315 0.0658 -0.01898 C 0.06893 -0.01782 0.0717 -0.01528 0.075 -0.01504 L 0.09011 -0.01296 C 0.09167 -0.01157 0.09288 -0.00972 0.09462 -0.00879 C 0.09653 -0.00787 0.09861 -0.00764 0.1007 -0.00694 C 0.10226 -0.00625 0.10365 -0.00555 0.10521 -0.00486 C 0.10886 -0.01921 0.10365 -0.00185 0.11129 -0.0169 C 0.11216 -0.01875 0.11216 -0.02106 0.11285 -0.02291 C 0.11459 -0.02778 0.11684 -0.03241 0.11893 -0.03704 C 0.11979 -0.03912 0.12101 -0.04097 0.12188 -0.04329 C 0.12813 -0.05995 0.11771 -0.03796 0.12639 -0.05532 C 0.12726 -0.05972 0.12952 -0.07245 0.13108 -0.07546 C 0.13195 -0.07754 0.13247 -0.08055 0.13403 -0.08148 C 0.1349 -0.08217 0.13403 -0.07893 0.13403 -0.07754 L 0.14775 -0.01504 " pathEditMode="relative" ptsTypes="AAAAAAAAAAAAAAAAAAAAAAAAAAAAAAAAAAAAAAAAAAAAAAA">
                                      <p:cBhvr>
                                        <p:cTn id="34" dur="500" fill="hold"/>
                                        <p:tgtEl>
                                          <p:spTgt spid="170"/>
                                        </p:tgtEl>
                                        <p:attrNameLst>
                                          <p:attrName>ppt_x</p:attrName>
                                          <p:attrName>ppt_y</p:attrName>
                                        </p:attrNameLst>
                                      </p:cBhvr>
                                    </p:animMotion>
                                  </p:childTnLst>
                                </p:cTn>
                              </p:par>
                              <p:par>
                                <p:cTn id="35" presetID="1" presetClass="exit" presetSubtype="0" fill="hold" nodeType="withEffect">
                                  <p:stCondLst>
                                    <p:cond delay="0"/>
                                  </p:stCondLst>
                                  <p:childTnLst>
                                    <p:set>
                                      <p:cBhvr>
                                        <p:cTn id="36" dur="1" fill="hold">
                                          <p:stCondLst>
                                            <p:cond delay="0"/>
                                          </p:stCondLst>
                                        </p:cTn>
                                        <p:tgtEl>
                                          <p:spTgt spid="20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29"/>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2.5E-6 2.59259E-6 L 0.08125 -0.0007 " pathEditMode="relative" rAng="0" ptsTypes="AA">
                                      <p:cBhvr>
                                        <p:cTn id="40" dur="900" fill="hold"/>
                                        <p:tgtEl>
                                          <p:spTgt spid="229"/>
                                        </p:tgtEl>
                                        <p:attrNameLst>
                                          <p:attrName>ppt_x</p:attrName>
                                          <p:attrName>ppt_y</p:attrName>
                                        </p:attrNameLst>
                                      </p:cBhvr>
                                      <p:rCtr x="4062" y="-46"/>
                                    </p:animMotion>
                                  </p:childTnLst>
                                </p:cTn>
                              </p:par>
                            </p:childTnLst>
                          </p:cTn>
                        </p:par>
                        <p:par>
                          <p:cTn id="41" fill="hold">
                            <p:stCondLst>
                              <p:cond delay="2100"/>
                            </p:stCondLst>
                            <p:childTnLst>
                              <p:par>
                                <p:cTn id="42" presetID="45" presetClass="entr" presetSubtype="0" fill="hold" nodeType="afterEffect">
                                  <p:stCondLst>
                                    <p:cond delay="0"/>
                                  </p:stCondLst>
                                  <p:childTnLst>
                                    <p:set>
                                      <p:cBhvr>
                                        <p:cTn id="43" dur="1" fill="hold">
                                          <p:stCondLst>
                                            <p:cond delay="0"/>
                                          </p:stCondLst>
                                        </p:cTn>
                                        <p:tgtEl>
                                          <p:spTgt spid="170"/>
                                        </p:tgtEl>
                                        <p:attrNameLst>
                                          <p:attrName>style.visibility</p:attrName>
                                        </p:attrNameLst>
                                      </p:cBhvr>
                                      <p:to>
                                        <p:strVal val="visible"/>
                                      </p:to>
                                    </p:set>
                                    <p:animEffect transition="in" filter="fade">
                                      <p:cBhvr>
                                        <p:cTn id="44" dur="500"/>
                                        <p:tgtEl>
                                          <p:spTgt spid="170"/>
                                        </p:tgtEl>
                                      </p:cBhvr>
                                    </p:animEffect>
                                    <p:anim calcmode="lin" valueType="num">
                                      <p:cBhvr>
                                        <p:cTn id="45" dur="500" fill="hold"/>
                                        <p:tgtEl>
                                          <p:spTgt spid="170"/>
                                        </p:tgtEl>
                                        <p:attrNameLst>
                                          <p:attrName>ppt_w</p:attrName>
                                        </p:attrNameLst>
                                      </p:cBhvr>
                                      <p:tavLst>
                                        <p:tav tm="0" fmla="#ppt_w*sin(2.5*pi*$)">
                                          <p:val>
                                            <p:fltVal val="0"/>
                                          </p:val>
                                        </p:tav>
                                        <p:tav tm="100000">
                                          <p:val>
                                            <p:fltVal val="1"/>
                                          </p:val>
                                        </p:tav>
                                      </p:tavLst>
                                    </p:anim>
                                    <p:anim calcmode="lin" valueType="num">
                                      <p:cBhvr>
                                        <p:cTn id="46" dur="500" fill="hold"/>
                                        <p:tgtEl>
                                          <p:spTgt spid="170"/>
                                        </p:tgtEl>
                                        <p:attrNameLst>
                                          <p:attrName>ppt_h</p:attrName>
                                        </p:attrNameLst>
                                      </p:cBhvr>
                                      <p:tavLst>
                                        <p:tav tm="0">
                                          <p:val>
                                            <p:strVal val="#ppt_h"/>
                                          </p:val>
                                        </p:tav>
                                        <p:tav tm="100000">
                                          <p:val>
                                            <p:strVal val="#ppt_h"/>
                                          </p:val>
                                        </p:tav>
                                      </p:tavLst>
                                    </p:anim>
                                  </p:childTnLst>
                                </p:cTn>
                              </p:par>
                            </p:childTnLst>
                          </p:cTn>
                        </p:par>
                        <p:par>
                          <p:cTn id="47" fill="hold">
                            <p:stCondLst>
                              <p:cond delay="2600"/>
                            </p:stCondLst>
                            <p:childTnLst>
                              <p:par>
                                <p:cTn id="48" presetID="8" presetClass="emph" presetSubtype="0" fill="hold" nodeType="afterEffect">
                                  <p:stCondLst>
                                    <p:cond delay="0"/>
                                  </p:stCondLst>
                                  <p:childTnLst>
                                    <p:animRot by="5400000">
                                      <p:cBhvr>
                                        <p:cTn id="49" dur="500" fill="hold"/>
                                        <p:tgtEl>
                                          <p:spTgt spid="170"/>
                                        </p:tgtEl>
                                        <p:attrNameLst>
                                          <p:attrName>r</p:attrName>
                                        </p:attrNameLst>
                                      </p:cBhvr>
                                    </p:animRot>
                                  </p:childTnLst>
                                </p:cTn>
                              </p:par>
                              <p:par>
                                <p:cTn id="50" presetID="1" presetClass="exit" presetSubtype="0" fill="hold" nodeType="withEffect">
                                  <p:stCondLst>
                                    <p:cond delay="0"/>
                                  </p:stCondLst>
                                  <p:childTnLst>
                                    <p:set>
                                      <p:cBhvr>
                                        <p:cTn id="51" dur="1" fill="hold">
                                          <p:stCondLst>
                                            <p:cond delay="0"/>
                                          </p:stCondLst>
                                        </p:cTn>
                                        <p:tgtEl>
                                          <p:spTgt spid="229"/>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239"/>
                                        </p:tgtEl>
                                        <p:attrNameLst>
                                          <p:attrName>style.visibility</p:attrName>
                                        </p:attrNameLst>
                                      </p:cBhvr>
                                      <p:to>
                                        <p:strVal val="visible"/>
                                      </p:to>
                                    </p:set>
                                  </p:childTnLst>
                                </p:cTn>
                              </p:par>
                              <p:par>
                                <p:cTn id="54" presetID="42" presetClass="path" presetSubtype="0" accel="50000" decel="50000" fill="hold" nodeType="withEffect">
                                  <p:stCondLst>
                                    <p:cond delay="0"/>
                                  </p:stCondLst>
                                  <p:childTnLst>
                                    <p:animMotion origin="layout" path="M 1.11111E-6 7.40741E-7 L 0.08125 -0.0007 " pathEditMode="relative" rAng="0" ptsTypes="AA">
                                      <p:cBhvr>
                                        <p:cTn id="55" dur="800" fill="hold"/>
                                        <p:tgtEl>
                                          <p:spTgt spid="239"/>
                                        </p:tgtEl>
                                        <p:attrNameLst>
                                          <p:attrName>ppt_x</p:attrName>
                                          <p:attrName>ppt_y</p:attrName>
                                        </p:attrNameLst>
                                      </p:cBhvr>
                                      <p:rCtr x="4062" y="-46"/>
                                    </p:animMotion>
                                  </p:childTnLst>
                                </p:cTn>
                              </p:par>
                            </p:childTnLst>
                          </p:cTn>
                        </p:par>
                        <p:par>
                          <p:cTn id="56" fill="hold">
                            <p:stCondLst>
                              <p:cond delay="3400"/>
                            </p:stCondLst>
                            <p:childTnLst>
                              <p:par>
                                <p:cTn id="57" presetID="0" presetClass="path" presetSubtype="0" accel="50000" decel="50000" fill="hold" nodeType="afterEffect">
                                  <p:stCondLst>
                                    <p:cond delay="0"/>
                                  </p:stCondLst>
                                  <p:childTnLst>
                                    <p:animMotion origin="layout" path="M 0.16129 -0.01273 L 0.16129 -0.01273 C 0.16528 -0.01551 0.16962 -0.01759 0.17344 -0.02083 C 0.17674 -0.02384 0.17882 -0.0287 0.18091 -0.03287 C 0.1816 -0.03704 0.18351 -0.05254 0.18542 -0.05509 C 0.18698 -0.05717 0.18837 -0.05949 0.18993 -0.06134 C 0.1915 -0.06273 0.19636 -0.06458 0.19462 -0.06528 C 0.19167 -0.06666 0.18854 -0.06389 0.18542 -0.06319 C 0.18403 -0.0625 0.18247 -0.0618 0.18091 -0.06134 C 0.17847 -0.06041 0.17587 -0.06041 0.17344 -0.05926 C 0.17118 -0.05833 0.16927 -0.05671 0.16736 -0.05509 C 0.1658 -0.05393 0.16441 -0.05208 0.16285 -0.05116 C 0.16042 -0.05 0.15764 -0.05 0.15521 -0.04907 C 0.15365 -0.04861 0.15226 -0.04768 0.1507 -0.04722 C 0.14861 -0.04305 0.14549 -0.03981 0.14462 -0.03495 C 0.14271 -0.02477 0.14375 -0.02963 0.14167 -0.02083 C 0.14358 -0.02014 0.14566 -0.01944 0.14757 -0.01875 C 0.1507 -0.01805 0.15382 -0.01805 0.15677 -0.0169 C 0.16528 -0.01296 0.15729 -0.01227 0.1658 -0.00671 C 0.16806 -0.00532 0.17084 -0.00555 0.17344 -0.00463 C 0.17535 -0.00416 0.17743 -0.00347 0.17934 -0.00278 C 0.18299 -0.00139 0.18646 0.00046 0.18993 0.00139 C 0.19497 0.00255 0.20018 0.00278 0.20521 0.00324 C 0.2066 0.00463 0.20834 0.00579 0.20972 0.00741 C 0.22136 0.02037 0.20747 0.00741 0.21875 0.01759 C 0.22066 0.0169 0.22726 0.01482 0.22934 0.01343 C 0.23351 0.01065 0.23507 0.00787 0.23837 0.00324 C 0.2408 -0.00625 0.24115 -0.0044 0.23837 -0.01875 C 0.23837 -0.01944 0.2375 -0.01875 0.23698 -0.01875 L 0.23698 -0.01875 " pathEditMode="relative" ptsTypes="AAAAAAAAAAAAAAAAAAAAAAAAAAAAAA">
                                      <p:cBhvr>
                                        <p:cTn id="58" dur="500" fill="hold"/>
                                        <p:tgtEl>
                                          <p:spTgt spid="170"/>
                                        </p:tgtEl>
                                        <p:attrNameLst>
                                          <p:attrName>ppt_x</p:attrName>
                                          <p:attrName>ppt_y</p:attrName>
                                        </p:attrNameLst>
                                      </p:cBhvr>
                                    </p:animMotion>
                                  </p:childTnLst>
                                </p:cTn>
                              </p:par>
                            </p:childTnLst>
                          </p:cTn>
                        </p:par>
                        <p:par>
                          <p:cTn id="59" fill="hold">
                            <p:stCondLst>
                              <p:cond delay="3900"/>
                            </p:stCondLst>
                            <p:childTnLst>
                              <p:par>
                                <p:cTn id="60" presetID="1" presetClass="exit" presetSubtype="0" fill="hold" nodeType="afterEffect">
                                  <p:stCondLst>
                                    <p:cond delay="0"/>
                                  </p:stCondLst>
                                  <p:childTnLst>
                                    <p:set>
                                      <p:cBhvr>
                                        <p:cTn id="61" dur="1" fill="hold">
                                          <p:stCondLst>
                                            <p:cond delay="499"/>
                                          </p:stCondLst>
                                        </p:cTn>
                                        <p:tgtEl>
                                          <p:spTgt spid="170"/>
                                        </p:tgtEl>
                                        <p:attrNameLst>
                                          <p:attrName>style.visibility</p:attrName>
                                        </p:attrNameLst>
                                      </p:cBhvr>
                                      <p:to>
                                        <p:strVal val="hidden"/>
                                      </p:to>
                                    </p:set>
                                  </p:childTnLst>
                                </p:cTn>
                              </p:par>
                            </p:childTnLst>
                          </p:cTn>
                        </p:par>
                        <p:par>
                          <p:cTn id="62" fill="hold">
                            <p:stCondLst>
                              <p:cond delay="4400"/>
                            </p:stCondLst>
                            <p:childTnLst>
                              <p:par>
                                <p:cTn id="63" presetID="31" presetClass="entr" presetSubtype="0" fill="hold" nodeType="afterEffect">
                                  <p:stCondLst>
                                    <p:cond delay="0"/>
                                  </p:stCondLst>
                                  <p:childTnLst>
                                    <p:set>
                                      <p:cBhvr>
                                        <p:cTn id="64" dur="1" fill="hold">
                                          <p:stCondLst>
                                            <p:cond delay="0"/>
                                          </p:stCondLst>
                                        </p:cTn>
                                        <p:tgtEl>
                                          <p:spTgt spid="173"/>
                                        </p:tgtEl>
                                        <p:attrNameLst>
                                          <p:attrName>style.visibility</p:attrName>
                                        </p:attrNameLst>
                                      </p:cBhvr>
                                      <p:to>
                                        <p:strVal val="visible"/>
                                      </p:to>
                                    </p:set>
                                    <p:anim calcmode="lin" valueType="num">
                                      <p:cBhvr>
                                        <p:cTn id="65" dur="500" fill="hold"/>
                                        <p:tgtEl>
                                          <p:spTgt spid="173"/>
                                        </p:tgtEl>
                                        <p:attrNameLst>
                                          <p:attrName>ppt_w</p:attrName>
                                        </p:attrNameLst>
                                      </p:cBhvr>
                                      <p:tavLst>
                                        <p:tav tm="0">
                                          <p:val>
                                            <p:fltVal val="0"/>
                                          </p:val>
                                        </p:tav>
                                        <p:tav tm="100000">
                                          <p:val>
                                            <p:strVal val="#ppt_w"/>
                                          </p:val>
                                        </p:tav>
                                      </p:tavLst>
                                    </p:anim>
                                    <p:anim calcmode="lin" valueType="num">
                                      <p:cBhvr>
                                        <p:cTn id="66" dur="500" fill="hold"/>
                                        <p:tgtEl>
                                          <p:spTgt spid="173"/>
                                        </p:tgtEl>
                                        <p:attrNameLst>
                                          <p:attrName>ppt_h</p:attrName>
                                        </p:attrNameLst>
                                      </p:cBhvr>
                                      <p:tavLst>
                                        <p:tav tm="0">
                                          <p:val>
                                            <p:fltVal val="0"/>
                                          </p:val>
                                        </p:tav>
                                        <p:tav tm="100000">
                                          <p:val>
                                            <p:strVal val="#ppt_h"/>
                                          </p:val>
                                        </p:tav>
                                      </p:tavLst>
                                    </p:anim>
                                    <p:anim calcmode="lin" valueType="num">
                                      <p:cBhvr>
                                        <p:cTn id="67" dur="500" fill="hold"/>
                                        <p:tgtEl>
                                          <p:spTgt spid="173"/>
                                        </p:tgtEl>
                                        <p:attrNameLst>
                                          <p:attrName>style.rotation</p:attrName>
                                        </p:attrNameLst>
                                      </p:cBhvr>
                                      <p:tavLst>
                                        <p:tav tm="0">
                                          <p:val>
                                            <p:fltVal val="90"/>
                                          </p:val>
                                        </p:tav>
                                        <p:tav tm="100000">
                                          <p:val>
                                            <p:fltVal val="0"/>
                                          </p:val>
                                        </p:tav>
                                      </p:tavLst>
                                    </p:anim>
                                    <p:animEffect transition="in" filter="fade">
                                      <p:cBhvr>
                                        <p:cTn id="68" dur="500"/>
                                        <p:tgtEl>
                                          <p:spTgt spid="173"/>
                                        </p:tgtEl>
                                      </p:cBhvr>
                                    </p:animEffect>
                                  </p:childTnLst>
                                </p:cTn>
                              </p:par>
                              <p:par>
                                <p:cTn id="69" presetID="1" presetClass="exit" presetSubtype="0" fill="hold" nodeType="withEffect">
                                  <p:stCondLst>
                                    <p:cond delay="0"/>
                                  </p:stCondLst>
                                  <p:childTnLst>
                                    <p:set>
                                      <p:cBhvr>
                                        <p:cTn id="70" dur="1" fill="hold">
                                          <p:stCondLst>
                                            <p:cond delay="0"/>
                                          </p:stCondLst>
                                        </p:cTn>
                                        <p:tgtEl>
                                          <p:spTgt spid="2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224"/>
                                        </p:tgtEl>
                                        <p:attrNameLst>
                                          <p:attrName>style.visibility</p:attrName>
                                        </p:attrNameLst>
                                      </p:cBhvr>
                                      <p:to>
                                        <p:strVal val="visible"/>
                                      </p:to>
                                    </p:set>
                                  </p:childTnLst>
                                </p:cTn>
                              </p:par>
                              <p:par>
                                <p:cTn id="73" presetID="42" presetClass="path" presetSubtype="0" accel="50000" decel="50000" fill="hold" nodeType="withEffect">
                                  <p:stCondLst>
                                    <p:cond delay="0"/>
                                  </p:stCondLst>
                                  <p:childTnLst>
                                    <p:animMotion origin="layout" path="M -3.61111E-6 3.7037E-7 L 0.079 0.00139 " pathEditMode="relative" rAng="0" ptsTypes="AA">
                                      <p:cBhvr>
                                        <p:cTn id="74" dur="800" fill="hold"/>
                                        <p:tgtEl>
                                          <p:spTgt spid="224"/>
                                        </p:tgtEl>
                                        <p:attrNameLst>
                                          <p:attrName>ppt_x</p:attrName>
                                          <p:attrName>ppt_y</p:attrName>
                                        </p:attrNameLst>
                                      </p:cBhvr>
                                      <p:rCtr x="3941" y="69"/>
                                    </p:animMotion>
                                  </p:childTnLst>
                                </p:cTn>
                              </p:par>
                            </p:childTnLst>
                          </p:cTn>
                        </p:par>
                        <p:par>
                          <p:cTn id="75" fill="hold">
                            <p:stCondLst>
                              <p:cond delay="5200"/>
                            </p:stCondLst>
                            <p:childTnLst>
                              <p:par>
                                <p:cTn id="76" presetID="2" presetClass="entr" presetSubtype="8" fill="hold" nodeType="afterEffect">
                                  <p:stCondLst>
                                    <p:cond delay="0"/>
                                  </p:stCondLst>
                                  <p:childTnLst>
                                    <p:set>
                                      <p:cBhvr>
                                        <p:cTn id="77" dur="1" fill="hold">
                                          <p:stCondLst>
                                            <p:cond delay="0"/>
                                          </p:stCondLst>
                                        </p:cTn>
                                        <p:tgtEl>
                                          <p:spTgt spid="201"/>
                                        </p:tgtEl>
                                        <p:attrNameLst>
                                          <p:attrName>style.visibility</p:attrName>
                                        </p:attrNameLst>
                                      </p:cBhvr>
                                      <p:to>
                                        <p:strVal val="visible"/>
                                      </p:to>
                                    </p:set>
                                    <p:anim calcmode="lin" valueType="num">
                                      <p:cBhvr additive="base">
                                        <p:cTn id="78" dur="500" fill="hold"/>
                                        <p:tgtEl>
                                          <p:spTgt spid="201"/>
                                        </p:tgtEl>
                                        <p:attrNameLst>
                                          <p:attrName>ppt_x</p:attrName>
                                        </p:attrNameLst>
                                      </p:cBhvr>
                                      <p:tavLst>
                                        <p:tav tm="0">
                                          <p:val>
                                            <p:strVal val="0-#ppt_w/2"/>
                                          </p:val>
                                        </p:tav>
                                        <p:tav tm="100000">
                                          <p:val>
                                            <p:strVal val="#ppt_x"/>
                                          </p:val>
                                        </p:tav>
                                      </p:tavLst>
                                    </p:anim>
                                    <p:anim calcmode="lin" valueType="num">
                                      <p:cBhvr additive="base">
                                        <p:cTn id="79" dur="500" fill="hold"/>
                                        <p:tgtEl>
                                          <p:spTgt spid="201"/>
                                        </p:tgtEl>
                                        <p:attrNameLst>
                                          <p:attrName>ppt_y</p:attrName>
                                        </p:attrNameLst>
                                      </p:cBhvr>
                                      <p:tavLst>
                                        <p:tav tm="0">
                                          <p:val>
                                            <p:strVal val="#ppt_y"/>
                                          </p:val>
                                        </p:tav>
                                        <p:tav tm="100000">
                                          <p:val>
                                            <p:strVal val="#ppt_y"/>
                                          </p:val>
                                        </p:tav>
                                      </p:tavLst>
                                    </p:anim>
                                  </p:childTnLst>
                                </p:cTn>
                              </p:par>
                            </p:childTnLst>
                          </p:cTn>
                        </p:par>
                        <p:par>
                          <p:cTn id="80" fill="hold">
                            <p:stCondLst>
                              <p:cond delay="5700"/>
                            </p:stCondLst>
                            <p:childTnLst>
                              <p:par>
                                <p:cTn id="81" presetID="1" presetClass="exit" presetSubtype="0" fill="hold" nodeType="afterEffect">
                                  <p:stCondLst>
                                    <p:cond delay="0"/>
                                  </p:stCondLst>
                                  <p:childTnLst>
                                    <p:set>
                                      <p:cBhvr>
                                        <p:cTn id="82" dur="1" fill="hold">
                                          <p:stCondLst>
                                            <p:cond delay="0"/>
                                          </p:stCondLst>
                                        </p:cTn>
                                        <p:tgtEl>
                                          <p:spTgt spid="224"/>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249"/>
                                        </p:tgtEl>
                                        <p:attrNameLst>
                                          <p:attrName>style.visibility</p:attrName>
                                        </p:attrNameLst>
                                      </p:cBhvr>
                                      <p:to>
                                        <p:strVal val="visible"/>
                                      </p:to>
                                    </p:set>
                                  </p:childTnLst>
                                </p:cTn>
                              </p:par>
                              <p:par>
                                <p:cTn id="85" presetID="42" presetClass="path" presetSubtype="0" accel="50000" decel="50000" fill="hold" grpId="1" nodeType="withEffect">
                                  <p:stCondLst>
                                    <p:cond delay="0"/>
                                  </p:stCondLst>
                                  <p:childTnLst>
                                    <p:animMotion origin="layout" path="M -3.05556E-6 -4.07407E-6 L 0.09323 0.03264 " pathEditMode="relative" rAng="0" ptsTypes="AA">
                                      <p:cBhvr>
                                        <p:cTn id="86" dur="900" fill="hold"/>
                                        <p:tgtEl>
                                          <p:spTgt spid="249"/>
                                        </p:tgtEl>
                                        <p:attrNameLst>
                                          <p:attrName>ppt_x</p:attrName>
                                          <p:attrName>ppt_y</p:attrName>
                                        </p:attrNameLst>
                                      </p:cBhvr>
                                      <p:rCtr x="4653" y="1620"/>
                                    </p:animMotion>
                                  </p:childTnLst>
                                </p:cTn>
                              </p:par>
                              <p:par>
                                <p:cTn id="87" presetID="2" presetClass="entr" presetSubtype="8" fill="hold" grpId="0" nodeType="withEffect">
                                  <p:stCondLst>
                                    <p:cond delay="0"/>
                                  </p:stCondLst>
                                  <p:childTnLst>
                                    <p:set>
                                      <p:cBhvr>
                                        <p:cTn id="88" dur="1" fill="hold">
                                          <p:stCondLst>
                                            <p:cond delay="0"/>
                                          </p:stCondLst>
                                        </p:cTn>
                                        <p:tgtEl>
                                          <p:spTgt spid="145"/>
                                        </p:tgtEl>
                                        <p:attrNameLst>
                                          <p:attrName>style.visibility</p:attrName>
                                        </p:attrNameLst>
                                      </p:cBhvr>
                                      <p:to>
                                        <p:strVal val="visible"/>
                                      </p:to>
                                    </p:set>
                                    <p:anim calcmode="lin" valueType="num">
                                      <p:cBhvr additive="base">
                                        <p:cTn id="89" dur="500" fill="hold"/>
                                        <p:tgtEl>
                                          <p:spTgt spid="145"/>
                                        </p:tgtEl>
                                        <p:attrNameLst>
                                          <p:attrName>ppt_x</p:attrName>
                                        </p:attrNameLst>
                                      </p:cBhvr>
                                      <p:tavLst>
                                        <p:tav tm="0">
                                          <p:val>
                                            <p:strVal val="0-#ppt_w/2"/>
                                          </p:val>
                                        </p:tav>
                                        <p:tav tm="100000">
                                          <p:val>
                                            <p:strVal val="#ppt_x"/>
                                          </p:val>
                                        </p:tav>
                                      </p:tavLst>
                                    </p:anim>
                                    <p:anim calcmode="lin" valueType="num">
                                      <p:cBhvr additive="base">
                                        <p:cTn id="90" dur="500" fill="hold"/>
                                        <p:tgtEl>
                                          <p:spTgt spid="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146" grpId="0"/>
      <p:bldP spid="249" grpId="0" animBg="1"/>
      <p:bldP spid="24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49633" name="Text Box 33"/>
              <p:cNvSpPr txBox="1">
                <a:spLocks noChangeArrowheads="1"/>
              </p:cNvSpPr>
              <p:nvPr/>
            </p:nvSpPr>
            <p:spPr bwMode="auto">
              <a:xfrm>
                <a:off x="-97457" y="609600"/>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r>
                  <a:rPr lang="en-US" altLang="en-US" sz="2800">
                    <a:latin typeface="Times New Roman" pitchFamily="18" charset="0"/>
                    <a:sym typeface="Symbol" panose="05050102010706020507" pitchFamily="18" charset="2"/>
                  </a:rPr>
                  <a:t>takes an input </a:t>
                </a:r>
                <a14:m>
                  <m:oMath xmlns:m="http://schemas.openxmlformats.org/officeDocument/2006/math">
                    <m:acc>
                      <m:accPr>
                        <m:chr m:val="⃗"/>
                        <m:ctrlPr>
                          <a:rPr lang="en-US" altLang="en-US" sz="2800" b="1" i="1">
                            <a:solidFill>
                              <a:srgbClr val="FF00FF"/>
                            </a:solidFill>
                            <a:latin typeface="Cambria Math" panose="02040503050406030204" pitchFamily="18" charset="0"/>
                            <a:sym typeface="Symbol" panose="05050102010706020507" pitchFamily="18" charset="2"/>
                          </a:rPr>
                        </m:ctrlPr>
                      </m:accPr>
                      <m:e>
                        <m:r>
                          <a:rPr lang="en-CA" altLang="en-US" sz="2800" b="1" i="1">
                            <a:solidFill>
                              <a:srgbClr val="FF00FF"/>
                            </a:solidFill>
                            <a:latin typeface="Cambria Math" panose="02040503050406030204" pitchFamily="18" charset="0"/>
                            <a:sym typeface="Symbol" panose="05050102010706020507" pitchFamily="18" charset="2"/>
                          </a:rPr>
                          <m:t>𝒙</m:t>
                        </m:r>
                      </m:e>
                    </m:acc>
                  </m:oMath>
                </a14:m>
                <a:r>
                  <a:rPr lang="en-US" altLang="en-US" sz="2800">
                    <a:latin typeface="Times New Roman" pitchFamily="18" charset="0"/>
                    <a:sym typeface="Symbol" panose="05050102010706020507" pitchFamily="18" charset="2"/>
                  </a:rPr>
                  <a:t> and returns an answer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d>
                      <m:dPr>
                        <m:ctrlPr>
                          <a:rPr lang="en-US" altLang="en-US" sz="2800" i="1">
                            <a:latin typeface="Cambria Math" panose="02040503050406030204" pitchFamily="18" charset="0"/>
                            <a:sym typeface="Symbol" panose="05050102010706020507" pitchFamily="18" charset="2"/>
                          </a:rPr>
                        </m:ctrlPr>
                      </m:d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a:t>
                </a:r>
              </a:p>
              <a:p>
                <a:pPr marL="1200150" lvl="1" indent="-457200">
                  <a:spcBef>
                    <a:spcPct val="0"/>
                  </a:spcBef>
                </a:pPr>
                <a:r>
                  <a:rPr lang="en-US" altLang="en-US" sz="2800">
                    <a:latin typeface="Times New Roman" pitchFamily="18" charset="0"/>
                    <a:sym typeface="Symbol" panose="05050102010706020507" pitchFamily="18" charset="2"/>
                  </a:rPr>
                  <a:t>It </a:t>
                </a:r>
                <a:r>
                  <a:rPr lang="en-US" altLang="en-US" sz="2800">
                    <a:latin typeface="Times New Roman" pitchFamily="18" charset="0"/>
                  </a:rPr>
                  <a:t>is represented with </a:t>
                </a:r>
                <a:r>
                  <a:rPr lang="en-US" altLang="en-US" sz="2800" i="1">
                    <a:latin typeface="Times New Roman" pitchFamily="18" charset="0"/>
                  </a:rPr>
                  <a:t>m-</a:t>
                </a:r>
                <a:r>
                  <a:rPr lang="en-US" altLang="en-US" sz="2800">
                    <a:latin typeface="Times New Roman" pitchFamily="18" charset="0"/>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a:spcBef>
                    <a:spcPct val="0"/>
                  </a:spcBef>
                </a:pPr>
                <a:r>
                  <a:rPr lang="en-US" altLang="en-US" sz="2800">
                    <a:latin typeface="Times New Roman" pitchFamily="18" charset="0"/>
                    <a:sym typeface="Symbol" panose="05050102010706020507" pitchFamily="18" charset="2"/>
                  </a:rPr>
                  <a:t>             </a:t>
                </a:r>
              </a:p>
            </p:txBody>
          </p:sp>
        </mc:Choice>
        <mc:Fallback xmlns="">
          <p:sp>
            <p:nvSpPr>
              <p:cNvPr id="1049633" name="Text Box 33"/>
              <p:cNvSpPr txBox="1">
                <a:spLocks noRot="1" noChangeAspect="1" noMove="1" noResize="1" noEditPoints="1" noAdjustHandles="1" noChangeArrowheads="1" noChangeShapeType="1" noTextEdit="1"/>
              </p:cNvSpPr>
              <p:nvPr/>
            </p:nvSpPr>
            <p:spPr bwMode="auto">
              <a:xfrm>
                <a:off x="-97457" y="609600"/>
                <a:ext cx="9338913" cy="1815882"/>
              </a:xfrm>
              <a:prstGeom prst="rect">
                <a:avLst/>
              </a:prstGeom>
              <a:blipFill>
                <a:blip r:embed="rId3"/>
                <a:stretch>
                  <a:fillRect t="-335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Machine</a:t>
            </a:r>
          </a:p>
        </p:txBody>
      </p:sp>
      <mc:AlternateContent xmlns:mc="http://schemas.openxmlformats.org/markup-compatibility/2006" xmlns:a14="http://schemas.microsoft.com/office/drawing/2010/main">
        <mc:Choice Requires="a14">
          <p:sp>
            <p:nvSpPr>
              <p:cNvPr id="24" name="Rectangle 23"/>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24" name="Rectangle 23"/>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4"/>
                <a:stretch>
                  <a:fillRect l="-2478" t="-12941" r="-1487" b="-34118"/>
                </a:stretch>
              </a:blipFill>
            </p:spPr>
            <p:txBody>
              <a:bodyPr/>
              <a:lstStyle/>
              <a:p>
                <a:r>
                  <a:rPr lang="en-US">
                    <a:noFill/>
                  </a:rPr>
                  <a:t> </a:t>
                </a:r>
              </a:p>
            </p:txBody>
          </p:sp>
        </mc:Fallback>
      </mc:AlternateContent>
      <p:grpSp>
        <p:nvGrpSpPr>
          <p:cNvPr id="53" name="Group 52"/>
          <p:cNvGrpSpPr/>
          <p:nvPr/>
        </p:nvGrpSpPr>
        <p:grpSpPr>
          <a:xfrm>
            <a:off x="76200" y="3962400"/>
            <a:ext cx="3766810" cy="2590800"/>
            <a:chOff x="76200" y="3962400"/>
            <a:chExt cx="3766810" cy="2590800"/>
          </a:xfrm>
        </p:grpSpPr>
        <p:grpSp>
          <p:nvGrpSpPr>
            <p:cNvPr id="62" name="Group 61"/>
            <p:cNvGrpSpPr/>
            <p:nvPr/>
          </p:nvGrpSpPr>
          <p:grpSpPr>
            <a:xfrm>
              <a:off x="76200" y="3962400"/>
              <a:ext cx="3766810" cy="2590800"/>
              <a:chOff x="76200" y="3962400"/>
              <a:chExt cx="3766810" cy="2590800"/>
            </a:xfrm>
          </p:grpSpPr>
          <p:cxnSp>
            <p:nvCxnSpPr>
              <p:cNvPr id="76" name="Straight Connector 75"/>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77" name="Straight Connector 76"/>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78"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63" name="Group 62"/>
            <p:cNvGrpSpPr/>
            <p:nvPr/>
          </p:nvGrpSpPr>
          <p:grpSpPr>
            <a:xfrm>
              <a:off x="876128" y="4942080"/>
              <a:ext cx="2353800" cy="860040"/>
              <a:chOff x="875410" y="4942080"/>
              <a:chExt cx="2353800" cy="860040"/>
            </a:xfrm>
          </p:grpSpPr>
          <p:sp>
            <p:nvSpPr>
              <p:cNvPr id="64" name="Oval 63"/>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5" name="Oval 6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6" name="Oval 6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7" name="Oval 6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8" name="Oval 6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0" name="Text Box 33"/>
          <p:cNvSpPr txBox="1">
            <a:spLocks noChangeArrowheads="1"/>
          </p:cNvSpPr>
          <p:nvPr/>
        </p:nvSpPr>
        <p:spPr bwMode="auto">
          <a:xfrm>
            <a:off x="643287" y="1894708"/>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latin typeface="Times New Roman" panose="02020603050405020304" pitchFamily="18" charset="0"/>
                <a:sym typeface="Symbol" panose="05050102010706020507" pitchFamily="18" charset="2"/>
              </a:rPr>
              <a:t>Example: linear, </a:t>
            </a:r>
          </a:p>
        </p:txBody>
      </p:sp>
      <p:sp>
        <p:nvSpPr>
          <p:cNvPr id="31" name="Text Box 33"/>
          <p:cNvSpPr txBox="1">
            <a:spLocks noChangeArrowheads="1"/>
          </p:cNvSpPr>
          <p:nvPr/>
        </p:nvSpPr>
        <p:spPr bwMode="auto">
          <a:xfrm>
            <a:off x="3512024" y="1876568"/>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polynomial, </a:t>
            </a:r>
          </a:p>
        </p:txBody>
      </p:sp>
      <p:grpSp>
        <p:nvGrpSpPr>
          <p:cNvPr id="28" name="Group 27"/>
          <p:cNvGrpSpPr/>
          <p:nvPr/>
        </p:nvGrpSpPr>
        <p:grpSpPr>
          <a:xfrm>
            <a:off x="4185729" y="2451898"/>
            <a:ext cx="4848408" cy="2004749"/>
            <a:chOff x="990600" y="571500"/>
            <a:chExt cx="7145283" cy="2890830"/>
          </a:xfrm>
        </p:grpSpPr>
        <p:sp>
          <p:nvSpPr>
            <p:cNvPr id="29" name="Rectangle 28"/>
            <p:cNvSpPr/>
            <p:nvPr/>
          </p:nvSpPr>
          <p:spPr>
            <a:xfrm>
              <a:off x="990600" y="571500"/>
              <a:ext cx="6858000" cy="2781300"/>
            </a:xfrm>
            <a:prstGeom prst="rect">
              <a:avLst/>
            </a:prstGeom>
            <a:solidFill>
              <a:schemeClr val="tx1"/>
            </a:solidFill>
            <a:ln>
              <a:noFill/>
            </a:ln>
          </p:spPr>
          <p:txBody>
            <a:bodyPr wrap="square" rtlCol="0" anchor="ctr">
              <a:spAutoFit/>
            </a:bodyPr>
            <a:lstStyle/>
            <a:p>
              <a:pPr algn="l"/>
              <a:endParaRPr lang="en-CA" sz="2400"/>
            </a:p>
          </p:txBody>
        </p:sp>
        <p:pic>
          <p:nvPicPr>
            <p:cNvPr id="30" name="Picture 6" descr="Image result for convolutional neural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688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096001" y="2792965"/>
              <a:ext cx="1752599" cy="488192"/>
            </a:xfrm>
            <a:prstGeom prst="rect">
              <a:avLst/>
            </a:prstGeom>
            <a:solidFill>
              <a:schemeClr val="tx1"/>
            </a:solidFill>
          </p:spPr>
          <p:txBody>
            <a:bodyPr wrap="square">
              <a:spAutoFit/>
            </a:bodyPr>
            <a:lstStyle/>
            <a:p>
              <a:pPr algn="ctr"/>
              <a:r>
                <a:rPr lang="en-US" sz="1600" i="1">
                  <a:solidFill>
                    <a:schemeClr val="accent1"/>
                  </a:solidFill>
                </a:rPr>
                <a:t>E(</a:t>
              </a:r>
              <a:r>
                <a:rPr lang="en-US" altLang="en-US" sz="1600" i="1">
                  <a:solidFill>
                    <a:srgbClr val="008000"/>
                  </a:solidFill>
                </a:rPr>
                <a:t>w</a:t>
              </a:r>
              <a:r>
                <a:rPr lang="en-US" altLang="en-US" sz="1600" i="1" baseline="-25000">
                  <a:solidFill>
                    <a:srgbClr val="008000"/>
                  </a:solidFill>
                </a:rPr>
                <a:t>1</a:t>
              </a:r>
              <a:r>
                <a:rPr lang="en-CA" sz="1600" i="1">
                  <a:solidFill>
                    <a:schemeClr val="accent1"/>
                  </a:solidFill>
                </a:rPr>
                <a:t>,…,</a:t>
              </a:r>
              <a:r>
                <a:rPr lang="en-US" altLang="en-US" sz="1600" i="1" err="1">
                  <a:solidFill>
                    <a:srgbClr val="008000"/>
                  </a:solidFill>
                </a:rPr>
                <a:t>w</a:t>
              </a:r>
              <a:r>
                <a:rPr lang="en-US" altLang="en-US" sz="1600" i="1" baseline="-25000" err="1">
                  <a:solidFill>
                    <a:srgbClr val="008000"/>
                  </a:solidFill>
                </a:rPr>
                <a:t>m</a:t>
              </a:r>
              <a:r>
                <a:rPr lang="en-CA" sz="1600" i="1">
                  <a:solidFill>
                    <a:schemeClr val="accent1"/>
                  </a:solidFill>
                </a:rPr>
                <a:t>)</a:t>
              </a:r>
            </a:p>
          </p:txBody>
        </p:sp>
        <p:sp>
          <p:nvSpPr>
            <p:cNvPr id="35" name="Rectangle 34"/>
            <p:cNvSpPr/>
            <p:nvPr/>
          </p:nvSpPr>
          <p:spPr>
            <a:xfrm>
              <a:off x="2087119" y="735562"/>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36" name="Rectangle 35"/>
            <p:cNvSpPr/>
            <p:nvPr/>
          </p:nvSpPr>
          <p:spPr>
            <a:xfrm>
              <a:off x="2102500" y="1001483"/>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37" name="Rectangle 36"/>
            <p:cNvSpPr/>
            <p:nvPr/>
          </p:nvSpPr>
          <p:spPr>
            <a:xfrm>
              <a:off x="5439918" y="2640563"/>
              <a:ext cx="808482" cy="665717"/>
            </a:xfrm>
            <a:prstGeom prst="rect">
              <a:avLst/>
            </a:prstGeom>
            <a:noFill/>
          </p:spPr>
          <p:txBody>
            <a:bodyPr wrap="square">
              <a:spAutoFit/>
            </a:bodyPr>
            <a:lstStyle/>
            <a:p>
              <a:pPr algn="ctr"/>
              <a:r>
                <a:rPr lang="en-US" altLang="en-US" sz="2400" i="1" err="1">
                  <a:solidFill>
                    <a:srgbClr val="008000"/>
                  </a:solidFill>
                </a:rPr>
                <a:t>w</a:t>
              </a:r>
              <a:r>
                <a:rPr lang="en-US" altLang="en-US" sz="2400" i="1" baseline="-25000" err="1">
                  <a:solidFill>
                    <a:srgbClr val="008000"/>
                  </a:solidFill>
                </a:rPr>
                <a:t>m</a:t>
              </a:r>
              <a:endParaRPr lang="en-CA" sz="2400" i="1">
                <a:solidFill>
                  <a:srgbClr val="008000"/>
                </a:solidFill>
              </a:endParaRPr>
            </a:p>
          </p:txBody>
        </p:sp>
        <p:sp>
          <p:nvSpPr>
            <p:cNvPr id="38" name="Rectangle 37"/>
            <p:cNvSpPr/>
            <p:nvPr/>
          </p:nvSpPr>
          <p:spPr>
            <a:xfrm>
              <a:off x="1360650" y="905469"/>
              <a:ext cx="637050" cy="665717"/>
            </a:xfrm>
            <a:prstGeom prst="rect">
              <a:avLst/>
            </a:prstGeom>
            <a:noFill/>
          </p:spPr>
          <p:txBody>
            <a:bodyPr wrap="square">
              <a:spAutoFit/>
            </a:bodyPr>
            <a:lstStyle/>
            <a:p>
              <a:pPr algn="ctr"/>
              <a:r>
                <a:rPr lang="en-US" altLang="en-US" sz="2400" i="1">
                  <a:solidFill>
                    <a:schemeClr val="bg2"/>
                  </a:solidFill>
                </a:rPr>
                <a:t>x</a:t>
              </a:r>
              <a:r>
                <a:rPr lang="en-US" altLang="en-US" sz="2400" i="1" baseline="-25000">
                  <a:solidFill>
                    <a:schemeClr val="bg2"/>
                  </a:solidFill>
                </a:rPr>
                <a:t>1</a:t>
              </a:r>
              <a:endParaRPr lang="en-CA" sz="2400" i="1">
                <a:solidFill>
                  <a:schemeClr val="bg2"/>
                </a:solidFill>
              </a:endParaRPr>
            </a:p>
          </p:txBody>
        </p:sp>
        <p:sp>
          <p:nvSpPr>
            <p:cNvPr id="39" name="Rectangle 38"/>
            <p:cNvSpPr/>
            <p:nvPr/>
          </p:nvSpPr>
          <p:spPr>
            <a:xfrm>
              <a:off x="1344150" y="2796613"/>
              <a:ext cx="637050" cy="665717"/>
            </a:xfrm>
            <a:prstGeom prst="rect">
              <a:avLst/>
            </a:prstGeom>
            <a:noFill/>
          </p:spPr>
          <p:txBody>
            <a:bodyPr wrap="square">
              <a:spAutoFit/>
            </a:bodyPr>
            <a:lstStyle/>
            <a:p>
              <a:pPr algn="ctr"/>
              <a:r>
                <a:rPr lang="en-US" altLang="en-US" sz="2400" i="1" err="1">
                  <a:solidFill>
                    <a:schemeClr val="bg2"/>
                  </a:solidFill>
                </a:rPr>
                <a:t>x</a:t>
              </a:r>
              <a:r>
                <a:rPr lang="en-US" altLang="en-US" sz="2400" i="1" baseline="-25000" err="1">
                  <a:solidFill>
                    <a:schemeClr val="bg2"/>
                  </a:solidFill>
                </a:rPr>
                <a:t>n</a:t>
              </a:r>
              <a:endParaRPr lang="en-CA" sz="2400" i="1">
                <a:solidFill>
                  <a:schemeClr val="bg2"/>
                </a:solidFill>
              </a:endParaRPr>
            </a:p>
          </p:txBody>
        </p:sp>
        <p:sp>
          <p:nvSpPr>
            <p:cNvPr id="40" name="Rectangle 39"/>
            <p:cNvSpPr/>
            <p:nvPr/>
          </p:nvSpPr>
          <p:spPr>
            <a:xfrm>
              <a:off x="6858000" y="1474357"/>
              <a:ext cx="824953" cy="665717"/>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a:solidFill>
                  <a:schemeClr val="bg2"/>
                </a:solidFill>
              </a:endParaRPr>
            </a:p>
          </p:txBody>
        </p:sp>
        <p:sp>
          <p:nvSpPr>
            <p:cNvPr id="41" name="Rectangle 40"/>
            <p:cNvSpPr/>
            <p:nvPr/>
          </p:nvSpPr>
          <p:spPr>
            <a:xfrm>
              <a:off x="6858000" y="1753160"/>
              <a:ext cx="952523" cy="665717"/>
            </a:xfrm>
            <a:prstGeom prst="rect">
              <a:avLst/>
            </a:prstGeom>
          </p:spPr>
          <p:txBody>
            <a:bodyPr wrap="none">
              <a:spAutoFit/>
            </a:bodyPr>
            <a:lstStyle/>
            <a:p>
              <a:r>
                <a:rPr lang="en-US" sz="2400" i="1">
                  <a:solidFill>
                    <a:schemeClr val="bg2"/>
                  </a:solidFill>
                  <a:sym typeface="Symbol" panose="05050102010706020507" pitchFamily="18" charset="2"/>
                </a:rPr>
                <a:t>dog</a:t>
              </a:r>
              <a:endParaRPr lang="en-CA" sz="2400">
                <a:solidFill>
                  <a:schemeClr val="bg2"/>
                </a:solidFill>
              </a:endParaRPr>
            </a:p>
          </p:txBody>
        </p:sp>
        <p:sp>
          <p:nvSpPr>
            <p:cNvPr id="42" name="Rectangle 41"/>
            <p:cNvSpPr/>
            <p:nvPr/>
          </p:nvSpPr>
          <p:spPr>
            <a:xfrm>
              <a:off x="6873072" y="2047818"/>
              <a:ext cx="1025757" cy="665717"/>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a:solidFill>
                  <a:schemeClr val="bg2"/>
                </a:solidFill>
              </a:endParaRPr>
            </a:p>
          </p:txBody>
        </p:sp>
        <p:sp>
          <p:nvSpPr>
            <p:cNvPr id="43" name="Rectangle 42"/>
            <p:cNvSpPr/>
            <p:nvPr/>
          </p:nvSpPr>
          <p:spPr>
            <a:xfrm>
              <a:off x="6469914" y="2306655"/>
              <a:ext cx="1665969" cy="665717"/>
            </a:xfrm>
            <a:prstGeom prst="rect">
              <a:avLst/>
            </a:prstGeom>
          </p:spPr>
          <p:txBody>
            <a:bodyPr wrap="none">
              <a:spAutoFit/>
            </a:bodyPr>
            <a:lstStyle/>
            <a:p>
              <a:r>
                <a:rPr lang="en-US" sz="2400" i="1">
                  <a:solidFill>
                    <a:schemeClr val="bg2"/>
                  </a:solidFill>
                  <a:sym typeface="Symbol" panose="05050102010706020507" pitchFamily="18" charset="2"/>
                </a:rPr>
                <a:t>bicycle.</a:t>
              </a:r>
              <a:endParaRPr lang="en-CA" sz="2400">
                <a:solidFill>
                  <a:schemeClr val="bg2"/>
                </a:solidFill>
              </a:endParaRPr>
            </a:p>
          </p:txBody>
        </p:sp>
        <p:sp>
          <p:nvSpPr>
            <p:cNvPr id="45" name="Rectangle 44"/>
            <p:cNvSpPr/>
            <p:nvPr/>
          </p:nvSpPr>
          <p:spPr>
            <a:xfrm>
              <a:off x="1033505" y="1752600"/>
              <a:ext cx="1396654" cy="665717"/>
            </a:xfrm>
            <a:prstGeom prst="rect">
              <a:avLst/>
            </a:prstGeom>
          </p:spPr>
          <p:txBody>
            <a:bodyPr wrap="none">
              <a:spAutoFit/>
            </a:bodyPr>
            <a:lstStyle/>
            <a:p>
              <a:r>
                <a:rPr lang="en-US" sz="2400" i="1" err="1">
                  <a:solidFill>
                    <a:schemeClr val="bg2"/>
                  </a:solidFill>
                  <a:sym typeface="Symbol" panose="05050102010706020507" pitchFamily="18" charset="2"/>
                </a:rPr>
                <a:t>pixel</a:t>
              </a:r>
              <a:r>
                <a:rPr lang="en-US" sz="2400" i="1" baseline="-25000" err="1">
                  <a:solidFill>
                    <a:schemeClr val="bg2"/>
                  </a:solidFill>
                  <a:sym typeface="Symbol" panose="05050102010706020507" pitchFamily="18" charset="2"/>
                </a:rPr>
                <a:t>i,j</a:t>
              </a:r>
              <a:endParaRPr lang="en-CA" sz="2400" baseline="-25000">
                <a:solidFill>
                  <a:schemeClr val="bg2"/>
                </a:solidFill>
              </a:endParaRPr>
            </a:p>
          </p:txBody>
        </p:sp>
      </p:grpSp>
      <p:sp>
        <p:nvSpPr>
          <p:cNvPr id="46" name="Text Box 33"/>
          <p:cNvSpPr txBox="1">
            <a:spLocks noChangeArrowheads="1"/>
          </p:cNvSpPr>
          <p:nvPr/>
        </p:nvSpPr>
        <p:spPr bwMode="auto">
          <a:xfrm>
            <a:off x="5334362" y="1876295"/>
            <a:ext cx="4343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Neural Networks, …</a:t>
            </a:r>
          </a:p>
        </p:txBody>
      </p:sp>
      <p:sp>
        <p:nvSpPr>
          <p:cNvPr id="47" name="Freeform 46"/>
          <p:cNvSpPr/>
          <p:nvPr/>
        </p:nvSpPr>
        <p:spPr>
          <a:xfrm>
            <a:off x="791200" y="4994900"/>
            <a:ext cx="2720340" cy="98299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0340" h="982990">
                <a:moveTo>
                  <a:pt x="0" y="925840"/>
                </a:moveTo>
                <a:cubicBezTo>
                  <a:pt x="37147" y="881548"/>
                  <a:pt x="74295" y="837257"/>
                  <a:pt x="137160" y="771535"/>
                </a:cubicBezTo>
                <a:cubicBezTo>
                  <a:pt x="200025" y="705813"/>
                  <a:pt x="301943" y="638185"/>
                  <a:pt x="377190" y="531505"/>
                </a:cubicBezTo>
                <a:cubicBezTo>
                  <a:pt x="452437" y="424825"/>
                  <a:pt x="499110" y="170507"/>
                  <a:pt x="588645" y="131455"/>
                </a:cubicBezTo>
                <a:cubicBezTo>
                  <a:pt x="678180" y="92402"/>
                  <a:pt x="787718" y="314335"/>
                  <a:pt x="914400" y="297190"/>
                </a:cubicBezTo>
                <a:cubicBezTo>
                  <a:pt x="1041082" y="280045"/>
                  <a:pt x="1254443" y="36205"/>
                  <a:pt x="1348740" y="28585"/>
                </a:cubicBezTo>
                <a:cubicBezTo>
                  <a:pt x="1443037" y="20965"/>
                  <a:pt x="1419225" y="256233"/>
                  <a:pt x="1480185" y="251470"/>
                </a:cubicBezTo>
                <a:cubicBezTo>
                  <a:pt x="1541145" y="246708"/>
                  <a:pt x="1664018" y="-1895"/>
                  <a:pt x="1714500" y="10"/>
                </a:cubicBezTo>
                <a:cubicBezTo>
                  <a:pt x="1764982" y="1915"/>
                  <a:pt x="1760220" y="182890"/>
                  <a:pt x="1783080" y="262900"/>
                </a:cubicBezTo>
                <a:cubicBezTo>
                  <a:pt x="1805940" y="342910"/>
                  <a:pt x="1801178" y="422920"/>
                  <a:pt x="1851660" y="480070"/>
                </a:cubicBezTo>
                <a:cubicBezTo>
                  <a:pt x="1902143" y="537220"/>
                  <a:pt x="2012632" y="663903"/>
                  <a:pt x="2085975" y="605800"/>
                </a:cubicBezTo>
                <a:cubicBezTo>
                  <a:pt x="2159318" y="547697"/>
                  <a:pt x="2239328" y="157173"/>
                  <a:pt x="2291715" y="131455"/>
                </a:cubicBezTo>
                <a:cubicBezTo>
                  <a:pt x="2344103" y="105738"/>
                  <a:pt x="2360295" y="343863"/>
                  <a:pt x="2400300" y="451495"/>
                </a:cubicBezTo>
                <a:cubicBezTo>
                  <a:pt x="2440305" y="559127"/>
                  <a:pt x="2478405" y="688668"/>
                  <a:pt x="2531745" y="777250"/>
                </a:cubicBezTo>
                <a:cubicBezTo>
                  <a:pt x="2585085" y="865832"/>
                  <a:pt x="2652712" y="924411"/>
                  <a:pt x="2720340" y="982990"/>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48"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48"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6"/>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51" name="Group 50">
            <a:extLst>
              <a:ext uri="{FF2B5EF4-FFF2-40B4-BE49-F238E27FC236}">
                <a16:creationId xmlns:a16="http://schemas.microsoft.com/office/drawing/2014/main" id="{169E6342-6594-452F-916D-0101FB3228DB}"/>
              </a:ext>
            </a:extLst>
          </p:cNvPr>
          <p:cNvGrpSpPr/>
          <p:nvPr/>
        </p:nvGrpSpPr>
        <p:grpSpPr>
          <a:xfrm>
            <a:off x="4374276" y="4829465"/>
            <a:ext cx="1797924" cy="1682316"/>
            <a:chOff x="354242" y="4953000"/>
            <a:chExt cx="1295694" cy="1328609"/>
          </a:xfrm>
        </p:grpSpPr>
        <p:sp>
          <p:nvSpPr>
            <p:cNvPr id="52" name="Rectangle 51">
              <a:extLst>
                <a:ext uri="{FF2B5EF4-FFF2-40B4-BE49-F238E27FC236}">
                  <a16:creationId xmlns:a16="http://schemas.microsoft.com/office/drawing/2014/main" id="{A0A0FE49-A8D9-4BD3-BA36-B08A41CA2635}"/>
                </a:ext>
              </a:extLst>
            </p:cNvPr>
            <p:cNvSpPr/>
            <p:nvPr/>
          </p:nvSpPr>
          <p:spPr>
            <a:xfrm>
              <a:off x="354242" y="4953000"/>
              <a:ext cx="1295694" cy="1328609"/>
            </a:xfrm>
            <a:prstGeom prst="rect">
              <a:avLst/>
            </a:prstGeom>
            <a:solidFill>
              <a:srgbClr val="FFFFFF"/>
            </a:solidFill>
            <a:ln w="25400">
              <a:no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54" name="Oval 53">
              <a:extLst>
                <a:ext uri="{FF2B5EF4-FFF2-40B4-BE49-F238E27FC236}">
                  <a16:creationId xmlns:a16="http://schemas.microsoft.com/office/drawing/2014/main" id="{782969C3-86B2-4110-8FA3-BAD07B39A671}"/>
                </a:ext>
              </a:extLst>
            </p:cNvPr>
            <p:cNvSpPr/>
            <p:nvPr/>
          </p:nvSpPr>
          <p:spPr>
            <a:xfrm>
              <a:off x="708878" y="5119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55" name="Oval 54">
              <a:extLst>
                <a:ext uri="{FF2B5EF4-FFF2-40B4-BE49-F238E27FC236}">
                  <a16:creationId xmlns:a16="http://schemas.microsoft.com/office/drawing/2014/main" id="{82CD669F-EAB5-426B-B93A-48FCE58A133E}"/>
                </a:ext>
              </a:extLst>
            </p:cNvPr>
            <p:cNvSpPr/>
            <p:nvPr/>
          </p:nvSpPr>
          <p:spPr>
            <a:xfrm>
              <a:off x="861278" y="5271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56" name="Oval 55">
              <a:extLst>
                <a:ext uri="{FF2B5EF4-FFF2-40B4-BE49-F238E27FC236}">
                  <a16:creationId xmlns:a16="http://schemas.microsoft.com/office/drawing/2014/main" id="{70A328DB-721C-47CC-83AA-BEE5B6BFE9C0}"/>
                </a:ext>
              </a:extLst>
            </p:cNvPr>
            <p:cNvSpPr/>
            <p:nvPr/>
          </p:nvSpPr>
          <p:spPr>
            <a:xfrm>
              <a:off x="823350" y="54894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57" name="Oval 56">
              <a:extLst>
                <a:ext uri="{FF2B5EF4-FFF2-40B4-BE49-F238E27FC236}">
                  <a16:creationId xmlns:a16="http://schemas.microsoft.com/office/drawing/2014/main" id="{B08A13AB-2594-41D8-A6A0-8E18273E23BF}"/>
                </a:ext>
              </a:extLst>
            </p:cNvPr>
            <p:cNvSpPr/>
            <p:nvPr/>
          </p:nvSpPr>
          <p:spPr>
            <a:xfrm>
              <a:off x="1056150" y="55003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58" name="Oval 57">
              <a:extLst>
                <a:ext uri="{FF2B5EF4-FFF2-40B4-BE49-F238E27FC236}">
                  <a16:creationId xmlns:a16="http://schemas.microsoft.com/office/drawing/2014/main" id="{A5D6BD23-5232-42D0-AEF1-276EA6A27807}"/>
                </a:ext>
              </a:extLst>
            </p:cNvPr>
            <p:cNvSpPr/>
            <p:nvPr/>
          </p:nvSpPr>
          <p:spPr>
            <a:xfrm>
              <a:off x="1288950" y="57180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59" name="Oval 58">
              <a:extLst>
                <a:ext uri="{FF2B5EF4-FFF2-40B4-BE49-F238E27FC236}">
                  <a16:creationId xmlns:a16="http://schemas.microsoft.com/office/drawing/2014/main" id="{CB17F9FC-6F83-4533-BABA-EA478B842586}"/>
                </a:ext>
              </a:extLst>
            </p:cNvPr>
            <p:cNvSpPr/>
            <p:nvPr/>
          </p:nvSpPr>
          <p:spPr>
            <a:xfrm>
              <a:off x="670950" y="56418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60" name="Oval 59">
              <a:extLst>
                <a:ext uri="{FF2B5EF4-FFF2-40B4-BE49-F238E27FC236}">
                  <a16:creationId xmlns:a16="http://schemas.microsoft.com/office/drawing/2014/main" id="{B9866AF0-D9CB-4084-99A9-C6597FFDEEA1}"/>
                </a:ext>
              </a:extLst>
            </p:cNvPr>
            <p:cNvSpPr/>
            <p:nvPr/>
          </p:nvSpPr>
          <p:spPr>
            <a:xfrm>
              <a:off x="4423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61" name="Oval 60">
              <a:extLst>
                <a:ext uri="{FF2B5EF4-FFF2-40B4-BE49-F238E27FC236}">
                  <a16:creationId xmlns:a16="http://schemas.microsoft.com/office/drawing/2014/main" id="{64D4D2FD-2E98-4329-838E-F4605B1CDC49}"/>
                </a:ext>
              </a:extLst>
            </p:cNvPr>
            <p:cNvSpPr/>
            <p:nvPr/>
          </p:nvSpPr>
          <p:spPr>
            <a:xfrm>
              <a:off x="518550" y="53479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79" name="Oval 78">
              <a:extLst>
                <a:ext uri="{FF2B5EF4-FFF2-40B4-BE49-F238E27FC236}">
                  <a16:creationId xmlns:a16="http://schemas.microsoft.com/office/drawing/2014/main" id="{E3BBCBE1-6F9D-4378-A87B-0E23570AC152}"/>
                </a:ext>
              </a:extLst>
            </p:cNvPr>
            <p:cNvSpPr/>
            <p:nvPr/>
          </p:nvSpPr>
          <p:spPr>
            <a:xfrm>
              <a:off x="1280550" y="518465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80" name="Oval 79">
              <a:extLst>
                <a:ext uri="{FF2B5EF4-FFF2-40B4-BE49-F238E27FC236}">
                  <a16:creationId xmlns:a16="http://schemas.microsoft.com/office/drawing/2014/main" id="{C29AB444-B935-47B5-B51E-DD5E56962DBB}"/>
                </a:ext>
              </a:extLst>
            </p:cNvPr>
            <p:cNvSpPr/>
            <p:nvPr/>
          </p:nvSpPr>
          <p:spPr>
            <a:xfrm>
              <a:off x="1138501" y="539560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81" name="Oval 80">
              <a:extLst>
                <a:ext uri="{FF2B5EF4-FFF2-40B4-BE49-F238E27FC236}">
                  <a16:creationId xmlns:a16="http://schemas.microsoft.com/office/drawing/2014/main" id="{B9B7EA0B-78E2-4C7C-8937-CE02806F501E}"/>
                </a:ext>
              </a:extLst>
            </p:cNvPr>
            <p:cNvSpPr/>
            <p:nvPr/>
          </p:nvSpPr>
          <p:spPr>
            <a:xfrm>
              <a:off x="574637" y="59514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82" name="Oval 81">
              <a:extLst>
                <a:ext uri="{FF2B5EF4-FFF2-40B4-BE49-F238E27FC236}">
                  <a16:creationId xmlns:a16="http://schemas.microsoft.com/office/drawing/2014/main" id="{66B99D09-3491-4549-8F7F-939E2C5903E2}"/>
                </a:ext>
              </a:extLst>
            </p:cNvPr>
            <p:cNvSpPr/>
            <p:nvPr/>
          </p:nvSpPr>
          <p:spPr>
            <a:xfrm>
              <a:off x="776116" y="585349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83" name="Oval 82">
              <a:extLst>
                <a:ext uri="{FF2B5EF4-FFF2-40B4-BE49-F238E27FC236}">
                  <a16:creationId xmlns:a16="http://schemas.microsoft.com/office/drawing/2014/main" id="{F5043EA0-14AE-4B16-8A64-7F52026021C1}"/>
                </a:ext>
              </a:extLst>
            </p:cNvPr>
            <p:cNvSpPr/>
            <p:nvPr/>
          </p:nvSpPr>
          <p:spPr>
            <a:xfrm>
              <a:off x="701391" y="531998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84" name="Oval 83">
              <a:extLst>
                <a:ext uri="{FF2B5EF4-FFF2-40B4-BE49-F238E27FC236}">
                  <a16:creationId xmlns:a16="http://schemas.microsoft.com/office/drawing/2014/main" id="{EAF1A1EB-8993-4212-84F6-B8DA508AFA66}"/>
                </a:ext>
              </a:extLst>
            </p:cNvPr>
            <p:cNvSpPr/>
            <p:nvPr/>
          </p:nvSpPr>
          <p:spPr>
            <a:xfrm>
              <a:off x="1242646" y="547965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85" name="Oval 84">
              <a:extLst>
                <a:ext uri="{FF2B5EF4-FFF2-40B4-BE49-F238E27FC236}">
                  <a16:creationId xmlns:a16="http://schemas.microsoft.com/office/drawing/2014/main" id="{34AB45E0-E810-48F1-9C7B-E67A9A2DA4AF}"/>
                </a:ext>
              </a:extLst>
            </p:cNvPr>
            <p:cNvSpPr/>
            <p:nvPr/>
          </p:nvSpPr>
          <p:spPr>
            <a:xfrm>
              <a:off x="1208550" y="56527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86" name="Oval 85">
              <a:extLst>
                <a:ext uri="{FF2B5EF4-FFF2-40B4-BE49-F238E27FC236}">
                  <a16:creationId xmlns:a16="http://schemas.microsoft.com/office/drawing/2014/main" id="{05CF4C23-2FD4-4D4E-856F-C52F04E45C5F}"/>
                </a:ext>
              </a:extLst>
            </p:cNvPr>
            <p:cNvSpPr/>
            <p:nvPr/>
          </p:nvSpPr>
          <p:spPr>
            <a:xfrm>
              <a:off x="1438471" y="546256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87" name="Oval 86">
              <a:extLst>
                <a:ext uri="{FF2B5EF4-FFF2-40B4-BE49-F238E27FC236}">
                  <a16:creationId xmlns:a16="http://schemas.microsoft.com/office/drawing/2014/main" id="{B18727F8-F879-4576-B867-9914A0CD71CA}"/>
                </a:ext>
              </a:extLst>
            </p:cNvPr>
            <p:cNvSpPr/>
            <p:nvPr/>
          </p:nvSpPr>
          <p:spPr>
            <a:xfrm>
              <a:off x="935378" y="583404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88" name="Oval 87">
              <a:extLst>
                <a:ext uri="{FF2B5EF4-FFF2-40B4-BE49-F238E27FC236}">
                  <a16:creationId xmlns:a16="http://schemas.microsoft.com/office/drawing/2014/main" id="{9EB471A2-46F8-4E2D-94CB-BF48D65A9FA3}"/>
                </a:ext>
              </a:extLst>
            </p:cNvPr>
            <p:cNvSpPr/>
            <p:nvPr/>
          </p:nvSpPr>
          <p:spPr>
            <a:xfrm>
              <a:off x="522947" y="555473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89" name="Oval 88">
              <a:extLst>
                <a:ext uri="{FF2B5EF4-FFF2-40B4-BE49-F238E27FC236}">
                  <a16:creationId xmlns:a16="http://schemas.microsoft.com/office/drawing/2014/main" id="{40DA3D76-3C3C-4C65-A4B1-E987941638D3}"/>
                </a:ext>
              </a:extLst>
            </p:cNvPr>
            <p:cNvSpPr/>
            <p:nvPr/>
          </p:nvSpPr>
          <p:spPr>
            <a:xfrm>
              <a:off x="1077863" y="5138187"/>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91" name="Oval 90">
              <a:extLst>
                <a:ext uri="{FF2B5EF4-FFF2-40B4-BE49-F238E27FC236}">
                  <a16:creationId xmlns:a16="http://schemas.microsoft.com/office/drawing/2014/main" id="{1101EA28-41FE-4959-8B85-CC8A721A9F14}"/>
                </a:ext>
              </a:extLst>
            </p:cNvPr>
            <p:cNvSpPr/>
            <p:nvPr/>
          </p:nvSpPr>
          <p:spPr>
            <a:xfrm>
              <a:off x="727037" y="61038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92" name="Oval 91">
              <a:extLst>
                <a:ext uri="{FF2B5EF4-FFF2-40B4-BE49-F238E27FC236}">
                  <a16:creationId xmlns:a16="http://schemas.microsoft.com/office/drawing/2014/main" id="{24B59BE8-F5A3-4A99-B444-38D02387FF27}"/>
                </a:ext>
              </a:extLst>
            </p:cNvPr>
            <p:cNvSpPr/>
            <p:nvPr/>
          </p:nvSpPr>
          <p:spPr>
            <a:xfrm>
              <a:off x="1208550" y="588137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93" name="Oval 92">
              <a:extLst>
                <a:ext uri="{FF2B5EF4-FFF2-40B4-BE49-F238E27FC236}">
                  <a16:creationId xmlns:a16="http://schemas.microsoft.com/office/drawing/2014/main" id="{CAEBEE96-47BB-4EB5-A578-3F7DC4206895}"/>
                </a:ext>
              </a:extLst>
            </p:cNvPr>
            <p:cNvSpPr/>
            <p:nvPr/>
          </p:nvSpPr>
          <p:spPr>
            <a:xfrm>
              <a:off x="1509150" y="571805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94" name="Oval 93">
              <a:extLst>
                <a:ext uri="{FF2B5EF4-FFF2-40B4-BE49-F238E27FC236}">
                  <a16:creationId xmlns:a16="http://schemas.microsoft.com/office/drawing/2014/main" id="{E62A8E57-3671-4C3C-A59E-F61D3EA48596}"/>
                </a:ext>
              </a:extLst>
            </p:cNvPr>
            <p:cNvSpPr/>
            <p:nvPr/>
          </p:nvSpPr>
          <p:spPr>
            <a:xfrm>
              <a:off x="899550" y="506222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95" name="Oval 94">
              <a:extLst>
                <a:ext uri="{FF2B5EF4-FFF2-40B4-BE49-F238E27FC236}">
                  <a16:creationId xmlns:a16="http://schemas.microsoft.com/office/drawing/2014/main" id="{403F759C-0F32-466C-A727-121AEFC17B0E}"/>
                </a:ext>
              </a:extLst>
            </p:cNvPr>
            <p:cNvSpPr/>
            <p:nvPr/>
          </p:nvSpPr>
          <p:spPr>
            <a:xfrm>
              <a:off x="975750" y="603238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96" name="Oval 95">
              <a:extLst>
                <a:ext uri="{FF2B5EF4-FFF2-40B4-BE49-F238E27FC236}">
                  <a16:creationId xmlns:a16="http://schemas.microsoft.com/office/drawing/2014/main" id="{94F13ED7-C748-44BF-8FA8-D416FEDF9DAA}"/>
                </a:ext>
              </a:extLst>
            </p:cNvPr>
            <p:cNvSpPr/>
            <p:nvPr/>
          </p:nvSpPr>
          <p:spPr>
            <a:xfrm>
              <a:off x="594750" y="58051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97" name="Oval 96">
              <a:extLst>
                <a:ext uri="{FF2B5EF4-FFF2-40B4-BE49-F238E27FC236}">
                  <a16:creationId xmlns:a16="http://schemas.microsoft.com/office/drawing/2014/main" id="{2DAC6D44-4BB1-494D-9EF8-7940C3E9AF1F}"/>
                </a:ext>
              </a:extLst>
            </p:cNvPr>
            <p:cNvSpPr/>
            <p:nvPr/>
          </p:nvSpPr>
          <p:spPr>
            <a:xfrm>
              <a:off x="961461" y="5643563"/>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98" name="Oval 97">
              <a:extLst>
                <a:ext uri="{FF2B5EF4-FFF2-40B4-BE49-F238E27FC236}">
                  <a16:creationId xmlns:a16="http://schemas.microsoft.com/office/drawing/2014/main" id="{A6E6C2EE-9DF0-4ADB-AFB4-179FEA31A317}"/>
                </a:ext>
              </a:extLst>
            </p:cNvPr>
            <p:cNvSpPr/>
            <p:nvPr/>
          </p:nvSpPr>
          <p:spPr>
            <a:xfrm>
              <a:off x="1066800" y="59326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99" name="Oval 98">
              <a:extLst>
                <a:ext uri="{FF2B5EF4-FFF2-40B4-BE49-F238E27FC236}">
                  <a16:creationId xmlns:a16="http://schemas.microsoft.com/office/drawing/2014/main" id="{BA390E06-5098-4113-A634-1E7B1ED1890E}"/>
                </a:ext>
              </a:extLst>
            </p:cNvPr>
            <p:cNvSpPr/>
            <p:nvPr/>
          </p:nvSpPr>
          <p:spPr>
            <a:xfrm>
              <a:off x="842400" y="6015037"/>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00" name="Oval 99">
              <a:extLst>
                <a:ext uri="{FF2B5EF4-FFF2-40B4-BE49-F238E27FC236}">
                  <a16:creationId xmlns:a16="http://schemas.microsoft.com/office/drawing/2014/main" id="{A2AD6B53-B169-4E53-8521-EEFCD342BE5E}"/>
                </a:ext>
              </a:extLst>
            </p:cNvPr>
            <p:cNvSpPr/>
            <p:nvPr/>
          </p:nvSpPr>
          <p:spPr>
            <a:xfrm>
              <a:off x="690000" y="54864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01" name="Oval 100">
              <a:extLst>
                <a:ext uri="{FF2B5EF4-FFF2-40B4-BE49-F238E27FC236}">
                  <a16:creationId xmlns:a16="http://schemas.microsoft.com/office/drawing/2014/main" id="{A727F7EB-F8A4-4CB7-8C9C-C0C95348D101}"/>
                </a:ext>
              </a:extLst>
            </p:cNvPr>
            <p:cNvSpPr/>
            <p:nvPr/>
          </p:nvSpPr>
          <p:spPr>
            <a:xfrm>
              <a:off x="990600" y="52468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02" name="Oval 101">
              <a:extLst>
                <a:ext uri="{FF2B5EF4-FFF2-40B4-BE49-F238E27FC236}">
                  <a16:creationId xmlns:a16="http://schemas.microsoft.com/office/drawing/2014/main" id="{A06666E1-874D-412B-A5B4-95902DD94A57}"/>
                </a:ext>
              </a:extLst>
            </p:cNvPr>
            <p:cNvSpPr/>
            <p:nvPr/>
          </p:nvSpPr>
          <p:spPr>
            <a:xfrm>
              <a:off x="1299600" y="53230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03" name="Oval 102">
              <a:extLst>
                <a:ext uri="{FF2B5EF4-FFF2-40B4-BE49-F238E27FC236}">
                  <a16:creationId xmlns:a16="http://schemas.microsoft.com/office/drawing/2014/main" id="{E8550580-A9AF-420A-A09B-67F8790908E0}"/>
                </a:ext>
              </a:extLst>
            </p:cNvPr>
            <p:cNvSpPr/>
            <p:nvPr/>
          </p:nvSpPr>
          <p:spPr>
            <a:xfrm>
              <a:off x="1447800" y="518160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04" name="Oval 103">
              <a:extLst>
                <a:ext uri="{FF2B5EF4-FFF2-40B4-BE49-F238E27FC236}">
                  <a16:creationId xmlns:a16="http://schemas.microsoft.com/office/drawing/2014/main" id="{017FC140-86F8-43A5-B9F7-59DFC92BE113}"/>
                </a:ext>
              </a:extLst>
            </p:cNvPr>
            <p:cNvSpPr/>
            <p:nvPr/>
          </p:nvSpPr>
          <p:spPr>
            <a:xfrm>
              <a:off x="1295400" y="5030594"/>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grpSp>
      <p:grpSp>
        <p:nvGrpSpPr>
          <p:cNvPr id="105" name="Group 104">
            <a:extLst>
              <a:ext uri="{FF2B5EF4-FFF2-40B4-BE49-F238E27FC236}">
                <a16:creationId xmlns:a16="http://schemas.microsoft.com/office/drawing/2014/main" id="{25E4DBF7-E8E6-43BE-A732-725822C815A7}"/>
              </a:ext>
            </a:extLst>
          </p:cNvPr>
          <p:cNvGrpSpPr/>
          <p:nvPr/>
        </p:nvGrpSpPr>
        <p:grpSpPr>
          <a:xfrm>
            <a:off x="6372404" y="4833919"/>
            <a:ext cx="1797924" cy="1682316"/>
            <a:chOff x="1828506" y="4957454"/>
            <a:chExt cx="1295694" cy="1328609"/>
          </a:xfrm>
        </p:grpSpPr>
        <p:sp>
          <p:nvSpPr>
            <p:cNvPr id="106" name="Rectangle 105">
              <a:extLst>
                <a:ext uri="{FF2B5EF4-FFF2-40B4-BE49-F238E27FC236}">
                  <a16:creationId xmlns:a16="http://schemas.microsoft.com/office/drawing/2014/main" id="{34B631B2-9D7D-4A16-96C5-443F13EAC620}"/>
                </a:ext>
              </a:extLst>
            </p:cNvPr>
            <p:cNvSpPr/>
            <p:nvPr/>
          </p:nvSpPr>
          <p:spPr>
            <a:xfrm>
              <a:off x="1828506" y="4957454"/>
              <a:ext cx="1295694" cy="1328609"/>
            </a:xfrm>
            <a:prstGeom prst="rect">
              <a:avLst/>
            </a:prstGeom>
            <a:solidFill>
              <a:srgbClr val="FFFFFF"/>
            </a:solidFill>
            <a:ln w="25400">
              <a:no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107" name="Oval 106">
              <a:extLst>
                <a:ext uri="{FF2B5EF4-FFF2-40B4-BE49-F238E27FC236}">
                  <a16:creationId xmlns:a16="http://schemas.microsoft.com/office/drawing/2014/main" id="{DE4EEF1F-D7E0-43E4-99F7-F75B71CA3717}"/>
                </a:ext>
              </a:extLst>
            </p:cNvPr>
            <p:cNvSpPr/>
            <p:nvPr/>
          </p:nvSpPr>
          <p:spPr>
            <a:xfrm flipV="1">
              <a:off x="2578235" y="592214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08" name="Oval 107">
              <a:extLst>
                <a:ext uri="{FF2B5EF4-FFF2-40B4-BE49-F238E27FC236}">
                  <a16:creationId xmlns:a16="http://schemas.microsoft.com/office/drawing/2014/main" id="{4492A158-3E68-453C-81CD-A0126A7F4A6F}"/>
                </a:ext>
              </a:extLst>
            </p:cNvPr>
            <p:cNvSpPr/>
            <p:nvPr/>
          </p:nvSpPr>
          <p:spPr>
            <a:xfrm flipV="1">
              <a:off x="2378684" y="578752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09" name="Oval 108">
              <a:extLst>
                <a:ext uri="{FF2B5EF4-FFF2-40B4-BE49-F238E27FC236}">
                  <a16:creationId xmlns:a16="http://schemas.microsoft.com/office/drawing/2014/main" id="{7185A53D-BBDA-472D-8B5D-766BE618BF55}"/>
                </a:ext>
              </a:extLst>
            </p:cNvPr>
            <p:cNvSpPr/>
            <p:nvPr/>
          </p:nvSpPr>
          <p:spPr>
            <a:xfrm flipV="1">
              <a:off x="2340756" y="600520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10" name="Oval 109">
              <a:extLst>
                <a:ext uri="{FF2B5EF4-FFF2-40B4-BE49-F238E27FC236}">
                  <a16:creationId xmlns:a16="http://schemas.microsoft.com/office/drawing/2014/main" id="{14781638-8575-40EF-A396-F0D4481669FE}"/>
                </a:ext>
              </a:extLst>
            </p:cNvPr>
            <p:cNvSpPr/>
            <p:nvPr/>
          </p:nvSpPr>
          <p:spPr>
            <a:xfrm>
              <a:off x="1929365" y="5691573"/>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11" name="Oval 110">
              <a:extLst>
                <a:ext uri="{FF2B5EF4-FFF2-40B4-BE49-F238E27FC236}">
                  <a16:creationId xmlns:a16="http://schemas.microsoft.com/office/drawing/2014/main" id="{C1D1DECD-4E85-4026-AAC3-4BB0B835A576}"/>
                </a:ext>
              </a:extLst>
            </p:cNvPr>
            <p:cNvSpPr/>
            <p:nvPr/>
          </p:nvSpPr>
          <p:spPr>
            <a:xfrm>
              <a:off x="2124756" y="563233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12" name="Oval 111">
              <a:extLst>
                <a:ext uri="{FF2B5EF4-FFF2-40B4-BE49-F238E27FC236}">
                  <a16:creationId xmlns:a16="http://schemas.microsoft.com/office/drawing/2014/main" id="{FA4AB6CD-C4BD-481D-8159-FD0770234497}"/>
                </a:ext>
              </a:extLst>
            </p:cNvPr>
            <p:cNvSpPr/>
            <p:nvPr/>
          </p:nvSpPr>
          <p:spPr>
            <a:xfrm>
              <a:off x="2344956" y="515608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13" name="Oval 112">
              <a:extLst>
                <a:ext uri="{FF2B5EF4-FFF2-40B4-BE49-F238E27FC236}">
                  <a16:creationId xmlns:a16="http://schemas.microsoft.com/office/drawing/2014/main" id="{49375470-2929-4B98-84B4-8BAA24E70861}"/>
                </a:ext>
              </a:extLst>
            </p:cNvPr>
            <p:cNvSpPr/>
            <p:nvPr/>
          </p:nvSpPr>
          <p:spPr>
            <a:xfrm>
              <a:off x="2116356" y="523228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14" name="Oval 113">
              <a:extLst>
                <a:ext uri="{FF2B5EF4-FFF2-40B4-BE49-F238E27FC236}">
                  <a16:creationId xmlns:a16="http://schemas.microsoft.com/office/drawing/2014/main" id="{0D35CC6B-8E80-47A2-B5DC-AB7E1F3F83D4}"/>
                </a:ext>
              </a:extLst>
            </p:cNvPr>
            <p:cNvSpPr/>
            <p:nvPr/>
          </p:nvSpPr>
          <p:spPr>
            <a:xfrm flipV="1">
              <a:off x="2035956" y="586372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15" name="Oval 114">
              <a:extLst>
                <a:ext uri="{FF2B5EF4-FFF2-40B4-BE49-F238E27FC236}">
                  <a16:creationId xmlns:a16="http://schemas.microsoft.com/office/drawing/2014/main" id="{11AEAF23-1B81-4C50-99BE-53518CFA01B8}"/>
                </a:ext>
              </a:extLst>
            </p:cNvPr>
            <p:cNvSpPr/>
            <p:nvPr/>
          </p:nvSpPr>
          <p:spPr>
            <a:xfrm flipV="1">
              <a:off x="2797956" y="5700404"/>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16" name="Oval 115">
              <a:extLst>
                <a:ext uri="{FF2B5EF4-FFF2-40B4-BE49-F238E27FC236}">
                  <a16:creationId xmlns:a16="http://schemas.microsoft.com/office/drawing/2014/main" id="{EE21CCFE-6AD3-46B1-9C88-950D36D2B056}"/>
                </a:ext>
              </a:extLst>
            </p:cNvPr>
            <p:cNvSpPr/>
            <p:nvPr/>
          </p:nvSpPr>
          <p:spPr>
            <a:xfrm rot="199626">
              <a:off x="2757145" y="5279520"/>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17" name="Oval 116">
              <a:extLst>
                <a:ext uri="{FF2B5EF4-FFF2-40B4-BE49-F238E27FC236}">
                  <a16:creationId xmlns:a16="http://schemas.microsoft.com/office/drawing/2014/main" id="{700EE152-E4EB-403A-9556-6E9206B7F564}"/>
                </a:ext>
              </a:extLst>
            </p:cNvPr>
            <p:cNvSpPr/>
            <p:nvPr/>
          </p:nvSpPr>
          <p:spPr>
            <a:xfrm>
              <a:off x="2340756" y="5298420"/>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18" name="Oval 117">
              <a:extLst>
                <a:ext uri="{FF2B5EF4-FFF2-40B4-BE49-F238E27FC236}">
                  <a16:creationId xmlns:a16="http://schemas.microsoft.com/office/drawing/2014/main" id="{74DDC8C9-AEEF-4322-B96E-ABF96098C0D3}"/>
                </a:ext>
              </a:extLst>
            </p:cNvPr>
            <p:cNvSpPr/>
            <p:nvPr/>
          </p:nvSpPr>
          <p:spPr>
            <a:xfrm>
              <a:off x="2542235" y="516223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19" name="Oval 118">
              <a:extLst>
                <a:ext uri="{FF2B5EF4-FFF2-40B4-BE49-F238E27FC236}">
                  <a16:creationId xmlns:a16="http://schemas.microsoft.com/office/drawing/2014/main" id="{1EC56B37-2E8D-4CD8-8FE3-448DB30A5110}"/>
                </a:ext>
              </a:extLst>
            </p:cNvPr>
            <p:cNvSpPr/>
            <p:nvPr/>
          </p:nvSpPr>
          <p:spPr>
            <a:xfrm>
              <a:off x="1981200" y="5334000"/>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20" name="Oval 119">
              <a:extLst>
                <a:ext uri="{FF2B5EF4-FFF2-40B4-BE49-F238E27FC236}">
                  <a16:creationId xmlns:a16="http://schemas.microsoft.com/office/drawing/2014/main" id="{EE5D8398-4E67-4078-9926-4B26C5003E56}"/>
                </a:ext>
              </a:extLst>
            </p:cNvPr>
            <p:cNvSpPr/>
            <p:nvPr/>
          </p:nvSpPr>
          <p:spPr>
            <a:xfrm>
              <a:off x="2160756" y="507511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21" name="Oval 120">
              <a:extLst>
                <a:ext uri="{FF2B5EF4-FFF2-40B4-BE49-F238E27FC236}">
                  <a16:creationId xmlns:a16="http://schemas.microsoft.com/office/drawing/2014/main" id="{3C87CB57-89B3-4CEE-9451-D1629E68A18A}"/>
                </a:ext>
              </a:extLst>
            </p:cNvPr>
            <p:cNvSpPr/>
            <p:nvPr/>
          </p:nvSpPr>
          <p:spPr>
            <a:xfrm>
              <a:off x="2044356" y="5486400"/>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22" name="Oval 121">
              <a:extLst>
                <a:ext uri="{FF2B5EF4-FFF2-40B4-BE49-F238E27FC236}">
                  <a16:creationId xmlns:a16="http://schemas.microsoft.com/office/drawing/2014/main" id="{44DAFB9D-C8EB-4E98-8B1C-64E09C17F779}"/>
                </a:ext>
              </a:extLst>
            </p:cNvPr>
            <p:cNvSpPr/>
            <p:nvPr/>
          </p:nvSpPr>
          <p:spPr>
            <a:xfrm flipV="1">
              <a:off x="2955877" y="597831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23" name="Oval 122">
              <a:extLst>
                <a:ext uri="{FF2B5EF4-FFF2-40B4-BE49-F238E27FC236}">
                  <a16:creationId xmlns:a16="http://schemas.microsoft.com/office/drawing/2014/main" id="{DA837AEB-261B-4539-830D-157DAD2135F8}"/>
                </a:ext>
              </a:extLst>
            </p:cNvPr>
            <p:cNvSpPr/>
            <p:nvPr/>
          </p:nvSpPr>
          <p:spPr>
            <a:xfrm flipV="1">
              <a:off x="2767109" y="5844566"/>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24" name="Oval 123">
              <a:extLst>
                <a:ext uri="{FF2B5EF4-FFF2-40B4-BE49-F238E27FC236}">
                  <a16:creationId xmlns:a16="http://schemas.microsoft.com/office/drawing/2014/main" id="{01A5F36C-BDFB-42B9-8574-38EC2BA61757}"/>
                </a:ext>
              </a:extLst>
            </p:cNvPr>
            <p:cNvSpPr/>
            <p:nvPr/>
          </p:nvSpPr>
          <p:spPr>
            <a:xfrm flipV="1">
              <a:off x="2243836" y="611828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25" name="Oval 124">
              <a:extLst>
                <a:ext uri="{FF2B5EF4-FFF2-40B4-BE49-F238E27FC236}">
                  <a16:creationId xmlns:a16="http://schemas.microsoft.com/office/drawing/2014/main" id="{6F12BC8D-1587-4646-9952-EC840EB31248}"/>
                </a:ext>
              </a:extLst>
            </p:cNvPr>
            <p:cNvSpPr/>
            <p:nvPr/>
          </p:nvSpPr>
          <p:spPr>
            <a:xfrm flipV="1">
              <a:off x="2595269" y="5653932"/>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26" name="Oval 125">
              <a:extLst>
                <a:ext uri="{FF2B5EF4-FFF2-40B4-BE49-F238E27FC236}">
                  <a16:creationId xmlns:a16="http://schemas.microsoft.com/office/drawing/2014/main" id="{393A9C8D-4C04-4556-B658-09EEF45C91A1}"/>
                </a:ext>
              </a:extLst>
            </p:cNvPr>
            <p:cNvSpPr/>
            <p:nvPr/>
          </p:nvSpPr>
          <p:spPr>
            <a:xfrm>
              <a:off x="2636490" y="5459807"/>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27" name="Oval 126">
              <a:extLst>
                <a:ext uri="{FF2B5EF4-FFF2-40B4-BE49-F238E27FC236}">
                  <a16:creationId xmlns:a16="http://schemas.microsoft.com/office/drawing/2014/main" id="{55B17DF7-2E90-422A-87D0-C4C2E0136A88}"/>
                </a:ext>
              </a:extLst>
            </p:cNvPr>
            <p:cNvSpPr/>
            <p:nvPr/>
          </p:nvSpPr>
          <p:spPr>
            <a:xfrm>
              <a:off x="2243836" y="546322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28" name="Oval 127">
              <a:extLst>
                <a:ext uri="{FF2B5EF4-FFF2-40B4-BE49-F238E27FC236}">
                  <a16:creationId xmlns:a16="http://schemas.microsoft.com/office/drawing/2014/main" id="{31A5272D-DDF0-4892-AE11-02F032D4BE80}"/>
                </a:ext>
              </a:extLst>
            </p:cNvPr>
            <p:cNvSpPr/>
            <p:nvPr/>
          </p:nvSpPr>
          <p:spPr>
            <a:xfrm>
              <a:off x="2402660" y="5593399"/>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29" name="Oval 128">
              <a:extLst>
                <a:ext uri="{FF2B5EF4-FFF2-40B4-BE49-F238E27FC236}">
                  <a16:creationId xmlns:a16="http://schemas.microsoft.com/office/drawing/2014/main" id="{DF8FD5AA-7C28-48E0-9184-28D068BD1C39}"/>
                </a:ext>
              </a:extLst>
            </p:cNvPr>
            <p:cNvSpPr/>
            <p:nvPr/>
          </p:nvSpPr>
          <p:spPr>
            <a:xfrm>
              <a:off x="2454322" y="5430934"/>
              <a:ext cx="72000" cy="87120"/>
            </a:xfrm>
            <a:prstGeom prst="ellipse">
              <a:avLst/>
            </a:prstGeom>
            <a:solidFill>
              <a:srgbClr val="FF0000"/>
            </a:solidFill>
            <a:ln w="25400">
              <a:solidFill>
                <a:srgbClr val="FF00FF"/>
              </a:solidFill>
            </a:ln>
          </p:spPr>
          <p:txBody>
            <a:bodyPr wrap="square" rtlCol="0" anchor="ctr">
              <a:spAutoFit/>
            </a:bodyPr>
            <a:lstStyle/>
            <a:p>
              <a:pPr algn="l"/>
              <a:endParaRPr lang="en-CA" sz="2400"/>
            </a:p>
          </p:txBody>
        </p:sp>
        <p:sp>
          <p:nvSpPr>
            <p:cNvPr id="130" name="Oval 129">
              <a:extLst>
                <a:ext uri="{FF2B5EF4-FFF2-40B4-BE49-F238E27FC236}">
                  <a16:creationId xmlns:a16="http://schemas.microsoft.com/office/drawing/2014/main" id="{E43A7478-DF15-4D4F-AA8F-F0E6A1F1DA9F}"/>
                </a:ext>
              </a:extLst>
            </p:cNvPr>
            <p:cNvSpPr/>
            <p:nvPr/>
          </p:nvSpPr>
          <p:spPr>
            <a:xfrm>
              <a:off x="2154284" y="5774081"/>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31" name="Oval 130">
              <a:extLst>
                <a:ext uri="{FF2B5EF4-FFF2-40B4-BE49-F238E27FC236}">
                  <a16:creationId xmlns:a16="http://schemas.microsoft.com/office/drawing/2014/main" id="{77F1F2EF-5BA0-4822-8784-46DE3CD9ECD8}"/>
                </a:ext>
              </a:extLst>
            </p:cNvPr>
            <p:cNvSpPr/>
            <p:nvPr/>
          </p:nvSpPr>
          <p:spPr>
            <a:xfrm>
              <a:off x="2735677" y="6059279"/>
              <a:ext cx="72000" cy="87120"/>
            </a:xfrm>
            <a:prstGeom prst="ellipse">
              <a:avLst/>
            </a:prstGeom>
            <a:solidFill>
              <a:srgbClr val="00FFFF"/>
            </a:solidFill>
            <a:ln w="25400">
              <a:solidFill>
                <a:srgbClr val="FF00FF"/>
              </a:solidFill>
            </a:ln>
          </p:spPr>
          <p:txBody>
            <a:bodyPr wrap="square" rtlCol="0" anchor="ctr">
              <a:spAutoFit/>
            </a:bodyPr>
            <a:lstStyle/>
            <a:p>
              <a:pPr algn="l"/>
              <a:endParaRPr lang="en-CA" sz="2400"/>
            </a:p>
          </p:txBody>
        </p:sp>
        <p:sp>
          <p:nvSpPr>
            <p:cNvPr id="133" name="Oval 132">
              <a:extLst>
                <a:ext uri="{FF2B5EF4-FFF2-40B4-BE49-F238E27FC236}">
                  <a16:creationId xmlns:a16="http://schemas.microsoft.com/office/drawing/2014/main" id="{9353CCBB-D2D6-4709-A3DC-8BEF307172A5}"/>
                </a:ext>
              </a:extLst>
            </p:cNvPr>
            <p:cNvSpPr/>
            <p:nvPr/>
          </p:nvSpPr>
          <p:spPr>
            <a:xfrm>
              <a:off x="2839109" y="5160846"/>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34" name="Oval 133">
              <a:extLst>
                <a:ext uri="{FF2B5EF4-FFF2-40B4-BE49-F238E27FC236}">
                  <a16:creationId xmlns:a16="http://schemas.microsoft.com/office/drawing/2014/main" id="{902D1161-B850-4392-8765-1E663B8BF933}"/>
                </a:ext>
              </a:extLst>
            </p:cNvPr>
            <p:cNvSpPr/>
            <p:nvPr/>
          </p:nvSpPr>
          <p:spPr>
            <a:xfrm>
              <a:off x="2991509" y="5313246"/>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35" name="Oval 134">
              <a:extLst>
                <a:ext uri="{FF2B5EF4-FFF2-40B4-BE49-F238E27FC236}">
                  <a16:creationId xmlns:a16="http://schemas.microsoft.com/office/drawing/2014/main" id="{76C9DADB-3967-4FD9-B795-FA2846B52841}"/>
                </a:ext>
              </a:extLst>
            </p:cNvPr>
            <p:cNvSpPr/>
            <p:nvPr/>
          </p:nvSpPr>
          <p:spPr>
            <a:xfrm>
              <a:off x="3002254" y="5551221"/>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36" name="Oval 135">
              <a:extLst>
                <a:ext uri="{FF2B5EF4-FFF2-40B4-BE49-F238E27FC236}">
                  <a16:creationId xmlns:a16="http://schemas.microsoft.com/office/drawing/2014/main" id="{BCBBE9D4-D0C1-40F6-A334-8F5FDD6DA077}"/>
                </a:ext>
              </a:extLst>
            </p:cNvPr>
            <p:cNvSpPr/>
            <p:nvPr/>
          </p:nvSpPr>
          <p:spPr>
            <a:xfrm>
              <a:off x="2894589" y="538554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37" name="Oval 136">
              <a:extLst>
                <a:ext uri="{FF2B5EF4-FFF2-40B4-BE49-F238E27FC236}">
                  <a16:creationId xmlns:a16="http://schemas.microsoft.com/office/drawing/2014/main" id="{729D7168-C1B2-46CB-92DD-374F497E8043}"/>
                </a:ext>
              </a:extLst>
            </p:cNvPr>
            <p:cNvSpPr/>
            <p:nvPr/>
          </p:nvSpPr>
          <p:spPr>
            <a:xfrm>
              <a:off x="2667000" y="5042362"/>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38" name="Oval 137">
              <a:extLst>
                <a:ext uri="{FF2B5EF4-FFF2-40B4-BE49-F238E27FC236}">
                  <a16:creationId xmlns:a16="http://schemas.microsoft.com/office/drawing/2014/main" id="{2BE9CA4D-515E-4303-A5E1-890DC1E6D442}"/>
                </a:ext>
              </a:extLst>
            </p:cNvPr>
            <p:cNvSpPr/>
            <p:nvPr/>
          </p:nvSpPr>
          <p:spPr>
            <a:xfrm>
              <a:off x="2899800" y="501828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sp>
          <p:nvSpPr>
            <p:cNvPr id="139" name="Oval 138">
              <a:extLst>
                <a:ext uri="{FF2B5EF4-FFF2-40B4-BE49-F238E27FC236}">
                  <a16:creationId xmlns:a16="http://schemas.microsoft.com/office/drawing/2014/main" id="{64991DA3-3965-477C-9995-244F51E608FD}"/>
                </a:ext>
              </a:extLst>
            </p:cNvPr>
            <p:cNvSpPr/>
            <p:nvPr/>
          </p:nvSpPr>
          <p:spPr>
            <a:xfrm>
              <a:off x="2812071" y="5527250"/>
              <a:ext cx="72000" cy="87120"/>
            </a:xfrm>
            <a:prstGeom prst="ellipse">
              <a:avLst/>
            </a:prstGeom>
            <a:solidFill>
              <a:srgbClr val="FFFF00"/>
            </a:solidFill>
            <a:ln w="25400">
              <a:solidFill>
                <a:srgbClr val="FF00FF"/>
              </a:solidFill>
            </a:ln>
          </p:spPr>
          <p:txBody>
            <a:bodyPr wrap="square" rtlCol="0" anchor="ctr">
              <a:spAutoFit/>
            </a:bodyPr>
            <a:lstStyle/>
            <a:p>
              <a:pPr algn="l"/>
              <a:endParaRPr lang="en-CA" sz="2400"/>
            </a:p>
          </p:txBody>
        </p:sp>
      </p:grpSp>
      <p:grpSp>
        <p:nvGrpSpPr>
          <p:cNvPr id="140" name="Group 139">
            <a:extLst>
              <a:ext uri="{FF2B5EF4-FFF2-40B4-BE49-F238E27FC236}">
                <a16:creationId xmlns:a16="http://schemas.microsoft.com/office/drawing/2014/main" id="{122A12F4-3085-4E4D-9ED7-2807C0204917}"/>
              </a:ext>
            </a:extLst>
          </p:cNvPr>
          <p:cNvGrpSpPr/>
          <p:nvPr/>
        </p:nvGrpSpPr>
        <p:grpSpPr>
          <a:xfrm>
            <a:off x="6506564" y="4894746"/>
            <a:ext cx="1637880" cy="968708"/>
            <a:chOff x="1914412" y="5018280"/>
            <a:chExt cx="1180357" cy="765037"/>
          </a:xfrm>
        </p:grpSpPr>
        <p:cxnSp>
          <p:nvCxnSpPr>
            <p:cNvPr id="141" name="Straight Connector 140">
              <a:extLst>
                <a:ext uri="{FF2B5EF4-FFF2-40B4-BE49-F238E27FC236}">
                  <a16:creationId xmlns:a16="http://schemas.microsoft.com/office/drawing/2014/main" id="{3A38A00E-3FC0-48E1-B6C7-C322F0E80054}"/>
                </a:ext>
              </a:extLst>
            </p:cNvPr>
            <p:cNvCxnSpPr>
              <a:cxnSpLocks/>
            </p:cNvCxnSpPr>
            <p:nvPr/>
          </p:nvCxnSpPr>
          <p:spPr bwMode="auto">
            <a:xfrm>
              <a:off x="1914412" y="5589971"/>
              <a:ext cx="852697" cy="0"/>
            </a:xfrm>
            <a:prstGeom prst="line">
              <a:avLst/>
            </a:prstGeom>
            <a:noFill/>
            <a:ln w="28575" cap="sq" cmpd="sng" algn="ctr">
              <a:solidFill>
                <a:srgbClr val="66FF33"/>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00145518-B805-4113-B63C-6E75B1F2BFF8}"/>
                </a:ext>
              </a:extLst>
            </p:cNvPr>
            <p:cNvCxnSpPr>
              <a:cxnSpLocks/>
            </p:cNvCxnSpPr>
            <p:nvPr/>
          </p:nvCxnSpPr>
          <p:spPr bwMode="auto">
            <a:xfrm>
              <a:off x="2757957" y="5018280"/>
              <a:ext cx="0" cy="558299"/>
            </a:xfrm>
            <a:prstGeom prst="line">
              <a:avLst/>
            </a:prstGeom>
            <a:noFill/>
            <a:ln w="28575" cap="sq" cmpd="sng" algn="ctr">
              <a:solidFill>
                <a:srgbClr val="66FF33"/>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0DDF2E51-ADF5-4930-A7E4-B0B52D1BF108}"/>
                </a:ext>
              </a:extLst>
            </p:cNvPr>
            <p:cNvCxnSpPr>
              <a:cxnSpLocks/>
            </p:cNvCxnSpPr>
            <p:nvPr/>
          </p:nvCxnSpPr>
          <p:spPr bwMode="auto">
            <a:xfrm>
              <a:off x="2770086" y="5585849"/>
              <a:ext cx="324683" cy="197468"/>
            </a:xfrm>
            <a:prstGeom prst="line">
              <a:avLst/>
            </a:prstGeom>
            <a:noFill/>
            <a:ln w="28575" cap="sq" cmpd="sng" algn="ctr">
              <a:solidFill>
                <a:srgbClr val="66FF33"/>
              </a:solidFill>
              <a:prstDash val="solid"/>
              <a:round/>
              <a:headEnd type="none" w="med" len="med"/>
              <a:tailEnd type="none" w="med" len="med"/>
            </a:ln>
            <a:effectLst/>
          </p:spPr>
        </p:cxnSp>
      </p:grpSp>
      <p:sp>
        <p:nvSpPr>
          <p:cNvPr id="144" name="Text Box 33">
            <a:extLst>
              <a:ext uri="{FF2B5EF4-FFF2-40B4-BE49-F238E27FC236}">
                <a16:creationId xmlns:a16="http://schemas.microsoft.com/office/drawing/2014/main" id="{80483813-3C68-4D80-B420-64A625FC7864}"/>
              </a:ext>
            </a:extLst>
          </p:cNvPr>
          <p:cNvSpPr txBox="1">
            <a:spLocks noChangeArrowheads="1"/>
          </p:cNvSpPr>
          <p:nvPr/>
        </p:nvSpPr>
        <p:spPr bwMode="auto">
          <a:xfrm>
            <a:off x="2971800" y="4353580"/>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sym typeface="Symbol" panose="05050102010706020507" pitchFamily="18" charset="2"/>
              </a:rPr>
              <a:t>Each layer of the NN transforms the data.</a:t>
            </a:r>
          </a:p>
        </p:txBody>
      </p:sp>
      <p:sp>
        <p:nvSpPr>
          <p:cNvPr id="145" name="Text Box 33">
            <a:extLst>
              <a:ext uri="{FF2B5EF4-FFF2-40B4-BE49-F238E27FC236}">
                <a16:creationId xmlns:a16="http://schemas.microsoft.com/office/drawing/2014/main" id="{7F922DCB-F026-4025-B8AB-14EE60BFC5DC}"/>
              </a:ext>
            </a:extLst>
          </p:cNvPr>
          <p:cNvSpPr txBox="1">
            <a:spLocks noChangeArrowheads="1"/>
          </p:cNvSpPr>
          <p:nvPr/>
        </p:nvSpPr>
        <p:spPr bwMode="auto">
          <a:xfrm>
            <a:off x="5291487" y="6410980"/>
            <a:ext cx="4081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sym typeface="Symbol" panose="05050102010706020507" pitchFamily="18" charset="2"/>
              </a:rPr>
              <a:t>Until it can categorize it.</a:t>
            </a:r>
          </a:p>
        </p:txBody>
      </p:sp>
      <p:grpSp>
        <p:nvGrpSpPr>
          <p:cNvPr id="147" name="Group 146">
            <a:extLst>
              <a:ext uri="{FF2B5EF4-FFF2-40B4-BE49-F238E27FC236}">
                <a16:creationId xmlns:a16="http://schemas.microsoft.com/office/drawing/2014/main" id="{7249A071-3E88-465E-B646-44F4800A30B4}"/>
              </a:ext>
            </a:extLst>
          </p:cNvPr>
          <p:cNvGrpSpPr/>
          <p:nvPr/>
        </p:nvGrpSpPr>
        <p:grpSpPr>
          <a:xfrm>
            <a:off x="4762500" y="2730501"/>
            <a:ext cx="110141" cy="1610380"/>
            <a:chOff x="4008388" y="965526"/>
            <a:chExt cx="180774" cy="2363274"/>
          </a:xfrm>
          <a:solidFill>
            <a:srgbClr val="FF00FF"/>
          </a:solidFill>
        </p:grpSpPr>
        <p:sp>
          <p:nvSpPr>
            <p:cNvPr id="148" name="Oval 147">
              <a:extLst>
                <a:ext uri="{FF2B5EF4-FFF2-40B4-BE49-F238E27FC236}">
                  <a16:creationId xmlns:a16="http://schemas.microsoft.com/office/drawing/2014/main" id="{7E7056F7-937C-4F09-B5A9-C68F1580CEC2}"/>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149" name="Oval 148">
              <a:extLst>
                <a:ext uri="{FF2B5EF4-FFF2-40B4-BE49-F238E27FC236}">
                  <a16:creationId xmlns:a16="http://schemas.microsoft.com/office/drawing/2014/main" id="{D60BE3BE-982D-4920-AEA6-BF94A632FAA5}"/>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150" name="Oval 149">
              <a:extLst>
                <a:ext uri="{FF2B5EF4-FFF2-40B4-BE49-F238E27FC236}">
                  <a16:creationId xmlns:a16="http://schemas.microsoft.com/office/drawing/2014/main" id="{1A820350-5096-4F28-9E17-35F39A0F966A}"/>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151" name="Oval 150">
              <a:extLst>
                <a:ext uri="{FF2B5EF4-FFF2-40B4-BE49-F238E27FC236}">
                  <a16:creationId xmlns:a16="http://schemas.microsoft.com/office/drawing/2014/main" id="{5D456E4E-A383-43F2-8A3B-F2766D5CE46B}"/>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152" name="Oval 151">
              <a:extLst>
                <a:ext uri="{FF2B5EF4-FFF2-40B4-BE49-F238E27FC236}">
                  <a16:creationId xmlns:a16="http://schemas.microsoft.com/office/drawing/2014/main" id="{FBADD445-6C9E-4A8B-B4D3-B3CEF7331299}"/>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153" name="Oval 152">
              <a:extLst>
                <a:ext uri="{FF2B5EF4-FFF2-40B4-BE49-F238E27FC236}">
                  <a16:creationId xmlns:a16="http://schemas.microsoft.com/office/drawing/2014/main" id="{70E8E666-6835-4B2D-B77D-23FD75079CD1}"/>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154" name="Oval 153">
              <a:extLst>
                <a:ext uri="{FF2B5EF4-FFF2-40B4-BE49-F238E27FC236}">
                  <a16:creationId xmlns:a16="http://schemas.microsoft.com/office/drawing/2014/main" id="{C172F038-E08B-470D-919E-9D9AE1E7E50B}"/>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155" name="Oval 154">
              <a:extLst>
                <a:ext uri="{FF2B5EF4-FFF2-40B4-BE49-F238E27FC236}">
                  <a16:creationId xmlns:a16="http://schemas.microsoft.com/office/drawing/2014/main" id="{AC4E1658-9EAD-4953-8130-E4F9A3B123DE}"/>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156" name="Oval 155">
              <a:extLst>
                <a:ext uri="{FF2B5EF4-FFF2-40B4-BE49-F238E27FC236}">
                  <a16:creationId xmlns:a16="http://schemas.microsoft.com/office/drawing/2014/main" id="{080DCDBC-8F3D-45B0-95D7-C020C7CA3DE8}"/>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nvGrpSpPr>
          <p:cNvPr id="160" name="Group 159">
            <a:extLst>
              <a:ext uri="{FF2B5EF4-FFF2-40B4-BE49-F238E27FC236}">
                <a16:creationId xmlns:a16="http://schemas.microsoft.com/office/drawing/2014/main" id="{90C219F7-9C3C-45BF-95C9-238D990A91E2}"/>
              </a:ext>
            </a:extLst>
          </p:cNvPr>
          <p:cNvGrpSpPr/>
          <p:nvPr/>
        </p:nvGrpSpPr>
        <p:grpSpPr>
          <a:xfrm>
            <a:off x="4768706" y="2825314"/>
            <a:ext cx="113087" cy="1438924"/>
            <a:chOff x="2438400" y="617404"/>
            <a:chExt cx="184697" cy="2088786"/>
          </a:xfrm>
        </p:grpSpPr>
        <p:sp>
          <p:nvSpPr>
            <p:cNvPr id="161" name="Oval 160">
              <a:extLst>
                <a:ext uri="{FF2B5EF4-FFF2-40B4-BE49-F238E27FC236}">
                  <a16:creationId xmlns:a16="http://schemas.microsoft.com/office/drawing/2014/main" id="{567243D7-3948-4991-B651-0755CA729505}"/>
                </a:ext>
              </a:extLst>
            </p:cNvPr>
            <p:cNvSpPr/>
            <p:nvPr/>
          </p:nvSpPr>
          <p:spPr>
            <a:xfrm>
              <a:off x="2443097" y="1175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2" name="Oval 161">
              <a:extLst>
                <a:ext uri="{FF2B5EF4-FFF2-40B4-BE49-F238E27FC236}">
                  <a16:creationId xmlns:a16="http://schemas.microsoft.com/office/drawing/2014/main" id="{1B7BDDC8-2A53-4F58-A164-123550E54568}"/>
                </a:ext>
              </a:extLst>
            </p:cNvPr>
            <p:cNvSpPr/>
            <p:nvPr/>
          </p:nvSpPr>
          <p:spPr>
            <a:xfrm>
              <a:off x="2438486" y="61740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3" name="Oval 162">
              <a:extLst>
                <a:ext uri="{FF2B5EF4-FFF2-40B4-BE49-F238E27FC236}">
                  <a16:creationId xmlns:a16="http://schemas.microsoft.com/office/drawing/2014/main" id="{A93EFB34-84C6-4336-BBA0-1AE0327540E1}"/>
                </a:ext>
              </a:extLst>
            </p:cNvPr>
            <p:cNvSpPr/>
            <p:nvPr/>
          </p:nvSpPr>
          <p:spPr>
            <a:xfrm>
              <a:off x="2438572" y="89123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4" name="Oval 163">
              <a:extLst>
                <a:ext uri="{FF2B5EF4-FFF2-40B4-BE49-F238E27FC236}">
                  <a16:creationId xmlns:a16="http://schemas.microsoft.com/office/drawing/2014/main" id="{DCAFE744-16E7-4DD9-AA2A-42AEA3A75AB2}"/>
                </a:ext>
              </a:extLst>
            </p:cNvPr>
            <p:cNvSpPr/>
            <p:nvPr/>
          </p:nvSpPr>
          <p:spPr>
            <a:xfrm>
              <a:off x="2438744" y="14484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5" name="Oval 164">
              <a:extLst>
                <a:ext uri="{FF2B5EF4-FFF2-40B4-BE49-F238E27FC236}">
                  <a16:creationId xmlns:a16="http://schemas.microsoft.com/office/drawing/2014/main" id="{E62E9F85-4D6E-43C4-AE98-6A72D6269933}"/>
                </a:ext>
              </a:extLst>
            </p:cNvPr>
            <p:cNvSpPr/>
            <p:nvPr/>
          </p:nvSpPr>
          <p:spPr>
            <a:xfrm>
              <a:off x="2438916" y="197721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6" name="Oval 165">
              <a:extLst>
                <a:ext uri="{FF2B5EF4-FFF2-40B4-BE49-F238E27FC236}">
                  <a16:creationId xmlns:a16="http://schemas.microsoft.com/office/drawing/2014/main" id="{101A51DD-3A39-4BBA-8051-D12D753E8128}"/>
                </a:ext>
              </a:extLst>
            </p:cNvPr>
            <p:cNvSpPr/>
            <p:nvPr/>
          </p:nvSpPr>
          <p:spPr>
            <a:xfrm>
              <a:off x="2439002" y="22517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7" name="Oval 166">
              <a:extLst>
                <a:ext uri="{FF2B5EF4-FFF2-40B4-BE49-F238E27FC236}">
                  <a16:creationId xmlns:a16="http://schemas.microsoft.com/office/drawing/2014/main" id="{1022B35D-8DE7-4AC8-BBC4-276F271B9AF3}"/>
                </a:ext>
              </a:extLst>
            </p:cNvPr>
            <p:cNvSpPr/>
            <p:nvPr/>
          </p:nvSpPr>
          <p:spPr>
            <a:xfrm>
              <a:off x="2439088" y="252619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8" name="Oval 167">
              <a:extLst>
                <a:ext uri="{FF2B5EF4-FFF2-40B4-BE49-F238E27FC236}">
                  <a16:creationId xmlns:a16="http://schemas.microsoft.com/office/drawing/2014/main" id="{D8B33C18-823E-49F2-A93E-8E80FCE04C0E}"/>
                </a:ext>
              </a:extLst>
            </p:cNvPr>
            <p:cNvSpPr/>
            <p:nvPr/>
          </p:nvSpPr>
          <p:spPr>
            <a:xfrm>
              <a:off x="2438400" y="1719988"/>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174" name="Group 173">
            <a:extLst>
              <a:ext uri="{FF2B5EF4-FFF2-40B4-BE49-F238E27FC236}">
                <a16:creationId xmlns:a16="http://schemas.microsoft.com/office/drawing/2014/main" id="{61C2F6AD-4F2C-4DFB-BB5C-2CDE6F4B2CCD}"/>
              </a:ext>
            </a:extLst>
          </p:cNvPr>
          <p:cNvGrpSpPr/>
          <p:nvPr/>
        </p:nvGrpSpPr>
        <p:grpSpPr>
          <a:xfrm>
            <a:off x="6972300" y="3196866"/>
            <a:ext cx="116752" cy="699358"/>
            <a:chOff x="6771206" y="1152459"/>
            <a:chExt cx="185296" cy="992125"/>
          </a:xfrm>
        </p:grpSpPr>
        <p:sp>
          <p:nvSpPr>
            <p:cNvPr id="175" name="Oval 174">
              <a:extLst>
                <a:ext uri="{FF2B5EF4-FFF2-40B4-BE49-F238E27FC236}">
                  <a16:creationId xmlns:a16="http://schemas.microsoft.com/office/drawing/2014/main" id="{95281F72-AF06-480F-9134-A2C8C0224E3E}"/>
                </a:ext>
              </a:extLst>
            </p:cNvPr>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6" name="Oval 175">
              <a:extLst>
                <a:ext uri="{FF2B5EF4-FFF2-40B4-BE49-F238E27FC236}">
                  <a16:creationId xmlns:a16="http://schemas.microsoft.com/office/drawing/2014/main" id="{8C8CD91D-4CA3-41C8-B4D9-DC0C75FA7615}"/>
                </a:ext>
              </a:extLst>
            </p:cNvPr>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7" name="Oval 176">
              <a:extLst>
                <a:ext uri="{FF2B5EF4-FFF2-40B4-BE49-F238E27FC236}">
                  <a16:creationId xmlns:a16="http://schemas.microsoft.com/office/drawing/2014/main" id="{A8084F4F-0E52-4604-81D3-3E6BF6649058}"/>
                </a:ext>
              </a:extLst>
            </p:cNvPr>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8" name="Oval 177">
              <a:extLst>
                <a:ext uri="{FF2B5EF4-FFF2-40B4-BE49-F238E27FC236}">
                  <a16:creationId xmlns:a16="http://schemas.microsoft.com/office/drawing/2014/main" id="{7D93DFF4-E799-411B-A3BF-0C70A304DD09}"/>
                </a:ext>
              </a:extLst>
            </p:cNvPr>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179" name="Group 178">
            <a:extLst>
              <a:ext uri="{FF2B5EF4-FFF2-40B4-BE49-F238E27FC236}">
                <a16:creationId xmlns:a16="http://schemas.microsoft.com/office/drawing/2014/main" id="{09830897-CB28-468A-B064-0BBF475B73F6}"/>
              </a:ext>
            </a:extLst>
          </p:cNvPr>
          <p:cNvGrpSpPr/>
          <p:nvPr/>
        </p:nvGrpSpPr>
        <p:grpSpPr>
          <a:xfrm>
            <a:off x="5503259" y="2717800"/>
            <a:ext cx="110141" cy="1610380"/>
            <a:chOff x="4008388" y="965526"/>
            <a:chExt cx="180774" cy="2363274"/>
          </a:xfrm>
          <a:solidFill>
            <a:srgbClr val="FF00FF"/>
          </a:solidFill>
        </p:grpSpPr>
        <p:sp>
          <p:nvSpPr>
            <p:cNvPr id="180" name="Oval 179">
              <a:extLst>
                <a:ext uri="{FF2B5EF4-FFF2-40B4-BE49-F238E27FC236}">
                  <a16:creationId xmlns:a16="http://schemas.microsoft.com/office/drawing/2014/main" id="{F6CB5204-B2C4-4640-854E-EF235D69C707}"/>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181" name="Oval 180">
              <a:extLst>
                <a:ext uri="{FF2B5EF4-FFF2-40B4-BE49-F238E27FC236}">
                  <a16:creationId xmlns:a16="http://schemas.microsoft.com/office/drawing/2014/main" id="{FDF1DDD7-876A-4BBC-BA89-EBBD315B64AD}"/>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182" name="Oval 181">
              <a:extLst>
                <a:ext uri="{FF2B5EF4-FFF2-40B4-BE49-F238E27FC236}">
                  <a16:creationId xmlns:a16="http://schemas.microsoft.com/office/drawing/2014/main" id="{6803D80E-CB6B-46BE-B8A0-1BC93E1BFB75}"/>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183" name="Oval 182">
              <a:extLst>
                <a:ext uri="{FF2B5EF4-FFF2-40B4-BE49-F238E27FC236}">
                  <a16:creationId xmlns:a16="http://schemas.microsoft.com/office/drawing/2014/main" id="{A188D9D7-9E61-4BBE-A2C4-787C2E650BD1}"/>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184" name="Oval 183">
              <a:extLst>
                <a:ext uri="{FF2B5EF4-FFF2-40B4-BE49-F238E27FC236}">
                  <a16:creationId xmlns:a16="http://schemas.microsoft.com/office/drawing/2014/main" id="{42D1D0A1-BCDB-418F-AE38-263E46CBC9FD}"/>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185" name="Oval 184">
              <a:extLst>
                <a:ext uri="{FF2B5EF4-FFF2-40B4-BE49-F238E27FC236}">
                  <a16:creationId xmlns:a16="http://schemas.microsoft.com/office/drawing/2014/main" id="{DABE1255-CB98-4638-816F-0AFBCE601DE7}"/>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186" name="Oval 185">
              <a:extLst>
                <a:ext uri="{FF2B5EF4-FFF2-40B4-BE49-F238E27FC236}">
                  <a16:creationId xmlns:a16="http://schemas.microsoft.com/office/drawing/2014/main" id="{61CAA033-31BE-4AE6-AB4A-6E62049CCFDA}"/>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187" name="Oval 186">
              <a:extLst>
                <a:ext uri="{FF2B5EF4-FFF2-40B4-BE49-F238E27FC236}">
                  <a16:creationId xmlns:a16="http://schemas.microsoft.com/office/drawing/2014/main" id="{5F86670F-306A-4AFF-B568-92594862A297}"/>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188" name="Oval 187">
              <a:extLst>
                <a:ext uri="{FF2B5EF4-FFF2-40B4-BE49-F238E27FC236}">
                  <a16:creationId xmlns:a16="http://schemas.microsoft.com/office/drawing/2014/main" id="{FCC48316-671F-4261-817F-8E17AE9DDB65}"/>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nvGrpSpPr>
          <p:cNvPr id="189" name="Group 188">
            <a:extLst>
              <a:ext uri="{FF2B5EF4-FFF2-40B4-BE49-F238E27FC236}">
                <a16:creationId xmlns:a16="http://schemas.microsoft.com/office/drawing/2014/main" id="{71C472D1-C8F3-42E0-AF85-350B84DDE7FC}"/>
              </a:ext>
            </a:extLst>
          </p:cNvPr>
          <p:cNvGrpSpPr/>
          <p:nvPr/>
        </p:nvGrpSpPr>
        <p:grpSpPr>
          <a:xfrm>
            <a:off x="6244018" y="2730499"/>
            <a:ext cx="110141" cy="1610380"/>
            <a:chOff x="4008388" y="965526"/>
            <a:chExt cx="180774" cy="2363274"/>
          </a:xfrm>
          <a:solidFill>
            <a:srgbClr val="FF00FF"/>
          </a:solidFill>
        </p:grpSpPr>
        <p:sp>
          <p:nvSpPr>
            <p:cNvPr id="190" name="Oval 189">
              <a:extLst>
                <a:ext uri="{FF2B5EF4-FFF2-40B4-BE49-F238E27FC236}">
                  <a16:creationId xmlns:a16="http://schemas.microsoft.com/office/drawing/2014/main" id="{47D25387-8ECF-4EF3-8CC0-37232D76E651}"/>
                </a:ext>
              </a:extLst>
            </p:cNvPr>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191" name="Oval 190">
              <a:extLst>
                <a:ext uri="{FF2B5EF4-FFF2-40B4-BE49-F238E27FC236}">
                  <a16:creationId xmlns:a16="http://schemas.microsoft.com/office/drawing/2014/main" id="{0B68C5AC-4E7B-474F-B51E-899AC95B6FA5}"/>
                </a:ext>
              </a:extLst>
            </p:cNvPr>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192" name="Oval 191">
              <a:extLst>
                <a:ext uri="{FF2B5EF4-FFF2-40B4-BE49-F238E27FC236}">
                  <a16:creationId xmlns:a16="http://schemas.microsoft.com/office/drawing/2014/main" id="{809C528E-85D8-4586-B3DC-023625719459}"/>
                </a:ext>
              </a:extLst>
            </p:cNvPr>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193" name="Oval 192">
              <a:extLst>
                <a:ext uri="{FF2B5EF4-FFF2-40B4-BE49-F238E27FC236}">
                  <a16:creationId xmlns:a16="http://schemas.microsoft.com/office/drawing/2014/main" id="{CC187248-C83B-4FAC-90CC-59B7B69074B3}"/>
                </a:ext>
              </a:extLst>
            </p:cNvPr>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194" name="Oval 193">
              <a:extLst>
                <a:ext uri="{FF2B5EF4-FFF2-40B4-BE49-F238E27FC236}">
                  <a16:creationId xmlns:a16="http://schemas.microsoft.com/office/drawing/2014/main" id="{2775201E-2F1D-4FB7-8902-3ECFFA985F35}"/>
                </a:ext>
              </a:extLst>
            </p:cNvPr>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195" name="Oval 194">
              <a:extLst>
                <a:ext uri="{FF2B5EF4-FFF2-40B4-BE49-F238E27FC236}">
                  <a16:creationId xmlns:a16="http://schemas.microsoft.com/office/drawing/2014/main" id="{74D9B4D8-730B-4682-BF19-E349DA7EAE6B}"/>
                </a:ext>
              </a:extLst>
            </p:cNvPr>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196" name="Oval 195">
              <a:extLst>
                <a:ext uri="{FF2B5EF4-FFF2-40B4-BE49-F238E27FC236}">
                  <a16:creationId xmlns:a16="http://schemas.microsoft.com/office/drawing/2014/main" id="{AED7DF72-7B59-49A8-9C7C-3F2F83279718}"/>
                </a:ext>
              </a:extLst>
            </p:cNvPr>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197" name="Oval 196">
              <a:extLst>
                <a:ext uri="{FF2B5EF4-FFF2-40B4-BE49-F238E27FC236}">
                  <a16:creationId xmlns:a16="http://schemas.microsoft.com/office/drawing/2014/main" id="{C8AA3119-BD05-487C-8650-F3CF1B0207BB}"/>
                </a:ext>
              </a:extLst>
            </p:cNvPr>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198" name="Oval 197">
              <a:extLst>
                <a:ext uri="{FF2B5EF4-FFF2-40B4-BE49-F238E27FC236}">
                  <a16:creationId xmlns:a16="http://schemas.microsoft.com/office/drawing/2014/main" id="{95D0A669-4511-41E3-930C-C7BDFCF26AD1}"/>
                </a:ext>
              </a:extLst>
            </p:cNvPr>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sp>
        <p:nvSpPr>
          <p:cNvPr id="3" name="Oval 2">
            <a:extLst>
              <a:ext uri="{FF2B5EF4-FFF2-40B4-BE49-F238E27FC236}">
                <a16:creationId xmlns:a16="http://schemas.microsoft.com/office/drawing/2014/main" id="{08093DDD-5DB3-406F-A705-44D200173068}"/>
              </a:ext>
            </a:extLst>
          </p:cNvPr>
          <p:cNvSpPr/>
          <p:nvPr/>
        </p:nvSpPr>
        <p:spPr>
          <a:xfrm>
            <a:off x="7364575" y="3388866"/>
            <a:ext cx="661941" cy="239665"/>
          </a:xfrm>
          <a:prstGeom prst="ellipse">
            <a:avLst/>
          </a:prstGeom>
          <a:ln w="25400">
            <a:solidFill>
              <a:srgbClr val="FF00FF"/>
            </a:solidFill>
          </a:ln>
        </p:spPr>
        <p:txBody>
          <a:bodyPr wrap="non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169" name="Text Box 33">
            <a:extLst>
              <a:ext uri="{FF2B5EF4-FFF2-40B4-BE49-F238E27FC236}">
                <a16:creationId xmlns:a16="http://schemas.microsoft.com/office/drawing/2014/main" id="{88E1C3D1-BA6E-4908-94B6-AC058F46BF2B}"/>
              </a:ext>
            </a:extLst>
          </p:cNvPr>
          <p:cNvSpPr txBox="1">
            <a:spLocks noChangeArrowheads="1"/>
          </p:cNvSpPr>
          <p:nvPr/>
        </p:nvSpPr>
        <p:spPr bwMode="auto">
          <a:xfrm>
            <a:off x="2906119" y="6397243"/>
            <a:ext cx="30355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sym typeface="Symbol" panose="05050102010706020507" pitchFamily="18" charset="2"/>
              </a:rPr>
              <a:t>Set of all inputs:</a:t>
            </a:r>
          </a:p>
        </p:txBody>
      </p:sp>
    </p:spTree>
    <p:extLst>
      <p:ext uri="{BB962C8B-B14F-4D97-AF65-F5344CB8AC3E}">
        <p14:creationId xmlns:p14="http://schemas.microsoft.com/office/powerpoint/2010/main" val="40862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0-#ppt_w/2"/>
                                          </p:val>
                                        </p:tav>
                                        <p:tav tm="100000">
                                          <p:val>
                                            <p:strVal val="#ppt_x"/>
                                          </p:val>
                                        </p:tav>
                                      </p:tavLst>
                                    </p:anim>
                                    <p:anim calcmode="lin" valueType="num">
                                      <p:cBhvr additive="base">
                                        <p:cTn id="8" dur="500" fill="hold"/>
                                        <p:tgtEl>
                                          <p:spTgt spid="16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additive="base">
                                        <p:cTn id="11" dur="500" fill="hold"/>
                                        <p:tgtEl>
                                          <p:spTgt spid="160"/>
                                        </p:tgtEl>
                                        <p:attrNameLst>
                                          <p:attrName>ppt_x</p:attrName>
                                        </p:attrNameLst>
                                      </p:cBhvr>
                                      <p:tavLst>
                                        <p:tav tm="0">
                                          <p:val>
                                            <p:strVal val="0-#ppt_w/2"/>
                                          </p:val>
                                        </p:tav>
                                        <p:tav tm="100000">
                                          <p:val>
                                            <p:strVal val="#ppt_x"/>
                                          </p:val>
                                        </p:tav>
                                      </p:tavLst>
                                    </p:anim>
                                    <p:anim calcmode="lin" valueType="num">
                                      <p:cBhvr additive="base">
                                        <p:cTn id="12" dur="500" fill="hold"/>
                                        <p:tgtEl>
                                          <p:spTgt spid="16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0-#ppt_w/2"/>
                                          </p:val>
                                        </p:tav>
                                        <p:tav tm="100000">
                                          <p:val>
                                            <p:strVal val="#ppt_x"/>
                                          </p:val>
                                        </p:tav>
                                      </p:tavLst>
                                    </p:anim>
                                    <p:anim calcmode="lin" valueType="num">
                                      <p:cBhvr additive="base">
                                        <p:cTn id="16"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4"/>
                                        </p:tgtEl>
                                        <p:attrNameLst>
                                          <p:attrName>style.visibility</p:attrName>
                                        </p:attrNameLst>
                                      </p:cBhvr>
                                      <p:to>
                                        <p:strVal val="visible"/>
                                      </p:to>
                                    </p:set>
                                    <p:anim calcmode="lin" valueType="num">
                                      <p:cBhvr additive="base">
                                        <p:cTn id="21" dur="500" fill="hold"/>
                                        <p:tgtEl>
                                          <p:spTgt spid="144"/>
                                        </p:tgtEl>
                                        <p:attrNameLst>
                                          <p:attrName>ppt_x</p:attrName>
                                        </p:attrNameLst>
                                      </p:cBhvr>
                                      <p:tavLst>
                                        <p:tav tm="0">
                                          <p:val>
                                            <p:strVal val="0-#ppt_w/2"/>
                                          </p:val>
                                        </p:tav>
                                        <p:tav tm="100000">
                                          <p:val>
                                            <p:strVal val="#ppt_x"/>
                                          </p:val>
                                        </p:tav>
                                      </p:tavLst>
                                    </p:anim>
                                    <p:anim calcmode="lin" valueType="num">
                                      <p:cBhvr additive="base">
                                        <p:cTn id="22"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5400000">
                                      <p:cBhvr>
                                        <p:cTn id="26" dur="500" fill="hold"/>
                                        <p:tgtEl>
                                          <p:spTgt spid="51"/>
                                        </p:tgtEl>
                                        <p:attrNameLst>
                                          <p:attrName>r</p:attrName>
                                        </p:attrNameLst>
                                      </p:cBhvr>
                                    </p:animRot>
                                  </p:childTnLst>
                                </p:cTn>
                              </p:par>
                              <p:par>
                                <p:cTn id="27" presetID="1" presetClass="exit" presetSubtype="0" fill="hold" nodeType="withEffect">
                                  <p:stCondLst>
                                    <p:cond delay="0"/>
                                  </p:stCondLst>
                                  <p:childTnLst>
                                    <p:set>
                                      <p:cBhvr>
                                        <p:cTn id="28" dur="1" fill="hold">
                                          <p:stCondLst>
                                            <p:cond delay="0"/>
                                          </p:stCondLst>
                                        </p:cTn>
                                        <p:tgtEl>
                                          <p:spTgt spid="16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7"/>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3.88889E-6 7.40741E-7 L 0.08125 -0.0007 " pathEditMode="relative" rAng="0" ptsTypes="AA">
                                      <p:cBhvr>
                                        <p:cTn id="32" dur="700" fill="hold"/>
                                        <p:tgtEl>
                                          <p:spTgt spid="147"/>
                                        </p:tgtEl>
                                        <p:attrNameLst>
                                          <p:attrName>ppt_x</p:attrName>
                                          <p:attrName>ppt_y</p:attrName>
                                        </p:attrNameLst>
                                      </p:cBhvr>
                                      <p:rCtr x="4062" y="-46"/>
                                    </p:animMotion>
                                  </p:childTnLst>
                                </p:cTn>
                              </p:par>
                            </p:childTnLst>
                          </p:cTn>
                        </p:par>
                        <p:par>
                          <p:cTn id="33" fill="hold">
                            <p:stCondLst>
                              <p:cond delay="700"/>
                            </p:stCondLst>
                            <p:childTnLst>
                              <p:par>
                                <p:cTn id="34" presetID="0" presetClass="path" presetSubtype="0" accel="50000" decel="50000" fill="hold" nodeType="afterEffect">
                                  <p:stCondLst>
                                    <p:cond delay="0"/>
                                  </p:stCondLst>
                                  <p:childTnLst>
                                    <p:animMotion origin="layout" path="M -0.00694 -0.00069 L -0.00694 -0.00069 L 0.01129 -0.025 C 0.01285 -0.02708 0.01407 -0.0294 0.0158 -0.03102 C 0.01893 -0.03379 0.0224 -0.03565 0.025 -0.03912 C 0.02639 -0.0412 0.02778 -0.04352 0.02952 -0.04514 C 0.03229 -0.04815 0.03594 -0.04977 0.03854 -0.05324 C 0.0474 -0.06504 0.0382 -0.0537 0.0507 -0.06528 C 0.06198 -0.07592 0.054 -0.07153 0.06285 -0.07546 C 0.0658 -0.06319 0.06476 -0.0706 0.06285 -0.0493 C 0.06181 -0.03889 0.06077 -0.02893 0.05834 -0.01898 C 0.05782 -0.0169 0.05712 -0.01504 0.05677 -0.01296 C 0.05608 -0.00903 0.05573 -0.00486 0.05521 -0.00069 C 0.04792 -0.00579 0.04861 -0.00463 0.04167 -0.01296 C 0.03889 -0.0162 0.03594 -0.01898 0.03403 -0.02291 C 0.03299 -0.025 0.03229 -0.02731 0.03108 -0.02916 C 0.02969 -0.03079 0.02813 -0.03194 0.02639 -0.0331 C 0.01979 -0.0375 0.01841 -0.03727 0.01129 -0.03912 C 0.00608 -0.04259 0.00052 -0.04722 -0.00538 -0.0493 C -0.00781 -0.05 -0.01041 -0.05069 -0.01302 -0.05116 C -0.02396 -0.0537 -0.02795 -0.0537 -0.04028 -0.05532 C -0.04271 -0.05602 -0.04514 -0.05741 -0.04774 -0.05741 C -0.04948 -0.05741 -0.05225 -0.05741 -0.05225 -0.05532 C -0.05225 -0.05278 -0.04948 -0.05208 -0.04774 -0.05116 C -0.0434 -0.0493 -0.03871 -0.04838 -0.0342 -0.04722 C -0.01701 -0.04282 -0.01701 -0.04329 -0.00087 -0.0412 C 0.00122 -0.04051 0.00313 -0.03981 0.00521 -0.03912 C 0.00782 -0.03842 0.01025 -0.03796 0.01285 -0.03704 C 0.01597 -0.03611 0.01875 -0.03403 0.02188 -0.0331 C 0.02396 -0.03241 0.02604 -0.03194 0.02795 -0.03102 C 0.03108 -0.02986 0.03386 -0.02731 0.03698 -0.02708 L 0.05365 -0.025 C 0.06389 -0.01829 0.05556 -0.02315 0.0658 -0.01898 C 0.06893 -0.01782 0.0717 -0.01528 0.075 -0.01504 L 0.09011 -0.01296 C 0.09167 -0.01157 0.09288 -0.00972 0.09462 -0.00879 C 0.09653 -0.00787 0.09861 -0.00764 0.1007 -0.00694 C 0.10226 -0.00625 0.10365 -0.00555 0.10521 -0.00486 C 0.10886 -0.01921 0.10365 -0.00185 0.11129 -0.0169 C 0.11216 -0.01875 0.11216 -0.02106 0.11285 -0.02291 C 0.11459 -0.02778 0.11684 -0.03241 0.11893 -0.03704 C 0.11979 -0.03912 0.12101 -0.04097 0.12188 -0.04329 C 0.12813 -0.05995 0.11771 -0.03796 0.12639 -0.05532 C 0.12726 -0.05972 0.12952 -0.07245 0.13108 -0.07546 C 0.13195 -0.07754 0.13247 -0.08055 0.13403 -0.08148 C 0.1349 -0.08217 0.13403 -0.07893 0.13403 -0.07754 L 0.14775 -0.01504 " pathEditMode="relative" ptsTypes="AAAAAAAAAAAAAAAAAAAAAAAAAAAAAAAAAAAAAAAAAAAAAAA">
                                      <p:cBhvr>
                                        <p:cTn id="35" dur="500" fill="hold"/>
                                        <p:tgtEl>
                                          <p:spTgt spid="51"/>
                                        </p:tgtEl>
                                        <p:attrNameLst>
                                          <p:attrName>ppt_x</p:attrName>
                                          <p:attrName>ppt_y</p:attrName>
                                        </p:attrNameLst>
                                      </p:cBhvr>
                                    </p:animMotion>
                                  </p:childTnLst>
                                </p:cTn>
                              </p:par>
                              <p:par>
                                <p:cTn id="36" presetID="1" presetClass="exit" presetSubtype="0" fill="hold" nodeType="withEffect">
                                  <p:stCondLst>
                                    <p:cond delay="0"/>
                                  </p:stCondLst>
                                  <p:childTnLst>
                                    <p:set>
                                      <p:cBhvr>
                                        <p:cTn id="37" dur="1" fill="hold">
                                          <p:stCondLst>
                                            <p:cond delay="0"/>
                                          </p:stCondLst>
                                        </p:cTn>
                                        <p:tgtEl>
                                          <p:spTgt spid="147"/>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79"/>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2.5E-6 2.59259E-6 L 0.08125 -0.0007 " pathEditMode="relative" rAng="0" ptsTypes="AA">
                                      <p:cBhvr>
                                        <p:cTn id="41" dur="900" fill="hold"/>
                                        <p:tgtEl>
                                          <p:spTgt spid="179"/>
                                        </p:tgtEl>
                                        <p:attrNameLst>
                                          <p:attrName>ppt_x</p:attrName>
                                          <p:attrName>ppt_y</p:attrName>
                                        </p:attrNameLst>
                                      </p:cBhvr>
                                      <p:rCtr x="4062" y="-46"/>
                                    </p:animMotion>
                                  </p:childTnLst>
                                </p:cTn>
                              </p:par>
                            </p:childTnLst>
                          </p:cTn>
                        </p:par>
                        <p:par>
                          <p:cTn id="42" fill="hold">
                            <p:stCondLst>
                              <p:cond delay="1600"/>
                            </p:stCondLst>
                            <p:childTnLst>
                              <p:par>
                                <p:cTn id="43" presetID="45"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anim calcmode="lin" valueType="num">
                                      <p:cBhvr>
                                        <p:cTn id="46" dur="500" fill="hold"/>
                                        <p:tgtEl>
                                          <p:spTgt spid="51"/>
                                        </p:tgtEl>
                                        <p:attrNameLst>
                                          <p:attrName>ppt_w</p:attrName>
                                        </p:attrNameLst>
                                      </p:cBhvr>
                                      <p:tavLst>
                                        <p:tav tm="0" fmla="#ppt_w*sin(2.5*pi*$)">
                                          <p:val>
                                            <p:fltVal val="0"/>
                                          </p:val>
                                        </p:tav>
                                        <p:tav tm="100000">
                                          <p:val>
                                            <p:fltVal val="1"/>
                                          </p:val>
                                        </p:tav>
                                      </p:tavLst>
                                    </p:anim>
                                    <p:anim calcmode="lin" valueType="num">
                                      <p:cBhvr>
                                        <p:cTn id="47" dur="500" fill="hold"/>
                                        <p:tgtEl>
                                          <p:spTgt spid="51"/>
                                        </p:tgtEl>
                                        <p:attrNameLst>
                                          <p:attrName>ppt_h</p:attrName>
                                        </p:attrNameLst>
                                      </p:cBhvr>
                                      <p:tavLst>
                                        <p:tav tm="0">
                                          <p:val>
                                            <p:strVal val="#ppt_h"/>
                                          </p:val>
                                        </p:tav>
                                        <p:tav tm="100000">
                                          <p:val>
                                            <p:strVal val="#ppt_h"/>
                                          </p:val>
                                        </p:tav>
                                      </p:tavLst>
                                    </p:anim>
                                  </p:childTnLst>
                                </p:cTn>
                              </p:par>
                            </p:childTnLst>
                          </p:cTn>
                        </p:par>
                        <p:par>
                          <p:cTn id="48" fill="hold">
                            <p:stCondLst>
                              <p:cond delay="2100"/>
                            </p:stCondLst>
                            <p:childTnLst>
                              <p:par>
                                <p:cTn id="49" presetID="8" presetClass="emph" presetSubtype="0" fill="hold" nodeType="afterEffect">
                                  <p:stCondLst>
                                    <p:cond delay="0"/>
                                  </p:stCondLst>
                                  <p:childTnLst>
                                    <p:animRot by="5400000">
                                      <p:cBhvr>
                                        <p:cTn id="50" dur="500" fill="hold"/>
                                        <p:tgtEl>
                                          <p:spTgt spid="51"/>
                                        </p:tgtEl>
                                        <p:attrNameLst>
                                          <p:attrName>r</p:attrName>
                                        </p:attrNameLst>
                                      </p:cBhvr>
                                    </p:animRot>
                                  </p:childTnLst>
                                </p:cTn>
                              </p:par>
                              <p:par>
                                <p:cTn id="51" presetID="1" presetClass="exit" presetSubtype="0" fill="hold" nodeType="withEffect">
                                  <p:stCondLst>
                                    <p:cond delay="0"/>
                                  </p:stCondLst>
                                  <p:childTnLst>
                                    <p:set>
                                      <p:cBhvr>
                                        <p:cTn id="52" dur="1" fill="hold">
                                          <p:stCondLst>
                                            <p:cond delay="0"/>
                                          </p:stCondLst>
                                        </p:cTn>
                                        <p:tgtEl>
                                          <p:spTgt spid="17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8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1.11111E-6 7.40741E-7 L 0.08125 -0.0007 " pathEditMode="relative" rAng="0" ptsTypes="AA">
                                      <p:cBhvr>
                                        <p:cTn id="56" dur="800" fill="hold"/>
                                        <p:tgtEl>
                                          <p:spTgt spid="189"/>
                                        </p:tgtEl>
                                        <p:attrNameLst>
                                          <p:attrName>ppt_x</p:attrName>
                                          <p:attrName>ppt_y</p:attrName>
                                        </p:attrNameLst>
                                      </p:cBhvr>
                                      <p:rCtr x="4062" y="-46"/>
                                    </p:animMotion>
                                  </p:childTnLst>
                                </p:cTn>
                              </p:par>
                            </p:childTnLst>
                          </p:cTn>
                        </p:par>
                        <p:par>
                          <p:cTn id="57" fill="hold">
                            <p:stCondLst>
                              <p:cond delay="2900"/>
                            </p:stCondLst>
                            <p:childTnLst>
                              <p:par>
                                <p:cTn id="58" presetID="0" presetClass="path" presetSubtype="0" accel="50000" decel="50000" fill="hold" nodeType="afterEffect">
                                  <p:stCondLst>
                                    <p:cond delay="0"/>
                                  </p:stCondLst>
                                  <p:childTnLst>
                                    <p:animMotion origin="layout" path="M 0.16129 -0.01273 L 0.16129 -0.01273 C 0.16528 -0.01551 0.16962 -0.01759 0.17344 -0.02083 C 0.17674 -0.02384 0.17882 -0.0287 0.18091 -0.03287 C 0.1816 -0.03704 0.18351 -0.05254 0.18542 -0.05509 C 0.18698 -0.05717 0.18837 -0.05949 0.18993 -0.06134 C 0.1915 -0.06273 0.19636 -0.06458 0.19462 -0.06528 C 0.19167 -0.06666 0.18854 -0.06389 0.18542 -0.06319 C 0.18403 -0.0625 0.18247 -0.0618 0.18091 -0.06134 C 0.17847 -0.06041 0.17587 -0.06041 0.17344 -0.05926 C 0.17118 -0.05833 0.16927 -0.05671 0.16736 -0.05509 C 0.1658 -0.05393 0.16441 -0.05208 0.16285 -0.05116 C 0.16042 -0.05 0.15764 -0.05 0.15521 -0.04907 C 0.15365 -0.04861 0.15226 -0.04768 0.1507 -0.04722 C 0.14861 -0.04305 0.14549 -0.03981 0.14462 -0.03495 C 0.14271 -0.02477 0.14375 -0.02963 0.14167 -0.02083 C 0.14358 -0.02014 0.14566 -0.01944 0.14757 -0.01875 C 0.1507 -0.01805 0.15382 -0.01805 0.15677 -0.0169 C 0.16528 -0.01296 0.15729 -0.01227 0.1658 -0.00671 C 0.16806 -0.00532 0.17084 -0.00555 0.17344 -0.00463 C 0.17535 -0.00416 0.17743 -0.00347 0.17934 -0.00278 C 0.18299 -0.00139 0.18646 0.00046 0.18993 0.00139 C 0.19497 0.00255 0.20018 0.00278 0.20521 0.00324 C 0.2066 0.00463 0.20834 0.00579 0.20972 0.00741 C 0.22136 0.02037 0.20747 0.00741 0.21875 0.01759 C 0.22066 0.0169 0.22726 0.01482 0.22934 0.01343 C 0.23351 0.01065 0.23507 0.00787 0.23837 0.00324 C 0.2408 -0.00625 0.24115 -0.0044 0.23837 -0.01875 C 0.23837 -0.01944 0.2375 -0.01875 0.23698 -0.01875 L 0.23698 -0.01875 " pathEditMode="relative" ptsTypes="AAAAAAAAAAAAAAAAAAAAAAAAAAAAAA">
                                      <p:cBhvr>
                                        <p:cTn id="59" dur="500" fill="hold"/>
                                        <p:tgtEl>
                                          <p:spTgt spid="51"/>
                                        </p:tgtEl>
                                        <p:attrNameLst>
                                          <p:attrName>ppt_x</p:attrName>
                                          <p:attrName>ppt_y</p:attrName>
                                        </p:attrNameLst>
                                      </p:cBhvr>
                                    </p:animMotion>
                                  </p:childTnLst>
                                </p:cTn>
                              </p:par>
                            </p:childTnLst>
                          </p:cTn>
                        </p:par>
                        <p:par>
                          <p:cTn id="60" fill="hold">
                            <p:stCondLst>
                              <p:cond delay="3400"/>
                            </p:stCondLst>
                            <p:childTnLst>
                              <p:par>
                                <p:cTn id="61" presetID="1" presetClass="exit" presetSubtype="0" fill="hold" nodeType="afterEffect">
                                  <p:stCondLst>
                                    <p:cond delay="0"/>
                                  </p:stCondLst>
                                  <p:childTnLst>
                                    <p:set>
                                      <p:cBhvr>
                                        <p:cTn id="62" dur="1" fill="hold">
                                          <p:stCondLst>
                                            <p:cond delay="499"/>
                                          </p:stCondLst>
                                        </p:cTn>
                                        <p:tgtEl>
                                          <p:spTgt spid="51"/>
                                        </p:tgtEl>
                                        <p:attrNameLst>
                                          <p:attrName>style.visibility</p:attrName>
                                        </p:attrNameLst>
                                      </p:cBhvr>
                                      <p:to>
                                        <p:strVal val="hidden"/>
                                      </p:to>
                                    </p:set>
                                  </p:childTnLst>
                                </p:cTn>
                              </p:par>
                            </p:childTnLst>
                          </p:cTn>
                        </p:par>
                        <p:par>
                          <p:cTn id="63" fill="hold">
                            <p:stCondLst>
                              <p:cond delay="3900"/>
                            </p:stCondLst>
                            <p:childTnLst>
                              <p:par>
                                <p:cTn id="64" presetID="31" presetClass="entr" presetSubtype="0" fill="hold" nodeType="after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p:cTn id="66" dur="500" fill="hold"/>
                                        <p:tgtEl>
                                          <p:spTgt spid="105"/>
                                        </p:tgtEl>
                                        <p:attrNameLst>
                                          <p:attrName>ppt_w</p:attrName>
                                        </p:attrNameLst>
                                      </p:cBhvr>
                                      <p:tavLst>
                                        <p:tav tm="0">
                                          <p:val>
                                            <p:fltVal val="0"/>
                                          </p:val>
                                        </p:tav>
                                        <p:tav tm="100000">
                                          <p:val>
                                            <p:strVal val="#ppt_w"/>
                                          </p:val>
                                        </p:tav>
                                      </p:tavLst>
                                    </p:anim>
                                    <p:anim calcmode="lin" valueType="num">
                                      <p:cBhvr>
                                        <p:cTn id="67" dur="500" fill="hold"/>
                                        <p:tgtEl>
                                          <p:spTgt spid="105"/>
                                        </p:tgtEl>
                                        <p:attrNameLst>
                                          <p:attrName>ppt_h</p:attrName>
                                        </p:attrNameLst>
                                      </p:cBhvr>
                                      <p:tavLst>
                                        <p:tav tm="0">
                                          <p:val>
                                            <p:fltVal val="0"/>
                                          </p:val>
                                        </p:tav>
                                        <p:tav tm="100000">
                                          <p:val>
                                            <p:strVal val="#ppt_h"/>
                                          </p:val>
                                        </p:tav>
                                      </p:tavLst>
                                    </p:anim>
                                    <p:anim calcmode="lin" valueType="num">
                                      <p:cBhvr>
                                        <p:cTn id="68" dur="500" fill="hold"/>
                                        <p:tgtEl>
                                          <p:spTgt spid="105"/>
                                        </p:tgtEl>
                                        <p:attrNameLst>
                                          <p:attrName>style.rotation</p:attrName>
                                        </p:attrNameLst>
                                      </p:cBhvr>
                                      <p:tavLst>
                                        <p:tav tm="0">
                                          <p:val>
                                            <p:fltVal val="90"/>
                                          </p:val>
                                        </p:tav>
                                        <p:tav tm="100000">
                                          <p:val>
                                            <p:fltVal val="0"/>
                                          </p:val>
                                        </p:tav>
                                      </p:tavLst>
                                    </p:anim>
                                    <p:animEffect transition="in" filter="fade">
                                      <p:cBhvr>
                                        <p:cTn id="69" dur="500"/>
                                        <p:tgtEl>
                                          <p:spTgt spid="105"/>
                                        </p:tgtEl>
                                      </p:cBhvr>
                                    </p:animEffect>
                                  </p:childTnLst>
                                </p:cTn>
                              </p:par>
                              <p:par>
                                <p:cTn id="70" presetID="1" presetClass="exit" presetSubtype="0" fill="hold" nodeType="withEffect">
                                  <p:stCondLst>
                                    <p:cond delay="0"/>
                                  </p:stCondLst>
                                  <p:childTnLst>
                                    <p:set>
                                      <p:cBhvr>
                                        <p:cTn id="71" dur="1" fill="hold">
                                          <p:stCondLst>
                                            <p:cond delay="0"/>
                                          </p:stCondLst>
                                        </p:cTn>
                                        <p:tgtEl>
                                          <p:spTgt spid="189"/>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174"/>
                                        </p:tgtEl>
                                        <p:attrNameLst>
                                          <p:attrName>style.visibility</p:attrName>
                                        </p:attrNameLst>
                                      </p:cBhvr>
                                      <p:to>
                                        <p:strVal val="visible"/>
                                      </p:to>
                                    </p:set>
                                  </p:childTnLst>
                                </p:cTn>
                              </p:par>
                              <p:par>
                                <p:cTn id="74" presetID="42" presetClass="path" presetSubtype="0" accel="50000" decel="50000" fill="hold" nodeType="withEffect">
                                  <p:stCondLst>
                                    <p:cond delay="0"/>
                                  </p:stCondLst>
                                  <p:childTnLst>
                                    <p:animMotion origin="layout" path="M -3.61111E-6 3.7037E-7 L 0.079 0.00139 " pathEditMode="relative" rAng="0" ptsTypes="AA">
                                      <p:cBhvr>
                                        <p:cTn id="75" dur="800" fill="hold"/>
                                        <p:tgtEl>
                                          <p:spTgt spid="174"/>
                                        </p:tgtEl>
                                        <p:attrNameLst>
                                          <p:attrName>ppt_x</p:attrName>
                                          <p:attrName>ppt_y</p:attrName>
                                        </p:attrNameLst>
                                      </p:cBhvr>
                                      <p:rCtr x="3941" y="69"/>
                                    </p:animMotion>
                                  </p:childTnLst>
                                </p:cTn>
                              </p:par>
                            </p:childTnLst>
                          </p:cTn>
                        </p:par>
                        <p:par>
                          <p:cTn id="76" fill="hold">
                            <p:stCondLst>
                              <p:cond delay="4700"/>
                            </p:stCondLst>
                            <p:childTnLst>
                              <p:par>
                                <p:cTn id="77" presetID="2" presetClass="entr" presetSubtype="8" fill="hold" nodeType="afterEffect">
                                  <p:stCondLst>
                                    <p:cond delay="0"/>
                                  </p:stCondLst>
                                  <p:childTnLst>
                                    <p:set>
                                      <p:cBhvr>
                                        <p:cTn id="78" dur="1" fill="hold">
                                          <p:stCondLst>
                                            <p:cond delay="0"/>
                                          </p:stCondLst>
                                        </p:cTn>
                                        <p:tgtEl>
                                          <p:spTgt spid="140"/>
                                        </p:tgtEl>
                                        <p:attrNameLst>
                                          <p:attrName>style.visibility</p:attrName>
                                        </p:attrNameLst>
                                      </p:cBhvr>
                                      <p:to>
                                        <p:strVal val="visible"/>
                                      </p:to>
                                    </p:set>
                                    <p:anim calcmode="lin" valueType="num">
                                      <p:cBhvr additive="base">
                                        <p:cTn id="79" dur="500" fill="hold"/>
                                        <p:tgtEl>
                                          <p:spTgt spid="140"/>
                                        </p:tgtEl>
                                        <p:attrNameLst>
                                          <p:attrName>ppt_x</p:attrName>
                                        </p:attrNameLst>
                                      </p:cBhvr>
                                      <p:tavLst>
                                        <p:tav tm="0">
                                          <p:val>
                                            <p:strVal val="0-#ppt_w/2"/>
                                          </p:val>
                                        </p:tav>
                                        <p:tav tm="100000">
                                          <p:val>
                                            <p:strVal val="#ppt_x"/>
                                          </p:val>
                                        </p:tav>
                                      </p:tavLst>
                                    </p:anim>
                                    <p:anim calcmode="lin" valueType="num">
                                      <p:cBhvr additive="base">
                                        <p:cTn id="80" dur="500" fill="hold"/>
                                        <p:tgtEl>
                                          <p:spTgt spid="140"/>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145"/>
                                        </p:tgtEl>
                                        <p:attrNameLst>
                                          <p:attrName>style.visibility</p:attrName>
                                        </p:attrNameLst>
                                      </p:cBhvr>
                                      <p:to>
                                        <p:strVal val="visible"/>
                                      </p:to>
                                    </p:set>
                                    <p:anim calcmode="lin" valueType="num">
                                      <p:cBhvr additive="base">
                                        <p:cTn id="83" dur="500" fill="hold"/>
                                        <p:tgtEl>
                                          <p:spTgt spid="145"/>
                                        </p:tgtEl>
                                        <p:attrNameLst>
                                          <p:attrName>ppt_x</p:attrName>
                                        </p:attrNameLst>
                                      </p:cBhvr>
                                      <p:tavLst>
                                        <p:tav tm="0">
                                          <p:val>
                                            <p:strVal val="0-#ppt_w/2"/>
                                          </p:val>
                                        </p:tav>
                                        <p:tav tm="100000">
                                          <p:val>
                                            <p:strVal val="#ppt_x"/>
                                          </p:val>
                                        </p:tav>
                                      </p:tavLst>
                                    </p:anim>
                                    <p:anim calcmode="lin" valueType="num">
                                      <p:cBhvr additive="base">
                                        <p:cTn id="84" dur="500" fill="hold"/>
                                        <p:tgtEl>
                                          <p:spTgt spid="145"/>
                                        </p:tgtEl>
                                        <p:attrNameLst>
                                          <p:attrName>ppt_y</p:attrName>
                                        </p:attrNameLst>
                                      </p:cBhvr>
                                      <p:tavLst>
                                        <p:tav tm="0">
                                          <p:val>
                                            <p:strVal val="#ppt_y"/>
                                          </p:val>
                                        </p:tav>
                                        <p:tav tm="100000">
                                          <p:val>
                                            <p:strVal val="#ppt_y"/>
                                          </p:val>
                                        </p:tav>
                                      </p:tavLst>
                                    </p:anim>
                                  </p:childTnLst>
                                </p:cTn>
                              </p:par>
                            </p:childTnLst>
                          </p:cTn>
                        </p:par>
                        <p:par>
                          <p:cTn id="85" fill="hold">
                            <p:stCondLst>
                              <p:cond delay="5200"/>
                            </p:stCondLst>
                            <p:childTnLst>
                              <p:par>
                                <p:cTn id="86" presetID="1" presetClass="exit" presetSubtype="0" fill="hold" nodeType="afterEffect">
                                  <p:stCondLst>
                                    <p:cond delay="0"/>
                                  </p:stCondLst>
                                  <p:childTnLst>
                                    <p:set>
                                      <p:cBhvr>
                                        <p:cTn id="87" dur="1" fill="hold">
                                          <p:stCondLst>
                                            <p:cond delay="0"/>
                                          </p:stCondLst>
                                        </p:cTn>
                                        <p:tgtEl>
                                          <p:spTgt spid="174"/>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3"/>
                                        </p:tgtEl>
                                        <p:attrNameLst>
                                          <p:attrName>style.visibility</p:attrName>
                                        </p:attrNameLst>
                                      </p:cBhvr>
                                      <p:to>
                                        <p:strVal val="visible"/>
                                      </p:to>
                                    </p:set>
                                  </p:childTnLst>
                                </p:cTn>
                              </p:par>
                              <p:par>
                                <p:cTn id="90" presetID="42" presetClass="path" presetSubtype="0" accel="50000" decel="50000" fill="hold" grpId="1" nodeType="withEffect">
                                  <p:stCondLst>
                                    <p:cond delay="0"/>
                                  </p:stCondLst>
                                  <p:childTnLst>
                                    <p:animMotion origin="layout" path="M -3.05556E-6 -4.07407E-6 L 0.09323 0.03264 " pathEditMode="relative" rAng="0" ptsTypes="AA">
                                      <p:cBhvr>
                                        <p:cTn id="91" dur="900" fill="hold"/>
                                        <p:tgtEl>
                                          <p:spTgt spid="3"/>
                                        </p:tgtEl>
                                        <p:attrNameLst>
                                          <p:attrName>ppt_x</p:attrName>
                                          <p:attrName>ppt_y</p:attrName>
                                        </p:attrNameLst>
                                      </p:cBhvr>
                                      <p:rCtr x="465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3" grpId="0" animBg="1"/>
      <p:bldP spid="3" grpId="1" animBg="1"/>
      <p:bldP spid="16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3"/>
          <p:cNvSpPr txBox="1">
            <a:spLocks noChangeArrowheads="1"/>
          </p:cNvSpPr>
          <p:nvPr/>
        </p:nvSpPr>
        <p:spPr bwMode="auto">
          <a:xfrm>
            <a:off x="-97457" y="3429000"/>
            <a:ext cx="933891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chemeClr val="tx2"/>
                </a:solidFill>
                <a:latin typeface="Times New Roman" panose="02020603050405020304" pitchFamily="18" charset="0"/>
              </a:rPr>
              <a:t>A neuron:</a:t>
            </a:r>
          </a:p>
          <a:p>
            <a:pPr marL="457200" indent="-457200">
              <a:spcBef>
                <a:spcPct val="0"/>
              </a:spcBef>
              <a:buFont typeface="Arial" panose="020B0604020202020204" pitchFamily="34" charset="0"/>
              <a:buChar char="•"/>
            </a:pPr>
            <a:r>
              <a:rPr lang="en-US" altLang="en-US" sz="2800">
                <a:latin typeface="Times New Roman" pitchFamily="18" charset="0"/>
              </a:rPr>
              <a:t>When a neuron fires, it sends a signal to its neighbors across its synapses.</a:t>
            </a:r>
          </a:p>
          <a:p>
            <a:pPr marL="457200" indent="-457200">
              <a:spcBef>
                <a:spcPct val="0"/>
              </a:spcBef>
              <a:buFont typeface="Arial" panose="020B0604020202020204" pitchFamily="34" charset="0"/>
              <a:buChar char="•"/>
            </a:pPr>
            <a:r>
              <a:rPr lang="en-US" altLang="en-US" sz="2800">
                <a:latin typeface="Times New Roman" pitchFamily="18" charset="0"/>
              </a:rPr>
              <a:t>These synapses have different weights in their influence.</a:t>
            </a:r>
          </a:p>
          <a:p>
            <a:pPr marL="457200" indent="-457200">
              <a:spcBef>
                <a:spcPct val="0"/>
              </a:spcBef>
              <a:buFont typeface="Arial" panose="020B0604020202020204" pitchFamily="34" charset="0"/>
              <a:buChar char="•"/>
            </a:pPr>
            <a:r>
              <a:rPr lang="en-US" altLang="en-US" sz="2800">
                <a:latin typeface="Times New Roman" pitchFamily="18" charset="0"/>
              </a:rPr>
              <a:t>When a neuron’s incoming signal </a:t>
            </a:r>
          </a:p>
          <a:p>
            <a:pPr>
              <a:spcBef>
                <a:spcPct val="0"/>
              </a:spcBef>
            </a:pPr>
            <a:r>
              <a:rPr lang="en-US" altLang="en-US" sz="2800">
                <a:latin typeface="Times New Roman" pitchFamily="18" charset="0"/>
              </a:rPr>
              <a:t>         reaches a threshold</a:t>
            </a:r>
          </a:p>
          <a:p>
            <a:pPr>
              <a:spcBef>
                <a:spcPct val="0"/>
              </a:spcBef>
            </a:pPr>
            <a:r>
              <a:rPr lang="en-US" altLang="en-US" sz="2800">
                <a:latin typeface="Times New Roman" pitchFamily="18" charset="0"/>
              </a:rPr>
              <a:t>         it fires.</a:t>
            </a:r>
          </a:p>
        </p:txBody>
      </p:sp>
      <p:sp>
        <p:nvSpPr>
          <p:cNvPr id="1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pic>
        <p:nvPicPr>
          <p:cNvPr id="327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22810"/>
            <a:ext cx="4724400" cy="26584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28601" y="508195"/>
            <a:ext cx="3886200" cy="2463605"/>
            <a:chOff x="990600" y="1116892"/>
            <a:chExt cx="3124200" cy="2278380"/>
          </a:xfrm>
        </p:grpSpPr>
        <p:sp>
          <p:nvSpPr>
            <p:cNvPr id="6" name="Rectangle 5"/>
            <p:cNvSpPr/>
            <p:nvPr/>
          </p:nvSpPr>
          <p:spPr>
            <a:xfrm>
              <a:off x="990600" y="1116892"/>
              <a:ext cx="3124200" cy="2278380"/>
            </a:xfrm>
            <a:prstGeom prst="rect">
              <a:avLst/>
            </a:prstGeom>
            <a:solidFill>
              <a:schemeClr val="tx1"/>
            </a:solidFill>
            <a:ln>
              <a:noFill/>
            </a:ln>
          </p:spPr>
          <p:txBody>
            <a:bodyPr wrap="square" rtlCol="0" anchor="ctr">
              <a:spAutoFit/>
            </a:bodyPr>
            <a:lstStyle/>
            <a:p>
              <a:pPr algn="l"/>
              <a:endParaRPr lang="en-CA" sz="2400"/>
            </a:p>
          </p:txBody>
        </p:sp>
        <p:pic>
          <p:nvPicPr>
            <p:cNvPr id="7" name="Picture 2" descr="https://cdn-images-1.medium.com/max/1600/1*Uo_ATzM9NWueKalZ5OJQJ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116892"/>
              <a:ext cx="3048000" cy="22783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3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ppt_x"/>
                                          </p:val>
                                        </p:tav>
                                        <p:tav tm="100000">
                                          <p:val>
                                            <p:strVal val="#ppt_x"/>
                                          </p:val>
                                        </p:tav>
                                      </p:tavLst>
                                    </p:anim>
                                    <p:anim calcmode="lin" valueType="num">
                                      <p:cBhvr additive="base">
                                        <p:cTn id="8" dur="500" fill="hold"/>
                                        <p:tgtEl>
                                          <p:spTgt spid="327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additive="base">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additive="base">
                                        <p:cTn id="3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 calcmode="lin" valueType="num">
                                      <p:cBhvr additive="base">
                                        <p:cTn id="4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anim calcmode="lin" valueType="num">
                                      <p:cBhvr additive="base">
                                        <p:cTn id="5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19" name="Group 21518"/>
          <p:cNvGrpSpPr/>
          <p:nvPr/>
        </p:nvGrpSpPr>
        <p:grpSpPr>
          <a:xfrm>
            <a:off x="380999" y="4169053"/>
            <a:ext cx="8359048" cy="2460343"/>
            <a:chOff x="380999" y="4169053"/>
            <a:chExt cx="8359048" cy="2460343"/>
          </a:xfrm>
        </p:grpSpPr>
        <p:grpSp>
          <p:nvGrpSpPr>
            <p:cNvPr id="21504" name="Group 21503"/>
            <p:cNvGrpSpPr/>
            <p:nvPr/>
          </p:nvGrpSpPr>
          <p:grpSpPr>
            <a:xfrm>
              <a:off x="380999" y="4220667"/>
              <a:ext cx="8336525" cy="2301246"/>
              <a:chOff x="121675" y="4220667"/>
              <a:chExt cx="8336525" cy="2301246"/>
            </a:xfrm>
          </p:grpSpPr>
          <p:pic>
            <p:nvPicPr>
              <p:cNvPr id="21506"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869009" y="4220667"/>
                <a:ext cx="7589191" cy="2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21675" y="4220667"/>
                <a:ext cx="935067" cy="2301246"/>
              </a:xfrm>
              <a:prstGeom prst="rect">
                <a:avLst/>
              </a:prstGeom>
              <a:solidFill>
                <a:schemeClr val="tx1"/>
              </a:solidFill>
              <a:ln>
                <a:noFill/>
              </a:ln>
            </p:spPr>
            <p:txBody>
              <a:bodyPr wrap="square" rtlCol="0" anchor="ctr">
                <a:spAutoFit/>
              </a:bodyPr>
              <a:lstStyle/>
              <a:p>
                <a:pPr algn="l"/>
                <a:endParaRPr lang="en-CA" sz="2400"/>
              </a:p>
            </p:txBody>
          </p:sp>
        </p:grpSp>
        <p:grpSp>
          <p:nvGrpSpPr>
            <p:cNvPr id="21518" name="Group 21517"/>
            <p:cNvGrpSpPr/>
            <p:nvPr/>
          </p:nvGrpSpPr>
          <p:grpSpPr>
            <a:xfrm>
              <a:off x="3951302" y="4169053"/>
              <a:ext cx="4788745" cy="2460343"/>
              <a:chOff x="3951302" y="4169053"/>
              <a:chExt cx="4788745" cy="2460343"/>
            </a:xfrm>
          </p:grpSpPr>
          <p:sp>
            <p:nvSpPr>
              <p:cNvPr id="3" name="Rectangle 2"/>
              <p:cNvSpPr/>
              <p:nvPr/>
            </p:nvSpPr>
            <p:spPr>
              <a:xfrm>
                <a:off x="4200440" y="5464584"/>
                <a:ext cx="117536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2" name="TextBox 1"/>
                  <p:cNvSpPr txBox="1"/>
                  <p:nvPr/>
                </p:nvSpPr>
                <p:spPr>
                  <a:xfrm>
                    <a:off x="3951302" y="5725663"/>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1302" y="5725663"/>
                    <a:ext cx="1723805" cy="747192"/>
                  </a:xfrm>
                  <a:prstGeom prst="rect">
                    <a:avLst/>
                  </a:prstGeom>
                  <a:blipFill>
                    <a:blip r:embed="rId4"/>
                    <a:stretch>
                      <a:fillRect/>
                    </a:stretch>
                  </a:blipFill>
                </p:spPr>
                <p:txBody>
                  <a:bodyPr/>
                  <a:lstStyle/>
                  <a:p>
                    <a:r>
                      <a:rPr lang="en-US">
                        <a:noFill/>
                      </a:rPr>
                      <a:t> </a:t>
                    </a:r>
                  </a:p>
                </p:txBody>
              </p:sp>
            </mc:Fallback>
          </mc:AlternateContent>
          <p:grpSp>
            <p:nvGrpSpPr>
              <p:cNvPr id="21516" name="Group 21515"/>
              <p:cNvGrpSpPr/>
              <p:nvPr/>
            </p:nvGrpSpPr>
            <p:grpSpPr>
              <a:xfrm>
                <a:off x="5655427" y="4169053"/>
                <a:ext cx="3084620" cy="2460343"/>
                <a:chOff x="5655427" y="4169053"/>
                <a:chExt cx="3084620" cy="2460343"/>
              </a:xfrm>
            </p:grpSpPr>
            <p:sp>
              <p:nvSpPr>
                <p:cNvPr id="5" name="Rectangle 4"/>
                <p:cNvSpPr/>
                <p:nvPr/>
              </p:nvSpPr>
              <p:spPr>
                <a:xfrm>
                  <a:off x="6345051" y="5588975"/>
                  <a:ext cx="214331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7" name="TextBox 6"/>
                    <p:cNvSpPr txBox="1"/>
                    <p:nvPr/>
                  </p:nvSpPr>
                  <p:spPr>
                    <a:xfrm>
                      <a:off x="5999354" y="5803834"/>
                      <a:ext cx="1888209" cy="436210"/>
                    </a:xfrm>
                    <a:prstGeom prst="rect">
                      <a:avLst/>
                    </a:prstGeom>
                    <a:noFill/>
                  </p:spPr>
                  <p:txBody>
                    <a:bodyPr wrap="none" lIns="0" tIns="0" rIns="0" bIns="0" rtlCol="0">
                      <a:spAutoFit/>
                    </a:bodyPr>
                    <a:lstStyle/>
                    <a:p>
                      <a:r>
                        <a:rPr lang="en-CA" sz="2000">
                          <a:solidFill>
                            <a:schemeClr val="bg2"/>
                          </a:solidFill>
                        </a:rPr>
                        <a:t>y</a:t>
                      </a:r>
                      <a:r>
                        <a:rPr lang="en-CA" sz="2000" b="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99354" y="5803834"/>
                      <a:ext cx="1888209" cy="436210"/>
                    </a:xfrm>
                    <a:prstGeom prst="rect">
                      <a:avLst/>
                    </a:prstGeom>
                    <a:blipFill>
                      <a:blip r:embed="rId5"/>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73533" y="5213371"/>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73533" y="5213371"/>
                      <a:ext cx="212751" cy="307777"/>
                    </a:xfrm>
                    <a:prstGeom prst="rect">
                      <a:avLst/>
                    </a:prstGeom>
                    <a:blipFill>
                      <a:blip r:embed="rId6"/>
                      <a:stretch>
                        <a:fillRect l="-28571" r="-25714" b="-25490"/>
                      </a:stretch>
                    </a:blipFill>
                  </p:spPr>
                  <p:txBody>
                    <a:bodyPr/>
                    <a:lstStyle/>
                    <a:p>
                      <a:r>
                        <a:rPr lang="en-US">
                          <a:noFill/>
                        </a:rPr>
                        <a:t> </a:t>
                      </a:r>
                    </a:p>
                  </p:txBody>
                </p:sp>
              </mc:Fallback>
            </mc:AlternateContent>
            <p:sp>
              <p:nvSpPr>
                <p:cNvPr id="98" name="Rectangle 97"/>
                <p:cNvSpPr/>
                <p:nvPr/>
              </p:nvSpPr>
              <p:spPr>
                <a:xfrm>
                  <a:off x="5655427" y="4169053"/>
                  <a:ext cx="3084620" cy="2460343"/>
                </a:xfrm>
                <a:prstGeom prst="rect">
                  <a:avLst/>
                </a:prstGeom>
                <a:solidFill>
                  <a:srgbClr val="000066"/>
                </a:solidFill>
                <a:ln>
                  <a:noFill/>
                </a:ln>
              </p:spPr>
              <p:txBody>
                <a:bodyPr wrap="square" rtlCol="0" anchor="ctr">
                  <a:spAutoFit/>
                </a:bodyPr>
                <a:lstStyle/>
                <a:p>
                  <a:pPr algn="l"/>
                  <a:endParaRPr lang="en-CA" sz="2400"/>
                </a:p>
              </p:txBody>
            </p:sp>
          </p:grpSp>
        </p:grpSp>
      </p:grpSp>
      <mc:AlternateContent xmlns:mc="http://schemas.openxmlformats.org/markup-compatibility/2006" xmlns:a14="http://schemas.microsoft.com/office/drawing/2010/main">
        <mc:Choice Requires="a14">
          <p:sp>
            <p:nvSpPr>
              <p:cNvPr id="12" name="TextBox 11"/>
              <p:cNvSpPr txBox="1"/>
              <p:nvPr/>
            </p:nvSpPr>
            <p:spPr>
              <a:xfrm>
                <a:off x="4511578" y="5088979"/>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11578" y="5088979"/>
                <a:ext cx="191912" cy="307777"/>
              </a:xfrm>
              <a:prstGeom prst="rect">
                <a:avLst/>
              </a:prstGeom>
              <a:blipFill>
                <a:blip r:embed="rId7"/>
                <a:stretch>
                  <a:fillRect l="-15625" r="-12500"/>
                </a:stretch>
              </a:blipFill>
            </p:spPr>
            <p:txBody>
              <a:bodyPr/>
              <a:lstStyle/>
              <a:p>
                <a:r>
                  <a:rPr lang="en-US">
                    <a:noFill/>
                  </a:rPr>
                  <a:t> </a:t>
                </a:r>
              </a:p>
            </p:txBody>
          </p:sp>
        </mc:Fallback>
      </mc:AlternateContent>
      <p:sp>
        <p:nvSpPr>
          <p:cNvPr id="1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mc:AlternateContent xmlns:mc="http://schemas.openxmlformats.org/markup-compatibility/2006" xmlns:a14="http://schemas.microsoft.com/office/drawing/2010/main">
        <mc:Choice Requires="a14">
          <p:sp>
            <p:nvSpPr>
              <p:cNvPr id="55" name="Text Box 33"/>
              <p:cNvSpPr txBox="1">
                <a:spLocks noChangeArrowheads="1"/>
              </p:cNvSpPr>
              <p:nvPr/>
            </p:nvSpPr>
            <p:spPr bwMode="auto">
              <a:xfrm>
                <a:off x="-97458" y="381000"/>
                <a:ext cx="9546258" cy="3847207"/>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anose="02020603050405020304" pitchFamily="18" charset="0"/>
                    <a:cs typeface="Times New Roman" panose="02020603050405020304" pitchFamily="18" charset="0"/>
                  </a:rPr>
                  <a:t>An artificial neuron:</a:t>
                </a:r>
              </a:p>
              <a:p>
                <a:pPr marL="457200" indent="-457200">
                  <a:spcBef>
                    <a:spcPct val="0"/>
                  </a:spcBef>
                  <a:buFont typeface="Arial" panose="020B0604020202020204" pitchFamily="34" charset="0"/>
                  <a:buChar char="•"/>
                </a:pPr>
                <a:r>
                  <a:rPr lang="en-US" altLang="en-US" sz="2400">
                    <a:solidFill>
                      <a:srgbClr val="FF00FF"/>
                    </a:solidFill>
                    <a:latin typeface="Times New Roman" panose="02020603050405020304" pitchFamily="18" charset="0"/>
                    <a:cs typeface="Times New Roman" panose="02020603050405020304" pitchFamily="18" charset="0"/>
                  </a:rPr>
                  <a:t>Input: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b="0" i="1">
                            <a:solidFill>
                              <a:srgbClr val="FF00FF"/>
                            </a:solidFill>
                            <a:latin typeface="Cambria Math" panose="02040503050406030204" pitchFamily="18" charset="0"/>
                            <a:sym typeface="Symbol" panose="05050102010706020507" pitchFamily="18" charset="2"/>
                          </a:rPr>
                          <m:t>𝑥</m:t>
                        </m:r>
                      </m:e>
                    </m:acc>
                    <m:r>
                      <a:rPr lang="en-CA" altLang="en-US" sz="2400" b="0" i="1" smtClean="0">
                        <a:solidFill>
                          <a:srgbClr val="FF00FF"/>
                        </a:solidFill>
                        <a:latin typeface="Cambria Math" panose="02040503050406030204" pitchFamily="18" charset="0"/>
                        <a:sym typeface="Symbol" panose="05050102010706020507" pitchFamily="18" charset="2"/>
                      </a:rPr>
                      <m:t> </m:t>
                    </m:r>
                  </m:oMath>
                </a14:m>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a:solidFill>
                      <a:srgbClr val="FF00FF"/>
                    </a:solidFill>
                    <a:latin typeface="Times New Roman" panose="02020603050405020304" pitchFamily="18" charset="0"/>
                    <a:cs typeface="Times New Roman" panose="02020603050405020304" pitchFamily="18" charset="0"/>
                  </a:rPr>
                  <a:t>1</a:t>
                </a:r>
                <a:r>
                  <a:rPr lang="en-US" altLang="en-US" sz="2400" i="1">
                    <a:solidFill>
                      <a:srgbClr val="FF00FF"/>
                    </a:solidFill>
                    <a:latin typeface="Times New Roman" panose="02020603050405020304" pitchFamily="18" charset="0"/>
                    <a:cs typeface="Times New Roman" panose="02020603050405020304" pitchFamily="18" charset="0"/>
                  </a:rPr>
                  <a:t>,…, </a:t>
                </a:r>
                <a:r>
                  <a:rPr lang="en-US" altLang="en-US" sz="2400" i="1" err="1">
                    <a:solidFill>
                      <a:srgbClr val="FF00FF"/>
                    </a:solidFill>
                    <a:latin typeface="Times New Roman" panose="02020603050405020304" pitchFamily="18" charset="0"/>
                    <a:cs typeface="Times New Roman" panose="02020603050405020304" pitchFamily="18" charset="0"/>
                  </a:rPr>
                  <a:t>x</a:t>
                </a:r>
                <a:r>
                  <a:rPr lang="en-US" altLang="en-US" sz="2400" i="1" baseline="-25000" err="1">
                    <a:solidFill>
                      <a:srgbClr val="FF00FF"/>
                    </a:solidFill>
                    <a:latin typeface="Times New Roman" panose="02020603050405020304" pitchFamily="18" charset="0"/>
                    <a:cs typeface="Times New Roman" panose="02020603050405020304" pitchFamily="18" charset="0"/>
                  </a:rPr>
                  <a:t>n</a:t>
                </a: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p>
              <a:p>
                <a:pPr>
                  <a:spcBef>
                    <a:spcPct val="0"/>
                  </a:spcBef>
                </a:pP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i</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a:latin typeface="Times New Roman" panose="02020603050405020304" pitchFamily="18" charset="0"/>
                    <a:cs typeface="Times New Roman" panose="02020603050405020304" pitchFamily="18" charset="0"/>
                    <a:sym typeface="Symbol" panose="05050102010706020507" pitchFamily="18" charset="2"/>
                  </a:rPr>
                  <a:t>brightness of </a:t>
                </a:r>
                <a:r>
                  <a:rPr lang="en-US" altLang="en-US" sz="2400" i="1" err="1">
                    <a:latin typeface="Times New Roman" panose="02020603050405020304" pitchFamily="18" charset="0"/>
                    <a:cs typeface="Times New Roman" panose="02020603050405020304" pitchFamily="18" charset="0"/>
                    <a:sym typeface="Symbol" panose="05050102010706020507" pitchFamily="18" charset="2"/>
                  </a:rPr>
                  <a:t>i</a:t>
                </a:r>
                <a:r>
                  <a:rPr lang="en-US" altLang="en-US" sz="2400" i="1" baseline="30000" err="1">
                    <a:latin typeface="Times New Roman" panose="02020603050405020304" pitchFamily="18" charset="0"/>
                    <a:cs typeface="Times New Roman" panose="02020603050405020304" pitchFamily="18" charset="0"/>
                    <a:sym typeface="Symbol" panose="05050102010706020507" pitchFamily="18" charset="2"/>
                  </a:rPr>
                  <a:t>th</a:t>
                </a:r>
                <a:r>
                  <a:rPr lang="en-US" altLang="en-US" sz="2400">
                    <a:latin typeface="Times New Roman" panose="02020603050405020304" pitchFamily="18" charset="0"/>
                    <a:cs typeface="Times New Roman" panose="02020603050405020304" pitchFamily="18" charset="0"/>
                    <a:sym typeface="Symbol" panose="05050102010706020507" pitchFamily="18" charset="2"/>
                  </a:rPr>
                  <a:t> pixel.</a:t>
                </a:r>
              </a:p>
              <a:p>
                <a:pPr>
                  <a:spcBef>
                    <a:spcPct val="0"/>
                  </a:spcBef>
                </a:pPr>
                <a:r>
                  <a:rPr lang="en-US" altLang="en-US" sz="240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a:latin typeface="Times New Roman" panose="02020603050405020304" pitchFamily="18" charset="0"/>
                    <a:cs typeface="Times New Roman" panose="02020603050405020304" pitchFamily="18" charset="0"/>
                    <a:sym typeface="Symbol" panose="05050102010706020507" pitchFamily="18" charset="2"/>
                  </a:rPr>
                  <a:t>  </a:t>
                </a:r>
                <a:r>
                  <a:rPr lang="en-US" altLang="en-US" sz="2000" err="1">
                    <a:latin typeface="Times New Roman" panose="02020603050405020304" pitchFamily="18" charset="0"/>
                    <a:cs typeface="Times New Roman" panose="02020603050405020304" pitchFamily="18" charset="0"/>
                    <a:sym typeface="Symbol" panose="05050102010706020507" pitchFamily="18" charset="2"/>
                  </a:rPr>
                  <a:t>Eg</a:t>
                </a:r>
                <a:r>
                  <a:rPr lang="en-US" altLang="en-US" sz="200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0.5</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 x</a:t>
                </a:r>
                <a:r>
                  <a:rPr lang="en-US" altLang="en-US" sz="2400" i="1" baseline="-250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2</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0.3</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 …, </a:t>
                </a:r>
                <a:r>
                  <a:rPr lang="en-US" altLang="en-US" sz="2400" i="1"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0.4</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p>
              <a:p>
                <a:pPr marL="457200" indent="-457200">
                  <a:spcBef>
                    <a:spcPct val="0"/>
                  </a:spcBef>
                  <a:buFont typeface="Arial" panose="020B0604020202020204" pitchFamily="34" charset="0"/>
                  <a:buChar char="•"/>
                </a:pPr>
                <a:r>
                  <a:rPr lang="en-US" altLang="en-US" sz="2400">
                    <a:solidFill>
                      <a:srgbClr val="66FF33"/>
                    </a:solidFill>
                    <a:latin typeface="Times New Roman" panose="02020603050405020304" pitchFamily="18" charset="0"/>
                    <a:cs typeface="Times New Roman" panose="02020603050405020304" pitchFamily="18" charset="0"/>
                  </a:rPr>
                  <a:t>Edge Weights </a:t>
                </a:r>
                <a14:m>
                  <m:oMath xmlns:m="http://schemas.openxmlformats.org/officeDocument/2006/math">
                    <m:acc>
                      <m:accPr>
                        <m:chr m:val="⃗"/>
                        <m:ctrlPr>
                          <a:rPr lang="en-US" altLang="en-US" sz="2400" i="1" smtClean="0">
                            <a:solidFill>
                              <a:srgbClr val="66FF33"/>
                            </a:solidFill>
                            <a:latin typeface="Cambria Math" panose="02040503050406030204" pitchFamily="18" charset="0"/>
                          </a:rPr>
                        </m:ctrlPr>
                      </m:accPr>
                      <m:e>
                        <m:r>
                          <a:rPr lang="en-CA" altLang="en-US" sz="2400" b="0" i="1" smtClean="0">
                            <a:solidFill>
                              <a:srgbClr val="66FF33"/>
                            </a:solidFill>
                            <a:latin typeface="Cambria Math" panose="02040503050406030204" pitchFamily="18" charset="0"/>
                          </a:rPr>
                          <m:t>𝑤</m:t>
                        </m:r>
                      </m:e>
                    </m:acc>
                  </m:oMath>
                </a14:m>
                <a:r>
                  <a:rPr lang="en-US" altLang="en-US" sz="2400" i="1">
                    <a:solidFill>
                      <a:srgbClr val="66FF33"/>
                    </a:solidFill>
                    <a:latin typeface="Times New Roman" panose="02020603050405020304" pitchFamily="18" charset="0"/>
                    <a:cs typeface="Times New Roman" panose="02020603050405020304" pitchFamily="18" charset="0"/>
                  </a:rPr>
                  <a:t> = </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a:solidFill>
                      <a:srgbClr val="66FF33"/>
                    </a:solidFill>
                    <a:latin typeface="Times New Roman" panose="02020603050405020304" pitchFamily="18" charset="0"/>
                    <a:cs typeface="Times New Roman" panose="02020603050405020304" pitchFamily="18" charset="0"/>
                  </a:rPr>
                  <a:t>w</a:t>
                </a:r>
                <a:r>
                  <a:rPr lang="en-US" altLang="en-US" sz="2400" i="1" baseline="-25000">
                    <a:solidFill>
                      <a:srgbClr val="66FF33"/>
                    </a:solidFill>
                    <a:latin typeface="Times New Roman" panose="02020603050405020304" pitchFamily="18" charset="0"/>
                    <a:cs typeface="Times New Roman" panose="02020603050405020304" pitchFamily="18" charset="0"/>
                  </a:rPr>
                  <a:t>0</a:t>
                </a:r>
                <a:r>
                  <a:rPr lang="en-US" altLang="en-US" sz="2400" i="1">
                    <a:solidFill>
                      <a:srgbClr val="66FF33"/>
                    </a:solidFill>
                    <a:latin typeface="Times New Roman" panose="02020603050405020304" pitchFamily="18" charset="0"/>
                    <a:cs typeface="Times New Roman" panose="02020603050405020304" pitchFamily="18" charset="0"/>
                  </a:rPr>
                  <a:t>,w</a:t>
                </a:r>
                <a:r>
                  <a:rPr lang="en-US" altLang="en-US" sz="2400" i="1" baseline="-25000">
                    <a:solidFill>
                      <a:srgbClr val="66FF33"/>
                    </a:solidFill>
                    <a:latin typeface="Times New Roman" panose="02020603050405020304" pitchFamily="18" charset="0"/>
                    <a:cs typeface="Times New Roman" panose="02020603050405020304" pitchFamily="18" charset="0"/>
                  </a:rPr>
                  <a:t>1</a:t>
                </a:r>
                <a:r>
                  <a:rPr lang="en-US" altLang="en-US" sz="2400" i="1">
                    <a:solidFill>
                      <a:srgbClr val="66FF33"/>
                    </a:solidFill>
                    <a:latin typeface="Times New Roman" panose="02020603050405020304" pitchFamily="18" charset="0"/>
                    <a:cs typeface="Times New Roman" panose="02020603050405020304" pitchFamily="18" charset="0"/>
                  </a:rPr>
                  <a:t>,…,</a:t>
                </a:r>
                <a:r>
                  <a:rPr lang="en-US" altLang="en-US" sz="2400" i="1" err="1">
                    <a:solidFill>
                      <a:srgbClr val="66FF33"/>
                    </a:solidFill>
                    <a:latin typeface="Times New Roman" panose="02020603050405020304" pitchFamily="18" charset="0"/>
                    <a:cs typeface="Times New Roman" panose="02020603050405020304" pitchFamily="18" charset="0"/>
                  </a:rPr>
                  <a:t>w</a:t>
                </a:r>
                <a:r>
                  <a:rPr lang="en-US" altLang="en-US" sz="2400" i="1" baseline="-25000" err="1">
                    <a:solidFill>
                      <a:srgbClr val="66FF33"/>
                    </a:solidFill>
                    <a:latin typeface="Times New Roman" panose="02020603050405020304" pitchFamily="18" charset="0"/>
                    <a:cs typeface="Times New Roman" panose="02020603050405020304" pitchFamily="18" charset="0"/>
                  </a:rPr>
                  <a:t>n</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latin typeface="Times New Roman" panose="02020603050405020304" pitchFamily="18" charset="0"/>
                    <a:cs typeface="Times New Roman" panose="02020603050405020304" pitchFamily="18" charset="0"/>
                    <a:sym typeface="Symbol" panose="05050102010706020507" pitchFamily="18" charset="2"/>
                  </a:rPr>
                  <a:t>.</a:t>
                </a:r>
              </a:p>
              <a:p>
                <a:pPr>
                  <a:spcBef>
                    <a:spcPct val="0"/>
                  </a:spcBef>
                </a:pPr>
                <a:r>
                  <a:rPr lang="en-US" altLang="en-US" sz="2400" i="1">
                    <a:solidFill>
                      <a:srgbClr val="66FF33"/>
                    </a:solidFill>
                    <a:latin typeface="Times New Roman" panose="02020603050405020304" pitchFamily="18" charset="0"/>
                    <a:cs typeface="Times New Roman" panose="02020603050405020304" pitchFamily="18" charset="0"/>
                  </a:rPr>
                  <a:t>      </a:t>
                </a:r>
                <a:r>
                  <a:rPr lang="en-US" altLang="en-US" sz="2400" i="1" err="1">
                    <a:solidFill>
                      <a:srgbClr val="66FF33"/>
                    </a:solidFill>
                    <a:latin typeface="Times New Roman" panose="02020603050405020304" pitchFamily="18" charset="0"/>
                    <a:cs typeface="Times New Roman" panose="02020603050405020304" pitchFamily="18" charset="0"/>
                  </a:rPr>
                  <a:t>w</a:t>
                </a:r>
                <a:r>
                  <a:rPr lang="en-US" altLang="en-US" sz="2400" i="1" baseline="-25000" err="1">
                    <a:solidFill>
                      <a:srgbClr val="66FF33"/>
                    </a:solidFill>
                    <a:latin typeface="Times New Roman" panose="02020603050405020304" pitchFamily="18" charset="0"/>
                    <a:cs typeface="Times New Roman" panose="02020603050405020304" pitchFamily="18" charset="0"/>
                  </a:rPr>
                  <a:t>i</a:t>
                </a:r>
                <a:r>
                  <a:rPr lang="en-US" altLang="en-US" sz="2400" i="1">
                    <a:solidFill>
                      <a:srgbClr val="66FF33"/>
                    </a:solidFill>
                    <a:latin typeface="Times New Roman" panose="02020603050405020304" pitchFamily="18" charset="0"/>
                    <a:cs typeface="Times New Roman" panose="02020603050405020304" pitchFamily="18" charset="0"/>
                  </a:rPr>
                  <a:t> = </a:t>
                </a:r>
                <a:r>
                  <a:rPr lang="en-US" altLang="en-US" sz="2400">
                    <a:latin typeface="Times New Roman" panose="02020603050405020304" pitchFamily="18" charset="0"/>
                    <a:cs typeface="Times New Roman" panose="02020603050405020304" pitchFamily="18" charset="0"/>
                    <a:sym typeface="Symbol" panose="05050102010706020507" pitchFamily="18" charset="2"/>
                  </a:rPr>
                  <a:t>influence of </a:t>
                </a:r>
                <a:r>
                  <a:rPr lang="en-US" altLang="en-US" sz="2400" i="1" err="1">
                    <a:latin typeface="Times New Roman" panose="02020603050405020304" pitchFamily="18" charset="0"/>
                    <a:cs typeface="Times New Roman" panose="02020603050405020304" pitchFamily="18" charset="0"/>
                    <a:sym typeface="Symbol" panose="05050102010706020507" pitchFamily="18" charset="2"/>
                  </a:rPr>
                  <a:t>i</a:t>
                </a:r>
                <a:r>
                  <a:rPr lang="en-US" altLang="en-US" sz="2400" i="1" baseline="30000" err="1">
                    <a:latin typeface="Times New Roman" panose="02020603050405020304" pitchFamily="18" charset="0"/>
                    <a:cs typeface="Times New Roman" panose="02020603050405020304" pitchFamily="18" charset="0"/>
                    <a:sym typeface="Symbol" panose="05050102010706020507" pitchFamily="18" charset="2"/>
                  </a:rPr>
                  <a:t>th</a:t>
                </a:r>
                <a:r>
                  <a:rPr lang="en-US" altLang="en-US" sz="2400">
                    <a:latin typeface="Times New Roman" panose="02020603050405020304" pitchFamily="18" charset="0"/>
                    <a:cs typeface="Times New Roman" panose="02020603050405020304" pitchFamily="18" charset="0"/>
                    <a:sym typeface="Symbol" panose="05050102010706020507" pitchFamily="18" charset="2"/>
                  </a:rPr>
                  <a:t> pixel on neuron.</a:t>
                </a:r>
              </a:p>
              <a:p>
                <a:pPr>
                  <a:spcBef>
                    <a:spcPct val="0"/>
                  </a:spcBef>
                </a:pPr>
                <a:r>
                  <a:rPr lang="en-US" altLang="en-US" sz="2400">
                    <a:latin typeface="Times New Roman" panose="02020603050405020304" pitchFamily="18" charset="0"/>
                    <a:cs typeface="Times New Roman" panose="02020603050405020304" pitchFamily="18" charset="0"/>
                    <a:sym typeface="Symbol" panose="05050102010706020507" pitchFamily="18" charset="2"/>
                  </a:rPr>
                  <a:t>      </a:t>
                </a:r>
                <a:r>
                  <a:rPr lang="en-US" altLang="en-US" sz="2000" err="1">
                    <a:latin typeface="Times New Roman" panose="02020603050405020304" pitchFamily="18" charset="0"/>
                    <a:cs typeface="Times New Roman" panose="02020603050405020304" pitchFamily="18" charset="0"/>
                    <a:sym typeface="Symbol" panose="05050102010706020507" pitchFamily="18" charset="2"/>
                  </a:rPr>
                  <a:t>Eg</a:t>
                </a:r>
                <a:r>
                  <a:rPr lang="en-US" altLang="en-US" sz="200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0</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8</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4</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 w</a:t>
                </a:r>
                <a:r>
                  <a:rPr lang="en-US" altLang="en-US" sz="2400" i="1" baseline="-250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=9</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p>
              <a:p>
                <a:pPr marL="342900" indent="-342900">
                  <a:spcBef>
                    <a:spcPct val="0"/>
                  </a:spcBef>
                  <a:buFont typeface="Arial" panose="020B0604020202020204" pitchFamily="34" charset="0"/>
                  <a:buChar char="•"/>
                </a:pPr>
                <a:r>
                  <a:rPr lang="en-US" altLang="en-US" sz="2400">
                    <a:solidFill>
                      <a:srgbClr val="FF7C80"/>
                    </a:solidFill>
                    <a:latin typeface="Times New Roman" panose="02020603050405020304" pitchFamily="18" charset="0"/>
                    <a:cs typeface="Times New Roman" panose="02020603050405020304" pitchFamily="18" charset="0"/>
                    <a:sym typeface="Symbol" panose="05050102010706020507" pitchFamily="18" charset="2"/>
                  </a:rPr>
                  <a:t>Total incoming signal: </a:t>
                </a:r>
                <a:r>
                  <a:rPr lang="en-US" altLang="en-US" sz="2400" i="1">
                    <a:solidFill>
                      <a:srgbClr val="FF7C80"/>
                    </a:solidFill>
                    <a:latin typeface="Times New Roman" panose="02020603050405020304" pitchFamily="18" charset="0"/>
                    <a:cs typeface="Times New Roman" panose="02020603050405020304" pitchFamily="18" charset="0"/>
                    <a:sym typeface="Symbol" panose="05050102010706020507" pitchFamily="18" charset="2"/>
                  </a:rPr>
                  <a:t>z =           </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 +   </a:t>
                </a:r>
                <a:r>
                  <a:rPr lang="en-US" altLang="en-US" sz="2400" i="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2</a:t>
                </a:r>
                <a:r>
                  <a:rPr lang="en-US" altLang="en-US" sz="240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   +…+ </a:t>
                </a:r>
                <a:r>
                  <a:rPr lang="en-US" altLang="en-US" sz="2400" i="1"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x</a:t>
                </a:r>
                <a:r>
                  <a:rPr lang="en-US" altLang="en-US" sz="2400" i="1" baseline="-25000" err="1">
                    <a:solidFill>
                      <a:srgbClr val="FF00FF"/>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n-US" sz="2400" err="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n</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  </a:t>
                </a:r>
              </a:p>
              <a:p>
                <a:pPr>
                  <a:spcBef>
                    <a:spcPct val="0"/>
                  </a:spcBef>
                </a:pP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solidFill>
                      <a:srgbClr val="FF7C80"/>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         0.5</a:t>
                </a:r>
                <a:r>
                  <a:rPr lang="en-US" altLang="en-US" sz="240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4   </a:t>
                </a:r>
                <a:r>
                  <a:rPr lang="en-US" altLang="en-US" sz="2400">
                    <a:latin typeface="Times New Roman" panose="02020603050405020304" pitchFamily="18" charset="0"/>
                    <a:cs typeface="Times New Roman" panose="02020603050405020304" pitchFamily="18" charset="0"/>
                    <a:sym typeface="Symbol" panose="05050102010706020507" pitchFamily="18" charset="2"/>
                  </a:rPr>
                  <a:t>+</a:t>
                </a:r>
                <a:r>
                  <a:rPr lang="en-US" altLang="en-US" sz="180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a:solidFill>
                      <a:srgbClr val="FF7C8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0.3</a:t>
                </a:r>
                <a:r>
                  <a:rPr lang="en-US" altLang="en-US" sz="240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(-2) </a:t>
                </a:r>
                <a:r>
                  <a:rPr lang="en-US" altLang="en-US" sz="2400" i="1">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latin typeface="Times New Roman" panose="02020603050405020304" pitchFamily="18" charset="0"/>
                    <a:cs typeface="Times New Roman" panose="02020603050405020304" pitchFamily="18" charset="0"/>
                    <a:sym typeface="Symbol" panose="05050102010706020507" pitchFamily="18" charset="2"/>
                  </a:rPr>
                  <a:t>+</a:t>
                </a:r>
                <a:r>
                  <a:rPr lang="en-US" altLang="en-US" sz="1800">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a:solidFill>
                      <a:srgbClr val="FF7C8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0.4</a:t>
                </a:r>
                <a:r>
                  <a:rPr lang="en-US" altLang="en-US" sz="2400">
                    <a:latin typeface="Times New Roman" panose="02020603050405020304" pitchFamily="18" charset="0"/>
                    <a:cs typeface="Times New Roman" panose="02020603050405020304" pitchFamily="18" charset="0"/>
                    <a:sym typeface="Symbol" panose="05050102010706020507" pitchFamily="18" charset="2"/>
                  </a:rPr>
                  <a:t></a:t>
                </a:r>
                <a:r>
                  <a:rPr lang="en-US"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9 </a:t>
                </a:r>
                <a:endParaRPr lang="en-US" altLang="en-US" sz="2400">
                  <a:solidFill>
                    <a:srgbClr val="FF7C80"/>
                  </a:solidFill>
                  <a:latin typeface="Times New Roman" panose="02020603050405020304" pitchFamily="18" charset="0"/>
                  <a:cs typeface="Times New Roman" panose="02020603050405020304" pitchFamily="18" charset="0"/>
                  <a:sym typeface="Symbol" panose="05050102010706020507" pitchFamily="18" charset="2"/>
                </a:endParaRPr>
              </a:p>
            </p:txBody>
          </p:sp>
        </mc:Choice>
        <mc:Fallback xmlns="">
          <p:sp>
            <p:nvSpPr>
              <p:cNvPr id="55" name="Text Box 33"/>
              <p:cNvSpPr txBox="1">
                <a:spLocks noRot="1" noChangeAspect="1" noMove="1" noResize="1" noEditPoints="1" noAdjustHandles="1" noChangeArrowheads="1" noChangeShapeType="1" noTextEdit="1"/>
              </p:cNvSpPr>
              <p:nvPr/>
            </p:nvSpPr>
            <p:spPr bwMode="auto">
              <a:xfrm>
                <a:off x="-97458" y="381000"/>
                <a:ext cx="9546258" cy="3847207"/>
              </a:xfrm>
              <a:prstGeom prst="rect">
                <a:avLst/>
              </a:prstGeom>
              <a:blipFill>
                <a:blip r:embed="rId8"/>
                <a:stretch>
                  <a:fillRect t="-12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64" name="Group 63"/>
          <p:cNvGrpSpPr/>
          <p:nvPr/>
        </p:nvGrpSpPr>
        <p:grpSpPr>
          <a:xfrm>
            <a:off x="1938252" y="861922"/>
            <a:ext cx="484800" cy="459800"/>
            <a:chOff x="3220343" y="2894580"/>
            <a:chExt cx="540000" cy="540000"/>
          </a:xfrm>
        </p:grpSpPr>
        <p:sp>
          <p:nvSpPr>
            <p:cNvPr id="65" name="Rectangle 64"/>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66" name="Picture 10" descr="Image result for bicyc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1371601" y="1349431"/>
            <a:ext cx="468958" cy="523220"/>
            <a:chOff x="5181600" y="2743200"/>
            <a:chExt cx="658963" cy="666466"/>
          </a:xfrm>
        </p:grpSpPr>
        <p:pic>
          <p:nvPicPr>
            <p:cNvPr id="68" name="Picture 2" descr="Pixel, square wallpaper"/>
            <p:cNvPicPr>
              <a:picLocks noChangeAspect="1" noChangeArrowheads="1"/>
            </p:cNvPicPr>
            <p:nvPr/>
          </p:nvPicPr>
          <p:blipFill rotWithShape="1">
            <a:blip r:embed="rId10">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69" name="Rectangle 68"/>
            <p:cNvSpPr/>
            <p:nvPr/>
          </p:nvSpPr>
          <p:spPr>
            <a:xfrm>
              <a:off x="5441423" y="2743200"/>
              <a:ext cx="399140" cy="666466"/>
            </a:xfrm>
            <a:prstGeom prst="rect">
              <a:avLst/>
            </a:prstGeom>
          </p:spPr>
          <p:txBody>
            <a:bodyPr wrap="none">
              <a:spAutoFit/>
            </a:bodyPr>
            <a:lstStyle/>
            <a:p>
              <a:r>
                <a:rPr lang="en-US" b="1" i="1" err="1">
                  <a:solidFill>
                    <a:schemeClr val="bg2"/>
                  </a:solidFill>
                  <a:sym typeface="Symbol" panose="05050102010706020507" pitchFamily="18" charset="2"/>
                </a:rPr>
                <a:t>i</a:t>
              </a:r>
              <a:endParaRPr lang="en-CA" b="1">
                <a:solidFill>
                  <a:schemeClr val="bg2"/>
                </a:solidFill>
              </a:endParaRPr>
            </a:p>
          </p:txBody>
        </p:sp>
        <p:sp>
          <p:nvSpPr>
            <p:cNvPr id="70" name="Rectangle 69"/>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71" name="Group 70"/>
          <p:cNvGrpSpPr/>
          <p:nvPr/>
        </p:nvGrpSpPr>
        <p:grpSpPr>
          <a:xfrm>
            <a:off x="422808" y="5085117"/>
            <a:ext cx="540000" cy="540000"/>
            <a:chOff x="3220343" y="2894580"/>
            <a:chExt cx="540000" cy="540000"/>
          </a:xfrm>
        </p:grpSpPr>
        <p:sp>
          <p:nvSpPr>
            <p:cNvPr id="72" name="Rectangle 71"/>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73" name="Picture 10" descr="Image result for bicycl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grpSp>
        <p:nvGrpSpPr>
          <p:cNvPr id="21512" name="Group 21511"/>
          <p:cNvGrpSpPr/>
          <p:nvPr/>
        </p:nvGrpSpPr>
        <p:grpSpPr>
          <a:xfrm>
            <a:off x="1873674" y="4597757"/>
            <a:ext cx="1479253" cy="1587307"/>
            <a:chOff x="1614350" y="4597757"/>
            <a:chExt cx="1479253" cy="1587307"/>
          </a:xfrm>
        </p:grpSpPr>
        <p:cxnSp>
          <p:nvCxnSpPr>
            <p:cNvPr id="81" name="Straight Connector 80"/>
            <p:cNvCxnSpPr>
              <a:endCxn id="29" idx="0"/>
            </p:cNvCxnSpPr>
            <p:nvPr/>
          </p:nvCxnSpPr>
          <p:spPr bwMode="auto">
            <a:xfrm>
              <a:off x="1659953" y="4597757"/>
              <a:ext cx="1433650" cy="749136"/>
            </a:xfrm>
            <a:prstGeom prst="line">
              <a:avLst/>
            </a:prstGeom>
            <a:noFill/>
            <a:ln w="25400" cap="sq" cmpd="sng" algn="ctr">
              <a:solidFill>
                <a:srgbClr val="66FF33"/>
              </a:solidFill>
              <a:prstDash val="solid"/>
              <a:round/>
              <a:headEnd type="none" w="med" len="med"/>
              <a:tailEnd type="none" w="med" len="med"/>
            </a:ln>
            <a:effectLst/>
          </p:spPr>
        </p:cxnSp>
        <p:cxnSp>
          <p:nvCxnSpPr>
            <p:cNvPr id="84" name="Straight Connector 83"/>
            <p:cNvCxnSpPr/>
            <p:nvPr/>
          </p:nvCxnSpPr>
          <p:spPr bwMode="auto">
            <a:xfrm>
              <a:off x="2819400" y="4722447"/>
              <a:ext cx="251122" cy="617745"/>
            </a:xfrm>
            <a:prstGeom prst="line">
              <a:avLst/>
            </a:prstGeom>
            <a:noFill/>
            <a:ln w="25400" cap="sq" cmpd="sng" algn="ctr">
              <a:solidFill>
                <a:srgbClr val="66FF33"/>
              </a:solidFill>
              <a:prstDash val="solid"/>
              <a:round/>
              <a:headEnd type="none" w="med" len="med"/>
              <a:tailEnd type="none" w="med" len="med"/>
            </a:ln>
            <a:effectLst/>
          </p:spPr>
        </p:cxnSp>
        <p:cxnSp>
          <p:nvCxnSpPr>
            <p:cNvPr id="85" name="Straight Connector 84"/>
            <p:cNvCxnSpPr/>
            <p:nvPr/>
          </p:nvCxnSpPr>
          <p:spPr bwMode="auto">
            <a:xfrm>
              <a:off x="1614350" y="4915594"/>
              <a:ext cx="1398812" cy="455696"/>
            </a:xfrm>
            <a:prstGeom prst="line">
              <a:avLst/>
            </a:prstGeom>
            <a:noFill/>
            <a:ln w="25400" cap="sq" cmpd="sng" algn="ctr">
              <a:solidFill>
                <a:srgbClr val="66FF33"/>
              </a:solidFill>
              <a:prstDash val="solid"/>
              <a:round/>
              <a:headEnd type="none" w="med" len="med"/>
              <a:tailEnd type="none" w="med" len="med"/>
            </a:ln>
            <a:effectLst/>
          </p:spPr>
        </p:cxnSp>
        <p:cxnSp>
          <p:nvCxnSpPr>
            <p:cNvPr id="86" name="Straight Connector 85"/>
            <p:cNvCxnSpPr/>
            <p:nvPr/>
          </p:nvCxnSpPr>
          <p:spPr bwMode="auto">
            <a:xfrm flipV="1">
              <a:off x="1630976" y="5390229"/>
              <a:ext cx="1417024" cy="794835"/>
            </a:xfrm>
            <a:prstGeom prst="line">
              <a:avLst/>
            </a:prstGeom>
            <a:noFill/>
            <a:ln w="25400" cap="sq" cmpd="sng" algn="ctr">
              <a:solidFill>
                <a:srgbClr val="66FF33"/>
              </a:solidFill>
              <a:prstDash val="solid"/>
              <a:round/>
              <a:headEnd type="none" w="med" len="med"/>
              <a:tailEnd type="none" w="med" len="med"/>
            </a:ln>
            <a:effectLst/>
          </p:spPr>
        </p:cxnSp>
      </p:grpSp>
      <p:grpSp>
        <p:nvGrpSpPr>
          <p:cNvPr id="21513" name="Group 21512"/>
          <p:cNvGrpSpPr/>
          <p:nvPr/>
        </p:nvGrpSpPr>
        <p:grpSpPr>
          <a:xfrm>
            <a:off x="834046" y="4377729"/>
            <a:ext cx="664775" cy="1953798"/>
            <a:chOff x="834046" y="4377729"/>
            <a:chExt cx="664775" cy="1953798"/>
          </a:xfrm>
        </p:grpSpPr>
        <p:sp>
          <p:nvSpPr>
            <p:cNvPr id="21511" name="Rectangle 21510"/>
            <p:cNvSpPr/>
            <p:nvPr/>
          </p:nvSpPr>
          <p:spPr>
            <a:xfrm>
              <a:off x="849284" y="4377729"/>
              <a:ext cx="649537" cy="400110"/>
            </a:xfrm>
            <a:prstGeom prst="rect">
              <a:avLst/>
            </a:prstGeom>
          </p:spPr>
          <p:txBody>
            <a:bodyPr wrap="none">
              <a:spAutoFit/>
            </a:bodyPr>
            <a:lstStyle/>
            <a:p>
              <a:r>
                <a:rPr lang="en-US" altLang="en-US" sz="2000">
                  <a:solidFill>
                    <a:srgbClr val="FF00FF"/>
                  </a:solidFill>
                  <a:sym typeface="Symbol" panose="05050102010706020507" pitchFamily="18" charset="2"/>
                </a:rPr>
                <a:t>0.5=</a:t>
              </a:r>
              <a:endParaRPr lang="en-CA" sz="2000"/>
            </a:p>
          </p:txBody>
        </p:sp>
        <p:sp>
          <p:nvSpPr>
            <p:cNvPr id="91" name="Rectangle 90"/>
            <p:cNvSpPr/>
            <p:nvPr/>
          </p:nvSpPr>
          <p:spPr>
            <a:xfrm>
              <a:off x="834046" y="4703309"/>
              <a:ext cx="649537" cy="400110"/>
            </a:xfrm>
            <a:prstGeom prst="rect">
              <a:avLst/>
            </a:prstGeom>
          </p:spPr>
          <p:txBody>
            <a:bodyPr wrap="none">
              <a:spAutoFit/>
            </a:bodyPr>
            <a:lstStyle/>
            <a:p>
              <a:r>
                <a:rPr lang="en-US" altLang="en-US" sz="2000">
                  <a:solidFill>
                    <a:srgbClr val="FF00FF"/>
                  </a:solidFill>
                  <a:sym typeface="Symbol" panose="05050102010706020507" pitchFamily="18" charset="2"/>
                </a:rPr>
                <a:t>0.3=</a:t>
              </a:r>
              <a:endParaRPr lang="en-CA" sz="2000"/>
            </a:p>
          </p:txBody>
        </p:sp>
        <p:sp>
          <p:nvSpPr>
            <p:cNvPr id="117" name="Rectangle 116"/>
            <p:cNvSpPr/>
            <p:nvPr/>
          </p:nvSpPr>
          <p:spPr>
            <a:xfrm>
              <a:off x="838200" y="5931417"/>
              <a:ext cx="649537" cy="400110"/>
            </a:xfrm>
            <a:prstGeom prst="rect">
              <a:avLst/>
            </a:prstGeom>
          </p:spPr>
          <p:txBody>
            <a:bodyPr wrap="none">
              <a:spAutoFit/>
            </a:bodyPr>
            <a:lstStyle/>
            <a:p>
              <a:r>
                <a:rPr lang="en-US" altLang="en-US" sz="2000">
                  <a:solidFill>
                    <a:srgbClr val="FF00FF"/>
                  </a:solidFill>
                  <a:sym typeface="Symbol" panose="05050102010706020507" pitchFamily="18" charset="2"/>
                </a:rPr>
                <a:t>0.4=</a:t>
              </a:r>
              <a:endParaRPr lang="en-CA" sz="2000"/>
            </a:p>
          </p:txBody>
        </p:sp>
      </p:grpSp>
      <p:grpSp>
        <p:nvGrpSpPr>
          <p:cNvPr id="6" name="Group 5"/>
          <p:cNvGrpSpPr/>
          <p:nvPr/>
        </p:nvGrpSpPr>
        <p:grpSpPr>
          <a:xfrm>
            <a:off x="1655858" y="4461302"/>
            <a:ext cx="240897" cy="1820208"/>
            <a:chOff x="1396534" y="4461302"/>
            <a:chExt cx="240897" cy="1820208"/>
          </a:xfrm>
        </p:grpSpPr>
        <p:sp>
          <p:nvSpPr>
            <p:cNvPr id="27" name="Oval 26"/>
            <p:cNvSpPr>
              <a:spLocks noChangeAspect="1"/>
            </p:cNvSpPr>
            <p:nvPr/>
          </p:nvSpPr>
          <p:spPr>
            <a:xfrm>
              <a:off x="1399310" y="6047510"/>
              <a:ext cx="234000" cy="234000"/>
            </a:xfrm>
            <a:prstGeom prst="ellipse">
              <a:avLst/>
            </a:prstGeom>
            <a:solidFill>
              <a:srgbClr val="FF00FF"/>
            </a:solidFill>
            <a:ln>
              <a:noFill/>
            </a:ln>
          </p:spPr>
          <p:txBody>
            <a:bodyPr wrap="square" rtlCol="0" anchor="ctr">
              <a:spAutoFit/>
            </a:bodyPr>
            <a:lstStyle/>
            <a:p>
              <a:pPr algn="l"/>
              <a:endParaRPr lang="en-CA" sz="2400"/>
            </a:p>
          </p:txBody>
        </p:sp>
        <p:sp>
          <p:nvSpPr>
            <p:cNvPr id="75" name="Oval 74"/>
            <p:cNvSpPr>
              <a:spLocks noChangeAspect="1"/>
            </p:cNvSpPr>
            <p:nvPr/>
          </p:nvSpPr>
          <p:spPr>
            <a:xfrm>
              <a:off x="1396534" y="4811684"/>
              <a:ext cx="234000" cy="234000"/>
            </a:xfrm>
            <a:prstGeom prst="ellipse">
              <a:avLst/>
            </a:prstGeom>
            <a:solidFill>
              <a:srgbClr val="FF00FF"/>
            </a:solidFill>
            <a:ln>
              <a:noFill/>
            </a:ln>
          </p:spPr>
          <p:txBody>
            <a:bodyPr wrap="square" rtlCol="0" anchor="ctr">
              <a:spAutoFit/>
            </a:bodyPr>
            <a:lstStyle/>
            <a:p>
              <a:pPr algn="l"/>
              <a:endParaRPr lang="en-CA" sz="2400"/>
            </a:p>
          </p:txBody>
        </p:sp>
        <p:sp>
          <p:nvSpPr>
            <p:cNvPr id="76" name="Oval 75"/>
            <p:cNvSpPr>
              <a:spLocks noChangeAspect="1"/>
            </p:cNvSpPr>
            <p:nvPr/>
          </p:nvSpPr>
          <p:spPr>
            <a:xfrm>
              <a:off x="1403431" y="4461302"/>
              <a:ext cx="234000" cy="234000"/>
            </a:xfrm>
            <a:prstGeom prst="ellipse">
              <a:avLst/>
            </a:prstGeom>
            <a:solidFill>
              <a:srgbClr val="FF00FF"/>
            </a:solidFill>
            <a:ln>
              <a:noFill/>
            </a:ln>
          </p:spPr>
          <p:txBody>
            <a:bodyPr wrap="square" rtlCol="0" anchor="ctr">
              <a:spAutoFit/>
            </a:bodyPr>
            <a:lstStyle/>
            <a:p>
              <a:pPr algn="l"/>
              <a:endParaRPr lang="en-CA" sz="2400"/>
            </a:p>
          </p:txBody>
        </p:sp>
      </p:grpSp>
      <p:grpSp>
        <p:nvGrpSpPr>
          <p:cNvPr id="21514" name="Group 21513"/>
          <p:cNvGrpSpPr/>
          <p:nvPr/>
        </p:nvGrpSpPr>
        <p:grpSpPr>
          <a:xfrm>
            <a:off x="2209800" y="4419600"/>
            <a:ext cx="1698568" cy="1640091"/>
            <a:chOff x="2209800" y="4419600"/>
            <a:chExt cx="1698568" cy="1640091"/>
          </a:xfrm>
        </p:grpSpPr>
        <p:sp>
          <p:nvSpPr>
            <p:cNvPr id="93" name="Rectangle 92"/>
            <p:cNvSpPr/>
            <p:nvPr/>
          </p:nvSpPr>
          <p:spPr>
            <a:xfrm>
              <a:off x="2216761" y="4419600"/>
              <a:ext cx="457176" cy="400110"/>
            </a:xfrm>
            <a:prstGeom prst="rect">
              <a:avLst/>
            </a:prstGeom>
          </p:spPr>
          <p:txBody>
            <a:bodyPr wrap="none">
              <a:spAutoFit/>
            </a:bodyPr>
            <a:lstStyle/>
            <a:p>
              <a:r>
                <a:rPr lang="en-US" altLang="en-US" sz="2000">
                  <a:solidFill>
                    <a:srgbClr val="00B050"/>
                  </a:solidFill>
                  <a:sym typeface="Symbol" panose="05050102010706020507" pitchFamily="18" charset="2"/>
                </a:rPr>
                <a:t>=4</a:t>
              </a:r>
              <a:endParaRPr lang="en-CA" sz="2000">
                <a:solidFill>
                  <a:srgbClr val="00B050"/>
                </a:solidFill>
              </a:endParaRPr>
            </a:p>
          </p:txBody>
        </p:sp>
        <p:sp>
          <p:nvSpPr>
            <p:cNvPr id="94" name="Rectangle 93"/>
            <p:cNvSpPr/>
            <p:nvPr/>
          </p:nvSpPr>
          <p:spPr>
            <a:xfrm>
              <a:off x="2216302" y="4729942"/>
              <a:ext cx="542136" cy="400110"/>
            </a:xfrm>
            <a:prstGeom prst="rect">
              <a:avLst/>
            </a:prstGeom>
          </p:spPr>
          <p:txBody>
            <a:bodyPr wrap="none">
              <a:spAutoFit/>
            </a:bodyPr>
            <a:lstStyle/>
            <a:p>
              <a:r>
                <a:rPr lang="en-US" altLang="en-US" sz="2000">
                  <a:solidFill>
                    <a:srgbClr val="00B050"/>
                  </a:solidFill>
                  <a:sym typeface="Symbol" panose="05050102010706020507" pitchFamily="18" charset="2"/>
                </a:rPr>
                <a:t>=-2</a:t>
              </a:r>
              <a:endParaRPr lang="en-CA" sz="2000">
                <a:solidFill>
                  <a:srgbClr val="00B050"/>
                </a:solidFill>
              </a:endParaRPr>
            </a:p>
          </p:txBody>
        </p:sp>
        <p:sp>
          <p:nvSpPr>
            <p:cNvPr id="95" name="Rectangle 94"/>
            <p:cNvSpPr/>
            <p:nvPr/>
          </p:nvSpPr>
          <p:spPr>
            <a:xfrm>
              <a:off x="3451192" y="4735484"/>
              <a:ext cx="457176" cy="400110"/>
            </a:xfrm>
            <a:prstGeom prst="rect">
              <a:avLst/>
            </a:prstGeom>
          </p:spPr>
          <p:txBody>
            <a:bodyPr wrap="none">
              <a:spAutoFit/>
            </a:bodyPr>
            <a:lstStyle/>
            <a:p>
              <a:r>
                <a:rPr lang="en-US" sz="2000">
                  <a:solidFill>
                    <a:srgbClr val="00B050"/>
                  </a:solidFill>
                  <a:sym typeface="Symbol" panose="05050102010706020507" pitchFamily="18" charset="2"/>
                </a:rPr>
                <a:t>=8</a:t>
              </a:r>
              <a:endParaRPr lang="en-CA" sz="2000">
                <a:solidFill>
                  <a:srgbClr val="00B050"/>
                </a:solidFill>
              </a:endParaRPr>
            </a:p>
          </p:txBody>
        </p:sp>
        <p:sp>
          <p:nvSpPr>
            <p:cNvPr id="118" name="Rectangle 117"/>
            <p:cNvSpPr/>
            <p:nvPr/>
          </p:nvSpPr>
          <p:spPr>
            <a:xfrm>
              <a:off x="2209800" y="5659581"/>
              <a:ext cx="457176" cy="400110"/>
            </a:xfrm>
            <a:prstGeom prst="rect">
              <a:avLst/>
            </a:prstGeom>
          </p:spPr>
          <p:txBody>
            <a:bodyPr wrap="none">
              <a:spAutoFit/>
            </a:bodyPr>
            <a:lstStyle/>
            <a:p>
              <a:r>
                <a:rPr lang="en-US" altLang="en-US" sz="2000">
                  <a:solidFill>
                    <a:srgbClr val="00B050"/>
                  </a:solidFill>
                  <a:sym typeface="Symbol" panose="05050102010706020507" pitchFamily="18" charset="2"/>
                </a:rPr>
                <a:t>=9</a:t>
              </a:r>
              <a:endParaRPr lang="en-CA" sz="2000">
                <a:solidFill>
                  <a:srgbClr val="00B050"/>
                </a:solidFill>
              </a:endParaRPr>
            </a:p>
          </p:txBody>
        </p:sp>
      </p:grpSp>
      <p:sp>
        <p:nvSpPr>
          <p:cNvPr id="21520" name="Rectangle 21519"/>
          <p:cNvSpPr/>
          <p:nvPr/>
        </p:nvSpPr>
        <p:spPr>
          <a:xfrm>
            <a:off x="4708591" y="5031728"/>
            <a:ext cx="841897" cy="400110"/>
          </a:xfrm>
          <a:prstGeom prst="rect">
            <a:avLst/>
          </a:prstGeom>
        </p:spPr>
        <p:txBody>
          <a:bodyPr wrap="none">
            <a:spAutoFit/>
          </a:bodyPr>
          <a:lstStyle/>
          <a:p>
            <a:r>
              <a:rPr lang="en-US" altLang="en-US" sz="2000">
                <a:solidFill>
                  <a:srgbClr val="FF7C80"/>
                </a:solidFill>
                <a:sym typeface="Symbol" panose="05050102010706020507" pitchFamily="18" charset="2"/>
              </a:rPr>
              <a:t>= 18.2</a:t>
            </a:r>
          </a:p>
        </p:txBody>
      </p:sp>
      <p:sp>
        <p:nvSpPr>
          <p:cNvPr id="21521" name="Rectangle 21520"/>
          <p:cNvSpPr/>
          <p:nvPr/>
        </p:nvSpPr>
        <p:spPr>
          <a:xfrm>
            <a:off x="5181600" y="1218810"/>
            <a:ext cx="2805768" cy="707886"/>
          </a:xfrm>
          <a:prstGeom prst="rect">
            <a:avLst/>
          </a:prstGeom>
        </p:spPr>
        <p:txBody>
          <a:bodyPr wrap="none">
            <a:spAutoFit/>
          </a:bodyPr>
          <a:lstStyle/>
          <a:p>
            <a:r>
              <a:rPr lang="en-US" altLang="en-US" sz="2000">
                <a:sym typeface="Symbol" panose="05050102010706020507" pitchFamily="18" charset="2"/>
              </a:rPr>
              <a:t>Don’t worry about </a:t>
            </a:r>
            <a:r>
              <a:rPr lang="en-US" altLang="en-US" sz="2000" err="1">
                <a:sym typeface="Symbol" panose="05050102010706020507" pitchFamily="18" charset="2"/>
              </a:rPr>
              <a:t>colour</a:t>
            </a:r>
            <a:endParaRPr lang="en-US" altLang="en-US" sz="2000">
              <a:sym typeface="Symbol" panose="05050102010706020507" pitchFamily="18" charset="2"/>
            </a:endParaRPr>
          </a:p>
          <a:p>
            <a:r>
              <a:rPr lang="en-US" sz="2000">
                <a:sym typeface="Symbol" panose="05050102010706020507" pitchFamily="18" charset="2"/>
              </a:rPr>
              <a:t>  0.0=dark … 1.0=bright</a:t>
            </a:r>
            <a:endParaRPr lang="en-CA" sz="2000"/>
          </a:p>
        </p:txBody>
      </p:sp>
      <p:grpSp>
        <p:nvGrpSpPr>
          <p:cNvPr id="21524" name="Group 21523"/>
          <p:cNvGrpSpPr/>
          <p:nvPr/>
        </p:nvGrpSpPr>
        <p:grpSpPr>
          <a:xfrm>
            <a:off x="4977729" y="2101303"/>
            <a:ext cx="1411795" cy="968901"/>
            <a:chOff x="4977729" y="2101303"/>
            <a:chExt cx="1411795" cy="968901"/>
          </a:xfrm>
        </p:grpSpPr>
        <p:sp>
          <p:nvSpPr>
            <p:cNvPr id="21522" name="Freeform 21521"/>
            <p:cNvSpPr/>
            <p:nvPr/>
          </p:nvSpPr>
          <p:spPr>
            <a:xfrm>
              <a:off x="4977729" y="2101303"/>
              <a:ext cx="1072313" cy="968901"/>
            </a:xfrm>
            <a:custGeom>
              <a:avLst/>
              <a:gdLst>
                <a:gd name="connsiteX0" fmla="*/ 0 w 902397"/>
                <a:gd name="connsiteY0" fmla="*/ 0 h 1108180"/>
                <a:gd name="connsiteX1" fmla="*/ 902289 w 902397"/>
                <a:gd name="connsiteY1" fmla="*/ 599507 h 1108180"/>
                <a:gd name="connsiteX2" fmla="*/ 66612 w 902397"/>
                <a:gd name="connsiteY2" fmla="*/ 1108180 h 1108180"/>
                <a:gd name="connsiteX3" fmla="*/ 66612 w 902397"/>
                <a:gd name="connsiteY3" fmla="*/ 1108180 h 1108180"/>
                <a:gd name="connsiteX4" fmla="*/ 18167 w 902397"/>
                <a:gd name="connsiteY4" fmla="*/ 1083958 h 1108180"/>
                <a:gd name="connsiteX0" fmla="*/ 0 w 902397"/>
                <a:gd name="connsiteY0" fmla="*/ 0 h 1108180"/>
                <a:gd name="connsiteX1" fmla="*/ 902289 w 902397"/>
                <a:gd name="connsiteY1" fmla="*/ 599507 h 1108180"/>
                <a:gd name="connsiteX2" fmla="*/ 66612 w 902397"/>
                <a:gd name="connsiteY2" fmla="*/ 1108180 h 1108180"/>
                <a:gd name="connsiteX3" fmla="*/ 66612 w 902397"/>
                <a:gd name="connsiteY3" fmla="*/ 1108180 h 1108180"/>
                <a:gd name="connsiteX0" fmla="*/ 0 w 902397"/>
                <a:gd name="connsiteY0" fmla="*/ 0 h 1108180"/>
                <a:gd name="connsiteX1" fmla="*/ 902289 w 902397"/>
                <a:gd name="connsiteY1" fmla="*/ 599507 h 1108180"/>
                <a:gd name="connsiteX2" fmla="*/ 66612 w 902397"/>
                <a:gd name="connsiteY2" fmla="*/ 1108180 h 1108180"/>
                <a:gd name="connsiteX0" fmla="*/ 60556 w 963005"/>
                <a:gd name="connsiteY0" fmla="*/ 0 h 1011290"/>
                <a:gd name="connsiteX1" fmla="*/ 962845 w 963005"/>
                <a:gd name="connsiteY1" fmla="*/ 599507 h 1011290"/>
                <a:gd name="connsiteX2" fmla="*/ 0 w 963005"/>
                <a:gd name="connsiteY2" fmla="*/ 1011290 h 1011290"/>
                <a:gd name="connsiteX0" fmla="*/ 0 w 1072095"/>
                <a:gd name="connsiteY0" fmla="*/ 0 h 932567"/>
                <a:gd name="connsiteX1" fmla="*/ 1071846 w 1072095"/>
                <a:gd name="connsiteY1" fmla="*/ 520784 h 932567"/>
                <a:gd name="connsiteX2" fmla="*/ 109001 w 1072095"/>
                <a:gd name="connsiteY2" fmla="*/ 932567 h 932567"/>
                <a:gd name="connsiteX0" fmla="*/ 0 w 1072095"/>
                <a:gd name="connsiteY0" fmla="*/ 0 h 932567"/>
                <a:gd name="connsiteX1" fmla="*/ 1071846 w 1072095"/>
                <a:gd name="connsiteY1" fmla="*/ 520784 h 932567"/>
                <a:gd name="connsiteX2" fmla="*/ 109001 w 1072095"/>
                <a:gd name="connsiteY2" fmla="*/ 932567 h 932567"/>
                <a:gd name="connsiteX0" fmla="*/ 0 w 1072682"/>
                <a:gd name="connsiteY0" fmla="*/ 0 h 932567"/>
                <a:gd name="connsiteX1" fmla="*/ 1071846 w 1072682"/>
                <a:gd name="connsiteY1" fmla="*/ 520784 h 932567"/>
                <a:gd name="connsiteX2" fmla="*/ 109001 w 1072682"/>
                <a:gd name="connsiteY2" fmla="*/ 932567 h 932567"/>
                <a:gd name="connsiteX0" fmla="*/ 0 w 1071848"/>
                <a:gd name="connsiteY0" fmla="*/ 0 h 968901"/>
                <a:gd name="connsiteX1" fmla="*/ 1071846 w 1071848"/>
                <a:gd name="connsiteY1" fmla="*/ 520784 h 968901"/>
                <a:gd name="connsiteX2" fmla="*/ 12111 w 1071848"/>
                <a:gd name="connsiteY2" fmla="*/ 968901 h 968901"/>
                <a:gd name="connsiteX0" fmla="*/ 0 w 1072313"/>
                <a:gd name="connsiteY0" fmla="*/ 0 h 968901"/>
                <a:gd name="connsiteX1" fmla="*/ 1071846 w 1072313"/>
                <a:gd name="connsiteY1" fmla="*/ 520784 h 968901"/>
                <a:gd name="connsiteX2" fmla="*/ 12111 w 1072313"/>
                <a:gd name="connsiteY2" fmla="*/ 968901 h 968901"/>
              </a:gdLst>
              <a:ahLst/>
              <a:cxnLst>
                <a:cxn ang="0">
                  <a:pos x="connsiteX0" y="connsiteY0"/>
                </a:cxn>
                <a:cxn ang="0">
                  <a:pos x="connsiteX1" y="connsiteY1"/>
                </a:cxn>
                <a:cxn ang="0">
                  <a:pos x="connsiteX2" y="connsiteY2"/>
                </a:cxn>
              </a:cxnLst>
              <a:rect l="l" t="t" r="r" b="b"/>
              <a:pathLst>
                <a:path w="1072313" h="968901">
                  <a:moveTo>
                    <a:pt x="0" y="0"/>
                  </a:moveTo>
                  <a:cubicBezTo>
                    <a:pt x="590928" y="7569"/>
                    <a:pt x="1045606" y="159466"/>
                    <a:pt x="1071846" y="520784"/>
                  </a:cubicBezTo>
                  <a:cubicBezTo>
                    <a:pt x="1098086" y="882102"/>
                    <a:pt x="12111" y="968901"/>
                    <a:pt x="12111" y="968901"/>
                  </a:cubicBezTo>
                </a:path>
              </a:pathLst>
            </a:custGeom>
            <a:noFill/>
            <a:ln w="25400">
              <a:solidFill>
                <a:srgbClr val="FF0000"/>
              </a:solidFill>
              <a:headEnd type="arrow"/>
              <a:tailEnd type="arrow"/>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1523" name="Rectangle 21522"/>
            <p:cNvSpPr/>
            <p:nvPr/>
          </p:nvSpPr>
          <p:spPr>
            <a:xfrm>
              <a:off x="6007688" y="2225440"/>
              <a:ext cx="381836" cy="523220"/>
            </a:xfrm>
            <a:prstGeom prst="rect">
              <a:avLst/>
            </a:prstGeom>
          </p:spPr>
          <p:txBody>
            <a:bodyPr wrap="none">
              <a:spAutoFit/>
            </a:bodyPr>
            <a:lstStyle/>
            <a:p>
              <a:r>
                <a:rPr lang="en-US" altLang="en-US">
                  <a:sym typeface="Symbol" panose="05050102010706020507" pitchFamily="18" charset="2"/>
                </a:rPr>
                <a:t></a:t>
              </a:r>
              <a:endParaRPr lang="en-CA"/>
            </a:p>
          </p:txBody>
        </p:sp>
      </p:grpSp>
      <p:grpSp>
        <p:nvGrpSpPr>
          <p:cNvPr id="21528" name="Group 21527"/>
          <p:cNvGrpSpPr/>
          <p:nvPr/>
        </p:nvGrpSpPr>
        <p:grpSpPr>
          <a:xfrm>
            <a:off x="7010400" y="2232092"/>
            <a:ext cx="1295400" cy="523220"/>
            <a:chOff x="7010400" y="2232092"/>
            <a:chExt cx="1295400" cy="523220"/>
          </a:xfrm>
        </p:grpSpPr>
        <p:cxnSp>
          <p:nvCxnSpPr>
            <p:cNvPr id="21526" name="Straight Arrow Connector 21525"/>
            <p:cNvCxnSpPr/>
            <p:nvPr/>
          </p:nvCxnSpPr>
          <p:spPr bwMode="auto">
            <a:xfrm>
              <a:off x="7010400" y="2362200"/>
              <a:ext cx="1295400" cy="0"/>
            </a:xfrm>
            <a:prstGeom prst="straightConnector1">
              <a:avLst/>
            </a:prstGeom>
            <a:noFill/>
            <a:ln w="28575" cap="sq" cmpd="sng" algn="ctr">
              <a:solidFill>
                <a:schemeClr val="hlink"/>
              </a:solidFill>
              <a:prstDash val="solid"/>
              <a:round/>
              <a:headEnd type="arrow" w="med" len="med"/>
              <a:tailEnd type="arrow"/>
            </a:ln>
            <a:effectLst/>
          </p:spPr>
        </p:cxnSp>
        <p:sp>
          <p:nvSpPr>
            <p:cNvPr id="21527" name="Rectangle 21526"/>
            <p:cNvSpPr/>
            <p:nvPr/>
          </p:nvSpPr>
          <p:spPr>
            <a:xfrm>
              <a:off x="7467600" y="2232092"/>
              <a:ext cx="426720" cy="523220"/>
            </a:xfrm>
            <a:prstGeom prst="rect">
              <a:avLst/>
            </a:prstGeom>
          </p:spPr>
          <p:txBody>
            <a:bodyPr wrap="none">
              <a:spAutoFit/>
            </a:bodyPr>
            <a:lstStyle/>
            <a:p>
              <a:r>
                <a:rPr lang="en-US" altLang="en-US" i="1">
                  <a:sym typeface="Symbol" panose="05050102010706020507" pitchFamily="18" charset="2"/>
                </a:rPr>
                <a:t>+</a:t>
              </a:r>
              <a:endParaRPr lang="en-CA"/>
            </a:p>
          </p:txBody>
        </p:sp>
      </p:grpSp>
      <p:grpSp>
        <p:nvGrpSpPr>
          <p:cNvPr id="113" name="Group 112"/>
          <p:cNvGrpSpPr/>
          <p:nvPr/>
        </p:nvGrpSpPr>
        <p:grpSpPr>
          <a:xfrm>
            <a:off x="1371601" y="3916479"/>
            <a:ext cx="468958" cy="523220"/>
            <a:chOff x="5181600" y="2743200"/>
            <a:chExt cx="658963" cy="666466"/>
          </a:xfrm>
        </p:grpSpPr>
        <p:pic>
          <p:nvPicPr>
            <p:cNvPr id="114" name="Picture 2" descr="Pixel, square wallpaper"/>
            <p:cNvPicPr>
              <a:picLocks noChangeAspect="1" noChangeArrowheads="1"/>
            </p:cNvPicPr>
            <p:nvPr/>
          </p:nvPicPr>
          <p:blipFill rotWithShape="1">
            <a:blip r:embed="rId10">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115" name="Rectangle 114"/>
            <p:cNvSpPr/>
            <p:nvPr/>
          </p:nvSpPr>
          <p:spPr>
            <a:xfrm>
              <a:off x="5441423" y="2743200"/>
              <a:ext cx="399140" cy="666466"/>
            </a:xfrm>
            <a:prstGeom prst="rect">
              <a:avLst/>
            </a:prstGeom>
          </p:spPr>
          <p:txBody>
            <a:bodyPr wrap="none">
              <a:spAutoFit/>
            </a:bodyPr>
            <a:lstStyle/>
            <a:p>
              <a:r>
                <a:rPr lang="en-US" b="1" i="1" err="1">
                  <a:solidFill>
                    <a:schemeClr val="bg2"/>
                  </a:solidFill>
                  <a:sym typeface="Symbol" panose="05050102010706020507" pitchFamily="18" charset="2"/>
                </a:rPr>
                <a:t>i</a:t>
              </a:r>
              <a:endParaRPr lang="en-CA" b="1">
                <a:solidFill>
                  <a:schemeClr val="bg2"/>
                </a:solidFill>
              </a:endParaRPr>
            </a:p>
          </p:txBody>
        </p:sp>
        <p:sp>
          <p:nvSpPr>
            <p:cNvPr id="116" name="Rectangle 115"/>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21531" name="Group 21530"/>
          <p:cNvGrpSpPr/>
          <p:nvPr/>
        </p:nvGrpSpPr>
        <p:grpSpPr>
          <a:xfrm>
            <a:off x="3657600" y="3228945"/>
            <a:ext cx="849134" cy="823509"/>
            <a:chOff x="3636819" y="3202025"/>
            <a:chExt cx="849134" cy="823509"/>
          </a:xfrm>
        </p:grpSpPr>
        <p:sp>
          <p:nvSpPr>
            <p:cNvPr id="21529" name="Rectangle 21528"/>
            <p:cNvSpPr/>
            <p:nvPr/>
          </p:nvSpPr>
          <p:spPr>
            <a:xfrm>
              <a:off x="3636819" y="3202025"/>
              <a:ext cx="777777" cy="461665"/>
            </a:xfrm>
            <a:prstGeom prst="rect">
              <a:avLst/>
            </a:prstGeom>
          </p:spPr>
          <p:txBody>
            <a:bodyPr wrap="none">
              <a:spAutoFit/>
            </a:bodyPr>
            <a:lstStyle/>
            <a:p>
              <a:r>
                <a:rPr lang="en-US" altLang="en-US" sz="2400" i="1">
                  <a:solidFill>
                    <a:srgbClr val="66FF33"/>
                  </a:solidFill>
                  <a:sym typeface="Symbol" panose="05050102010706020507" pitchFamily="18" charset="2"/>
                </a:rPr>
                <a:t>w</a:t>
              </a:r>
              <a:r>
                <a:rPr lang="en-US" altLang="en-US" sz="2400" i="1" baseline="-25000">
                  <a:solidFill>
                    <a:srgbClr val="66FF33"/>
                  </a:solidFill>
                  <a:sym typeface="Symbol" panose="05050102010706020507" pitchFamily="18" charset="2"/>
                </a:rPr>
                <a:t>0</a:t>
              </a:r>
              <a:r>
                <a:rPr lang="en-US" altLang="en-US" sz="2400" i="1">
                  <a:sym typeface="Symbol" panose="05050102010706020507" pitchFamily="18" charset="2"/>
                </a:rPr>
                <a:t> +</a:t>
              </a:r>
              <a:endParaRPr lang="en-CA" sz="2400"/>
            </a:p>
          </p:txBody>
        </p:sp>
        <p:sp>
          <p:nvSpPr>
            <p:cNvPr id="21530" name="Rectangle 21529"/>
            <p:cNvSpPr/>
            <p:nvPr/>
          </p:nvSpPr>
          <p:spPr>
            <a:xfrm>
              <a:off x="3743442" y="3563869"/>
              <a:ext cx="742511" cy="461665"/>
            </a:xfrm>
            <a:prstGeom prst="rect">
              <a:avLst/>
            </a:prstGeom>
          </p:spPr>
          <p:txBody>
            <a:bodyPr wrap="none">
              <a:spAutoFit/>
            </a:bodyPr>
            <a:lstStyle/>
            <a:p>
              <a:r>
                <a:rPr lang="en-US" altLang="en-US" sz="2400">
                  <a:solidFill>
                    <a:srgbClr val="66FF33"/>
                  </a:solidFill>
                  <a:sym typeface="Symbol" panose="05050102010706020507" pitchFamily="18" charset="2"/>
                </a:rPr>
                <a:t>8  </a:t>
              </a:r>
              <a:r>
                <a:rPr lang="en-US" altLang="en-US" sz="2400">
                  <a:sym typeface="Symbol" panose="05050102010706020507" pitchFamily="18" charset="2"/>
                </a:rPr>
                <a:t>+ </a:t>
              </a:r>
              <a:endParaRPr lang="en-CA" sz="2400"/>
            </a:p>
          </p:txBody>
        </p:sp>
      </p:grpSp>
      <p:sp>
        <p:nvSpPr>
          <p:cNvPr id="21532" name="Rectangle 21531"/>
          <p:cNvSpPr/>
          <p:nvPr/>
        </p:nvSpPr>
        <p:spPr>
          <a:xfrm>
            <a:off x="3484419" y="3879273"/>
            <a:ext cx="973343" cy="461665"/>
          </a:xfrm>
          <a:prstGeom prst="rect">
            <a:avLst/>
          </a:prstGeom>
        </p:spPr>
        <p:txBody>
          <a:bodyPr wrap="none">
            <a:spAutoFit/>
          </a:bodyPr>
          <a:lstStyle/>
          <a:p>
            <a:r>
              <a:rPr lang="en-US" altLang="en-US" sz="2400">
                <a:solidFill>
                  <a:srgbClr val="FF7C80"/>
                </a:solidFill>
                <a:cs typeface="Times New Roman" panose="02020603050405020304" pitchFamily="18" charset="0"/>
                <a:sym typeface="Symbol" panose="05050102010706020507" pitchFamily="18" charset="2"/>
              </a:rPr>
              <a:t>= 18.2</a:t>
            </a:r>
          </a:p>
        </p:txBody>
      </p:sp>
    </p:spTree>
    <p:extLst>
      <p:ext uri="{BB962C8B-B14F-4D97-AF65-F5344CB8AC3E}">
        <p14:creationId xmlns:p14="http://schemas.microsoft.com/office/powerpoint/2010/main" val="4500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 calcmode="lin" valueType="num">
                                      <p:cBhvr additive="base">
                                        <p:cTn id="7"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519"/>
                                        </p:tgtEl>
                                        <p:attrNameLst>
                                          <p:attrName>style.visibility</p:attrName>
                                        </p:attrNameLst>
                                      </p:cBhvr>
                                      <p:to>
                                        <p:strVal val="visible"/>
                                      </p:to>
                                    </p:set>
                                    <p:anim calcmode="lin" valueType="num">
                                      <p:cBhvr additive="base">
                                        <p:cTn id="11" dur="500" fill="hold"/>
                                        <p:tgtEl>
                                          <p:spTgt spid="21519"/>
                                        </p:tgtEl>
                                        <p:attrNameLst>
                                          <p:attrName>ppt_x</p:attrName>
                                        </p:attrNameLst>
                                      </p:cBhvr>
                                      <p:tavLst>
                                        <p:tav tm="0">
                                          <p:val>
                                            <p:strVal val="0-#ppt_w/2"/>
                                          </p:val>
                                        </p:tav>
                                        <p:tav tm="100000">
                                          <p:val>
                                            <p:strVal val="#ppt_x"/>
                                          </p:val>
                                        </p:tav>
                                      </p:tavLst>
                                    </p:anim>
                                    <p:anim calcmode="lin" valueType="num">
                                      <p:cBhvr additive="base">
                                        <p:cTn id="12" dur="500" fill="hold"/>
                                        <p:tgtEl>
                                          <p:spTgt spid="2151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5">
                                            <p:txEl>
                                              <p:pRg st="1" end="1"/>
                                            </p:txEl>
                                          </p:spTgt>
                                        </p:tgtEl>
                                        <p:attrNameLst>
                                          <p:attrName>style.visibility</p:attrName>
                                        </p:attrNameLst>
                                      </p:cBhvr>
                                      <p:to>
                                        <p:strVal val="visible"/>
                                      </p:to>
                                    </p:set>
                                    <p:anim calcmode="lin" valueType="num">
                                      <p:cBhvr additive="base">
                                        <p:cTn id="21" dur="500" fill="hold"/>
                                        <p:tgtEl>
                                          <p:spTgt spid="55">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5">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0-#ppt_w/2"/>
                                          </p:val>
                                        </p:tav>
                                        <p:tav tm="100000">
                                          <p:val>
                                            <p:strVal val="#ppt_x"/>
                                          </p:val>
                                        </p:tav>
                                      </p:tavLst>
                                    </p:anim>
                                    <p:anim calcmode="lin" valueType="num">
                                      <p:cBhvr additive="base">
                                        <p:cTn id="2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500" fill="hold"/>
                                        <p:tgtEl>
                                          <p:spTgt spid="71"/>
                                        </p:tgtEl>
                                        <p:attrNameLst>
                                          <p:attrName>ppt_x</p:attrName>
                                        </p:attrNameLst>
                                      </p:cBhvr>
                                      <p:tavLst>
                                        <p:tav tm="0">
                                          <p:val>
                                            <p:strVal val="0-#ppt_w/2"/>
                                          </p:val>
                                        </p:tav>
                                        <p:tav tm="100000">
                                          <p:val>
                                            <p:strVal val="#ppt_x"/>
                                          </p:val>
                                        </p:tav>
                                      </p:tavLst>
                                    </p:anim>
                                    <p:anim calcmode="lin" valueType="num">
                                      <p:cBhvr additive="base">
                                        <p:cTn id="32"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5">
                                            <p:txEl>
                                              <p:pRg st="2" end="2"/>
                                            </p:txEl>
                                          </p:spTgt>
                                        </p:tgtEl>
                                        <p:attrNameLst>
                                          <p:attrName>style.visibility</p:attrName>
                                        </p:attrNameLst>
                                      </p:cBhvr>
                                      <p:to>
                                        <p:strVal val="visible"/>
                                      </p:to>
                                    </p:set>
                                    <p:anim calcmode="lin" valueType="num">
                                      <p:cBhvr additive="base">
                                        <p:cTn id="37" dur="500" fill="hold"/>
                                        <p:tgtEl>
                                          <p:spTgt spid="55">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5">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500" fill="hold"/>
                                        <p:tgtEl>
                                          <p:spTgt spid="67"/>
                                        </p:tgtEl>
                                        <p:attrNameLst>
                                          <p:attrName>ppt_x</p:attrName>
                                        </p:attrNameLst>
                                      </p:cBhvr>
                                      <p:tavLst>
                                        <p:tav tm="0">
                                          <p:val>
                                            <p:strVal val="0-#ppt_w/2"/>
                                          </p:val>
                                        </p:tav>
                                        <p:tav tm="100000">
                                          <p:val>
                                            <p:strVal val="#ppt_x"/>
                                          </p:val>
                                        </p:tav>
                                      </p:tavLst>
                                    </p:anim>
                                    <p:anim calcmode="lin" valueType="num">
                                      <p:cBhvr additive="base">
                                        <p:cTn id="4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1521"/>
                                        </p:tgtEl>
                                        <p:attrNameLst>
                                          <p:attrName>style.visibility</p:attrName>
                                        </p:attrNameLst>
                                      </p:cBhvr>
                                      <p:to>
                                        <p:strVal val="visible"/>
                                      </p:to>
                                    </p:set>
                                    <p:anim calcmode="lin" valueType="num">
                                      <p:cBhvr additive="base">
                                        <p:cTn id="47" dur="500" fill="hold"/>
                                        <p:tgtEl>
                                          <p:spTgt spid="21521"/>
                                        </p:tgtEl>
                                        <p:attrNameLst>
                                          <p:attrName>ppt_x</p:attrName>
                                        </p:attrNameLst>
                                      </p:cBhvr>
                                      <p:tavLst>
                                        <p:tav tm="0">
                                          <p:val>
                                            <p:strVal val="0-#ppt_w/2"/>
                                          </p:val>
                                        </p:tav>
                                        <p:tav tm="100000">
                                          <p:val>
                                            <p:strVal val="#ppt_x"/>
                                          </p:val>
                                        </p:tav>
                                      </p:tavLst>
                                    </p:anim>
                                    <p:anim calcmode="lin" valueType="num">
                                      <p:cBhvr additive="base">
                                        <p:cTn id="48" dur="500" fill="hold"/>
                                        <p:tgtEl>
                                          <p:spTgt spid="215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anim calcmode="lin" valueType="num">
                                      <p:cBhvr additive="base">
                                        <p:cTn id="57" dur="500" fill="hold"/>
                                        <p:tgtEl>
                                          <p:spTgt spid="113"/>
                                        </p:tgtEl>
                                        <p:attrNameLst>
                                          <p:attrName>ppt_x</p:attrName>
                                        </p:attrNameLst>
                                      </p:cBhvr>
                                      <p:tavLst>
                                        <p:tav tm="0">
                                          <p:val>
                                            <p:strVal val="0-#ppt_w/2"/>
                                          </p:val>
                                        </p:tav>
                                        <p:tav tm="100000">
                                          <p:val>
                                            <p:strVal val="#ppt_x"/>
                                          </p:val>
                                        </p:tav>
                                      </p:tavLst>
                                    </p:anim>
                                    <p:anim calcmode="lin" valueType="num">
                                      <p:cBhvr additive="base">
                                        <p:cTn id="58"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55">
                                            <p:txEl>
                                              <p:pRg st="3" end="3"/>
                                            </p:txEl>
                                          </p:spTgt>
                                        </p:tgtEl>
                                        <p:attrNameLst>
                                          <p:attrName>style.visibility</p:attrName>
                                        </p:attrNameLst>
                                      </p:cBhvr>
                                      <p:to>
                                        <p:strVal val="visible"/>
                                      </p:to>
                                    </p:set>
                                    <p:anim calcmode="lin" valueType="num">
                                      <p:cBhvr additive="base">
                                        <p:cTn id="63" dur="500" fill="hold"/>
                                        <p:tgtEl>
                                          <p:spTgt spid="55">
                                            <p:txEl>
                                              <p:pRg st="3" end="3"/>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55">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1513"/>
                                        </p:tgtEl>
                                        <p:attrNameLst>
                                          <p:attrName>style.visibility</p:attrName>
                                        </p:attrNameLst>
                                      </p:cBhvr>
                                      <p:to>
                                        <p:strVal val="visible"/>
                                      </p:to>
                                    </p:set>
                                    <p:anim calcmode="lin" valueType="num">
                                      <p:cBhvr additive="base">
                                        <p:cTn id="67" dur="500" fill="hold"/>
                                        <p:tgtEl>
                                          <p:spTgt spid="21513"/>
                                        </p:tgtEl>
                                        <p:attrNameLst>
                                          <p:attrName>ppt_x</p:attrName>
                                        </p:attrNameLst>
                                      </p:cBhvr>
                                      <p:tavLst>
                                        <p:tav tm="0">
                                          <p:val>
                                            <p:strVal val="0-#ppt_w/2"/>
                                          </p:val>
                                        </p:tav>
                                        <p:tav tm="100000">
                                          <p:val>
                                            <p:strVal val="#ppt_x"/>
                                          </p:val>
                                        </p:tav>
                                      </p:tavLst>
                                    </p:anim>
                                    <p:anim calcmode="lin" valueType="num">
                                      <p:cBhvr additive="base">
                                        <p:cTn id="68"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55">
                                            <p:txEl>
                                              <p:pRg st="4" end="4"/>
                                            </p:txEl>
                                          </p:spTgt>
                                        </p:tgtEl>
                                        <p:attrNameLst>
                                          <p:attrName>style.visibility</p:attrName>
                                        </p:attrNameLst>
                                      </p:cBhvr>
                                      <p:to>
                                        <p:strVal val="visible"/>
                                      </p:to>
                                    </p:set>
                                    <p:anim calcmode="lin" valueType="num">
                                      <p:cBhvr additive="base">
                                        <p:cTn id="73" dur="500" fill="hold"/>
                                        <p:tgtEl>
                                          <p:spTgt spid="55">
                                            <p:txEl>
                                              <p:pRg st="4" end="4"/>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55">
                                            <p:txEl>
                                              <p:pRg st="4" end="4"/>
                                            </p:txEl>
                                          </p:spTgt>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0"/>
                                  </p:stCondLst>
                                  <p:childTnLst>
                                    <p:set>
                                      <p:cBhvr>
                                        <p:cTn id="76" dur="1" fill="hold">
                                          <p:stCondLst>
                                            <p:cond delay="0"/>
                                          </p:stCondLst>
                                        </p:cTn>
                                        <p:tgtEl>
                                          <p:spTgt spid="21512"/>
                                        </p:tgtEl>
                                        <p:attrNameLst>
                                          <p:attrName>style.visibility</p:attrName>
                                        </p:attrNameLst>
                                      </p:cBhvr>
                                      <p:to>
                                        <p:strVal val="visible"/>
                                      </p:to>
                                    </p:set>
                                    <p:anim calcmode="lin" valueType="num">
                                      <p:cBhvr additive="base">
                                        <p:cTn id="77" dur="500" fill="hold"/>
                                        <p:tgtEl>
                                          <p:spTgt spid="21512"/>
                                        </p:tgtEl>
                                        <p:attrNameLst>
                                          <p:attrName>ppt_x</p:attrName>
                                        </p:attrNameLst>
                                      </p:cBhvr>
                                      <p:tavLst>
                                        <p:tav tm="0">
                                          <p:val>
                                            <p:strVal val="0-#ppt_w/2"/>
                                          </p:val>
                                        </p:tav>
                                        <p:tav tm="100000">
                                          <p:val>
                                            <p:strVal val="#ppt_x"/>
                                          </p:val>
                                        </p:tav>
                                      </p:tavLst>
                                    </p:anim>
                                    <p:anim calcmode="lin" valueType="num">
                                      <p:cBhvr additive="base">
                                        <p:cTn id="78"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0"/>
                                  </p:stCondLst>
                                  <p:childTnLst>
                                    <p:set>
                                      <p:cBhvr>
                                        <p:cTn id="82" dur="1" fill="hold">
                                          <p:stCondLst>
                                            <p:cond delay="0"/>
                                          </p:stCondLst>
                                        </p:cTn>
                                        <p:tgtEl>
                                          <p:spTgt spid="55">
                                            <p:txEl>
                                              <p:pRg st="5" end="5"/>
                                            </p:txEl>
                                          </p:spTgt>
                                        </p:tgtEl>
                                        <p:attrNameLst>
                                          <p:attrName>style.visibility</p:attrName>
                                        </p:attrNameLst>
                                      </p:cBhvr>
                                      <p:to>
                                        <p:strVal val="visible"/>
                                      </p:to>
                                    </p:set>
                                    <p:anim calcmode="lin" valueType="num">
                                      <p:cBhvr additive="base">
                                        <p:cTn id="83" dur="500" fill="hold"/>
                                        <p:tgtEl>
                                          <p:spTgt spid="55">
                                            <p:txEl>
                                              <p:pRg st="5" end="5"/>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nodeType="clickEffect">
                                  <p:stCondLst>
                                    <p:cond delay="0"/>
                                  </p:stCondLst>
                                  <p:childTnLst>
                                    <p:set>
                                      <p:cBhvr>
                                        <p:cTn id="88" dur="1" fill="hold">
                                          <p:stCondLst>
                                            <p:cond delay="0"/>
                                          </p:stCondLst>
                                        </p:cTn>
                                        <p:tgtEl>
                                          <p:spTgt spid="55">
                                            <p:txEl>
                                              <p:pRg st="6" end="6"/>
                                            </p:txEl>
                                          </p:spTgt>
                                        </p:tgtEl>
                                        <p:attrNameLst>
                                          <p:attrName>style.visibility</p:attrName>
                                        </p:attrNameLst>
                                      </p:cBhvr>
                                      <p:to>
                                        <p:strVal val="visible"/>
                                      </p:to>
                                    </p:set>
                                    <p:anim calcmode="lin" valueType="num">
                                      <p:cBhvr additive="base">
                                        <p:cTn id="89" dur="500" fill="hold"/>
                                        <p:tgtEl>
                                          <p:spTgt spid="55">
                                            <p:txEl>
                                              <p:pRg st="6" end="6"/>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55">
                                            <p:txEl>
                                              <p:pRg st="6" end="6"/>
                                            </p:txEl>
                                          </p:spTgt>
                                        </p:tgtEl>
                                        <p:attrNameLst>
                                          <p:attrName>ppt_y</p:attrName>
                                        </p:attrNameLst>
                                      </p:cBhvr>
                                      <p:tavLst>
                                        <p:tav tm="0">
                                          <p:val>
                                            <p:strVal val="#ppt_y"/>
                                          </p:val>
                                        </p:tav>
                                        <p:tav tm="100000">
                                          <p:val>
                                            <p:strVal val="#ppt_y"/>
                                          </p:val>
                                        </p:tav>
                                      </p:tavLst>
                                    </p:anim>
                                  </p:childTnLst>
                                </p:cTn>
                              </p:par>
                              <p:par>
                                <p:cTn id="91" presetID="2" presetClass="entr" presetSubtype="8" fill="hold" nodeType="withEffect">
                                  <p:stCondLst>
                                    <p:cond delay="0"/>
                                  </p:stCondLst>
                                  <p:childTnLst>
                                    <p:set>
                                      <p:cBhvr>
                                        <p:cTn id="92" dur="1" fill="hold">
                                          <p:stCondLst>
                                            <p:cond delay="0"/>
                                          </p:stCondLst>
                                        </p:cTn>
                                        <p:tgtEl>
                                          <p:spTgt spid="21514"/>
                                        </p:tgtEl>
                                        <p:attrNameLst>
                                          <p:attrName>style.visibility</p:attrName>
                                        </p:attrNameLst>
                                      </p:cBhvr>
                                      <p:to>
                                        <p:strVal val="visible"/>
                                      </p:to>
                                    </p:set>
                                    <p:anim calcmode="lin" valueType="num">
                                      <p:cBhvr additive="base">
                                        <p:cTn id="93" dur="500" fill="hold"/>
                                        <p:tgtEl>
                                          <p:spTgt spid="21514"/>
                                        </p:tgtEl>
                                        <p:attrNameLst>
                                          <p:attrName>ppt_x</p:attrName>
                                        </p:attrNameLst>
                                      </p:cBhvr>
                                      <p:tavLst>
                                        <p:tav tm="0">
                                          <p:val>
                                            <p:strVal val="0-#ppt_w/2"/>
                                          </p:val>
                                        </p:tav>
                                        <p:tav tm="100000">
                                          <p:val>
                                            <p:strVal val="#ppt_x"/>
                                          </p:val>
                                        </p:tav>
                                      </p:tavLst>
                                    </p:anim>
                                    <p:anim calcmode="lin" valueType="num">
                                      <p:cBhvr additive="base">
                                        <p:cTn id="94" dur="500" fill="hold"/>
                                        <p:tgtEl>
                                          <p:spTgt spid="21514"/>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21524"/>
                                        </p:tgtEl>
                                        <p:attrNameLst>
                                          <p:attrName>style.visibility</p:attrName>
                                        </p:attrNameLst>
                                      </p:cBhvr>
                                      <p:to>
                                        <p:strVal val="visible"/>
                                      </p:to>
                                    </p:set>
                                    <p:anim calcmode="lin" valueType="num">
                                      <p:cBhvr additive="base">
                                        <p:cTn id="99" dur="500" fill="hold"/>
                                        <p:tgtEl>
                                          <p:spTgt spid="21524"/>
                                        </p:tgtEl>
                                        <p:attrNameLst>
                                          <p:attrName>ppt_x</p:attrName>
                                        </p:attrNameLst>
                                      </p:cBhvr>
                                      <p:tavLst>
                                        <p:tav tm="0">
                                          <p:val>
                                            <p:strVal val="0-#ppt_w/2"/>
                                          </p:val>
                                        </p:tav>
                                        <p:tav tm="100000">
                                          <p:val>
                                            <p:strVal val="#ppt_x"/>
                                          </p:val>
                                        </p:tav>
                                      </p:tavLst>
                                    </p:anim>
                                    <p:anim calcmode="lin" valueType="num">
                                      <p:cBhvr additive="base">
                                        <p:cTn id="100" dur="500" fill="hold"/>
                                        <p:tgtEl>
                                          <p:spTgt spid="21524"/>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21528"/>
                                        </p:tgtEl>
                                        <p:attrNameLst>
                                          <p:attrName>style.visibility</p:attrName>
                                        </p:attrNameLst>
                                      </p:cBhvr>
                                      <p:to>
                                        <p:strVal val="visible"/>
                                      </p:to>
                                    </p:set>
                                    <p:anim calcmode="lin" valueType="num">
                                      <p:cBhvr additive="base">
                                        <p:cTn id="105" dur="500" fill="hold"/>
                                        <p:tgtEl>
                                          <p:spTgt spid="21528"/>
                                        </p:tgtEl>
                                        <p:attrNameLst>
                                          <p:attrName>ppt_x</p:attrName>
                                        </p:attrNameLst>
                                      </p:cBhvr>
                                      <p:tavLst>
                                        <p:tav tm="0">
                                          <p:val>
                                            <p:strVal val="0-#ppt_w/2"/>
                                          </p:val>
                                        </p:tav>
                                        <p:tav tm="100000">
                                          <p:val>
                                            <p:strVal val="#ppt_x"/>
                                          </p:val>
                                        </p:tav>
                                      </p:tavLst>
                                    </p:anim>
                                    <p:anim calcmode="lin" valueType="num">
                                      <p:cBhvr additive="base">
                                        <p:cTn id="106" dur="500" fill="hold"/>
                                        <p:tgtEl>
                                          <p:spTgt spid="21528"/>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nodeType="clickEffect">
                                  <p:stCondLst>
                                    <p:cond delay="0"/>
                                  </p:stCondLst>
                                  <p:childTnLst>
                                    <p:set>
                                      <p:cBhvr>
                                        <p:cTn id="110" dur="1" fill="hold">
                                          <p:stCondLst>
                                            <p:cond delay="0"/>
                                          </p:stCondLst>
                                        </p:cTn>
                                        <p:tgtEl>
                                          <p:spTgt spid="55">
                                            <p:txEl>
                                              <p:pRg st="7" end="7"/>
                                            </p:txEl>
                                          </p:spTgt>
                                        </p:tgtEl>
                                        <p:attrNameLst>
                                          <p:attrName>style.visibility</p:attrName>
                                        </p:attrNameLst>
                                      </p:cBhvr>
                                      <p:to>
                                        <p:strVal val="visible"/>
                                      </p:to>
                                    </p:set>
                                    <p:anim calcmode="lin" valueType="num">
                                      <p:cBhvr additive="base">
                                        <p:cTn id="111" dur="500" fill="hold"/>
                                        <p:tgtEl>
                                          <p:spTgt spid="55">
                                            <p:txEl>
                                              <p:pRg st="7" end="7"/>
                                            </p:txEl>
                                          </p:spTgt>
                                        </p:tgtEl>
                                        <p:attrNameLst>
                                          <p:attrName>ppt_x</p:attrName>
                                        </p:attrNameLst>
                                      </p:cBhvr>
                                      <p:tavLst>
                                        <p:tav tm="0">
                                          <p:val>
                                            <p:strVal val="0-#ppt_w/2"/>
                                          </p:val>
                                        </p:tav>
                                        <p:tav tm="100000">
                                          <p:val>
                                            <p:strVal val="#ppt_x"/>
                                          </p:val>
                                        </p:tav>
                                      </p:tavLst>
                                    </p:anim>
                                    <p:anim calcmode="lin" valueType="num">
                                      <p:cBhvr additive="base">
                                        <p:cTn id="112" dur="500" fill="hold"/>
                                        <p:tgtEl>
                                          <p:spTgt spid="55">
                                            <p:txEl>
                                              <p:pRg st="7" end="7"/>
                                            </p:txEl>
                                          </p:spTgt>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55">
                                            <p:txEl>
                                              <p:pRg st="8" end="8"/>
                                            </p:txEl>
                                          </p:spTgt>
                                        </p:tgtEl>
                                        <p:attrNameLst>
                                          <p:attrName>style.visibility</p:attrName>
                                        </p:attrNameLst>
                                      </p:cBhvr>
                                      <p:to>
                                        <p:strVal val="visible"/>
                                      </p:to>
                                    </p:set>
                                    <p:anim calcmode="lin" valueType="num">
                                      <p:cBhvr additive="base">
                                        <p:cTn id="115" dur="500" fill="hold"/>
                                        <p:tgtEl>
                                          <p:spTgt spid="55">
                                            <p:txEl>
                                              <p:pRg st="8" end="8"/>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5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21531"/>
                                        </p:tgtEl>
                                        <p:attrNameLst>
                                          <p:attrName>style.visibility</p:attrName>
                                        </p:attrNameLst>
                                      </p:cBhvr>
                                      <p:to>
                                        <p:strVal val="visible"/>
                                      </p:to>
                                    </p:set>
                                    <p:anim calcmode="lin" valueType="num">
                                      <p:cBhvr additive="base">
                                        <p:cTn id="121" dur="500" fill="hold"/>
                                        <p:tgtEl>
                                          <p:spTgt spid="21531"/>
                                        </p:tgtEl>
                                        <p:attrNameLst>
                                          <p:attrName>ppt_x</p:attrName>
                                        </p:attrNameLst>
                                      </p:cBhvr>
                                      <p:tavLst>
                                        <p:tav tm="0">
                                          <p:val>
                                            <p:strVal val="0-#ppt_w/2"/>
                                          </p:val>
                                        </p:tav>
                                        <p:tav tm="100000">
                                          <p:val>
                                            <p:strVal val="#ppt_x"/>
                                          </p:val>
                                        </p:tav>
                                      </p:tavLst>
                                    </p:anim>
                                    <p:anim calcmode="lin" valueType="num">
                                      <p:cBhvr additive="base">
                                        <p:cTn id="122" dur="500" fill="hold"/>
                                        <p:tgtEl>
                                          <p:spTgt spid="21531"/>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 calcmode="lin" valueType="num">
                                      <p:cBhvr additive="base">
                                        <p:cTn id="127" dur="500" fill="hold"/>
                                        <p:tgtEl>
                                          <p:spTgt spid="21532"/>
                                        </p:tgtEl>
                                        <p:attrNameLst>
                                          <p:attrName>ppt_x</p:attrName>
                                        </p:attrNameLst>
                                      </p:cBhvr>
                                      <p:tavLst>
                                        <p:tav tm="0">
                                          <p:val>
                                            <p:strVal val="0-#ppt_w/2"/>
                                          </p:val>
                                        </p:tav>
                                        <p:tav tm="100000">
                                          <p:val>
                                            <p:strVal val="#ppt_x"/>
                                          </p:val>
                                        </p:tav>
                                      </p:tavLst>
                                    </p:anim>
                                    <p:anim calcmode="lin" valueType="num">
                                      <p:cBhvr additive="base">
                                        <p:cTn id="128" dur="500" fill="hold"/>
                                        <p:tgtEl>
                                          <p:spTgt spid="21532"/>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8" fill="hold" grpId="0" nodeType="clickEffect">
                                  <p:stCondLst>
                                    <p:cond delay="0"/>
                                  </p:stCondLst>
                                  <p:childTnLst>
                                    <p:set>
                                      <p:cBhvr>
                                        <p:cTn id="132" dur="1" fill="hold">
                                          <p:stCondLst>
                                            <p:cond delay="0"/>
                                          </p:stCondLst>
                                        </p:cTn>
                                        <p:tgtEl>
                                          <p:spTgt spid="21520"/>
                                        </p:tgtEl>
                                        <p:attrNameLst>
                                          <p:attrName>style.visibility</p:attrName>
                                        </p:attrNameLst>
                                      </p:cBhvr>
                                      <p:to>
                                        <p:strVal val="visible"/>
                                      </p:to>
                                    </p:set>
                                    <p:anim calcmode="lin" valueType="num">
                                      <p:cBhvr additive="base">
                                        <p:cTn id="133" dur="500" fill="hold"/>
                                        <p:tgtEl>
                                          <p:spTgt spid="21520"/>
                                        </p:tgtEl>
                                        <p:attrNameLst>
                                          <p:attrName>ppt_x</p:attrName>
                                        </p:attrNameLst>
                                      </p:cBhvr>
                                      <p:tavLst>
                                        <p:tav tm="0">
                                          <p:val>
                                            <p:strVal val="0-#ppt_w/2"/>
                                          </p:val>
                                        </p:tav>
                                        <p:tav tm="100000">
                                          <p:val>
                                            <p:strVal val="#ppt_x"/>
                                          </p:val>
                                        </p:tav>
                                      </p:tavLst>
                                    </p:anim>
                                    <p:anim calcmode="lin" valueType="num">
                                      <p:cBhvr additive="base">
                                        <p:cTn id="134" dur="500" fill="hold"/>
                                        <p:tgtEl>
                                          <p:spTgt spid="215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520" grpId="0"/>
      <p:bldP spid="21521" grpId="0"/>
      <p:bldP spid="215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8631648" y="4221280"/>
            <a:ext cx="335856" cy="2301246"/>
          </a:xfrm>
          <a:prstGeom prst="rect">
            <a:avLst/>
          </a:prstGeom>
          <a:solidFill>
            <a:schemeClr val="tx1"/>
          </a:solidFill>
          <a:ln>
            <a:noFill/>
          </a:ln>
        </p:spPr>
        <p:txBody>
          <a:bodyPr wrap="square" rtlCol="0" anchor="ctr">
            <a:spAutoFit/>
          </a:bodyPr>
          <a:lstStyle/>
          <a:p>
            <a:pPr algn="l"/>
            <a:endParaRPr lang="en-CA" sz="2400"/>
          </a:p>
        </p:txBody>
      </p:sp>
      <p:sp>
        <p:nvSpPr>
          <p:cNvPr id="55" name="Text Box 33"/>
          <p:cNvSpPr txBox="1">
            <a:spLocks noChangeArrowheads="1"/>
          </p:cNvSpPr>
          <p:nvPr/>
        </p:nvSpPr>
        <p:spPr bwMode="auto">
          <a:xfrm>
            <a:off x="-97458" y="434876"/>
            <a:ext cx="95462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itchFamily="18" charset="0"/>
              </a:rPr>
              <a:t>An artificial neuron:</a:t>
            </a:r>
          </a:p>
          <a:p>
            <a:pPr marL="342900" indent="-342900">
              <a:spcBef>
                <a:spcPct val="0"/>
              </a:spcBef>
              <a:buFont typeface="Arial" panose="020B0604020202020204" pitchFamily="34" charset="0"/>
              <a:buChar char="•"/>
            </a:pPr>
            <a:r>
              <a:rPr lang="en-US" altLang="en-US" sz="2400">
                <a:solidFill>
                  <a:srgbClr val="FF7C80"/>
                </a:solidFill>
                <a:latin typeface="Times New Roman" pitchFamily="18" charset="0"/>
                <a:sym typeface="Symbol" panose="05050102010706020507" pitchFamily="18" charset="2"/>
              </a:rPr>
              <a:t>Total incoming signal: </a:t>
            </a:r>
            <a:r>
              <a:rPr lang="en-US" altLang="en-US" sz="2400" i="1">
                <a:solidFill>
                  <a:srgbClr val="FF7C80"/>
                </a:solidFill>
                <a:latin typeface="Times New Roman" pitchFamily="18" charset="0"/>
                <a:sym typeface="Symbol" panose="05050102010706020507" pitchFamily="18" charset="2"/>
              </a:rPr>
              <a:t>z = </a:t>
            </a:r>
            <a:r>
              <a:rPr lang="en-US" altLang="en-US" sz="2400">
                <a:solidFill>
                  <a:srgbClr val="FF7C80"/>
                </a:solidFill>
                <a:latin typeface="Times New Roman" pitchFamily="18" charset="0"/>
                <a:sym typeface="Symbol" panose="05050102010706020507" pitchFamily="18" charset="2"/>
              </a:rPr>
              <a:t>18.2</a:t>
            </a:r>
          </a:p>
          <a:p>
            <a:pPr marL="457200" indent="-457200">
              <a:spcBef>
                <a:spcPct val="0"/>
              </a:spcBef>
              <a:buFont typeface="Arial" panose="020B0604020202020204" pitchFamily="34" charset="0"/>
              <a:buChar char="•"/>
            </a:pPr>
            <a:r>
              <a:rPr lang="en-US" altLang="en-US" sz="2400" i="1">
                <a:solidFill>
                  <a:srgbClr val="00FFFF"/>
                </a:solidFill>
                <a:latin typeface="Times New Roman" pitchFamily="18" charset="0"/>
              </a:rPr>
              <a:t>y</a:t>
            </a:r>
            <a:r>
              <a:rPr lang="en-US" altLang="en-US" sz="2400">
                <a:latin typeface="Times New Roman" pitchFamily="18" charset="0"/>
              </a:rPr>
              <a:t> is the activation of the right unit.</a:t>
            </a:r>
          </a:p>
          <a:p>
            <a:pPr>
              <a:spcBef>
                <a:spcPct val="0"/>
              </a:spcBef>
            </a:pPr>
            <a:r>
              <a:rPr lang="en-US" altLang="en-US" sz="2400">
                <a:latin typeface="Times New Roman" pitchFamily="18" charset="0"/>
              </a:rPr>
              <a:t>     In a brain, a neuron either fires or it doesn’t.</a:t>
            </a:r>
          </a:p>
          <a:p>
            <a:pPr>
              <a:spcBef>
                <a:spcPct val="0"/>
              </a:spcBef>
            </a:pPr>
            <a:r>
              <a:rPr lang="en-US" altLang="en-US" sz="2400">
                <a:latin typeface="Times New Roman" pitchFamily="18" charset="0"/>
              </a:rPr>
              <a:t>     The picture is either a cat or not.</a:t>
            </a:r>
          </a:p>
          <a:p>
            <a:pPr marL="457200" indent="-457200">
              <a:spcBef>
                <a:spcPct val="0"/>
              </a:spcBef>
              <a:buFont typeface="Arial" panose="020B0604020202020204" pitchFamily="34" charset="0"/>
              <a:buChar char="•"/>
            </a:pPr>
            <a:r>
              <a:rPr lang="en-US" altLang="en-US" sz="2400">
                <a:latin typeface="Times New Roman" pitchFamily="18" charset="0"/>
              </a:rPr>
              <a:t>One might model this by</a:t>
            </a:r>
            <a:endParaRPr lang="en-CA" altLang="en-US" sz="2400">
              <a:latin typeface="Times New Roman" pitchFamily="18" charset="0"/>
            </a:endParaRPr>
          </a:p>
        </p:txBody>
      </p:sp>
      <p:grpSp>
        <p:nvGrpSpPr>
          <p:cNvPr id="4" name="Group 3"/>
          <p:cNvGrpSpPr/>
          <p:nvPr/>
        </p:nvGrpSpPr>
        <p:grpSpPr>
          <a:xfrm>
            <a:off x="380999" y="4220667"/>
            <a:ext cx="8496553" cy="2301859"/>
            <a:chOff x="380999" y="4220667"/>
            <a:chExt cx="8496553" cy="2301859"/>
          </a:xfrm>
        </p:grpSpPr>
        <p:grpSp>
          <p:nvGrpSpPr>
            <p:cNvPr id="21519" name="Group 21518"/>
            <p:cNvGrpSpPr/>
            <p:nvPr/>
          </p:nvGrpSpPr>
          <p:grpSpPr>
            <a:xfrm>
              <a:off x="380999" y="4220667"/>
              <a:ext cx="8336525" cy="2301246"/>
              <a:chOff x="380999" y="4220667"/>
              <a:chExt cx="8336525" cy="2301246"/>
            </a:xfrm>
          </p:grpSpPr>
          <p:grpSp>
            <p:nvGrpSpPr>
              <p:cNvPr id="21504" name="Group 21503"/>
              <p:cNvGrpSpPr/>
              <p:nvPr/>
            </p:nvGrpSpPr>
            <p:grpSpPr>
              <a:xfrm>
                <a:off x="380999" y="4220667"/>
                <a:ext cx="8336525" cy="2301246"/>
                <a:chOff x="121675" y="4220667"/>
                <a:chExt cx="8336525" cy="2301246"/>
              </a:xfrm>
            </p:grpSpPr>
            <p:pic>
              <p:nvPicPr>
                <p:cNvPr id="21506"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869009" y="4220667"/>
                  <a:ext cx="7589191" cy="2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21675" y="4220667"/>
                  <a:ext cx="935067" cy="2301246"/>
                </a:xfrm>
                <a:prstGeom prst="rect">
                  <a:avLst/>
                </a:prstGeom>
                <a:solidFill>
                  <a:schemeClr val="tx1"/>
                </a:solidFill>
                <a:ln>
                  <a:noFill/>
                </a:ln>
              </p:spPr>
              <p:txBody>
                <a:bodyPr wrap="square" rtlCol="0" anchor="ctr">
                  <a:spAutoFit/>
                </a:bodyPr>
                <a:lstStyle/>
                <a:p>
                  <a:pPr algn="l"/>
                  <a:endParaRPr lang="en-CA" sz="2400"/>
                </a:p>
              </p:txBody>
            </p:sp>
          </p:grpSp>
          <p:grpSp>
            <p:nvGrpSpPr>
              <p:cNvPr id="21518" name="Group 21517"/>
              <p:cNvGrpSpPr/>
              <p:nvPr/>
            </p:nvGrpSpPr>
            <p:grpSpPr>
              <a:xfrm>
                <a:off x="3951302" y="5213371"/>
                <a:ext cx="4537067" cy="1259484"/>
                <a:chOff x="3951302" y="5213371"/>
                <a:chExt cx="4537067" cy="1259484"/>
              </a:xfrm>
            </p:grpSpPr>
            <p:sp>
              <p:nvSpPr>
                <p:cNvPr id="3" name="Rectangle 2"/>
                <p:cNvSpPr/>
                <p:nvPr/>
              </p:nvSpPr>
              <p:spPr>
                <a:xfrm>
                  <a:off x="4200440" y="5464584"/>
                  <a:ext cx="117536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2" name="TextBox 1"/>
                    <p:cNvSpPr txBox="1"/>
                    <p:nvPr/>
                  </p:nvSpPr>
                  <p:spPr>
                    <a:xfrm>
                      <a:off x="3951302" y="5725663"/>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1302" y="5725663"/>
                      <a:ext cx="1723805" cy="747192"/>
                    </a:xfrm>
                    <a:prstGeom prst="rect">
                      <a:avLst/>
                    </a:prstGeom>
                    <a:blipFill>
                      <a:blip r:embed="rId4"/>
                      <a:stretch>
                        <a:fillRect/>
                      </a:stretch>
                    </a:blipFill>
                  </p:spPr>
                  <p:txBody>
                    <a:bodyPr/>
                    <a:lstStyle/>
                    <a:p>
                      <a:r>
                        <a:rPr lang="en-US">
                          <a:noFill/>
                        </a:rPr>
                        <a:t> </a:t>
                      </a:r>
                    </a:p>
                  </p:txBody>
                </p:sp>
              </mc:Fallback>
            </mc:AlternateContent>
            <p:grpSp>
              <p:nvGrpSpPr>
                <p:cNvPr id="21516" name="Group 21515"/>
                <p:cNvGrpSpPr/>
                <p:nvPr/>
              </p:nvGrpSpPr>
              <p:grpSpPr>
                <a:xfrm>
                  <a:off x="5999354" y="5213371"/>
                  <a:ext cx="2489015" cy="1026673"/>
                  <a:chOff x="5999354" y="5213371"/>
                  <a:chExt cx="2489015" cy="1026673"/>
                </a:xfrm>
              </p:grpSpPr>
              <p:sp>
                <p:nvSpPr>
                  <p:cNvPr id="5" name="Rectangle 4"/>
                  <p:cNvSpPr/>
                  <p:nvPr/>
                </p:nvSpPr>
                <p:spPr>
                  <a:xfrm>
                    <a:off x="6345051" y="5588975"/>
                    <a:ext cx="214331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7" name="TextBox 6"/>
                      <p:cNvSpPr txBox="1"/>
                      <p:nvPr/>
                    </p:nvSpPr>
                    <p:spPr>
                      <a:xfrm>
                        <a:off x="5999354" y="5803834"/>
                        <a:ext cx="1888209" cy="436210"/>
                      </a:xfrm>
                      <a:prstGeom prst="rect">
                        <a:avLst/>
                      </a:prstGeom>
                      <a:noFill/>
                    </p:spPr>
                    <p:txBody>
                      <a:bodyPr wrap="none" lIns="0" tIns="0" rIns="0" bIns="0" rtlCol="0">
                        <a:spAutoFit/>
                      </a:bodyPr>
                      <a:lstStyle/>
                      <a:p>
                        <a:r>
                          <a:rPr lang="en-CA" sz="2000">
                            <a:solidFill>
                              <a:schemeClr val="bg2"/>
                            </a:solidFill>
                          </a:rPr>
                          <a:t>y</a:t>
                        </a:r>
                        <a:r>
                          <a:rPr lang="en-CA" sz="2000" b="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99354" y="5803834"/>
                        <a:ext cx="1888209" cy="436210"/>
                      </a:xfrm>
                      <a:prstGeom prst="rect">
                        <a:avLst/>
                      </a:prstGeom>
                      <a:blipFill>
                        <a:blip r:embed="rId5"/>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73533" y="5213371"/>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73533" y="5213371"/>
                        <a:ext cx="212751" cy="307777"/>
                      </a:xfrm>
                      <a:prstGeom prst="rect">
                        <a:avLst/>
                      </a:prstGeom>
                      <a:blipFill>
                        <a:blip r:embed="rId6"/>
                        <a:stretch>
                          <a:fillRect l="-28571" r="-25714" b="-25490"/>
                        </a:stretch>
                      </a:blipFill>
                    </p:spPr>
                    <p:txBody>
                      <a:bodyPr/>
                      <a:lstStyle/>
                      <a:p>
                        <a:r>
                          <a:rPr lang="en-US">
                            <a:noFill/>
                          </a:rPr>
                          <a:t> </a:t>
                        </a:r>
                      </a:p>
                    </p:txBody>
                  </p:sp>
                </mc:Fallback>
              </mc:AlternateContent>
            </p:grpSp>
          </p:grpSp>
        </p:grpSp>
        <p:sp>
          <p:nvSpPr>
            <p:cNvPr id="78" name="Rectangle 77"/>
            <p:cNvSpPr/>
            <p:nvPr/>
          </p:nvSpPr>
          <p:spPr>
            <a:xfrm>
              <a:off x="8631648" y="4221280"/>
              <a:ext cx="245904" cy="2301246"/>
            </a:xfrm>
            <a:prstGeom prst="rect">
              <a:avLst/>
            </a:prstGeom>
            <a:solidFill>
              <a:schemeClr val="tx1"/>
            </a:solidFill>
            <a:ln>
              <a:noFill/>
            </a:ln>
          </p:spPr>
          <p:txBody>
            <a:bodyPr wrap="square" rtlCol="0" anchor="ctr">
              <a:spAutoFit/>
            </a:bodyPr>
            <a:lstStyle/>
            <a:p>
              <a:pPr algn="l"/>
              <a:endParaRPr lang="en-CA" sz="2400"/>
            </a:p>
          </p:txBody>
        </p:sp>
      </p:grpSp>
      <mc:AlternateContent xmlns:mc="http://schemas.openxmlformats.org/markup-compatibility/2006" xmlns:a14="http://schemas.microsoft.com/office/drawing/2010/main">
        <mc:Choice Requires="a14">
          <p:sp>
            <p:nvSpPr>
              <p:cNvPr id="12" name="TextBox 11"/>
              <p:cNvSpPr txBox="1"/>
              <p:nvPr/>
            </p:nvSpPr>
            <p:spPr>
              <a:xfrm>
                <a:off x="4511578" y="5088979"/>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11578" y="5088979"/>
                <a:ext cx="191912" cy="307777"/>
              </a:xfrm>
              <a:prstGeom prst="rect">
                <a:avLst/>
              </a:prstGeom>
              <a:blipFill>
                <a:blip r:embed="rId7"/>
                <a:stretch>
                  <a:fillRect l="-15625" r="-12500"/>
                </a:stretch>
              </a:blipFill>
            </p:spPr>
            <p:txBody>
              <a:bodyPr/>
              <a:lstStyle/>
              <a:p>
                <a:r>
                  <a:rPr lang="en-US">
                    <a:noFill/>
                  </a:rPr>
                  <a:t> </a:t>
                </a:r>
              </a:p>
            </p:txBody>
          </p:sp>
        </mc:Fallback>
      </mc:AlternateContent>
      <p:sp>
        <p:nvSpPr>
          <p:cNvPr id="21520" name="Rectangle 21519"/>
          <p:cNvSpPr/>
          <p:nvPr/>
        </p:nvSpPr>
        <p:spPr>
          <a:xfrm>
            <a:off x="4708591" y="5031728"/>
            <a:ext cx="841897" cy="400110"/>
          </a:xfrm>
          <a:prstGeom prst="rect">
            <a:avLst/>
          </a:prstGeom>
        </p:spPr>
        <p:txBody>
          <a:bodyPr wrap="none">
            <a:spAutoFit/>
          </a:bodyPr>
          <a:lstStyle/>
          <a:p>
            <a:r>
              <a:rPr lang="en-US" altLang="en-US" sz="2000">
                <a:solidFill>
                  <a:srgbClr val="FF7C80"/>
                </a:solidFill>
                <a:sym typeface="Symbol" panose="05050102010706020507" pitchFamily="18" charset="2"/>
              </a:rPr>
              <a:t>= 18.2</a:t>
            </a:r>
          </a:p>
        </p:txBody>
      </p:sp>
      <p:sp>
        <p:nvSpPr>
          <p:cNvPr id="52" name="Oval 51"/>
          <p:cNvSpPr>
            <a:spLocks noChangeAspect="1"/>
          </p:cNvSpPr>
          <p:nvPr/>
        </p:nvSpPr>
        <p:spPr>
          <a:xfrm>
            <a:off x="7803336" y="5257800"/>
            <a:ext cx="234000" cy="234000"/>
          </a:xfrm>
          <a:prstGeom prst="ellipse">
            <a:avLst/>
          </a:prstGeom>
          <a:solidFill>
            <a:schemeClr val="bg1">
              <a:lumMod val="40000"/>
              <a:lumOff val="60000"/>
            </a:schemeClr>
          </a:solidFill>
          <a:ln>
            <a:noFill/>
          </a:ln>
        </p:spPr>
        <p:txBody>
          <a:bodyPr wrap="square" rtlCol="0" anchor="ctr">
            <a:spAutoFit/>
          </a:bodyPr>
          <a:lstStyle/>
          <a:p>
            <a:pPr algn="l"/>
            <a:endParaRPr lang="en-CA" sz="2400"/>
          </a:p>
        </p:txBody>
      </p:sp>
      <p:sp>
        <p:nvSpPr>
          <p:cNvPr id="77" name="Rectangle 76"/>
          <p:cNvSpPr/>
          <p:nvPr/>
        </p:nvSpPr>
        <p:spPr>
          <a:xfrm>
            <a:off x="8183671" y="5184128"/>
            <a:ext cx="521297" cy="400110"/>
          </a:xfrm>
          <a:prstGeom prst="rect">
            <a:avLst/>
          </a:prstGeom>
        </p:spPr>
        <p:txBody>
          <a:bodyPr wrap="none">
            <a:spAutoFit/>
          </a:bodyPr>
          <a:lstStyle/>
          <a:p>
            <a:r>
              <a:rPr lang="en-US" altLang="en-US" sz="2000">
                <a:solidFill>
                  <a:srgbClr val="0070C0"/>
                </a:solidFill>
                <a:sym typeface="Symbol" panose="05050102010706020507" pitchFamily="18" charset="2"/>
              </a:rPr>
              <a:t>= 1</a:t>
            </a:r>
          </a:p>
        </p:txBody>
      </p:sp>
      <p:sp>
        <p:nvSpPr>
          <p:cNvPr id="8" name="Oval 7"/>
          <p:cNvSpPr/>
          <p:nvPr/>
        </p:nvSpPr>
        <p:spPr>
          <a:xfrm>
            <a:off x="5699360" y="5105400"/>
            <a:ext cx="692912" cy="533400"/>
          </a:xfrm>
          <a:prstGeom prst="ellipse">
            <a:avLst/>
          </a:prstGeom>
          <a:solidFill>
            <a:srgbClr val="FFFFFF"/>
          </a:solidFill>
          <a:ln w="254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cxnSp>
        <p:nvCxnSpPr>
          <p:cNvPr id="79" name="Elbow Connector 78"/>
          <p:cNvCxnSpPr/>
          <p:nvPr/>
        </p:nvCxnSpPr>
        <p:spPr bwMode="auto">
          <a:xfrm flipV="1">
            <a:off x="5783502" y="5263330"/>
            <a:ext cx="542154" cy="210958"/>
          </a:xfrm>
          <a:prstGeom prst="bentConnector3">
            <a:avLst/>
          </a:prstGeom>
          <a:noFill/>
          <a:ln w="31750" cap="sq" cmpd="sng" algn="ctr">
            <a:solidFill>
              <a:schemeClr val="bg1">
                <a:lumMod val="40000"/>
                <a:lumOff val="60000"/>
              </a:schemeClr>
            </a:solidFill>
            <a:prstDash val="solid"/>
            <a:round/>
            <a:headEnd type="none" w="med" len="med"/>
            <a:tailEnd type="none" w="med" len="med"/>
          </a:ln>
          <a:effectLst/>
        </p:spPr>
      </p:cxnSp>
      <p:sp>
        <p:nvSpPr>
          <p:cNvPr id="80" name="Rectangle 79"/>
          <p:cNvSpPr/>
          <p:nvPr/>
        </p:nvSpPr>
        <p:spPr>
          <a:xfrm flipV="1">
            <a:off x="5867400" y="5769504"/>
            <a:ext cx="2362200" cy="692692"/>
          </a:xfrm>
          <a:prstGeom prst="rect">
            <a:avLst/>
          </a:prstGeom>
          <a:solidFill>
            <a:schemeClr val="tx1"/>
          </a:solidFill>
          <a:ln>
            <a:noFill/>
          </a:ln>
        </p:spPr>
        <p:txBody>
          <a:bodyPr wrap="square" rtlCol="0" anchor="ctr">
            <a:spAutoFit/>
          </a:bodyPr>
          <a:lstStyle/>
          <a:p>
            <a:pPr algn="l"/>
            <a:endParaRPr lang="en-CA" sz="2400"/>
          </a:p>
        </p:txBody>
      </p:sp>
      <p:grpSp>
        <p:nvGrpSpPr>
          <p:cNvPr id="15" name="Group 14"/>
          <p:cNvGrpSpPr/>
          <p:nvPr/>
        </p:nvGrpSpPr>
        <p:grpSpPr>
          <a:xfrm>
            <a:off x="1121744" y="2057400"/>
            <a:ext cx="7946056" cy="2057400"/>
            <a:chOff x="1121744" y="2057400"/>
            <a:chExt cx="7946056" cy="2057400"/>
          </a:xfrm>
        </p:grpSpPr>
        <p:grpSp>
          <p:nvGrpSpPr>
            <p:cNvPr id="53" name="Group 52"/>
            <p:cNvGrpSpPr/>
            <p:nvPr/>
          </p:nvGrpSpPr>
          <p:grpSpPr>
            <a:xfrm>
              <a:off x="1121744" y="2057400"/>
              <a:ext cx="7946056" cy="2057400"/>
              <a:chOff x="1121744" y="4724400"/>
              <a:chExt cx="7946056" cy="2057400"/>
            </a:xfrm>
          </p:grpSpPr>
          <p:grpSp>
            <p:nvGrpSpPr>
              <p:cNvPr id="54" name="Group 53"/>
              <p:cNvGrpSpPr/>
              <p:nvPr/>
            </p:nvGrpSpPr>
            <p:grpSpPr>
              <a:xfrm>
                <a:off x="1121744" y="5599093"/>
                <a:ext cx="2916856" cy="954107"/>
                <a:chOff x="6324600" y="5410200"/>
                <a:chExt cx="2916856" cy="954107"/>
              </a:xfrm>
            </p:grpSpPr>
            <p:sp>
              <p:nvSpPr>
                <p:cNvPr id="61" name="TextBox 60"/>
                <p:cNvSpPr txBox="1"/>
                <p:nvPr/>
              </p:nvSpPr>
              <p:spPr>
                <a:xfrm flipH="1">
                  <a:off x="7078576" y="5410200"/>
                  <a:ext cx="2162880" cy="954107"/>
                </a:xfrm>
                <a:prstGeom prst="rect">
                  <a:avLst/>
                </a:prstGeom>
                <a:noFill/>
              </p:spPr>
              <p:txBody>
                <a:bodyPr wrap="square" rtlCol="0">
                  <a:spAutoFit/>
                </a:bodyPr>
                <a:lstStyle/>
                <a:p>
                  <a:r>
                    <a:rPr lang="en-CA" i="1">
                      <a:solidFill>
                        <a:srgbClr val="00FFFF"/>
                      </a:solidFill>
                    </a:rPr>
                    <a:t>1  if  </a:t>
                  </a:r>
                  <a:r>
                    <a:rPr lang="en-CA" i="1">
                      <a:solidFill>
                        <a:srgbClr val="FF7C80"/>
                      </a:solidFill>
                    </a:rPr>
                    <a:t>z </a:t>
                  </a:r>
                  <a:r>
                    <a:rPr lang="en-CA" i="1">
                      <a:solidFill>
                        <a:srgbClr val="FF7C80"/>
                      </a:solidFill>
                      <a:sym typeface="Symbol" panose="05050102010706020507" pitchFamily="18" charset="2"/>
                    </a:rPr>
                    <a:t> 0</a:t>
                  </a:r>
                </a:p>
                <a:p>
                  <a:r>
                    <a:rPr lang="en-CA" i="1">
                      <a:solidFill>
                        <a:srgbClr val="00FFFF"/>
                      </a:solidFill>
                      <a:sym typeface="Symbol" panose="05050102010706020507" pitchFamily="18" charset="2"/>
                    </a:rPr>
                    <a:t>0  else</a:t>
                  </a:r>
                  <a:endParaRPr lang="en-CA" i="1">
                    <a:solidFill>
                      <a:srgbClr val="00FFFF"/>
                    </a:solidFill>
                  </a:endParaRPr>
                </a:p>
              </p:txBody>
            </p:sp>
            <p:sp>
              <p:nvSpPr>
                <p:cNvPr id="62" name="Left Brace 61"/>
                <p:cNvSpPr/>
                <p:nvPr/>
              </p:nvSpPr>
              <p:spPr bwMode="auto">
                <a:xfrm>
                  <a:off x="6976453" y="5508171"/>
                  <a:ext cx="174575" cy="856135"/>
                </a:xfrm>
                <a:prstGeom prst="leftBrace">
                  <a:avLst/>
                </a:prstGeom>
                <a:noFill/>
                <a:ln w="22225" cap="sq" cmpd="sng" algn="ctr">
                  <a:solidFill>
                    <a:schemeClr val="tx1"/>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sng"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TextBox 62"/>
                <p:cNvSpPr txBox="1"/>
                <p:nvPr/>
              </p:nvSpPr>
              <p:spPr>
                <a:xfrm flipH="1">
                  <a:off x="6324600" y="5670750"/>
                  <a:ext cx="685800" cy="523220"/>
                </a:xfrm>
                <a:prstGeom prst="rect">
                  <a:avLst/>
                </a:prstGeom>
                <a:noFill/>
              </p:spPr>
              <p:txBody>
                <a:bodyPr wrap="square" rtlCol="0">
                  <a:spAutoFit/>
                </a:bodyPr>
                <a:lstStyle/>
                <a:p>
                  <a:r>
                    <a:rPr lang="en-CA" i="1">
                      <a:solidFill>
                        <a:srgbClr val="00FFFF"/>
                      </a:solidFill>
                    </a:rPr>
                    <a:t>y =</a:t>
                  </a:r>
                  <a:r>
                    <a:rPr lang="en-CA" i="1"/>
                    <a:t> </a:t>
                  </a:r>
                </a:p>
              </p:txBody>
            </p:sp>
          </p:grpSp>
          <p:grpSp>
            <p:nvGrpSpPr>
              <p:cNvPr id="56" name="Group 55"/>
              <p:cNvGrpSpPr/>
              <p:nvPr/>
            </p:nvGrpSpPr>
            <p:grpSpPr>
              <a:xfrm>
                <a:off x="5257800" y="4724400"/>
                <a:ext cx="3810000" cy="2057400"/>
                <a:chOff x="457200" y="990600"/>
                <a:chExt cx="4619625" cy="3076575"/>
              </a:xfrm>
            </p:grpSpPr>
            <p:pic>
              <p:nvPicPr>
                <p:cNvPr id="57" name="Picture 56" descr="Image result for sigmoid func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a:p>
              </p:txBody>
            </p:sp>
            <p:cxnSp>
              <p:nvCxnSpPr>
                <p:cNvPr id="59" name="Straight Connector 58"/>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cxnSp>
              <p:nvCxnSpPr>
                <p:cNvPr id="60" name="Elbow Connector 59"/>
                <p:cNvCxnSpPr/>
                <p:nvPr/>
              </p:nvCxnSpPr>
              <p:spPr bwMode="auto">
                <a:xfrm flipV="1">
                  <a:off x="990600" y="1219200"/>
                  <a:ext cx="3962400" cy="2209800"/>
                </a:xfrm>
                <a:prstGeom prst="bentConnector3">
                  <a:avLst/>
                </a:prstGeom>
                <a:noFill/>
                <a:ln w="19050" cap="sq" cmpd="sng" algn="ctr">
                  <a:solidFill>
                    <a:schemeClr val="bg1">
                      <a:lumMod val="40000"/>
                      <a:lumOff val="60000"/>
                    </a:schemeClr>
                  </a:solidFill>
                  <a:prstDash val="solid"/>
                  <a:round/>
                  <a:headEnd type="none" w="med" len="med"/>
                  <a:tailEnd type="none" w="med" len="med"/>
                </a:ln>
                <a:effectLst/>
              </p:spPr>
            </p:cxnSp>
          </p:grpSp>
        </p:grpSp>
        <p:cxnSp>
          <p:nvCxnSpPr>
            <p:cNvPr id="14" name="Straight Connector 13"/>
            <p:cNvCxnSpPr/>
            <p:nvPr/>
          </p:nvCxnSpPr>
          <p:spPr bwMode="auto">
            <a:xfrm>
              <a:off x="5699360" y="3840905"/>
              <a:ext cx="3266317" cy="0"/>
            </a:xfrm>
            <a:prstGeom prst="line">
              <a:avLst/>
            </a:prstGeom>
            <a:noFill/>
            <a:ln w="38100" cap="sq" cmpd="sng" algn="ctr">
              <a:solidFill>
                <a:srgbClr val="FF7C80"/>
              </a:solidFill>
              <a:prstDash val="solid"/>
              <a:round/>
              <a:headEnd type="none" w="med" len="med"/>
              <a:tailEnd type="none" w="med" len="med"/>
            </a:ln>
            <a:effectLst/>
          </p:spPr>
        </p:cxnSp>
      </p:grpSp>
      <p:sp>
        <p:nvSpPr>
          <p:cNvPr id="82" name="Rectangle 81"/>
          <p:cNvSpPr/>
          <p:nvPr/>
        </p:nvSpPr>
        <p:spPr>
          <a:xfrm>
            <a:off x="4724400" y="5043898"/>
            <a:ext cx="926857" cy="400110"/>
          </a:xfrm>
          <a:prstGeom prst="rect">
            <a:avLst/>
          </a:prstGeom>
        </p:spPr>
        <p:txBody>
          <a:bodyPr wrap="none">
            <a:spAutoFit/>
          </a:bodyPr>
          <a:lstStyle/>
          <a:p>
            <a:r>
              <a:rPr lang="en-US" altLang="en-US" sz="2000">
                <a:solidFill>
                  <a:srgbClr val="FF7C80"/>
                </a:solidFill>
                <a:sym typeface="Symbol" panose="05050102010706020507" pitchFamily="18" charset="2"/>
              </a:rPr>
              <a:t>= -18.2</a:t>
            </a:r>
          </a:p>
        </p:txBody>
      </p:sp>
      <p:sp>
        <p:nvSpPr>
          <p:cNvPr id="83" name="Rectangle 82"/>
          <p:cNvSpPr/>
          <p:nvPr/>
        </p:nvSpPr>
        <p:spPr>
          <a:xfrm>
            <a:off x="8189727" y="5181600"/>
            <a:ext cx="521297" cy="400110"/>
          </a:xfrm>
          <a:prstGeom prst="rect">
            <a:avLst/>
          </a:prstGeom>
        </p:spPr>
        <p:txBody>
          <a:bodyPr wrap="none">
            <a:spAutoFit/>
          </a:bodyPr>
          <a:lstStyle/>
          <a:p>
            <a:r>
              <a:rPr lang="en-US" altLang="en-US" sz="2000">
                <a:solidFill>
                  <a:srgbClr val="0070C0"/>
                </a:solidFill>
                <a:sym typeface="Symbol" panose="05050102010706020507" pitchFamily="18" charset="2"/>
              </a:rPr>
              <a:t>= 0</a:t>
            </a:r>
          </a:p>
        </p:txBody>
      </p:sp>
      <p:sp>
        <p:nvSpPr>
          <p:cNvPr id="20" name="Rectangle 19"/>
          <p:cNvSpPr/>
          <p:nvPr/>
        </p:nvSpPr>
        <p:spPr>
          <a:xfrm>
            <a:off x="6369281" y="5791200"/>
            <a:ext cx="2241319" cy="461665"/>
          </a:xfrm>
          <a:prstGeom prst="rect">
            <a:avLst/>
          </a:prstGeom>
        </p:spPr>
        <p:txBody>
          <a:bodyPr wrap="none">
            <a:spAutoFit/>
          </a:bodyPr>
          <a:lstStyle/>
          <a:p>
            <a:r>
              <a:rPr lang="en-US" altLang="en-US" sz="2400">
                <a:solidFill>
                  <a:schemeClr val="bg2"/>
                </a:solidFill>
              </a:rPr>
              <a:t>Linear Separator</a:t>
            </a:r>
            <a:endParaRPr lang="en-CA" sz="2400">
              <a:solidFill>
                <a:schemeClr val="bg2"/>
              </a:solidFill>
            </a:endParaRPr>
          </a:p>
        </p:txBody>
      </p:sp>
      <p:sp>
        <p:nvSpPr>
          <p:cNvPr id="21" name="Oval 20"/>
          <p:cNvSpPr/>
          <p:nvPr/>
        </p:nvSpPr>
        <p:spPr>
          <a:xfrm>
            <a:off x="8382000" y="1905000"/>
            <a:ext cx="609600" cy="2209800"/>
          </a:xfrm>
          <a:prstGeom prst="ellipse">
            <a:avLst/>
          </a:prstGeom>
          <a:ln w="25400">
            <a:solidFill>
              <a:srgbClr val="FF7C80"/>
            </a:solid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sp>
        <p:nvSpPr>
          <p:cNvPr id="97" name="Oval 96"/>
          <p:cNvSpPr/>
          <p:nvPr/>
        </p:nvSpPr>
        <p:spPr>
          <a:xfrm>
            <a:off x="5715000" y="1885950"/>
            <a:ext cx="609600" cy="2209800"/>
          </a:xfrm>
          <a:prstGeom prst="ellipse">
            <a:avLst/>
          </a:prstGeom>
          <a:ln w="25400">
            <a:solidFill>
              <a:srgbClr val="FF7C80"/>
            </a:solid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sp>
        <p:nvSpPr>
          <p:cNvPr id="99"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spTree>
    <p:extLst>
      <p:ext uri="{BB962C8B-B14F-4D97-AF65-F5344CB8AC3E}">
        <p14:creationId xmlns:p14="http://schemas.microsoft.com/office/powerpoint/2010/main" val="326471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5">
                                            <p:txEl>
                                              <p:pRg st="1" end="1"/>
                                            </p:txEl>
                                          </p:spTgt>
                                        </p:tgtEl>
                                        <p:attrNameLst>
                                          <p:attrName>style.visibility</p:attrName>
                                        </p:attrNameLst>
                                      </p:cBhvr>
                                      <p:to>
                                        <p:strVal val="visible"/>
                                      </p:to>
                                    </p:set>
                                    <p:anim calcmode="lin" valueType="num">
                                      <p:cBhvr additive="base">
                                        <p:cTn id="7" dur="500" fill="hold"/>
                                        <p:tgtEl>
                                          <p:spTgt spid="5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
                                            <p:txEl>
                                              <p:pRg st="1" end="1"/>
                                            </p:txEl>
                                          </p:spTgt>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215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55">
                                            <p:txEl>
                                              <p:pRg st="2" end="2"/>
                                            </p:txEl>
                                          </p:spTgt>
                                        </p:tgtEl>
                                        <p:attrNameLst>
                                          <p:attrName>style.visibility</p:attrName>
                                        </p:attrNameLst>
                                      </p:cBhvr>
                                      <p:to>
                                        <p:strVal val="visible"/>
                                      </p:to>
                                    </p:set>
                                    <p:anim calcmode="lin" valueType="num">
                                      <p:cBhvr additive="base">
                                        <p:cTn id="15" dur="500" fill="hold"/>
                                        <p:tgtEl>
                                          <p:spTgt spid="5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0-#ppt_w/2"/>
                                          </p:val>
                                        </p:tav>
                                        <p:tav tm="100000">
                                          <p:val>
                                            <p:strVal val="#ppt_x"/>
                                          </p:val>
                                        </p:tav>
                                      </p:tavLst>
                                    </p:anim>
                                    <p:anim calcmode="lin" valueType="num">
                                      <p:cBhvr additive="base">
                                        <p:cTn id="2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5">
                                            <p:txEl>
                                              <p:pRg st="3" end="3"/>
                                            </p:txEl>
                                          </p:spTgt>
                                        </p:tgtEl>
                                        <p:attrNameLst>
                                          <p:attrName>style.visibility</p:attrName>
                                        </p:attrNameLst>
                                      </p:cBhvr>
                                      <p:to>
                                        <p:strVal val="visible"/>
                                      </p:to>
                                    </p:set>
                                    <p:anim calcmode="lin" valueType="num">
                                      <p:cBhvr additive="base">
                                        <p:cTn id="27" dur="500" fill="hold"/>
                                        <p:tgtEl>
                                          <p:spTgt spid="55">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55">
                                            <p:txEl>
                                              <p:pRg st="4" end="4"/>
                                            </p:txEl>
                                          </p:spTgt>
                                        </p:tgtEl>
                                        <p:attrNameLst>
                                          <p:attrName>style.visibility</p:attrName>
                                        </p:attrNameLst>
                                      </p:cBhvr>
                                      <p:to>
                                        <p:strVal val="visible"/>
                                      </p:to>
                                    </p:set>
                                    <p:anim calcmode="lin" valueType="num">
                                      <p:cBhvr additive="base">
                                        <p:cTn id="33" dur="500" fill="hold"/>
                                        <p:tgtEl>
                                          <p:spTgt spid="55">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5">
                                            <p:txEl>
                                              <p:pRg st="5" end="5"/>
                                            </p:txEl>
                                          </p:spTgt>
                                        </p:tgtEl>
                                        <p:attrNameLst>
                                          <p:attrName>style.visibility</p:attrName>
                                        </p:attrNameLst>
                                      </p:cBhvr>
                                      <p:to>
                                        <p:strVal val="visible"/>
                                      </p:to>
                                    </p:set>
                                    <p:anim calcmode="lin" valueType="num">
                                      <p:cBhvr additive="base">
                                        <p:cTn id="39" dur="500" fill="hold"/>
                                        <p:tgtEl>
                                          <p:spTgt spid="55">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2" nodeType="clickEffect">
                                  <p:stCondLst>
                                    <p:cond delay="0"/>
                                  </p:stCondLst>
                                  <p:childTnLst>
                                    <p:set>
                                      <p:cBhvr>
                                        <p:cTn id="50" dur="1" fill="hold">
                                          <p:stCondLst>
                                            <p:cond delay="0"/>
                                          </p:stCondLst>
                                        </p:cTn>
                                        <p:tgtEl>
                                          <p:spTgt spid="21520"/>
                                        </p:tgtEl>
                                        <p:attrNameLst>
                                          <p:attrName>style.visibility</p:attrName>
                                        </p:attrNameLst>
                                      </p:cBhvr>
                                      <p:to>
                                        <p:strVal val="visible"/>
                                      </p:to>
                                    </p:set>
                                    <p:anim calcmode="lin" valueType="num">
                                      <p:cBhvr additive="base">
                                        <p:cTn id="51" dur="500" fill="hold"/>
                                        <p:tgtEl>
                                          <p:spTgt spid="21520"/>
                                        </p:tgtEl>
                                        <p:attrNameLst>
                                          <p:attrName>ppt_x</p:attrName>
                                        </p:attrNameLst>
                                      </p:cBhvr>
                                      <p:tavLst>
                                        <p:tav tm="0">
                                          <p:val>
                                            <p:strVal val="0-#ppt_w/2"/>
                                          </p:val>
                                        </p:tav>
                                        <p:tav tm="100000">
                                          <p:val>
                                            <p:strVal val="#ppt_x"/>
                                          </p:val>
                                        </p:tav>
                                      </p:tavLst>
                                    </p:anim>
                                    <p:anim calcmode="lin" valueType="num">
                                      <p:cBhvr additive="base">
                                        <p:cTn id="52" dur="500" fill="hold"/>
                                        <p:tgtEl>
                                          <p:spTgt spid="2152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anim calcmode="lin" valueType="num">
                                      <p:cBhvr additive="base">
                                        <p:cTn id="63" dur="500" fill="hold"/>
                                        <p:tgtEl>
                                          <p:spTgt spid="77"/>
                                        </p:tgtEl>
                                        <p:attrNameLst>
                                          <p:attrName>ppt_x</p:attrName>
                                        </p:attrNameLst>
                                      </p:cBhvr>
                                      <p:tavLst>
                                        <p:tav tm="0">
                                          <p:val>
                                            <p:strVal val="0-#ppt_w/2"/>
                                          </p:val>
                                        </p:tav>
                                        <p:tav tm="100000">
                                          <p:val>
                                            <p:strVal val="#ppt_x"/>
                                          </p:val>
                                        </p:tav>
                                      </p:tavLst>
                                    </p:anim>
                                    <p:anim calcmode="lin" valueType="num">
                                      <p:cBhvr additive="base">
                                        <p:cTn id="64"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82"/>
                                        </p:tgtEl>
                                        <p:attrNameLst>
                                          <p:attrName>style.visibility</p:attrName>
                                        </p:attrNameLst>
                                      </p:cBhvr>
                                      <p:to>
                                        <p:strVal val="visible"/>
                                      </p:to>
                                    </p:set>
                                    <p:anim calcmode="lin" valueType="num">
                                      <p:cBhvr additive="base">
                                        <p:cTn id="69" dur="500" fill="hold"/>
                                        <p:tgtEl>
                                          <p:spTgt spid="82"/>
                                        </p:tgtEl>
                                        <p:attrNameLst>
                                          <p:attrName>ppt_x</p:attrName>
                                        </p:attrNameLst>
                                      </p:cBhvr>
                                      <p:tavLst>
                                        <p:tav tm="0">
                                          <p:val>
                                            <p:strVal val="0-#ppt_w/2"/>
                                          </p:val>
                                        </p:tav>
                                        <p:tav tm="100000">
                                          <p:val>
                                            <p:strVal val="#ppt_x"/>
                                          </p:val>
                                        </p:tav>
                                      </p:tavLst>
                                    </p:anim>
                                    <p:anim calcmode="lin" valueType="num">
                                      <p:cBhvr additive="base">
                                        <p:cTn id="70" dur="500" fill="hold"/>
                                        <p:tgtEl>
                                          <p:spTgt spid="82"/>
                                        </p:tgtEl>
                                        <p:attrNameLst>
                                          <p:attrName>ppt_y</p:attrName>
                                        </p:attrNameLst>
                                      </p:cBhvr>
                                      <p:tavLst>
                                        <p:tav tm="0">
                                          <p:val>
                                            <p:strVal val="#ppt_y"/>
                                          </p:val>
                                        </p:tav>
                                        <p:tav tm="100000">
                                          <p:val>
                                            <p:strVal val="#ppt_y"/>
                                          </p:val>
                                        </p:tav>
                                      </p:tavLst>
                                    </p:anim>
                                  </p:childTnLst>
                                </p:cTn>
                              </p:par>
                              <p:par>
                                <p:cTn id="71" presetID="1" presetClass="exit" presetSubtype="0" fill="hold" grpId="1"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77"/>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2152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97"/>
                                        </p:tgtEl>
                                        <p:attrNameLst>
                                          <p:attrName>style.visibility</p:attrName>
                                        </p:attrNameLst>
                                      </p:cBhvr>
                                      <p:to>
                                        <p:strVal val="visible"/>
                                      </p:to>
                                    </p:set>
                                    <p:anim calcmode="lin" valueType="num">
                                      <p:cBhvr additive="base">
                                        <p:cTn id="81" dur="500" fill="hold"/>
                                        <p:tgtEl>
                                          <p:spTgt spid="97"/>
                                        </p:tgtEl>
                                        <p:attrNameLst>
                                          <p:attrName>ppt_x</p:attrName>
                                        </p:attrNameLst>
                                      </p:cBhvr>
                                      <p:tavLst>
                                        <p:tav tm="0">
                                          <p:val>
                                            <p:strVal val="0-#ppt_w/2"/>
                                          </p:val>
                                        </p:tav>
                                        <p:tav tm="100000">
                                          <p:val>
                                            <p:strVal val="#ppt_x"/>
                                          </p:val>
                                        </p:tav>
                                      </p:tavLst>
                                    </p:anim>
                                    <p:anim calcmode="lin" valueType="num">
                                      <p:cBhvr additive="base">
                                        <p:cTn id="82"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83"/>
                                        </p:tgtEl>
                                        <p:attrNameLst>
                                          <p:attrName>style.visibility</p:attrName>
                                        </p:attrNameLst>
                                      </p:cBhvr>
                                      <p:to>
                                        <p:strVal val="visible"/>
                                      </p:to>
                                    </p:set>
                                    <p:anim calcmode="lin" valueType="num">
                                      <p:cBhvr additive="base">
                                        <p:cTn id="87" dur="500" fill="hold"/>
                                        <p:tgtEl>
                                          <p:spTgt spid="83"/>
                                        </p:tgtEl>
                                        <p:attrNameLst>
                                          <p:attrName>ppt_x</p:attrName>
                                        </p:attrNameLst>
                                      </p:cBhvr>
                                      <p:tavLst>
                                        <p:tav tm="0">
                                          <p:val>
                                            <p:strVal val="0-#ppt_w/2"/>
                                          </p:val>
                                        </p:tav>
                                        <p:tav tm="100000">
                                          <p:val>
                                            <p:strVal val="#ppt_x"/>
                                          </p:val>
                                        </p:tav>
                                      </p:tavLst>
                                    </p:anim>
                                    <p:anim calcmode="lin" valueType="num">
                                      <p:cBhvr additive="base">
                                        <p:cTn id="88"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additive="base">
                                        <p:cTn id="93" dur="500" fill="hold"/>
                                        <p:tgtEl>
                                          <p:spTgt spid="20"/>
                                        </p:tgtEl>
                                        <p:attrNameLst>
                                          <p:attrName>ppt_x</p:attrName>
                                        </p:attrNameLst>
                                      </p:cBhvr>
                                      <p:tavLst>
                                        <p:tav tm="0">
                                          <p:val>
                                            <p:strVal val="0-#ppt_w/2"/>
                                          </p:val>
                                        </p:tav>
                                        <p:tav tm="100000">
                                          <p:val>
                                            <p:strVal val="#ppt_x"/>
                                          </p:val>
                                        </p:tav>
                                      </p:tavLst>
                                    </p:anim>
                                    <p:anim calcmode="lin" valueType="num">
                                      <p:cBhvr additive="base">
                                        <p:cTn id="94" dur="500" fill="hold"/>
                                        <p:tgtEl>
                                          <p:spTgt spid="20"/>
                                        </p:tgtEl>
                                        <p:attrNameLst>
                                          <p:attrName>ppt_y</p:attrName>
                                        </p:attrNameLst>
                                      </p:cBhvr>
                                      <p:tavLst>
                                        <p:tav tm="0">
                                          <p:val>
                                            <p:strVal val="#ppt_y"/>
                                          </p:val>
                                        </p:tav>
                                        <p:tav tm="100000">
                                          <p:val>
                                            <p:strVal val="#ppt_y"/>
                                          </p:val>
                                        </p:tav>
                                      </p:tavLst>
                                    </p:anim>
                                  </p:childTnLst>
                                </p:cTn>
                              </p:par>
                              <p:par>
                                <p:cTn id="95" presetID="1" presetClass="exit" presetSubtype="0" fill="hold" grpId="1" nodeType="withEffect">
                                  <p:stCondLst>
                                    <p:cond delay="0"/>
                                  </p:stCondLst>
                                  <p:childTnLst>
                                    <p:set>
                                      <p:cBhvr>
                                        <p:cTn id="96"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0" grpId="0"/>
      <p:bldP spid="21520" grpId="1"/>
      <p:bldP spid="21520" grpId="2"/>
      <p:bldP spid="52" grpId="0" animBg="1"/>
      <p:bldP spid="77" grpId="0"/>
      <p:bldP spid="77" grpId="1"/>
      <p:bldP spid="82" grpId="0"/>
      <p:bldP spid="83" grpId="0"/>
      <p:bldP spid="20" grpId="0"/>
      <p:bldP spid="21" grpId="0" animBg="1"/>
      <p:bldP spid="21" grpId="1" animBg="1"/>
      <p:bldP spid="97" grpId="0" animBg="1"/>
      <p:bldP spid="9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8631648" y="4221280"/>
            <a:ext cx="335856" cy="2301246"/>
          </a:xfrm>
          <a:prstGeom prst="rect">
            <a:avLst/>
          </a:prstGeom>
          <a:solidFill>
            <a:schemeClr val="tx1"/>
          </a:solidFill>
          <a:ln>
            <a:noFill/>
          </a:ln>
        </p:spPr>
        <p:txBody>
          <a:bodyPr wrap="square" rtlCol="0" anchor="ctr">
            <a:spAutoFit/>
          </a:bodyPr>
          <a:lstStyle/>
          <a:p>
            <a:pPr algn="l"/>
            <a:endParaRPr lang="en-CA" sz="2400"/>
          </a:p>
        </p:txBody>
      </p:sp>
      <p:sp>
        <p:nvSpPr>
          <p:cNvPr id="55" name="Text Box 33"/>
          <p:cNvSpPr txBox="1">
            <a:spLocks noChangeArrowheads="1"/>
          </p:cNvSpPr>
          <p:nvPr/>
        </p:nvSpPr>
        <p:spPr bwMode="auto">
          <a:xfrm>
            <a:off x="-97458" y="434876"/>
            <a:ext cx="95462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itchFamily="18" charset="0"/>
              </a:rPr>
              <a:t>An artificial neuron:</a:t>
            </a:r>
          </a:p>
          <a:p>
            <a:pPr marL="342900" indent="-342900">
              <a:spcBef>
                <a:spcPct val="0"/>
              </a:spcBef>
              <a:buFont typeface="Arial" panose="020B0604020202020204" pitchFamily="34" charset="0"/>
              <a:buChar char="•"/>
            </a:pPr>
            <a:r>
              <a:rPr lang="en-US" altLang="en-US" sz="2400">
                <a:solidFill>
                  <a:srgbClr val="FF7C80"/>
                </a:solidFill>
                <a:latin typeface="Times New Roman" pitchFamily="18" charset="0"/>
                <a:sym typeface="Symbol" panose="05050102010706020507" pitchFamily="18" charset="2"/>
              </a:rPr>
              <a:t>Total incoming signal: </a:t>
            </a:r>
            <a:r>
              <a:rPr lang="en-US" altLang="en-US" sz="2400" i="1">
                <a:solidFill>
                  <a:srgbClr val="FF7C80"/>
                </a:solidFill>
                <a:latin typeface="Times New Roman" pitchFamily="18" charset="0"/>
                <a:sym typeface="Symbol" panose="05050102010706020507" pitchFamily="18" charset="2"/>
              </a:rPr>
              <a:t>z = </a:t>
            </a:r>
            <a:r>
              <a:rPr lang="en-US" altLang="en-US" sz="2400">
                <a:solidFill>
                  <a:srgbClr val="FF7C80"/>
                </a:solidFill>
                <a:latin typeface="Times New Roman" pitchFamily="18" charset="0"/>
                <a:sym typeface="Symbol" panose="05050102010706020507" pitchFamily="18" charset="2"/>
              </a:rPr>
              <a:t>18.2</a:t>
            </a:r>
          </a:p>
          <a:p>
            <a:pPr marL="457200" indent="-457200">
              <a:spcBef>
                <a:spcPct val="0"/>
              </a:spcBef>
              <a:buFont typeface="Arial" panose="020B0604020202020204" pitchFamily="34" charset="0"/>
              <a:buChar char="•"/>
            </a:pPr>
            <a:r>
              <a:rPr lang="en-US" altLang="en-US" sz="2400" i="1">
                <a:solidFill>
                  <a:srgbClr val="00FFFF"/>
                </a:solidFill>
                <a:latin typeface="Times New Roman" pitchFamily="18" charset="0"/>
              </a:rPr>
              <a:t>y</a:t>
            </a:r>
            <a:r>
              <a:rPr lang="en-US" altLang="en-US" sz="2400">
                <a:latin typeface="Times New Roman" pitchFamily="18" charset="0"/>
              </a:rPr>
              <a:t> is the activation of the right unit.</a:t>
            </a:r>
          </a:p>
          <a:p>
            <a:pPr>
              <a:spcBef>
                <a:spcPct val="0"/>
              </a:spcBef>
            </a:pPr>
            <a:r>
              <a:rPr lang="en-US" altLang="en-US" sz="2400">
                <a:latin typeface="Times New Roman" pitchFamily="18" charset="0"/>
              </a:rPr>
              <a:t>     In a brain, a neuron either fires or it doesn’t.</a:t>
            </a:r>
          </a:p>
          <a:p>
            <a:pPr>
              <a:spcBef>
                <a:spcPct val="0"/>
              </a:spcBef>
            </a:pPr>
            <a:r>
              <a:rPr lang="en-US" altLang="en-US" sz="2400">
                <a:latin typeface="Times New Roman" pitchFamily="18" charset="0"/>
              </a:rPr>
              <a:t>     The picture is either a cat or not.</a:t>
            </a:r>
          </a:p>
          <a:p>
            <a:pPr marL="457200" indent="-457200">
              <a:spcBef>
                <a:spcPct val="0"/>
              </a:spcBef>
              <a:buFont typeface="Arial" panose="020B0604020202020204" pitchFamily="34" charset="0"/>
              <a:buChar char="•"/>
            </a:pPr>
            <a:r>
              <a:rPr lang="en-US" altLang="en-US" sz="2400">
                <a:latin typeface="Times New Roman" pitchFamily="18" charset="0"/>
              </a:rPr>
              <a:t>One might model this by</a:t>
            </a:r>
            <a:endParaRPr lang="en-CA" altLang="en-US" sz="2400">
              <a:latin typeface="Times New Roman" pitchFamily="18" charset="0"/>
            </a:endParaRPr>
          </a:p>
        </p:txBody>
      </p:sp>
      <p:grpSp>
        <p:nvGrpSpPr>
          <p:cNvPr id="4" name="Group 3"/>
          <p:cNvGrpSpPr/>
          <p:nvPr/>
        </p:nvGrpSpPr>
        <p:grpSpPr>
          <a:xfrm>
            <a:off x="380999" y="4220667"/>
            <a:ext cx="8496553" cy="2301859"/>
            <a:chOff x="380999" y="4220667"/>
            <a:chExt cx="8496553" cy="2301859"/>
          </a:xfrm>
        </p:grpSpPr>
        <p:grpSp>
          <p:nvGrpSpPr>
            <p:cNvPr id="21519" name="Group 21518"/>
            <p:cNvGrpSpPr/>
            <p:nvPr/>
          </p:nvGrpSpPr>
          <p:grpSpPr>
            <a:xfrm>
              <a:off x="380999" y="4220667"/>
              <a:ext cx="8336525" cy="2301246"/>
              <a:chOff x="380999" y="4220667"/>
              <a:chExt cx="8336525" cy="2301246"/>
            </a:xfrm>
          </p:grpSpPr>
          <p:grpSp>
            <p:nvGrpSpPr>
              <p:cNvPr id="21504" name="Group 21503"/>
              <p:cNvGrpSpPr/>
              <p:nvPr/>
            </p:nvGrpSpPr>
            <p:grpSpPr>
              <a:xfrm>
                <a:off x="380999" y="4220667"/>
                <a:ext cx="8336525" cy="2301246"/>
                <a:chOff x="121675" y="4220667"/>
                <a:chExt cx="8336525" cy="2301246"/>
              </a:xfrm>
            </p:grpSpPr>
            <p:pic>
              <p:nvPicPr>
                <p:cNvPr id="21506"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869009" y="4220667"/>
                  <a:ext cx="7589191" cy="2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21675" y="4220667"/>
                  <a:ext cx="935067" cy="2301246"/>
                </a:xfrm>
                <a:prstGeom prst="rect">
                  <a:avLst/>
                </a:prstGeom>
                <a:solidFill>
                  <a:schemeClr val="tx1"/>
                </a:solidFill>
                <a:ln>
                  <a:noFill/>
                </a:ln>
              </p:spPr>
              <p:txBody>
                <a:bodyPr wrap="square" rtlCol="0" anchor="ctr">
                  <a:spAutoFit/>
                </a:bodyPr>
                <a:lstStyle/>
                <a:p>
                  <a:pPr algn="l"/>
                  <a:endParaRPr lang="en-CA" sz="2400"/>
                </a:p>
              </p:txBody>
            </p:sp>
          </p:grpSp>
          <p:grpSp>
            <p:nvGrpSpPr>
              <p:cNvPr id="21518" name="Group 21517"/>
              <p:cNvGrpSpPr/>
              <p:nvPr/>
            </p:nvGrpSpPr>
            <p:grpSpPr>
              <a:xfrm>
                <a:off x="3951302" y="5213371"/>
                <a:ext cx="4537067" cy="1259484"/>
                <a:chOff x="3951302" y="5213371"/>
                <a:chExt cx="4537067" cy="1259484"/>
              </a:xfrm>
            </p:grpSpPr>
            <p:sp>
              <p:nvSpPr>
                <p:cNvPr id="3" name="Rectangle 2"/>
                <p:cNvSpPr/>
                <p:nvPr/>
              </p:nvSpPr>
              <p:spPr>
                <a:xfrm>
                  <a:off x="4200440" y="5464584"/>
                  <a:ext cx="117536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2" name="TextBox 1"/>
                    <p:cNvSpPr txBox="1"/>
                    <p:nvPr/>
                  </p:nvSpPr>
                  <p:spPr>
                    <a:xfrm>
                      <a:off x="3951302" y="5725663"/>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1302" y="5725663"/>
                      <a:ext cx="1723805" cy="747192"/>
                    </a:xfrm>
                    <a:prstGeom prst="rect">
                      <a:avLst/>
                    </a:prstGeom>
                    <a:blipFill>
                      <a:blip r:embed="rId4"/>
                      <a:stretch>
                        <a:fillRect/>
                      </a:stretch>
                    </a:blipFill>
                  </p:spPr>
                  <p:txBody>
                    <a:bodyPr/>
                    <a:lstStyle/>
                    <a:p>
                      <a:r>
                        <a:rPr lang="en-CA">
                          <a:noFill/>
                        </a:rPr>
                        <a:t> </a:t>
                      </a:r>
                    </a:p>
                  </p:txBody>
                </p:sp>
              </mc:Fallback>
            </mc:AlternateContent>
            <p:grpSp>
              <p:nvGrpSpPr>
                <p:cNvPr id="21516" name="Group 21515"/>
                <p:cNvGrpSpPr/>
                <p:nvPr/>
              </p:nvGrpSpPr>
              <p:grpSpPr>
                <a:xfrm>
                  <a:off x="5999354" y="5213371"/>
                  <a:ext cx="2489015" cy="1026673"/>
                  <a:chOff x="5999354" y="5213371"/>
                  <a:chExt cx="2489015" cy="1026673"/>
                </a:xfrm>
              </p:grpSpPr>
              <p:sp>
                <p:nvSpPr>
                  <p:cNvPr id="5" name="Rectangle 4"/>
                  <p:cNvSpPr/>
                  <p:nvPr/>
                </p:nvSpPr>
                <p:spPr>
                  <a:xfrm>
                    <a:off x="6345051" y="5588975"/>
                    <a:ext cx="214331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7" name="TextBox 6"/>
                      <p:cNvSpPr txBox="1"/>
                      <p:nvPr/>
                    </p:nvSpPr>
                    <p:spPr>
                      <a:xfrm>
                        <a:off x="5999354" y="5803834"/>
                        <a:ext cx="1888209" cy="436210"/>
                      </a:xfrm>
                      <a:prstGeom prst="rect">
                        <a:avLst/>
                      </a:prstGeom>
                      <a:noFill/>
                    </p:spPr>
                    <p:txBody>
                      <a:bodyPr wrap="none" lIns="0" tIns="0" rIns="0" bIns="0" rtlCol="0">
                        <a:spAutoFit/>
                      </a:bodyPr>
                      <a:lstStyle/>
                      <a:p>
                        <a:r>
                          <a:rPr lang="en-CA" sz="2000">
                            <a:solidFill>
                              <a:schemeClr val="bg2"/>
                            </a:solidFill>
                          </a:rPr>
                          <a:t>y</a:t>
                        </a:r>
                        <a:r>
                          <a:rPr lang="en-CA" sz="2000" b="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99354" y="5803834"/>
                        <a:ext cx="1888209" cy="436210"/>
                      </a:xfrm>
                      <a:prstGeom prst="rect">
                        <a:avLst/>
                      </a:prstGeom>
                      <a:blipFill>
                        <a:blip r:embed="rId5"/>
                        <a:stretch>
                          <a:fillRect l="-8065" t="-4167" r="-968" b="-1944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73533" y="5213371"/>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73533" y="5213371"/>
                        <a:ext cx="212751" cy="307777"/>
                      </a:xfrm>
                      <a:prstGeom prst="rect">
                        <a:avLst/>
                      </a:prstGeom>
                      <a:blipFill>
                        <a:blip r:embed="rId6"/>
                        <a:stretch>
                          <a:fillRect l="-28571" r="-25714" b="-25490"/>
                        </a:stretch>
                      </a:blipFill>
                    </p:spPr>
                    <p:txBody>
                      <a:bodyPr/>
                      <a:lstStyle/>
                      <a:p>
                        <a:r>
                          <a:rPr lang="en-CA">
                            <a:noFill/>
                          </a:rPr>
                          <a:t> </a:t>
                        </a:r>
                      </a:p>
                    </p:txBody>
                  </p:sp>
                </mc:Fallback>
              </mc:AlternateContent>
            </p:grpSp>
          </p:grpSp>
        </p:grpSp>
        <p:sp>
          <p:nvSpPr>
            <p:cNvPr id="78" name="Rectangle 77"/>
            <p:cNvSpPr/>
            <p:nvPr/>
          </p:nvSpPr>
          <p:spPr>
            <a:xfrm>
              <a:off x="8631648" y="4221280"/>
              <a:ext cx="245904" cy="2301246"/>
            </a:xfrm>
            <a:prstGeom prst="rect">
              <a:avLst/>
            </a:prstGeom>
            <a:solidFill>
              <a:schemeClr val="tx1"/>
            </a:solidFill>
            <a:ln>
              <a:noFill/>
            </a:ln>
          </p:spPr>
          <p:txBody>
            <a:bodyPr wrap="square" rtlCol="0" anchor="ctr">
              <a:spAutoFit/>
            </a:bodyPr>
            <a:lstStyle/>
            <a:p>
              <a:pPr algn="l"/>
              <a:endParaRPr lang="en-CA" sz="2400"/>
            </a:p>
          </p:txBody>
        </p:sp>
      </p:grpSp>
      <mc:AlternateContent xmlns:mc="http://schemas.openxmlformats.org/markup-compatibility/2006" xmlns:a14="http://schemas.microsoft.com/office/drawing/2010/main">
        <mc:Choice Requires="a14">
          <p:sp>
            <p:nvSpPr>
              <p:cNvPr id="12" name="TextBox 11"/>
              <p:cNvSpPr txBox="1"/>
              <p:nvPr/>
            </p:nvSpPr>
            <p:spPr>
              <a:xfrm>
                <a:off x="4511578" y="5088979"/>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11578" y="5088979"/>
                <a:ext cx="191912" cy="307777"/>
              </a:xfrm>
              <a:prstGeom prst="rect">
                <a:avLst/>
              </a:prstGeom>
              <a:blipFill>
                <a:blip r:embed="rId7"/>
                <a:stretch>
                  <a:fillRect l="-15625" r="-12500"/>
                </a:stretch>
              </a:blipFill>
            </p:spPr>
            <p:txBody>
              <a:bodyPr/>
              <a:lstStyle/>
              <a:p>
                <a:r>
                  <a:rPr lang="en-CA">
                    <a:noFill/>
                  </a:rPr>
                  <a:t> </a:t>
                </a:r>
              </a:p>
            </p:txBody>
          </p:sp>
        </mc:Fallback>
      </mc:AlternateContent>
      <p:sp>
        <p:nvSpPr>
          <p:cNvPr id="52" name="Oval 51"/>
          <p:cNvSpPr>
            <a:spLocks noChangeAspect="1"/>
          </p:cNvSpPr>
          <p:nvPr/>
        </p:nvSpPr>
        <p:spPr>
          <a:xfrm>
            <a:off x="7803336" y="5257800"/>
            <a:ext cx="234000" cy="234000"/>
          </a:xfrm>
          <a:prstGeom prst="ellipse">
            <a:avLst/>
          </a:prstGeom>
          <a:solidFill>
            <a:schemeClr val="bg1">
              <a:lumMod val="40000"/>
              <a:lumOff val="60000"/>
            </a:schemeClr>
          </a:solidFill>
          <a:ln>
            <a:noFill/>
          </a:ln>
        </p:spPr>
        <p:txBody>
          <a:bodyPr wrap="square" rtlCol="0" anchor="ctr">
            <a:spAutoFit/>
          </a:bodyPr>
          <a:lstStyle/>
          <a:p>
            <a:pPr algn="l"/>
            <a:endParaRPr lang="en-CA" sz="2400"/>
          </a:p>
        </p:txBody>
      </p:sp>
      <p:sp>
        <p:nvSpPr>
          <p:cNvPr id="77" name="Rectangle 76"/>
          <p:cNvSpPr/>
          <p:nvPr/>
        </p:nvSpPr>
        <p:spPr>
          <a:xfrm>
            <a:off x="8183671" y="5184128"/>
            <a:ext cx="521297" cy="400110"/>
          </a:xfrm>
          <a:prstGeom prst="rect">
            <a:avLst/>
          </a:prstGeom>
        </p:spPr>
        <p:txBody>
          <a:bodyPr wrap="none">
            <a:spAutoFit/>
          </a:bodyPr>
          <a:lstStyle/>
          <a:p>
            <a:r>
              <a:rPr lang="en-US" altLang="en-US" sz="2000">
                <a:solidFill>
                  <a:srgbClr val="0070C0"/>
                </a:solidFill>
                <a:sym typeface="Symbol" panose="05050102010706020507" pitchFamily="18" charset="2"/>
              </a:rPr>
              <a:t>= 1</a:t>
            </a:r>
          </a:p>
        </p:txBody>
      </p:sp>
      <p:sp>
        <p:nvSpPr>
          <p:cNvPr id="8" name="Oval 7"/>
          <p:cNvSpPr/>
          <p:nvPr/>
        </p:nvSpPr>
        <p:spPr>
          <a:xfrm>
            <a:off x="5699360" y="5105400"/>
            <a:ext cx="692912" cy="533400"/>
          </a:xfrm>
          <a:prstGeom prst="ellipse">
            <a:avLst/>
          </a:prstGeom>
          <a:solidFill>
            <a:srgbClr val="FFFFFF"/>
          </a:solidFill>
          <a:ln w="254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cxnSp>
        <p:nvCxnSpPr>
          <p:cNvPr id="79" name="Elbow Connector 78"/>
          <p:cNvCxnSpPr/>
          <p:nvPr/>
        </p:nvCxnSpPr>
        <p:spPr bwMode="auto">
          <a:xfrm flipV="1">
            <a:off x="5783502" y="5263330"/>
            <a:ext cx="542154" cy="210958"/>
          </a:xfrm>
          <a:prstGeom prst="bentConnector3">
            <a:avLst/>
          </a:prstGeom>
          <a:noFill/>
          <a:ln w="31750" cap="sq" cmpd="sng" algn="ctr">
            <a:solidFill>
              <a:schemeClr val="bg1">
                <a:lumMod val="40000"/>
                <a:lumOff val="60000"/>
              </a:schemeClr>
            </a:solidFill>
            <a:prstDash val="solid"/>
            <a:round/>
            <a:headEnd type="none" w="med" len="med"/>
            <a:tailEnd type="none" w="med" len="med"/>
          </a:ln>
          <a:effectLst/>
        </p:spPr>
      </p:cxnSp>
      <p:sp>
        <p:nvSpPr>
          <p:cNvPr id="80" name="Rectangle 79"/>
          <p:cNvSpPr/>
          <p:nvPr/>
        </p:nvSpPr>
        <p:spPr>
          <a:xfrm flipV="1">
            <a:off x="5867400" y="5769504"/>
            <a:ext cx="2362200" cy="692692"/>
          </a:xfrm>
          <a:prstGeom prst="rect">
            <a:avLst/>
          </a:prstGeom>
          <a:solidFill>
            <a:schemeClr val="tx1"/>
          </a:solidFill>
          <a:ln>
            <a:noFill/>
          </a:ln>
        </p:spPr>
        <p:txBody>
          <a:bodyPr wrap="square" rtlCol="0" anchor="ctr">
            <a:spAutoFit/>
          </a:bodyPr>
          <a:lstStyle/>
          <a:p>
            <a:pPr algn="l"/>
            <a:endParaRPr lang="en-CA" sz="2400"/>
          </a:p>
        </p:txBody>
      </p:sp>
      <p:grpSp>
        <p:nvGrpSpPr>
          <p:cNvPr id="15" name="Group 14"/>
          <p:cNvGrpSpPr/>
          <p:nvPr/>
        </p:nvGrpSpPr>
        <p:grpSpPr>
          <a:xfrm>
            <a:off x="1121744" y="2057400"/>
            <a:ext cx="7946056" cy="2057400"/>
            <a:chOff x="1121744" y="2057400"/>
            <a:chExt cx="7946056" cy="2057400"/>
          </a:xfrm>
        </p:grpSpPr>
        <p:grpSp>
          <p:nvGrpSpPr>
            <p:cNvPr id="53" name="Group 52"/>
            <p:cNvGrpSpPr/>
            <p:nvPr/>
          </p:nvGrpSpPr>
          <p:grpSpPr>
            <a:xfrm>
              <a:off x="1121744" y="2057400"/>
              <a:ext cx="7946056" cy="2057400"/>
              <a:chOff x="1121744" y="4724400"/>
              <a:chExt cx="7946056" cy="2057400"/>
            </a:xfrm>
          </p:grpSpPr>
          <p:grpSp>
            <p:nvGrpSpPr>
              <p:cNvPr id="54" name="Group 53"/>
              <p:cNvGrpSpPr/>
              <p:nvPr/>
            </p:nvGrpSpPr>
            <p:grpSpPr>
              <a:xfrm>
                <a:off x="1121744" y="5599093"/>
                <a:ext cx="2916856" cy="954107"/>
                <a:chOff x="6324600" y="5410200"/>
                <a:chExt cx="2916856" cy="954107"/>
              </a:xfrm>
            </p:grpSpPr>
            <p:sp>
              <p:nvSpPr>
                <p:cNvPr id="61" name="TextBox 60"/>
                <p:cNvSpPr txBox="1"/>
                <p:nvPr/>
              </p:nvSpPr>
              <p:spPr>
                <a:xfrm flipH="1">
                  <a:off x="7078576" y="5410200"/>
                  <a:ext cx="2162880" cy="954107"/>
                </a:xfrm>
                <a:prstGeom prst="rect">
                  <a:avLst/>
                </a:prstGeom>
                <a:noFill/>
              </p:spPr>
              <p:txBody>
                <a:bodyPr wrap="square" rtlCol="0">
                  <a:spAutoFit/>
                </a:bodyPr>
                <a:lstStyle/>
                <a:p>
                  <a:r>
                    <a:rPr lang="en-CA" i="1">
                      <a:solidFill>
                        <a:srgbClr val="00FFFF"/>
                      </a:solidFill>
                    </a:rPr>
                    <a:t>1  if  </a:t>
                  </a:r>
                  <a:r>
                    <a:rPr lang="en-CA" i="1">
                      <a:solidFill>
                        <a:srgbClr val="FF7C80"/>
                      </a:solidFill>
                    </a:rPr>
                    <a:t>z </a:t>
                  </a:r>
                  <a:r>
                    <a:rPr lang="en-CA" i="1">
                      <a:solidFill>
                        <a:srgbClr val="FF7C80"/>
                      </a:solidFill>
                      <a:sym typeface="Symbol" panose="05050102010706020507" pitchFamily="18" charset="2"/>
                    </a:rPr>
                    <a:t> 0</a:t>
                  </a:r>
                </a:p>
                <a:p>
                  <a:r>
                    <a:rPr lang="en-CA" i="1">
                      <a:solidFill>
                        <a:srgbClr val="00FFFF"/>
                      </a:solidFill>
                      <a:sym typeface="Symbol" panose="05050102010706020507" pitchFamily="18" charset="2"/>
                    </a:rPr>
                    <a:t>0  else</a:t>
                  </a:r>
                  <a:endParaRPr lang="en-CA" i="1">
                    <a:solidFill>
                      <a:srgbClr val="00FFFF"/>
                    </a:solidFill>
                  </a:endParaRPr>
                </a:p>
              </p:txBody>
            </p:sp>
            <p:sp>
              <p:nvSpPr>
                <p:cNvPr id="62" name="Left Brace 61"/>
                <p:cNvSpPr/>
                <p:nvPr/>
              </p:nvSpPr>
              <p:spPr bwMode="auto">
                <a:xfrm>
                  <a:off x="6976453" y="5508171"/>
                  <a:ext cx="174575" cy="856135"/>
                </a:xfrm>
                <a:prstGeom prst="leftBrace">
                  <a:avLst/>
                </a:prstGeom>
                <a:noFill/>
                <a:ln w="22225" cap="sq" cmpd="sng" algn="ctr">
                  <a:solidFill>
                    <a:schemeClr val="tx1"/>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sng"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TextBox 62"/>
                <p:cNvSpPr txBox="1"/>
                <p:nvPr/>
              </p:nvSpPr>
              <p:spPr>
                <a:xfrm flipH="1">
                  <a:off x="6324600" y="5670750"/>
                  <a:ext cx="685800" cy="523220"/>
                </a:xfrm>
                <a:prstGeom prst="rect">
                  <a:avLst/>
                </a:prstGeom>
                <a:noFill/>
              </p:spPr>
              <p:txBody>
                <a:bodyPr wrap="square" rtlCol="0">
                  <a:spAutoFit/>
                </a:bodyPr>
                <a:lstStyle/>
                <a:p>
                  <a:r>
                    <a:rPr lang="en-CA" i="1">
                      <a:solidFill>
                        <a:srgbClr val="00FFFF"/>
                      </a:solidFill>
                    </a:rPr>
                    <a:t>y =</a:t>
                  </a:r>
                  <a:r>
                    <a:rPr lang="en-CA" i="1"/>
                    <a:t> </a:t>
                  </a:r>
                </a:p>
              </p:txBody>
            </p:sp>
          </p:grpSp>
          <p:grpSp>
            <p:nvGrpSpPr>
              <p:cNvPr id="56" name="Group 55"/>
              <p:cNvGrpSpPr/>
              <p:nvPr/>
            </p:nvGrpSpPr>
            <p:grpSpPr>
              <a:xfrm>
                <a:off x="5257800" y="4724400"/>
                <a:ext cx="3810000" cy="2057400"/>
                <a:chOff x="457200" y="990600"/>
                <a:chExt cx="4619625" cy="3076575"/>
              </a:xfrm>
            </p:grpSpPr>
            <p:pic>
              <p:nvPicPr>
                <p:cNvPr id="57" name="Picture 56" descr="Image result for sigmoid func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a:p>
              </p:txBody>
            </p:sp>
            <p:cxnSp>
              <p:nvCxnSpPr>
                <p:cNvPr id="59" name="Straight Connector 58"/>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cxnSp>
              <p:nvCxnSpPr>
                <p:cNvPr id="60" name="Elbow Connector 59"/>
                <p:cNvCxnSpPr/>
                <p:nvPr/>
              </p:nvCxnSpPr>
              <p:spPr bwMode="auto">
                <a:xfrm flipV="1">
                  <a:off x="990600" y="1219200"/>
                  <a:ext cx="3962400" cy="2209800"/>
                </a:xfrm>
                <a:prstGeom prst="bentConnector3">
                  <a:avLst/>
                </a:prstGeom>
                <a:noFill/>
                <a:ln w="19050" cap="sq" cmpd="sng" algn="ctr">
                  <a:solidFill>
                    <a:schemeClr val="bg1">
                      <a:lumMod val="40000"/>
                      <a:lumOff val="60000"/>
                    </a:schemeClr>
                  </a:solidFill>
                  <a:prstDash val="solid"/>
                  <a:round/>
                  <a:headEnd type="none" w="med" len="med"/>
                  <a:tailEnd type="none" w="med" len="med"/>
                </a:ln>
                <a:effectLst/>
              </p:spPr>
            </p:cxnSp>
          </p:grpSp>
        </p:grpSp>
        <p:cxnSp>
          <p:nvCxnSpPr>
            <p:cNvPr id="14" name="Straight Connector 13"/>
            <p:cNvCxnSpPr/>
            <p:nvPr/>
          </p:nvCxnSpPr>
          <p:spPr bwMode="auto">
            <a:xfrm>
              <a:off x="5699360" y="3840905"/>
              <a:ext cx="3266317" cy="0"/>
            </a:xfrm>
            <a:prstGeom prst="line">
              <a:avLst/>
            </a:prstGeom>
            <a:noFill/>
            <a:ln w="38100" cap="sq" cmpd="sng" algn="ctr">
              <a:solidFill>
                <a:srgbClr val="FF7C80"/>
              </a:solidFill>
              <a:prstDash val="solid"/>
              <a:round/>
              <a:headEnd type="none" w="med" len="med"/>
              <a:tailEnd type="none" w="med" len="med"/>
            </a:ln>
            <a:effectLst/>
          </p:spPr>
        </p:cxnSp>
      </p:grpSp>
      <p:sp>
        <p:nvSpPr>
          <p:cNvPr id="83" name="Rectangle 82"/>
          <p:cNvSpPr/>
          <p:nvPr/>
        </p:nvSpPr>
        <p:spPr>
          <a:xfrm>
            <a:off x="8189727" y="5181600"/>
            <a:ext cx="521297" cy="400110"/>
          </a:xfrm>
          <a:prstGeom prst="rect">
            <a:avLst/>
          </a:prstGeom>
        </p:spPr>
        <p:txBody>
          <a:bodyPr wrap="none">
            <a:spAutoFit/>
          </a:bodyPr>
          <a:lstStyle/>
          <a:p>
            <a:r>
              <a:rPr lang="en-US" altLang="en-US" sz="2000">
                <a:solidFill>
                  <a:srgbClr val="0070C0"/>
                </a:solidFill>
                <a:sym typeface="Symbol" panose="05050102010706020507" pitchFamily="18" charset="2"/>
              </a:rPr>
              <a:t>= 0</a:t>
            </a:r>
          </a:p>
        </p:txBody>
      </p:sp>
      <p:sp>
        <p:nvSpPr>
          <p:cNvPr id="20" name="Rectangle 19"/>
          <p:cNvSpPr/>
          <p:nvPr/>
        </p:nvSpPr>
        <p:spPr>
          <a:xfrm>
            <a:off x="6369281" y="5791200"/>
            <a:ext cx="2241319" cy="461665"/>
          </a:xfrm>
          <a:prstGeom prst="rect">
            <a:avLst/>
          </a:prstGeom>
        </p:spPr>
        <p:txBody>
          <a:bodyPr wrap="none">
            <a:spAutoFit/>
          </a:bodyPr>
          <a:lstStyle/>
          <a:p>
            <a:r>
              <a:rPr lang="en-US" altLang="en-US" sz="2400">
                <a:solidFill>
                  <a:schemeClr val="bg2"/>
                </a:solidFill>
              </a:rPr>
              <a:t>Linear Separator</a:t>
            </a:r>
            <a:endParaRPr lang="en-CA" sz="2400">
              <a:solidFill>
                <a:schemeClr val="bg2"/>
              </a:solidFill>
            </a:endParaRPr>
          </a:p>
        </p:txBody>
      </p:sp>
      <p:sp>
        <p:nvSpPr>
          <p:cNvPr id="99"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grpSp>
        <p:nvGrpSpPr>
          <p:cNvPr id="9" name="Group 8">
            <a:extLst>
              <a:ext uri="{FF2B5EF4-FFF2-40B4-BE49-F238E27FC236}">
                <a16:creationId xmlns:a16="http://schemas.microsoft.com/office/drawing/2014/main" id="{8AA3F90B-90A7-4F79-AA04-55B926344F3C}"/>
              </a:ext>
            </a:extLst>
          </p:cNvPr>
          <p:cNvGrpSpPr/>
          <p:nvPr/>
        </p:nvGrpSpPr>
        <p:grpSpPr>
          <a:xfrm>
            <a:off x="533400" y="5641458"/>
            <a:ext cx="8229600" cy="1140342"/>
            <a:chOff x="0" y="3024855"/>
            <a:chExt cx="8229600" cy="1140342"/>
          </a:xfrm>
        </p:grpSpPr>
        <p:sp>
          <p:nvSpPr>
            <p:cNvPr id="6" name="Rectangle 5">
              <a:extLst>
                <a:ext uri="{FF2B5EF4-FFF2-40B4-BE49-F238E27FC236}">
                  <a16:creationId xmlns:a16="http://schemas.microsoft.com/office/drawing/2014/main" id="{D112FB92-595B-4A2D-AC62-130624D17F8E}"/>
                </a:ext>
              </a:extLst>
            </p:cNvPr>
            <p:cNvSpPr/>
            <p:nvPr/>
          </p:nvSpPr>
          <p:spPr>
            <a:xfrm>
              <a:off x="0" y="3024855"/>
              <a:ext cx="8229600" cy="1140342"/>
            </a:xfrm>
            <a:prstGeom prst="rect">
              <a:avLst/>
            </a:prstGeom>
            <a:solidFill>
              <a:srgbClr val="000066"/>
            </a:solidFill>
            <a:ln w="25400">
              <a:noFill/>
            </a:ln>
          </p:spPr>
          <p:txBody>
            <a:bodyPr wrap="none" rtlCol="0" anchor="ctr">
              <a:spAutoFit/>
            </a:bodyPr>
            <a:lstStyle/>
            <a:p>
              <a:pPr algn="ctr"/>
              <a:endParaRPr lang="en-CA" sz="2400">
                <a:cs typeface="Times New Roman" panose="02020603050405020304" pitchFamily="18" charset="0"/>
                <a:sym typeface="Symbol" panose="05050102010706020507" pitchFamily="18" charset="2"/>
              </a:endParaRPr>
            </a:p>
          </p:txBody>
        </p:sp>
        <p:grpSp>
          <p:nvGrpSpPr>
            <p:cNvPr id="49" name="Group 48">
              <a:extLst>
                <a:ext uri="{FF2B5EF4-FFF2-40B4-BE49-F238E27FC236}">
                  <a16:creationId xmlns:a16="http://schemas.microsoft.com/office/drawing/2014/main" id="{0534D79C-C20D-4357-897A-ED3745312DCE}"/>
                </a:ext>
              </a:extLst>
            </p:cNvPr>
            <p:cNvGrpSpPr/>
            <p:nvPr/>
          </p:nvGrpSpPr>
          <p:grpSpPr>
            <a:xfrm>
              <a:off x="86127" y="3112518"/>
              <a:ext cx="8095367" cy="988406"/>
              <a:chOff x="-502338" y="4495800"/>
              <a:chExt cx="8095367" cy="988406"/>
            </a:xfrm>
          </p:grpSpPr>
          <p:sp>
            <p:nvSpPr>
              <p:cNvPr id="50" name="Text Box 33">
                <a:extLst>
                  <a:ext uri="{FF2B5EF4-FFF2-40B4-BE49-F238E27FC236}">
                    <a16:creationId xmlns:a16="http://schemas.microsoft.com/office/drawing/2014/main" id="{4068D25C-9753-4407-98D5-E8A32364798E}"/>
                  </a:ext>
                </a:extLst>
              </p:cNvPr>
              <p:cNvSpPr txBox="1">
                <a:spLocks noChangeArrowheads="1"/>
              </p:cNvSpPr>
              <p:nvPr/>
            </p:nvSpPr>
            <p:spPr bwMode="auto">
              <a:xfrm>
                <a:off x="-502338" y="4692679"/>
                <a:ext cx="45406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rPr>
                  <a:t>These neurons can compute</a:t>
                </a:r>
              </a:p>
            </p:txBody>
          </p:sp>
          <p:pic>
            <p:nvPicPr>
              <p:cNvPr id="51" name="Picture 4" descr="Image result for computer">
                <a:extLst>
                  <a:ext uri="{FF2B5EF4-FFF2-40B4-BE49-F238E27FC236}">
                    <a16:creationId xmlns:a16="http://schemas.microsoft.com/office/drawing/2014/main" id="{435D1EF5-531F-4905-B1D3-09C4FFA7668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34" t="17600" r="866" b="18400"/>
              <a:stretch/>
            </p:blipFill>
            <p:spPr bwMode="auto">
              <a:xfrm>
                <a:off x="6138016" y="4530099"/>
                <a:ext cx="1455013" cy="954107"/>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7CDCE031-B1D2-493C-BF86-B17907FD434C}"/>
                  </a:ext>
                </a:extLst>
              </p:cNvPr>
              <p:cNvGrpSpPr/>
              <p:nvPr/>
            </p:nvGrpSpPr>
            <p:grpSpPr>
              <a:xfrm>
                <a:off x="3875027" y="4495800"/>
                <a:ext cx="1992373" cy="984166"/>
                <a:chOff x="609600" y="5334000"/>
                <a:chExt cx="2965397" cy="1314449"/>
              </a:xfrm>
            </p:grpSpPr>
            <p:pic>
              <p:nvPicPr>
                <p:cNvPr id="65" name="Picture 2" descr="Image result for circuits and or not">
                  <a:extLst>
                    <a:ext uri="{FF2B5EF4-FFF2-40B4-BE49-F238E27FC236}">
                      <a16:creationId xmlns:a16="http://schemas.microsoft.com/office/drawing/2014/main" id="{05B7ACF4-D035-42EA-A4B1-B8BBC1CF82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 y="5334000"/>
                  <a:ext cx="2965397" cy="1314449"/>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DE86996F-6D87-4DC7-9DEA-0317B34D7810}"/>
                    </a:ext>
                  </a:extLst>
                </p:cNvPr>
                <p:cNvSpPr/>
                <p:nvPr/>
              </p:nvSpPr>
              <p:spPr>
                <a:xfrm>
                  <a:off x="834156" y="5463723"/>
                  <a:ext cx="768728" cy="369959"/>
                </a:xfrm>
                <a:prstGeom prst="rect">
                  <a:avLst/>
                </a:prstGeom>
              </p:spPr>
              <p:txBody>
                <a:bodyPr wrap="none">
                  <a:spAutoFit/>
                </a:bodyPr>
                <a:lstStyle/>
                <a:p>
                  <a:r>
                    <a:rPr lang="en-US" altLang="en-US" sz="1200">
                      <a:solidFill>
                        <a:schemeClr val="bg2"/>
                      </a:solidFill>
                    </a:rPr>
                    <a:t>AND</a:t>
                  </a:r>
                  <a:endParaRPr lang="en-CA" sz="1200">
                    <a:solidFill>
                      <a:schemeClr val="bg2"/>
                    </a:solidFill>
                  </a:endParaRPr>
                </a:p>
              </p:txBody>
            </p:sp>
            <p:sp>
              <p:nvSpPr>
                <p:cNvPr id="67" name="Rectangle 66">
                  <a:extLst>
                    <a:ext uri="{FF2B5EF4-FFF2-40B4-BE49-F238E27FC236}">
                      <a16:creationId xmlns:a16="http://schemas.microsoft.com/office/drawing/2014/main" id="{991C1003-0502-46C5-816C-7486666E1278}"/>
                    </a:ext>
                  </a:extLst>
                </p:cNvPr>
                <p:cNvSpPr/>
                <p:nvPr/>
              </p:nvSpPr>
              <p:spPr>
                <a:xfrm>
                  <a:off x="1863091" y="5831205"/>
                  <a:ext cx="592174" cy="369959"/>
                </a:xfrm>
                <a:prstGeom prst="rect">
                  <a:avLst/>
                </a:prstGeom>
              </p:spPr>
              <p:txBody>
                <a:bodyPr wrap="none">
                  <a:spAutoFit/>
                </a:bodyPr>
                <a:lstStyle/>
                <a:p>
                  <a:r>
                    <a:rPr lang="en-US" altLang="en-US" sz="1200">
                      <a:solidFill>
                        <a:schemeClr val="bg2"/>
                      </a:solidFill>
                    </a:rPr>
                    <a:t>OR</a:t>
                  </a:r>
                  <a:endParaRPr lang="en-CA" sz="1200">
                    <a:solidFill>
                      <a:schemeClr val="bg2"/>
                    </a:solidFill>
                  </a:endParaRPr>
                </a:p>
              </p:txBody>
            </p:sp>
            <p:sp>
              <p:nvSpPr>
                <p:cNvPr id="68" name="Rectangle 67">
                  <a:extLst>
                    <a:ext uri="{FF2B5EF4-FFF2-40B4-BE49-F238E27FC236}">
                      <a16:creationId xmlns:a16="http://schemas.microsoft.com/office/drawing/2014/main" id="{6D92C6B8-12DB-4EE3-8685-FD115258D537}"/>
                    </a:ext>
                  </a:extLst>
                </p:cNvPr>
                <p:cNvSpPr/>
                <p:nvPr/>
              </p:nvSpPr>
              <p:spPr>
                <a:xfrm>
                  <a:off x="840401" y="6143991"/>
                  <a:ext cx="744869" cy="369959"/>
                </a:xfrm>
                <a:prstGeom prst="rect">
                  <a:avLst/>
                </a:prstGeom>
              </p:spPr>
              <p:txBody>
                <a:bodyPr wrap="none">
                  <a:spAutoFit/>
                </a:bodyPr>
                <a:lstStyle/>
                <a:p>
                  <a:r>
                    <a:rPr lang="en-US" altLang="en-US" sz="1200">
                      <a:solidFill>
                        <a:schemeClr val="bg2"/>
                      </a:solidFill>
                    </a:rPr>
                    <a:t>NOT</a:t>
                  </a:r>
                  <a:endParaRPr lang="en-CA" sz="1200">
                    <a:solidFill>
                      <a:schemeClr val="bg2"/>
                    </a:solidFill>
                  </a:endParaRPr>
                </a:p>
              </p:txBody>
            </p:sp>
            <p:sp>
              <p:nvSpPr>
                <p:cNvPr id="69" name="Rectangle 68">
                  <a:extLst>
                    <a:ext uri="{FF2B5EF4-FFF2-40B4-BE49-F238E27FC236}">
                      <a16:creationId xmlns:a16="http://schemas.microsoft.com/office/drawing/2014/main" id="{3CCF7465-B9EB-4EBD-B398-65A2E9AC7BD6}"/>
                    </a:ext>
                  </a:extLst>
                </p:cNvPr>
                <p:cNvSpPr/>
                <p:nvPr/>
              </p:nvSpPr>
              <p:spPr>
                <a:xfrm>
                  <a:off x="2463608" y="5808528"/>
                  <a:ext cx="744869" cy="369959"/>
                </a:xfrm>
                <a:prstGeom prst="rect">
                  <a:avLst/>
                </a:prstGeom>
              </p:spPr>
              <p:txBody>
                <a:bodyPr wrap="none">
                  <a:spAutoFit/>
                </a:bodyPr>
                <a:lstStyle/>
                <a:p>
                  <a:r>
                    <a:rPr lang="en-US" altLang="en-US" sz="1200">
                      <a:solidFill>
                        <a:schemeClr val="bg2"/>
                      </a:solidFill>
                    </a:rPr>
                    <a:t>NOT</a:t>
                  </a:r>
                  <a:endParaRPr lang="en-CA" sz="1200">
                    <a:solidFill>
                      <a:schemeClr val="bg2"/>
                    </a:solidFill>
                  </a:endParaRPr>
                </a:p>
              </p:txBody>
            </p:sp>
          </p:grpSp>
        </p:grpSp>
      </p:grpSp>
      <p:pic>
        <p:nvPicPr>
          <p:cNvPr id="70" name="Picture 2" descr="Related image">
            <a:extLst>
              <a:ext uri="{FF2B5EF4-FFF2-40B4-BE49-F238E27FC236}">
                <a16:creationId xmlns:a16="http://schemas.microsoft.com/office/drawing/2014/main" id="{9078C553-4C60-44B1-A9E8-CBDB86F39FA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7208" y="302241"/>
            <a:ext cx="2687760" cy="16491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ree persons standing near the edge of a cliff during day">
            <a:extLst>
              <a:ext uri="{FF2B5EF4-FFF2-40B4-BE49-F238E27FC236}">
                <a16:creationId xmlns:a16="http://schemas.microsoft.com/office/drawing/2014/main" id="{7F9E8ED0-8F8A-4171-9C9E-52C54B6C0C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57801" y="2009941"/>
            <a:ext cx="3809999" cy="21244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Image result for windy mountain path">
            <a:extLst>
              <a:ext uri="{FF2B5EF4-FFF2-40B4-BE49-F238E27FC236}">
                <a16:creationId xmlns:a16="http://schemas.microsoft.com/office/drawing/2014/main" id="{EE535843-3BF5-443D-B5FF-63624253316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5257800" y="2020507"/>
            <a:ext cx="3788237" cy="207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1+#ppt_w/2"/>
                                          </p:val>
                                        </p:tav>
                                        <p:tav tm="100000">
                                          <p:val>
                                            <p:strVal val="#ppt_x"/>
                                          </p:val>
                                        </p:tav>
                                      </p:tavLst>
                                    </p:anim>
                                    <p:anim calcmode="lin" valueType="num">
                                      <p:cBhvr additive="base">
                                        <p:cTn id="14"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1+#ppt_w/2"/>
                                          </p:val>
                                        </p:tav>
                                        <p:tav tm="100000">
                                          <p:val>
                                            <p:strVal val="#ppt_x"/>
                                          </p:val>
                                        </p:tav>
                                      </p:tavLst>
                                    </p:anim>
                                    <p:anim calcmode="lin" valueType="num">
                                      <p:cBhvr additive="base">
                                        <p:cTn id="20"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1+#ppt_w/2"/>
                                          </p:val>
                                        </p:tav>
                                        <p:tav tm="100000">
                                          <p:val>
                                            <p:strVal val="#ppt_x"/>
                                          </p:val>
                                        </p:tav>
                                      </p:tavLst>
                                    </p:anim>
                                    <p:anim calcmode="lin" valueType="num">
                                      <p:cBhvr additive="base">
                                        <p:cTn id="26"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8631648" y="4221280"/>
            <a:ext cx="335856" cy="2301246"/>
          </a:xfrm>
          <a:prstGeom prst="rect">
            <a:avLst/>
          </a:prstGeom>
          <a:solidFill>
            <a:schemeClr val="tx1"/>
          </a:solidFill>
          <a:ln>
            <a:noFill/>
          </a:ln>
        </p:spPr>
        <p:txBody>
          <a:bodyPr wrap="square" rtlCol="0" anchor="ctr">
            <a:spAutoFit/>
          </a:bodyPr>
          <a:lstStyle/>
          <a:p>
            <a:pPr algn="l"/>
            <a:endParaRPr lang="en-CA" sz="2400"/>
          </a:p>
        </p:txBody>
      </p:sp>
      <p:sp>
        <p:nvSpPr>
          <p:cNvPr id="55" name="Text Box 33"/>
          <p:cNvSpPr txBox="1">
            <a:spLocks noChangeArrowheads="1"/>
          </p:cNvSpPr>
          <p:nvPr/>
        </p:nvSpPr>
        <p:spPr bwMode="auto">
          <a:xfrm>
            <a:off x="-97458" y="434876"/>
            <a:ext cx="95462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itchFamily="18" charset="0"/>
              </a:rPr>
              <a:t>An artificial neuron:</a:t>
            </a:r>
          </a:p>
          <a:p>
            <a:pPr marL="342900" indent="-342900">
              <a:spcBef>
                <a:spcPct val="0"/>
              </a:spcBef>
              <a:buFont typeface="Arial" panose="020B0604020202020204" pitchFamily="34" charset="0"/>
              <a:buChar char="•"/>
            </a:pPr>
            <a:r>
              <a:rPr lang="en-US" altLang="en-US" sz="2400">
                <a:solidFill>
                  <a:srgbClr val="FF7C80"/>
                </a:solidFill>
                <a:latin typeface="Times New Roman" pitchFamily="18" charset="0"/>
                <a:sym typeface="Symbol" panose="05050102010706020507" pitchFamily="18" charset="2"/>
              </a:rPr>
              <a:t>Total incoming signal: </a:t>
            </a:r>
            <a:r>
              <a:rPr lang="en-US" altLang="en-US" sz="2400" i="1">
                <a:solidFill>
                  <a:srgbClr val="FF7C80"/>
                </a:solidFill>
                <a:latin typeface="Times New Roman" pitchFamily="18" charset="0"/>
                <a:sym typeface="Symbol" panose="05050102010706020507" pitchFamily="18" charset="2"/>
              </a:rPr>
              <a:t>z = </a:t>
            </a:r>
            <a:r>
              <a:rPr lang="en-US" altLang="en-US" sz="2400">
                <a:solidFill>
                  <a:srgbClr val="FF7C80"/>
                </a:solidFill>
                <a:latin typeface="Times New Roman" pitchFamily="18" charset="0"/>
                <a:sym typeface="Symbol" panose="05050102010706020507" pitchFamily="18" charset="2"/>
              </a:rPr>
              <a:t>18.2</a:t>
            </a:r>
          </a:p>
          <a:p>
            <a:pPr marL="457200" indent="-457200">
              <a:spcBef>
                <a:spcPct val="0"/>
              </a:spcBef>
              <a:buFont typeface="Arial" panose="020B0604020202020204" pitchFamily="34" charset="0"/>
              <a:buChar char="•"/>
            </a:pPr>
            <a:r>
              <a:rPr lang="en-US" altLang="en-US" sz="2400" i="1">
                <a:solidFill>
                  <a:srgbClr val="00FFFF"/>
                </a:solidFill>
                <a:latin typeface="Times New Roman" pitchFamily="18" charset="0"/>
              </a:rPr>
              <a:t>y</a:t>
            </a:r>
            <a:r>
              <a:rPr lang="en-US" altLang="en-US" sz="2400">
                <a:latin typeface="Times New Roman" pitchFamily="18" charset="0"/>
              </a:rPr>
              <a:t> is the activation of the right unit.</a:t>
            </a:r>
          </a:p>
          <a:p>
            <a:pPr>
              <a:spcBef>
                <a:spcPct val="0"/>
              </a:spcBef>
            </a:pPr>
            <a:r>
              <a:rPr lang="en-US" altLang="en-US" sz="2400">
                <a:latin typeface="Times New Roman" pitchFamily="18" charset="0"/>
              </a:rPr>
              <a:t>     In a brain, a neuron either fires or it doesn’t.</a:t>
            </a:r>
          </a:p>
          <a:p>
            <a:pPr>
              <a:spcBef>
                <a:spcPct val="0"/>
              </a:spcBef>
            </a:pPr>
            <a:r>
              <a:rPr lang="en-US" altLang="en-US" sz="2400">
                <a:latin typeface="Times New Roman" pitchFamily="18" charset="0"/>
              </a:rPr>
              <a:t>     The picture is either a cat or not.</a:t>
            </a:r>
          </a:p>
          <a:p>
            <a:pPr marL="457200" indent="-457200">
              <a:spcBef>
                <a:spcPct val="0"/>
              </a:spcBef>
              <a:buFont typeface="Arial" panose="020B0604020202020204" pitchFamily="34" charset="0"/>
              <a:buChar char="•"/>
            </a:pPr>
            <a:r>
              <a:rPr lang="en-US" altLang="en-US" sz="2400">
                <a:latin typeface="Times New Roman" pitchFamily="18" charset="0"/>
              </a:rPr>
              <a:t>One might model this by</a:t>
            </a:r>
            <a:endParaRPr lang="en-CA" altLang="en-US" sz="2400">
              <a:latin typeface="Times New Roman" pitchFamily="18" charset="0"/>
            </a:endParaRPr>
          </a:p>
        </p:txBody>
      </p:sp>
      <p:grpSp>
        <p:nvGrpSpPr>
          <p:cNvPr id="4" name="Group 3"/>
          <p:cNvGrpSpPr/>
          <p:nvPr/>
        </p:nvGrpSpPr>
        <p:grpSpPr>
          <a:xfrm>
            <a:off x="380999" y="4220667"/>
            <a:ext cx="8496553" cy="2301859"/>
            <a:chOff x="380999" y="4220667"/>
            <a:chExt cx="8496553" cy="2301859"/>
          </a:xfrm>
        </p:grpSpPr>
        <p:grpSp>
          <p:nvGrpSpPr>
            <p:cNvPr id="21519" name="Group 21518"/>
            <p:cNvGrpSpPr/>
            <p:nvPr/>
          </p:nvGrpSpPr>
          <p:grpSpPr>
            <a:xfrm>
              <a:off x="380999" y="4220667"/>
              <a:ext cx="8336525" cy="2301246"/>
              <a:chOff x="380999" y="4220667"/>
              <a:chExt cx="8336525" cy="2301246"/>
            </a:xfrm>
          </p:grpSpPr>
          <p:grpSp>
            <p:nvGrpSpPr>
              <p:cNvPr id="21504" name="Group 21503"/>
              <p:cNvGrpSpPr/>
              <p:nvPr/>
            </p:nvGrpSpPr>
            <p:grpSpPr>
              <a:xfrm>
                <a:off x="380999" y="4220667"/>
                <a:ext cx="8336525" cy="2301246"/>
                <a:chOff x="121675" y="4220667"/>
                <a:chExt cx="8336525" cy="2301246"/>
              </a:xfrm>
            </p:grpSpPr>
            <p:pic>
              <p:nvPicPr>
                <p:cNvPr id="21506"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869009" y="4220667"/>
                  <a:ext cx="7589191" cy="2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21675" y="4220667"/>
                  <a:ext cx="935067" cy="2301246"/>
                </a:xfrm>
                <a:prstGeom prst="rect">
                  <a:avLst/>
                </a:prstGeom>
                <a:solidFill>
                  <a:schemeClr val="tx1"/>
                </a:solidFill>
                <a:ln>
                  <a:noFill/>
                </a:ln>
              </p:spPr>
              <p:txBody>
                <a:bodyPr wrap="square" rtlCol="0" anchor="ctr">
                  <a:spAutoFit/>
                </a:bodyPr>
                <a:lstStyle/>
                <a:p>
                  <a:pPr algn="l"/>
                  <a:endParaRPr lang="en-CA" sz="2400"/>
                </a:p>
              </p:txBody>
            </p:sp>
          </p:grpSp>
          <p:grpSp>
            <p:nvGrpSpPr>
              <p:cNvPr id="21518" name="Group 21517"/>
              <p:cNvGrpSpPr/>
              <p:nvPr/>
            </p:nvGrpSpPr>
            <p:grpSpPr>
              <a:xfrm>
                <a:off x="3951302" y="5213371"/>
                <a:ext cx="4537067" cy="1259484"/>
                <a:chOff x="3951302" y="5213371"/>
                <a:chExt cx="4537067" cy="1259484"/>
              </a:xfrm>
            </p:grpSpPr>
            <p:sp>
              <p:nvSpPr>
                <p:cNvPr id="3" name="Rectangle 2"/>
                <p:cNvSpPr/>
                <p:nvPr/>
              </p:nvSpPr>
              <p:spPr>
                <a:xfrm>
                  <a:off x="4200440" y="5464584"/>
                  <a:ext cx="117536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2" name="TextBox 1"/>
                    <p:cNvSpPr txBox="1"/>
                    <p:nvPr/>
                  </p:nvSpPr>
                  <p:spPr>
                    <a:xfrm>
                      <a:off x="3951302" y="5725663"/>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1302" y="5725663"/>
                      <a:ext cx="1723805" cy="747192"/>
                    </a:xfrm>
                    <a:prstGeom prst="rect">
                      <a:avLst/>
                    </a:prstGeom>
                    <a:blipFill>
                      <a:blip r:embed="rId4"/>
                      <a:stretch>
                        <a:fillRect/>
                      </a:stretch>
                    </a:blipFill>
                  </p:spPr>
                  <p:txBody>
                    <a:bodyPr/>
                    <a:lstStyle/>
                    <a:p>
                      <a:r>
                        <a:rPr lang="en-CA">
                          <a:noFill/>
                        </a:rPr>
                        <a:t> </a:t>
                      </a:r>
                    </a:p>
                  </p:txBody>
                </p:sp>
              </mc:Fallback>
            </mc:AlternateContent>
            <p:grpSp>
              <p:nvGrpSpPr>
                <p:cNvPr id="21516" name="Group 21515"/>
                <p:cNvGrpSpPr/>
                <p:nvPr/>
              </p:nvGrpSpPr>
              <p:grpSpPr>
                <a:xfrm>
                  <a:off x="5999354" y="5213371"/>
                  <a:ext cx="2489015" cy="1026673"/>
                  <a:chOff x="5999354" y="5213371"/>
                  <a:chExt cx="2489015" cy="1026673"/>
                </a:xfrm>
              </p:grpSpPr>
              <p:sp>
                <p:nvSpPr>
                  <p:cNvPr id="5" name="Rectangle 4"/>
                  <p:cNvSpPr/>
                  <p:nvPr/>
                </p:nvSpPr>
                <p:spPr>
                  <a:xfrm>
                    <a:off x="6345051" y="5588975"/>
                    <a:ext cx="214331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7" name="TextBox 6"/>
                      <p:cNvSpPr txBox="1"/>
                      <p:nvPr/>
                    </p:nvSpPr>
                    <p:spPr>
                      <a:xfrm>
                        <a:off x="5999354" y="5803834"/>
                        <a:ext cx="1888209" cy="436210"/>
                      </a:xfrm>
                      <a:prstGeom prst="rect">
                        <a:avLst/>
                      </a:prstGeom>
                      <a:noFill/>
                    </p:spPr>
                    <p:txBody>
                      <a:bodyPr wrap="none" lIns="0" tIns="0" rIns="0" bIns="0" rtlCol="0">
                        <a:spAutoFit/>
                      </a:bodyPr>
                      <a:lstStyle/>
                      <a:p>
                        <a:r>
                          <a:rPr lang="en-CA" sz="2000">
                            <a:solidFill>
                              <a:schemeClr val="bg2"/>
                            </a:solidFill>
                          </a:rPr>
                          <a:t>y</a:t>
                        </a:r>
                        <a:r>
                          <a:rPr lang="en-CA" sz="2000" b="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99354" y="5803834"/>
                        <a:ext cx="1888209" cy="436210"/>
                      </a:xfrm>
                      <a:prstGeom prst="rect">
                        <a:avLst/>
                      </a:prstGeom>
                      <a:blipFill>
                        <a:blip r:embed="rId5"/>
                        <a:stretch>
                          <a:fillRect l="-8065" t="-4167" r="-968" b="-1944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73533" y="5213371"/>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73533" y="5213371"/>
                        <a:ext cx="212751" cy="307777"/>
                      </a:xfrm>
                      <a:prstGeom prst="rect">
                        <a:avLst/>
                      </a:prstGeom>
                      <a:blipFill>
                        <a:blip r:embed="rId6"/>
                        <a:stretch>
                          <a:fillRect l="-28571" r="-25714" b="-25490"/>
                        </a:stretch>
                      </a:blipFill>
                    </p:spPr>
                    <p:txBody>
                      <a:bodyPr/>
                      <a:lstStyle/>
                      <a:p>
                        <a:r>
                          <a:rPr lang="en-CA">
                            <a:noFill/>
                          </a:rPr>
                          <a:t> </a:t>
                        </a:r>
                      </a:p>
                    </p:txBody>
                  </p:sp>
                </mc:Fallback>
              </mc:AlternateContent>
            </p:grpSp>
          </p:grpSp>
        </p:grpSp>
        <p:sp>
          <p:nvSpPr>
            <p:cNvPr id="78" name="Rectangle 77"/>
            <p:cNvSpPr/>
            <p:nvPr/>
          </p:nvSpPr>
          <p:spPr>
            <a:xfrm>
              <a:off x="8631648" y="4221280"/>
              <a:ext cx="245904" cy="2301246"/>
            </a:xfrm>
            <a:prstGeom prst="rect">
              <a:avLst/>
            </a:prstGeom>
            <a:solidFill>
              <a:schemeClr val="tx1"/>
            </a:solidFill>
            <a:ln>
              <a:noFill/>
            </a:ln>
          </p:spPr>
          <p:txBody>
            <a:bodyPr wrap="square" rtlCol="0" anchor="ctr">
              <a:spAutoFit/>
            </a:bodyPr>
            <a:lstStyle/>
            <a:p>
              <a:pPr algn="l"/>
              <a:endParaRPr lang="en-CA" sz="2400"/>
            </a:p>
          </p:txBody>
        </p:sp>
      </p:grpSp>
      <mc:AlternateContent xmlns:mc="http://schemas.openxmlformats.org/markup-compatibility/2006" xmlns:a14="http://schemas.microsoft.com/office/drawing/2010/main">
        <mc:Choice Requires="a14">
          <p:sp>
            <p:nvSpPr>
              <p:cNvPr id="12" name="TextBox 11"/>
              <p:cNvSpPr txBox="1"/>
              <p:nvPr/>
            </p:nvSpPr>
            <p:spPr>
              <a:xfrm>
                <a:off x="4511578" y="5088979"/>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11578" y="5088979"/>
                <a:ext cx="191912" cy="307777"/>
              </a:xfrm>
              <a:prstGeom prst="rect">
                <a:avLst/>
              </a:prstGeom>
              <a:blipFill>
                <a:blip r:embed="rId7"/>
                <a:stretch>
                  <a:fillRect l="-15625" r="-12500"/>
                </a:stretch>
              </a:blipFill>
            </p:spPr>
            <p:txBody>
              <a:bodyPr/>
              <a:lstStyle/>
              <a:p>
                <a:r>
                  <a:rPr lang="en-CA">
                    <a:noFill/>
                  </a:rPr>
                  <a:t> </a:t>
                </a:r>
              </a:p>
            </p:txBody>
          </p:sp>
        </mc:Fallback>
      </mc:AlternateContent>
      <p:sp>
        <p:nvSpPr>
          <p:cNvPr id="52" name="Oval 51"/>
          <p:cNvSpPr>
            <a:spLocks noChangeAspect="1"/>
          </p:cNvSpPr>
          <p:nvPr/>
        </p:nvSpPr>
        <p:spPr>
          <a:xfrm>
            <a:off x="7803336" y="5257800"/>
            <a:ext cx="234000" cy="234000"/>
          </a:xfrm>
          <a:prstGeom prst="ellipse">
            <a:avLst/>
          </a:prstGeom>
          <a:solidFill>
            <a:schemeClr val="bg1">
              <a:lumMod val="40000"/>
              <a:lumOff val="60000"/>
            </a:schemeClr>
          </a:solidFill>
          <a:ln>
            <a:noFill/>
          </a:ln>
        </p:spPr>
        <p:txBody>
          <a:bodyPr wrap="square" rtlCol="0" anchor="ctr">
            <a:spAutoFit/>
          </a:bodyPr>
          <a:lstStyle/>
          <a:p>
            <a:pPr algn="l"/>
            <a:endParaRPr lang="en-CA" sz="2400"/>
          </a:p>
        </p:txBody>
      </p:sp>
      <p:sp>
        <p:nvSpPr>
          <p:cNvPr id="77" name="Rectangle 76"/>
          <p:cNvSpPr/>
          <p:nvPr/>
        </p:nvSpPr>
        <p:spPr>
          <a:xfrm>
            <a:off x="8183671" y="5184128"/>
            <a:ext cx="521297" cy="400110"/>
          </a:xfrm>
          <a:prstGeom prst="rect">
            <a:avLst/>
          </a:prstGeom>
        </p:spPr>
        <p:txBody>
          <a:bodyPr wrap="none">
            <a:spAutoFit/>
          </a:bodyPr>
          <a:lstStyle/>
          <a:p>
            <a:r>
              <a:rPr lang="en-US" altLang="en-US" sz="2000">
                <a:solidFill>
                  <a:srgbClr val="0070C0"/>
                </a:solidFill>
                <a:sym typeface="Symbol" panose="05050102010706020507" pitchFamily="18" charset="2"/>
              </a:rPr>
              <a:t>= 1</a:t>
            </a:r>
          </a:p>
        </p:txBody>
      </p:sp>
      <p:sp>
        <p:nvSpPr>
          <p:cNvPr id="8" name="Oval 7"/>
          <p:cNvSpPr/>
          <p:nvPr/>
        </p:nvSpPr>
        <p:spPr>
          <a:xfrm>
            <a:off x="5699360" y="5105400"/>
            <a:ext cx="692912" cy="533400"/>
          </a:xfrm>
          <a:prstGeom prst="ellipse">
            <a:avLst/>
          </a:prstGeom>
          <a:solidFill>
            <a:srgbClr val="FFFFFF"/>
          </a:solidFill>
          <a:ln w="254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cxnSp>
        <p:nvCxnSpPr>
          <p:cNvPr id="79" name="Elbow Connector 78"/>
          <p:cNvCxnSpPr/>
          <p:nvPr/>
        </p:nvCxnSpPr>
        <p:spPr bwMode="auto">
          <a:xfrm flipV="1">
            <a:off x="5783502" y="5263330"/>
            <a:ext cx="542154" cy="210958"/>
          </a:xfrm>
          <a:prstGeom prst="bentConnector3">
            <a:avLst/>
          </a:prstGeom>
          <a:noFill/>
          <a:ln w="31750" cap="sq" cmpd="sng" algn="ctr">
            <a:solidFill>
              <a:schemeClr val="bg1">
                <a:lumMod val="40000"/>
                <a:lumOff val="60000"/>
              </a:schemeClr>
            </a:solidFill>
            <a:prstDash val="solid"/>
            <a:round/>
            <a:headEnd type="none" w="med" len="med"/>
            <a:tailEnd type="none" w="med" len="med"/>
          </a:ln>
          <a:effectLst/>
        </p:spPr>
      </p:cxnSp>
      <p:sp>
        <p:nvSpPr>
          <p:cNvPr id="80" name="Rectangle 79"/>
          <p:cNvSpPr/>
          <p:nvPr/>
        </p:nvSpPr>
        <p:spPr>
          <a:xfrm flipV="1">
            <a:off x="5867400" y="5769504"/>
            <a:ext cx="2362200" cy="692692"/>
          </a:xfrm>
          <a:prstGeom prst="rect">
            <a:avLst/>
          </a:prstGeom>
          <a:solidFill>
            <a:schemeClr val="tx1"/>
          </a:solidFill>
          <a:ln>
            <a:noFill/>
          </a:ln>
        </p:spPr>
        <p:txBody>
          <a:bodyPr wrap="square" rtlCol="0" anchor="ctr">
            <a:spAutoFit/>
          </a:bodyPr>
          <a:lstStyle/>
          <a:p>
            <a:pPr algn="l"/>
            <a:endParaRPr lang="en-CA" sz="2400"/>
          </a:p>
        </p:txBody>
      </p:sp>
      <p:grpSp>
        <p:nvGrpSpPr>
          <p:cNvPr id="15" name="Group 14"/>
          <p:cNvGrpSpPr/>
          <p:nvPr/>
        </p:nvGrpSpPr>
        <p:grpSpPr>
          <a:xfrm>
            <a:off x="1121744" y="2057400"/>
            <a:ext cx="7946056" cy="2057400"/>
            <a:chOff x="1121744" y="2057400"/>
            <a:chExt cx="7946056" cy="2057400"/>
          </a:xfrm>
        </p:grpSpPr>
        <p:grpSp>
          <p:nvGrpSpPr>
            <p:cNvPr id="53" name="Group 52"/>
            <p:cNvGrpSpPr/>
            <p:nvPr/>
          </p:nvGrpSpPr>
          <p:grpSpPr>
            <a:xfrm>
              <a:off x="1121744" y="2057400"/>
              <a:ext cx="7946056" cy="2057400"/>
              <a:chOff x="1121744" y="4724400"/>
              <a:chExt cx="7946056" cy="2057400"/>
            </a:xfrm>
          </p:grpSpPr>
          <p:grpSp>
            <p:nvGrpSpPr>
              <p:cNvPr id="54" name="Group 53"/>
              <p:cNvGrpSpPr/>
              <p:nvPr/>
            </p:nvGrpSpPr>
            <p:grpSpPr>
              <a:xfrm>
                <a:off x="1121744" y="5599093"/>
                <a:ext cx="2916856" cy="954107"/>
                <a:chOff x="6324600" y="5410200"/>
                <a:chExt cx="2916856" cy="954107"/>
              </a:xfrm>
            </p:grpSpPr>
            <p:sp>
              <p:nvSpPr>
                <p:cNvPr id="61" name="TextBox 60"/>
                <p:cNvSpPr txBox="1"/>
                <p:nvPr/>
              </p:nvSpPr>
              <p:spPr>
                <a:xfrm flipH="1">
                  <a:off x="7078576" y="5410200"/>
                  <a:ext cx="2162880" cy="954107"/>
                </a:xfrm>
                <a:prstGeom prst="rect">
                  <a:avLst/>
                </a:prstGeom>
                <a:noFill/>
              </p:spPr>
              <p:txBody>
                <a:bodyPr wrap="square" rtlCol="0">
                  <a:spAutoFit/>
                </a:bodyPr>
                <a:lstStyle/>
                <a:p>
                  <a:r>
                    <a:rPr lang="en-CA" i="1">
                      <a:solidFill>
                        <a:srgbClr val="00FFFF"/>
                      </a:solidFill>
                    </a:rPr>
                    <a:t>1  if  </a:t>
                  </a:r>
                  <a:r>
                    <a:rPr lang="en-CA" i="1">
                      <a:solidFill>
                        <a:srgbClr val="FF7C80"/>
                      </a:solidFill>
                    </a:rPr>
                    <a:t>z </a:t>
                  </a:r>
                  <a:r>
                    <a:rPr lang="en-CA" i="1">
                      <a:solidFill>
                        <a:srgbClr val="FF7C80"/>
                      </a:solidFill>
                      <a:sym typeface="Symbol" panose="05050102010706020507" pitchFamily="18" charset="2"/>
                    </a:rPr>
                    <a:t> 0</a:t>
                  </a:r>
                </a:p>
                <a:p>
                  <a:r>
                    <a:rPr lang="en-CA" i="1">
                      <a:solidFill>
                        <a:srgbClr val="00FFFF"/>
                      </a:solidFill>
                      <a:sym typeface="Symbol" panose="05050102010706020507" pitchFamily="18" charset="2"/>
                    </a:rPr>
                    <a:t>0  else</a:t>
                  </a:r>
                  <a:endParaRPr lang="en-CA" i="1">
                    <a:solidFill>
                      <a:srgbClr val="00FFFF"/>
                    </a:solidFill>
                  </a:endParaRPr>
                </a:p>
              </p:txBody>
            </p:sp>
            <p:sp>
              <p:nvSpPr>
                <p:cNvPr id="62" name="Left Brace 61"/>
                <p:cNvSpPr/>
                <p:nvPr/>
              </p:nvSpPr>
              <p:spPr bwMode="auto">
                <a:xfrm>
                  <a:off x="6976453" y="5508171"/>
                  <a:ext cx="174575" cy="856135"/>
                </a:xfrm>
                <a:prstGeom prst="leftBrace">
                  <a:avLst/>
                </a:prstGeom>
                <a:noFill/>
                <a:ln w="22225" cap="sq" cmpd="sng" algn="ctr">
                  <a:solidFill>
                    <a:schemeClr val="tx1"/>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sng"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TextBox 62"/>
                <p:cNvSpPr txBox="1"/>
                <p:nvPr/>
              </p:nvSpPr>
              <p:spPr>
                <a:xfrm flipH="1">
                  <a:off x="6324600" y="5670750"/>
                  <a:ext cx="685800" cy="523220"/>
                </a:xfrm>
                <a:prstGeom prst="rect">
                  <a:avLst/>
                </a:prstGeom>
                <a:noFill/>
              </p:spPr>
              <p:txBody>
                <a:bodyPr wrap="square" rtlCol="0">
                  <a:spAutoFit/>
                </a:bodyPr>
                <a:lstStyle/>
                <a:p>
                  <a:r>
                    <a:rPr lang="en-CA" i="1">
                      <a:solidFill>
                        <a:srgbClr val="00FFFF"/>
                      </a:solidFill>
                    </a:rPr>
                    <a:t>y =</a:t>
                  </a:r>
                  <a:r>
                    <a:rPr lang="en-CA" i="1"/>
                    <a:t> </a:t>
                  </a:r>
                </a:p>
              </p:txBody>
            </p:sp>
          </p:grpSp>
          <p:grpSp>
            <p:nvGrpSpPr>
              <p:cNvPr id="56" name="Group 55"/>
              <p:cNvGrpSpPr/>
              <p:nvPr/>
            </p:nvGrpSpPr>
            <p:grpSpPr>
              <a:xfrm>
                <a:off x="5257800" y="4724400"/>
                <a:ext cx="3810000" cy="2057400"/>
                <a:chOff x="457200" y="990600"/>
                <a:chExt cx="4619625" cy="3076575"/>
              </a:xfrm>
            </p:grpSpPr>
            <p:pic>
              <p:nvPicPr>
                <p:cNvPr id="57" name="Picture 56" descr="Image result for sigmoid func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a:p>
              </p:txBody>
            </p:sp>
            <p:cxnSp>
              <p:nvCxnSpPr>
                <p:cNvPr id="59" name="Straight Connector 58"/>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cxnSp>
              <p:nvCxnSpPr>
                <p:cNvPr id="60" name="Elbow Connector 59"/>
                <p:cNvCxnSpPr/>
                <p:nvPr/>
              </p:nvCxnSpPr>
              <p:spPr bwMode="auto">
                <a:xfrm flipV="1">
                  <a:off x="990600" y="1219200"/>
                  <a:ext cx="3962400" cy="2209800"/>
                </a:xfrm>
                <a:prstGeom prst="bentConnector3">
                  <a:avLst/>
                </a:prstGeom>
                <a:noFill/>
                <a:ln w="19050" cap="sq" cmpd="sng" algn="ctr">
                  <a:solidFill>
                    <a:schemeClr val="bg1">
                      <a:lumMod val="40000"/>
                      <a:lumOff val="60000"/>
                    </a:schemeClr>
                  </a:solidFill>
                  <a:prstDash val="solid"/>
                  <a:round/>
                  <a:headEnd type="none" w="med" len="med"/>
                  <a:tailEnd type="none" w="med" len="med"/>
                </a:ln>
                <a:effectLst/>
              </p:spPr>
            </p:cxnSp>
          </p:grpSp>
        </p:grpSp>
        <p:cxnSp>
          <p:nvCxnSpPr>
            <p:cNvPr id="14" name="Straight Connector 13"/>
            <p:cNvCxnSpPr/>
            <p:nvPr/>
          </p:nvCxnSpPr>
          <p:spPr bwMode="auto">
            <a:xfrm>
              <a:off x="5699360" y="3840905"/>
              <a:ext cx="3266317" cy="0"/>
            </a:xfrm>
            <a:prstGeom prst="line">
              <a:avLst/>
            </a:prstGeom>
            <a:noFill/>
            <a:ln w="38100" cap="sq" cmpd="sng" algn="ctr">
              <a:solidFill>
                <a:srgbClr val="FF7C80"/>
              </a:solidFill>
              <a:prstDash val="solid"/>
              <a:round/>
              <a:headEnd type="none" w="med" len="med"/>
              <a:tailEnd type="none" w="med" len="med"/>
            </a:ln>
            <a:effectLst/>
          </p:spPr>
        </p:cxnSp>
      </p:grpSp>
      <p:sp>
        <p:nvSpPr>
          <p:cNvPr id="83" name="Rectangle 82"/>
          <p:cNvSpPr/>
          <p:nvPr/>
        </p:nvSpPr>
        <p:spPr>
          <a:xfrm>
            <a:off x="8189727" y="5181600"/>
            <a:ext cx="521297" cy="400110"/>
          </a:xfrm>
          <a:prstGeom prst="rect">
            <a:avLst/>
          </a:prstGeom>
        </p:spPr>
        <p:txBody>
          <a:bodyPr wrap="none">
            <a:spAutoFit/>
          </a:bodyPr>
          <a:lstStyle/>
          <a:p>
            <a:r>
              <a:rPr lang="en-US" altLang="en-US" sz="2000">
                <a:solidFill>
                  <a:srgbClr val="0070C0"/>
                </a:solidFill>
                <a:sym typeface="Symbol" panose="05050102010706020507" pitchFamily="18" charset="2"/>
              </a:rPr>
              <a:t>= 0</a:t>
            </a:r>
          </a:p>
        </p:txBody>
      </p:sp>
      <p:sp>
        <p:nvSpPr>
          <p:cNvPr id="87" name="Rectangle 86"/>
          <p:cNvSpPr/>
          <p:nvPr/>
        </p:nvSpPr>
        <p:spPr>
          <a:xfrm>
            <a:off x="6555037" y="1294095"/>
            <a:ext cx="2183739" cy="707886"/>
          </a:xfrm>
          <a:prstGeom prst="rect">
            <a:avLst/>
          </a:prstGeom>
        </p:spPr>
        <p:txBody>
          <a:bodyPr wrap="none">
            <a:spAutoFit/>
          </a:bodyPr>
          <a:lstStyle/>
          <a:p>
            <a:pPr algn="ctr"/>
            <a:r>
              <a:rPr lang="en-US" altLang="en-US" sz="2000">
                <a:solidFill>
                  <a:srgbClr val="FF0000"/>
                </a:solidFill>
                <a:sym typeface="Symbol" panose="05050102010706020507" pitchFamily="18" charset="2"/>
              </a:rPr>
              <a:t>Instead of YES/NO</a:t>
            </a:r>
          </a:p>
          <a:p>
            <a:pPr algn="ctr"/>
            <a:r>
              <a:rPr lang="en-US" sz="2000">
                <a:solidFill>
                  <a:srgbClr val="FF0000"/>
                </a:solidFill>
                <a:sym typeface="Symbol" panose="05050102010706020507" pitchFamily="18" charset="2"/>
              </a:rPr>
              <a:t>allow maybe so.</a:t>
            </a:r>
            <a:endParaRPr lang="en-CA" sz="2000">
              <a:solidFill>
                <a:srgbClr val="FF0000"/>
              </a:solidFill>
            </a:endParaRPr>
          </a:p>
        </p:txBody>
      </p:sp>
      <p:grpSp>
        <p:nvGrpSpPr>
          <p:cNvPr id="18" name="Group 17"/>
          <p:cNvGrpSpPr/>
          <p:nvPr/>
        </p:nvGrpSpPr>
        <p:grpSpPr>
          <a:xfrm>
            <a:off x="1807544" y="2867848"/>
            <a:ext cx="2878162" cy="1170752"/>
            <a:chOff x="1807544" y="2867848"/>
            <a:chExt cx="2878162" cy="1170752"/>
          </a:xfrm>
        </p:grpSpPr>
        <p:sp>
          <p:nvSpPr>
            <p:cNvPr id="88" name="TextBox 87"/>
            <p:cNvSpPr txBox="1"/>
            <p:nvPr/>
          </p:nvSpPr>
          <p:spPr>
            <a:xfrm flipH="1">
              <a:off x="3657599" y="2989968"/>
              <a:ext cx="1028107" cy="461665"/>
            </a:xfrm>
            <a:prstGeom prst="rect">
              <a:avLst/>
            </a:prstGeom>
            <a:noFill/>
          </p:spPr>
          <p:txBody>
            <a:bodyPr wrap="square" rtlCol="0">
              <a:spAutoFit/>
            </a:bodyPr>
            <a:lstStyle/>
            <a:p>
              <a:r>
                <a:rPr lang="en-CA" sz="2400" i="1">
                  <a:solidFill>
                    <a:srgbClr val="00FFFF"/>
                  </a:solidFill>
                </a:rPr>
                <a:t>0.98</a:t>
              </a:r>
              <a:endParaRPr lang="en-CA" sz="2400" i="1"/>
            </a:p>
          </p:txBody>
        </p:sp>
        <p:sp>
          <p:nvSpPr>
            <p:cNvPr id="89" name="TextBox 88"/>
            <p:cNvSpPr txBox="1"/>
            <p:nvPr/>
          </p:nvSpPr>
          <p:spPr>
            <a:xfrm flipH="1">
              <a:off x="3651544" y="3407304"/>
              <a:ext cx="1028107" cy="461665"/>
            </a:xfrm>
            <a:prstGeom prst="rect">
              <a:avLst/>
            </a:prstGeom>
            <a:noFill/>
          </p:spPr>
          <p:txBody>
            <a:bodyPr wrap="square" rtlCol="0">
              <a:spAutoFit/>
            </a:bodyPr>
            <a:lstStyle/>
            <a:p>
              <a:r>
                <a:rPr lang="en-CA" sz="2400" i="1">
                  <a:solidFill>
                    <a:srgbClr val="00FFFF"/>
                  </a:solidFill>
                </a:rPr>
                <a:t>0.02</a:t>
              </a:r>
              <a:endParaRPr lang="en-CA" sz="2400" i="1"/>
            </a:p>
          </p:txBody>
        </p:sp>
        <p:cxnSp>
          <p:nvCxnSpPr>
            <p:cNvPr id="17" name="Straight Connector 16"/>
            <p:cNvCxnSpPr/>
            <p:nvPr/>
          </p:nvCxnSpPr>
          <p:spPr bwMode="auto">
            <a:xfrm flipH="1">
              <a:off x="1807544" y="2895600"/>
              <a:ext cx="478456" cy="1143000"/>
            </a:xfrm>
            <a:prstGeom prst="line">
              <a:avLst/>
            </a:prstGeom>
            <a:noFill/>
            <a:ln w="38100" cap="sq" cmpd="sng" algn="ctr">
              <a:solidFill>
                <a:schemeClr val="hlink"/>
              </a:solidFill>
              <a:prstDash val="solid"/>
              <a:round/>
              <a:headEnd type="none" w="med" len="med"/>
              <a:tailEnd type="none" w="med" len="med"/>
            </a:ln>
            <a:effectLst/>
          </p:spPr>
        </p:cxnSp>
        <p:cxnSp>
          <p:nvCxnSpPr>
            <p:cNvPr id="90" name="Straight Connector 89"/>
            <p:cNvCxnSpPr/>
            <p:nvPr/>
          </p:nvCxnSpPr>
          <p:spPr bwMode="auto">
            <a:xfrm>
              <a:off x="1828800" y="2867848"/>
              <a:ext cx="478456" cy="1143000"/>
            </a:xfrm>
            <a:prstGeom prst="line">
              <a:avLst/>
            </a:prstGeom>
            <a:noFill/>
            <a:ln w="38100" cap="sq" cmpd="sng" algn="ctr">
              <a:solidFill>
                <a:schemeClr val="hlink"/>
              </a:solidFill>
              <a:prstDash val="solid"/>
              <a:round/>
              <a:headEnd type="none" w="med" len="med"/>
              <a:tailEnd type="none" w="med" len="med"/>
            </a:ln>
            <a:effectLst/>
          </p:spPr>
        </p:cxnSp>
      </p:grpSp>
      <p:sp>
        <p:nvSpPr>
          <p:cNvPr id="92" name="Rectangle 91"/>
          <p:cNvSpPr/>
          <p:nvPr/>
        </p:nvSpPr>
        <p:spPr>
          <a:xfrm>
            <a:off x="6265231" y="259285"/>
            <a:ext cx="2871299" cy="1015663"/>
          </a:xfrm>
          <a:prstGeom prst="rect">
            <a:avLst/>
          </a:prstGeom>
        </p:spPr>
        <p:txBody>
          <a:bodyPr wrap="none">
            <a:spAutoFit/>
          </a:bodyPr>
          <a:lstStyle/>
          <a:p>
            <a:pPr algn="ctr"/>
            <a:r>
              <a:rPr lang="en-US" altLang="en-US" sz="2000">
                <a:solidFill>
                  <a:srgbClr val="FF0000"/>
                </a:solidFill>
                <a:sym typeface="Symbol" panose="05050102010706020507" pitchFamily="18" charset="2"/>
              </a:rPr>
              <a:t>So we can later hill climb,</a:t>
            </a:r>
            <a:br>
              <a:rPr lang="en-US" altLang="en-US" sz="2000">
                <a:solidFill>
                  <a:srgbClr val="FF0000"/>
                </a:solidFill>
                <a:sym typeface="Symbol" panose="05050102010706020507" pitchFamily="18" charset="2"/>
              </a:rPr>
            </a:br>
            <a:r>
              <a:rPr lang="en-US" altLang="en-US" sz="2000">
                <a:solidFill>
                  <a:srgbClr val="FF0000"/>
                </a:solidFill>
                <a:sym typeface="Symbol" panose="05050102010706020507" pitchFamily="18" charset="2"/>
              </a:rPr>
              <a:t>we want change </a:t>
            </a:r>
            <a:br>
              <a:rPr lang="en-US" altLang="en-US" sz="2000">
                <a:solidFill>
                  <a:srgbClr val="FF0000"/>
                </a:solidFill>
                <a:sym typeface="Symbol" panose="05050102010706020507" pitchFamily="18" charset="2"/>
              </a:rPr>
            </a:br>
            <a:r>
              <a:rPr lang="en-US" altLang="en-US" sz="2000">
                <a:solidFill>
                  <a:srgbClr val="FF0000"/>
                </a:solidFill>
                <a:sym typeface="Symbol" panose="05050102010706020507" pitchFamily="18" charset="2"/>
              </a:rPr>
              <a:t>to happen gracefully.</a:t>
            </a:r>
            <a:endParaRPr lang="en-CA" sz="2000">
              <a:solidFill>
                <a:srgbClr val="FF0000"/>
              </a:solidFill>
            </a:endParaRPr>
          </a:p>
        </p:txBody>
      </p:sp>
      <p:sp>
        <p:nvSpPr>
          <p:cNvPr id="99"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spTree>
    <p:extLst>
      <p:ext uri="{BB962C8B-B14F-4D97-AF65-F5344CB8AC3E}">
        <p14:creationId xmlns:p14="http://schemas.microsoft.com/office/powerpoint/2010/main" val="306525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1+#ppt_w/2"/>
                                          </p:val>
                                        </p:tav>
                                        <p:tav tm="100000">
                                          <p:val>
                                            <p:strVal val="#ppt_x"/>
                                          </p:val>
                                        </p:tav>
                                      </p:tavLst>
                                    </p:anim>
                                    <p:anim calcmode="lin" valueType="num">
                                      <p:cBhvr additive="base">
                                        <p:cTn id="8" dur="5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anim calcmode="lin" valueType="num">
                                      <p:cBhvr additive="base">
                                        <p:cTn id="13" dur="500" fill="hold"/>
                                        <p:tgtEl>
                                          <p:spTgt spid="87"/>
                                        </p:tgtEl>
                                        <p:attrNameLst>
                                          <p:attrName>ppt_x</p:attrName>
                                        </p:attrNameLst>
                                      </p:cBhvr>
                                      <p:tavLst>
                                        <p:tav tm="0">
                                          <p:val>
                                            <p:strVal val="1+#ppt_w/2"/>
                                          </p:val>
                                        </p:tav>
                                        <p:tav tm="100000">
                                          <p:val>
                                            <p:strVal val="#ppt_x"/>
                                          </p:val>
                                        </p:tav>
                                      </p:tavLst>
                                    </p:anim>
                                    <p:anim calcmode="lin" valueType="num">
                                      <p:cBhvr additive="base">
                                        <p:cTn id="14" dur="500" fill="hold"/>
                                        <p:tgtEl>
                                          <p:spTgt spid="8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8631648" y="4221280"/>
            <a:ext cx="335856" cy="2301246"/>
          </a:xfrm>
          <a:prstGeom prst="rect">
            <a:avLst/>
          </a:prstGeom>
          <a:solidFill>
            <a:schemeClr val="tx1"/>
          </a:solidFill>
          <a:ln>
            <a:noFill/>
          </a:ln>
        </p:spPr>
        <p:txBody>
          <a:bodyPr wrap="square" rtlCol="0" anchor="ctr">
            <a:spAutoFit/>
          </a:bodyPr>
          <a:lstStyle/>
          <a:p>
            <a:pPr algn="l"/>
            <a:endParaRPr lang="en-CA" sz="2400"/>
          </a:p>
        </p:txBody>
      </p:sp>
      <p:sp>
        <p:nvSpPr>
          <p:cNvPr id="1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grpSp>
        <p:nvGrpSpPr>
          <p:cNvPr id="21519" name="Group 21518"/>
          <p:cNvGrpSpPr/>
          <p:nvPr/>
        </p:nvGrpSpPr>
        <p:grpSpPr>
          <a:xfrm>
            <a:off x="380999" y="4220667"/>
            <a:ext cx="8336525" cy="2301246"/>
            <a:chOff x="380999" y="4220667"/>
            <a:chExt cx="8336525" cy="2301246"/>
          </a:xfrm>
        </p:grpSpPr>
        <p:grpSp>
          <p:nvGrpSpPr>
            <p:cNvPr id="21504" name="Group 21503"/>
            <p:cNvGrpSpPr/>
            <p:nvPr/>
          </p:nvGrpSpPr>
          <p:grpSpPr>
            <a:xfrm>
              <a:off x="380999" y="4220667"/>
              <a:ext cx="8336525" cy="2301246"/>
              <a:chOff x="121675" y="4220667"/>
              <a:chExt cx="8336525" cy="2301246"/>
            </a:xfrm>
          </p:grpSpPr>
          <p:pic>
            <p:nvPicPr>
              <p:cNvPr id="21506"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869009" y="4220667"/>
                <a:ext cx="7589191" cy="2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21675" y="4220667"/>
                <a:ext cx="935067" cy="2301246"/>
              </a:xfrm>
              <a:prstGeom prst="rect">
                <a:avLst/>
              </a:prstGeom>
              <a:solidFill>
                <a:schemeClr val="tx1"/>
              </a:solidFill>
              <a:ln>
                <a:noFill/>
              </a:ln>
            </p:spPr>
            <p:txBody>
              <a:bodyPr wrap="square" rtlCol="0" anchor="ctr">
                <a:spAutoFit/>
              </a:bodyPr>
              <a:lstStyle/>
              <a:p>
                <a:pPr algn="l"/>
                <a:endParaRPr lang="en-CA" sz="2400"/>
              </a:p>
            </p:txBody>
          </p:sp>
        </p:grpSp>
        <p:grpSp>
          <p:nvGrpSpPr>
            <p:cNvPr id="21518" name="Group 21517"/>
            <p:cNvGrpSpPr/>
            <p:nvPr/>
          </p:nvGrpSpPr>
          <p:grpSpPr>
            <a:xfrm>
              <a:off x="3951302" y="5213371"/>
              <a:ext cx="4537067" cy="1259484"/>
              <a:chOff x="3951302" y="5213371"/>
              <a:chExt cx="4537067" cy="1259484"/>
            </a:xfrm>
          </p:grpSpPr>
          <p:sp>
            <p:nvSpPr>
              <p:cNvPr id="3" name="Rectangle 2"/>
              <p:cNvSpPr/>
              <p:nvPr/>
            </p:nvSpPr>
            <p:spPr>
              <a:xfrm>
                <a:off x="4200440" y="5464584"/>
                <a:ext cx="117536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2" name="TextBox 1"/>
                  <p:cNvSpPr txBox="1"/>
                  <p:nvPr/>
                </p:nvSpPr>
                <p:spPr>
                  <a:xfrm>
                    <a:off x="3951302" y="5725663"/>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1302" y="5725663"/>
                    <a:ext cx="1723805" cy="747192"/>
                  </a:xfrm>
                  <a:prstGeom prst="rect">
                    <a:avLst/>
                  </a:prstGeom>
                  <a:blipFill>
                    <a:blip r:embed="rId4"/>
                    <a:stretch>
                      <a:fillRect/>
                    </a:stretch>
                  </a:blipFill>
                </p:spPr>
                <p:txBody>
                  <a:bodyPr/>
                  <a:lstStyle/>
                  <a:p>
                    <a:r>
                      <a:rPr lang="en-US">
                        <a:noFill/>
                      </a:rPr>
                      <a:t> </a:t>
                    </a:r>
                  </a:p>
                </p:txBody>
              </p:sp>
            </mc:Fallback>
          </mc:AlternateContent>
          <p:grpSp>
            <p:nvGrpSpPr>
              <p:cNvPr id="21516" name="Group 21515"/>
              <p:cNvGrpSpPr/>
              <p:nvPr/>
            </p:nvGrpSpPr>
            <p:grpSpPr>
              <a:xfrm>
                <a:off x="5999354" y="5213371"/>
                <a:ext cx="2489015" cy="1026673"/>
                <a:chOff x="5999354" y="5213371"/>
                <a:chExt cx="2489015" cy="1026673"/>
              </a:xfrm>
            </p:grpSpPr>
            <p:sp>
              <p:nvSpPr>
                <p:cNvPr id="5" name="Rectangle 4"/>
                <p:cNvSpPr/>
                <p:nvPr/>
              </p:nvSpPr>
              <p:spPr>
                <a:xfrm>
                  <a:off x="6345051" y="5588975"/>
                  <a:ext cx="214331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7" name="TextBox 6"/>
                    <p:cNvSpPr txBox="1"/>
                    <p:nvPr/>
                  </p:nvSpPr>
                  <p:spPr>
                    <a:xfrm>
                      <a:off x="5999354" y="5803834"/>
                      <a:ext cx="1888209" cy="436210"/>
                    </a:xfrm>
                    <a:prstGeom prst="rect">
                      <a:avLst/>
                    </a:prstGeom>
                    <a:noFill/>
                  </p:spPr>
                  <p:txBody>
                    <a:bodyPr wrap="none" lIns="0" tIns="0" rIns="0" bIns="0" rtlCol="0">
                      <a:spAutoFit/>
                    </a:bodyPr>
                    <a:lstStyle/>
                    <a:p>
                      <a:r>
                        <a:rPr lang="en-CA" sz="2000">
                          <a:solidFill>
                            <a:schemeClr val="bg2"/>
                          </a:solidFill>
                        </a:rPr>
                        <a:t>y</a:t>
                      </a:r>
                      <a:r>
                        <a:rPr lang="en-CA" sz="2000" b="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99354" y="5803834"/>
                      <a:ext cx="1888209" cy="436210"/>
                    </a:xfrm>
                    <a:prstGeom prst="rect">
                      <a:avLst/>
                    </a:prstGeom>
                    <a:blipFill>
                      <a:blip r:embed="rId5"/>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73533" y="5213371"/>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73533" y="5213371"/>
                      <a:ext cx="212751" cy="307777"/>
                    </a:xfrm>
                    <a:prstGeom prst="rect">
                      <a:avLst/>
                    </a:prstGeom>
                    <a:blipFill>
                      <a:blip r:embed="rId6"/>
                      <a:stretch>
                        <a:fillRect l="-28571" r="-25714" b="-25490"/>
                      </a:stretch>
                    </a:blipFill>
                  </p:spPr>
                  <p:txBody>
                    <a:bodyPr/>
                    <a:lstStyle/>
                    <a:p>
                      <a:r>
                        <a:rPr lang="en-US">
                          <a:noFill/>
                        </a:rPr>
                        <a:t> </a:t>
                      </a:r>
                    </a:p>
                  </p:txBody>
                </p:sp>
              </mc:Fallback>
            </mc:AlternateContent>
          </p:grpSp>
        </p:grpSp>
      </p:grpSp>
      <mc:AlternateContent xmlns:mc="http://schemas.openxmlformats.org/markup-compatibility/2006" xmlns:a14="http://schemas.microsoft.com/office/drawing/2010/main">
        <mc:Choice Requires="a14">
          <p:sp>
            <p:nvSpPr>
              <p:cNvPr id="12" name="TextBox 11"/>
              <p:cNvSpPr txBox="1"/>
              <p:nvPr/>
            </p:nvSpPr>
            <p:spPr>
              <a:xfrm>
                <a:off x="4511578" y="5088979"/>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11578" y="5088979"/>
                <a:ext cx="191912" cy="307777"/>
              </a:xfrm>
              <a:prstGeom prst="rect">
                <a:avLst/>
              </a:prstGeom>
              <a:blipFill>
                <a:blip r:embed="rId7"/>
                <a:stretch>
                  <a:fillRect l="-15625" r="-12500"/>
                </a:stretch>
              </a:blipFill>
            </p:spPr>
            <p:txBody>
              <a:bodyPr/>
              <a:lstStyle/>
              <a:p>
                <a:r>
                  <a:rPr lang="en-US">
                    <a:noFill/>
                  </a:rPr>
                  <a:t> </a:t>
                </a:r>
              </a:p>
            </p:txBody>
          </p:sp>
        </mc:Fallback>
      </mc:AlternateContent>
      <p:sp>
        <p:nvSpPr>
          <p:cNvPr id="21520" name="Rectangle 21519"/>
          <p:cNvSpPr/>
          <p:nvPr/>
        </p:nvSpPr>
        <p:spPr>
          <a:xfrm>
            <a:off x="4708591" y="5031728"/>
            <a:ext cx="841897" cy="400110"/>
          </a:xfrm>
          <a:prstGeom prst="rect">
            <a:avLst/>
          </a:prstGeom>
        </p:spPr>
        <p:txBody>
          <a:bodyPr wrap="none">
            <a:spAutoFit/>
          </a:bodyPr>
          <a:lstStyle/>
          <a:p>
            <a:r>
              <a:rPr lang="en-US" altLang="en-US" sz="2000">
                <a:solidFill>
                  <a:srgbClr val="FF7C80"/>
                </a:solidFill>
                <a:sym typeface="Symbol" panose="05050102010706020507" pitchFamily="18" charset="2"/>
              </a:rPr>
              <a:t>= 18.2</a:t>
            </a:r>
          </a:p>
        </p:txBody>
      </p:sp>
      <p:sp>
        <p:nvSpPr>
          <p:cNvPr id="52" name="Oval 51"/>
          <p:cNvSpPr>
            <a:spLocks noChangeAspect="1"/>
          </p:cNvSpPr>
          <p:nvPr/>
        </p:nvSpPr>
        <p:spPr>
          <a:xfrm>
            <a:off x="7803336" y="5257800"/>
            <a:ext cx="234000" cy="234000"/>
          </a:xfrm>
          <a:prstGeom prst="ellipse">
            <a:avLst/>
          </a:prstGeom>
          <a:solidFill>
            <a:schemeClr val="bg1">
              <a:lumMod val="40000"/>
              <a:lumOff val="60000"/>
            </a:schemeClr>
          </a:solidFill>
          <a:ln>
            <a:noFill/>
          </a:ln>
        </p:spPr>
        <p:txBody>
          <a:bodyPr wrap="square" rtlCol="0" anchor="ctr">
            <a:spAutoFit/>
          </a:bodyPr>
          <a:lstStyle/>
          <a:p>
            <a:pPr algn="l"/>
            <a:endParaRPr lang="en-CA" sz="2400"/>
          </a:p>
        </p:txBody>
      </p:sp>
      <p:sp>
        <p:nvSpPr>
          <p:cNvPr id="77" name="Rectangle 76"/>
          <p:cNvSpPr/>
          <p:nvPr/>
        </p:nvSpPr>
        <p:spPr>
          <a:xfrm>
            <a:off x="8183671" y="5184128"/>
            <a:ext cx="841897" cy="400110"/>
          </a:xfrm>
          <a:prstGeom prst="rect">
            <a:avLst/>
          </a:prstGeom>
        </p:spPr>
        <p:txBody>
          <a:bodyPr wrap="none">
            <a:spAutoFit/>
          </a:bodyPr>
          <a:lstStyle/>
          <a:p>
            <a:r>
              <a:rPr lang="en-US" altLang="en-US" sz="2000">
                <a:solidFill>
                  <a:srgbClr val="0070C0"/>
                </a:solidFill>
                <a:sym typeface="Symbol" panose="05050102010706020507" pitchFamily="18" charset="2"/>
              </a:rPr>
              <a:t>= 0.98</a:t>
            </a:r>
          </a:p>
        </p:txBody>
      </p:sp>
      <p:grpSp>
        <p:nvGrpSpPr>
          <p:cNvPr id="6" name="Group 5"/>
          <p:cNvGrpSpPr/>
          <p:nvPr/>
        </p:nvGrpSpPr>
        <p:grpSpPr>
          <a:xfrm>
            <a:off x="1121744" y="2057400"/>
            <a:ext cx="7946056" cy="2057400"/>
            <a:chOff x="1121744" y="2057400"/>
            <a:chExt cx="7946056" cy="2057400"/>
          </a:xfrm>
        </p:grpSpPr>
        <p:sp>
          <p:nvSpPr>
            <p:cNvPr id="63" name="TextBox 62"/>
            <p:cNvSpPr txBox="1"/>
            <p:nvPr/>
          </p:nvSpPr>
          <p:spPr>
            <a:xfrm flipH="1">
              <a:off x="1121744" y="3192643"/>
              <a:ext cx="3066140" cy="523220"/>
            </a:xfrm>
            <a:prstGeom prst="rect">
              <a:avLst/>
            </a:prstGeom>
            <a:noFill/>
          </p:spPr>
          <p:txBody>
            <a:bodyPr wrap="square" rtlCol="0">
              <a:spAutoFit/>
            </a:bodyPr>
            <a:lstStyle/>
            <a:p>
              <a:r>
                <a:rPr lang="en-CA" i="1">
                  <a:solidFill>
                    <a:srgbClr val="00FFFF"/>
                  </a:solidFill>
                </a:rPr>
                <a:t>y = Sigmoid(</a:t>
              </a:r>
              <a:r>
                <a:rPr lang="en-CA" i="1">
                  <a:solidFill>
                    <a:srgbClr val="FF7C80"/>
                  </a:solidFill>
                </a:rPr>
                <a:t>z</a:t>
              </a:r>
              <a:r>
                <a:rPr lang="en-CA" i="1">
                  <a:solidFill>
                    <a:srgbClr val="00FFFF"/>
                  </a:solidFill>
                </a:rPr>
                <a:t>)</a:t>
              </a:r>
              <a:r>
                <a:rPr lang="en-CA" i="1"/>
                <a:t> </a:t>
              </a:r>
            </a:p>
          </p:txBody>
        </p:sp>
        <p:pic>
          <p:nvPicPr>
            <p:cNvPr id="57" name="Picture 56" descr="Image result for sigmoid func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057400"/>
              <a:ext cx="3810000" cy="2057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bwMode="auto">
            <a:xfrm>
              <a:off x="5699360" y="3840905"/>
              <a:ext cx="3266317" cy="0"/>
            </a:xfrm>
            <a:prstGeom prst="line">
              <a:avLst/>
            </a:prstGeom>
            <a:noFill/>
            <a:ln w="38100" cap="sq" cmpd="sng" algn="ctr">
              <a:solidFill>
                <a:srgbClr val="FF7C80"/>
              </a:solidFill>
              <a:prstDash val="solid"/>
              <a:round/>
              <a:headEnd type="none" w="med" len="med"/>
              <a:tailEnd type="none" w="med" len="med"/>
            </a:ln>
            <a:effectLst/>
          </p:spPr>
        </p:cxnSp>
      </p:grpSp>
      <p:sp>
        <p:nvSpPr>
          <p:cNvPr id="82" name="Rectangle 81"/>
          <p:cNvSpPr/>
          <p:nvPr/>
        </p:nvSpPr>
        <p:spPr>
          <a:xfrm>
            <a:off x="4724400" y="5062066"/>
            <a:ext cx="926857" cy="400110"/>
          </a:xfrm>
          <a:prstGeom prst="rect">
            <a:avLst/>
          </a:prstGeom>
        </p:spPr>
        <p:txBody>
          <a:bodyPr wrap="none">
            <a:spAutoFit/>
          </a:bodyPr>
          <a:lstStyle/>
          <a:p>
            <a:r>
              <a:rPr lang="en-US" altLang="en-US" sz="2000">
                <a:solidFill>
                  <a:srgbClr val="FF7C80"/>
                </a:solidFill>
                <a:sym typeface="Symbol" panose="05050102010706020507" pitchFamily="18" charset="2"/>
              </a:rPr>
              <a:t>= -18.2</a:t>
            </a:r>
          </a:p>
        </p:txBody>
      </p:sp>
      <p:sp>
        <p:nvSpPr>
          <p:cNvPr id="83" name="Rectangle 82"/>
          <p:cNvSpPr/>
          <p:nvPr/>
        </p:nvSpPr>
        <p:spPr>
          <a:xfrm>
            <a:off x="8189727" y="5181600"/>
            <a:ext cx="841897" cy="400110"/>
          </a:xfrm>
          <a:prstGeom prst="rect">
            <a:avLst/>
          </a:prstGeom>
        </p:spPr>
        <p:txBody>
          <a:bodyPr wrap="none">
            <a:spAutoFit/>
          </a:bodyPr>
          <a:lstStyle/>
          <a:p>
            <a:r>
              <a:rPr lang="en-US" altLang="en-US" sz="2000">
                <a:solidFill>
                  <a:srgbClr val="0070C0"/>
                </a:solidFill>
                <a:sym typeface="Symbol" panose="05050102010706020507" pitchFamily="18" charset="2"/>
              </a:rPr>
              <a:t>= 0.02</a:t>
            </a:r>
          </a:p>
        </p:txBody>
      </p:sp>
      <p:sp>
        <p:nvSpPr>
          <p:cNvPr id="42" name="Rectangle 41"/>
          <p:cNvSpPr/>
          <p:nvPr/>
        </p:nvSpPr>
        <p:spPr>
          <a:xfrm>
            <a:off x="4724400" y="5029200"/>
            <a:ext cx="521297" cy="400110"/>
          </a:xfrm>
          <a:prstGeom prst="rect">
            <a:avLst/>
          </a:prstGeom>
        </p:spPr>
        <p:txBody>
          <a:bodyPr wrap="none">
            <a:spAutoFit/>
          </a:bodyPr>
          <a:lstStyle/>
          <a:p>
            <a:r>
              <a:rPr lang="en-US" altLang="en-US" sz="2000">
                <a:solidFill>
                  <a:srgbClr val="FF7C80"/>
                </a:solidFill>
                <a:sym typeface="Symbol" panose="05050102010706020507" pitchFamily="18" charset="2"/>
              </a:rPr>
              <a:t>= 0</a:t>
            </a:r>
          </a:p>
        </p:txBody>
      </p:sp>
      <p:sp>
        <p:nvSpPr>
          <p:cNvPr id="43" name="Rectangle 42"/>
          <p:cNvSpPr/>
          <p:nvPr/>
        </p:nvSpPr>
        <p:spPr>
          <a:xfrm>
            <a:off x="8189727" y="5162490"/>
            <a:ext cx="713657" cy="400110"/>
          </a:xfrm>
          <a:prstGeom prst="rect">
            <a:avLst/>
          </a:prstGeom>
        </p:spPr>
        <p:txBody>
          <a:bodyPr wrap="none">
            <a:spAutoFit/>
          </a:bodyPr>
          <a:lstStyle/>
          <a:p>
            <a:r>
              <a:rPr lang="en-US" altLang="en-US" sz="2000">
                <a:solidFill>
                  <a:srgbClr val="0070C0"/>
                </a:solidFill>
                <a:sym typeface="Symbol" panose="05050102010706020507" pitchFamily="18" charset="2"/>
              </a:rPr>
              <a:t>= 0.5</a:t>
            </a:r>
          </a:p>
        </p:txBody>
      </p:sp>
      <p:sp>
        <p:nvSpPr>
          <p:cNvPr id="44" name="Text Box 33"/>
          <p:cNvSpPr txBox="1">
            <a:spLocks noChangeArrowheads="1"/>
          </p:cNvSpPr>
          <p:nvPr/>
        </p:nvSpPr>
        <p:spPr bwMode="auto">
          <a:xfrm>
            <a:off x="-99363" y="434876"/>
            <a:ext cx="95462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itchFamily="18" charset="0"/>
              </a:rPr>
              <a:t>An artificial neuron:</a:t>
            </a:r>
          </a:p>
          <a:p>
            <a:pPr marL="342900" indent="-342900">
              <a:spcBef>
                <a:spcPct val="0"/>
              </a:spcBef>
              <a:buFont typeface="Arial" panose="020B0604020202020204" pitchFamily="34" charset="0"/>
              <a:buChar char="•"/>
            </a:pPr>
            <a:r>
              <a:rPr lang="en-US" altLang="en-US" sz="2400">
                <a:solidFill>
                  <a:srgbClr val="FF7C80"/>
                </a:solidFill>
                <a:latin typeface="Times New Roman" pitchFamily="18" charset="0"/>
                <a:sym typeface="Symbol" panose="05050102010706020507" pitchFamily="18" charset="2"/>
              </a:rPr>
              <a:t>Total incoming signal: </a:t>
            </a:r>
            <a:r>
              <a:rPr lang="en-US" altLang="en-US" sz="2400" i="1">
                <a:solidFill>
                  <a:srgbClr val="FF7C80"/>
                </a:solidFill>
                <a:latin typeface="Times New Roman" pitchFamily="18" charset="0"/>
                <a:sym typeface="Symbol" panose="05050102010706020507" pitchFamily="18" charset="2"/>
              </a:rPr>
              <a:t>z = </a:t>
            </a:r>
            <a:r>
              <a:rPr lang="en-US" altLang="en-US" sz="2400">
                <a:solidFill>
                  <a:srgbClr val="FF7C80"/>
                </a:solidFill>
                <a:latin typeface="Times New Roman" pitchFamily="18" charset="0"/>
                <a:sym typeface="Symbol" panose="05050102010706020507" pitchFamily="18" charset="2"/>
              </a:rPr>
              <a:t>18.2</a:t>
            </a:r>
          </a:p>
          <a:p>
            <a:pPr marL="457200" indent="-457200">
              <a:spcBef>
                <a:spcPct val="0"/>
              </a:spcBef>
              <a:buFont typeface="Arial" panose="020B0604020202020204" pitchFamily="34" charset="0"/>
              <a:buChar char="•"/>
            </a:pPr>
            <a:r>
              <a:rPr lang="en-US" altLang="en-US" sz="2400" i="1">
                <a:solidFill>
                  <a:srgbClr val="00FFFF"/>
                </a:solidFill>
                <a:latin typeface="Times New Roman" pitchFamily="18" charset="0"/>
              </a:rPr>
              <a:t>y</a:t>
            </a:r>
            <a:r>
              <a:rPr lang="en-US" altLang="en-US" sz="2400">
                <a:latin typeface="Times New Roman" pitchFamily="18" charset="0"/>
              </a:rPr>
              <a:t> is the activation of the right unit.</a:t>
            </a:r>
          </a:p>
          <a:p>
            <a:pPr>
              <a:spcBef>
                <a:spcPct val="0"/>
              </a:spcBef>
            </a:pPr>
            <a:r>
              <a:rPr lang="en-US" altLang="en-US" sz="2400">
                <a:latin typeface="Times New Roman" pitchFamily="18" charset="0"/>
              </a:rPr>
              <a:t>     In a brain, a neuron either fires or it doesn’t.</a:t>
            </a:r>
          </a:p>
          <a:p>
            <a:pPr>
              <a:spcBef>
                <a:spcPct val="0"/>
              </a:spcBef>
            </a:pPr>
            <a:r>
              <a:rPr lang="en-US" altLang="en-US" sz="2400">
                <a:latin typeface="Times New Roman" pitchFamily="18" charset="0"/>
              </a:rPr>
              <a:t>     The picture is either a cat or not.</a:t>
            </a:r>
          </a:p>
          <a:p>
            <a:pPr marL="457200" indent="-457200">
              <a:spcBef>
                <a:spcPct val="0"/>
              </a:spcBef>
              <a:buFont typeface="Arial" panose="020B0604020202020204" pitchFamily="34" charset="0"/>
              <a:buChar char="•"/>
            </a:pPr>
            <a:r>
              <a:rPr lang="en-US" altLang="en-US" sz="2400">
                <a:latin typeface="Times New Roman" pitchFamily="18" charset="0"/>
              </a:rPr>
              <a:t>One might model this by</a:t>
            </a:r>
            <a:endParaRPr lang="en-CA" altLang="en-US" sz="2400">
              <a:latin typeface="Times New Roman" pitchFamily="18" charset="0"/>
            </a:endParaRPr>
          </a:p>
        </p:txBody>
      </p:sp>
      <p:sp>
        <p:nvSpPr>
          <p:cNvPr id="45" name="Rectangle 44"/>
          <p:cNvSpPr/>
          <p:nvPr/>
        </p:nvSpPr>
        <p:spPr>
          <a:xfrm>
            <a:off x="6555037" y="1294095"/>
            <a:ext cx="2183739" cy="707886"/>
          </a:xfrm>
          <a:prstGeom prst="rect">
            <a:avLst/>
          </a:prstGeom>
        </p:spPr>
        <p:txBody>
          <a:bodyPr wrap="none">
            <a:spAutoFit/>
          </a:bodyPr>
          <a:lstStyle/>
          <a:p>
            <a:pPr algn="ctr"/>
            <a:r>
              <a:rPr lang="en-US" altLang="en-US" sz="2000">
                <a:solidFill>
                  <a:srgbClr val="FF0000"/>
                </a:solidFill>
                <a:sym typeface="Symbol" panose="05050102010706020507" pitchFamily="18" charset="2"/>
              </a:rPr>
              <a:t>Instead of YES/NO</a:t>
            </a:r>
          </a:p>
          <a:p>
            <a:pPr algn="ctr"/>
            <a:r>
              <a:rPr lang="en-US" sz="2000">
                <a:solidFill>
                  <a:srgbClr val="FF0000"/>
                </a:solidFill>
                <a:sym typeface="Symbol" panose="05050102010706020507" pitchFamily="18" charset="2"/>
              </a:rPr>
              <a:t>allow maybe so.</a:t>
            </a:r>
            <a:endParaRPr lang="en-CA" sz="2000">
              <a:solidFill>
                <a:srgbClr val="FF0000"/>
              </a:solidFill>
            </a:endParaRPr>
          </a:p>
        </p:txBody>
      </p:sp>
      <p:sp>
        <p:nvSpPr>
          <p:cNvPr id="46" name="Rectangle 45"/>
          <p:cNvSpPr/>
          <p:nvPr/>
        </p:nvSpPr>
        <p:spPr>
          <a:xfrm>
            <a:off x="6265231" y="259285"/>
            <a:ext cx="2871299" cy="1015663"/>
          </a:xfrm>
          <a:prstGeom prst="rect">
            <a:avLst/>
          </a:prstGeom>
        </p:spPr>
        <p:txBody>
          <a:bodyPr wrap="none">
            <a:spAutoFit/>
          </a:bodyPr>
          <a:lstStyle/>
          <a:p>
            <a:pPr algn="ctr"/>
            <a:r>
              <a:rPr lang="en-US" altLang="en-US" sz="2000">
                <a:solidFill>
                  <a:srgbClr val="FF0000"/>
                </a:solidFill>
                <a:sym typeface="Symbol" panose="05050102010706020507" pitchFamily="18" charset="2"/>
              </a:rPr>
              <a:t>So we can later hill climb,</a:t>
            </a:r>
            <a:br>
              <a:rPr lang="en-US" altLang="en-US" sz="2000">
                <a:solidFill>
                  <a:srgbClr val="FF0000"/>
                </a:solidFill>
                <a:sym typeface="Symbol" panose="05050102010706020507" pitchFamily="18" charset="2"/>
              </a:rPr>
            </a:br>
            <a:r>
              <a:rPr lang="en-US" altLang="en-US" sz="2000">
                <a:solidFill>
                  <a:srgbClr val="FF0000"/>
                </a:solidFill>
                <a:sym typeface="Symbol" panose="05050102010706020507" pitchFamily="18" charset="2"/>
              </a:rPr>
              <a:t>we want change </a:t>
            </a:r>
            <a:br>
              <a:rPr lang="en-US" altLang="en-US" sz="2000">
                <a:solidFill>
                  <a:srgbClr val="FF0000"/>
                </a:solidFill>
                <a:sym typeface="Symbol" panose="05050102010706020507" pitchFamily="18" charset="2"/>
              </a:rPr>
            </a:br>
            <a:r>
              <a:rPr lang="en-US" altLang="en-US" sz="2000">
                <a:solidFill>
                  <a:srgbClr val="FF0000"/>
                </a:solidFill>
                <a:sym typeface="Symbol" panose="05050102010706020507" pitchFamily="18" charset="2"/>
              </a:rPr>
              <a:t>to happen gracefully.</a:t>
            </a:r>
            <a:endParaRPr lang="en-CA" sz="2000">
              <a:solidFill>
                <a:srgbClr val="FF0000"/>
              </a:solidFill>
            </a:endParaRPr>
          </a:p>
        </p:txBody>
      </p:sp>
      <p:sp>
        <p:nvSpPr>
          <p:cNvPr id="47" name="Oval 46"/>
          <p:cNvSpPr/>
          <p:nvPr/>
        </p:nvSpPr>
        <p:spPr>
          <a:xfrm>
            <a:off x="8382000" y="1905000"/>
            <a:ext cx="609600" cy="2209800"/>
          </a:xfrm>
          <a:prstGeom prst="ellipse">
            <a:avLst/>
          </a:prstGeom>
          <a:ln w="25400">
            <a:solidFill>
              <a:srgbClr val="FF7C80"/>
            </a:solid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sp>
        <p:nvSpPr>
          <p:cNvPr id="48" name="Oval 47"/>
          <p:cNvSpPr/>
          <p:nvPr/>
        </p:nvSpPr>
        <p:spPr>
          <a:xfrm>
            <a:off x="7010400" y="1885950"/>
            <a:ext cx="609600" cy="2209800"/>
          </a:xfrm>
          <a:prstGeom prst="ellipse">
            <a:avLst/>
          </a:prstGeom>
          <a:ln w="25400">
            <a:solidFill>
              <a:srgbClr val="FF7C80"/>
            </a:solid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sp>
        <p:nvSpPr>
          <p:cNvPr id="49" name="Oval 48"/>
          <p:cNvSpPr/>
          <p:nvPr/>
        </p:nvSpPr>
        <p:spPr>
          <a:xfrm>
            <a:off x="5715000" y="1880235"/>
            <a:ext cx="609600" cy="2209800"/>
          </a:xfrm>
          <a:prstGeom prst="ellipse">
            <a:avLst/>
          </a:prstGeom>
          <a:ln w="25400">
            <a:solidFill>
              <a:srgbClr val="FF7C80"/>
            </a:solid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113471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childTnLst>
                                    <p:set>
                                      <p:cBhvr>
                                        <p:cTn id="12" dur="1" fill="hold">
                                          <p:stCondLst>
                                            <p:cond delay="0"/>
                                          </p:stCondLst>
                                        </p:cTn>
                                        <p:tgtEl>
                                          <p:spTgt spid="21520"/>
                                        </p:tgtEl>
                                        <p:attrNameLst>
                                          <p:attrName>style.visibility</p:attrName>
                                        </p:attrNameLst>
                                      </p:cBhvr>
                                      <p:to>
                                        <p:strVal val="visible"/>
                                      </p:to>
                                    </p:set>
                                    <p:anim calcmode="lin" valueType="num">
                                      <p:cBhvr additive="base">
                                        <p:cTn id="13" dur="500" fill="hold"/>
                                        <p:tgtEl>
                                          <p:spTgt spid="21520"/>
                                        </p:tgtEl>
                                        <p:attrNameLst>
                                          <p:attrName>ppt_x</p:attrName>
                                        </p:attrNameLst>
                                      </p:cBhvr>
                                      <p:tavLst>
                                        <p:tav tm="0">
                                          <p:val>
                                            <p:strVal val="0-#ppt_w/2"/>
                                          </p:val>
                                        </p:tav>
                                        <p:tav tm="100000">
                                          <p:val>
                                            <p:strVal val="#ppt_x"/>
                                          </p:val>
                                        </p:tav>
                                      </p:tavLst>
                                    </p:anim>
                                    <p:anim calcmode="lin" valueType="num">
                                      <p:cBhvr additive="base">
                                        <p:cTn id="14" dur="500" fill="hold"/>
                                        <p:tgtEl>
                                          <p:spTgt spid="215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0-#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0-#ppt_w/2"/>
                                          </p:val>
                                        </p:tav>
                                        <p:tav tm="100000">
                                          <p:val>
                                            <p:strVal val="#ppt_x"/>
                                          </p:val>
                                        </p:tav>
                                      </p:tavLst>
                                    </p:anim>
                                    <p:anim calcmode="lin" valueType="num">
                                      <p:cBhvr additive="base">
                                        <p:cTn id="26"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0-#ppt_w/2"/>
                                          </p:val>
                                        </p:tav>
                                        <p:tav tm="100000">
                                          <p:val>
                                            <p:strVal val="#ppt_x"/>
                                          </p:val>
                                        </p:tav>
                                      </p:tavLst>
                                    </p:anim>
                                    <p:anim calcmode="lin" valueType="num">
                                      <p:cBhvr additive="base">
                                        <p:cTn id="32" dur="500" fill="hold"/>
                                        <p:tgtEl>
                                          <p:spTgt spid="82"/>
                                        </p:tgtEl>
                                        <p:attrNameLst>
                                          <p:attrName>ppt_y</p:attrName>
                                        </p:attrNameLst>
                                      </p:cBhvr>
                                      <p:tavLst>
                                        <p:tav tm="0">
                                          <p:val>
                                            <p:strVal val="#ppt_y"/>
                                          </p:val>
                                        </p:tav>
                                        <p:tav tm="100000">
                                          <p:val>
                                            <p:strVal val="#ppt_y"/>
                                          </p:val>
                                        </p:tav>
                                      </p:tavLst>
                                    </p:anim>
                                  </p:childTnLst>
                                </p:cTn>
                              </p:par>
                              <p:par>
                                <p:cTn id="33" presetID="1" presetClass="exit"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15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0-#ppt_w/2"/>
                                          </p:val>
                                        </p:tav>
                                        <p:tav tm="100000">
                                          <p:val>
                                            <p:strVal val="#ppt_x"/>
                                          </p:val>
                                        </p:tav>
                                      </p:tavLst>
                                    </p:anim>
                                    <p:anim calcmode="lin" valueType="num">
                                      <p:cBhvr additive="base">
                                        <p:cTn id="4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3"/>
                                        </p:tgtEl>
                                        <p:attrNameLst>
                                          <p:attrName>style.visibility</p:attrName>
                                        </p:attrNameLst>
                                      </p:cBhvr>
                                      <p:to>
                                        <p:strVal val="visible"/>
                                      </p:to>
                                    </p:set>
                                    <p:anim calcmode="lin" valueType="num">
                                      <p:cBhvr additive="base">
                                        <p:cTn id="49" dur="500" fill="hold"/>
                                        <p:tgtEl>
                                          <p:spTgt spid="83"/>
                                        </p:tgtEl>
                                        <p:attrNameLst>
                                          <p:attrName>ppt_x</p:attrName>
                                        </p:attrNameLst>
                                      </p:cBhvr>
                                      <p:tavLst>
                                        <p:tav tm="0">
                                          <p:val>
                                            <p:strVal val="0-#ppt_w/2"/>
                                          </p:val>
                                        </p:tav>
                                        <p:tav tm="100000">
                                          <p:val>
                                            <p:strVal val="#ppt_x"/>
                                          </p:val>
                                        </p:tav>
                                      </p:tavLst>
                                    </p:anim>
                                    <p:anim calcmode="lin" valueType="num">
                                      <p:cBhvr additive="base">
                                        <p:cTn id="50"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0-#ppt_w/2"/>
                                          </p:val>
                                        </p:tav>
                                        <p:tav tm="100000">
                                          <p:val>
                                            <p:strVal val="#ppt_x"/>
                                          </p:val>
                                        </p:tav>
                                      </p:tavLst>
                                    </p:anim>
                                    <p:anim calcmode="lin" valueType="num">
                                      <p:cBhvr additive="base">
                                        <p:cTn id="56" dur="500" fill="hold"/>
                                        <p:tgtEl>
                                          <p:spTgt spid="42"/>
                                        </p:tgtEl>
                                        <p:attrNameLst>
                                          <p:attrName>ppt_y</p:attrName>
                                        </p:attrNameLst>
                                      </p:cBhvr>
                                      <p:tavLst>
                                        <p:tav tm="0">
                                          <p:val>
                                            <p:strVal val="#ppt_y"/>
                                          </p:val>
                                        </p:tav>
                                        <p:tav tm="100000">
                                          <p:val>
                                            <p:strVal val="#ppt_y"/>
                                          </p:val>
                                        </p:tav>
                                      </p:tavLst>
                                    </p:anim>
                                  </p:childTnLst>
                                </p:cTn>
                              </p:par>
                              <p:par>
                                <p:cTn id="57" presetID="1" presetClass="exit" presetSubtype="0" fill="hold" grpId="1" nodeType="withEffect">
                                  <p:stCondLst>
                                    <p:cond delay="0"/>
                                  </p:stCondLst>
                                  <p:childTnLst>
                                    <p:set>
                                      <p:cBhvr>
                                        <p:cTn id="58" dur="1" fill="hold">
                                          <p:stCondLst>
                                            <p:cond delay="0"/>
                                          </p:stCondLst>
                                        </p:cTn>
                                        <p:tgtEl>
                                          <p:spTgt spid="8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8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0-#ppt_w/2"/>
                                          </p:val>
                                        </p:tav>
                                        <p:tav tm="100000">
                                          <p:val>
                                            <p:strVal val="#ppt_x"/>
                                          </p:val>
                                        </p:tav>
                                      </p:tavLst>
                                    </p:anim>
                                    <p:anim calcmode="lin" valueType="num">
                                      <p:cBhvr additive="base">
                                        <p:cTn id="6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500" fill="hold"/>
                                        <p:tgtEl>
                                          <p:spTgt spid="43"/>
                                        </p:tgtEl>
                                        <p:attrNameLst>
                                          <p:attrName>ppt_x</p:attrName>
                                        </p:attrNameLst>
                                      </p:cBhvr>
                                      <p:tavLst>
                                        <p:tav tm="0">
                                          <p:val>
                                            <p:strVal val="0-#ppt_w/2"/>
                                          </p:val>
                                        </p:tav>
                                        <p:tav tm="100000">
                                          <p:val>
                                            <p:strVal val="#ppt_x"/>
                                          </p:val>
                                        </p:tav>
                                      </p:tavLst>
                                    </p:anim>
                                    <p:anim calcmode="lin" valueType="num">
                                      <p:cBhvr additive="base">
                                        <p:cTn id="74"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0" grpId="0"/>
      <p:bldP spid="21520" grpId="1"/>
      <p:bldP spid="77" grpId="0"/>
      <p:bldP spid="77" grpId="1"/>
      <p:bldP spid="82" grpId="0"/>
      <p:bldP spid="82" grpId="1"/>
      <p:bldP spid="83" grpId="0"/>
      <p:bldP spid="83" grpId="1"/>
      <p:bldP spid="42" grpId="0"/>
      <p:bldP spid="43" grpId="0"/>
      <p:bldP spid="47" grpId="0" animBg="1"/>
      <p:bldP spid="47" grpId="1" animBg="1"/>
      <p:bldP spid="48" grpId="0" animBg="1"/>
      <p:bldP spid="49" grpId="0" animBg="1"/>
      <p:bldP spid="4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4B2C7094-7097-4AB5-A1EB-2317AFF13D0F}"/>
              </a:ext>
            </a:extLst>
          </p:cNvPr>
          <p:cNvGrpSpPr/>
          <p:nvPr/>
        </p:nvGrpSpPr>
        <p:grpSpPr>
          <a:xfrm>
            <a:off x="5270314" y="2057400"/>
            <a:ext cx="3633069" cy="1694819"/>
            <a:chOff x="6389370" y="4612005"/>
            <a:chExt cx="2723085" cy="1269565"/>
          </a:xfrm>
        </p:grpSpPr>
        <p:grpSp>
          <p:nvGrpSpPr>
            <p:cNvPr id="36" name="Group 35">
              <a:extLst>
                <a:ext uri="{FF2B5EF4-FFF2-40B4-BE49-F238E27FC236}">
                  <a16:creationId xmlns:a16="http://schemas.microsoft.com/office/drawing/2014/main" id="{61ED8964-E986-4906-830C-D84343BD0579}"/>
                </a:ext>
              </a:extLst>
            </p:cNvPr>
            <p:cNvGrpSpPr/>
            <p:nvPr/>
          </p:nvGrpSpPr>
          <p:grpSpPr>
            <a:xfrm>
              <a:off x="6389370" y="4612005"/>
              <a:ext cx="2723085" cy="1269565"/>
              <a:chOff x="457200" y="990600"/>
              <a:chExt cx="4619625" cy="3076575"/>
            </a:xfrm>
          </p:grpSpPr>
          <p:pic>
            <p:nvPicPr>
              <p:cNvPr id="38" name="Picture 37" descr="Image result for sigmoid function">
                <a:extLst>
                  <a:ext uri="{FF2B5EF4-FFF2-40B4-BE49-F238E27FC236}">
                    <a16:creationId xmlns:a16="http://schemas.microsoft.com/office/drawing/2014/main" id="{2DC3478F-C12D-4E81-8E1F-7728EB7DF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4619625" cy="307657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95625728-2637-4738-9231-AEF4C91D5D66}"/>
                  </a:ext>
                </a:extLst>
              </p:cNvPr>
              <p:cNvSpPr/>
              <p:nvPr/>
            </p:nvSpPr>
            <p:spPr>
              <a:xfrm>
                <a:off x="1076507" y="1218494"/>
                <a:ext cx="3733800" cy="2368667"/>
              </a:xfrm>
              <a:prstGeom prst="rect">
                <a:avLst/>
              </a:prstGeom>
              <a:solidFill>
                <a:schemeClr val="tx1"/>
              </a:solidFill>
              <a:ln>
                <a:noFill/>
              </a:ln>
            </p:spPr>
            <p:txBody>
              <a:bodyPr wrap="square" rtlCol="0" anchor="ctr">
                <a:spAutoFit/>
              </a:bodyPr>
              <a:lstStyle/>
              <a:p>
                <a:pPr algn="l"/>
                <a:endParaRPr lang="en-CA" sz="2400" u="sng"/>
              </a:p>
            </p:txBody>
          </p:sp>
          <p:cxnSp>
            <p:nvCxnSpPr>
              <p:cNvPr id="40" name="Straight Connector 39">
                <a:extLst>
                  <a:ext uri="{FF2B5EF4-FFF2-40B4-BE49-F238E27FC236}">
                    <a16:creationId xmlns:a16="http://schemas.microsoft.com/office/drawing/2014/main" id="{3F0DA633-2640-4685-8859-EB4D54E94A24}"/>
                  </a:ext>
                </a:extLst>
              </p:cNvPr>
              <p:cNvCxnSpPr/>
              <p:nvPr/>
            </p:nvCxnSpPr>
            <p:spPr bwMode="auto">
              <a:xfrm>
                <a:off x="2960914" y="1143000"/>
                <a:ext cx="0" cy="2514600"/>
              </a:xfrm>
              <a:prstGeom prst="line">
                <a:avLst/>
              </a:prstGeom>
              <a:noFill/>
              <a:ln w="12700" cap="sq" cmpd="sng" algn="ctr">
                <a:solidFill>
                  <a:schemeClr val="bg2"/>
                </a:solidFill>
                <a:prstDash val="solid"/>
                <a:round/>
                <a:headEnd type="none" w="med" len="med"/>
                <a:tailEnd type="none" w="med" len="med"/>
              </a:ln>
              <a:effectLst/>
            </p:spPr>
          </p:cxnSp>
        </p:grpSp>
        <p:cxnSp>
          <p:nvCxnSpPr>
            <p:cNvPr id="37" name="Straight Connector 36">
              <a:extLst>
                <a:ext uri="{FF2B5EF4-FFF2-40B4-BE49-F238E27FC236}">
                  <a16:creationId xmlns:a16="http://schemas.microsoft.com/office/drawing/2014/main" id="{30C4E782-B5CB-4935-AD15-21D5D19D6238}"/>
                </a:ext>
              </a:extLst>
            </p:cNvPr>
            <p:cNvCxnSpPr/>
            <p:nvPr/>
          </p:nvCxnSpPr>
          <p:spPr bwMode="auto">
            <a:xfrm flipV="1">
              <a:off x="7833421" y="4792128"/>
              <a:ext cx="1041423" cy="822746"/>
            </a:xfrm>
            <a:prstGeom prst="line">
              <a:avLst/>
            </a:prstGeom>
            <a:noFill/>
            <a:ln w="15875" cap="sq" cmpd="sng" algn="ctr">
              <a:solidFill>
                <a:srgbClr val="0070C0"/>
              </a:solidFill>
              <a:prstDash val="solid"/>
              <a:round/>
              <a:headEnd type="none" w="med" len="med"/>
              <a:tailEnd type="none" w="med" len="med"/>
            </a:ln>
            <a:effectLst/>
          </p:spPr>
        </p:cxnSp>
      </p:grpSp>
      <p:sp>
        <p:nvSpPr>
          <p:cNvPr id="41" name="Rectangle 40"/>
          <p:cNvSpPr/>
          <p:nvPr/>
        </p:nvSpPr>
        <p:spPr>
          <a:xfrm>
            <a:off x="8631648" y="4221280"/>
            <a:ext cx="335856" cy="2301246"/>
          </a:xfrm>
          <a:prstGeom prst="rect">
            <a:avLst/>
          </a:prstGeom>
          <a:solidFill>
            <a:schemeClr val="tx1"/>
          </a:solidFill>
          <a:ln>
            <a:noFill/>
          </a:ln>
        </p:spPr>
        <p:txBody>
          <a:bodyPr wrap="square" rtlCol="0" anchor="ctr">
            <a:spAutoFit/>
          </a:bodyPr>
          <a:lstStyle/>
          <a:p>
            <a:pPr algn="l"/>
            <a:endParaRPr lang="en-CA" sz="2400"/>
          </a:p>
        </p:txBody>
      </p:sp>
      <p:sp>
        <p:nvSpPr>
          <p:cNvPr id="1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grpSp>
        <p:nvGrpSpPr>
          <p:cNvPr id="21519" name="Group 21518"/>
          <p:cNvGrpSpPr/>
          <p:nvPr/>
        </p:nvGrpSpPr>
        <p:grpSpPr>
          <a:xfrm>
            <a:off x="380999" y="4220667"/>
            <a:ext cx="8336525" cy="2301246"/>
            <a:chOff x="380999" y="4220667"/>
            <a:chExt cx="8336525" cy="2301246"/>
          </a:xfrm>
        </p:grpSpPr>
        <p:grpSp>
          <p:nvGrpSpPr>
            <p:cNvPr id="21504" name="Group 21503"/>
            <p:cNvGrpSpPr/>
            <p:nvPr/>
          </p:nvGrpSpPr>
          <p:grpSpPr>
            <a:xfrm>
              <a:off x="380999" y="4220667"/>
              <a:ext cx="8336525" cy="2301246"/>
              <a:chOff x="121675" y="4220667"/>
              <a:chExt cx="8336525" cy="2301246"/>
            </a:xfrm>
          </p:grpSpPr>
          <p:pic>
            <p:nvPicPr>
              <p:cNvPr id="21506" name="Picture 2" descr="image20"/>
              <p:cNvPicPr>
                <a:picLocks noChangeAspect="1" noChangeArrowheads="1"/>
              </p:cNvPicPr>
              <p:nvPr/>
            </p:nvPicPr>
            <p:blipFill rotWithShape="1">
              <a:blip r:embed="rId4">
                <a:extLst>
                  <a:ext uri="{28A0092B-C50C-407E-A947-70E740481C1C}">
                    <a14:useLocalDpi xmlns:a14="http://schemas.microsoft.com/office/drawing/2010/main" val="0"/>
                  </a:ext>
                </a:extLst>
              </a:blip>
              <a:srcRect l="13333" t="22222" r="12500" b="44444"/>
              <a:stretch/>
            </p:blipFill>
            <p:spPr bwMode="auto">
              <a:xfrm>
                <a:off x="869009" y="4220667"/>
                <a:ext cx="7589191" cy="2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21675" y="4220667"/>
                <a:ext cx="935067" cy="2301246"/>
              </a:xfrm>
              <a:prstGeom prst="rect">
                <a:avLst/>
              </a:prstGeom>
              <a:solidFill>
                <a:schemeClr val="tx1"/>
              </a:solidFill>
              <a:ln>
                <a:noFill/>
              </a:ln>
            </p:spPr>
            <p:txBody>
              <a:bodyPr wrap="square" rtlCol="0" anchor="ctr">
                <a:spAutoFit/>
              </a:bodyPr>
              <a:lstStyle/>
              <a:p>
                <a:pPr algn="l"/>
                <a:endParaRPr lang="en-CA" sz="2400"/>
              </a:p>
            </p:txBody>
          </p:sp>
        </p:grpSp>
        <p:grpSp>
          <p:nvGrpSpPr>
            <p:cNvPr id="21518" name="Group 21517"/>
            <p:cNvGrpSpPr/>
            <p:nvPr/>
          </p:nvGrpSpPr>
          <p:grpSpPr>
            <a:xfrm>
              <a:off x="3951302" y="5213371"/>
              <a:ext cx="4537067" cy="1259484"/>
              <a:chOff x="3951302" y="5213371"/>
              <a:chExt cx="4537067" cy="1259484"/>
            </a:xfrm>
          </p:grpSpPr>
          <p:sp>
            <p:nvSpPr>
              <p:cNvPr id="3" name="Rectangle 2"/>
              <p:cNvSpPr/>
              <p:nvPr/>
            </p:nvSpPr>
            <p:spPr>
              <a:xfrm>
                <a:off x="4200440" y="5464584"/>
                <a:ext cx="117536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2" name="TextBox 1"/>
                  <p:cNvSpPr txBox="1"/>
                  <p:nvPr/>
                </p:nvSpPr>
                <p:spPr>
                  <a:xfrm>
                    <a:off x="3951302" y="5725663"/>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1302" y="5725663"/>
                    <a:ext cx="1723805" cy="747192"/>
                  </a:xfrm>
                  <a:prstGeom prst="rect">
                    <a:avLst/>
                  </a:prstGeom>
                  <a:blipFill>
                    <a:blip r:embed="rId5"/>
                    <a:stretch>
                      <a:fillRect/>
                    </a:stretch>
                  </a:blipFill>
                </p:spPr>
                <p:txBody>
                  <a:bodyPr/>
                  <a:lstStyle/>
                  <a:p>
                    <a:r>
                      <a:rPr lang="en-US">
                        <a:noFill/>
                      </a:rPr>
                      <a:t> </a:t>
                    </a:r>
                  </a:p>
                </p:txBody>
              </p:sp>
            </mc:Fallback>
          </mc:AlternateContent>
          <p:grpSp>
            <p:nvGrpSpPr>
              <p:cNvPr id="21516" name="Group 21515"/>
              <p:cNvGrpSpPr/>
              <p:nvPr/>
            </p:nvGrpSpPr>
            <p:grpSpPr>
              <a:xfrm>
                <a:off x="5999354" y="5213371"/>
                <a:ext cx="2489015" cy="1026673"/>
                <a:chOff x="5999354" y="5213371"/>
                <a:chExt cx="2489015" cy="1026673"/>
              </a:xfrm>
            </p:grpSpPr>
            <p:sp>
              <p:nvSpPr>
                <p:cNvPr id="5" name="Rectangle 4"/>
                <p:cNvSpPr/>
                <p:nvPr/>
              </p:nvSpPr>
              <p:spPr>
                <a:xfrm>
                  <a:off x="6345051" y="5588975"/>
                  <a:ext cx="214331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7" name="TextBox 6"/>
                    <p:cNvSpPr txBox="1"/>
                    <p:nvPr/>
                  </p:nvSpPr>
                  <p:spPr>
                    <a:xfrm>
                      <a:off x="5999354" y="5803834"/>
                      <a:ext cx="1888209" cy="436210"/>
                    </a:xfrm>
                    <a:prstGeom prst="rect">
                      <a:avLst/>
                    </a:prstGeom>
                    <a:noFill/>
                  </p:spPr>
                  <p:txBody>
                    <a:bodyPr wrap="none" lIns="0" tIns="0" rIns="0" bIns="0" rtlCol="0">
                      <a:spAutoFit/>
                    </a:bodyPr>
                    <a:lstStyle/>
                    <a:p>
                      <a:r>
                        <a:rPr lang="en-CA" sz="2000">
                          <a:solidFill>
                            <a:schemeClr val="bg2"/>
                          </a:solidFill>
                        </a:rPr>
                        <a:t>y</a:t>
                      </a:r>
                      <a:r>
                        <a:rPr lang="en-CA" sz="2000" b="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99354" y="5803834"/>
                      <a:ext cx="1888209" cy="436210"/>
                    </a:xfrm>
                    <a:prstGeom prst="rect">
                      <a:avLst/>
                    </a:prstGeom>
                    <a:blipFill>
                      <a:blip r:embed="rId6"/>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73533" y="5213371"/>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73533" y="5213371"/>
                      <a:ext cx="212751" cy="307777"/>
                    </a:xfrm>
                    <a:prstGeom prst="rect">
                      <a:avLst/>
                    </a:prstGeom>
                    <a:blipFill>
                      <a:blip r:embed="rId7"/>
                      <a:stretch>
                        <a:fillRect l="-28571" r="-25714" b="-25490"/>
                      </a:stretch>
                    </a:blipFill>
                  </p:spPr>
                  <p:txBody>
                    <a:bodyPr/>
                    <a:lstStyle/>
                    <a:p>
                      <a:r>
                        <a:rPr lang="en-US">
                          <a:noFill/>
                        </a:rPr>
                        <a:t> </a:t>
                      </a:r>
                    </a:p>
                  </p:txBody>
                </p:sp>
              </mc:Fallback>
            </mc:AlternateContent>
          </p:grpSp>
        </p:grpSp>
      </p:grpSp>
      <mc:AlternateContent xmlns:mc="http://schemas.openxmlformats.org/markup-compatibility/2006" xmlns:a14="http://schemas.microsoft.com/office/drawing/2010/main">
        <mc:Choice Requires="a14">
          <p:sp>
            <p:nvSpPr>
              <p:cNvPr id="12" name="TextBox 11"/>
              <p:cNvSpPr txBox="1"/>
              <p:nvPr/>
            </p:nvSpPr>
            <p:spPr>
              <a:xfrm>
                <a:off x="4511578" y="5088979"/>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11578" y="5088979"/>
                <a:ext cx="191912" cy="307777"/>
              </a:xfrm>
              <a:prstGeom prst="rect">
                <a:avLst/>
              </a:prstGeom>
              <a:blipFill>
                <a:blip r:embed="rId8"/>
                <a:stretch>
                  <a:fillRect l="-15625" r="-12500"/>
                </a:stretch>
              </a:blipFill>
            </p:spPr>
            <p:txBody>
              <a:bodyPr/>
              <a:lstStyle/>
              <a:p>
                <a:r>
                  <a:rPr lang="en-US">
                    <a:noFill/>
                  </a:rPr>
                  <a:t> </a:t>
                </a:r>
              </a:p>
            </p:txBody>
          </p:sp>
        </mc:Fallback>
      </mc:AlternateContent>
      <p:sp>
        <p:nvSpPr>
          <p:cNvPr id="21520" name="Rectangle 21519"/>
          <p:cNvSpPr/>
          <p:nvPr/>
        </p:nvSpPr>
        <p:spPr>
          <a:xfrm>
            <a:off x="4708591" y="5031728"/>
            <a:ext cx="841897" cy="400110"/>
          </a:xfrm>
          <a:prstGeom prst="rect">
            <a:avLst/>
          </a:prstGeom>
        </p:spPr>
        <p:txBody>
          <a:bodyPr wrap="none">
            <a:spAutoFit/>
          </a:bodyPr>
          <a:lstStyle/>
          <a:p>
            <a:r>
              <a:rPr lang="en-US" altLang="en-US" sz="2000">
                <a:solidFill>
                  <a:srgbClr val="FF7C80"/>
                </a:solidFill>
                <a:sym typeface="Symbol" panose="05050102010706020507" pitchFamily="18" charset="2"/>
              </a:rPr>
              <a:t>= 18.2</a:t>
            </a:r>
          </a:p>
        </p:txBody>
      </p:sp>
      <p:sp>
        <p:nvSpPr>
          <p:cNvPr id="52" name="Oval 51"/>
          <p:cNvSpPr>
            <a:spLocks noChangeAspect="1"/>
          </p:cNvSpPr>
          <p:nvPr/>
        </p:nvSpPr>
        <p:spPr>
          <a:xfrm>
            <a:off x="7803336" y="5257800"/>
            <a:ext cx="234000" cy="234000"/>
          </a:xfrm>
          <a:prstGeom prst="ellipse">
            <a:avLst/>
          </a:prstGeom>
          <a:solidFill>
            <a:schemeClr val="bg1">
              <a:lumMod val="40000"/>
              <a:lumOff val="60000"/>
            </a:schemeClr>
          </a:solidFill>
          <a:ln>
            <a:noFill/>
          </a:ln>
        </p:spPr>
        <p:txBody>
          <a:bodyPr wrap="square" rtlCol="0" anchor="ctr">
            <a:spAutoFit/>
          </a:bodyPr>
          <a:lstStyle/>
          <a:p>
            <a:pPr algn="l"/>
            <a:endParaRPr lang="en-CA" sz="2400"/>
          </a:p>
        </p:txBody>
      </p:sp>
      <p:sp>
        <p:nvSpPr>
          <p:cNvPr id="77" name="Rectangle 76"/>
          <p:cNvSpPr/>
          <p:nvPr/>
        </p:nvSpPr>
        <p:spPr>
          <a:xfrm>
            <a:off x="8210699" y="5196701"/>
            <a:ext cx="841897" cy="400110"/>
          </a:xfrm>
          <a:prstGeom prst="rect">
            <a:avLst/>
          </a:prstGeom>
        </p:spPr>
        <p:txBody>
          <a:bodyPr wrap="none">
            <a:spAutoFit/>
          </a:bodyPr>
          <a:lstStyle/>
          <a:p>
            <a:r>
              <a:rPr lang="en-US" altLang="en-US" sz="2000">
                <a:solidFill>
                  <a:srgbClr val="0070C0"/>
                </a:solidFill>
                <a:sym typeface="Symbol" panose="05050102010706020507" pitchFamily="18" charset="2"/>
              </a:rPr>
              <a:t>= 18.2</a:t>
            </a:r>
          </a:p>
        </p:txBody>
      </p:sp>
      <p:sp>
        <p:nvSpPr>
          <p:cNvPr id="82" name="Rectangle 81"/>
          <p:cNvSpPr/>
          <p:nvPr/>
        </p:nvSpPr>
        <p:spPr>
          <a:xfrm>
            <a:off x="4717595" y="5035475"/>
            <a:ext cx="926857" cy="400110"/>
          </a:xfrm>
          <a:prstGeom prst="rect">
            <a:avLst/>
          </a:prstGeom>
        </p:spPr>
        <p:txBody>
          <a:bodyPr wrap="none">
            <a:spAutoFit/>
          </a:bodyPr>
          <a:lstStyle/>
          <a:p>
            <a:r>
              <a:rPr lang="en-US" altLang="en-US" sz="2000">
                <a:solidFill>
                  <a:srgbClr val="FF7C80"/>
                </a:solidFill>
                <a:sym typeface="Symbol" panose="05050102010706020507" pitchFamily="18" charset="2"/>
              </a:rPr>
              <a:t>= -18.2</a:t>
            </a:r>
          </a:p>
        </p:txBody>
      </p:sp>
      <p:sp>
        <p:nvSpPr>
          <p:cNvPr id="83" name="Rectangle 82"/>
          <p:cNvSpPr/>
          <p:nvPr/>
        </p:nvSpPr>
        <p:spPr>
          <a:xfrm>
            <a:off x="8205007" y="5207707"/>
            <a:ext cx="521297" cy="400110"/>
          </a:xfrm>
          <a:prstGeom prst="rect">
            <a:avLst/>
          </a:prstGeom>
        </p:spPr>
        <p:txBody>
          <a:bodyPr wrap="none">
            <a:spAutoFit/>
          </a:bodyPr>
          <a:lstStyle/>
          <a:p>
            <a:r>
              <a:rPr lang="en-US" altLang="en-US" sz="2000">
                <a:solidFill>
                  <a:srgbClr val="0070C0"/>
                </a:solidFill>
                <a:sym typeface="Symbol" panose="05050102010706020507" pitchFamily="18" charset="2"/>
              </a:rPr>
              <a:t>= 0</a:t>
            </a:r>
          </a:p>
        </p:txBody>
      </p:sp>
      <p:sp>
        <p:nvSpPr>
          <p:cNvPr id="44" name="Text Box 33"/>
          <p:cNvSpPr txBox="1">
            <a:spLocks noChangeArrowheads="1"/>
          </p:cNvSpPr>
          <p:nvPr/>
        </p:nvSpPr>
        <p:spPr bwMode="auto">
          <a:xfrm>
            <a:off x="-99363" y="434876"/>
            <a:ext cx="95462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itchFamily="18" charset="0"/>
              </a:rPr>
              <a:t>An artificial neuron:</a:t>
            </a:r>
          </a:p>
          <a:p>
            <a:pPr marL="342900" indent="-342900">
              <a:spcBef>
                <a:spcPct val="0"/>
              </a:spcBef>
              <a:buFont typeface="Arial" panose="020B0604020202020204" pitchFamily="34" charset="0"/>
              <a:buChar char="•"/>
            </a:pPr>
            <a:r>
              <a:rPr lang="en-US" altLang="en-US" sz="2400">
                <a:solidFill>
                  <a:srgbClr val="FF7C80"/>
                </a:solidFill>
                <a:latin typeface="Times New Roman" pitchFamily="18" charset="0"/>
                <a:sym typeface="Symbol" panose="05050102010706020507" pitchFamily="18" charset="2"/>
              </a:rPr>
              <a:t>Total incoming signal: </a:t>
            </a:r>
            <a:r>
              <a:rPr lang="en-US" altLang="en-US" sz="2400" i="1">
                <a:solidFill>
                  <a:srgbClr val="FF7C80"/>
                </a:solidFill>
                <a:latin typeface="Times New Roman" pitchFamily="18" charset="0"/>
                <a:sym typeface="Symbol" panose="05050102010706020507" pitchFamily="18" charset="2"/>
              </a:rPr>
              <a:t>z = </a:t>
            </a:r>
            <a:r>
              <a:rPr lang="en-US" altLang="en-US" sz="2400">
                <a:solidFill>
                  <a:srgbClr val="FF7C80"/>
                </a:solidFill>
                <a:latin typeface="Times New Roman" pitchFamily="18" charset="0"/>
                <a:sym typeface="Symbol" panose="05050102010706020507" pitchFamily="18" charset="2"/>
              </a:rPr>
              <a:t>18.2</a:t>
            </a:r>
          </a:p>
          <a:p>
            <a:pPr marL="457200" indent="-457200">
              <a:spcBef>
                <a:spcPct val="0"/>
              </a:spcBef>
              <a:buFont typeface="Arial" panose="020B0604020202020204" pitchFamily="34" charset="0"/>
              <a:buChar char="•"/>
            </a:pPr>
            <a:r>
              <a:rPr lang="en-US" altLang="en-US" sz="2400" i="1">
                <a:solidFill>
                  <a:srgbClr val="00FFFF"/>
                </a:solidFill>
                <a:latin typeface="Times New Roman" pitchFamily="18" charset="0"/>
              </a:rPr>
              <a:t>y</a:t>
            </a:r>
            <a:r>
              <a:rPr lang="en-US" altLang="en-US" sz="2400">
                <a:latin typeface="Times New Roman" pitchFamily="18" charset="0"/>
              </a:rPr>
              <a:t> is the activation of the right unit.</a:t>
            </a:r>
          </a:p>
          <a:p>
            <a:pPr>
              <a:spcBef>
                <a:spcPct val="0"/>
              </a:spcBef>
            </a:pPr>
            <a:r>
              <a:rPr lang="en-US" altLang="en-US" sz="2400">
                <a:latin typeface="Times New Roman" pitchFamily="18" charset="0"/>
              </a:rPr>
              <a:t>     In a brain, a neuron either fires or it doesn’t.</a:t>
            </a:r>
          </a:p>
          <a:p>
            <a:pPr>
              <a:spcBef>
                <a:spcPct val="0"/>
              </a:spcBef>
            </a:pPr>
            <a:r>
              <a:rPr lang="en-US" altLang="en-US" sz="2400">
                <a:latin typeface="Times New Roman" pitchFamily="18" charset="0"/>
              </a:rPr>
              <a:t>     The picture is either a cat or not.</a:t>
            </a:r>
          </a:p>
          <a:p>
            <a:pPr marL="457200" indent="-457200">
              <a:spcBef>
                <a:spcPct val="0"/>
              </a:spcBef>
              <a:buFont typeface="Arial" panose="020B0604020202020204" pitchFamily="34" charset="0"/>
              <a:buChar char="•"/>
            </a:pPr>
            <a:r>
              <a:rPr lang="en-US" altLang="en-US" sz="2400">
                <a:latin typeface="Times New Roman" pitchFamily="18" charset="0"/>
              </a:rPr>
              <a:t>One might model this by</a:t>
            </a:r>
            <a:endParaRPr lang="en-CA" altLang="en-US" sz="2400">
              <a:latin typeface="Times New Roman" pitchFamily="18" charset="0"/>
            </a:endParaRPr>
          </a:p>
        </p:txBody>
      </p:sp>
      <p:sp>
        <p:nvSpPr>
          <p:cNvPr id="45" name="Rectangle 44"/>
          <p:cNvSpPr/>
          <p:nvPr/>
        </p:nvSpPr>
        <p:spPr>
          <a:xfrm>
            <a:off x="6555037" y="1294095"/>
            <a:ext cx="2183739" cy="707886"/>
          </a:xfrm>
          <a:prstGeom prst="rect">
            <a:avLst/>
          </a:prstGeom>
        </p:spPr>
        <p:txBody>
          <a:bodyPr wrap="none">
            <a:spAutoFit/>
          </a:bodyPr>
          <a:lstStyle/>
          <a:p>
            <a:pPr algn="ctr"/>
            <a:r>
              <a:rPr lang="en-US" altLang="en-US" sz="2000">
                <a:solidFill>
                  <a:srgbClr val="FF0000"/>
                </a:solidFill>
                <a:sym typeface="Symbol" panose="05050102010706020507" pitchFamily="18" charset="2"/>
              </a:rPr>
              <a:t>Instead of YES/NO</a:t>
            </a:r>
          </a:p>
          <a:p>
            <a:pPr algn="ctr"/>
            <a:r>
              <a:rPr lang="en-US" sz="2000">
                <a:solidFill>
                  <a:srgbClr val="FF0000"/>
                </a:solidFill>
                <a:sym typeface="Symbol" panose="05050102010706020507" pitchFamily="18" charset="2"/>
              </a:rPr>
              <a:t>allow maybe so.</a:t>
            </a:r>
            <a:endParaRPr lang="en-CA" sz="2000">
              <a:solidFill>
                <a:srgbClr val="FF0000"/>
              </a:solidFill>
            </a:endParaRPr>
          </a:p>
        </p:txBody>
      </p:sp>
      <p:sp>
        <p:nvSpPr>
          <p:cNvPr id="46" name="Rectangle 45"/>
          <p:cNvSpPr/>
          <p:nvPr/>
        </p:nvSpPr>
        <p:spPr>
          <a:xfrm>
            <a:off x="6265231" y="259285"/>
            <a:ext cx="2871299" cy="1015663"/>
          </a:xfrm>
          <a:prstGeom prst="rect">
            <a:avLst/>
          </a:prstGeom>
        </p:spPr>
        <p:txBody>
          <a:bodyPr wrap="none">
            <a:spAutoFit/>
          </a:bodyPr>
          <a:lstStyle/>
          <a:p>
            <a:pPr algn="ctr"/>
            <a:r>
              <a:rPr lang="en-US" altLang="en-US" sz="2000">
                <a:solidFill>
                  <a:srgbClr val="FF0000"/>
                </a:solidFill>
                <a:sym typeface="Symbol" panose="05050102010706020507" pitchFamily="18" charset="2"/>
              </a:rPr>
              <a:t>So we can later hill climb,</a:t>
            </a:r>
            <a:br>
              <a:rPr lang="en-US" altLang="en-US" sz="2000">
                <a:solidFill>
                  <a:srgbClr val="FF0000"/>
                </a:solidFill>
                <a:sym typeface="Symbol" panose="05050102010706020507" pitchFamily="18" charset="2"/>
              </a:rPr>
            </a:br>
            <a:r>
              <a:rPr lang="en-US" altLang="en-US" sz="2000">
                <a:solidFill>
                  <a:srgbClr val="FF0000"/>
                </a:solidFill>
                <a:sym typeface="Symbol" panose="05050102010706020507" pitchFamily="18" charset="2"/>
              </a:rPr>
              <a:t>we want change </a:t>
            </a:r>
            <a:br>
              <a:rPr lang="en-US" altLang="en-US" sz="2000">
                <a:solidFill>
                  <a:srgbClr val="FF0000"/>
                </a:solidFill>
                <a:sym typeface="Symbol" panose="05050102010706020507" pitchFamily="18" charset="2"/>
              </a:rPr>
            </a:br>
            <a:r>
              <a:rPr lang="en-US" altLang="en-US" sz="2000">
                <a:solidFill>
                  <a:srgbClr val="FF0000"/>
                </a:solidFill>
                <a:sym typeface="Symbol" panose="05050102010706020507" pitchFamily="18" charset="2"/>
              </a:rPr>
              <a:t>to happen gracefully.</a:t>
            </a:r>
            <a:endParaRPr lang="en-CA" sz="2000">
              <a:solidFill>
                <a:srgbClr val="FF0000"/>
              </a:solidFill>
            </a:endParaRPr>
          </a:p>
        </p:txBody>
      </p:sp>
      <p:sp>
        <p:nvSpPr>
          <p:cNvPr id="47" name="Oval 46"/>
          <p:cNvSpPr/>
          <p:nvPr/>
        </p:nvSpPr>
        <p:spPr>
          <a:xfrm>
            <a:off x="8077200" y="1905000"/>
            <a:ext cx="609600" cy="2209800"/>
          </a:xfrm>
          <a:prstGeom prst="ellipse">
            <a:avLst/>
          </a:prstGeom>
          <a:ln w="25400">
            <a:solidFill>
              <a:srgbClr val="FF7C80"/>
            </a:solid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sp>
        <p:nvSpPr>
          <p:cNvPr id="49" name="Oval 48"/>
          <p:cNvSpPr/>
          <p:nvPr/>
        </p:nvSpPr>
        <p:spPr>
          <a:xfrm>
            <a:off x="5715000" y="1880235"/>
            <a:ext cx="609600" cy="2209800"/>
          </a:xfrm>
          <a:prstGeom prst="ellipse">
            <a:avLst/>
          </a:prstGeom>
          <a:ln w="25400">
            <a:solidFill>
              <a:srgbClr val="FF7C80"/>
            </a:solid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sp>
        <p:nvSpPr>
          <p:cNvPr id="60" name="TextBox 59">
            <a:extLst>
              <a:ext uri="{FF2B5EF4-FFF2-40B4-BE49-F238E27FC236}">
                <a16:creationId xmlns:a16="http://schemas.microsoft.com/office/drawing/2014/main" id="{E874DC90-726C-47C4-B19C-462042263455}"/>
              </a:ext>
            </a:extLst>
          </p:cNvPr>
          <p:cNvSpPr txBox="1"/>
          <p:nvPr/>
        </p:nvSpPr>
        <p:spPr>
          <a:xfrm flipH="1">
            <a:off x="2515703" y="2803439"/>
            <a:ext cx="3066140" cy="954107"/>
          </a:xfrm>
          <a:prstGeom prst="rect">
            <a:avLst/>
          </a:prstGeom>
          <a:noFill/>
        </p:spPr>
        <p:txBody>
          <a:bodyPr wrap="square" rtlCol="0">
            <a:spAutoFit/>
          </a:bodyPr>
          <a:lstStyle/>
          <a:p>
            <a:r>
              <a:rPr lang="en-CA" i="1">
                <a:solidFill>
                  <a:srgbClr val="00FFFF"/>
                </a:solidFill>
              </a:rPr>
              <a:t>y = Rectilinear(</a:t>
            </a:r>
            <a:r>
              <a:rPr lang="en-CA" i="1">
                <a:solidFill>
                  <a:srgbClr val="FF7C80"/>
                </a:solidFill>
              </a:rPr>
              <a:t>z</a:t>
            </a:r>
            <a:r>
              <a:rPr lang="en-CA" i="1">
                <a:solidFill>
                  <a:srgbClr val="00FFFF"/>
                </a:solidFill>
              </a:rPr>
              <a:t>)</a:t>
            </a:r>
            <a:br>
              <a:rPr lang="en-CA" i="1">
                <a:solidFill>
                  <a:srgbClr val="00FFFF"/>
                </a:solidFill>
              </a:rPr>
            </a:br>
            <a:r>
              <a:rPr lang="en-CA" i="1">
                <a:solidFill>
                  <a:srgbClr val="00FFFF"/>
                </a:solidFill>
              </a:rPr>
              <a:t>          (</a:t>
            </a:r>
            <a:r>
              <a:rPr lang="en-CA" i="1" err="1">
                <a:solidFill>
                  <a:srgbClr val="00FFFF"/>
                </a:solidFill>
              </a:rPr>
              <a:t>ReLU</a:t>
            </a:r>
            <a:r>
              <a:rPr lang="en-CA" i="1">
                <a:solidFill>
                  <a:srgbClr val="00FFFF"/>
                </a:solidFill>
              </a:rPr>
              <a:t>)</a:t>
            </a:r>
            <a:r>
              <a:rPr lang="en-CA" i="1"/>
              <a:t> </a:t>
            </a:r>
          </a:p>
        </p:txBody>
      </p:sp>
      <p:cxnSp>
        <p:nvCxnSpPr>
          <p:cNvPr id="61" name="Straight Connector 60">
            <a:extLst>
              <a:ext uri="{FF2B5EF4-FFF2-40B4-BE49-F238E27FC236}">
                <a16:creationId xmlns:a16="http://schemas.microsoft.com/office/drawing/2014/main" id="{F6256D96-7EA0-459B-996F-4F67EFF3BD49}"/>
              </a:ext>
            </a:extLst>
          </p:cNvPr>
          <p:cNvCxnSpPr>
            <a:cxnSpLocks/>
          </p:cNvCxnSpPr>
          <p:nvPr/>
        </p:nvCxnSpPr>
        <p:spPr bwMode="auto">
          <a:xfrm flipV="1">
            <a:off x="5715000" y="3387234"/>
            <a:ext cx="1495128" cy="139359"/>
          </a:xfrm>
          <a:prstGeom prst="line">
            <a:avLst/>
          </a:prstGeom>
          <a:noFill/>
          <a:ln w="15875" cap="sq" cmpd="sng" algn="ctr">
            <a:solidFill>
              <a:srgbClr val="0070C0"/>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BE916B40-F70B-4803-B68C-366412D106BA}"/>
              </a:ext>
            </a:extLst>
          </p:cNvPr>
          <p:cNvCxnSpPr>
            <a:cxnSpLocks/>
          </p:cNvCxnSpPr>
          <p:nvPr/>
        </p:nvCxnSpPr>
        <p:spPr bwMode="auto">
          <a:xfrm flipV="1">
            <a:off x="5675107" y="3376809"/>
            <a:ext cx="1549825" cy="10425"/>
          </a:xfrm>
          <a:prstGeom prst="line">
            <a:avLst/>
          </a:prstGeom>
          <a:noFill/>
          <a:ln w="15875" cap="sq" cmpd="sng" algn="ctr">
            <a:solidFill>
              <a:srgbClr val="0070C0"/>
            </a:solidFill>
            <a:prstDash val="solid"/>
            <a:round/>
            <a:headEnd type="none" w="med" len="med"/>
            <a:tailEnd type="none" w="med" len="med"/>
          </a:ln>
          <a:effectLst/>
        </p:spPr>
      </p:cxnSp>
      <p:pic>
        <p:nvPicPr>
          <p:cNvPr id="64" name="Picture 2" descr="Different Types of Rectifiers - Blog - Carritech Telecommunications">
            <a:extLst>
              <a:ext uri="{FF2B5EF4-FFF2-40B4-BE49-F238E27FC236}">
                <a16:creationId xmlns:a16="http://schemas.microsoft.com/office/drawing/2014/main" id="{8D78008F-144E-432E-9D1F-571259857C4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245" t="3828" r="14286" b="11961"/>
          <a:stretch/>
        </p:blipFill>
        <p:spPr bwMode="auto">
          <a:xfrm>
            <a:off x="482043" y="2772122"/>
            <a:ext cx="1978974" cy="1209373"/>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F5FD4F2B-9CE9-4EB1-8EE9-530982F4EF12}"/>
              </a:ext>
            </a:extLst>
          </p:cNvPr>
          <p:cNvSpPr/>
          <p:nvPr/>
        </p:nvSpPr>
        <p:spPr>
          <a:xfrm>
            <a:off x="4731446" y="5016279"/>
            <a:ext cx="926857" cy="400110"/>
          </a:xfrm>
          <a:prstGeom prst="rect">
            <a:avLst/>
          </a:prstGeom>
        </p:spPr>
        <p:txBody>
          <a:bodyPr wrap="none">
            <a:spAutoFit/>
          </a:bodyPr>
          <a:lstStyle/>
          <a:p>
            <a:r>
              <a:rPr lang="en-US" altLang="en-US" sz="2000">
                <a:solidFill>
                  <a:srgbClr val="FF7C80"/>
                </a:solidFill>
                <a:sym typeface="Symbol" panose="05050102010706020507" pitchFamily="18" charset="2"/>
              </a:rPr>
              <a:t>= -18.2</a:t>
            </a:r>
          </a:p>
        </p:txBody>
      </p:sp>
      <p:sp>
        <p:nvSpPr>
          <p:cNvPr id="70" name="Rectangle 69">
            <a:extLst>
              <a:ext uri="{FF2B5EF4-FFF2-40B4-BE49-F238E27FC236}">
                <a16:creationId xmlns:a16="http://schemas.microsoft.com/office/drawing/2014/main" id="{FD258EB9-E330-4140-A3C7-1D65D0DDB887}"/>
              </a:ext>
            </a:extLst>
          </p:cNvPr>
          <p:cNvSpPr/>
          <p:nvPr/>
        </p:nvSpPr>
        <p:spPr>
          <a:xfrm>
            <a:off x="8205007" y="5188865"/>
            <a:ext cx="926857" cy="400110"/>
          </a:xfrm>
          <a:prstGeom prst="rect">
            <a:avLst/>
          </a:prstGeom>
        </p:spPr>
        <p:txBody>
          <a:bodyPr wrap="none">
            <a:spAutoFit/>
          </a:bodyPr>
          <a:lstStyle/>
          <a:p>
            <a:r>
              <a:rPr lang="en-US" altLang="en-US" sz="2000">
                <a:solidFill>
                  <a:srgbClr val="0070C0"/>
                </a:solidFill>
                <a:sym typeface="Symbol" panose="05050102010706020507" pitchFamily="18" charset="2"/>
              </a:rPr>
              <a:t>= -1.82</a:t>
            </a:r>
          </a:p>
        </p:txBody>
      </p:sp>
    </p:spTree>
    <p:extLst>
      <p:ext uri="{BB962C8B-B14F-4D97-AF65-F5344CB8AC3E}">
        <p14:creationId xmlns:p14="http://schemas.microsoft.com/office/powerpoint/2010/main" val="157081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0-#ppt_w/2"/>
                                          </p:val>
                                        </p:tav>
                                        <p:tav tm="100000">
                                          <p:val>
                                            <p:strVal val="#ppt_x"/>
                                          </p:val>
                                        </p:tav>
                                      </p:tavLst>
                                    </p:anim>
                                    <p:anim calcmode="lin" valueType="num">
                                      <p:cBhvr additive="base">
                                        <p:cTn id="16" dur="500" fill="hold"/>
                                        <p:tgtEl>
                                          <p:spTgt spid="6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0-#ppt_w/2"/>
                                          </p:val>
                                        </p:tav>
                                        <p:tav tm="100000">
                                          <p:val>
                                            <p:strVal val="#ppt_x"/>
                                          </p:val>
                                        </p:tav>
                                      </p:tavLst>
                                    </p:anim>
                                    <p:anim calcmode="lin" valueType="num">
                                      <p:cBhvr additive="base">
                                        <p:cTn id="20"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1" nodeType="clickEffect">
                                  <p:stCondLst>
                                    <p:cond delay="0"/>
                                  </p:stCondLst>
                                  <p:childTnLst>
                                    <p:set>
                                      <p:cBhvr>
                                        <p:cTn id="24" dur="1" fill="hold">
                                          <p:stCondLst>
                                            <p:cond delay="0"/>
                                          </p:stCondLst>
                                        </p:cTn>
                                        <p:tgtEl>
                                          <p:spTgt spid="21520"/>
                                        </p:tgtEl>
                                        <p:attrNameLst>
                                          <p:attrName>style.visibility</p:attrName>
                                        </p:attrNameLst>
                                      </p:cBhvr>
                                      <p:to>
                                        <p:strVal val="visible"/>
                                      </p:to>
                                    </p:set>
                                    <p:anim calcmode="lin" valueType="num">
                                      <p:cBhvr additive="base">
                                        <p:cTn id="25" dur="500" fill="hold"/>
                                        <p:tgtEl>
                                          <p:spTgt spid="21520"/>
                                        </p:tgtEl>
                                        <p:attrNameLst>
                                          <p:attrName>ppt_x</p:attrName>
                                        </p:attrNameLst>
                                      </p:cBhvr>
                                      <p:tavLst>
                                        <p:tav tm="0">
                                          <p:val>
                                            <p:strVal val="0-#ppt_w/2"/>
                                          </p:val>
                                        </p:tav>
                                        <p:tav tm="100000">
                                          <p:val>
                                            <p:strVal val="#ppt_x"/>
                                          </p:val>
                                        </p:tav>
                                      </p:tavLst>
                                    </p:anim>
                                    <p:anim calcmode="lin" valueType="num">
                                      <p:cBhvr additive="base">
                                        <p:cTn id="26" dur="500" fill="hold"/>
                                        <p:tgtEl>
                                          <p:spTgt spid="215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0-#ppt_w/2"/>
                                          </p:val>
                                        </p:tav>
                                        <p:tav tm="100000">
                                          <p:val>
                                            <p:strVal val="#ppt_x"/>
                                          </p:val>
                                        </p:tav>
                                      </p:tavLst>
                                    </p:anim>
                                    <p:anim calcmode="lin" valueType="num">
                                      <p:cBhvr additive="base">
                                        <p:cTn id="32"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0-#ppt_w/2"/>
                                          </p:val>
                                        </p:tav>
                                        <p:tav tm="100000">
                                          <p:val>
                                            <p:strVal val="#ppt_x"/>
                                          </p:val>
                                        </p:tav>
                                      </p:tavLst>
                                    </p:anim>
                                    <p:anim calcmode="lin" valueType="num">
                                      <p:cBhvr additive="base">
                                        <p:cTn id="38"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additive="base">
                                        <p:cTn id="43" dur="500" fill="hold"/>
                                        <p:tgtEl>
                                          <p:spTgt spid="82"/>
                                        </p:tgtEl>
                                        <p:attrNameLst>
                                          <p:attrName>ppt_x</p:attrName>
                                        </p:attrNameLst>
                                      </p:cBhvr>
                                      <p:tavLst>
                                        <p:tav tm="0">
                                          <p:val>
                                            <p:strVal val="0-#ppt_w/2"/>
                                          </p:val>
                                        </p:tav>
                                        <p:tav tm="100000">
                                          <p:val>
                                            <p:strVal val="#ppt_x"/>
                                          </p:val>
                                        </p:tav>
                                      </p:tavLst>
                                    </p:anim>
                                    <p:anim calcmode="lin" valueType="num">
                                      <p:cBhvr additive="base">
                                        <p:cTn id="44" dur="500" fill="hold"/>
                                        <p:tgtEl>
                                          <p:spTgt spid="82"/>
                                        </p:tgtEl>
                                        <p:attrNameLst>
                                          <p:attrName>ppt_y</p:attrName>
                                        </p:attrNameLst>
                                      </p:cBhvr>
                                      <p:tavLst>
                                        <p:tav tm="0">
                                          <p:val>
                                            <p:strVal val="#ppt_y"/>
                                          </p:val>
                                        </p:tav>
                                        <p:tav tm="100000">
                                          <p:val>
                                            <p:strVal val="#ppt_y"/>
                                          </p:val>
                                        </p:tav>
                                      </p:tavLst>
                                    </p:anim>
                                  </p:childTnLst>
                                </p:cTn>
                              </p:par>
                              <p:par>
                                <p:cTn id="45" presetID="1" presetClass="exit" presetSubtype="0" fill="hold" grpId="1" nodeType="with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77"/>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15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0-#ppt_w/2"/>
                                          </p:val>
                                        </p:tav>
                                        <p:tav tm="100000">
                                          <p:val>
                                            <p:strVal val="#ppt_x"/>
                                          </p:val>
                                        </p:tav>
                                      </p:tavLst>
                                    </p:anim>
                                    <p:anim calcmode="lin" valueType="num">
                                      <p:cBhvr additive="base">
                                        <p:cTn id="5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3"/>
                                        </p:tgtEl>
                                        <p:attrNameLst>
                                          <p:attrName>style.visibility</p:attrName>
                                        </p:attrNameLst>
                                      </p:cBhvr>
                                      <p:to>
                                        <p:strVal val="visible"/>
                                      </p:to>
                                    </p:set>
                                    <p:anim calcmode="lin" valueType="num">
                                      <p:cBhvr additive="base">
                                        <p:cTn id="61" dur="500" fill="hold"/>
                                        <p:tgtEl>
                                          <p:spTgt spid="83"/>
                                        </p:tgtEl>
                                        <p:attrNameLst>
                                          <p:attrName>ppt_x</p:attrName>
                                        </p:attrNameLst>
                                      </p:cBhvr>
                                      <p:tavLst>
                                        <p:tav tm="0">
                                          <p:val>
                                            <p:strVal val="0-#ppt_w/2"/>
                                          </p:val>
                                        </p:tav>
                                        <p:tav tm="100000">
                                          <p:val>
                                            <p:strVal val="#ppt_x"/>
                                          </p:val>
                                        </p:tav>
                                      </p:tavLst>
                                    </p:anim>
                                    <p:anim calcmode="lin" valueType="num">
                                      <p:cBhvr additive="base">
                                        <p:cTn id="62"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500" fill="hold"/>
                                        <p:tgtEl>
                                          <p:spTgt spid="61"/>
                                        </p:tgtEl>
                                        <p:attrNameLst>
                                          <p:attrName>ppt_x</p:attrName>
                                        </p:attrNameLst>
                                      </p:cBhvr>
                                      <p:tavLst>
                                        <p:tav tm="0">
                                          <p:val>
                                            <p:strVal val="#ppt_x"/>
                                          </p:val>
                                        </p:tav>
                                        <p:tav tm="100000">
                                          <p:val>
                                            <p:strVal val="#ppt_x"/>
                                          </p:val>
                                        </p:tav>
                                      </p:tavLst>
                                    </p:anim>
                                    <p:anim calcmode="lin" valueType="num">
                                      <p:cBhvr additive="base">
                                        <p:cTn id="68" dur="500" fill="hold"/>
                                        <p:tgtEl>
                                          <p:spTgt spid="61"/>
                                        </p:tgtEl>
                                        <p:attrNameLst>
                                          <p:attrName>ppt_y</p:attrName>
                                        </p:attrNameLst>
                                      </p:cBhvr>
                                      <p:tavLst>
                                        <p:tav tm="0">
                                          <p:val>
                                            <p:strVal val="1+#ppt_h/2"/>
                                          </p:val>
                                        </p:tav>
                                        <p:tav tm="100000">
                                          <p:val>
                                            <p:strVal val="#ppt_y"/>
                                          </p:val>
                                        </p:tav>
                                      </p:tavLst>
                                    </p:anim>
                                  </p:childTnLst>
                                </p:cTn>
                              </p:par>
                              <p:par>
                                <p:cTn id="69" presetID="1" presetClass="exit" presetSubtype="0" fill="hold" grpId="1" nodeType="withEffect">
                                  <p:stCondLst>
                                    <p:cond delay="0"/>
                                  </p:stCondLst>
                                  <p:childTnLst>
                                    <p:set>
                                      <p:cBhvr>
                                        <p:cTn id="70" dur="1" fill="hold">
                                          <p:stCondLst>
                                            <p:cond delay="0"/>
                                          </p:stCondLst>
                                        </p:cTn>
                                        <p:tgtEl>
                                          <p:spTgt spid="49"/>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8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6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additive="base">
                                        <p:cTn id="81" dur="500" fill="hold"/>
                                        <p:tgtEl>
                                          <p:spTgt spid="67"/>
                                        </p:tgtEl>
                                        <p:attrNameLst>
                                          <p:attrName>ppt_x</p:attrName>
                                        </p:attrNameLst>
                                      </p:cBhvr>
                                      <p:tavLst>
                                        <p:tav tm="0">
                                          <p:val>
                                            <p:strVal val="0-#ppt_w/2"/>
                                          </p:val>
                                        </p:tav>
                                        <p:tav tm="100000">
                                          <p:val>
                                            <p:strVal val="#ppt_x"/>
                                          </p:val>
                                        </p:tav>
                                      </p:tavLst>
                                    </p:anim>
                                    <p:anim calcmode="lin" valueType="num">
                                      <p:cBhvr additive="base">
                                        <p:cTn id="8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additive="base">
                                        <p:cTn id="87" dur="500" fill="hold"/>
                                        <p:tgtEl>
                                          <p:spTgt spid="70"/>
                                        </p:tgtEl>
                                        <p:attrNameLst>
                                          <p:attrName>ppt_x</p:attrName>
                                        </p:attrNameLst>
                                      </p:cBhvr>
                                      <p:tavLst>
                                        <p:tav tm="0">
                                          <p:val>
                                            <p:strVal val="0-#ppt_w/2"/>
                                          </p:val>
                                        </p:tav>
                                        <p:tav tm="100000">
                                          <p:val>
                                            <p:strVal val="#ppt_x"/>
                                          </p:val>
                                        </p:tav>
                                      </p:tavLst>
                                    </p:anim>
                                    <p:anim calcmode="lin" valueType="num">
                                      <p:cBhvr additive="base">
                                        <p:cTn id="88"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0" grpId="0"/>
      <p:bldP spid="21520" grpId="1"/>
      <p:bldP spid="77" grpId="0"/>
      <p:bldP spid="77" grpId="1"/>
      <p:bldP spid="82" grpId="0"/>
      <p:bldP spid="82" grpId="1"/>
      <p:bldP spid="83" grpId="0"/>
      <p:bldP spid="83" grpId="1"/>
      <p:bldP spid="47" grpId="0" animBg="1"/>
      <p:bldP spid="47" grpId="1" animBg="1"/>
      <p:bldP spid="49" grpId="0" animBg="1"/>
      <p:bldP spid="49" grpId="1" animBg="1"/>
      <p:bldP spid="60" grpId="0"/>
      <p:bldP spid="67" grpId="0"/>
      <p:bldP spid="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3"/>
          <p:cNvSpPr txBox="1">
            <a:spLocks noChangeArrowheads="1"/>
          </p:cNvSpPr>
          <p:nvPr/>
        </p:nvSpPr>
        <p:spPr bwMode="auto">
          <a:xfrm>
            <a:off x="3901440" y="953631"/>
            <a:ext cx="558987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solidFill>
                <a:schemeClr val="tx2"/>
              </a:solidFill>
              <a:latin typeface="Times New Roman" panose="02020603050405020304" pitchFamily="18" charset="0"/>
            </a:endParaRPr>
          </a:p>
          <a:p>
            <a:pPr algn="ctr">
              <a:spcBef>
                <a:spcPct val="0"/>
              </a:spcBef>
            </a:pPr>
            <a:r>
              <a:rPr lang="en-US" altLang="en-US" sz="2800">
                <a:latin typeface="Times New Roman" pitchFamily="18" charset="0"/>
              </a:rPr>
              <a:t>Add just a little random change</a:t>
            </a:r>
          </a:p>
          <a:p>
            <a:pPr algn="ctr">
              <a:spcBef>
                <a:spcPct val="0"/>
              </a:spcBef>
            </a:pPr>
            <a:r>
              <a:rPr lang="en-US" altLang="en-US" sz="2800">
                <a:latin typeface="Times New Roman" pitchFamily="18" charset="0"/>
              </a:rPr>
              <a:t>that is encouraged </a:t>
            </a:r>
          </a:p>
          <a:p>
            <a:pPr algn="ctr">
              <a:spcBef>
                <a:spcPct val="0"/>
              </a:spcBef>
            </a:pPr>
            <a:r>
              <a:rPr lang="en-US" altLang="en-US" sz="2800">
                <a:latin typeface="Times New Roman" pitchFamily="18" charset="0"/>
              </a:rPr>
              <a:t>     by some feed back </a:t>
            </a:r>
          </a:p>
          <a:p>
            <a:pPr algn="ctr">
              <a:spcBef>
                <a:spcPct val="0"/>
              </a:spcBef>
            </a:pPr>
            <a:r>
              <a:rPr lang="en-US" altLang="en-US" sz="2800">
                <a:latin typeface="Times New Roman" pitchFamily="18" charset="0"/>
              </a:rPr>
              <a:t>       to go in the right direction.</a:t>
            </a:r>
          </a:p>
        </p:txBody>
      </p:sp>
      <p:pic>
        <p:nvPicPr>
          <p:cNvPr id="82948" name="Picture 4" descr="Image result for lion mouse ro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 y="685800"/>
            <a:ext cx="374904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evo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962400"/>
            <a:ext cx="4029558" cy="268637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title"/>
          </p:nvPr>
        </p:nvSpPr>
        <p:spPr>
          <a:xfrm>
            <a:off x="685800" y="-228600"/>
            <a:ext cx="7772400" cy="1143000"/>
          </a:xfrm>
        </p:spPr>
        <p:txBody>
          <a:bodyPr/>
          <a:lstStyle/>
          <a:p>
            <a:pPr>
              <a:defRPr/>
            </a:pPr>
            <a:r>
              <a:rPr lang="en-CA" b="0">
                <a:effectLst/>
                <a:latin typeface="Times New Roman" panose="02020603050405020304" pitchFamily="18" charset="0"/>
              </a:rPr>
              <a:t>Magic</a:t>
            </a:r>
          </a:p>
        </p:txBody>
      </p:sp>
      <p:sp>
        <p:nvSpPr>
          <p:cNvPr id="19" name="Text Box 33"/>
          <p:cNvSpPr txBox="1">
            <a:spLocks noChangeArrowheads="1"/>
          </p:cNvSpPr>
          <p:nvPr/>
        </p:nvSpPr>
        <p:spPr bwMode="auto">
          <a:xfrm>
            <a:off x="5257800" y="4584918"/>
            <a:ext cx="3810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anose="02020603050405020304" pitchFamily="18" charset="0"/>
              </a:rPr>
              <a:t>Emergent Complexity</a:t>
            </a:r>
          </a:p>
          <a:p>
            <a:pPr algn="ctr">
              <a:spcBef>
                <a:spcPct val="0"/>
              </a:spcBef>
            </a:pPr>
            <a:r>
              <a:rPr lang="en-US" altLang="en-US" sz="2800">
                <a:latin typeface="Times New Roman" pitchFamily="18" charset="0"/>
              </a:rPr>
              <a:t>And what arises</a:t>
            </a:r>
          </a:p>
          <a:p>
            <a:pPr algn="ctr">
              <a:spcBef>
                <a:spcPct val="0"/>
              </a:spcBef>
            </a:pPr>
            <a:r>
              <a:rPr lang="en-US" altLang="en-US" sz="2800">
                <a:latin typeface="Times New Roman" pitchFamily="18" charset="0"/>
              </a:rPr>
              <a:t>is awe inspiring</a:t>
            </a:r>
          </a:p>
          <a:p>
            <a:pPr algn="ctr">
              <a:spcBef>
                <a:spcPct val="0"/>
              </a:spcBef>
            </a:pPr>
            <a:endParaRPr lang="en-US" altLang="en-US" sz="2800">
              <a:latin typeface="Times New Roman" pitchFamily="18" charset="0"/>
            </a:endParaRPr>
          </a:p>
        </p:txBody>
      </p:sp>
    </p:spTree>
    <p:extLst>
      <p:ext uri="{BB962C8B-B14F-4D97-AF65-F5344CB8AC3E}">
        <p14:creationId xmlns:p14="http://schemas.microsoft.com/office/powerpoint/2010/main" val="1240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additive="base">
                                        <p:cTn id="7" dur="500" fill="hold"/>
                                        <p:tgtEl>
                                          <p:spTgt spid="82948"/>
                                        </p:tgtEl>
                                        <p:attrNameLst>
                                          <p:attrName>ppt_x</p:attrName>
                                        </p:attrNameLst>
                                      </p:cBhvr>
                                      <p:tavLst>
                                        <p:tav tm="0">
                                          <p:val>
                                            <p:strVal val="#ppt_x"/>
                                          </p:val>
                                        </p:tav>
                                        <p:tav tm="100000">
                                          <p:val>
                                            <p:strVal val="#ppt_x"/>
                                          </p:val>
                                        </p:tav>
                                      </p:tavLst>
                                    </p:anim>
                                    <p:anim calcmode="lin" valueType="num">
                                      <p:cBhvr additive="base">
                                        <p:cTn id="8" dur="500" fill="hold"/>
                                        <p:tgtEl>
                                          <p:spTgt spid="8294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grpSp>
        <p:nvGrpSpPr>
          <p:cNvPr id="21519" name="Group 21518"/>
          <p:cNvGrpSpPr/>
          <p:nvPr/>
        </p:nvGrpSpPr>
        <p:grpSpPr>
          <a:xfrm>
            <a:off x="380999" y="4220667"/>
            <a:ext cx="8336525" cy="2301246"/>
            <a:chOff x="380999" y="4220667"/>
            <a:chExt cx="8336525" cy="2301246"/>
          </a:xfrm>
        </p:grpSpPr>
        <p:grpSp>
          <p:nvGrpSpPr>
            <p:cNvPr id="21504" name="Group 21503"/>
            <p:cNvGrpSpPr/>
            <p:nvPr/>
          </p:nvGrpSpPr>
          <p:grpSpPr>
            <a:xfrm>
              <a:off x="380999" y="4220667"/>
              <a:ext cx="8336525" cy="2301246"/>
              <a:chOff x="121675" y="4220667"/>
              <a:chExt cx="8336525" cy="2301246"/>
            </a:xfrm>
          </p:grpSpPr>
          <p:pic>
            <p:nvPicPr>
              <p:cNvPr id="21506" name="Picture 2" descr="image20"/>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869009" y="4220667"/>
                <a:ext cx="7589191" cy="2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p:cNvSpPr/>
              <p:nvPr/>
            </p:nvSpPr>
            <p:spPr>
              <a:xfrm>
                <a:off x="121675" y="4220667"/>
                <a:ext cx="935067" cy="2301246"/>
              </a:xfrm>
              <a:prstGeom prst="rect">
                <a:avLst/>
              </a:prstGeom>
              <a:solidFill>
                <a:schemeClr val="tx1"/>
              </a:solidFill>
              <a:ln>
                <a:noFill/>
              </a:ln>
            </p:spPr>
            <p:txBody>
              <a:bodyPr wrap="square" rtlCol="0" anchor="ctr">
                <a:spAutoFit/>
              </a:bodyPr>
              <a:lstStyle/>
              <a:p>
                <a:pPr algn="l"/>
                <a:endParaRPr lang="en-CA" sz="2400"/>
              </a:p>
            </p:txBody>
          </p:sp>
        </p:grpSp>
        <p:grpSp>
          <p:nvGrpSpPr>
            <p:cNvPr id="21518" name="Group 21517"/>
            <p:cNvGrpSpPr/>
            <p:nvPr/>
          </p:nvGrpSpPr>
          <p:grpSpPr>
            <a:xfrm>
              <a:off x="3951302" y="5213371"/>
              <a:ext cx="4537067" cy="1259484"/>
              <a:chOff x="3951302" y="5213371"/>
              <a:chExt cx="4537067" cy="1259484"/>
            </a:xfrm>
          </p:grpSpPr>
          <p:sp>
            <p:nvSpPr>
              <p:cNvPr id="3" name="Rectangle 2"/>
              <p:cNvSpPr/>
              <p:nvPr/>
            </p:nvSpPr>
            <p:spPr>
              <a:xfrm>
                <a:off x="4200440" y="5464584"/>
                <a:ext cx="117536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2" name="TextBox 1"/>
                  <p:cNvSpPr txBox="1"/>
                  <p:nvPr/>
                </p:nvSpPr>
                <p:spPr>
                  <a:xfrm>
                    <a:off x="3951302" y="5725663"/>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1302" y="5725663"/>
                    <a:ext cx="1723805" cy="747192"/>
                  </a:xfrm>
                  <a:prstGeom prst="rect">
                    <a:avLst/>
                  </a:prstGeom>
                  <a:blipFill>
                    <a:blip r:embed="rId4"/>
                    <a:stretch>
                      <a:fillRect/>
                    </a:stretch>
                  </a:blipFill>
                </p:spPr>
                <p:txBody>
                  <a:bodyPr/>
                  <a:lstStyle/>
                  <a:p>
                    <a:r>
                      <a:rPr lang="en-US">
                        <a:noFill/>
                      </a:rPr>
                      <a:t> </a:t>
                    </a:r>
                  </a:p>
                </p:txBody>
              </p:sp>
            </mc:Fallback>
          </mc:AlternateContent>
          <p:grpSp>
            <p:nvGrpSpPr>
              <p:cNvPr id="21516" name="Group 21515"/>
              <p:cNvGrpSpPr/>
              <p:nvPr/>
            </p:nvGrpSpPr>
            <p:grpSpPr>
              <a:xfrm>
                <a:off x="5999354" y="5213371"/>
                <a:ext cx="2489015" cy="1026673"/>
                <a:chOff x="5999354" y="5213371"/>
                <a:chExt cx="2489015" cy="1026673"/>
              </a:xfrm>
            </p:grpSpPr>
            <p:sp>
              <p:nvSpPr>
                <p:cNvPr id="5" name="Rectangle 4"/>
                <p:cNvSpPr/>
                <p:nvPr/>
              </p:nvSpPr>
              <p:spPr>
                <a:xfrm>
                  <a:off x="6345051" y="5588975"/>
                  <a:ext cx="214331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7" name="TextBox 6"/>
                    <p:cNvSpPr txBox="1"/>
                    <p:nvPr/>
                  </p:nvSpPr>
                  <p:spPr>
                    <a:xfrm>
                      <a:off x="5999354" y="5803834"/>
                      <a:ext cx="1888209" cy="436210"/>
                    </a:xfrm>
                    <a:prstGeom prst="rect">
                      <a:avLst/>
                    </a:prstGeom>
                    <a:noFill/>
                  </p:spPr>
                  <p:txBody>
                    <a:bodyPr wrap="none" lIns="0" tIns="0" rIns="0" bIns="0" rtlCol="0">
                      <a:spAutoFit/>
                    </a:bodyPr>
                    <a:lstStyle/>
                    <a:p>
                      <a:r>
                        <a:rPr lang="en-CA" sz="2000">
                          <a:solidFill>
                            <a:schemeClr val="bg2"/>
                          </a:solidFill>
                        </a:rPr>
                        <a:t>y</a:t>
                      </a:r>
                      <a:r>
                        <a:rPr lang="en-CA" sz="2000" b="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99354" y="5803834"/>
                      <a:ext cx="1888209" cy="436210"/>
                    </a:xfrm>
                    <a:prstGeom prst="rect">
                      <a:avLst/>
                    </a:prstGeom>
                    <a:blipFill>
                      <a:blip r:embed="rId5"/>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073533" y="5213371"/>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73533" y="5213371"/>
                      <a:ext cx="212751" cy="307777"/>
                    </a:xfrm>
                    <a:prstGeom prst="rect">
                      <a:avLst/>
                    </a:prstGeom>
                    <a:blipFill>
                      <a:blip r:embed="rId6"/>
                      <a:stretch>
                        <a:fillRect l="-28571" r="-25714" b="-25490"/>
                      </a:stretch>
                    </a:blipFill>
                  </p:spPr>
                  <p:txBody>
                    <a:bodyPr/>
                    <a:lstStyle/>
                    <a:p>
                      <a:r>
                        <a:rPr lang="en-US">
                          <a:noFill/>
                        </a:rPr>
                        <a:t> </a:t>
                      </a:r>
                    </a:p>
                  </p:txBody>
                </p:sp>
              </mc:Fallback>
            </mc:AlternateContent>
          </p:grpSp>
        </p:grpSp>
      </p:grpSp>
      <mc:AlternateContent xmlns:mc="http://schemas.openxmlformats.org/markup-compatibility/2006" xmlns:a14="http://schemas.microsoft.com/office/drawing/2010/main">
        <mc:Choice Requires="a14">
          <p:sp>
            <p:nvSpPr>
              <p:cNvPr id="12" name="TextBox 11"/>
              <p:cNvSpPr txBox="1"/>
              <p:nvPr/>
            </p:nvSpPr>
            <p:spPr>
              <a:xfrm>
                <a:off x="4511578" y="5088979"/>
                <a:ext cx="19191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oMath>
                  </m:oMathPara>
                </a14:m>
                <a:endParaRPr lang="en-CA" sz="2000">
                  <a:solidFill>
                    <a:schemeClr val="bg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11578" y="5088979"/>
                <a:ext cx="191912" cy="307777"/>
              </a:xfrm>
              <a:prstGeom prst="rect">
                <a:avLst/>
              </a:prstGeom>
              <a:blipFill>
                <a:blip r:embed="rId7"/>
                <a:stretch>
                  <a:fillRect l="-15625" r="-12500"/>
                </a:stretch>
              </a:blipFill>
            </p:spPr>
            <p:txBody>
              <a:bodyPr/>
              <a:lstStyle/>
              <a:p>
                <a:r>
                  <a:rPr lang="en-US">
                    <a:noFill/>
                  </a:rPr>
                  <a:t> </a:t>
                </a:r>
              </a:p>
            </p:txBody>
          </p:sp>
        </mc:Fallback>
      </mc:AlternateContent>
      <p:sp>
        <p:nvSpPr>
          <p:cNvPr id="52" name="Oval 51"/>
          <p:cNvSpPr>
            <a:spLocks noChangeAspect="1"/>
          </p:cNvSpPr>
          <p:nvPr/>
        </p:nvSpPr>
        <p:spPr>
          <a:xfrm>
            <a:off x="7803336" y="5257800"/>
            <a:ext cx="234000" cy="234000"/>
          </a:xfrm>
          <a:prstGeom prst="ellipse">
            <a:avLst/>
          </a:prstGeom>
          <a:solidFill>
            <a:schemeClr val="bg1">
              <a:lumMod val="40000"/>
              <a:lumOff val="60000"/>
            </a:schemeClr>
          </a:solidFill>
          <a:ln>
            <a:noFill/>
          </a:ln>
        </p:spPr>
        <p:txBody>
          <a:bodyPr wrap="square" rtlCol="0" anchor="ctr">
            <a:spAutoFit/>
          </a:bodyPr>
          <a:lstStyle/>
          <a:p>
            <a:pPr algn="l"/>
            <a:endParaRPr lang="en-CA" sz="2400"/>
          </a:p>
        </p:txBody>
      </p:sp>
      <p:sp>
        <p:nvSpPr>
          <p:cNvPr id="44" name="Text Box 33"/>
          <p:cNvSpPr txBox="1">
            <a:spLocks noChangeArrowheads="1"/>
          </p:cNvSpPr>
          <p:nvPr/>
        </p:nvSpPr>
        <p:spPr bwMode="auto">
          <a:xfrm>
            <a:off x="-99363" y="434876"/>
            <a:ext cx="95462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itchFamily="18" charset="0"/>
              </a:rPr>
              <a:t>An artificial neuron:</a:t>
            </a:r>
          </a:p>
          <a:p>
            <a:pPr marL="342900" indent="-342900">
              <a:spcBef>
                <a:spcPct val="0"/>
              </a:spcBef>
              <a:buFont typeface="Arial" panose="020B0604020202020204" pitchFamily="34" charset="0"/>
              <a:buChar char="•"/>
            </a:pPr>
            <a:r>
              <a:rPr lang="en-US" altLang="en-US" sz="2400">
                <a:solidFill>
                  <a:srgbClr val="FF7C80"/>
                </a:solidFill>
                <a:latin typeface="Times New Roman" pitchFamily="18" charset="0"/>
                <a:sym typeface="Symbol" panose="05050102010706020507" pitchFamily="18" charset="2"/>
              </a:rPr>
              <a:t>Total incoming signal: </a:t>
            </a:r>
            <a:r>
              <a:rPr lang="en-US" altLang="en-US" sz="2400" i="1">
                <a:solidFill>
                  <a:srgbClr val="FF7C80"/>
                </a:solidFill>
                <a:latin typeface="Times New Roman" pitchFamily="18" charset="0"/>
                <a:sym typeface="Symbol" panose="05050102010706020507" pitchFamily="18" charset="2"/>
              </a:rPr>
              <a:t>z = </a:t>
            </a:r>
            <a:r>
              <a:rPr lang="en-US" altLang="en-US" sz="2400">
                <a:solidFill>
                  <a:srgbClr val="FF7C80"/>
                </a:solidFill>
                <a:latin typeface="Times New Roman" pitchFamily="18" charset="0"/>
                <a:sym typeface="Symbol" panose="05050102010706020507" pitchFamily="18" charset="2"/>
              </a:rPr>
              <a:t>18.2</a:t>
            </a:r>
          </a:p>
          <a:p>
            <a:pPr marL="457200" indent="-457200">
              <a:spcBef>
                <a:spcPct val="0"/>
              </a:spcBef>
              <a:buFont typeface="Arial" panose="020B0604020202020204" pitchFamily="34" charset="0"/>
              <a:buChar char="•"/>
            </a:pPr>
            <a:r>
              <a:rPr lang="en-US" altLang="en-US" sz="2400" i="1">
                <a:solidFill>
                  <a:srgbClr val="00FFFF"/>
                </a:solidFill>
                <a:latin typeface="Times New Roman" pitchFamily="18" charset="0"/>
              </a:rPr>
              <a:t>y</a:t>
            </a:r>
            <a:r>
              <a:rPr lang="en-US" altLang="en-US" sz="2400">
                <a:latin typeface="Times New Roman" pitchFamily="18" charset="0"/>
              </a:rPr>
              <a:t> is the activation of the right unit.</a:t>
            </a:r>
          </a:p>
          <a:p>
            <a:pPr>
              <a:spcBef>
                <a:spcPct val="0"/>
              </a:spcBef>
            </a:pPr>
            <a:r>
              <a:rPr lang="en-US" altLang="en-US" sz="2400">
                <a:latin typeface="Times New Roman" pitchFamily="18" charset="0"/>
              </a:rPr>
              <a:t>     In a brain, a neuron either fires or it doesn’t.</a:t>
            </a:r>
          </a:p>
          <a:p>
            <a:pPr>
              <a:spcBef>
                <a:spcPct val="0"/>
              </a:spcBef>
            </a:pPr>
            <a:r>
              <a:rPr lang="en-US" altLang="en-US" sz="2400">
                <a:latin typeface="Times New Roman" pitchFamily="18" charset="0"/>
              </a:rPr>
              <a:t>     The picture is either a cat or not.</a:t>
            </a:r>
          </a:p>
          <a:p>
            <a:pPr marL="457200" indent="-457200">
              <a:spcBef>
                <a:spcPct val="0"/>
              </a:spcBef>
              <a:buFont typeface="Arial" panose="020B0604020202020204" pitchFamily="34" charset="0"/>
              <a:buChar char="•"/>
            </a:pPr>
            <a:r>
              <a:rPr lang="en-US" altLang="en-US" sz="2400">
                <a:latin typeface="Times New Roman" pitchFamily="18" charset="0"/>
              </a:rPr>
              <a:t>One might model this by</a:t>
            </a:r>
            <a:endParaRPr lang="en-CA" altLang="en-US" sz="2400">
              <a:latin typeface="Times New Roman" pitchFamily="18" charset="0"/>
            </a:endParaRPr>
          </a:p>
        </p:txBody>
      </p:sp>
      <p:sp>
        <p:nvSpPr>
          <p:cNvPr id="45" name="Rectangle 44"/>
          <p:cNvSpPr/>
          <p:nvPr/>
        </p:nvSpPr>
        <p:spPr>
          <a:xfrm>
            <a:off x="6555037" y="1294095"/>
            <a:ext cx="2183739" cy="707886"/>
          </a:xfrm>
          <a:prstGeom prst="rect">
            <a:avLst/>
          </a:prstGeom>
        </p:spPr>
        <p:txBody>
          <a:bodyPr wrap="none">
            <a:spAutoFit/>
          </a:bodyPr>
          <a:lstStyle/>
          <a:p>
            <a:pPr algn="ctr"/>
            <a:r>
              <a:rPr lang="en-US" altLang="en-US" sz="2000">
                <a:solidFill>
                  <a:srgbClr val="FF0000"/>
                </a:solidFill>
                <a:sym typeface="Symbol" panose="05050102010706020507" pitchFamily="18" charset="2"/>
              </a:rPr>
              <a:t>Instead of YES/NO</a:t>
            </a:r>
          </a:p>
          <a:p>
            <a:pPr algn="ctr"/>
            <a:r>
              <a:rPr lang="en-US" sz="2000">
                <a:solidFill>
                  <a:srgbClr val="FF0000"/>
                </a:solidFill>
                <a:sym typeface="Symbol" panose="05050102010706020507" pitchFamily="18" charset="2"/>
              </a:rPr>
              <a:t>allow maybe so.</a:t>
            </a:r>
            <a:endParaRPr lang="en-CA" sz="2000">
              <a:solidFill>
                <a:srgbClr val="FF0000"/>
              </a:solidFill>
            </a:endParaRPr>
          </a:p>
        </p:txBody>
      </p:sp>
      <p:sp>
        <p:nvSpPr>
          <p:cNvPr id="46" name="Rectangle 45"/>
          <p:cNvSpPr/>
          <p:nvPr/>
        </p:nvSpPr>
        <p:spPr>
          <a:xfrm>
            <a:off x="6265231" y="259285"/>
            <a:ext cx="2871299" cy="1015663"/>
          </a:xfrm>
          <a:prstGeom prst="rect">
            <a:avLst/>
          </a:prstGeom>
        </p:spPr>
        <p:txBody>
          <a:bodyPr wrap="none">
            <a:spAutoFit/>
          </a:bodyPr>
          <a:lstStyle/>
          <a:p>
            <a:pPr algn="ctr"/>
            <a:r>
              <a:rPr lang="en-US" altLang="en-US" sz="2000">
                <a:solidFill>
                  <a:srgbClr val="FF0000"/>
                </a:solidFill>
                <a:sym typeface="Symbol" panose="05050102010706020507" pitchFamily="18" charset="2"/>
              </a:rPr>
              <a:t>So we can later hill climb,</a:t>
            </a:r>
            <a:br>
              <a:rPr lang="en-US" altLang="en-US" sz="2000">
                <a:solidFill>
                  <a:srgbClr val="FF0000"/>
                </a:solidFill>
                <a:sym typeface="Symbol" panose="05050102010706020507" pitchFamily="18" charset="2"/>
              </a:rPr>
            </a:br>
            <a:r>
              <a:rPr lang="en-US" altLang="en-US" sz="2000">
                <a:solidFill>
                  <a:srgbClr val="FF0000"/>
                </a:solidFill>
                <a:sym typeface="Symbol" panose="05050102010706020507" pitchFamily="18" charset="2"/>
              </a:rPr>
              <a:t>we want change </a:t>
            </a:r>
            <a:br>
              <a:rPr lang="en-US" altLang="en-US" sz="2000">
                <a:solidFill>
                  <a:srgbClr val="FF0000"/>
                </a:solidFill>
                <a:sym typeface="Symbol" panose="05050102010706020507" pitchFamily="18" charset="2"/>
              </a:rPr>
            </a:br>
            <a:r>
              <a:rPr lang="en-US" altLang="en-US" sz="2000">
                <a:solidFill>
                  <a:srgbClr val="FF0000"/>
                </a:solidFill>
                <a:sym typeface="Symbol" panose="05050102010706020507" pitchFamily="18" charset="2"/>
              </a:rPr>
              <a:t>to happen gracefully.</a:t>
            </a:r>
            <a:endParaRPr lang="en-CA" sz="2000">
              <a:solidFill>
                <a:srgbClr val="FF0000"/>
              </a:solidFill>
            </a:endParaRPr>
          </a:p>
        </p:txBody>
      </p:sp>
      <p:sp>
        <p:nvSpPr>
          <p:cNvPr id="60" name="TextBox 59">
            <a:extLst>
              <a:ext uri="{FF2B5EF4-FFF2-40B4-BE49-F238E27FC236}">
                <a16:creationId xmlns:a16="http://schemas.microsoft.com/office/drawing/2014/main" id="{E874DC90-726C-47C4-B19C-462042263455}"/>
              </a:ext>
            </a:extLst>
          </p:cNvPr>
          <p:cNvSpPr txBox="1"/>
          <p:nvPr/>
        </p:nvSpPr>
        <p:spPr>
          <a:xfrm flipH="1">
            <a:off x="2515703" y="2803439"/>
            <a:ext cx="3066140" cy="954107"/>
          </a:xfrm>
          <a:prstGeom prst="rect">
            <a:avLst/>
          </a:prstGeom>
          <a:noFill/>
        </p:spPr>
        <p:txBody>
          <a:bodyPr wrap="square" rtlCol="0">
            <a:spAutoFit/>
          </a:bodyPr>
          <a:lstStyle/>
          <a:p>
            <a:r>
              <a:rPr lang="en-CA" i="1">
                <a:solidFill>
                  <a:srgbClr val="00FFFF"/>
                </a:solidFill>
              </a:rPr>
              <a:t>y = G??linear(</a:t>
            </a:r>
            <a:r>
              <a:rPr lang="en-CA" i="1">
                <a:solidFill>
                  <a:srgbClr val="FF7C80"/>
                </a:solidFill>
              </a:rPr>
              <a:t>z</a:t>
            </a:r>
            <a:r>
              <a:rPr lang="en-CA" i="1">
                <a:solidFill>
                  <a:srgbClr val="00FFFF"/>
                </a:solidFill>
              </a:rPr>
              <a:t>)</a:t>
            </a:r>
            <a:br>
              <a:rPr lang="en-CA" i="1">
                <a:solidFill>
                  <a:srgbClr val="00FFFF"/>
                </a:solidFill>
              </a:rPr>
            </a:br>
            <a:r>
              <a:rPr lang="en-CA" i="1">
                <a:solidFill>
                  <a:srgbClr val="00FFFF"/>
                </a:solidFill>
              </a:rPr>
              <a:t>          (</a:t>
            </a:r>
            <a:r>
              <a:rPr lang="en-CA" i="1" err="1">
                <a:solidFill>
                  <a:srgbClr val="00FFFF"/>
                </a:solidFill>
              </a:rPr>
              <a:t>GeLU</a:t>
            </a:r>
            <a:r>
              <a:rPr lang="en-CA" i="1">
                <a:solidFill>
                  <a:srgbClr val="00FFFF"/>
                </a:solidFill>
              </a:rPr>
              <a:t>)</a:t>
            </a:r>
            <a:r>
              <a:rPr lang="en-CA" i="1"/>
              <a:t> </a:t>
            </a:r>
          </a:p>
        </p:txBody>
      </p:sp>
      <p:pic>
        <p:nvPicPr>
          <p:cNvPr id="64" name="Picture 2" descr="Different Types of Rectifiers - Blog - Carritech Telecommunications">
            <a:extLst>
              <a:ext uri="{FF2B5EF4-FFF2-40B4-BE49-F238E27FC236}">
                <a16:creationId xmlns:a16="http://schemas.microsoft.com/office/drawing/2014/main" id="{8D78008F-144E-432E-9D1F-571259857C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245" t="3828" r="14286" b="11961"/>
          <a:stretch/>
        </p:blipFill>
        <p:spPr bwMode="auto">
          <a:xfrm>
            <a:off x="482043" y="2772122"/>
            <a:ext cx="1978974" cy="12093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upload.wikimedia.org/wikipedia/commons/thumb/4/42/ReLU_and_GELU.svg/1920px-ReLU_and_GELU.svg.png">
            <a:extLst>
              <a:ext uri="{FF2B5EF4-FFF2-40B4-BE49-F238E27FC236}">
                <a16:creationId xmlns:a16="http://schemas.microsoft.com/office/drawing/2014/main" id="{1D96B343-03E5-4CE1-AA9F-26FA92007C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6727" y="2021128"/>
            <a:ext cx="2544542" cy="211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4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0-#ppt_w/2"/>
                                          </p:val>
                                        </p:tav>
                                        <p:tav tm="100000">
                                          <p:val>
                                            <p:strVal val="#ppt_x"/>
                                          </p:val>
                                        </p:tav>
                                      </p:tavLst>
                                    </p:anim>
                                    <p:anim calcmode="lin" valueType="num">
                                      <p:cBhvr additive="base">
                                        <p:cTn id="12"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E5BEFD81-F4B5-4870-B2A8-7FF8B17DC37E}"/>
              </a:ext>
            </a:extLst>
          </p:cNvPr>
          <p:cNvGrpSpPr/>
          <p:nvPr/>
        </p:nvGrpSpPr>
        <p:grpSpPr>
          <a:xfrm>
            <a:off x="1371600" y="3113960"/>
            <a:ext cx="7551031" cy="2786667"/>
            <a:chOff x="1371600" y="3113960"/>
            <a:chExt cx="7551031" cy="2786667"/>
          </a:xfrm>
        </p:grpSpPr>
        <p:sp>
          <p:nvSpPr>
            <p:cNvPr id="72" name="Rectangle 71">
              <a:extLst>
                <a:ext uri="{FF2B5EF4-FFF2-40B4-BE49-F238E27FC236}">
                  <a16:creationId xmlns:a16="http://schemas.microsoft.com/office/drawing/2014/main" id="{F14A0685-75F1-4245-A31A-BF7BD31C0D61}"/>
                </a:ext>
              </a:extLst>
            </p:cNvPr>
            <p:cNvSpPr/>
            <p:nvPr/>
          </p:nvSpPr>
          <p:spPr>
            <a:xfrm>
              <a:off x="8334660" y="3113960"/>
              <a:ext cx="587971" cy="2774576"/>
            </a:xfrm>
            <a:prstGeom prst="rect">
              <a:avLst/>
            </a:prstGeom>
            <a:solidFill>
              <a:schemeClr val="tx1"/>
            </a:solidFill>
            <a:ln>
              <a:noFill/>
            </a:ln>
          </p:spPr>
          <p:txBody>
            <a:bodyPr wrap="square" rtlCol="0" anchor="ctr">
              <a:spAutoFit/>
            </a:bodyPr>
            <a:lstStyle/>
            <a:p>
              <a:pPr algn="l"/>
              <a:endParaRPr lang="en-CA" sz="2400"/>
            </a:p>
          </p:txBody>
        </p:sp>
        <p:grpSp>
          <p:nvGrpSpPr>
            <p:cNvPr id="73" name="Group 72">
              <a:extLst>
                <a:ext uri="{FF2B5EF4-FFF2-40B4-BE49-F238E27FC236}">
                  <a16:creationId xmlns:a16="http://schemas.microsoft.com/office/drawing/2014/main" id="{FCF18B21-B4ED-44DE-A7BC-F5369F435DAD}"/>
                </a:ext>
              </a:extLst>
            </p:cNvPr>
            <p:cNvGrpSpPr/>
            <p:nvPr/>
          </p:nvGrpSpPr>
          <p:grpSpPr>
            <a:xfrm>
              <a:off x="1371600" y="3113960"/>
              <a:ext cx="7086600" cy="2786667"/>
              <a:chOff x="1371600" y="762000"/>
              <a:chExt cx="7086600" cy="2786667"/>
            </a:xfrm>
          </p:grpSpPr>
          <p:sp>
            <p:nvSpPr>
              <p:cNvPr id="74" name="Rectangle 73">
                <a:extLst>
                  <a:ext uri="{FF2B5EF4-FFF2-40B4-BE49-F238E27FC236}">
                    <a16:creationId xmlns:a16="http://schemas.microsoft.com/office/drawing/2014/main" id="{2146768F-B9B1-49E8-A9ED-7A4F607F8DFB}"/>
                  </a:ext>
                </a:extLst>
              </p:cNvPr>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a:p>
            </p:txBody>
          </p:sp>
          <p:pic>
            <p:nvPicPr>
              <p:cNvPr id="75" name="Picture 6" descr="Image result for convolutional neural network">
                <a:extLst>
                  <a:ext uri="{FF2B5EF4-FFF2-40B4-BE49-F238E27FC236}">
                    <a16:creationId xmlns:a16="http://schemas.microsoft.com/office/drawing/2014/main" id="{7453ED12-1588-48B6-BD85-660B09A46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5" name="Group 44">
            <a:extLst>
              <a:ext uri="{FF2B5EF4-FFF2-40B4-BE49-F238E27FC236}">
                <a16:creationId xmlns:a16="http://schemas.microsoft.com/office/drawing/2014/main" id="{97FCD271-9EB7-4C78-AD76-8A81A1DD6589}"/>
              </a:ext>
            </a:extLst>
          </p:cNvPr>
          <p:cNvGrpSpPr/>
          <p:nvPr/>
        </p:nvGrpSpPr>
        <p:grpSpPr>
          <a:xfrm>
            <a:off x="380999" y="638741"/>
            <a:ext cx="8336525" cy="2301246"/>
            <a:chOff x="380999" y="4220667"/>
            <a:chExt cx="8336525" cy="2301246"/>
          </a:xfrm>
        </p:grpSpPr>
        <p:grpSp>
          <p:nvGrpSpPr>
            <p:cNvPr id="47" name="Group 46">
              <a:extLst>
                <a:ext uri="{FF2B5EF4-FFF2-40B4-BE49-F238E27FC236}">
                  <a16:creationId xmlns:a16="http://schemas.microsoft.com/office/drawing/2014/main" id="{2EC2F3A9-1EB2-48E1-9B03-B1D687B1EAB4}"/>
                </a:ext>
              </a:extLst>
            </p:cNvPr>
            <p:cNvGrpSpPr/>
            <p:nvPr/>
          </p:nvGrpSpPr>
          <p:grpSpPr>
            <a:xfrm>
              <a:off x="380999" y="4220667"/>
              <a:ext cx="8336525" cy="2301246"/>
              <a:chOff x="121675" y="4220667"/>
              <a:chExt cx="8336525" cy="2301246"/>
            </a:xfrm>
          </p:grpSpPr>
          <p:pic>
            <p:nvPicPr>
              <p:cNvPr id="68" name="Picture 2" descr="image20">
                <a:extLst>
                  <a:ext uri="{FF2B5EF4-FFF2-40B4-BE49-F238E27FC236}">
                    <a16:creationId xmlns:a16="http://schemas.microsoft.com/office/drawing/2014/main" id="{B14E540C-8CB8-4045-828B-01E32BF46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33" t="22222" r="12500" b="44444"/>
              <a:stretch/>
            </p:blipFill>
            <p:spPr bwMode="auto">
              <a:xfrm>
                <a:off x="869009" y="4220667"/>
                <a:ext cx="7589191" cy="2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a:extLst>
                  <a:ext uri="{FF2B5EF4-FFF2-40B4-BE49-F238E27FC236}">
                    <a16:creationId xmlns:a16="http://schemas.microsoft.com/office/drawing/2014/main" id="{DCDB2426-425E-4887-85C4-FDA793D8CC1D}"/>
                  </a:ext>
                </a:extLst>
              </p:cNvPr>
              <p:cNvSpPr/>
              <p:nvPr/>
            </p:nvSpPr>
            <p:spPr>
              <a:xfrm>
                <a:off x="121675" y="4220667"/>
                <a:ext cx="935067" cy="2301246"/>
              </a:xfrm>
              <a:prstGeom prst="rect">
                <a:avLst/>
              </a:prstGeom>
              <a:solidFill>
                <a:schemeClr val="tx1"/>
              </a:solidFill>
              <a:ln>
                <a:noFill/>
              </a:ln>
            </p:spPr>
            <p:txBody>
              <a:bodyPr wrap="square" rtlCol="0" anchor="ctr">
                <a:spAutoFit/>
              </a:bodyPr>
              <a:lstStyle/>
              <a:p>
                <a:pPr algn="l"/>
                <a:endParaRPr lang="en-CA" sz="2400"/>
              </a:p>
            </p:txBody>
          </p:sp>
        </p:grpSp>
        <p:grpSp>
          <p:nvGrpSpPr>
            <p:cNvPr id="48" name="Group 47">
              <a:extLst>
                <a:ext uri="{FF2B5EF4-FFF2-40B4-BE49-F238E27FC236}">
                  <a16:creationId xmlns:a16="http://schemas.microsoft.com/office/drawing/2014/main" id="{0885D3F7-FFA1-42B3-8BC3-96E27DCC3012}"/>
                </a:ext>
              </a:extLst>
            </p:cNvPr>
            <p:cNvGrpSpPr/>
            <p:nvPr/>
          </p:nvGrpSpPr>
          <p:grpSpPr>
            <a:xfrm>
              <a:off x="3951302" y="5213371"/>
              <a:ext cx="4537067" cy="1259484"/>
              <a:chOff x="3951302" y="5213371"/>
              <a:chExt cx="4537067" cy="1259484"/>
            </a:xfrm>
          </p:grpSpPr>
          <p:sp>
            <p:nvSpPr>
              <p:cNvPr id="49" name="Rectangle 48">
                <a:extLst>
                  <a:ext uri="{FF2B5EF4-FFF2-40B4-BE49-F238E27FC236}">
                    <a16:creationId xmlns:a16="http://schemas.microsoft.com/office/drawing/2014/main" id="{1D477779-8F1E-454C-B627-C62230E76762}"/>
                  </a:ext>
                </a:extLst>
              </p:cNvPr>
              <p:cNvSpPr/>
              <p:nvPr/>
            </p:nvSpPr>
            <p:spPr>
              <a:xfrm>
                <a:off x="4200440" y="5464584"/>
                <a:ext cx="117536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86D10B78-5BB9-4D32-8AC3-FFD8203D945D}"/>
                      </a:ext>
                    </a:extLst>
                  </p:cNvPr>
                  <p:cNvSpPr txBox="1"/>
                  <p:nvPr/>
                </p:nvSpPr>
                <p:spPr>
                  <a:xfrm>
                    <a:off x="3951302" y="5725663"/>
                    <a:ext cx="1723805" cy="7471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𝑧</m:t>
                          </m:r>
                          <m:r>
                            <a:rPr lang="en-CA" sz="2000" b="0" i="1" smtClean="0">
                              <a:solidFill>
                                <a:schemeClr val="bg2"/>
                              </a:solidFill>
                              <a:latin typeface="Cambria Math" panose="02040503050406030204" pitchFamily="18" charset="0"/>
                            </a:rPr>
                            <m:t>= </m:t>
                          </m:r>
                          <m:nary>
                            <m:naryPr>
                              <m:chr m:val="∑"/>
                              <m:supHide m:val="on"/>
                              <m:ctrlPr>
                                <a:rPr lang="en-CA" sz="2000" b="0" i="1" smtClean="0">
                                  <a:solidFill>
                                    <a:schemeClr val="bg2"/>
                                  </a:solidFill>
                                  <a:latin typeface="Cambria Math" panose="02040503050406030204" pitchFamily="18" charset="0"/>
                                </a:rPr>
                              </m:ctrlPr>
                            </m:naryPr>
                            <m:sub>
                              <m:r>
                                <m:rPr>
                                  <m:brk m:alnAt="7"/>
                                </m:rPr>
                                <a:rPr lang="en-CA" sz="2000" b="0" i="1" smtClean="0">
                                  <a:solidFill>
                                    <a:schemeClr val="bg2"/>
                                  </a:solidFill>
                                  <a:latin typeface="Cambria Math" panose="02040503050406030204" pitchFamily="18" charset="0"/>
                                </a:rPr>
                                <m:t>𝑖</m:t>
                              </m:r>
                              <m:r>
                                <a:rPr lang="en-CA" sz="2000" b="0" i="1" smtClean="0">
                                  <a:solidFill>
                                    <a:schemeClr val="bg2"/>
                                  </a:solidFill>
                                  <a:latin typeface="Cambria Math" panose="02040503050406030204" pitchFamily="18" charset="0"/>
                                </a:rPr>
                                <m:t>=0..</m:t>
                              </m:r>
                              <m:r>
                                <a:rPr lang="en-CA" sz="2000" b="0" i="1" smtClean="0">
                                  <a:solidFill>
                                    <a:schemeClr val="bg2"/>
                                  </a:solidFill>
                                  <a:latin typeface="Cambria Math" panose="02040503050406030204" pitchFamily="18" charset="0"/>
                                </a:rPr>
                                <m:t>𝑛</m:t>
                              </m:r>
                            </m:sub>
                            <m:sup/>
                            <m:e>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𝑤</m:t>
                                  </m:r>
                                </m:e>
                                <m:sub>
                                  <m:r>
                                    <a:rPr lang="en-CA" sz="2000" b="0" i="1" smtClean="0">
                                      <a:solidFill>
                                        <a:schemeClr val="bg2"/>
                                      </a:solidFill>
                                      <a:latin typeface="Cambria Math" panose="02040503050406030204" pitchFamily="18" charset="0"/>
                                    </a:rPr>
                                    <m:t>𝑖</m:t>
                                  </m:r>
                                </m:sub>
                              </m:sSub>
                            </m:e>
                          </m:nary>
                          <m:sSub>
                            <m:sSubPr>
                              <m:ctrlPr>
                                <a:rPr lang="en-CA" sz="2000" b="0" i="1" smtClean="0">
                                  <a:solidFill>
                                    <a:schemeClr val="bg2"/>
                                  </a:solidFill>
                                  <a:latin typeface="Cambria Math" panose="02040503050406030204" pitchFamily="18" charset="0"/>
                                </a:rPr>
                              </m:ctrlPr>
                            </m:sSubPr>
                            <m:e>
                              <m:r>
                                <a:rPr lang="en-CA" sz="2000" b="0" i="1" smtClean="0">
                                  <a:solidFill>
                                    <a:schemeClr val="bg2"/>
                                  </a:solidFill>
                                  <a:latin typeface="Cambria Math" panose="02040503050406030204" pitchFamily="18" charset="0"/>
                                </a:rPr>
                                <m:t>𝑥</m:t>
                              </m:r>
                            </m:e>
                            <m:sub>
                              <m:r>
                                <a:rPr lang="en-CA" sz="2000" b="0" i="1" smtClean="0">
                                  <a:solidFill>
                                    <a:schemeClr val="bg2"/>
                                  </a:solidFill>
                                  <a:latin typeface="Cambria Math" panose="02040503050406030204" pitchFamily="18" charset="0"/>
                                </a:rPr>
                                <m:t>𝑖</m:t>
                              </m:r>
                            </m:sub>
                          </m:sSub>
                          <m:r>
                            <a:rPr lang="en-CA" sz="2000" b="0" i="1" smtClean="0">
                              <a:solidFill>
                                <a:schemeClr val="bg2"/>
                              </a:solidFill>
                              <a:latin typeface="Cambria Math" panose="02040503050406030204" pitchFamily="18" charset="0"/>
                            </a:rPr>
                            <m:t> </m:t>
                          </m:r>
                        </m:oMath>
                      </m:oMathPara>
                    </a14:m>
                    <a:endParaRPr lang="en-CA" sz="2000">
                      <a:solidFill>
                        <a:schemeClr val="bg2"/>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951302" y="5725663"/>
                    <a:ext cx="1723805" cy="747192"/>
                  </a:xfrm>
                  <a:prstGeom prst="rect">
                    <a:avLst/>
                  </a:prstGeom>
                  <a:blipFill>
                    <a:blip r:embed="rId4"/>
                    <a:stretch>
                      <a:fillRect/>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80FF029F-C318-4706-B198-9E1C697E64A7}"/>
                  </a:ext>
                </a:extLst>
              </p:cNvPr>
              <p:cNvGrpSpPr/>
              <p:nvPr/>
            </p:nvGrpSpPr>
            <p:grpSpPr>
              <a:xfrm>
                <a:off x="5999354" y="5213371"/>
                <a:ext cx="2489015" cy="1026673"/>
                <a:chOff x="5999354" y="5213371"/>
                <a:chExt cx="2489015" cy="1026673"/>
              </a:xfrm>
            </p:grpSpPr>
            <p:sp>
              <p:nvSpPr>
                <p:cNvPr id="65" name="Rectangle 64">
                  <a:extLst>
                    <a:ext uri="{FF2B5EF4-FFF2-40B4-BE49-F238E27FC236}">
                      <a16:creationId xmlns:a16="http://schemas.microsoft.com/office/drawing/2014/main" id="{278A021A-409E-48BB-BEBB-17019EBD5DF4}"/>
                    </a:ext>
                  </a:extLst>
                </p:cNvPr>
                <p:cNvSpPr/>
                <p:nvPr/>
              </p:nvSpPr>
              <p:spPr>
                <a:xfrm>
                  <a:off x="6345051" y="5588975"/>
                  <a:ext cx="2143318" cy="497567"/>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1904A03B-7A38-4374-97B9-F89B79C93F17}"/>
                        </a:ext>
                      </a:extLst>
                    </p:cNvPr>
                    <p:cNvSpPr txBox="1"/>
                    <p:nvPr/>
                  </p:nvSpPr>
                  <p:spPr>
                    <a:xfrm>
                      <a:off x="5999354" y="5803834"/>
                      <a:ext cx="1888209" cy="436210"/>
                    </a:xfrm>
                    <a:prstGeom prst="rect">
                      <a:avLst/>
                    </a:prstGeom>
                    <a:noFill/>
                  </p:spPr>
                  <p:txBody>
                    <a:bodyPr wrap="none" lIns="0" tIns="0" rIns="0" bIns="0" rtlCol="0">
                      <a:spAutoFit/>
                    </a:bodyPr>
                    <a:lstStyle/>
                    <a:p>
                      <a:r>
                        <a:rPr lang="en-CA" sz="2000">
                          <a:solidFill>
                            <a:schemeClr val="bg2"/>
                          </a:solidFill>
                        </a:rPr>
                        <a:t>y</a:t>
                      </a:r>
                      <a:r>
                        <a:rPr lang="en-CA" sz="2000" b="0">
                          <a:solidFill>
                            <a:schemeClr val="bg2"/>
                          </a:solidFill>
                        </a:rPr>
                        <a:t> </a:t>
                      </a:r>
                      <a14:m>
                        <m:oMath xmlns:m="http://schemas.openxmlformats.org/officeDocument/2006/math">
                          <m:r>
                            <a:rPr lang="en-CA" sz="2000" b="0" i="1" smtClean="0">
                              <a:solidFill>
                                <a:schemeClr val="bg2"/>
                              </a:solidFill>
                              <a:latin typeface="Cambria Math" panose="02040503050406030204" pitchFamily="18" charset="0"/>
                            </a:rPr>
                            <m:t>=</m:t>
                          </m:r>
                          <m:r>
                            <a:rPr lang="en-CA" sz="2000" b="0" i="1" smtClean="0">
                              <a:solidFill>
                                <a:schemeClr val="bg2"/>
                              </a:solidFill>
                              <a:latin typeface="Cambria Math" panose="02040503050406030204" pitchFamily="18" charset="0"/>
                              <a:sym typeface="Symbol" panose="05050102010706020507" pitchFamily="18" charset="2"/>
                            </a:rPr>
                            <m:t></m:t>
                          </m:r>
                          <m:d>
                            <m:dPr>
                              <m:ctrlPr>
                                <a:rPr lang="en-CA" sz="2000" b="0" i="1" smtClean="0">
                                  <a:solidFill>
                                    <a:schemeClr val="bg2"/>
                                  </a:solidFill>
                                  <a:latin typeface="Cambria Math" panose="02040503050406030204" pitchFamily="18" charset="0"/>
                                  <a:sym typeface="Symbol" panose="05050102010706020507" pitchFamily="18" charset="2"/>
                                </a:rPr>
                              </m:ctrlPr>
                            </m:dPr>
                            <m:e>
                              <m:r>
                                <a:rPr lang="en-CA" sz="2000" b="0" i="1" smtClean="0">
                                  <a:solidFill>
                                    <a:schemeClr val="bg2"/>
                                  </a:solidFill>
                                  <a:latin typeface="Cambria Math" panose="02040503050406030204" pitchFamily="18" charset="0"/>
                                  <a:sym typeface="Symbol" panose="05050102010706020507" pitchFamily="18" charset="2"/>
                                </a:rPr>
                                <m:t>𝑧</m:t>
                              </m:r>
                            </m:e>
                          </m:d>
                          <m:r>
                            <a:rPr lang="en-CA" sz="2000" b="0" i="1" smtClean="0">
                              <a:solidFill>
                                <a:schemeClr val="bg2"/>
                              </a:solidFill>
                              <a:latin typeface="Cambria Math" panose="02040503050406030204" pitchFamily="18" charset="0"/>
                              <a:sym typeface="Symbol" panose="05050102010706020507" pitchFamily="18" charset="2"/>
                            </a:rPr>
                            <m:t>= </m:t>
                          </m:r>
                          <m:f>
                            <m:fPr>
                              <m:ctrlPr>
                                <a:rPr lang="en-CA" sz="2000" b="0" i="1" smtClean="0">
                                  <a:solidFill>
                                    <a:schemeClr val="bg2"/>
                                  </a:solidFill>
                                  <a:latin typeface="Cambria Math" panose="02040503050406030204" pitchFamily="18" charset="0"/>
                                  <a:sym typeface="Symbol" panose="05050102010706020507" pitchFamily="18" charset="2"/>
                                </a:rPr>
                              </m:ctrlPr>
                            </m:fPr>
                            <m:num>
                              <m:r>
                                <a:rPr lang="en-CA" sz="2000" b="0" i="1" smtClean="0">
                                  <a:solidFill>
                                    <a:schemeClr val="bg2"/>
                                  </a:solidFill>
                                  <a:latin typeface="Cambria Math" panose="02040503050406030204" pitchFamily="18" charset="0"/>
                                  <a:sym typeface="Symbol" panose="05050102010706020507" pitchFamily="18" charset="2"/>
                                </a:rPr>
                                <m:t>1</m:t>
                              </m:r>
                            </m:num>
                            <m:den>
                              <m:r>
                                <a:rPr lang="en-CA" sz="2000" b="0" i="1" smtClean="0">
                                  <a:solidFill>
                                    <a:schemeClr val="bg2"/>
                                  </a:solidFill>
                                  <a:latin typeface="Cambria Math" panose="02040503050406030204" pitchFamily="18" charset="0"/>
                                  <a:sym typeface="Symbol" panose="05050102010706020507" pitchFamily="18" charset="2"/>
                                </a:rPr>
                                <m:t>1+</m:t>
                              </m:r>
                              <m:sSup>
                                <m:sSupPr>
                                  <m:ctrlPr>
                                    <a:rPr lang="en-CA" sz="2000" b="0" i="1" smtClean="0">
                                      <a:solidFill>
                                        <a:schemeClr val="bg2"/>
                                      </a:solidFill>
                                      <a:latin typeface="Cambria Math" panose="02040503050406030204" pitchFamily="18" charset="0"/>
                                      <a:sym typeface="Symbol" panose="05050102010706020507" pitchFamily="18" charset="2"/>
                                    </a:rPr>
                                  </m:ctrlPr>
                                </m:sSupPr>
                                <m:e>
                                  <m:r>
                                    <a:rPr lang="en-CA" sz="2000" b="0" i="1" smtClean="0">
                                      <a:solidFill>
                                        <a:schemeClr val="bg2"/>
                                      </a:solidFill>
                                      <a:latin typeface="Cambria Math" panose="02040503050406030204" pitchFamily="18" charset="0"/>
                                      <a:sym typeface="Symbol" panose="05050102010706020507" pitchFamily="18" charset="2"/>
                                    </a:rPr>
                                    <m:t>𝑒</m:t>
                                  </m:r>
                                </m:e>
                                <m:sup>
                                  <m:r>
                                    <a:rPr lang="en-CA" sz="2000" b="0" i="1" smtClean="0">
                                      <a:solidFill>
                                        <a:schemeClr val="bg2"/>
                                      </a:solidFill>
                                      <a:latin typeface="Cambria Math" panose="02040503050406030204" pitchFamily="18" charset="0"/>
                                      <a:sym typeface="Symbol" panose="05050102010706020507" pitchFamily="18" charset="2"/>
                                    </a:rPr>
                                    <m:t>−</m:t>
                                  </m:r>
                                  <m:r>
                                    <a:rPr lang="en-CA" sz="2000" b="0" i="1" smtClean="0">
                                      <a:solidFill>
                                        <a:schemeClr val="bg2"/>
                                      </a:solidFill>
                                      <a:latin typeface="Cambria Math" panose="02040503050406030204" pitchFamily="18" charset="0"/>
                                      <a:sym typeface="Symbol" panose="05050102010706020507" pitchFamily="18" charset="2"/>
                                    </a:rPr>
                                    <m:t>𝑧</m:t>
                                  </m:r>
                                </m:sup>
                              </m:sSup>
                            </m:den>
                          </m:f>
                        </m:oMath>
                      </a14:m>
                      <a:endParaRPr lang="en-CA" sz="2000">
                        <a:solidFill>
                          <a:schemeClr val="bg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99354" y="5803834"/>
                      <a:ext cx="1888209" cy="436210"/>
                    </a:xfrm>
                    <a:prstGeom prst="rect">
                      <a:avLst/>
                    </a:prstGeom>
                    <a:blipFill>
                      <a:blip r:embed="rId5"/>
                      <a:stretch>
                        <a:fillRect l="-8065" t="-4167" r="-968"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A1C1E62-879B-47FF-9DB8-4909A72C3F41}"/>
                        </a:ext>
                      </a:extLst>
                    </p:cNvPr>
                    <p:cNvSpPr txBox="1"/>
                    <p:nvPr/>
                  </p:nvSpPr>
                  <p:spPr>
                    <a:xfrm>
                      <a:off x="8073533" y="5213371"/>
                      <a:ext cx="2127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000" b="0" i="1" smtClean="0">
                                <a:solidFill>
                                  <a:schemeClr val="bg2"/>
                                </a:solidFill>
                                <a:latin typeface="Cambria Math" panose="02040503050406030204" pitchFamily="18" charset="0"/>
                              </a:rPr>
                              <m:t>𝑦</m:t>
                            </m:r>
                          </m:oMath>
                        </m:oMathPara>
                      </a14:m>
                      <a:endParaRPr lang="en-CA" sz="2000">
                        <a:solidFill>
                          <a:schemeClr val="bg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073533" y="5213371"/>
                      <a:ext cx="212751" cy="307777"/>
                    </a:xfrm>
                    <a:prstGeom prst="rect">
                      <a:avLst/>
                    </a:prstGeom>
                    <a:blipFill>
                      <a:blip r:embed="rId6"/>
                      <a:stretch>
                        <a:fillRect l="-28571" r="-25714" b="-25490"/>
                      </a:stretch>
                    </a:blipFill>
                  </p:spPr>
                  <p:txBody>
                    <a:bodyPr/>
                    <a:lstStyle/>
                    <a:p>
                      <a:r>
                        <a:rPr lang="en-US">
                          <a:noFill/>
                        </a:rPr>
                        <a:t> </a:t>
                      </a:r>
                    </a:p>
                  </p:txBody>
                </p:sp>
              </mc:Fallback>
            </mc:AlternateContent>
          </p:grpSp>
        </p:grpSp>
      </p:grpSp>
      <p:sp>
        <p:nvSpPr>
          <p:cNvPr id="59" name="Isosceles Triangle 58">
            <a:extLst>
              <a:ext uri="{FF2B5EF4-FFF2-40B4-BE49-F238E27FC236}">
                <a16:creationId xmlns:a16="http://schemas.microsoft.com/office/drawing/2014/main" id="{4C2F1869-F894-4671-899D-6965019592D9}"/>
              </a:ext>
            </a:extLst>
          </p:cNvPr>
          <p:cNvSpPr/>
          <p:nvPr/>
        </p:nvSpPr>
        <p:spPr>
          <a:xfrm rot="5400000">
            <a:off x="1951990" y="4015590"/>
            <a:ext cx="2400300" cy="1427480"/>
          </a:xfrm>
          <a:prstGeom prst="triangle">
            <a:avLst>
              <a:gd name="adj" fmla="val 22719"/>
            </a:avLst>
          </a:prstGeom>
          <a:ln w="25400">
            <a:solidFill>
              <a:srgbClr val="66FF33"/>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60" name="Isosceles Triangle 59">
            <a:extLst>
              <a:ext uri="{FF2B5EF4-FFF2-40B4-BE49-F238E27FC236}">
                <a16:creationId xmlns:a16="http://schemas.microsoft.com/office/drawing/2014/main" id="{A0CB9210-27BD-42D9-8C99-7DF3132F319A}"/>
              </a:ext>
            </a:extLst>
          </p:cNvPr>
          <p:cNvSpPr/>
          <p:nvPr/>
        </p:nvSpPr>
        <p:spPr>
          <a:xfrm rot="5400000">
            <a:off x="2864802" y="3988602"/>
            <a:ext cx="2657476" cy="1427480"/>
          </a:xfrm>
          <a:prstGeom prst="triangle">
            <a:avLst>
              <a:gd name="adj" fmla="val 61343"/>
            </a:avLst>
          </a:prstGeom>
          <a:ln w="25400">
            <a:solidFill>
              <a:srgbClr val="66FF33"/>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61" name="Isosceles Triangle 60">
            <a:extLst>
              <a:ext uri="{FF2B5EF4-FFF2-40B4-BE49-F238E27FC236}">
                <a16:creationId xmlns:a16="http://schemas.microsoft.com/office/drawing/2014/main" id="{4CD244E2-0615-445A-A5D7-E03C108A5C9A}"/>
              </a:ext>
            </a:extLst>
          </p:cNvPr>
          <p:cNvSpPr/>
          <p:nvPr/>
        </p:nvSpPr>
        <p:spPr>
          <a:xfrm rot="5400000">
            <a:off x="3957002" y="3961614"/>
            <a:ext cx="2657476" cy="1427480"/>
          </a:xfrm>
          <a:prstGeom prst="triangle">
            <a:avLst>
              <a:gd name="adj" fmla="val 40316"/>
            </a:avLst>
          </a:prstGeom>
          <a:ln w="25400">
            <a:solidFill>
              <a:srgbClr val="66FF33"/>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62" name="Isosceles Triangle 61">
            <a:extLst>
              <a:ext uri="{FF2B5EF4-FFF2-40B4-BE49-F238E27FC236}">
                <a16:creationId xmlns:a16="http://schemas.microsoft.com/office/drawing/2014/main" id="{7442E493-83DC-49AF-8071-FF64E69EA4C1}"/>
              </a:ext>
            </a:extLst>
          </p:cNvPr>
          <p:cNvSpPr/>
          <p:nvPr/>
        </p:nvSpPr>
        <p:spPr>
          <a:xfrm rot="5400000">
            <a:off x="5013642" y="3999398"/>
            <a:ext cx="2657476" cy="1463040"/>
          </a:xfrm>
          <a:prstGeom prst="triangle">
            <a:avLst>
              <a:gd name="adj" fmla="val 54175"/>
            </a:avLst>
          </a:prstGeom>
          <a:ln w="25400">
            <a:solidFill>
              <a:srgbClr val="66FF33"/>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63" name="Isosceles Triangle 62">
            <a:extLst>
              <a:ext uri="{FF2B5EF4-FFF2-40B4-BE49-F238E27FC236}">
                <a16:creationId xmlns:a16="http://schemas.microsoft.com/office/drawing/2014/main" id="{F46B1D7E-4F5E-4BE4-A5A8-31F4E3BCA666}"/>
              </a:ext>
            </a:extLst>
          </p:cNvPr>
          <p:cNvSpPr/>
          <p:nvPr/>
        </p:nvSpPr>
        <p:spPr>
          <a:xfrm rot="5400000">
            <a:off x="3600450" y="-2114550"/>
            <a:ext cx="2400300" cy="7772400"/>
          </a:xfrm>
          <a:prstGeom prst="triangle">
            <a:avLst>
              <a:gd name="adj" fmla="val 49703"/>
            </a:avLst>
          </a:prstGeom>
          <a:ln w="25400">
            <a:solidFill>
              <a:srgbClr val="66FF33"/>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70" name="Rectangle 63">
            <a:extLst>
              <a:ext uri="{FF2B5EF4-FFF2-40B4-BE49-F238E27FC236}">
                <a16:creationId xmlns:a16="http://schemas.microsoft.com/office/drawing/2014/main" id="{DC11A84A-3C2D-46BC-A1C9-C1200E2B3BE2}"/>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spTree>
    <p:extLst>
      <p:ext uri="{BB962C8B-B14F-4D97-AF65-F5344CB8AC3E}">
        <p14:creationId xmlns:p14="http://schemas.microsoft.com/office/powerpoint/2010/main" val="276366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fill="hold"/>
                                        <p:tgtEl>
                                          <p:spTgt spid="63"/>
                                        </p:tgtEl>
                                        <p:attrNameLst>
                                          <p:attrName>ppt_x</p:attrName>
                                        </p:attrNameLst>
                                      </p:cBhvr>
                                      <p:tavLst>
                                        <p:tav tm="0">
                                          <p:val>
                                            <p:strVal val="0-#ppt_w/2"/>
                                          </p:val>
                                        </p:tav>
                                        <p:tav tm="100000">
                                          <p:val>
                                            <p:strVal val="#ppt_x"/>
                                          </p:val>
                                        </p:tav>
                                      </p:tavLst>
                                    </p:anim>
                                    <p:anim calcmode="lin" valueType="num">
                                      <p:cBhvr additive="base">
                                        <p:cTn id="1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0-#ppt_w/2"/>
                                          </p:val>
                                        </p:tav>
                                        <p:tav tm="100000">
                                          <p:val>
                                            <p:strVal val="#ppt_x"/>
                                          </p:val>
                                        </p:tav>
                                      </p:tavLst>
                                    </p:anim>
                                    <p:anim calcmode="lin" valueType="num">
                                      <p:cBhvr additive="base">
                                        <p:cTn id="24"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0-#ppt_w/2"/>
                                          </p:val>
                                        </p:tav>
                                        <p:tav tm="100000">
                                          <p:val>
                                            <p:strVal val="#ppt_x"/>
                                          </p:val>
                                        </p:tav>
                                      </p:tavLst>
                                    </p:anim>
                                    <p:anim calcmode="lin" valueType="num">
                                      <p:cBhvr additive="base">
                                        <p:cTn id="30"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0-#ppt_w/2"/>
                                          </p:val>
                                        </p:tav>
                                        <p:tav tm="100000">
                                          <p:val>
                                            <p:strVal val="#ppt_x"/>
                                          </p:val>
                                        </p:tav>
                                      </p:tavLst>
                                    </p:anim>
                                    <p:anim calcmode="lin" valueType="num">
                                      <p:cBhvr additive="base">
                                        <p:cTn id="36"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additive="base">
                                        <p:cTn id="41" dur="500" fill="hold"/>
                                        <p:tgtEl>
                                          <p:spTgt spid="62"/>
                                        </p:tgtEl>
                                        <p:attrNameLst>
                                          <p:attrName>ppt_x</p:attrName>
                                        </p:attrNameLst>
                                      </p:cBhvr>
                                      <p:tavLst>
                                        <p:tav tm="0">
                                          <p:val>
                                            <p:strVal val="0-#ppt_w/2"/>
                                          </p:val>
                                        </p:tav>
                                        <p:tav tm="100000">
                                          <p:val>
                                            <p:strVal val="#ppt_x"/>
                                          </p:val>
                                        </p:tav>
                                      </p:tavLst>
                                    </p:anim>
                                    <p:anim calcmode="lin" valueType="num">
                                      <p:cBhvr additive="base">
                                        <p:cTn id="42"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3" name="Group 362"/>
          <p:cNvGrpSpPr/>
          <p:nvPr/>
        </p:nvGrpSpPr>
        <p:grpSpPr>
          <a:xfrm>
            <a:off x="1371600" y="3113960"/>
            <a:ext cx="7551031" cy="2786667"/>
            <a:chOff x="1371600" y="3113960"/>
            <a:chExt cx="7551031" cy="2786667"/>
          </a:xfrm>
        </p:grpSpPr>
        <p:sp>
          <p:nvSpPr>
            <p:cNvPr id="349" name="Rectangle 348"/>
            <p:cNvSpPr/>
            <p:nvPr/>
          </p:nvSpPr>
          <p:spPr>
            <a:xfrm>
              <a:off x="8334660" y="3113960"/>
              <a:ext cx="587971" cy="2774576"/>
            </a:xfrm>
            <a:prstGeom prst="rect">
              <a:avLst/>
            </a:prstGeom>
            <a:solidFill>
              <a:schemeClr val="tx1"/>
            </a:solidFill>
            <a:ln>
              <a:noFill/>
            </a:ln>
          </p:spPr>
          <p:txBody>
            <a:bodyPr wrap="square" rtlCol="0" anchor="ctr">
              <a:spAutoFit/>
            </a:bodyPr>
            <a:lstStyle/>
            <a:p>
              <a:pPr algn="l"/>
              <a:endParaRPr lang="en-CA" sz="2400"/>
            </a:p>
          </p:txBody>
        </p:sp>
        <p:grpSp>
          <p:nvGrpSpPr>
            <p:cNvPr id="5" name="Group 4"/>
            <p:cNvGrpSpPr/>
            <p:nvPr/>
          </p:nvGrpSpPr>
          <p:grpSpPr>
            <a:xfrm>
              <a:off x="1371600" y="3113960"/>
              <a:ext cx="7086600" cy="2786667"/>
              <a:chOff x="1371600" y="762000"/>
              <a:chExt cx="7086600" cy="2786667"/>
            </a:xfrm>
          </p:grpSpPr>
          <p:sp>
            <p:nvSpPr>
              <p:cNvPr id="17" name="Rectangle 16"/>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a:p>
            </p:txBody>
          </p:sp>
          <p:pic>
            <p:nvPicPr>
              <p:cNvPr id="18" name="Picture 6" descr="Image result for convolutional neural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sp>
        <p:nvSpPr>
          <p:cNvPr id="13" name="Text Box 33"/>
          <p:cNvSpPr txBox="1">
            <a:spLocks noChangeArrowheads="1"/>
          </p:cNvSpPr>
          <p:nvPr/>
        </p:nvSpPr>
        <p:spPr bwMode="auto">
          <a:xfrm>
            <a:off x="-97457" y="609600"/>
            <a:ext cx="10155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anose="02020603050405020304" pitchFamily="18" charset="0"/>
              </a:rPr>
              <a:t>Neural Network:</a:t>
            </a:r>
          </a:p>
          <a:p>
            <a:pPr marL="457200" indent="-457200">
              <a:spcBef>
                <a:spcPct val="0"/>
              </a:spcBef>
              <a:buFont typeface="Arial" panose="020B0604020202020204" pitchFamily="34" charset="0"/>
              <a:buChar char="•"/>
            </a:pPr>
            <a:r>
              <a:rPr lang="en-US" altLang="en-US" sz="2400">
                <a:latin typeface="Times New Roman" panose="02020603050405020304" pitchFamily="18" charset="0"/>
              </a:rPr>
              <a:t>A layered network of artificial neurons (nodes/units).</a:t>
            </a:r>
          </a:p>
        </p:txBody>
      </p:sp>
      <p:sp>
        <p:nvSpPr>
          <p:cNvPr id="61" name="Text Box 33"/>
          <p:cNvSpPr txBox="1">
            <a:spLocks noChangeArrowheads="1"/>
          </p:cNvSpPr>
          <p:nvPr/>
        </p:nvSpPr>
        <p:spPr bwMode="auto">
          <a:xfrm>
            <a:off x="3505200" y="5918200"/>
            <a:ext cx="54312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sz="2400">
                <a:latin typeface="Times New Roman" panose="02020603050405020304" pitchFamily="18" charset="0"/>
                <a:cs typeface="Times New Roman" panose="02020603050405020304" pitchFamily="18" charset="0"/>
                <a:sym typeface="Symbol" panose="05050102010706020507" pitchFamily="18" charset="2"/>
              </a:rPr>
              <a:t>The </a:t>
            </a:r>
            <a:r>
              <a:rPr lang="en-CA"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machine</a:t>
            </a:r>
            <a:r>
              <a:rPr lang="en-CA" sz="2400">
                <a:latin typeface="Times New Roman" panose="02020603050405020304" pitchFamily="18" charset="0"/>
                <a:cs typeface="Times New Roman" panose="02020603050405020304" pitchFamily="18" charset="0"/>
                <a:sym typeface="Symbol" panose="05050102010706020507" pitchFamily="18" charset="2"/>
              </a:rPr>
              <a:t> says that the probability </a:t>
            </a:r>
            <a:br>
              <a:rPr lang="en-CA" sz="2400">
                <a:latin typeface="Times New Roman" panose="02020603050405020304" pitchFamily="18" charset="0"/>
                <a:cs typeface="Times New Roman" panose="02020603050405020304" pitchFamily="18" charset="0"/>
                <a:sym typeface="Symbol" panose="05050102010706020507" pitchFamily="18" charset="2"/>
              </a:rPr>
            </a:br>
            <a:r>
              <a:rPr lang="en-CA" sz="2400">
                <a:latin typeface="Times New Roman" panose="02020603050405020304" pitchFamily="18" charset="0"/>
                <a:cs typeface="Times New Roman" panose="02020603050405020304" pitchFamily="18" charset="0"/>
                <a:sym typeface="Symbol" panose="05050102010706020507" pitchFamily="18" charset="2"/>
              </a:rPr>
              <a:t>that the </a:t>
            </a:r>
            <a:r>
              <a:rPr lang="en-CA" sz="24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input</a:t>
            </a:r>
            <a:r>
              <a:rPr lang="en-CA" sz="2400">
                <a:latin typeface="Times New Roman" panose="02020603050405020304" pitchFamily="18" charset="0"/>
                <a:cs typeface="Times New Roman" panose="02020603050405020304" pitchFamily="18" charset="0"/>
                <a:sym typeface="Symbol" panose="05050102010706020507" pitchFamily="18" charset="2"/>
              </a:rPr>
              <a:t> is a bike is </a:t>
            </a:r>
            <a:r>
              <a:rPr lang="en-CA"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0.92</a:t>
            </a:r>
          </a:p>
        </p:txBody>
      </p:sp>
      <mc:AlternateContent xmlns:mc="http://schemas.openxmlformats.org/markup-compatibility/2006" xmlns:a14="http://schemas.microsoft.com/office/drawing/2010/main">
        <mc:Choice Requires="a14">
          <p:sp>
            <p:nvSpPr>
              <p:cNvPr id="98" name="Text Box 33"/>
              <p:cNvSpPr txBox="1">
                <a:spLocks noChangeArrowheads="1"/>
              </p:cNvSpPr>
              <p:nvPr/>
            </p:nvSpPr>
            <p:spPr bwMode="auto">
              <a:xfrm>
                <a:off x="-97458" y="1402140"/>
                <a:ext cx="9338913" cy="46166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400">
                    <a:solidFill>
                      <a:srgbClr val="FF00FF"/>
                    </a:solidFill>
                    <a:latin typeface="Times New Roman" pitchFamily="18" charset="0"/>
                  </a:rPr>
                  <a:t>Input: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r>
                      <a:rPr lang="en-CA" altLang="en-US" sz="2400" i="1">
                        <a:solidFill>
                          <a:srgbClr val="FF00FF"/>
                        </a:solidFill>
                        <a:latin typeface="Cambria Math" panose="02040503050406030204" pitchFamily="18" charset="0"/>
                        <a:sym typeface="Symbol" panose="05050102010706020507" pitchFamily="18" charset="2"/>
                      </a:rPr>
                      <m:t> </m:t>
                    </m:r>
                  </m:oMath>
                </a14:m>
                <a:r>
                  <a:rPr lang="en-US" altLang="en-US" sz="2400">
                    <a:solidFill>
                      <a:srgbClr val="FF00FF"/>
                    </a:solidFill>
                    <a:latin typeface="Times New Roman" pitchFamily="18" charset="0"/>
                    <a:sym typeface="Symbol" panose="05050102010706020507" pitchFamily="18" charset="2"/>
                  </a:rPr>
                  <a:t>=        = </a:t>
                </a:r>
                <a:r>
                  <a:rPr lang="en-US" altLang="en-US" sz="2400" i="1">
                    <a:solidFill>
                      <a:srgbClr val="FF00FF"/>
                    </a:solidFill>
                    <a:latin typeface="Times New Roman" pitchFamily="18" charset="0"/>
                    <a:sym typeface="Symbol" panose="05050102010706020507" pitchFamily="18" charset="2"/>
                  </a:rPr>
                  <a:t>x</a:t>
                </a:r>
                <a:r>
                  <a:rPr lang="en-US" altLang="en-US" sz="2400" i="1" baseline="-25000">
                    <a:solidFill>
                      <a:srgbClr val="FF00FF"/>
                    </a:solidFill>
                    <a:latin typeface="Times New Roman" pitchFamily="18" charset="0"/>
                  </a:rPr>
                  <a:t>1</a:t>
                </a:r>
                <a:r>
                  <a:rPr lang="en-US" altLang="en-US" sz="2400" i="1">
                    <a:solidFill>
                      <a:srgbClr val="FF00FF"/>
                    </a:solidFill>
                    <a:latin typeface="Times New Roman" pitchFamily="18" charset="0"/>
                  </a:rPr>
                  <a:t>,…, </a:t>
                </a:r>
                <a:r>
                  <a:rPr lang="en-US" altLang="en-US" sz="2400" i="1" err="1">
                    <a:solidFill>
                      <a:srgbClr val="FF00FF"/>
                    </a:solidFill>
                    <a:latin typeface="Times New Roman" pitchFamily="18" charset="0"/>
                  </a:rPr>
                  <a:t>x</a:t>
                </a:r>
                <a:r>
                  <a:rPr lang="en-US" altLang="en-US" sz="2400" i="1" baseline="-25000" err="1">
                    <a:solidFill>
                      <a:srgbClr val="FF00FF"/>
                    </a:solidFill>
                    <a:latin typeface="Times New Roman" pitchFamily="18" charset="0"/>
                  </a:rPr>
                  <a:t>n</a:t>
                </a:r>
                <a:r>
                  <a:rPr lang="en-US" altLang="en-US" sz="2400">
                    <a:solidFill>
                      <a:srgbClr val="FF00FF"/>
                    </a:solidFill>
                    <a:latin typeface="Times New Roman" pitchFamily="18" charset="0"/>
                    <a:sym typeface="Symbol" panose="05050102010706020507" pitchFamily="18" charset="2"/>
                  </a:rPr>
                  <a:t>.</a:t>
                </a:r>
              </a:p>
            </p:txBody>
          </p:sp>
        </mc:Choice>
        <mc:Fallback xmlns="">
          <p:sp>
            <p:nvSpPr>
              <p:cNvPr id="98" name="Text Box 33"/>
              <p:cNvSpPr txBox="1">
                <a:spLocks noRot="1" noChangeAspect="1" noMove="1" noResize="1" noEditPoints="1" noAdjustHandles="1" noChangeArrowheads="1" noChangeShapeType="1" noTextEdit="1"/>
              </p:cNvSpPr>
              <p:nvPr/>
            </p:nvSpPr>
            <p:spPr bwMode="auto">
              <a:xfrm>
                <a:off x="-97458" y="1402140"/>
                <a:ext cx="9338913" cy="461665"/>
              </a:xfrm>
              <a:prstGeom prst="rect">
                <a:avLst/>
              </a:prstGeom>
              <a:blipFill>
                <a:blip r:embed="rId3"/>
                <a:stretch>
                  <a:fillRect t="-18421"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320" name="Group 319"/>
          <p:cNvGrpSpPr/>
          <p:nvPr/>
        </p:nvGrpSpPr>
        <p:grpSpPr>
          <a:xfrm>
            <a:off x="1905000" y="1348740"/>
            <a:ext cx="484800" cy="459800"/>
            <a:chOff x="3220343" y="2894580"/>
            <a:chExt cx="540000" cy="540000"/>
          </a:xfrm>
        </p:grpSpPr>
        <p:sp>
          <p:nvSpPr>
            <p:cNvPr id="321" name="Rectangle 320"/>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322"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42" name="Rectangle 341"/>
          <p:cNvSpPr/>
          <p:nvPr/>
        </p:nvSpPr>
        <p:spPr>
          <a:xfrm>
            <a:off x="4114800" y="1429425"/>
            <a:ext cx="3509294" cy="461665"/>
          </a:xfrm>
          <a:prstGeom prst="rect">
            <a:avLst/>
          </a:prstGeom>
        </p:spPr>
        <p:txBody>
          <a:bodyPr wrap="none">
            <a:spAutoFit/>
          </a:bodyPr>
          <a:lstStyle/>
          <a:p>
            <a:r>
              <a:rPr lang="en-US" altLang="en-US" sz="2400">
                <a:solidFill>
                  <a:srgbClr val="FF00FF"/>
                </a:solidFill>
              </a:rPr>
              <a:t>Desired Output y = “bike.”</a:t>
            </a:r>
            <a:endParaRPr lang="en-CA" sz="2400"/>
          </a:p>
        </p:txBody>
      </p:sp>
      <p:grpSp>
        <p:nvGrpSpPr>
          <p:cNvPr id="347" name="Group 346"/>
          <p:cNvGrpSpPr/>
          <p:nvPr/>
        </p:nvGrpSpPr>
        <p:grpSpPr>
          <a:xfrm>
            <a:off x="1478043" y="3331466"/>
            <a:ext cx="1145054" cy="2444288"/>
            <a:chOff x="1478043" y="3331466"/>
            <a:chExt cx="1145054" cy="2444288"/>
          </a:xfrm>
        </p:grpSpPr>
        <p:grpSp>
          <p:nvGrpSpPr>
            <p:cNvPr id="323" name="Group 322"/>
            <p:cNvGrpSpPr/>
            <p:nvPr/>
          </p:nvGrpSpPr>
          <p:grpSpPr>
            <a:xfrm>
              <a:off x="1478043" y="4251162"/>
              <a:ext cx="540000" cy="540000"/>
              <a:chOff x="3220343" y="2894580"/>
              <a:chExt cx="540000" cy="540000"/>
            </a:xfrm>
          </p:grpSpPr>
          <p:sp>
            <p:nvSpPr>
              <p:cNvPr id="324" name="Rectangle 323"/>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325" name="Picture 10" descr="Image result for bicyc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36" name="Rectangle 335"/>
            <p:cNvSpPr/>
            <p:nvPr/>
          </p:nvSpPr>
          <p:spPr>
            <a:xfrm>
              <a:off x="2038312" y="4535447"/>
              <a:ext cx="409086" cy="523220"/>
            </a:xfrm>
            <a:prstGeom prst="rect">
              <a:avLst/>
            </a:prstGeom>
          </p:spPr>
          <p:txBody>
            <a:bodyPr wrap="none">
              <a:spAutoFit/>
            </a:bodyPr>
            <a:lstStyle/>
            <a:p>
              <a:r>
                <a:rPr lang="en-US" altLang="en-US" i="1">
                  <a:solidFill>
                    <a:srgbClr val="FF00FF"/>
                  </a:solidFill>
                  <a:sym typeface="Symbol" panose="05050102010706020507" pitchFamily="18" charset="2"/>
                </a:rPr>
                <a:t>x</a:t>
              </a:r>
              <a:r>
                <a:rPr lang="en-US" altLang="en-US" i="1" baseline="-25000">
                  <a:solidFill>
                    <a:srgbClr val="FF00FF"/>
                  </a:solidFill>
                  <a:sym typeface="Symbol" panose="05050102010706020507" pitchFamily="18" charset="2"/>
                </a:rPr>
                <a:t>i</a:t>
              </a:r>
              <a:endParaRPr lang="en-CA"/>
            </a:p>
          </p:txBody>
        </p:sp>
        <p:grpSp>
          <p:nvGrpSpPr>
            <p:cNvPr id="337" name="Group 336"/>
            <p:cNvGrpSpPr/>
            <p:nvPr/>
          </p:nvGrpSpPr>
          <p:grpSpPr>
            <a:xfrm>
              <a:off x="1898946" y="3331466"/>
              <a:ext cx="468958" cy="523220"/>
              <a:chOff x="5181600" y="2743200"/>
              <a:chExt cx="658963" cy="666466"/>
            </a:xfrm>
          </p:grpSpPr>
          <p:pic>
            <p:nvPicPr>
              <p:cNvPr id="338" name="Picture 2" descr="Pixel, square wallpaper"/>
              <p:cNvPicPr>
                <a:picLocks noChangeAspect="1" noChangeArrowheads="1"/>
              </p:cNvPicPr>
              <p:nvPr/>
            </p:nvPicPr>
            <p:blipFill rotWithShape="1">
              <a:blip r:embed="rId6">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339" name="Rectangle 338"/>
              <p:cNvSpPr/>
              <p:nvPr/>
            </p:nvSpPr>
            <p:spPr>
              <a:xfrm>
                <a:off x="5441423" y="2743200"/>
                <a:ext cx="399140" cy="666466"/>
              </a:xfrm>
              <a:prstGeom prst="rect">
                <a:avLst/>
              </a:prstGeom>
            </p:spPr>
            <p:txBody>
              <a:bodyPr wrap="none">
                <a:spAutoFit/>
              </a:bodyPr>
              <a:lstStyle/>
              <a:p>
                <a:r>
                  <a:rPr lang="en-US" b="1" i="1" err="1">
                    <a:solidFill>
                      <a:schemeClr val="bg2"/>
                    </a:solidFill>
                    <a:sym typeface="Symbol" panose="05050102010706020507" pitchFamily="18" charset="2"/>
                  </a:rPr>
                  <a:t>i</a:t>
                </a:r>
                <a:endParaRPr lang="en-CA" b="1">
                  <a:solidFill>
                    <a:schemeClr val="bg2"/>
                  </a:solidFill>
                </a:endParaRPr>
              </a:p>
            </p:txBody>
          </p:sp>
          <p:sp>
            <p:nvSpPr>
              <p:cNvPr id="340" name="Rectangle 339"/>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334" name="Group 333"/>
            <p:cNvGrpSpPr/>
            <p:nvPr/>
          </p:nvGrpSpPr>
          <p:grpSpPr>
            <a:xfrm>
              <a:off x="2438400" y="3686968"/>
              <a:ext cx="184697" cy="2088786"/>
              <a:chOff x="2438400" y="3428901"/>
              <a:chExt cx="184697" cy="2088786"/>
            </a:xfrm>
          </p:grpSpPr>
          <p:sp>
            <p:nvSpPr>
              <p:cNvPr id="326" name="Oval 325"/>
              <p:cNvSpPr/>
              <p:nvPr/>
            </p:nvSpPr>
            <p:spPr>
              <a:xfrm>
                <a:off x="2438486" y="34289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27" name="Oval 326"/>
              <p:cNvSpPr/>
              <p:nvPr/>
            </p:nvSpPr>
            <p:spPr>
              <a:xfrm>
                <a:off x="2438572" y="37027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28" name="Oval 327"/>
              <p:cNvSpPr/>
              <p:nvPr/>
            </p:nvSpPr>
            <p:spPr>
              <a:xfrm>
                <a:off x="2443097" y="398668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29" name="Oval 328"/>
              <p:cNvSpPr/>
              <p:nvPr/>
            </p:nvSpPr>
            <p:spPr>
              <a:xfrm>
                <a:off x="2438744" y="425994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30" name="Oval 329"/>
              <p:cNvSpPr/>
              <p:nvPr/>
            </p:nvSpPr>
            <p:spPr>
              <a:xfrm>
                <a:off x="2438916" y="478871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31" name="Oval 330"/>
              <p:cNvSpPr/>
              <p:nvPr/>
            </p:nvSpPr>
            <p:spPr>
              <a:xfrm>
                <a:off x="2439002" y="506319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32" name="Oval 331"/>
              <p:cNvSpPr/>
              <p:nvPr/>
            </p:nvSpPr>
            <p:spPr>
              <a:xfrm>
                <a:off x="2439088" y="53376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33" name="Oval 332"/>
              <p:cNvSpPr/>
              <p:nvPr/>
            </p:nvSpPr>
            <p:spPr>
              <a:xfrm>
                <a:off x="2438400" y="4531485"/>
                <a:ext cx="180000" cy="180000"/>
              </a:xfrm>
              <a:prstGeom prst="ellipse">
                <a:avLst/>
              </a:prstGeom>
              <a:solidFill>
                <a:srgbClr val="FF00FF"/>
              </a:solidFill>
              <a:ln>
                <a:no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348" name="Text Box 33"/>
              <p:cNvSpPr txBox="1">
                <a:spLocks noChangeArrowheads="1"/>
              </p:cNvSpPr>
              <p:nvPr/>
            </p:nvSpPr>
            <p:spPr bwMode="auto">
              <a:xfrm>
                <a:off x="-86963" y="2554585"/>
                <a:ext cx="9338913" cy="46166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342900" indent="-342900">
                  <a:spcBef>
                    <a:spcPct val="0"/>
                  </a:spcBef>
                  <a:buFont typeface="Arial" panose="020B0604020202020204" pitchFamily="34" charset="0"/>
                  <a:buChar char="•"/>
                </a:pPr>
                <a:r>
                  <a:rPr lang="en-US" altLang="en-US" sz="2400">
                    <a:solidFill>
                      <a:srgbClr val="66FF33"/>
                    </a:solidFill>
                    <a:latin typeface="Times New Roman" pitchFamily="18" charset="0"/>
                  </a:rPr>
                  <a:t>Machine</a:t>
                </a:r>
                <a:r>
                  <a:rPr lang="en-US" altLang="en-US" sz="2400">
                    <a:solidFill>
                      <a:schemeClr val="accent1"/>
                    </a:solidFill>
                    <a:latin typeface="Times New Roman" pitchFamily="18" charset="0"/>
                  </a:rPr>
                  <a:t> </a:t>
                </a:r>
                <a:r>
                  <a:rPr lang="en-US" altLang="en-US" sz="2400">
                    <a:latin typeface="Times New Roman" pitchFamily="18" charset="0"/>
                    <a:sym typeface="Symbol" panose="05050102010706020507" pitchFamily="18" charset="2"/>
                  </a:rPr>
                  <a:t>specified with </a:t>
                </a:r>
                <a14:m>
                  <m:oMath xmlns:m="http://schemas.openxmlformats.org/officeDocument/2006/math">
                    <m:acc>
                      <m:accPr>
                        <m:chr m:val="⃗"/>
                        <m:ctrlPr>
                          <a:rPr lang="en-US" altLang="en-US" sz="2400" i="1" smtClean="0">
                            <a:solidFill>
                              <a:srgbClr val="66FF33"/>
                            </a:solidFill>
                            <a:latin typeface="Cambria Math" panose="02040503050406030204" pitchFamily="18" charset="0"/>
                          </a:rPr>
                        </m:ctrlPr>
                      </m:accPr>
                      <m:e>
                        <m:r>
                          <a:rPr lang="en-CA" altLang="en-US" sz="2400" b="0" i="1" smtClean="0">
                            <a:solidFill>
                              <a:srgbClr val="66FF33"/>
                            </a:solidFill>
                            <a:latin typeface="Cambria Math" panose="02040503050406030204" pitchFamily="18" charset="0"/>
                          </a:rPr>
                          <m:t>𝑤</m:t>
                        </m:r>
                      </m:e>
                    </m:acc>
                  </m:oMath>
                </a14:m>
                <a:r>
                  <a:rPr lang="en-US" altLang="en-US" sz="2400" i="1">
                    <a:solidFill>
                      <a:srgbClr val="66FF33"/>
                    </a:solidFill>
                    <a:latin typeface="Times New Roman" pitchFamily="18" charset="0"/>
                  </a:rPr>
                  <a:t> = </a:t>
                </a:r>
                <a:r>
                  <a:rPr lang="en-US" altLang="en-US" sz="2400">
                    <a:solidFill>
                      <a:srgbClr val="66FF33"/>
                    </a:solidFill>
                    <a:latin typeface="Times New Roman" pitchFamily="18" charset="0"/>
                    <a:sym typeface="Symbol" panose="05050102010706020507" pitchFamily="18" charset="2"/>
                  </a:rPr>
                  <a:t></a:t>
                </a:r>
                <a:r>
                  <a:rPr lang="en-US" altLang="en-US" sz="2400" i="1">
                    <a:solidFill>
                      <a:srgbClr val="66FF33"/>
                    </a:solidFill>
                    <a:latin typeface="Times New Roman" pitchFamily="18" charset="0"/>
                  </a:rPr>
                  <a:t>w</a:t>
                </a:r>
                <a:r>
                  <a:rPr lang="en-US" altLang="en-US" sz="2400" i="1" baseline="-25000">
                    <a:solidFill>
                      <a:srgbClr val="66FF33"/>
                    </a:solidFill>
                    <a:latin typeface="Times New Roman" pitchFamily="18" charset="0"/>
                  </a:rPr>
                  <a:t>1</a:t>
                </a:r>
                <a:r>
                  <a:rPr lang="en-US" altLang="en-US" sz="2400" i="1">
                    <a:solidFill>
                      <a:srgbClr val="66FF33"/>
                    </a:solidFill>
                    <a:latin typeface="Times New Roman" pitchFamily="18" charset="0"/>
                  </a:rPr>
                  <a:t>,…,</a:t>
                </a:r>
                <a:r>
                  <a:rPr lang="en-US" altLang="en-US" sz="2400" i="1" err="1">
                    <a:solidFill>
                      <a:srgbClr val="66FF33"/>
                    </a:solidFill>
                    <a:latin typeface="Times New Roman" pitchFamily="18" charset="0"/>
                  </a:rPr>
                  <a:t>w</a:t>
                </a:r>
                <a:r>
                  <a:rPr lang="en-US" altLang="en-US" sz="2400" i="1" baseline="-25000" err="1">
                    <a:solidFill>
                      <a:srgbClr val="66FF33"/>
                    </a:solidFill>
                    <a:latin typeface="Times New Roman" pitchFamily="18" charset="0"/>
                  </a:rPr>
                  <a:t>m</a:t>
                </a:r>
                <a:r>
                  <a:rPr lang="en-US" altLang="en-US" sz="2400">
                    <a:solidFill>
                      <a:srgbClr val="66FF33"/>
                    </a:solidFill>
                    <a:latin typeface="Times New Roman" pitchFamily="18" charset="0"/>
                    <a:sym typeface="Symbol" panose="05050102010706020507" pitchFamily="18" charset="2"/>
                  </a:rPr>
                  <a:t></a:t>
                </a:r>
                <a:r>
                  <a:rPr lang="en-US" altLang="en-US" sz="2400">
                    <a:latin typeface="Times New Roman" pitchFamily="18" charset="0"/>
                    <a:sym typeface="Symbol" panose="05050102010706020507" pitchFamily="18" charset="2"/>
                  </a:rPr>
                  <a:t> and input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r>
                      <a:rPr lang="en-CA" altLang="en-US" sz="2400" i="1">
                        <a:solidFill>
                          <a:srgbClr val="FF00FF"/>
                        </a:solidFill>
                        <a:latin typeface="Cambria Math" panose="02040503050406030204" pitchFamily="18" charset="0"/>
                        <a:sym typeface="Symbol" panose="05050102010706020507" pitchFamily="18" charset="2"/>
                      </a:rPr>
                      <m:t> </m:t>
                    </m:r>
                  </m:oMath>
                </a14:m>
                <a:r>
                  <a:rPr lang="en-US" altLang="en-US" sz="2400">
                    <a:latin typeface="Times New Roman" pitchFamily="18" charset="0"/>
                    <a:sym typeface="Symbol" panose="05050102010706020507" pitchFamily="18" charset="2"/>
                  </a:rPr>
                  <a:t>outputs </a:t>
                </a:r>
                <a14:m>
                  <m:oMath xmlns:m="http://schemas.openxmlformats.org/officeDocument/2006/math">
                    <m:sSub>
                      <m:sSubPr>
                        <m:ctrlPr>
                          <a:rPr lang="en-US" altLang="en-US" sz="2400" i="1">
                            <a:solidFill>
                              <a:srgbClr val="66FF33"/>
                            </a:solidFill>
                            <a:latin typeface="Cambria Math" panose="02040503050406030204" pitchFamily="18" charset="0"/>
                            <a:sym typeface="Symbol" panose="05050102010706020507" pitchFamily="18" charset="2"/>
                          </a:rPr>
                        </m:ctrlPr>
                      </m:sSubPr>
                      <m:e>
                        <m:r>
                          <a:rPr lang="en-CA" altLang="en-US" sz="2400" i="1">
                            <a:solidFill>
                              <a:srgbClr val="66FF33"/>
                            </a:solidFill>
                            <a:latin typeface="Cambria Math" panose="02040503050406030204" pitchFamily="18" charset="0"/>
                            <a:sym typeface="Symbol" panose="05050102010706020507" pitchFamily="18" charset="2"/>
                          </a:rPr>
                          <m:t>𝑀</m:t>
                        </m:r>
                      </m:e>
                      <m:sub>
                        <m:acc>
                          <m:accPr>
                            <m:chr m:val="⃗"/>
                            <m:ctrlPr>
                              <a:rPr lang="en-US" altLang="en-US" sz="2400" i="1">
                                <a:solidFill>
                                  <a:srgbClr val="66FF33"/>
                                </a:solidFill>
                                <a:latin typeface="Cambria Math" panose="02040503050406030204" pitchFamily="18" charset="0"/>
                                <a:sym typeface="Symbol" panose="05050102010706020507" pitchFamily="18" charset="2"/>
                              </a:rPr>
                            </m:ctrlPr>
                          </m:accPr>
                          <m:e>
                            <m:r>
                              <a:rPr lang="en-CA" altLang="en-US" sz="2400" i="1">
                                <a:solidFill>
                                  <a:srgbClr val="66FF33"/>
                                </a:solidFill>
                                <a:latin typeface="Cambria Math" panose="02040503050406030204" pitchFamily="18" charset="0"/>
                                <a:sym typeface="Symbol" panose="05050102010706020507" pitchFamily="18" charset="2"/>
                              </a:rPr>
                              <m:t>𝑤</m:t>
                            </m:r>
                          </m:e>
                        </m:acc>
                      </m:sub>
                    </m:sSub>
                    <m:d>
                      <m:dPr>
                        <m:ctrlPr>
                          <a:rPr lang="en-US" altLang="en-US" sz="2400" i="1">
                            <a:latin typeface="Cambria Math" panose="02040503050406030204" pitchFamily="18" charset="0"/>
                            <a:sym typeface="Symbol" panose="05050102010706020507" pitchFamily="18" charset="2"/>
                          </a:rPr>
                        </m:ctrlPr>
                      </m:d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d>
                  </m:oMath>
                </a14:m>
                <a:r>
                  <a:rPr lang="en-US" altLang="en-US" sz="2400">
                    <a:latin typeface="Times New Roman" pitchFamily="18" charset="0"/>
                    <a:sym typeface="Symbol" panose="05050102010706020507" pitchFamily="18" charset="2"/>
                  </a:rPr>
                  <a:t>.</a:t>
                </a:r>
              </a:p>
            </p:txBody>
          </p:sp>
        </mc:Choice>
        <mc:Fallback xmlns="">
          <p:sp>
            <p:nvSpPr>
              <p:cNvPr id="348" name="Text Box 33"/>
              <p:cNvSpPr txBox="1">
                <a:spLocks noRot="1" noChangeAspect="1" noMove="1" noResize="1" noEditPoints="1" noAdjustHandles="1" noChangeArrowheads="1" noChangeShapeType="1" noTextEdit="1"/>
              </p:cNvSpPr>
              <p:nvPr/>
            </p:nvSpPr>
            <p:spPr bwMode="auto">
              <a:xfrm>
                <a:off x="-86963" y="2554585"/>
                <a:ext cx="9338913" cy="461665"/>
              </a:xfrm>
              <a:prstGeom prst="rect">
                <a:avLst/>
              </a:prstGeom>
              <a:blipFill>
                <a:blip r:embed="rId7"/>
                <a:stretch>
                  <a:fillRect t="-18421"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362" name="Group 361"/>
          <p:cNvGrpSpPr/>
          <p:nvPr/>
        </p:nvGrpSpPr>
        <p:grpSpPr>
          <a:xfrm>
            <a:off x="7269017" y="3313270"/>
            <a:ext cx="1716868" cy="2047869"/>
            <a:chOff x="7269017" y="3313270"/>
            <a:chExt cx="1716868" cy="2047869"/>
          </a:xfrm>
        </p:grpSpPr>
        <p:grpSp>
          <p:nvGrpSpPr>
            <p:cNvPr id="311" name="Group 310"/>
            <p:cNvGrpSpPr/>
            <p:nvPr/>
          </p:nvGrpSpPr>
          <p:grpSpPr>
            <a:xfrm>
              <a:off x="7269017" y="3313270"/>
              <a:ext cx="1147814" cy="2029314"/>
              <a:chOff x="7269017" y="1988403"/>
              <a:chExt cx="1147814" cy="2029314"/>
            </a:xfrm>
          </p:grpSpPr>
          <p:grpSp>
            <p:nvGrpSpPr>
              <p:cNvPr id="6" name="Group 5"/>
              <p:cNvGrpSpPr/>
              <p:nvPr/>
            </p:nvGrpSpPr>
            <p:grpSpPr>
              <a:xfrm>
                <a:off x="7269017" y="1988403"/>
                <a:ext cx="1147814" cy="2029314"/>
                <a:chOff x="7269017" y="961310"/>
                <a:chExt cx="1147814" cy="2029314"/>
              </a:xfrm>
            </p:grpSpPr>
            <mc:AlternateContent xmlns:mc="http://schemas.openxmlformats.org/markup-compatibility/2006" xmlns:a14="http://schemas.microsoft.com/office/drawing/2010/main">
              <mc:Choice Requires="a14">
                <p:sp>
                  <p:nvSpPr>
                    <p:cNvPr id="69" name="Rectangle 68"/>
                    <p:cNvSpPr/>
                    <p:nvPr/>
                  </p:nvSpPr>
                  <p:spPr>
                    <a:xfrm>
                      <a:off x="7269017" y="961310"/>
                      <a:ext cx="1147814" cy="822469"/>
                    </a:xfrm>
                    <a:prstGeom prst="rect">
                      <a:avLst/>
                    </a:prstGeom>
                    <a:solidFill>
                      <a:srgbClr val="000066"/>
                    </a:solidFill>
                  </p:spPr>
                  <p:txBody>
                    <a:bodyPr wrap="none">
                      <a:spAutoFit/>
                    </a:bodyPr>
                    <a:lstStyle/>
                    <a:p>
                      <a:pPr algn="ctr"/>
                      <a:r>
                        <a:rPr lang="en-US" sz="2400">
                          <a:solidFill>
                            <a:srgbClr val="66FF33"/>
                          </a:solidFill>
                          <a:sym typeface="Symbol" panose="05050102010706020507" pitchFamily="18" charset="2"/>
                        </a:rPr>
                        <a:t>Output </a:t>
                      </a:r>
                      <a:br>
                        <a:rPr lang="en-US" sz="2400">
                          <a:solidFill>
                            <a:srgbClr val="66FF33"/>
                          </a:solidFill>
                          <a:sym typeface="Symbol" panose="05050102010706020507" pitchFamily="18" charset="2"/>
                        </a:rPr>
                      </a:br>
                      <a14:m>
                        <m:oMathPara xmlns:m="http://schemas.openxmlformats.org/officeDocument/2006/math">
                          <m:oMathParaPr>
                            <m:jc m:val="centerGroup"/>
                          </m:oMathParaPr>
                          <m:oMath xmlns:m="http://schemas.openxmlformats.org/officeDocument/2006/math">
                            <m:sSub>
                              <m:sSubPr>
                                <m:ctrlPr>
                                  <a:rPr lang="en-US" altLang="en-US" sz="2400" i="1">
                                    <a:solidFill>
                                      <a:srgbClr val="66FF33"/>
                                    </a:solidFill>
                                    <a:latin typeface="Cambria Math" panose="02040503050406030204" pitchFamily="18" charset="0"/>
                                    <a:sym typeface="Symbol" panose="05050102010706020507" pitchFamily="18" charset="2"/>
                                  </a:rPr>
                                </m:ctrlPr>
                              </m:sSubPr>
                              <m:e>
                                <m:r>
                                  <a:rPr lang="en-CA" altLang="en-US" sz="2400" i="1">
                                    <a:solidFill>
                                      <a:srgbClr val="66FF33"/>
                                    </a:solidFill>
                                    <a:latin typeface="Cambria Math" panose="02040503050406030204" pitchFamily="18" charset="0"/>
                                    <a:sym typeface="Symbol" panose="05050102010706020507" pitchFamily="18" charset="2"/>
                                  </a:rPr>
                                  <m:t>𝑀</m:t>
                                </m:r>
                              </m:e>
                              <m:sub>
                                <m:acc>
                                  <m:accPr>
                                    <m:chr m:val="⃗"/>
                                    <m:ctrlPr>
                                      <a:rPr lang="en-US" altLang="en-US" sz="2400" i="1">
                                        <a:solidFill>
                                          <a:srgbClr val="66FF33"/>
                                        </a:solidFill>
                                        <a:latin typeface="Cambria Math" panose="02040503050406030204" pitchFamily="18" charset="0"/>
                                        <a:sym typeface="Symbol" panose="05050102010706020507" pitchFamily="18" charset="2"/>
                                      </a:rPr>
                                    </m:ctrlPr>
                                  </m:accPr>
                                  <m:e>
                                    <m:r>
                                      <a:rPr lang="en-CA" altLang="en-US" sz="2400" i="1">
                                        <a:solidFill>
                                          <a:srgbClr val="66FF33"/>
                                        </a:solidFill>
                                        <a:latin typeface="Cambria Math" panose="02040503050406030204" pitchFamily="18" charset="0"/>
                                        <a:sym typeface="Symbol" panose="05050102010706020507" pitchFamily="18" charset="2"/>
                                      </a:rPr>
                                      <m:t>𝑤</m:t>
                                    </m:r>
                                  </m:e>
                                </m:acc>
                              </m:sub>
                            </m:sSub>
                            <m:d>
                              <m:dPr>
                                <m:ctrlPr>
                                  <a:rPr lang="en-US" altLang="en-US" sz="2400" i="1">
                                    <a:latin typeface="Cambria Math" panose="02040503050406030204" pitchFamily="18" charset="0"/>
                                    <a:sym typeface="Symbol" panose="05050102010706020507" pitchFamily="18" charset="2"/>
                                  </a:rPr>
                                </m:ctrlPr>
                              </m:d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d>
                          </m:oMath>
                        </m:oMathPara>
                      </a14:m>
                      <a:endParaRPr lang="en-CA" sz="2400" i="1" baseline="-25000">
                        <a:solidFill>
                          <a:srgbClr val="FF00FF"/>
                        </a:solidFill>
                      </a:endParaRPr>
                    </a:p>
                  </p:txBody>
                </p:sp>
              </mc:Choice>
              <mc:Fallback xmlns="">
                <p:sp>
                  <p:nvSpPr>
                    <p:cNvPr id="69" name="Rectangle 68"/>
                    <p:cNvSpPr>
                      <a:spLocks noRot="1" noChangeAspect="1" noMove="1" noResize="1" noEditPoints="1" noAdjustHandles="1" noChangeArrowheads="1" noChangeShapeType="1" noTextEdit="1"/>
                    </p:cNvSpPr>
                    <p:nvPr/>
                  </p:nvSpPr>
                  <p:spPr>
                    <a:xfrm>
                      <a:off x="7269017" y="961310"/>
                      <a:ext cx="1147814" cy="822469"/>
                    </a:xfrm>
                    <a:prstGeom prst="rect">
                      <a:avLst/>
                    </a:prstGeom>
                    <a:blipFill>
                      <a:blip r:embed="rId8"/>
                      <a:stretch>
                        <a:fillRect l="-7937" t="-5970" r="-19048" b="-746"/>
                      </a:stretch>
                    </a:blipFill>
                  </p:spPr>
                  <p:txBody>
                    <a:bodyPr/>
                    <a:lstStyle/>
                    <a:p>
                      <a:r>
                        <a:rPr lang="en-CA">
                          <a:noFill/>
                        </a:rPr>
                        <a:t> </a:t>
                      </a:r>
                    </a:p>
                  </p:txBody>
                </p:sp>
              </mc:Fallback>
            </mc:AlternateContent>
            <p:sp>
              <p:nvSpPr>
                <p:cNvPr id="70" name="Rectangle 69"/>
                <p:cNvSpPr/>
                <p:nvPr/>
              </p:nvSpPr>
              <p:spPr>
                <a:xfrm>
                  <a:off x="7467600" y="1696660"/>
                  <a:ext cx="559769" cy="461665"/>
                </a:xfrm>
                <a:prstGeom prst="rect">
                  <a:avLst/>
                </a:prstGeom>
              </p:spPr>
              <p:txBody>
                <a:bodyPr wrap="none">
                  <a:spAutoFit/>
                </a:bodyPr>
                <a:lstStyle/>
                <a:p>
                  <a:r>
                    <a:rPr lang="en-US" altLang="en-US" sz="2400" i="1">
                      <a:solidFill>
                        <a:srgbClr val="00B050"/>
                      </a:solidFill>
                      <a:sym typeface="Symbol" panose="05050102010706020507" pitchFamily="18" charset="2"/>
                    </a:rPr>
                    <a:t>cat</a:t>
                  </a:r>
                  <a:endParaRPr lang="en-CA" sz="2400">
                    <a:solidFill>
                      <a:srgbClr val="00B050"/>
                    </a:solidFill>
                  </a:endParaRPr>
                </a:p>
              </p:txBody>
            </p:sp>
            <p:sp>
              <p:nvSpPr>
                <p:cNvPr id="71" name="Rectangle 70"/>
                <p:cNvSpPr/>
                <p:nvPr/>
              </p:nvSpPr>
              <p:spPr>
                <a:xfrm>
                  <a:off x="7482672" y="2270122"/>
                  <a:ext cx="772969" cy="461665"/>
                </a:xfrm>
                <a:prstGeom prst="rect">
                  <a:avLst/>
                </a:prstGeom>
              </p:spPr>
              <p:txBody>
                <a:bodyPr wrap="none">
                  <a:spAutoFit/>
                </a:bodyPr>
                <a:lstStyle/>
                <a:p>
                  <a:r>
                    <a:rPr lang="en-US" altLang="en-US" sz="2400" i="1">
                      <a:solidFill>
                        <a:srgbClr val="00B050"/>
                      </a:solidFill>
                      <a:sym typeface="Symbol" panose="05050102010706020507" pitchFamily="18" charset="2"/>
                    </a:rPr>
                    <a:t>face </a:t>
                  </a:r>
                  <a:endParaRPr lang="en-CA" sz="2400">
                    <a:solidFill>
                      <a:srgbClr val="00B050"/>
                    </a:solidFill>
                  </a:endParaRPr>
                </a:p>
              </p:txBody>
            </p:sp>
            <p:sp>
              <p:nvSpPr>
                <p:cNvPr id="72" name="Rectangle 71"/>
                <p:cNvSpPr/>
                <p:nvPr/>
              </p:nvSpPr>
              <p:spPr>
                <a:xfrm>
                  <a:off x="7467600" y="2528959"/>
                  <a:ext cx="696024" cy="461665"/>
                </a:xfrm>
                <a:prstGeom prst="rect">
                  <a:avLst/>
                </a:prstGeom>
              </p:spPr>
              <p:txBody>
                <a:bodyPr wrap="none">
                  <a:spAutoFit/>
                </a:bodyPr>
                <a:lstStyle/>
                <a:p>
                  <a:r>
                    <a:rPr lang="en-US" sz="2400" i="1">
                      <a:solidFill>
                        <a:srgbClr val="00B050"/>
                      </a:solidFill>
                      <a:sym typeface="Symbol" panose="05050102010706020507" pitchFamily="18" charset="2"/>
                    </a:rPr>
                    <a:t>bike</a:t>
                  </a:r>
                  <a:endParaRPr lang="en-CA" sz="2400">
                    <a:solidFill>
                      <a:srgbClr val="00B050"/>
                    </a:solidFill>
                  </a:endParaRPr>
                </a:p>
              </p:txBody>
            </p:sp>
            <p:sp>
              <p:nvSpPr>
                <p:cNvPr id="73" name="Rectangle 72"/>
                <p:cNvSpPr/>
                <p:nvPr/>
              </p:nvSpPr>
              <p:spPr>
                <a:xfrm>
                  <a:off x="7467600" y="1975463"/>
                  <a:ext cx="646331" cy="461665"/>
                </a:xfrm>
                <a:prstGeom prst="rect">
                  <a:avLst/>
                </a:prstGeom>
              </p:spPr>
              <p:txBody>
                <a:bodyPr wrap="none">
                  <a:spAutoFit/>
                </a:bodyPr>
                <a:lstStyle/>
                <a:p>
                  <a:r>
                    <a:rPr lang="en-US" sz="2400" i="1">
                      <a:solidFill>
                        <a:srgbClr val="00B050"/>
                      </a:solidFill>
                      <a:sym typeface="Symbol" panose="05050102010706020507" pitchFamily="18" charset="2"/>
                    </a:rPr>
                    <a:t>dog</a:t>
                  </a:r>
                  <a:endParaRPr lang="en-CA" sz="2400">
                    <a:solidFill>
                      <a:srgbClr val="00B050"/>
                    </a:solidFill>
                  </a:endParaRPr>
                </a:p>
              </p:txBody>
            </p:sp>
          </p:grpSp>
          <p:grpSp>
            <p:nvGrpSpPr>
              <p:cNvPr id="310" name="Group 309"/>
              <p:cNvGrpSpPr/>
              <p:nvPr/>
            </p:nvGrpSpPr>
            <p:grpSpPr>
              <a:xfrm>
                <a:off x="7298930" y="2874820"/>
                <a:ext cx="185296" cy="992125"/>
                <a:chOff x="6934200" y="3050625"/>
                <a:chExt cx="185296" cy="992125"/>
              </a:xfrm>
            </p:grpSpPr>
            <p:sp>
              <p:nvSpPr>
                <p:cNvPr id="306" name="Oval 305"/>
                <p:cNvSpPr/>
                <p:nvPr/>
              </p:nvSpPr>
              <p:spPr>
                <a:xfrm>
                  <a:off x="6939324" y="3050625"/>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307" name="Oval 306"/>
                <p:cNvSpPr/>
                <p:nvPr/>
              </p:nvSpPr>
              <p:spPr>
                <a:xfrm>
                  <a:off x="6939410" y="3344661"/>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308" name="Oval 307"/>
                <p:cNvSpPr/>
                <p:nvPr/>
              </p:nvSpPr>
              <p:spPr>
                <a:xfrm>
                  <a:off x="6939496" y="3603553"/>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309" name="Oval 308"/>
                <p:cNvSpPr/>
                <p:nvPr/>
              </p:nvSpPr>
              <p:spPr>
                <a:xfrm>
                  <a:off x="6934200" y="3862750"/>
                  <a:ext cx="180000" cy="180000"/>
                </a:xfrm>
                <a:prstGeom prst="ellipse">
                  <a:avLst/>
                </a:prstGeom>
                <a:solidFill>
                  <a:srgbClr val="92D050"/>
                </a:solidFill>
                <a:ln>
                  <a:noFill/>
                </a:ln>
              </p:spPr>
              <p:txBody>
                <a:bodyPr wrap="square" rtlCol="0" anchor="ctr">
                  <a:spAutoFit/>
                </a:bodyPr>
                <a:lstStyle/>
                <a:p>
                  <a:pPr algn="l"/>
                  <a:endParaRPr lang="en-CA" sz="2400"/>
                </a:p>
              </p:txBody>
            </p:sp>
          </p:grpSp>
        </p:grpSp>
        <p:grpSp>
          <p:nvGrpSpPr>
            <p:cNvPr id="351" name="Group 350"/>
            <p:cNvGrpSpPr/>
            <p:nvPr/>
          </p:nvGrpSpPr>
          <p:grpSpPr>
            <a:xfrm>
              <a:off x="7962204" y="4067175"/>
              <a:ext cx="1023681" cy="1293964"/>
              <a:chOff x="7467600" y="1696660"/>
              <a:chExt cx="1023681" cy="1293964"/>
            </a:xfrm>
          </p:grpSpPr>
          <p:sp>
            <p:nvSpPr>
              <p:cNvPr id="358" name="Rectangle 357"/>
              <p:cNvSpPr/>
              <p:nvPr/>
            </p:nvSpPr>
            <p:spPr>
              <a:xfrm>
                <a:off x="7467600" y="1696660"/>
                <a:ext cx="1008609" cy="461665"/>
              </a:xfrm>
              <a:prstGeom prst="rect">
                <a:avLst/>
              </a:prstGeom>
            </p:spPr>
            <p:txBody>
              <a:bodyPr wrap="none">
                <a:spAutoFit/>
              </a:bodyPr>
              <a:lstStyle/>
              <a:p>
                <a:r>
                  <a:rPr lang="en-US" altLang="en-US" sz="2400" i="1">
                    <a:solidFill>
                      <a:srgbClr val="00B050"/>
                    </a:solidFill>
                    <a:sym typeface="Symbol" panose="05050102010706020507" pitchFamily="18" charset="2"/>
                  </a:rPr>
                  <a:t>= 0.02</a:t>
                </a:r>
                <a:endParaRPr lang="en-CA" sz="2400">
                  <a:solidFill>
                    <a:srgbClr val="00B050"/>
                  </a:solidFill>
                </a:endParaRPr>
              </a:p>
            </p:txBody>
          </p:sp>
          <p:sp>
            <p:nvSpPr>
              <p:cNvPr id="359" name="Rectangle 358"/>
              <p:cNvSpPr/>
              <p:nvPr/>
            </p:nvSpPr>
            <p:spPr>
              <a:xfrm>
                <a:off x="7482672" y="2270122"/>
                <a:ext cx="1008609" cy="461665"/>
              </a:xfrm>
              <a:prstGeom prst="rect">
                <a:avLst/>
              </a:prstGeom>
            </p:spPr>
            <p:txBody>
              <a:bodyPr wrap="none">
                <a:spAutoFit/>
              </a:bodyPr>
              <a:lstStyle/>
              <a:p>
                <a:r>
                  <a:rPr lang="en-US" altLang="en-US" sz="2400" i="1">
                    <a:solidFill>
                      <a:srgbClr val="00B050"/>
                    </a:solidFill>
                    <a:sym typeface="Symbol" panose="05050102010706020507" pitchFamily="18" charset="2"/>
                  </a:rPr>
                  <a:t>= 0.05</a:t>
                </a:r>
                <a:endParaRPr lang="en-CA" sz="2400">
                  <a:solidFill>
                    <a:srgbClr val="00B050"/>
                  </a:solidFill>
                </a:endParaRPr>
              </a:p>
            </p:txBody>
          </p:sp>
          <p:sp>
            <p:nvSpPr>
              <p:cNvPr id="360" name="Rectangle 359"/>
              <p:cNvSpPr/>
              <p:nvPr/>
            </p:nvSpPr>
            <p:spPr>
              <a:xfrm>
                <a:off x="7467600" y="2528959"/>
                <a:ext cx="1008609" cy="461665"/>
              </a:xfrm>
              <a:prstGeom prst="rect">
                <a:avLst/>
              </a:prstGeom>
            </p:spPr>
            <p:txBody>
              <a:bodyPr wrap="none">
                <a:spAutoFit/>
              </a:bodyPr>
              <a:lstStyle/>
              <a:p>
                <a:r>
                  <a:rPr lang="en-US" sz="2400" i="1">
                    <a:solidFill>
                      <a:srgbClr val="00B050"/>
                    </a:solidFill>
                    <a:sym typeface="Symbol" panose="05050102010706020507" pitchFamily="18" charset="2"/>
                  </a:rPr>
                  <a:t>= 0.92</a:t>
                </a:r>
                <a:endParaRPr lang="en-CA" sz="2400">
                  <a:solidFill>
                    <a:srgbClr val="00B050"/>
                  </a:solidFill>
                </a:endParaRPr>
              </a:p>
            </p:txBody>
          </p:sp>
          <p:sp>
            <p:nvSpPr>
              <p:cNvPr id="361" name="Rectangle 360"/>
              <p:cNvSpPr/>
              <p:nvPr/>
            </p:nvSpPr>
            <p:spPr>
              <a:xfrm>
                <a:off x="7467600" y="1975463"/>
                <a:ext cx="1008609" cy="461665"/>
              </a:xfrm>
              <a:prstGeom prst="rect">
                <a:avLst/>
              </a:prstGeom>
            </p:spPr>
            <p:txBody>
              <a:bodyPr wrap="none">
                <a:spAutoFit/>
              </a:bodyPr>
              <a:lstStyle/>
              <a:p>
                <a:r>
                  <a:rPr lang="en-US" sz="2400" i="1">
                    <a:solidFill>
                      <a:srgbClr val="00B050"/>
                    </a:solidFill>
                    <a:sym typeface="Symbol" panose="05050102010706020507" pitchFamily="18" charset="2"/>
                  </a:rPr>
                  <a:t>= 0.01</a:t>
                </a:r>
                <a:endParaRPr lang="en-CA" sz="2400">
                  <a:solidFill>
                    <a:srgbClr val="00B050"/>
                  </a:solidFill>
                </a:endParaRPr>
              </a:p>
            </p:txBody>
          </p:sp>
        </p:grpSp>
      </p:grpSp>
    </p:spTree>
    <p:extLst>
      <p:ext uri="{BB962C8B-B14F-4D97-AF65-F5344CB8AC3E}">
        <p14:creationId xmlns:p14="http://schemas.microsoft.com/office/powerpoint/2010/main" val="182936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8">
                                            <p:txEl>
                                              <p:pRg st="0" end="0"/>
                                            </p:txEl>
                                          </p:spTgt>
                                        </p:tgtEl>
                                        <p:attrNameLst>
                                          <p:attrName>style.visibility</p:attrName>
                                        </p:attrNameLst>
                                      </p:cBhvr>
                                      <p:to>
                                        <p:strVal val="visible"/>
                                      </p:to>
                                    </p:set>
                                    <p:anim calcmode="lin" valueType="num">
                                      <p:cBhvr additive="base">
                                        <p:cTn id="17" dur="500" fill="hold"/>
                                        <p:tgtEl>
                                          <p:spTgt spid="98">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8">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47"/>
                                        </p:tgtEl>
                                        <p:attrNameLst>
                                          <p:attrName>style.visibility</p:attrName>
                                        </p:attrNameLst>
                                      </p:cBhvr>
                                      <p:to>
                                        <p:strVal val="visible"/>
                                      </p:to>
                                    </p:set>
                                    <p:anim calcmode="lin" valueType="num">
                                      <p:cBhvr additive="base">
                                        <p:cTn id="21" dur="500" fill="hold"/>
                                        <p:tgtEl>
                                          <p:spTgt spid="347"/>
                                        </p:tgtEl>
                                        <p:attrNameLst>
                                          <p:attrName>ppt_x</p:attrName>
                                        </p:attrNameLst>
                                      </p:cBhvr>
                                      <p:tavLst>
                                        <p:tav tm="0">
                                          <p:val>
                                            <p:strVal val="0-#ppt_w/2"/>
                                          </p:val>
                                        </p:tav>
                                        <p:tav tm="100000">
                                          <p:val>
                                            <p:strVal val="#ppt_x"/>
                                          </p:val>
                                        </p:tav>
                                      </p:tavLst>
                                    </p:anim>
                                    <p:anim calcmode="lin" valueType="num">
                                      <p:cBhvr additive="base">
                                        <p:cTn id="22" dur="500" fill="hold"/>
                                        <p:tgtEl>
                                          <p:spTgt spid="347"/>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20"/>
                                        </p:tgtEl>
                                        <p:attrNameLst>
                                          <p:attrName>style.visibility</p:attrName>
                                        </p:attrNameLst>
                                      </p:cBhvr>
                                      <p:to>
                                        <p:strVal val="visible"/>
                                      </p:to>
                                    </p:set>
                                    <p:anim calcmode="lin" valueType="num">
                                      <p:cBhvr additive="base">
                                        <p:cTn id="25" dur="500" fill="hold"/>
                                        <p:tgtEl>
                                          <p:spTgt spid="320"/>
                                        </p:tgtEl>
                                        <p:attrNameLst>
                                          <p:attrName>ppt_x</p:attrName>
                                        </p:attrNameLst>
                                      </p:cBhvr>
                                      <p:tavLst>
                                        <p:tav tm="0">
                                          <p:val>
                                            <p:strVal val="0-#ppt_w/2"/>
                                          </p:val>
                                        </p:tav>
                                        <p:tav tm="100000">
                                          <p:val>
                                            <p:strVal val="#ppt_x"/>
                                          </p:val>
                                        </p:tav>
                                      </p:tavLst>
                                    </p:anim>
                                    <p:anim calcmode="lin" valueType="num">
                                      <p:cBhvr additive="base">
                                        <p:cTn id="26" dur="500" fill="hold"/>
                                        <p:tgtEl>
                                          <p:spTgt spid="3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2"/>
                                        </p:tgtEl>
                                        <p:attrNameLst>
                                          <p:attrName>style.visibility</p:attrName>
                                        </p:attrNameLst>
                                      </p:cBhvr>
                                      <p:to>
                                        <p:strVal val="visible"/>
                                      </p:to>
                                    </p:set>
                                    <p:anim calcmode="lin" valueType="num">
                                      <p:cBhvr additive="base">
                                        <p:cTn id="31" dur="500" fill="hold"/>
                                        <p:tgtEl>
                                          <p:spTgt spid="342"/>
                                        </p:tgtEl>
                                        <p:attrNameLst>
                                          <p:attrName>ppt_x</p:attrName>
                                        </p:attrNameLst>
                                      </p:cBhvr>
                                      <p:tavLst>
                                        <p:tav tm="0">
                                          <p:val>
                                            <p:strVal val="0-#ppt_w/2"/>
                                          </p:val>
                                        </p:tav>
                                        <p:tav tm="100000">
                                          <p:val>
                                            <p:strVal val="#ppt_x"/>
                                          </p:val>
                                        </p:tav>
                                      </p:tavLst>
                                    </p:anim>
                                    <p:anim calcmode="lin" valueType="num">
                                      <p:cBhvr additive="base">
                                        <p:cTn id="32" dur="500" fill="hold"/>
                                        <p:tgtEl>
                                          <p:spTgt spid="34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48">
                                            <p:txEl>
                                              <p:pRg st="0" end="0"/>
                                            </p:txEl>
                                          </p:spTgt>
                                        </p:tgtEl>
                                        <p:attrNameLst>
                                          <p:attrName>style.visibility</p:attrName>
                                        </p:attrNameLst>
                                      </p:cBhvr>
                                      <p:to>
                                        <p:strVal val="visible"/>
                                      </p:to>
                                    </p:set>
                                    <p:anim calcmode="lin" valueType="num">
                                      <p:cBhvr additive="base">
                                        <p:cTn id="37" dur="500" fill="hold"/>
                                        <p:tgtEl>
                                          <p:spTgt spid="348">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4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62"/>
                                        </p:tgtEl>
                                        <p:attrNameLst>
                                          <p:attrName>style.visibility</p:attrName>
                                        </p:attrNameLst>
                                      </p:cBhvr>
                                      <p:to>
                                        <p:strVal val="visible"/>
                                      </p:to>
                                    </p:set>
                                    <p:anim calcmode="lin" valueType="num">
                                      <p:cBhvr additive="base">
                                        <p:cTn id="43" dur="500" fill="hold"/>
                                        <p:tgtEl>
                                          <p:spTgt spid="362"/>
                                        </p:tgtEl>
                                        <p:attrNameLst>
                                          <p:attrName>ppt_x</p:attrName>
                                        </p:attrNameLst>
                                      </p:cBhvr>
                                      <p:tavLst>
                                        <p:tav tm="0">
                                          <p:val>
                                            <p:strVal val="0-#ppt_w/2"/>
                                          </p:val>
                                        </p:tav>
                                        <p:tav tm="100000">
                                          <p:val>
                                            <p:strVal val="#ppt_x"/>
                                          </p:val>
                                        </p:tav>
                                      </p:tavLst>
                                    </p:anim>
                                    <p:anim calcmode="lin" valueType="num">
                                      <p:cBhvr additive="base">
                                        <p:cTn id="44" dur="500" fill="hold"/>
                                        <p:tgtEl>
                                          <p:spTgt spid="36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1">
                                            <p:txEl>
                                              <p:pRg st="0" end="0"/>
                                            </p:txEl>
                                          </p:spTgt>
                                        </p:tgtEl>
                                        <p:attrNameLst>
                                          <p:attrName>style.visibility</p:attrName>
                                        </p:attrNameLst>
                                      </p:cBhvr>
                                      <p:to>
                                        <p:strVal val="visible"/>
                                      </p:to>
                                    </p:set>
                                    <p:anim calcmode="lin" valueType="num">
                                      <p:cBhvr additive="base">
                                        <p:cTn id="49" dur="500" fill="hold"/>
                                        <p:tgtEl>
                                          <p:spTgt spid="61">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1600" y="3113960"/>
            <a:ext cx="7086600" cy="2786667"/>
            <a:chOff x="1371600" y="762000"/>
            <a:chExt cx="7086600" cy="2786667"/>
          </a:xfrm>
        </p:grpSpPr>
        <p:sp>
          <p:nvSpPr>
            <p:cNvPr id="17" name="Rectangle 16"/>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a:p>
          </p:txBody>
        </p:sp>
        <p:pic>
          <p:nvPicPr>
            <p:cNvPr id="18"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Neural Networks</a:t>
            </a:r>
          </a:p>
        </p:txBody>
      </p:sp>
      <p:sp>
        <p:nvSpPr>
          <p:cNvPr id="13" name="Text Box 33"/>
          <p:cNvSpPr txBox="1">
            <a:spLocks noChangeArrowheads="1"/>
          </p:cNvSpPr>
          <p:nvPr/>
        </p:nvSpPr>
        <p:spPr bwMode="auto">
          <a:xfrm>
            <a:off x="-97457" y="609600"/>
            <a:ext cx="10155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chemeClr val="tx2"/>
                </a:solidFill>
                <a:latin typeface="Times New Roman" panose="02020603050405020304" pitchFamily="18" charset="0"/>
              </a:rPr>
              <a:t>Neural Network:</a:t>
            </a:r>
          </a:p>
          <a:p>
            <a:pPr marL="457200" indent="-457200">
              <a:spcBef>
                <a:spcPct val="0"/>
              </a:spcBef>
              <a:buFont typeface="Arial" panose="020B0604020202020204" pitchFamily="34" charset="0"/>
              <a:buChar char="•"/>
            </a:pPr>
            <a:r>
              <a:rPr lang="en-US" altLang="en-US" sz="2400">
                <a:latin typeface="Times New Roman" panose="02020603050405020304" pitchFamily="18" charset="0"/>
              </a:rPr>
              <a:t>A layered network of artificial neurons (nodes/units).</a:t>
            </a:r>
          </a:p>
        </p:txBody>
      </p:sp>
      <p:sp>
        <p:nvSpPr>
          <p:cNvPr id="61" name="Text Box 33"/>
          <p:cNvSpPr txBox="1">
            <a:spLocks noChangeArrowheads="1"/>
          </p:cNvSpPr>
          <p:nvPr/>
        </p:nvSpPr>
        <p:spPr bwMode="auto">
          <a:xfrm>
            <a:off x="2514600" y="5874603"/>
            <a:ext cx="922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400">
                <a:latin typeface="Times New Roman" panose="02020603050405020304" pitchFamily="18" charset="0"/>
                <a:cs typeface="Times New Roman" panose="02020603050405020304" pitchFamily="18" charset="0"/>
                <a:sym typeface="Symbol" panose="05050102010706020507" pitchFamily="18" charset="2"/>
              </a:rPr>
              <a:t>Hidden layers have no human designated meaning.</a:t>
            </a:r>
          </a:p>
          <a:p>
            <a:pPr>
              <a:spcBef>
                <a:spcPct val="0"/>
              </a:spcBef>
            </a:pPr>
            <a:r>
              <a:rPr lang="en-CA" sz="2400">
                <a:latin typeface="Times New Roman" panose="02020603050405020304" pitchFamily="18" charset="0"/>
                <a:cs typeface="Times New Roman" panose="02020603050405020304" pitchFamily="18" charset="0"/>
                <a:sym typeface="Symbol" panose="05050102010706020507" pitchFamily="18" charset="2"/>
              </a:rPr>
              <a:t>Meaning is “learned” by choosing weights </a:t>
            </a:r>
            <a:r>
              <a:rPr lang="en-US" altLang="en-US" sz="2400" i="1"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400" i="1" baseline="-250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sz="2400">
                <a:latin typeface="Times New Roman" panose="02020603050405020304" pitchFamily="18" charset="0"/>
                <a:cs typeface="Times New Roman" panose="02020603050405020304" pitchFamily="18" charset="0"/>
                <a:sym typeface="Symbol" panose="05050102010706020507" pitchFamily="18" charset="2"/>
              </a:rPr>
              <a:t>.</a:t>
            </a:r>
          </a:p>
        </p:txBody>
      </p:sp>
      <p:grpSp>
        <p:nvGrpSpPr>
          <p:cNvPr id="3" name="Group 2"/>
          <p:cNvGrpSpPr/>
          <p:nvPr/>
        </p:nvGrpSpPr>
        <p:grpSpPr>
          <a:xfrm>
            <a:off x="3308073" y="3037760"/>
            <a:ext cx="864141" cy="1507204"/>
            <a:chOff x="3308073" y="685800"/>
            <a:chExt cx="864141" cy="1507204"/>
          </a:xfrm>
        </p:grpSpPr>
        <p:grpSp>
          <p:nvGrpSpPr>
            <p:cNvPr id="54" name="Group 53"/>
            <p:cNvGrpSpPr/>
            <p:nvPr/>
          </p:nvGrpSpPr>
          <p:grpSpPr>
            <a:xfrm>
              <a:off x="3810000" y="1235727"/>
              <a:ext cx="362214" cy="888230"/>
              <a:chOff x="3894887" y="1447802"/>
              <a:chExt cx="362214" cy="888230"/>
            </a:xfrm>
          </p:grpSpPr>
          <p:sp>
            <p:nvSpPr>
              <p:cNvPr id="55" name="Rectangle 54"/>
              <p:cNvSpPr/>
              <p:nvPr/>
            </p:nvSpPr>
            <p:spPr>
              <a:xfrm>
                <a:off x="3980981" y="1675640"/>
                <a:ext cx="276120" cy="461665"/>
              </a:xfrm>
              <a:prstGeom prst="rect">
                <a:avLst/>
              </a:prstGeom>
              <a:solidFill>
                <a:srgbClr val="000066"/>
              </a:solidFill>
            </p:spPr>
            <p:txBody>
              <a:bodyPr wrap="square">
                <a:spAutoFit/>
              </a:bodyPr>
              <a:lstStyle/>
              <a:p>
                <a:r>
                  <a:rPr lang="en-US" sz="2400" i="1">
                    <a:solidFill>
                      <a:srgbClr val="00FFFF"/>
                    </a:solidFill>
                    <a:cs typeface="Times New Roman" panose="02020603050405020304" pitchFamily="18" charset="0"/>
                    <a:sym typeface="Symbol" panose="05050102010706020507" pitchFamily="18" charset="2"/>
                  </a:rPr>
                  <a:t>j</a:t>
                </a:r>
                <a:endParaRPr lang="en-CA" sz="2400">
                  <a:solidFill>
                    <a:srgbClr val="00FFFF"/>
                  </a:solidFill>
                </a:endParaRPr>
              </a:p>
            </p:txBody>
          </p:sp>
          <p:cxnSp>
            <p:nvCxnSpPr>
              <p:cNvPr id="56" name="Straight Arrow Connector 55"/>
              <p:cNvCxnSpPr/>
              <p:nvPr/>
            </p:nvCxnSpPr>
            <p:spPr bwMode="auto">
              <a:xfrm flipV="1">
                <a:off x="3894887" y="1447802"/>
                <a:ext cx="10932" cy="888230"/>
              </a:xfrm>
              <a:prstGeom prst="straightConnector1">
                <a:avLst/>
              </a:prstGeom>
              <a:noFill/>
              <a:ln w="38100" cap="sq" cmpd="sng" algn="ctr">
                <a:solidFill>
                  <a:srgbClr val="00FFFF"/>
                </a:solidFill>
                <a:prstDash val="solid"/>
                <a:round/>
                <a:headEnd type="triangle"/>
                <a:tailEnd type="triangle"/>
              </a:ln>
              <a:effectLst/>
            </p:spPr>
          </p:cxnSp>
        </p:grpSp>
        <p:grpSp>
          <p:nvGrpSpPr>
            <p:cNvPr id="57" name="Group 56"/>
            <p:cNvGrpSpPr/>
            <p:nvPr/>
          </p:nvGrpSpPr>
          <p:grpSpPr>
            <a:xfrm>
              <a:off x="3308073" y="685800"/>
              <a:ext cx="525780" cy="584473"/>
              <a:chOff x="4055280" y="3839232"/>
              <a:chExt cx="525780" cy="584473"/>
            </a:xfrm>
          </p:grpSpPr>
          <p:pic>
            <p:nvPicPr>
              <p:cNvPr id="58" name="Picture 4" descr="Image result for hidd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39" r="17465"/>
              <a:stretch/>
            </p:blipFill>
            <p:spPr bwMode="auto">
              <a:xfrm>
                <a:off x="4055280" y="3883705"/>
                <a:ext cx="525780" cy="540000"/>
              </a:xfrm>
              <a:prstGeom prst="rect">
                <a:avLst/>
              </a:prstGeom>
              <a:noFill/>
              <a:ln w="25400">
                <a:solidFill>
                  <a:srgbClr val="00FFFF"/>
                </a:solidFill>
              </a:ln>
              <a:extLst>
                <a:ext uri="{909E8E84-426E-40DD-AFC4-6F175D3DCCD1}">
                  <a14:hiddenFill xmlns:a14="http://schemas.microsoft.com/office/drawing/2010/main">
                    <a:solidFill>
                      <a:srgbClr val="FFFFFF"/>
                    </a:solidFill>
                  </a14:hiddenFill>
                </a:ext>
              </a:extLst>
            </p:spPr>
          </p:pic>
          <p:sp>
            <p:nvSpPr>
              <p:cNvPr id="59" name="Rectangle 58"/>
              <p:cNvSpPr/>
              <p:nvPr/>
            </p:nvSpPr>
            <p:spPr>
              <a:xfrm>
                <a:off x="4291154" y="3839232"/>
                <a:ext cx="284052" cy="523220"/>
              </a:xfrm>
              <a:prstGeom prst="rect">
                <a:avLst/>
              </a:prstGeom>
            </p:spPr>
            <p:txBody>
              <a:bodyPr wrap="none">
                <a:spAutoFit/>
              </a:bodyPr>
              <a:lstStyle/>
              <a:p>
                <a:r>
                  <a:rPr lang="en-US" b="1" i="1">
                    <a:solidFill>
                      <a:schemeClr val="bg2"/>
                    </a:solidFill>
                    <a:sym typeface="Symbol" panose="05050102010706020507" pitchFamily="18" charset="2"/>
                  </a:rPr>
                  <a:t>j</a:t>
                </a:r>
                <a:endParaRPr lang="en-CA" b="1">
                  <a:solidFill>
                    <a:schemeClr val="bg2"/>
                  </a:solidFill>
                </a:endParaRPr>
              </a:p>
            </p:txBody>
          </p:sp>
        </p:grpSp>
        <p:sp>
          <p:nvSpPr>
            <p:cNvPr id="60" name="Oval 59"/>
            <p:cNvSpPr/>
            <p:nvPr/>
          </p:nvSpPr>
          <p:spPr>
            <a:xfrm>
              <a:off x="3519430" y="2013004"/>
              <a:ext cx="180000" cy="180000"/>
            </a:xfrm>
            <a:prstGeom prst="ellipse">
              <a:avLst/>
            </a:prstGeom>
            <a:solidFill>
              <a:srgbClr val="00FFFF"/>
            </a:solidFill>
            <a:ln>
              <a:noFill/>
            </a:ln>
          </p:spPr>
          <p:txBody>
            <a:bodyPr wrap="square" rtlCol="0" anchor="ctr">
              <a:spAutoFit/>
            </a:bodyPr>
            <a:lstStyle/>
            <a:p>
              <a:pPr algn="l"/>
              <a:endParaRPr lang="en-CA" sz="2400"/>
            </a:p>
          </p:txBody>
        </p:sp>
      </p:grpSp>
      <p:grpSp>
        <p:nvGrpSpPr>
          <p:cNvPr id="77" name="Group 76"/>
          <p:cNvGrpSpPr/>
          <p:nvPr/>
        </p:nvGrpSpPr>
        <p:grpSpPr>
          <a:xfrm>
            <a:off x="2529454" y="3788242"/>
            <a:ext cx="1119268" cy="1910898"/>
            <a:chOff x="4099442" y="1066800"/>
            <a:chExt cx="1119268" cy="1910898"/>
          </a:xfrm>
        </p:grpSpPr>
        <p:cxnSp>
          <p:nvCxnSpPr>
            <p:cNvPr id="78" name="Straight Connector 77"/>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79" name="Straight Connector 78"/>
            <p:cNvCxnSpPr/>
            <p:nvPr/>
          </p:nvCxnSpPr>
          <p:spPr bwMode="auto">
            <a:xfrm>
              <a:off x="4114800" y="1066800"/>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80" name="Straight Connector 79"/>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81" name="Straight Connector 80"/>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82" name="Straight Connector 81"/>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84" name="Straight Connector 83"/>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85" name="Straight Connector 84"/>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86" name="Straight Connector 85"/>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98" name="Text Box 33"/>
              <p:cNvSpPr txBox="1">
                <a:spLocks noChangeArrowheads="1"/>
              </p:cNvSpPr>
              <p:nvPr/>
            </p:nvSpPr>
            <p:spPr bwMode="auto">
              <a:xfrm>
                <a:off x="-97458" y="1402140"/>
                <a:ext cx="9338913" cy="1200329"/>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400">
                    <a:solidFill>
                      <a:srgbClr val="FF00FF"/>
                    </a:solidFill>
                    <a:latin typeface="Times New Roman" pitchFamily="18" charset="0"/>
                  </a:rPr>
                  <a:t>Input: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r>
                      <a:rPr lang="en-CA" altLang="en-US" sz="2400" i="1">
                        <a:solidFill>
                          <a:srgbClr val="FF00FF"/>
                        </a:solidFill>
                        <a:latin typeface="Cambria Math" panose="02040503050406030204" pitchFamily="18" charset="0"/>
                        <a:sym typeface="Symbol" panose="05050102010706020507" pitchFamily="18" charset="2"/>
                      </a:rPr>
                      <m:t> </m:t>
                    </m:r>
                  </m:oMath>
                </a14:m>
                <a:r>
                  <a:rPr lang="en-US" altLang="en-US" sz="2400">
                    <a:solidFill>
                      <a:srgbClr val="FF00FF"/>
                    </a:solidFill>
                    <a:latin typeface="Times New Roman" pitchFamily="18" charset="0"/>
                    <a:sym typeface="Symbol" panose="05050102010706020507" pitchFamily="18" charset="2"/>
                  </a:rPr>
                  <a:t>=        = </a:t>
                </a:r>
                <a:r>
                  <a:rPr lang="en-US" altLang="en-US" sz="2400" i="1">
                    <a:solidFill>
                      <a:srgbClr val="FF00FF"/>
                    </a:solidFill>
                    <a:latin typeface="Times New Roman" pitchFamily="18" charset="0"/>
                    <a:sym typeface="Symbol" panose="05050102010706020507" pitchFamily="18" charset="2"/>
                  </a:rPr>
                  <a:t>x</a:t>
                </a:r>
                <a:r>
                  <a:rPr lang="en-US" altLang="en-US" sz="2400" i="1" baseline="-25000">
                    <a:solidFill>
                      <a:srgbClr val="FF00FF"/>
                    </a:solidFill>
                    <a:latin typeface="Times New Roman" pitchFamily="18" charset="0"/>
                  </a:rPr>
                  <a:t>1</a:t>
                </a:r>
                <a:r>
                  <a:rPr lang="en-US" altLang="en-US" sz="2400" i="1">
                    <a:solidFill>
                      <a:srgbClr val="FF00FF"/>
                    </a:solidFill>
                    <a:latin typeface="Times New Roman" pitchFamily="18" charset="0"/>
                  </a:rPr>
                  <a:t>,…, </a:t>
                </a:r>
                <a:r>
                  <a:rPr lang="en-US" altLang="en-US" sz="2400" i="1" err="1">
                    <a:solidFill>
                      <a:srgbClr val="FF00FF"/>
                    </a:solidFill>
                    <a:latin typeface="Times New Roman" pitchFamily="18" charset="0"/>
                  </a:rPr>
                  <a:t>x</a:t>
                </a:r>
                <a:r>
                  <a:rPr lang="en-US" altLang="en-US" sz="2400" i="1" baseline="-25000" err="1">
                    <a:solidFill>
                      <a:srgbClr val="FF00FF"/>
                    </a:solidFill>
                    <a:latin typeface="Times New Roman" pitchFamily="18" charset="0"/>
                  </a:rPr>
                  <a:t>n</a:t>
                </a:r>
                <a:r>
                  <a:rPr lang="en-US" altLang="en-US" sz="2400">
                    <a:solidFill>
                      <a:srgbClr val="FF00FF"/>
                    </a:solidFill>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US" altLang="en-US" sz="2400">
                    <a:solidFill>
                      <a:srgbClr val="66FF33"/>
                    </a:solidFill>
                    <a:latin typeface="Times New Roman" pitchFamily="18" charset="0"/>
                  </a:rPr>
                  <a:t>Edge Weights </a:t>
                </a:r>
                <a14:m>
                  <m:oMath xmlns:m="http://schemas.openxmlformats.org/officeDocument/2006/math">
                    <m:acc>
                      <m:accPr>
                        <m:chr m:val="⃗"/>
                        <m:ctrlPr>
                          <a:rPr lang="en-US" altLang="en-US" sz="2400" i="1">
                            <a:solidFill>
                              <a:srgbClr val="66FF33"/>
                            </a:solidFill>
                            <a:latin typeface="Cambria Math" panose="02040503050406030204" pitchFamily="18" charset="0"/>
                          </a:rPr>
                        </m:ctrlPr>
                      </m:accPr>
                      <m:e>
                        <m:r>
                          <a:rPr lang="en-CA" altLang="en-US" sz="2400" i="1">
                            <a:solidFill>
                              <a:srgbClr val="66FF33"/>
                            </a:solidFill>
                            <a:latin typeface="Cambria Math" panose="02040503050406030204" pitchFamily="18" charset="0"/>
                          </a:rPr>
                          <m:t>𝑤</m:t>
                        </m:r>
                      </m:e>
                    </m:acc>
                  </m:oMath>
                </a14:m>
                <a:r>
                  <a:rPr lang="en-US" altLang="en-US" sz="2400" i="1">
                    <a:solidFill>
                      <a:srgbClr val="66FF33"/>
                    </a:solidFill>
                    <a:latin typeface="Times New Roman" pitchFamily="18" charset="0"/>
                  </a:rPr>
                  <a:t> = </a:t>
                </a:r>
                <a:r>
                  <a:rPr lang="en-US" altLang="en-US" sz="2400">
                    <a:solidFill>
                      <a:srgbClr val="66FF33"/>
                    </a:solidFill>
                    <a:latin typeface="Times New Roman" pitchFamily="18" charset="0"/>
                    <a:sym typeface="Symbol" panose="05050102010706020507" pitchFamily="18" charset="2"/>
                  </a:rPr>
                  <a:t></a:t>
                </a:r>
                <a:r>
                  <a:rPr lang="en-US" altLang="en-US" sz="2400" i="1">
                    <a:solidFill>
                      <a:srgbClr val="66FF33"/>
                    </a:solidFill>
                    <a:latin typeface="Times New Roman" pitchFamily="18" charset="0"/>
                  </a:rPr>
                  <a:t>…,</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400" i="1" baseline="-250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CA" altLang="en-US" sz="24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solidFill>
                      <a:srgbClr val="66FF33"/>
                    </a:solidFill>
                    <a:latin typeface="Times New Roman" pitchFamily="18" charset="0"/>
                  </a:rPr>
                  <a:t>…</a:t>
                </a:r>
                <a:r>
                  <a:rPr lang="en-US" altLang="en-US" sz="2400">
                    <a:solidFill>
                      <a:srgbClr val="66FF33"/>
                    </a:solidFill>
                    <a:latin typeface="Times New Roman" pitchFamily="18" charset="0"/>
                    <a:sym typeface="Symbol" panose="05050102010706020507" pitchFamily="18" charset="2"/>
                  </a:rPr>
                  <a:t></a:t>
                </a:r>
                <a:r>
                  <a:rPr lang="en-US" altLang="en-US" sz="2400">
                    <a:latin typeface="Times New Roman" pitchFamily="18" charset="0"/>
                    <a:sym typeface="Symbol" panose="05050102010706020507" pitchFamily="18" charset="2"/>
                  </a:rPr>
                  <a:t>.</a:t>
                </a:r>
              </a:p>
              <a:p>
                <a:pPr>
                  <a:spcBef>
                    <a:spcPct val="0"/>
                  </a:spcBef>
                </a:pPr>
                <a:r>
                  <a:rPr lang="en-US" altLang="en-US" sz="2400" i="1">
                    <a:solidFill>
                      <a:srgbClr val="66FF33"/>
                    </a:solidFill>
                    <a:latin typeface="Times New Roman" pitchFamily="18" charset="0"/>
                  </a:rPr>
                  <a:t>       </a:t>
                </a:r>
                <a:r>
                  <a:rPr lang="en-US" altLang="en-US" sz="2400" i="1"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w</a:t>
                </a:r>
                <a:r>
                  <a:rPr lang="en-US" altLang="en-US" sz="2400" i="1" baseline="-2500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sz="2400" i="1" baseline="-25000" err="1">
                    <a:solidFill>
                      <a:srgbClr val="66FF33"/>
                    </a:solidFill>
                    <a:latin typeface="Times New Roman" panose="02020603050405020304" pitchFamily="18" charset="0"/>
                    <a:cs typeface="Times New Roman" panose="02020603050405020304" pitchFamily="18" charset="0"/>
                    <a:sym typeface="Symbol" panose="05050102010706020507" pitchFamily="18" charset="2"/>
                  </a:rPr>
                  <a:t>i,j</a:t>
                </a:r>
                <a:r>
                  <a:rPr lang="en-US" altLang="en-US" sz="2400" i="1" baseline="-250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2400" i="1">
                    <a:solidFill>
                      <a:srgbClr val="66FF33"/>
                    </a:solidFill>
                    <a:latin typeface="Times New Roman" pitchFamily="18" charset="0"/>
                  </a:rPr>
                  <a:t> = </a:t>
                </a:r>
                <a:r>
                  <a:rPr lang="en-US" altLang="en-US" sz="2400">
                    <a:latin typeface="Times New Roman" pitchFamily="18" charset="0"/>
                    <a:sym typeface="Symbol" panose="05050102010706020507" pitchFamily="18" charset="2"/>
                  </a:rPr>
                  <a:t>influence of </a:t>
                </a:r>
                <a:r>
                  <a:rPr lang="en-US" altLang="en-US" sz="2400" i="1" err="1">
                    <a:latin typeface="Times New Roman" pitchFamily="18" charset="0"/>
                    <a:sym typeface="Symbol" panose="05050102010706020507" pitchFamily="18" charset="2"/>
                  </a:rPr>
                  <a:t>i</a:t>
                </a:r>
                <a:r>
                  <a:rPr lang="en-US" altLang="en-US" sz="2400" i="1" baseline="30000" err="1">
                    <a:latin typeface="Times New Roman" pitchFamily="18" charset="0"/>
                    <a:sym typeface="Symbol" panose="05050102010706020507" pitchFamily="18" charset="2"/>
                  </a:rPr>
                  <a:t>th</a:t>
                </a:r>
                <a:r>
                  <a:rPr lang="en-US" altLang="en-US" sz="2400">
                    <a:latin typeface="Times New Roman" pitchFamily="18" charset="0"/>
                    <a:sym typeface="Symbol" panose="05050102010706020507" pitchFamily="18" charset="2"/>
                  </a:rPr>
                  <a:t> pixel </a:t>
                </a:r>
                <a:r>
                  <a:rPr lang="en-US" altLang="en-US" sz="2400" i="1" err="1">
                    <a:latin typeface="Times New Roman" pitchFamily="18" charset="0"/>
                    <a:sym typeface="Symbol" panose="05050102010706020507" pitchFamily="18" charset="2"/>
                  </a:rPr>
                  <a:t>j</a:t>
                </a:r>
                <a:r>
                  <a:rPr lang="en-US" altLang="en-US" sz="2400" i="1" baseline="30000" err="1">
                    <a:latin typeface="Times New Roman" pitchFamily="18" charset="0"/>
                    <a:sym typeface="Symbol" panose="05050102010706020507" pitchFamily="18" charset="2"/>
                  </a:rPr>
                  <a:t>th</a:t>
                </a:r>
                <a:r>
                  <a:rPr lang="en-US" altLang="en-US" sz="2400">
                    <a:latin typeface="Times New Roman" pitchFamily="18" charset="0"/>
                    <a:sym typeface="Symbol" panose="05050102010706020507" pitchFamily="18" charset="2"/>
                  </a:rPr>
                  <a:t> hidden node.</a:t>
                </a:r>
              </a:p>
            </p:txBody>
          </p:sp>
        </mc:Choice>
        <mc:Fallback xmlns="">
          <p:sp>
            <p:nvSpPr>
              <p:cNvPr id="98" name="Text Box 33"/>
              <p:cNvSpPr txBox="1">
                <a:spLocks noRot="1" noChangeAspect="1" noMove="1" noResize="1" noEditPoints="1" noAdjustHandles="1" noChangeArrowheads="1" noChangeShapeType="1" noTextEdit="1"/>
              </p:cNvSpPr>
              <p:nvPr/>
            </p:nvSpPr>
            <p:spPr bwMode="auto">
              <a:xfrm>
                <a:off x="-97458" y="1402140"/>
                <a:ext cx="9338913" cy="1200329"/>
              </a:xfrm>
              <a:prstGeom prst="rect">
                <a:avLst/>
              </a:prstGeom>
              <a:blipFill>
                <a:blip r:embed="rId5"/>
                <a:stretch>
                  <a:fillRect t="-7107" b="-106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184" name="Group 183"/>
          <p:cNvGrpSpPr/>
          <p:nvPr/>
        </p:nvGrpSpPr>
        <p:grpSpPr>
          <a:xfrm>
            <a:off x="4629478" y="3528611"/>
            <a:ext cx="1277786" cy="2374932"/>
            <a:chOff x="4008388" y="953868"/>
            <a:chExt cx="1277786" cy="2374932"/>
          </a:xfrm>
        </p:grpSpPr>
        <p:grpSp>
          <p:nvGrpSpPr>
            <p:cNvPr id="185" name="Group 184"/>
            <p:cNvGrpSpPr/>
            <p:nvPr/>
          </p:nvGrpSpPr>
          <p:grpSpPr>
            <a:xfrm>
              <a:off x="4097248" y="1066800"/>
              <a:ext cx="1082664" cy="2184968"/>
              <a:chOff x="4097248" y="1066800"/>
              <a:chExt cx="1082664" cy="2184968"/>
            </a:xfrm>
          </p:grpSpPr>
          <p:cxnSp>
            <p:nvCxnSpPr>
              <p:cNvPr id="226" name="Straight Connector 225"/>
              <p:cNvCxnSpPr>
                <a:stCxn id="186"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227" name="Straight Connector 226"/>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228" name="Straight Connector 227"/>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229" name="Straight Connector 228"/>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230" name="Straight Connector 229"/>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231" name="Straight Connector 230"/>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232" name="Straight Connector 231"/>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186" name="Oval 18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87" name="Oval 18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88" name="Oval 187"/>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89" name="Oval 188"/>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90" name="Oval 18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91" name="Oval 19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92" name="Oval 191"/>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93" name="Oval 192"/>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94" name="Oval 193"/>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nvGrpSpPr>
            <p:cNvPr id="195" name="Group 194"/>
            <p:cNvGrpSpPr/>
            <p:nvPr/>
          </p:nvGrpSpPr>
          <p:grpSpPr>
            <a:xfrm>
              <a:off x="4008388" y="965526"/>
              <a:ext cx="1081524" cy="2363274"/>
              <a:chOff x="4008388" y="965526"/>
              <a:chExt cx="1081524" cy="2363274"/>
            </a:xfrm>
          </p:grpSpPr>
          <p:cxnSp>
            <p:nvCxnSpPr>
              <p:cNvPr id="207" name="Straight Connector 206"/>
              <p:cNvCxnSpPr>
                <a:stCxn id="208"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sp>
            <p:nvSpPr>
              <p:cNvPr id="208" name="Oval 207"/>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209" name="Straight Connector 208"/>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210" name="Straight Connector 209"/>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211" name="Straight Connector 210"/>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212" name="Straight Connector 211"/>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213" name="Straight Connector 212"/>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214" name="Straight Connector 213"/>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215" name="Straight Connector 214"/>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216" name="Straight Connector 215"/>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217" name="Straight Connector 216"/>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218" name="Oval 217"/>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19" name="Oval 218"/>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0" name="Oval 219"/>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1" name="Oval 220"/>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2" name="Oval 221"/>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3" name="Oval 222"/>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4" name="Oval 223"/>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25" name="Oval 224"/>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196" name="Oval 195"/>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a:p>
          </p:txBody>
        </p:sp>
        <p:grpSp>
          <p:nvGrpSpPr>
            <p:cNvPr id="197" name="Group 196"/>
            <p:cNvGrpSpPr/>
            <p:nvPr/>
          </p:nvGrpSpPr>
          <p:grpSpPr>
            <a:xfrm>
              <a:off x="5105400" y="953868"/>
              <a:ext cx="180774" cy="2363274"/>
              <a:chOff x="4008388" y="965526"/>
              <a:chExt cx="180774" cy="2363274"/>
            </a:xfrm>
            <a:solidFill>
              <a:srgbClr val="00FFFF"/>
            </a:solidFill>
          </p:grpSpPr>
          <p:sp>
            <p:nvSpPr>
              <p:cNvPr id="198" name="Oval 197"/>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199" name="Oval 198"/>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200" name="Oval 199"/>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201" name="Oval 200"/>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202" name="Oval 201"/>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203" name="Oval 202"/>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204" name="Oval 203"/>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205" name="Oval 204"/>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206" name="Oval 205"/>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grpSp>
        <p:nvGrpSpPr>
          <p:cNvPr id="235" name="Group 234"/>
          <p:cNvGrpSpPr/>
          <p:nvPr/>
        </p:nvGrpSpPr>
        <p:grpSpPr>
          <a:xfrm>
            <a:off x="5701938" y="3533593"/>
            <a:ext cx="1266676" cy="2363274"/>
            <a:chOff x="5689826" y="462960"/>
            <a:chExt cx="1266676" cy="2363274"/>
          </a:xfrm>
        </p:grpSpPr>
        <p:cxnSp>
          <p:nvCxnSpPr>
            <p:cNvPr id="237" name="Straight Connector 236"/>
            <p:cNvCxnSpPr>
              <a:stCxn id="245" idx="6"/>
            </p:cNvCxnSpPr>
            <p:nvPr/>
          </p:nvCxnSpPr>
          <p:spPr bwMode="auto">
            <a:xfrm>
              <a:off x="5869826" y="1655544"/>
              <a:ext cx="1010114" cy="413753"/>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p:cNvCxnSpPr/>
            <p:nvPr/>
          </p:nvCxnSpPr>
          <p:spPr bwMode="auto">
            <a:xfrm>
              <a:off x="5796238" y="564234"/>
              <a:ext cx="1050894" cy="1502980"/>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p:cNvCxnSpPr/>
            <p:nvPr/>
          </p:nvCxnSpPr>
          <p:spPr bwMode="auto">
            <a:xfrm>
              <a:off x="5794044" y="833250"/>
              <a:ext cx="1063956" cy="1224150"/>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p:cNvCxnSpPr/>
            <p:nvPr/>
          </p:nvCxnSpPr>
          <p:spPr bwMode="auto">
            <a:xfrm>
              <a:off x="5791850" y="1104792"/>
              <a:ext cx="1074926" cy="954686"/>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p:cNvCxnSpPr/>
            <p:nvPr/>
          </p:nvCxnSpPr>
          <p:spPr bwMode="auto">
            <a:xfrm>
              <a:off x="5789656" y="1378860"/>
              <a:ext cx="1068344" cy="678540"/>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p:cNvCxnSpPr/>
            <p:nvPr/>
          </p:nvCxnSpPr>
          <p:spPr bwMode="auto">
            <a:xfrm>
              <a:off x="5785268" y="1926997"/>
              <a:ext cx="1072732" cy="130403"/>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p:cNvCxnSpPr/>
            <p:nvPr/>
          </p:nvCxnSpPr>
          <p:spPr bwMode="auto">
            <a:xfrm flipV="1">
              <a:off x="5783074" y="2057400"/>
              <a:ext cx="1078276" cy="143665"/>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p:cNvCxnSpPr/>
            <p:nvPr/>
          </p:nvCxnSpPr>
          <p:spPr bwMode="auto">
            <a:xfrm flipV="1">
              <a:off x="5778686" y="2057400"/>
              <a:ext cx="1082664" cy="691803"/>
            </a:xfrm>
            <a:prstGeom prst="line">
              <a:avLst/>
            </a:prstGeom>
            <a:noFill/>
            <a:ln w="25400" cap="sq" cmpd="sng" algn="ctr">
              <a:solidFill>
                <a:srgbClr val="66FF33"/>
              </a:solidFill>
              <a:prstDash val="solid"/>
              <a:round/>
              <a:headEnd type="none" w="med" len="med"/>
              <a:tailEnd type="none" w="med" len="med"/>
            </a:ln>
            <a:effectLst/>
          </p:spPr>
        </p:cxnSp>
        <p:sp>
          <p:nvSpPr>
            <p:cNvPr id="245" name="Oval 244"/>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46" name="Oval 245"/>
            <p:cNvSpPr/>
            <p:nvPr/>
          </p:nvSpPr>
          <p:spPr>
            <a:xfrm>
              <a:off x="5689912" y="46296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47" name="Oval 246"/>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48" name="Oval 247"/>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49" name="Oval 248"/>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50" name="Oval 249"/>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51" name="Oval 250"/>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52" name="Oval 251"/>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53" name="Oval 252"/>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255" name="Straight Connector 254"/>
            <p:cNvCxnSpPr>
              <a:stCxn id="256" idx="6"/>
            </p:cNvCxnSpPr>
            <p:nvPr/>
          </p:nvCxnSpPr>
          <p:spPr bwMode="auto">
            <a:xfrm flipV="1">
              <a:off x="5869826" y="1295400"/>
              <a:ext cx="991524" cy="360144"/>
            </a:xfrm>
            <a:prstGeom prst="line">
              <a:avLst/>
            </a:prstGeom>
            <a:noFill/>
            <a:ln w="25400" cap="sq" cmpd="sng" algn="ctr">
              <a:solidFill>
                <a:srgbClr val="66FF33"/>
              </a:solidFill>
              <a:prstDash val="solid"/>
              <a:round/>
              <a:headEnd type="none" w="med" len="med"/>
              <a:tailEnd type="none" w="med" len="med"/>
            </a:ln>
            <a:effectLst/>
          </p:spPr>
        </p:cxnSp>
        <p:sp>
          <p:nvSpPr>
            <p:cNvPr id="256" name="Oval 255"/>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257" name="Straight Connector 256"/>
            <p:cNvCxnSpPr/>
            <p:nvPr/>
          </p:nvCxnSpPr>
          <p:spPr bwMode="auto">
            <a:xfrm>
              <a:off x="5796238" y="564234"/>
              <a:ext cx="1061762" cy="693625"/>
            </a:xfrm>
            <a:prstGeom prst="line">
              <a:avLst/>
            </a:prstGeom>
            <a:noFill/>
            <a:ln w="25400" cap="sq" cmpd="sng" algn="ctr">
              <a:solidFill>
                <a:srgbClr val="66FF33"/>
              </a:solidFill>
              <a:prstDash val="solid"/>
              <a:round/>
              <a:headEnd type="none" w="med" len="med"/>
              <a:tailEnd type="none" w="med" len="med"/>
            </a:ln>
            <a:effectLst/>
          </p:spPr>
        </p:cxnSp>
        <p:cxnSp>
          <p:nvCxnSpPr>
            <p:cNvPr id="258" name="Straight Connector 257"/>
            <p:cNvCxnSpPr/>
            <p:nvPr/>
          </p:nvCxnSpPr>
          <p:spPr bwMode="auto">
            <a:xfrm>
              <a:off x="5794044" y="833250"/>
              <a:ext cx="1067306" cy="424609"/>
            </a:xfrm>
            <a:prstGeom prst="line">
              <a:avLst/>
            </a:prstGeom>
            <a:noFill/>
            <a:ln w="25400" cap="sq" cmpd="sng" algn="ctr">
              <a:solidFill>
                <a:srgbClr val="66FF33"/>
              </a:solidFill>
              <a:prstDash val="solid"/>
              <a:round/>
              <a:headEnd type="none" w="med" len="med"/>
              <a:tailEnd type="none" w="med" len="med"/>
            </a:ln>
            <a:effectLst/>
          </p:spPr>
        </p:cxnSp>
        <p:cxnSp>
          <p:nvCxnSpPr>
            <p:cNvPr id="259" name="Straight Connector 258"/>
            <p:cNvCxnSpPr/>
            <p:nvPr/>
          </p:nvCxnSpPr>
          <p:spPr bwMode="auto">
            <a:xfrm>
              <a:off x="5791850" y="1104792"/>
              <a:ext cx="1069500" cy="153067"/>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p:cNvCxnSpPr/>
            <p:nvPr/>
          </p:nvCxnSpPr>
          <p:spPr bwMode="auto">
            <a:xfrm flipV="1">
              <a:off x="5789656" y="1257859"/>
              <a:ext cx="1071694" cy="121001"/>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p:cNvCxnSpPr/>
            <p:nvPr/>
          </p:nvCxnSpPr>
          <p:spPr bwMode="auto">
            <a:xfrm flipV="1">
              <a:off x="5785268" y="1257859"/>
              <a:ext cx="1076082" cy="669137"/>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p:cNvCxnSpPr/>
            <p:nvPr/>
          </p:nvCxnSpPr>
          <p:spPr bwMode="auto">
            <a:xfrm flipV="1">
              <a:off x="5783074" y="1257859"/>
              <a:ext cx="1078276" cy="943205"/>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p:cNvCxnSpPr/>
            <p:nvPr/>
          </p:nvCxnSpPr>
          <p:spPr bwMode="auto">
            <a:xfrm flipV="1">
              <a:off x="5780880" y="1257859"/>
              <a:ext cx="1080470" cy="1217273"/>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p:cNvCxnSpPr/>
            <p:nvPr/>
          </p:nvCxnSpPr>
          <p:spPr bwMode="auto">
            <a:xfrm flipV="1">
              <a:off x="5778686" y="1257859"/>
              <a:ext cx="1082664" cy="1491343"/>
            </a:xfrm>
            <a:prstGeom prst="line">
              <a:avLst/>
            </a:prstGeom>
            <a:noFill/>
            <a:ln w="25400" cap="sq" cmpd="sng" algn="ctr">
              <a:solidFill>
                <a:srgbClr val="66FF33"/>
              </a:solidFill>
              <a:prstDash val="solid"/>
              <a:round/>
              <a:headEnd type="none" w="med" len="med"/>
              <a:tailEnd type="none" w="med" len="med"/>
            </a:ln>
            <a:effectLst/>
          </p:spPr>
        </p:cxnSp>
        <p:sp>
          <p:nvSpPr>
            <p:cNvPr id="265" name="Oval 264"/>
            <p:cNvSpPr/>
            <p:nvPr/>
          </p:nvSpPr>
          <p:spPr>
            <a:xfrm>
              <a:off x="5689912" y="47241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66" name="Oval 265"/>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67" name="Oval 266"/>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68" name="Oval 267"/>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69" name="Oval 268"/>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70" name="Oval 269"/>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71" name="Oval 270"/>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72" name="Oval 271"/>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a:p>
          </p:txBody>
        </p:sp>
        <p:grpSp>
          <p:nvGrpSpPr>
            <p:cNvPr id="274" name="Group 273"/>
            <p:cNvGrpSpPr/>
            <p:nvPr/>
          </p:nvGrpSpPr>
          <p:grpSpPr>
            <a:xfrm>
              <a:off x="6771206" y="1152459"/>
              <a:ext cx="185296" cy="992125"/>
              <a:chOff x="6781800" y="1152459"/>
              <a:chExt cx="185296" cy="992125"/>
            </a:xfrm>
          </p:grpSpPr>
          <p:sp>
            <p:nvSpPr>
              <p:cNvPr id="275" name="Oval 274"/>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276" name="Oval 275"/>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277" name="Oval 276"/>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278" name="Oval 277"/>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a:p>
            </p:txBody>
          </p:sp>
        </p:grpSp>
      </p:grpSp>
      <p:grpSp>
        <p:nvGrpSpPr>
          <p:cNvPr id="279" name="Group 278"/>
          <p:cNvGrpSpPr/>
          <p:nvPr/>
        </p:nvGrpSpPr>
        <p:grpSpPr>
          <a:xfrm>
            <a:off x="6781800" y="4213633"/>
            <a:ext cx="718658" cy="1001584"/>
            <a:chOff x="6771206" y="1143000"/>
            <a:chExt cx="718658" cy="1001584"/>
          </a:xfrm>
        </p:grpSpPr>
        <p:cxnSp>
          <p:nvCxnSpPr>
            <p:cNvPr id="280" name="Straight Connector 279"/>
            <p:cNvCxnSpPr/>
            <p:nvPr/>
          </p:nvCxnSpPr>
          <p:spPr bwMode="auto">
            <a:xfrm flipV="1">
              <a:off x="6854544" y="2057400"/>
              <a:ext cx="460656" cy="1"/>
            </a:xfrm>
            <a:prstGeom prst="line">
              <a:avLst/>
            </a:prstGeom>
            <a:noFill/>
            <a:ln w="25400" cap="sq" cmpd="sng" algn="ctr">
              <a:solidFill>
                <a:srgbClr val="66FF33"/>
              </a:solidFill>
              <a:prstDash val="solid"/>
              <a:round/>
              <a:headEnd type="none" w="med" len="med"/>
              <a:tailEnd type="none" w="med" len="med"/>
            </a:ln>
            <a:effectLst/>
          </p:spPr>
        </p:cxnSp>
        <p:grpSp>
          <p:nvGrpSpPr>
            <p:cNvPr id="282" name="Group 281"/>
            <p:cNvGrpSpPr/>
            <p:nvPr/>
          </p:nvGrpSpPr>
          <p:grpSpPr>
            <a:xfrm>
              <a:off x="7304568" y="1143000"/>
              <a:ext cx="185296" cy="992125"/>
              <a:chOff x="6781800" y="1152459"/>
              <a:chExt cx="185296" cy="992125"/>
            </a:xfrm>
          </p:grpSpPr>
          <p:sp>
            <p:nvSpPr>
              <p:cNvPr id="292" name="Oval 291"/>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293" name="Oval 292"/>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294" name="Oval 293"/>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295" name="Oval 294"/>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a:p>
            </p:txBody>
          </p:sp>
        </p:grpSp>
        <p:cxnSp>
          <p:nvCxnSpPr>
            <p:cNvPr id="283" name="Straight Connector 282"/>
            <p:cNvCxnSpPr/>
            <p:nvPr/>
          </p:nvCxnSpPr>
          <p:spPr bwMode="auto">
            <a:xfrm flipV="1">
              <a:off x="6884580" y="1789812"/>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284" name="Straight Connector 283"/>
            <p:cNvCxnSpPr/>
            <p:nvPr/>
          </p:nvCxnSpPr>
          <p:spPr bwMode="auto">
            <a:xfrm flipV="1">
              <a:off x="6914616" y="1522224"/>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285" name="Straight Connector 284"/>
            <p:cNvCxnSpPr/>
            <p:nvPr/>
          </p:nvCxnSpPr>
          <p:spPr bwMode="auto">
            <a:xfrm flipV="1">
              <a:off x="6944652" y="1254636"/>
              <a:ext cx="460656" cy="1"/>
            </a:xfrm>
            <a:prstGeom prst="line">
              <a:avLst/>
            </a:prstGeom>
            <a:noFill/>
            <a:ln w="25400" cap="sq" cmpd="sng" algn="ctr">
              <a:solidFill>
                <a:srgbClr val="66FF33"/>
              </a:solidFill>
              <a:prstDash val="solid"/>
              <a:round/>
              <a:headEnd type="none" w="med" len="med"/>
              <a:tailEnd type="none" w="med" len="med"/>
            </a:ln>
            <a:effectLst/>
          </p:spPr>
        </p:cxnSp>
        <p:grpSp>
          <p:nvGrpSpPr>
            <p:cNvPr id="287" name="Group 286"/>
            <p:cNvGrpSpPr/>
            <p:nvPr/>
          </p:nvGrpSpPr>
          <p:grpSpPr>
            <a:xfrm>
              <a:off x="6771206" y="1152459"/>
              <a:ext cx="185296" cy="992125"/>
              <a:chOff x="6771206" y="1152459"/>
              <a:chExt cx="185296" cy="992125"/>
            </a:xfrm>
          </p:grpSpPr>
          <p:sp>
            <p:nvSpPr>
              <p:cNvPr id="288" name="Oval 287"/>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89" name="Oval 288"/>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90" name="Oval 289"/>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291" name="Oval 290"/>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a:p>
            </p:txBody>
          </p:sp>
        </p:grpSp>
      </p:grpSp>
      <p:sp>
        <p:nvSpPr>
          <p:cNvPr id="296" name="Text Box 33"/>
          <p:cNvSpPr txBox="1">
            <a:spLocks noChangeArrowheads="1"/>
          </p:cNvSpPr>
          <p:nvPr/>
        </p:nvSpPr>
        <p:spPr bwMode="auto">
          <a:xfrm>
            <a:off x="3886199" y="3074253"/>
            <a:ext cx="2590801" cy="523220"/>
          </a:xfrm>
          <a:prstGeom prst="rect">
            <a:avLst/>
          </a:prstGeom>
          <a:solidFill>
            <a:srgbClr val="000066"/>
          </a:solidFill>
          <a:ln>
            <a:noFill/>
          </a:ln>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sz="2800">
                <a:solidFill>
                  <a:srgbClr val="00FFFF"/>
                </a:solidFill>
                <a:latin typeface="Times New Roman" panose="02020603050405020304" pitchFamily="18" charset="0"/>
                <a:cs typeface="Times New Roman" panose="02020603050405020304" pitchFamily="18" charset="0"/>
                <a:sym typeface="Symbol" panose="05050102010706020507" pitchFamily="18" charset="2"/>
              </a:rPr>
              <a:t>Hidden layers</a:t>
            </a:r>
          </a:p>
        </p:txBody>
      </p:sp>
      <p:grpSp>
        <p:nvGrpSpPr>
          <p:cNvPr id="320" name="Group 319"/>
          <p:cNvGrpSpPr/>
          <p:nvPr/>
        </p:nvGrpSpPr>
        <p:grpSpPr>
          <a:xfrm>
            <a:off x="1905000" y="1348740"/>
            <a:ext cx="484800" cy="459800"/>
            <a:chOff x="3220343" y="2894580"/>
            <a:chExt cx="540000" cy="540000"/>
          </a:xfrm>
        </p:grpSpPr>
        <p:sp>
          <p:nvSpPr>
            <p:cNvPr id="321" name="Rectangle 320"/>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322" name="Picture 10" descr="Image result for bicy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grpSp>
        <p:nvGrpSpPr>
          <p:cNvPr id="343" name="Group 342"/>
          <p:cNvGrpSpPr/>
          <p:nvPr/>
        </p:nvGrpSpPr>
        <p:grpSpPr>
          <a:xfrm>
            <a:off x="2536036" y="4056564"/>
            <a:ext cx="1112686" cy="820372"/>
            <a:chOff x="2536036" y="3798497"/>
            <a:chExt cx="1112686" cy="820372"/>
          </a:xfrm>
        </p:grpSpPr>
        <p:cxnSp>
          <p:nvCxnSpPr>
            <p:cNvPr id="344" name="Straight Connector 343"/>
            <p:cNvCxnSpPr/>
            <p:nvPr/>
          </p:nvCxnSpPr>
          <p:spPr bwMode="auto">
            <a:xfrm flipV="1">
              <a:off x="2536036" y="4197623"/>
              <a:ext cx="1112686" cy="421246"/>
            </a:xfrm>
            <a:prstGeom prst="line">
              <a:avLst/>
            </a:prstGeom>
            <a:noFill/>
            <a:ln w="25400" cap="sq" cmpd="sng" algn="ctr">
              <a:solidFill>
                <a:srgbClr val="66FF33"/>
              </a:solidFill>
              <a:prstDash val="solid"/>
              <a:round/>
              <a:headEnd type="none" w="med" len="med"/>
              <a:tailEnd type="none" w="med" len="med"/>
            </a:ln>
            <a:effectLst/>
          </p:spPr>
        </p:cxnSp>
        <p:sp>
          <p:nvSpPr>
            <p:cNvPr id="345" name="Rectangle 344"/>
            <p:cNvSpPr/>
            <p:nvPr/>
          </p:nvSpPr>
          <p:spPr>
            <a:xfrm>
              <a:off x="2749288" y="3874697"/>
              <a:ext cx="822760" cy="46080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346" name="Rectangle 345"/>
            <p:cNvSpPr/>
            <p:nvPr/>
          </p:nvSpPr>
          <p:spPr>
            <a:xfrm>
              <a:off x="2723859" y="3798497"/>
              <a:ext cx="840551" cy="461665"/>
            </a:xfrm>
            <a:prstGeom prst="rect">
              <a:avLst/>
            </a:prstGeom>
            <a:noFill/>
          </p:spPr>
          <p:txBody>
            <a:bodyPr wrap="square">
              <a:spAutoFit/>
            </a:bodyPr>
            <a:lstStyle/>
            <a:p>
              <a:r>
                <a:rPr lang="en-US" altLang="en-US" sz="2400" i="1" err="1">
                  <a:solidFill>
                    <a:srgbClr val="66FF33"/>
                  </a:solidFill>
                  <a:cs typeface="Times New Roman" panose="02020603050405020304" pitchFamily="18" charset="0"/>
                  <a:sym typeface="Symbol" panose="05050102010706020507" pitchFamily="18" charset="2"/>
                </a:rPr>
                <a:t>w</a:t>
              </a:r>
              <a:r>
                <a:rPr lang="en-US" altLang="en-US" sz="2400" i="1" baseline="-25000" err="1">
                  <a:solidFill>
                    <a:srgbClr val="66FF33"/>
                  </a:solidFill>
                  <a:sym typeface="Symbol" panose="05050102010706020507" pitchFamily="18" charset="2"/>
                </a:rPr>
                <a:t></a:t>
              </a:r>
              <a:r>
                <a:rPr lang="en-US" sz="2400" i="1" baseline="-25000" err="1">
                  <a:solidFill>
                    <a:srgbClr val="66FF33"/>
                  </a:solidFill>
                  <a:cs typeface="Times New Roman" panose="02020603050405020304" pitchFamily="18" charset="0"/>
                  <a:sym typeface="Symbol" panose="05050102010706020507" pitchFamily="18" charset="2"/>
                </a:rPr>
                <a:t>i,j</a:t>
              </a:r>
              <a:r>
                <a:rPr lang="en-US" altLang="en-US" sz="2400" i="1" baseline="-25000">
                  <a:solidFill>
                    <a:srgbClr val="66FF33"/>
                  </a:solidFill>
                  <a:sym typeface="Symbol" panose="05050102010706020507" pitchFamily="18" charset="2"/>
                </a:rPr>
                <a:t></a:t>
              </a:r>
              <a:endParaRPr lang="en-CA" sz="2400">
                <a:solidFill>
                  <a:srgbClr val="66FF33"/>
                </a:solidFill>
              </a:endParaRPr>
            </a:p>
          </p:txBody>
        </p:sp>
      </p:grpSp>
      <p:grpSp>
        <p:nvGrpSpPr>
          <p:cNvPr id="347" name="Group 346"/>
          <p:cNvGrpSpPr/>
          <p:nvPr/>
        </p:nvGrpSpPr>
        <p:grpSpPr>
          <a:xfrm>
            <a:off x="1478043" y="3331466"/>
            <a:ext cx="1145054" cy="2444288"/>
            <a:chOff x="1478043" y="3331466"/>
            <a:chExt cx="1145054" cy="2444288"/>
          </a:xfrm>
        </p:grpSpPr>
        <p:grpSp>
          <p:nvGrpSpPr>
            <p:cNvPr id="323" name="Group 322"/>
            <p:cNvGrpSpPr/>
            <p:nvPr/>
          </p:nvGrpSpPr>
          <p:grpSpPr>
            <a:xfrm>
              <a:off x="1478043" y="4251162"/>
              <a:ext cx="540000" cy="540000"/>
              <a:chOff x="3220343" y="2894580"/>
              <a:chExt cx="540000" cy="540000"/>
            </a:xfrm>
          </p:grpSpPr>
          <p:sp>
            <p:nvSpPr>
              <p:cNvPr id="324" name="Rectangle 323"/>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325" name="Picture 10" descr="Image result for bicyc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336" name="Rectangle 335"/>
            <p:cNvSpPr/>
            <p:nvPr/>
          </p:nvSpPr>
          <p:spPr>
            <a:xfrm>
              <a:off x="2038312" y="4535447"/>
              <a:ext cx="409086" cy="523220"/>
            </a:xfrm>
            <a:prstGeom prst="rect">
              <a:avLst/>
            </a:prstGeom>
          </p:spPr>
          <p:txBody>
            <a:bodyPr wrap="none">
              <a:spAutoFit/>
            </a:bodyPr>
            <a:lstStyle/>
            <a:p>
              <a:r>
                <a:rPr lang="en-US" altLang="en-US" i="1">
                  <a:solidFill>
                    <a:srgbClr val="FF00FF"/>
                  </a:solidFill>
                  <a:sym typeface="Symbol" panose="05050102010706020507" pitchFamily="18" charset="2"/>
                </a:rPr>
                <a:t>x</a:t>
              </a:r>
              <a:r>
                <a:rPr lang="en-US" altLang="en-US" i="1" baseline="-25000">
                  <a:solidFill>
                    <a:srgbClr val="FF00FF"/>
                  </a:solidFill>
                  <a:sym typeface="Symbol" panose="05050102010706020507" pitchFamily="18" charset="2"/>
                </a:rPr>
                <a:t>i</a:t>
              </a:r>
              <a:endParaRPr lang="en-CA"/>
            </a:p>
          </p:txBody>
        </p:sp>
        <p:grpSp>
          <p:nvGrpSpPr>
            <p:cNvPr id="337" name="Group 336"/>
            <p:cNvGrpSpPr/>
            <p:nvPr/>
          </p:nvGrpSpPr>
          <p:grpSpPr>
            <a:xfrm>
              <a:off x="1898946" y="3331466"/>
              <a:ext cx="468958" cy="523220"/>
              <a:chOff x="5181600" y="2743200"/>
              <a:chExt cx="658963" cy="666466"/>
            </a:xfrm>
          </p:grpSpPr>
          <p:pic>
            <p:nvPicPr>
              <p:cNvPr id="338" name="Picture 2" descr="Pixel, square wallpaper"/>
              <p:cNvPicPr>
                <a:picLocks noChangeAspect="1" noChangeArrowheads="1"/>
              </p:cNvPicPr>
              <p:nvPr/>
            </p:nvPicPr>
            <p:blipFill rotWithShape="1">
              <a:blip r:embed="rId8">
                <a:extLst>
                  <a:ext uri="{28A0092B-C50C-407E-A947-70E740481C1C}">
                    <a14:useLocalDpi xmlns:a14="http://schemas.microsoft.com/office/drawing/2010/main" val="0"/>
                  </a:ext>
                </a:extLst>
              </a:blip>
              <a:srcRect l="11707" t="2229" r="45366" b="33537"/>
              <a:stretch/>
            </p:blipFill>
            <p:spPr bwMode="auto">
              <a:xfrm>
                <a:off x="5181600" y="2743200"/>
                <a:ext cx="540001" cy="540000"/>
              </a:xfrm>
              <a:prstGeom prst="rect">
                <a:avLst/>
              </a:prstGeom>
              <a:solidFill>
                <a:schemeClr val="bg1"/>
              </a:solidFill>
              <a:ln w="25400">
                <a:solidFill>
                  <a:srgbClr val="FF00FF"/>
                </a:solidFill>
              </a:ln>
            </p:spPr>
          </p:pic>
          <p:sp>
            <p:nvSpPr>
              <p:cNvPr id="339" name="Rectangle 338"/>
              <p:cNvSpPr/>
              <p:nvPr/>
            </p:nvSpPr>
            <p:spPr>
              <a:xfrm>
                <a:off x="5441423" y="2743200"/>
                <a:ext cx="399140" cy="666466"/>
              </a:xfrm>
              <a:prstGeom prst="rect">
                <a:avLst/>
              </a:prstGeom>
            </p:spPr>
            <p:txBody>
              <a:bodyPr wrap="none">
                <a:spAutoFit/>
              </a:bodyPr>
              <a:lstStyle/>
              <a:p>
                <a:r>
                  <a:rPr lang="en-US" b="1" i="1" err="1">
                    <a:solidFill>
                      <a:schemeClr val="bg2"/>
                    </a:solidFill>
                    <a:sym typeface="Symbol" panose="05050102010706020507" pitchFamily="18" charset="2"/>
                  </a:rPr>
                  <a:t>i</a:t>
                </a:r>
                <a:endParaRPr lang="en-CA" b="1">
                  <a:solidFill>
                    <a:schemeClr val="bg2"/>
                  </a:solidFill>
                </a:endParaRPr>
              </a:p>
            </p:txBody>
          </p:sp>
          <p:sp>
            <p:nvSpPr>
              <p:cNvPr id="340" name="Rectangle 339"/>
              <p:cNvSpPr/>
              <p:nvPr/>
            </p:nvSpPr>
            <p:spPr>
              <a:xfrm flipH="1" flipV="1">
                <a:off x="5305545" y="2870715"/>
                <a:ext cx="144000" cy="144000"/>
              </a:xfrm>
              <a:prstGeom prst="rect">
                <a:avLst/>
              </a:prstGeom>
              <a:ln w="25400">
                <a:solidFill>
                  <a:schemeClr val="bg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334" name="Group 333"/>
            <p:cNvGrpSpPr/>
            <p:nvPr/>
          </p:nvGrpSpPr>
          <p:grpSpPr>
            <a:xfrm>
              <a:off x="2438400" y="3686968"/>
              <a:ext cx="184697" cy="2088786"/>
              <a:chOff x="2438400" y="3428901"/>
              <a:chExt cx="184697" cy="2088786"/>
            </a:xfrm>
          </p:grpSpPr>
          <p:sp>
            <p:nvSpPr>
              <p:cNvPr id="326" name="Oval 325"/>
              <p:cNvSpPr/>
              <p:nvPr/>
            </p:nvSpPr>
            <p:spPr>
              <a:xfrm>
                <a:off x="2438486" y="34289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27" name="Oval 326"/>
              <p:cNvSpPr/>
              <p:nvPr/>
            </p:nvSpPr>
            <p:spPr>
              <a:xfrm>
                <a:off x="2438572" y="37027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28" name="Oval 327"/>
              <p:cNvSpPr/>
              <p:nvPr/>
            </p:nvSpPr>
            <p:spPr>
              <a:xfrm>
                <a:off x="2443097" y="398668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29" name="Oval 328"/>
              <p:cNvSpPr/>
              <p:nvPr/>
            </p:nvSpPr>
            <p:spPr>
              <a:xfrm>
                <a:off x="2438744" y="425994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30" name="Oval 329"/>
              <p:cNvSpPr/>
              <p:nvPr/>
            </p:nvSpPr>
            <p:spPr>
              <a:xfrm>
                <a:off x="2438916" y="478871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31" name="Oval 330"/>
              <p:cNvSpPr/>
              <p:nvPr/>
            </p:nvSpPr>
            <p:spPr>
              <a:xfrm>
                <a:off x="2439002" y="506319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32" name="Oval 331"/>
              <p:cNvSpPr/>
              <p:nvPr/>
            </p:nvSpPr>
            <p:spPr>
              <a:xfrm>
                <a:off x="2439088" y="53376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33" name="Oval 332"/>
              <p:cNvSpPr/>
              <p:nvPr/>
            </p:nvSpPr>
            <p:spPr>
              <a:xfrm>
                <a:off x="2438400" y="4531485"/>
                <a:ext cx="180000" cy="180000"/>
              </a:xfrm>
              <a:prstGeom prst="ellipse">
                <a:avLst/>
              </a:prstGeom>
              <a:solidFill>
                <a:srgbClr val="FF00FF"/>
              </a:solidFill>
              <a:ln>
                <a:noFill/>
              </a:ln>
            </p:spPr>
            <p:txBody>
              <a:bodyPr wrap="square" rtlCol="0" anchor="ctr">
                <a:spAutoFit/>
              </a:bodyPr>
              <a:lstStyle/>
              <a:p>
                <a:pPr algn="l"/>
                <a:endParaRPr lang="en-CA" sz="2400"/>
              </a:p>
            </p:txBody>
          </p:sp>
        </p:grpSp>
      </p:grpSp>
      <p:grpSp>
        <p:nvGrpSpPr>
          <p:cNvPr id="2" name="Group 1">
            <a:extLst>
              <a:ext uri="{FF2B5EF4-FFF2-40B4-BE49-F238E27FC236}">
                <a16:creationId xmlns:a16="http://schemas.microsoft.com/office/drawing/2014/main" id="{B0846BF2-D1AE-4BBD-950E-1CE5642B5BDE}"/>
              </a:ext>
            </a:extLst>
          </p:cNvPr>
          <p:cNvGrpSpPr/>
          <p:nvPr/>
        </p:nvGrpSpPr>
        <p:grpSpPr>
          <a:xfrm>
            <a:off x="3532252" y="3533593"/>
            <a:ext cx="180774" cy="2363274"/>
            <a:chOff x="3532252" y="3533593"/>
            <a:chExt cx="180774" cy="2363274"/>
          </a:xfrm>
        </p:grpSpPr>
        <p:sp>
          <p:nvSpPr>
            <p:cNvPr id="133" name="Oval 132"/>
            <p:cNvSpPr/>
            <p:nvPr/>
          </p:nvSpPr>
          <p:spPr>
            <a:xfrm>
              <a:off x="3532252" y="463617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34" name="Oval 133"/>
            <p:cNvSpPr/>
            <p:nvPr/>
          </p:nvSpPr>
          <p:spPr>
            <a:xfrm>
              <a:off x="3532338" y="353359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35" name="Oval 134"/>
            <p:cNvSpPr/>
            <p:nvPr/>
          </p:nvSpPr>
          <p:spPr>
            <a:xfrm>
              <a:off x="3532424" y="383586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36" name="Oval 135"/>
            <p:cNvSpPr/>
            <p:nvPr/>
          </p:nvSpPr>
          <p:spPr>
            <a:xfrm>
              <a:off x="3532510" y="410025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37" name="Oval 136"/>
            <p:cNvSpPr/>
            <p:nvPr/>
          </p:nvSpPr>
          <p:spPr>
            <a:xfrm>
              <a:off x="3532596" y="4364635"/>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38" name="Oval 137"/>
            <p:cNvSpPr/>
            <p:nvPr/>
          </p:nvSpPr>
          <p:spPr>
            <a:xfrm>
              <a:off x="3532768" y="489340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39" name="Oval 138"/>
            <p:cNvSpPr/>
            <p:nvPr/>
          </p:nvSpPr>
          <p:spPr>
            <a:xfrm>
              <a:off x="3532854" y="516789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40" name="Oval 139"/>
            <p:cNvSpPr/>
            <p:nvPr/>
          </p:nvSpPr>
          <p:spPr>
            <a:xfrm>
              <a:off x="3532940" y="544237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41" name="Oval 140"/>
            <p:cNvSpPr/>
            <p:nvPr/>
          </p:nvSpPr>
          <p:spPr>
            <a:xfrm>
              <a:off x="3533026" y="5716867"/>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7" name="Group 6">
            <a:extLst>
              <a:ext uri="{FF2B5EF4-FFF2-40B4-BE49-F238E27FC236}">
                <a16:creationId xmlns:a16="http://schemas.microsoft.com/office/drawing/2014/main" id="{7B3C50E5-39A3-4E9F-9B23-346E680C5E46}"/>
              </a:ext>
            </a:extLst>
          </p:cNvPr>
          <p:cNvGrpSpPr/>
          <p:nvPr/>
        </p:nvGrpSpPr>
        <p:grpSpPr>
          <a:xfrm>
            <a:off x="3620938" y="3530069"/>
            <a:ext cx="1188926" cy="2363274"/>
            <a:chOff x="3621112" y="6997668"/>
            <a:chExt cx="1188926" cy="2363274"/>
          </a:xfrm>
        </p:grpSpPr>
        <p:grpSp>
          <p:nvGrpSpPr>
            <p:cNvPr id="132" name="Group 131"/>
            <p:cNvGrpSpPr/>
            <p:nvPr/>
          </p:nvGrpSpPr>
          <p:grpSpPr>
            <a:xfrm>
              <a:off x="3621112" y="7110600"/>
              <a:ext cx="1082664" cy="2184968"/>
              <a:chOff x="4097248" y="1066800"/>
              <a:chExt cx="1082664" cy="2184968"/>
            </a:xfrm>
          </p:grpSpPr>
          <p:cxnSp>
            <p:nvCxnSpPr>
              <p:cNvPr id="175" name="Straight Connector 174"/>
              <p:cNvCxnSpPr>
                <a:stCxn id="133"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176" name="Straight Connector 175"/>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177" name="Straight Connector 176"/>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178" name="Straight Connector 177"/>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179" name="Straight Connector 178"/>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180" name="Straight Connector 179"/>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181" name="Straight Connector 180"/>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182" name="Straight Connector 181"/>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183" name="Straight Connector 182"/>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grpSp>
          <p:nvGrpSpPr>
            <p:cNvPr id="6" name="Group 5">
              <a:extLst>
                <a:ext uri="{FF2B5EF4-FFF2-40B4-BE49-F238E27FC236}">
                  <a16:creationId xmlns:a16="http://schemas.microsoft.com/office/drawing/2014/main" id="{D102E12A-0B8B-48AB-95B7-5291C169BC3D}"/>
                </a:ext>
              </a:extLst>
            </p:cNvPr>
            <p:cNvGrpSpPr/>
            <p:nvPr/>
          </p:nvGrpSpPr>
          <p:grpSpPr>
            <a:xfrm>
              <a:off x="3621112" y="7110600"/>
              <a:ext cx="992664" cy="2184967"/>
              <a:chOff x="3621112" y="7110600"/>
              <a:chExt cx="992664" cy="2184967"/>
            </a:xfrm>
          </p:grpSpPr>
          <p:cxnSp>
            <p:nvCxnSpPr>
              <p:cNvPr id="156" name="Straight Connector 155"/>
              <p:cNvCxnSpPr>
                <a:cxnSpLocks/>
              </p:cNvCxnSpPr>
              <p:nvPr/>
            </p:nvCxnSpPr>
            <p:spPr bwMode="auto">
              <a:xfrm flipV="1">
                <a:off x="3712252" y="7657800"/>
                <a:ext cx="901524" cy="511856"/>
              </a:xfrm>
              <a:prstGeom prst="line">
                <a:avLst/>
              </a:prstGeom>
              <a:noFill/>
              <a:ln w="25400" cap="sq" cmpd="sng" algn="ctr">
                <a:solidFill>
                  <a:srgbClr val="66FF33"/>
                </a:solidFill>
                <a:prstDash val="solid"/>
                <a:round/>
                <a:headEnd type="none" w="med" len="med"/>
                <a:tailEnd type="none" w="med" len="med"/>
              </a:ln>
              <a:effectLst/>
            </p:spPr>
          </p:cxnSp>
          <p:cxnSp>
            <p:nvCxnSpPr>
              <p:cNvPr id="158" name="Straight Connector 157"/>
              <p:cNvCxnSpPr/>
              <p:nvPr/>
            </p:nvCxnSpPr>
            <p:spPr bwMode="auto">
              <a:xfrm>
                <a:off x="3638664" y="71106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159" name="Straight Connector 158"/>
              <p:cNvCxnSpPr/>
              <p:nvPr/>
            </p:nvCxnSpPr>
            <p:spPr bwMode="auto">
              <a:xfrm>
                <a:off x="3636470" y="73796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p:cNvCxnSpPr/>
              <p:nvPr/>
            </p:nvCxnSpPr>
            <p:spPr bwMode="auto">
              <a:xfrm>
                <a:off x="3634276" y="76511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p:cNvCxnSpPr/>
              <p:nvPr/>
            </p:nvCxnSpPr>
            <p:spPr bwMode="auto">
              <a:xfrm flipV="1">
                <a:off x="3632082" y="76511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p:cNvCxnSpPr/>
              <p:nvPr/>
            </p:nvCxnSpPr>
            <p:spPr bwMode="auto">
              <a:xfrm flipV="1">
                <a:off x="3629888" y="76578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163" name="Straight Connector 162"/>
              <p:cNvCxnSpPr/>
              <p:nvPr/>
            </p:nvCxnSpPr>
            <p:spPr bwMode="auto">
              <a:xfrm flipV="1">
                <a:off x="3627694" y="76578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164" name="Straight Connector 163"/>
              <p:cNvCxnSpPr/>
              <p:nvPr/>
            </p:nvCxnSpPr>
            <p:spPr bwMode="auto">
              <a:xfrm flipV="1">
                <a:off x="3625500" y="76897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165" name="Straight Connector 164"/>
              <p:cNvCxnSpPr/>
              <p:nvPr/>
            </p:nvCxnSpPr>
            <p:spPr bwMode="auto">
              <a:xfrm flipV="1">
                <a:off x="3623306" y="76753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p:cNvCxnSpPr/>
              <p:nvPr/>
            </p:nvCxnSpPr>
            <p:spPr bwMode="auto">
              <a:xfrm flipV="1">
                <a:off x="3621112" y="7657800"/>
                <a:ext cx="992664" cy="1637767"/>
              </a:xfrm>
              <a:prstGeom prst="line">
                <a:avLst/>
              </a:prstGeom>
              <a:noFill/>
              <a:ln w="25400" cap="sq" cmpd="sng" algn="ctr">
                <a:solidFill>
                  <a:srgbClr val="66FF33"/>
                </a:solidFill>
                <a:prstDash val="solid"/>
                <a:round/>
                <a:headEnd type="none" w="med" len="med"/>
                <a:tailEnd type="none" w="med" len="med"/>
              </a:ln>
              <a:effectLst/>
            </p:spPr>
          </p:cxnSp>
        </p:grpSp>
        <p:sp>
          <p:nvSpPr>
            <p:cNvPr id="145" name="Oval 144"/>
            <p:cNvSpPr/>
            <p:nvPr/>
          </p:nvSpPr>
          <p:spPr>
            <a:xfrm>
              <a:off x="4613776" y="7567800"/>
              <a:ext cx="180000" cy="180000"/>
            </a:xfrm>
            <a:prstGeom prst="ellipse">
              <a:avLst/>
            </a:prstGeom>
            <a:solidFill>
              <a:srgbClr val="00FFFF"/>
            </a:solidFill>
            <a:ln>
              <a:noFill/>
            </a:ln>
          </p:spPr>
          <p:txBody>
            <a:bodyPr wrap="square" rtlCol="0" anchor="ctr">
              <a:spAutoFit/>
            </a:bodyPr>
            <a:lstStyle/>
            <a:p>
              <a:pPr algn="l"/>
              <a:endParaRPr lang="en-CA" sz="2400"/>
            </a:p>
          </p:txBody>
        </p:sp>
        <p:grpSp>
          <p:nvGrpSpPr>
            <p:cNvPr id="146" name="Group 145"/>
            <p:cNvGrpSpPr/>
            <p:nvPr/>
          </p:nvGrpSpPr>
          <p:grpSpPr>
            <a:xfrm>
              <a:off x="4629264" y="6997668"/>
              <a:ext cx="180774" cy="2363274"/>
              <a:chOff x="4008388" y="965526"/>
              <a:chExt cx="180774" cy="2363274"/>
            </a:xfrm>
            <a:solidFill>
              <a:srgbClr val="00FFFF"/>
            </a:solidFill>
          </p:grpSpPr>
          <p:sp>
            <p:nvSpPr>
              <p:cNvPr id="147" name="Oval 146"/>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148" name="Oval 147"/>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149" name="Oval 148"/>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150" name="Oval 149"/>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151" name="Oval 150"/>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152" name="Oval 151"/>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153" name="Oval 152"/>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154" name="Oval 153"/>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155" name="Oval 154"/>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236" name="Text Box 33"/>
              <p:cNvSpPr txBox="1">
                <a:spLocks noChangeArrowheads="1"/>
              </p:cNvSpPr>
              <p:nvPr/>
            </p:nvSpPr>
            <p:spPr bwMode="auto">
              <a:xfrm>
                <a:off x="-86963" y="2554585"/>
                <a:ext cx="9338913" cy="46166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342900" indent="-342900">
                  <a:spcBef>
                    <a:spcPct val="0"/>
                  </a:spcBef>
                  <a:buFont typeface="Arial" panose="020B0604020202020204" pitchFamily="34" charset="0"/>
                  <a:buChar char="•"/>
                </a:pPr>
                <a:r>
                  <a:rPr lang="en-US" altLang="en-US" sz="2400">
                    <a:solidFill>
                      <a:srgbClr val="66FF33"/>
                    </a:solidFill>
                    <a:latin typeface="Times New Roman" pitchFamily="18" charset="0"/>
                  </a:rPr>
                  <a:t>Machine</a:t>
                </a:r>
                <a:r>
                  <a:rPr lang="en-US" altLang="en-US" sz="2400">
                    <a:solidFill>
                      <a:schemeClr val="accent1"/>
                    </a:solidFill>
                    <a:latin typeface="Times New Roman" pitchFamily="18" charset="0"/>
                  </a:rPr>
                  <a:t> </a:t>
                </a:r>
                <a:r>
                  <a:rPr lang="en-US" altLang="en-US" sz="2400">
                    <a:latin typeface="Times New Roman" pitchFamily="18" charset="0"/>
                    <a:sym typeface="Symbol" panose="05050102010706020507" pitchFamily="18" charset="2"/>
                  </a:rPr>
                  <a:t>specified with </a:t>
                </a:r>
                <a14:m>
                  <m:oMath xmlns:m="http://schemas.openxmlformats.org/officeDocument/2006/math">
                    <m:acc>
                      <m:accPr>
                        <m:chr m:val="⃗"/>
                        <m:ctrlPr>
                          <a:rPr lang="en-US" altLang="en-US" sz="2400" i="1" smtClean="0">
                            <a:solidFill>
                              <a:srgbClr val="66FF33"/>
                            </a:solidFill>
                            <a:latin typeface="Cambria Math" panose="02040503050406030204" pitchFamily="18" charset="0"/>
                          </a:rPr>
                        </m:ctrlPr>
                      </m:accPr>
                      <m:e>
                        <m:r>
                          <a:rPr lang="en-CA" altLang="en-US" sz="2400" b="0" i="1" smtClean="0">
                            <a:solidFill>
                              <a:srgbClr val="66FF33"/>
                            </a:solidFill>
                            <a:latin typeface="Cambria Math" panose="02040503050406030204" pitchFamily="18" charset="0"/>
                          </a:rPr>
                          <m:t>𝑤</m:t>
                        </m:r>
                      </m:e>
                    </m:acc>
                  </m:oMath>
                </a14:m>
                <a:r>
                  <a:rPr lang="en-US" altLang="en-US" sz="2400" i="1">
                    <a:solidFill>
                      <a:srgbClr val="66FF33"/>
                    </a:solidFill>
                    <a:latin typeface="Times New Roman" pitchFamily="18" charset="0"/>
                  </a:rPr>
                  <a:t> = </a:t>
                </a:r>
                <a:r>
                  <a:rPr lang="en-US" altLang="en-US" sz="2400">
                    <a:solidFill>
                      <a:srgbClr val="66FF33"/>
                    </a:solidFill>
                    <a:latin typeface="Times New Roman" pitchFamily="18" charset="0"/>
                    <a:sym typeface="Symbol" panose="05050102010706020507" pitchFamily="18" charset="2"/>
                  </a:rPr>
                  <a:t></a:t>
                </a:r>
                <a:r>
                  <a:rPr lang="en-US" altLang="en-US" sz="2400" i="1">
                    <a:solidFill>
                      <a:srgbClr val="66FF33"/>
                    </a:solidFill>
                    <a:latin typeface="Times New Roman" pitchFamily="18" charset="0"/>
                  </a:rPr>
                  <a:t>w</a:t>
                </a:r>
                <a:r>
                  <a:rPr lang="en-US" altLang="en-US" sz="2400" i="1" baseline="-25000">
                    <a:solidFill>
                      <a:srgbClr val="66FF33"/>
                    </a:solidFill>
                    <a:latin typeface="Times New Roman" pitchFamily="18" charset="0"/>
                  </a:rPr>
                  <a:t>1</a:t>
                </a:r>
                <a:r>
                  <a:rPr lang="en-US" altLang="en-US" sz="2400" i="1">
                    <a:solidFill>
                      <a:srgbClr val="66FF33"/>
                    </a:solidFill>
                    <a:latin typeface="Times New Roman" pitchFamily="18" charset="0"/>
                  </a:rPr>
                  <a:t>,…,</a:t>
                </a:r>
                <a:r>
                  <a:rPr lang="en-US" altLang="en-US" sz="2400" i="1" err="1">
                    <a:solidFill>
                      <a:srgbClr val="66FF33"/>
                    </a:solidFill>
                    <a:latin typeface="Times New Roman" pitchFamily="18" charset="0"/>
                  </a:rPr>
                  <a:t>w</a:t>
                </a:r>
                <a:r>
                  <a:rPr lang="en-US" altLang="en-US" sz="2400" i="1" baseline="-25000" err="1">
                    <a:solidFill>
                      <a:srgbClr val="66FF33"/>
                    </a:solidFill>
                    <a:latin typeface="Times New Roman" pitchFamily="18" charset="0"/>
                  </a:rPr>
                  <a:t>m</a:t>
                </a:r>
                <a:r>
                  <a:rPr lang="en-US" altLang="en-US" sz="2400">
                    <a:solidFill>
                      <a:srgbClr val="66FF33"/>
                    </a:solidFill>
                    <a:latin typeface="Times New Roman" pitchFamily="18" charset="0"/>
                    <a:sym typeface="Symbol" panose="05050102010706020507" pitchFamily="18" charset="2"/>
                  </a:rPr>
                  <a:t></a:t>
                </a:r>
                <a:r>
                  <a:rPr lang="en-US" altLang="en-US" sz="2400">
                    <a:latin typeface="Times New Roman" pitchFamily="18" charset="0"/>
                    <a:sym typeface="Symbol" panose="05050102010706020507" pitchFamily="18" charset="2"/>
                  </a:rPr>
                  <a:t> and input </a:t>
                </a:r>
                <a14:m>
                  <m:oMath xmlns:m="http://schemas.openxmlformats.org/officeDocument/2006/math">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r>
                      <a:rPr lang="en-CA" altLang="en-US" sz="2400" i="1">
                        <a:solidFill>
                          <a:srgbClr val="FF00FF"/>
                        </a:solidFill>
                        <a:latin typeface="Cambria Math" panose="02040503050406030204" pitchFamily="18" charset="0"/>
                        <a:sym typeface="Symbol" panose="05050102010706020507" pitchFamily="18" charset="2"/>
                      </a:rPr>
                      <m:t> </m:t>
                    </m:r>
                  </m:oMath>
                </a14:m>
                <a:r>
                  <a:rPr lang="en-US" altLang="en-US" sz="2400">
                    <a:latin typeface="Times New Roman" pitchFamily="18" charset="0"/>
                    <a:sym typeface="Symbol" panose="05050102010706020507" pitchFamily="18" charset="2"/>
                  </a:rPr>
                  <a:t>outputs </a:t>
                </a:r>
                <a14:m>
                  <m:oMath xmlns:m="http://schemas.openxmlformats.org/officeDocument/2006/math">
                    <m:sSub>
                      <m:sSubPr>
                        <m:ctrlPr>
                          <a:rPr lang="en-US" altLang="en-US" sz="2400" i="1">
                            <a:solidFill>
                              <a:srgbClr val="66FF33"/>
                            </a:solidFill>
                            <a:latin typeface="Cambria Math" panose="02040503050406030204" pitchFamily="18" charset="0"/>
                            <a:sym typeface="Symbol" panose="05050102010706020507" pitchFamily="18" charset="2"/>
                          </a:rPr>
                        </m:ctrlPr>
                      </m:sSubPr>
                      <m:e>
                        <m:r>
                          <a:rPr lang="en-CA" altLang="en-US" sz="2400" i="1">
                            <a:solidFill>
                              <a:srgbClr val="66FF33"/>
                            </a:solidFill>
                            <a:latin typeface="Cambria Math" panose="02040503050406030204" pitchFamily="18" charset="0"/>
                            <a:sym typeface="Symbol" panose="05050102010706020507" pitchFamily="18" charset="2"/>
                          </a:rPr>
                          <m:t>𝑀</m:t>
                        </m:r>
                      </m:e>
                      <m:sub>
                        <m:acc>
                          <m:accPr>
                            <m:chr m:val="⃗"/>
                            <m:ctrlPr>
                              <a:rPr lang="en-US" altLang="en-US" sz="2400" i="1">
                                <a:solidFill>
                                  <a:srgbClr val="66FF33"/>
                                </a:solidFill>
                                <a:latin typeface="Cambria Math" panose="02040503050406030204" pitchFamily="18" charset="0"/>
                                <a:sym typeface="Symbol" panose="05050102010706020507" pitchFamily="18" charset="2"/>
                              </a:rPr>
                            </m:ctrlPr>
                          </m:accPr>
                          <m:e>
                            <m:r>
                              <a:rPr lang="en-CA" altLang="en-US" sz="2400" i="1">
                                <a:solidFill>
                                  <a:srgbClr val="66FF33"/>
                                </a:solidFill>
                                <a:latin typeface="Cambria Math" panose="02040503050406030204" pitchFamily="18" charset="0"/>
                                <a:sym typeface="Symbol" panose="05050102010706020507" pitchFamily="18" charset="2"/>
                              </a:rPr>
                              <m:t>𝑤</m:t>
                            </m:r>
                          </m:e>
                        </m:acc>
                      </m:sub>
                    </m:sSub>
                    <m:d>
                      <m:dPr>
                        <m:ctrlPr>
                          <a:rPr lang="en-US" altLang="en-US" sz="2400" i="1">
                            <a:latin typeface="Cambria Math" panose="02040503050406030204" pitchFamily="18" charset="0"/>
                            <a:sym typeface="Symbol" panose="05050102010706020507" pitchFamily="18" charset="2"/>
                          </a:rPr>
                        </m:ctrlPr>
                      </m:d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d>
                  </m:oMath>
                </a14:m>
                <a:r>
                  <a:rPr lang="en-US" altLang="en-US" sz="2400">
                    <a:latin typeface="Times New Roman" pitchFamily="18" charset="0"/>
                    <a:sym typeface="Symbol" panose="05050102010706020507" pitchFamily="18" charset="2"/>
                  </a:rPr>
                  <a:t>.</a:t>
                </a:r>
              </a:p>
            </p:txBody>
          </p:sp>
        </mc:Choice>
        <mc:Fallback xmlns="">
          <p:sp>
            <p:nvSpPr>
              <p:cNvPr id="236" name="Text Box 33"/>
              <p:cNvSpPr txBox="1">
                <a:spLocks noRot="1" noChangeAspect="1" noMove="1" noResize="1" noEditPoints="1" noAdjustHandles="1" noChangeArrowheads="1" noChangeShapeType="1" noTextEdit="1"/>
              </p:cNvSpPr>
              <p:nvPr/>
            </p:nvSpPr>
            <p:spPr bwMode="auto">
              <a:xfrm>
                <a:off x="-86963" y="2554585"/>
                <a:ext cx="9338913" cy="461665"/>
              </a:xfrm>
              <a:prstGeom prst="rect">
                <a:avLst/>
              </a:prstGeom>
              <a:blipFill>
                <a:blip r:embed="rId9"/>
                <a:stretch>
                  <a:fillRect t="-18421"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273" name="Rectangle 272"/>
          <p:cNvSpPr/>
          <p:nvPr/>
        </p:nvSpPr>
        <p:spPr>
          <a:xfrm>
            <a:off x="8334660" y="3113960"/>
            <a:ext cx="587971" cy="2774576"/>
          </a:xfrm>
          <a:prstGeom prst="rect">
            <a:avLst/>
          </a:prstGeom>
          <a:solidFill>
            <a:schemeClr val="tx1"/>
          </a:solidFill>
          <a:ln>
            <a:noFill/>
          </a:ln>
        </p:spPr>
        <p:txBody>
          <a:bodyPr wrap="square" rtlCol="0" anchor="ctr">
            <a:spAutoFit/>
          </a:bodyPr>
          <a:lstStyle/>
          <a:p>
            <a:pPr algn="l"/>
            <a:endParaRPr lang="en-CA" sz="2400"/>
          </a:p>
        </p:txBody>
      </p:sp>
      <p:grpSp>
        <p:nvGrpSpPr>
          <p:cNvPr id="281" name="Group 280"/>
          <p:cNvGrpSpPr/>
          <p:nvPr/>
        </p:nvGrpSpPr>
        <p:grpSpPr>
          <a:xfrm>
            <a:off x="7269017" y="3313270"/>
            <a:ext cx="1716868" cy="2047869"/>
            <a:chOff x="7269017" y="3313270"/>
            <a:chExt cx="1716868" cy="2047869"/>
          </a:xfrm>
        </p:grpSpPr>
        <p:grpSp>
          <p:nvGrpSpPr>
            <p:cNvPr id="286" name="Group 285"/>
            <p:cNvGrpSpPr/>
            <p:nvPr/>
          </p:nvGrpSpPr>
          <p:grpSpPr>
            <a:xfrm>
              <a:off x="7269017" y="3313270"/>
              <a:ext cx="1147814" cy="2029314"/>
              <a:chOff x="7269017" y="1988403"/>
              <a:chExt cx="1147814" cy="2029314"/>
            </a:xfrm>
          </p:grpSpPr>
          <p:grpSp>
            <p:nvGrpSpPr>
              <p:cNvPr id="302" name="Group 301"/>
              <p:cNvGrpSpPr/>
              <p:nvPr/>
            </p:nvGrpSpPr>
            <p:grpSpPr>
              <a:xfrm>
                <a:off x="7269017" y="1988403"/>
                <a:ext cx="1147814" cy="2029314"/>
                <a:chOff x="7269017" y="961310"/>
                <a:chExt cx="1147814" cy="2029314"/>
              </a:xfrm>
            </p:grpSpPr>
            <mc:AlternateContent xmlns:mc="http://schemas.openxmlformats.org/markup-compatibility/2006" xmlns:a14="http://schemas.microsoft.com/office/drawing/2010/main">
              <mc:Choice Requires="a14">
                <p:sp>
                  <p:nvSpPr>
                    <p:cNvPr id="314" name="Rectangle 313"/>
                    <p:cNvSpPr/>
                    <p:nvPr/>
                  </p:nvSpPr>
                  <p:spPr>
                    <a:xfrm>
                      <a:off x="7269017" y="961310"/>
                      <a:ext cx="1147814" cy="822469"/>
                    </a:xfrm>
                    <a:prstGeom prst="rect">
                      <a:avLst/>
                    </a:prstGeom>
                    <a:solidFill>
                      <a:srgbClr val="000066"/>
                    </a:solidFill>
                  </p:spPr>
                  <p:txBody>
                    <a:bodyPr wrap="none">
                      <a:spAutoFit/>
                    </a:bodyPr>
                    <a:lstStyle/>
                    <a:p>
                      <a:pPr algn="ctr"/>
                      <a:r>
                        <a:rPr lang="en-US" sz="2400">
                          <a:solidFill>
                            <a:srgbClr val="66FF33"/>
                          </a:solidFill>
                          <a:sym typeface="Symbol" panose="05050102010706020507" pitchFamily="18" charset="2"/>
                        </a:rPr>
                        <a:t>Output </a:t>
                      </a:r>
                      <a:br>
                        <a:rPr lang="en-US" sz="2400">
                          <a:solidFill>
                            <a:srgbClr val="66FF33"/>
                          </a:solidFill>
                          <a:sym typeface="Symbol" panose="05050102010706020507" pitchFamily="18" charset="2"/>
                        </a:rPr>
                      </a:br>
                      <a14:m>
                        <m:oMathPara xmlns:m="http://schemas.openxmlformats.org/officeDocument/2006/math">
                          <m:oMathParaPr>
                            <m:jc m:val="centerGroup"/>
                          </m:oMathParaPr>
                          <m:oMath xmlns:m="http://schemas.openxmlformats.org/officeDocument/2006/math">
                            <m:sSub>
                              <m:sSubPr>
                                <m:ctrlPr>
                                  <a:rPr lang="en-US" altLang="en-US" sz="2400" i="1">
                                    <a:solidFill>
                                      <a:srgbClr val="66FF33"/>
                                    </a:solidFill>
                                    <a:latin typeface="Cambria Math" panose="02040503050406030204" pitchFamily="18" charset="0"/>
                                    <a:sym typeface="Symbol" panose="05050102010706020507" pitchFamily="18" charset="2"/>
                                  </a:rPr>
                                </m:ctrlPr>
                              </m:sSubPr>
                              <m:e>
                                <m:r>
                                  <a:rPr lang="en-CA" altLang="en-US" sz="2400" i="1">
                                    <a:solidFill>
                                      <a:srgbClr val="66FF33"/>
                                    </a:solidFill>
                                    <a:latin typeface="Cambria Math" panose="02040503050406030204" pitchFamily="18" charset="0"/>
                                    <a:sym typeface="Symbol" panose="05050102010706020507" pitchFamily="18" charset="2"/>
                                  </a:rPr>
                                  <m:t>𝑀</m:t>
                                </m:r>
                              </m:e>
                              <m:sub>
                                <m:acc>
                                  <m:accPr>
                                    <m:chr m:val="⃗"/>
                                    <m:ctrlPr>
                                      <a:rPr lang="en-US" altLang="en-US" sz="2400" i="1">
                                        <a:solidFill>
                                          <a:srgbClr val="66FF33"/>
                                        </a:solidFill>
                                        <a:latin typeface="Cambria Math" panose="02040503050406030204" pitchFamily="18" charset="0"/>
                                        <a:sym typeface="Symbol" panose="05050102010706020507" pitchFamily="18" charset="2"/>
                                      </a:rPr>
                                    </m:ctrlPr>
                                  </m:accPr>
                                  <m:e>
                                    <m:r>
                                      <a:rPr lang="en-CA" altLang="en-US" sz="2400" i="1">
                                        <a:solidFill>
                                          <a:srgbClr val="66FF33"/>
                                        </a:solidFill>
                                        <a:latin typeface="Cambria Math" panose="02040503050406030204" pitchFamily="18" charset="0"/>
                                        <a:sym typeface="Symbol" panose="05050102010706020507" pitchFamily="18" charset="2"/>
                                      </a:rPr>
                                      <m:t>𝑤</m:t>
                                    </m:r>
                                  </m:e>
                                </m:acc>
                              </m:sub>
                            </m:sSub>
                            <m:d>
                              <m:dPr>
                                <m:ctrlPr>
                                  <a:rPr lang="en-US" altLang="en-US" sz="2400" i="1">
                                    <a:latin typeface="Cambria Math" panose="02040503050406030204" pitchFamily="18" charset="0"/>
                                    <a:sym typeface="Symbol" panose="05050102010706020507" pitchFamily="18" charset="2"/>
                                  </a:rPr>
                                </m:ctrlPr>
                              </m:d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d>
                          </m:oMath>
                        </m:oMathPara>
                      </a14:m>
                      <a:endParaRPr lang="en-CA" sz="2400" i="1" baseline="-25000">
                        <a:solidFill>
                          <a:srgbClr val="FF00FF"/>
                        </a:solidFill>
                      </a:endParaRPr>
                    </a:p>
                  </p:txBody>
                </p:sp>
              </mc:Choice>
              <mc:Fallback xmlns="">
                <p:sp>
                  <p:nvSpPr>
                    <p:cNvPr id="314" name="Rectangle 313"/>
                    <p:cNvSpPr>
                      <a:spLocks noRot="1" noChangeAspect="1" noMove="1" noResize="1" noEditPoints="1" noAdjustHandles="1" noChangeArrowheads="1" noChangeShapeType="1" noTextEdit="1"/>
                    </p:cNvSpPr>
                    <p:nvPr/>
                  </p:nvSpPr>
                  <p:spPr>
                    <a:xfrm>
                      <a:off x="7269017" y="961310"/>
                      <a:ext cx="1147814" cy="822469"/>
                    </a:xfrm>
                    <a:prstGeom prst="rect">
                      <a:avLst/>
                    </a:prstGeom>
                    <a:blipFill>
                      <a:blip r:embed="rId10"/>
                      <a:stretch>
                        <a:fillRect l="-7937" t="-5970" r="-19048" b="-746"/>
                      </a:stretch>
                    </a:blipFill>
                  </p:spPr>
                  <p:txBody>
                    <a:bodyPr/>
                    <a:lstStyle/>
                    <a:p>
                      <a:r>
                        <a:rPr lang="en-CA">
                          <a:noFill/>
                        </a:rPr>
                        <a:t> </a:t>
                      </a:r>
                    </a:p>
                  </p:txBody>
                </p:sp>
              </mc:Fallback>
            </mc:AlternateContent>
            <p:sp>
              <p:nvSpPr>
                <p:cNvPr id="315" name="Rectangle 314"/>
                <p:cNvSpPr/>
                <p:nvPr/>
              </p:nvSpPr>
              <p:spPr>
                <a:xfrm>
                  <a:off x="7467600" y="1696660"/>
                  <a:ext cx="559769" cy="461665"/>
                </a:xfrm>
                <a:prstGeom prst="rect">
                  <a:avLst/>
                </a:prstGeom>
              </p:spPr>
              <p:txBody>
                <a:bodyPr wrap="none">
                  <a:spAutoFit/>
                </a:bodyPr>
                <a:lstStyle/>
                <a:p>
                  <a:r>
                    <a:rPr lang="en-US" altLang="en-US" sz="2400" i="1">
                      <a:solidFill>
                        <a:srgbClr val="00B050"/>
                      </a:solidFill>
                      <a:sym typeface="Symbol" panose="05050102010706020507" pitchFamily="18" charset="2"/>
                    </a:rPr>
                    <a:t>cat</a:t>
                  </a:r>
                  <a:endParaRPr lang="en-CA" sz="2400">
                    <a:solidFill>
                      <a:srgbClr val="00B050"/>
                    </a:solidFill>
                  </a:endParaRPr>
                </a:p>
              </p:txBody>
            </p:sp>
            <p:sp>
              <p:nvSpPr>
                <p:cNvPr id="316" name="Rectangle 315"/>
                <p:cNvSpPr/>
                <p:nvPr/>
              </p:nvSpPr>
              <p:spPr>
                <a:xfrm>
                  <a:off x="7482672" y="2270122"/>
                  <a:ext cx="772969" cy="461665"/>
                </a:xfrm>
                <a:prstGeom prst="rect">
                  <a:avLst/>
                </a:prstGeom>
              </p:spPr>
              <p:txBody>
                <a:bodyPr wrap="none">
                  <a:spAutoFit/>
                </a:bodyPr>
                <a:lstStyle/>
                <a:p>
                  <a:r>
                    <a:rPr lang="en-US" altLang="en-US" sz="2400" i="1">
                      <a:solidFill>
                        <a:srgbClr val="00B050"/>
                      </a:solidFill>
                      <a:sym typeface="Symbol" panose="05050102010706020507" pitchFamily="18" charset="2"/>
                    </a:rPr>
                    <a:t>face </a:t>
                  </a:r>
                  <a:endParaRPr lang="en-CA" sz="2400">
                    <a:solidFill>
                      <a:srgbClr val="00B050"/>
                    </a:solidFill>
                  </a:endParaRPr>
                </a:p>
              </p:txBody>
            </p:sp>
            <p:sp>
              <p:nvSpPr>
                <p:cNvPr id="317" name="Rectangle 316"/>
                <p:cNvSpPr/>
                <p:nvPr/>
              </p:nvSpPr>
              <p:spPr>
                <a:xfrm>
                  <a:off x="7467600" y="2528959"/>
                  <a:ext cx="696024" cy="461665"/>
                </a:xfrm>
                <a:prstGeom prst="rect">
                  <a:avLst/>
                </a:prstGeom>
              </p:spPr>
              <p:txBody>
                <a:bodyPr wrap="none">
                  <a:spAutoFit/>
                </a:bodyPr>
                <a:lstStyle/>
                <a:p>
                  <a:r>
                    <a:rPr lang="en-US" sz="2400" i="1">
                      <a:solidFill>
                        <a:srgbClr val="00B050"/>
                      </a:solidFill>
                      <a:sym typeface="Symbol" panose="05050102010706020507" pitchFamily="18" charset="2"/>
                    </a:rPr>
                    <a:t>bike</a:t>
                  </a:r>
                  <a:endParaRPr lang="en-CA" sz="2400">
                    <a:solidFill>
                      <a:srgbClr val="00B050"/>
                    </a:solidFill>
                  </a:endParaRPr>
                </a:p>
              </p:txBody>
            </p:sp>
            <p:sp>
              <p:nvSpPr>
                <p:cNvPr id="318" name="Rectangle 317"/>
                <p:cNvSpPr/>
                <p:nvPr/>
              </p:nvSpPr>
              <p:spPr>
                <a:xfrm>
                  <a:off x="7467600" y="1975463"/>
                  <a:ext cx="646331" cy="461665"/>
                </a:xfrm>
                <a:prstGeom prst="rect">
                  <a:avLst/>
                </a:prstGeom>
              </p:spPr>
              <p:txBody>
                <a:bodyPr wrap="none">
                  <a:spAutoFit/>
                </a:bodyPr>
                <a:lstStyle/>
                <a:p>
                  <a:r>
                    <a:rPr lang="en-US" sz="2400" i="1">
                      <a:solidFill>
                        <a:srgbClr val="00B050"/>
                      </a:solidFill>
                      <a:sym typeface="Symbol" panose="05050102010706020507" pitchFamily="18" charset="2"/>
                    </a:rPr>
                    <a:t>dog</a:t>
                  </a:r>
                  <a:endParaRPr lang="en-CA" sz="2400">
                    <a:solidFill>
                      <a:srgbClr val="00B050"/>
                    </a:solidFill>
                  </a:endParaRPr>
                </a:p>
              </p:txBody>
            </p:sp>
          </p:grpSp>
          <p:grpSp>
            <p:nvGrpSpPr>
              <p:cNvPr id="303" name="Group 302"/>
              <p:cNvGrpSpPr/>
              <p:nvPr/>
            </p:nvGrpSpPr>
            <p:grpSpPr>
              <a:xfrm>
                <a:off x="7298930" y="2874820"/>
                <a:ext cx="185296" cy="992125"/>
                <a:chOff x="6934200" y="3050625"/>
                <a:chExt cx="185296" cy="992125"/>
              </a:xfrm>
            </p:grpSpPr>
            <p:sp>
              <p:nvSpPr>
                <p:cNvPr id="304" name="Oval 303"/>
                <p:cNvSpPr/>
                <p:nvPr/>
              </p:nvSpPr>
              <p:spPr>
                <a:xfrm>
                  <a:off x="6939324" y="3050625"/>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305" name="Oval 304"/>
                <p:cNvSpPr/>
                <p:nvPr/>
              </p:nvSpPr>
              <p:spPr>
                <a:xfrm>
                  <a:off x="6939410" y="3344661"/>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312" name="Oval 311"/>
                <p:cNvSpPr/>
                <p:nvPr/>
              </p:nvSpPr>
              <p:spPr>
                <a:xfrm>
                  <a:off x="6939496" y="3603553"/>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313" name="Oval 312"/>
                <p:cNvSpPr/>
                <p:nvPr/>
              </p:nvSpPr>
              <p:spPr>
                <a:xfrm>
                  <a:off x="6934200" y="3862750"/>
                  <a:ext cx="180000" cy="180000"/>
                </a:xfrm>
                <a:prstGeom prst="ellipse">
                  <a:avLst/>
                </a:prstGeom>
                <a:solidFill>
                  <a:srgbClr val="92D050"/>
                </a:solidFill>
                <a:ln>
                  <a:noFill/>
                </a:ln>
              </p:spPr>
              <p:txBody>
                <a:bodyPr wrap="square" rtlCol="0" anchor="ctr">
                  <a:spAutoFit/>
                </a:bodyPr>
                <a:lstStyle/>
                <a:p>
                  <a:pPr algn="l"/>
                  <a:endParaRPr lang="en-CA" sz="2400"/>
                </a:p>
              </p:txBody>
            </p:sp>
          </p:grpSp>
        </p:grpSp>
        <p:grpSp>
          <p:nvGrpSpPr>
            <p:cNvPr id="297" name="Group 296"/>
            <p:cNvGrpSpPr/>
            <p:nvPr/>
          </p:nvGrpSpPr>
          <p:grpSpPr>
            <a:xfrm>
              <a:off x="7962204" y="4067175"/>
              <a:ext cx="1023681" cy="1293964"/>
              <a:chOff x="7467600" y="1696660"/>
              <a:chExt cx="1023681" cy="1293964"/>
            </a:xfrm>
          </p:grpSpPr>
          <p:sp>
            <p:nvSpPr>
              <p:cNvPr id="298" name="Rectangle 297"/>
              <p:cNvSpPr/>
              <p:nvPr/>
            </p:nvSpPr>
            <p:spPr>
              <a:xfrm>
                <a:off x="7467600" y="1696660"/>
                <a:ext cx="1008609" cy="461665"/>
              </a:xfrm>
              <a:prstGeom prst="rect">
                <a:avLst/>
              </a:prstGeom>
            </p:spPr>
            <p:txBody>
              <a:bodyPr wrap="none">
                <a:spAutoFit/>
              </a:bodyPr>
              <a:lstStyle/>
              <a:p>
                <a:r>
                  <a:rPr lang="en-US" altLang="en-US" sz="2400" i="1">
                    <a:solidFill>
                      <a:srgbClr val="00B050"/>
                    </a:solidFill>
                    <a:sym typeface="Symbol" panose="05050102010706020507" pitchFamily="18" charset="2"/>
                  </a:rPr>
                  <a:t>= 0.02</a:t>
                </a:r>
                <a:endParaRPr lang="en-CA" sz="2400">
                  <a:solidFill>
                    <a:srgbClr val="00B050"/>
                  </a:solidFill>
                </a:endParaRPr>
              </a:p>
            </p:txBody>
          </p:sp>
          <p:sp>
            <p:nvSpPr>
              <p:cNvPr id="299" name="Rectangle 298"/>
              <p:cNvSpPr/>
              <p:nvPr/>
            </p:nvSpPr>
            <p:spPr>
              <a:xfrm>
                <a:off x="7482672" y="2270122"/>
                <a:ext cx="1008609" cy="461665"/>
              </a:xfrm>
              <a:prstGeom prst="rect">
                <a:avLst/>
              </a:prstGeom>
            </p:spPr>
            <p:txBody>
              <a:bodyPr wrap="none">
                <a:spAutoFit/>
              </a:bodyPr>
              <a:lstStyle/>
              <a:p>
                <a:r>
                  <a:rPr lang="en-US" altLang="en-US" sz="2400" i="1">
                    <a:solidFill>
                      <a:srgbClr val="00B050"/>
                    </a:solidFill>
                    <a:sym typeface="Symbol" panose="05050102010706020507" pitchFamily="18" charset="2"/>
                  </a:rPr>
                  <a:t>= 0.05</a:t>
                </a:r>
                <a:endParaRPr lang="en-CA" sz="2400">
                  <a:solidFill>
                    <a:srgbClr val="00B050"/>
                  </a:solidFill>
                </a:endParaRPr>
              </a:p>
            </p:txBody>
          </p:sp>
          <p:sp>
            <p:nvSpPr>
              <p:cNvPr id="300" name="Rectangle 299"/>
              <p:cNvSpPr/>
              <p:nvPr/>
            </p:nvSpPr>
            <p:spPr>
              <a:xfrm>
                <a:off x="7467600" y="2528959"/>
                <a:ext cx="1008609" cy="461665"/>
              </a:xfrm>
              <a:prstGeom prst="rect">
                <a:avLst/>
              </a:prstGeom>
            </p:spPr>
            <p:txBody>
              <a:bodyPr wrap="none">
                <a:spAutoFit/>
              </a:bodyPr>
              <a:lstStyle/>
              <a:p>
                <a:r>
                  <a:rPr lang="en-US" sz="2400" i="1">
                    <a:solidFill>
                      <a:srgbClr val="00B050"/>
                    </a:solidFill>
                    <a:sym typeface="Symbol" panose="05050102010706020507" pitchFamily="18" charset="2"/>
                  </a:rPr>
                  <a:t>= 0.92</a:t>
                </a:r>
                <a:endParaRPr lang="en-CA" sz="2400">
                  <a:solidFill>
                    <a:srgbClr val="00B050"/>
                  </a:solidFill>
                </a:endParaRPr>
              </a:p>
            </p:txBody>
          </p:sp>
          <p:sp>
            <p:nvSpPr>
              <p:cNvPr id="301" name="Rectangle 300"/>
              <p:cNvSpPr/>
              <p:nvPr/>
            </p:nvSpPr>
            <p:spPr>
              <a:xfrm>
                <a:off x="7467600" y="1975463"/>
                <a:ext cx="1008609" cy="461665"/>
              </a:xfrm>
              <a:prstGeom prst="rect">
                <a:avLst/>
              </a:prstGeom>
            </p:spPr>
            <p:txBody>
              <a:bodyPr wrap="none">
                <a:spAutoFit/>
              </a:bodyPr>
              <a:lstStyle/>
              <a:p>
                <a:r>
                  <a:rPr lang="en-US" sz="2400" i="1">
                    <a:solidFill>
                      <a:srgbClr val="00B050"/>
                    </a:solidFill>
                    <a:sym typeface="Symbol" panose="05050102010706020507" pitchFamily="18" charset="2"/>
                  </a:rPr>
                  <a:t>= 0.01</a:t>
                </a:r>
                <a:endParaRPr lang="en-CA" sz="2400">
                  <a:solidFill>
                    <a:srgbClr val="00B050"/>
                  </a:solidFill>
                </a:endParaRPr>
              </a:p>
            </p:txBody>
          </p:sp>
        </p:grpSp>
      </p:grpSp>
      <p:sp>
        <p:nvSpPr>
          <p:cNvPr id="319" name="Rectangle 318"/>
          <p:cNvSpPr/>
          <p:nvPr/>
        </p:nvSpPr>
        <p:spPr>
          <a:xfrm>
            <a:off x="4114800" y="1429425"/>
            <a:ext cx="3509294" cy="461665"/>
          </a:xfrm>
          <a:prstGeom prst="rect">
            <a:avLst/>
          </a:prstGeom>
        </p:spPr>
        <p:txBody>
          <a:bodyPr wrap="none">
            <a:spAutoFit/>
          </a:bodyPr>
          <a:lstStyle/>
          <a:p>
            <a:r>
              <a:rPr lang="en-US" altLang="en-US" sz="2400">
                <a:solidFill>
                  <a:srgbClr val="FF00FF"/>
                </a:solidFill>
              </a:rPr>
              <a:t>Desired Output y = “bike.”</a:t>
            </a:r>
            <a:endParaRPr lang="en-CA" sz="2400"/>
          </a:p>
        </p:txBody>
      </p:sp>
      <p:sp>
        <p:nvSpPr>
          <p:cNvPr id="254" name="Oval 253">
            <a:extLst>
              <a:ext uri="{FF2B5EF4-FFF2-40B4-BE49-F238E27FC236}">
                <a16:creationId xmlns:a16="http://schemas.microsoft.com/office/drawing/2014/main" id="{94E77F61-F088-4C76-985C-C20B55979FDD}"/>
              </a:ext>
            </a:extLst>
          </p:cNvPr>
          <p:cNvSpPr/>
          <p:nvPr/>
        </p:nvSpPr>
        <p:spPr>
          <a:xfrm>
            <a:off x="3543300" y="4362450"/>
            <a:ext cx="180000" cy="180000"/>
          </a:xfrm>
          <a:prstGeom prst="ellipse">
            <a:avLst/>
          </a:prstGeom>
          <a:solidFill>
            <a:srgbClr val="FF00FF"/>
          </a:solidFill>
          <a:ln>
            <a:noFill/>
          </a:ln>
        </p:spPr>
        <p:txBody>
          <a:bodyPr wrap="square" rtlCol="0" anchor="ctr">
            <a:spAutoFit/>
          </a:bodyPr>
          <a:lstStyle/>
          <a:p>
            <a:pPr algn="l"/>
            <a:endParaRPr lang="en-CA" sz="2400"/>
          </a:p>
        </p:txBody>
      </p:sp>
    </p:spTree>
    <p:extLst>
      <p:ext uri="{BB962C8B-B14F-4D97-AF65-F5344CB8AC3E}">
        <p14:creationId xmlns:p14="http://schemas.microsoft.com/office/powerpoint/2010/main" val="60886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1"/>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296"/>
                                        </p:tgtEl>
                                        <p:attrNameLst>
                                          <p:attrName>style.visibility</p:attrName>
                                        </p:attrNameLst>
                                      </p:cBhvr>
                                      <p:to>
                                        <p:strVal val="visible"/>
                                      </p:to>
                                    </p:set>
                                    <p:anim calcmode="lin" valueType="num">
                                      <p:cBhvr additive="base">
                                        <p:cTn id="13" dur="500" fill="hold"/>
                                        <p:tgtEl>
                                          <p:spTgt spid="296"/>
                                        </p:tgtEl>
                                        <p:attrNameLst>
                                          <p:attrName>ppt_x</p:attrName>
                                        </p:attrNameLst>
                                      </p:cBhvr>
                                      <p:tavLst>
                                        <p:tav tm="0">
                                          <p:val>
                                            <p:strVal val="0-#ppt_w/2"/>
                                          </p:val>
                                        </p:tav>
                                        <p:tav tm="100000">
                                          <p:val>
                                            <p:strVal val="#ppt_x"/>
                                          </p:val>
                                        </p:tav>
                                      </p:tavLst>
                                    </p:anim>
                                    <p:anim calcmode="lin" valueType="num">
                                      <p:cBhvr additive="base">
                                        <p:cTn id="14" dur="500" fill="hold"/>
                                        <p:tgtEl>
                                          <p:spTgt spid="29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1">
                                            <p:txEl>
                                              <p:pRg st="0" end="0"/>
                                            </p:txEl>
                                          </p:spTgt>
                                        </p:tgtEl>
                                        <p:attrNameLst>
                                          <p:attrName>style.visibility</p:attrName>
                                        </p:attrNameLst>
                                      </p:cBhvr>
                                      <p:to>
                                        <p:strVal val="visible"/>
                                      </p:to>
                                    </p:set>
                                    <p:anim calcmode="lin" valueType="num">
                                      <p:cBhvr additive="base">
                                        <p:cTn id="19" dur="500" fill="hold"/>
                                        <p:tgtEl>
                                          <p:spTgt spid="61">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1">
                                            <p:txEl>
                                              <p:pRg st="1" end="1"/>
                                            </p:txEl>
                                          </p:spTgt>
                                        </p:tgtEl>
                                        <p:attrNameLst>
                                          <p:attrName>style.visibility</p:attrName>
                                        </p:attrNameLst>
                                      </p:cBhvr>
                                      <p:to>
                                        <p:strVal val="visible"/>
                                      </p:to>
                                    </p:set>
                                    <p:anim calcmode="lin" valueType="num">
                                      <p:cBhvr additive="base">
                                        <p:cTn id="25" dur="500" fill="hold"/>
                                        <p:tgtEl>
                                          <p:spTgt spid="61">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8">
                                            <p:txEl>
                                              <p:pRg st="1" end="1"/>
                                            </p:txEl>
                                          </p:spTgt>
                                        </p:tgtEl>
                                        <p:attrNameLst>
                                          <p:attrName>style.visibility</p:attrName>
                                        </p:attrNameLst>
                                      </p:cBhvr>
                                      <p:to>
                                        <p:strVal val="visible"/>
                                      </p:to>
                                    </p:set>
                                    <p:anim calcmode="lin" valueType="num">
                                      <p:cBhvr additive="base">
                                        <p:cTn id="31" dur="500" fill="hold"/>
                                        <p:tgtEl>
                                          <p:spTgt spid="98">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8">
                                            <p:txEl>
                                              <p:pRg st="1" end="1"/>
                                            </p:txEl>
                                          </p:spTgt>
                                        </p:tgtEl>
                                        <p:attrNameLst>
                                          <p:attrName>ppt_y</p:attrName>
                                        </p:attrNameLst>
                                      </p:cBhvr>
                                      <p:tavLst>
                                        <p:tav tm="0">
                                          <p:val>
                                            <p:strVal val="#ppt_y"/>
                                          </p:val>
                                        </p:tav>
                                        <p:tav tm="100000">
                                          <p:val>
                                            <p:strVal val="#ppt_y"/>
                                          </p:val>
                                        </p:tav>
                                      </p:tavLst>
                                    </p:anim>
                                  </p:childTnLst>
                                </p:cTn>
                              </p:par>
                              <p:par>
                                <p:cTn id="33" presetID="1" presetClass="exit" presetSubtype="0" fill="hold" nodeType="withEffect">
                                  <p:stCondLst>
                                    <p:cond delay="0"/>
                                  </p:stCondLst>
                                  <p:childTnLst>
                                    <p:set>
                                      <p:cBhvr>
                                        <p:cTn id="34" dur="1" fill="hold">
                                          <p:stCondLst>
                                            <p:cond delay="0"/>
                                          </p:stCondLst>
                                        </p:cTn>
                                        <p:tgtEl>
                                          <p:spTgt spid="28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98">
                                            <p:txEl>
                                              <p:pRg st="2" end="2"/>
                                            </p:txEl>
                                          </p:spTgt>
                                        </p:tgtEl>
                                        <p:attrNameLst>
                                          <p:attrName>style.visibility</p:attrName>
                                        </p:attrNameLst>
                                      </p:cBhvr>
                                      <p:to>
                                        <p:strVal val="visible"/>
                                      </p:to>
                                    </p:set>
                                    <p:anim calcmode="lin" valueType="num">
                                      <p:cBhvr additive="base">
                                        <p:cTn id="39" dur="500" fill="hold"/>
                                        <p:tgtEl>
                                          <p:spTgt spid="98">
                                            <p:txEl>
                                              <p:pRg st="2" end="2"/>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98">
                                            <p:txEl>
                                              <p:pRg st="2" end="2"/>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43"/>
                                        </p:tgtEl>
                                        <p:attrNameLst>
                                          <p:attrName>style.visibility</p:attrName>
                                        </p:attrNameLst>
                                      </p:cBhvr>
                                      <p:to>
                                        <p:strVal val="visible"/>
                                      </p:to>
                                    </p:set>
                                    <p:anim calcmode="lin" valueType="num">
                                      <p:cBhvr additive="base">
                                        <p:cTn id="43" dur="500" fill="hold"/>
                                        <p:tgtEl>
                                          <p:spTgt spid="343"/>
                                        </p:tgtEl>
                                        <p:attrNameLst>
                                          <p:attrName>ppt_x</p:attrName>
                                        </p:attrNameLst>
                                      </p:cBhvr>
                                      <p:tavLst>
                                        <p:tav tm="0">
                                          <p:val>
                                            <p:strVal val="0-#ppt_w/2"/>
                                          </p:val>
                                        </p:tav>
                                        <p:tav tm="100000">
                                          <p:val>
                                            <p:strVal val="#ppt_x"/>
                                          </p:val>
                                        </p:tav>
                                      </p:tavLst>
                                    </p:anim>
                                    <p:anim calcmode="lin" valueType="num">
                                      <p:cBhvr additive="base">
                                        <p:cTn id="44" dur="500" fill="hold"/>
                                        <p:tgtEl>
                                          <p:spTgt spid="34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0-#ppt_w/2"/>
                                          </p:val>
                                        </p:tav>
                                        <p:tav tm="100000">
                                          <p:val>
                                            <p:strVal val="#ppt_x"/>
                                          </p:val>
                                        </p:tav>
                                      </p:tavLst>
                                    </p:anim>
                                    <p:anim calcmode="lin" valueType="num">
                                      <p:cBhvr additive="base">
                                        <p:cTn id="50"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54"/>
                                        </p:tgtEl>
                                        <p:attrNameLst>
                                          <p:attrName>style.visibility</p:attrName>
                                        </p:attrNameLst>
                                      </p:cBhvr>
                                      <p:to>
                                        <p:strVal val="visible"/>
                                      </p:to>
                                    </p:set>
                                    <p:anim calcmode="lin" valueType="num">
                                      <p:cBhvr additive="base">
                                        <p:cTn id="55" dur="500" fill="hold"/>
                                        <p:tgtEl>
                                          <p:spTgt spid="254"/>
                                        </p:tgtEl>
                                        <p:attrNameLst>
                                          <p:attrName>ppt_x</p:attrName>
                                        </p:attrNameLst>
                                      </p:cBhvr>
                                      <p:tavLst>
                                        <p:tav tm="0">
                                          <p:val>
                                            <p:strVal val="0-#ppt_w/2"/>
                                          </p:val>
                                        </p:tav>
                                        <p:tav tm="100000">
                                          <p:val>
                                            <p:strVal val="#ppt_x"/>
                                          </p:val>
                                        </p:tav>
                                      </p:tavLst>
                                    </p:anim>
                                    <p:anim calcmode="lin" valueType="num">
                                      <p:cBhvr additive="base">
                                        <p:cTn id="56" dur="500" fill="hold"/>
                                        <p:tgtEl>
                                          <p:spTgt spid="25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fill="hold"/>
                                        <p:tgtEl>
                                          <p:spTgt spid="2"/>
                                        </p:tgtEl>
                                        <p:attrNameLst>
                                          <p:attrName>ppt_x</p:attrName>
                                        </p:attrNameLst>
                                      </p:cBhvr>
                                      <p:tavLst>
                                        <p:tav tm="0">
                                          <p:val>
                                            <p:strVal val="0-#ppt_w/2"/>
                                          </p:val>
                                        </p:tav>
                                        <p:tav tm="100000">
                                          <p:val>
                                            <p:strVal val="#ppt_x"/>
                                          </p:val>
                                        </p:tav>
                                      </p:tavLst>
                                    </p:anim>
                                    <p:anim calcmode="lin" valueType="num">
                                      <p:cBhvr additive="base">
                                        <p:cTn id="6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0-#ppt_w/2"/>
                                          </p:val>
                                        </p:tav>
                                        <p:tav tm="100000">
                                          <p:val>
                                            <p:strVal val="#ppt_x"/>
                                          </p:val>
                                        </p:tav>
                                      </p:tavLst>
                                    </p:anim>
                                    <p:anim calcmode="lin" valueType="num">
                                      <p:cBhvr additive="base">
                                        <p:cTn id="68" dur="500" fill="hold"/>
                                        <p:tgtEl>
                                          <p:spTgt spid="7"/>
                                        </p:tgtEl>
                                        <p:attrNameLst>
                                          <p:attrName>ppt_y</p:attrName>
                                        </p:attrNameLst>
                                      </p:cBhvr>
                                      <p:tavLst>
                                        <p:tav tm="0">
                                          <p:val>
                                            <p:strVal val="#ppt_y"/>
                                          </p:val>
                                        </p:tav>
                                        <p:tav tm="100000">
                                          <p:val>
                                            <p:strVal val="#ppt_y"/>
                                          </p:val>
                                        </p:tav>
                                      </p:tavLst>
                                    </p:anim>
                                  </p:childTnLst>
                                </p:cTn>
                              </p:par>
                              <p:par>
                                <p:cTn id="69" presetID="1" presetClass="exit" presetSubtype="0" fill="hold" nodeType="withEffect">
                                  <p:stCondLst>
                                    <p:cond delay="0"/>
                                  </p:stCondLst>
                                  <p:childTnLst>
                                    <p:set>
                                      <p:cBhvr>
                                        <p:cTn id="70" dur="1" fill="hold">
                                          <p:stCondLst>
                                            <p:cond delay="0"/>
                                          </p:stCondLst>
                                        </p:cTn>
                                        <p:tgtEl>
                                          <p:spTgt spid="347"/>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343"/>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7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8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5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5"/>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18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79"/>
                                        </p:tgtEl>
                                        <p:attrNameLst>
                                          <p:attrName>style.visibility</p:attrName>
                                        </p:attrNameLst>
                                      </p:cBhvr>
                                      <p:to>
                                        <p:strVal val="visible"/>
                                      </p:to>
                                    </p:set>
                                  </p:childTnLst>
                                </p:cTn>
                              </p:par>
                              <p:par>
                                <p:cTn id="97" presetID="1" presetClass="exit" presetSubtype="0" fill="hold" nodeType="withEffect">
                                  <p:stCondLst>
                                    <p:cond delay="0"/>
                                  </p:stCondLst>
                                  <p:childTnLst>
                                    <p:set>
                                      <p:cBhvr>
                                        <p:cTn id="98" dur="1" fill="hold">
                                          <p:stCondLst>
                                            <p:cond delay="0"/>
                                          </p:stCondLst>
                                        </p:cTn>
                                        <p:tgtEl>
                                          <p:spTgt spid="23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81"/>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279"/>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96"/>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61">
                                            <p:txEl>
                                              <p:pRg st="0" end="0"/>
                                            </p:txEl>
                                          </p:spTgt>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61">
                                            <p:txEl>
                                              <p:pRg st="1" end="1"/>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36">
                                            <p:txEl>
                                              <p:pRg st="0" end="0"/>
                                            </p:txEl>
                                          </p:spTgt>
                                        </p:tgtEl>
                                        <p:attrNameLst>
                                          <p:attrName>style.visibility</p:attrName>
                                        </p:attrNameLst>
                                      </p:cBhvr>
                                      <p:to>
                                        <p:strVal val="visible"/>
                                      </p:to>
                                    </p:set>
                                    <p:anim calcmode="lin" valueType="num">
                                      <p:cBhvr additive="base">
                                        <p:cTn id="115" dur="500" fill="hold"/>
                                        <p:tgtEl>
                                          <p:spTgt spid="236">
                                            <p:txEl>
                                              <p:pRg st="0" end="0"/>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23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uild="allAtOnce"/>
      <p:bldP spid="296" grpId="0" animBg="1"/>
      <p:bldP spid="296" grpId="1" animBg="1"/>
      <p:bldP spid="254" grpId="0" animBg="1"/>
      <p:bldP spid="25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p:grpSp>
        <p:nvGrpSpPr>
          <p:cNvPr id="1049636" name="Group 1049635"/>
          <p:cNvGrpSpPr/>
          <p:nvPr/>
        </p:nvGrpSpPr>
        <p:grpSpPr>
          <a:xfrm>
            <a:off x="76200" y="3962400"/>
            <a:ext cx="3810000" cy="2885420"/>
            <a:chOff x="76200" y="3962400"/>
            <a:chExt cx="3810000" cy="2885420"/>
          </a:xfrm>
        </p:grpSpPr>
        <p:grpSp>
          <p:nvGrpSpPr>
            <p:cNvPr id="27" name="Group 26"/>
            <p:cNvGrpSpPr/>
            <p:nvPr/>
          </p:nvGrpSpPr>
          <p:grpSpPr>
            <a:xfrm>
              <a:off x="76200" y="3962400"/>
              <a:ext cx="3810000" cy="2885420"/>
              <a:chOff x="76200" y="3962400"/>
              <a:chExt cx="3810000" cy="288542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0"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Input</a:t>
                </a:r>
              </a:p>
            </p:txBody>
          </p: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3" name="Oval 22"/>
              <p:cNvSpPr/>
              <p:nvPr/>
            </p:nvSpPr>
            <p:spPr>
              <a:xfrm>
                <a:off x="2856610" y="5679608"/>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p:grpSp>
        <p:nvGrpSpPr>
          <p:cNvPr id="42" name="Group 41"/>
          <p:cNvGrpSpPr/>
          <p:nvPr/>
        </p:nvGrpSpPr>
        <p:grpSpPr>
          <a:xfrm>
            <a:off x="3105291" y="4876800"/>
            <a:ext cx="6267309" cy="544661"/>
            <a:chOff x="3105291" y="4876800"/>
            <a:chExt cx="5962509" cy="544661"/>
          </a:xfrm>
        </p:grpSpPr>
        <p:cxnSp>
          <p:nvCxnSpPr>
            <p:cNvPr id="43" name="Straight Connector 42"/>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6" name="TextBox 45"/>
                <p:cNvSpPr txBox="1"/>
                <p:nvPr/>
              </p:nvSpPr>
              <p:spPr>
                <a:xfrm>
                  <a:off x="3847068" y="4876800"/>
                  <a:ext cx="3507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400"/>
                </a:p>
              </p:txBody>
            </p:sp>
          </mc:Choice>
          <mc:Fallback xmlns="">
            <p:sp>
              <p:nvSpPr>
                <p:cNvPr id="46" name="TextBox 45"/>
                <p:cNvSpPr txBox="1">
                  <a:spLocks noRot="1" noChangeAspect="1" noMove="1" noResize="1" noEditPoints="1" noAdjustHandles="1" noChangeArrowheads="1" noChangeShapeType="1" noTextEdit="1"/>
                </p:cNvSpPr>
                <p:nvPr/>
              </p:nvSpPr>
              <p:spPr>
                <a:xfrm>
                  <a:off x="3847068" y="4876800"/>
                  <a:ext cx="350760"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4892702" y="4898241"/>
                  <a:ext cx="4175098" cy="523220"/>
                </a:xfrm>
                <a:prstGeom prst="rect">
                  <a:avLst/>
                </a:prstGeom>
              </p:spPr>
              <p:txBody>
                <a:bodyPr wrap="square">
                  <a:spAutoFit/>
                </a:bodyPr>
                <a:lstStyle/>
                <a:p>
                  <a:r>
                    <a:rPr lang="en-CA" altLang="en-US">
                      <a:cs typeface="Times New Roman" panose="02020603050405020304" pitchFamily="18" charset="0"/>
                      <a:sym typeface="Symbol" panose="05050102010706020507" pitchFamily="18" charset="2"/>
                    </a:rPr>
                    <a:t>Supervisor's answer for</a:t>
                  </a:r>
                  <a:r>
                    <a:rPr lang="en-US" altLang="en-US" b="1" i="1">
                      <a:solidFill>
                        <a:srgbClr val="FF00FF"/>
                      </a:solidFill>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oMath>
                  </a14:m>
                  <a:r>
                    <a:rPr lang="en-CA" altLang="en-US">
                      <a:cs typeface="Times New Roman" panose="02020603050405020304" pitchFamily="18" charset="0"/>
                      <a:sym typeface="Symbol" panose="05050102010706020507" pitchFamily="18" charset="2"/>
                    </a:rPr>
                    <a:t>.</a:t>
                  </a:r>
                  <a:endParaRPr lang="en-CA"/>
                </a:p>
              </p:txBody>
            </p:sp>
          </mc:Choice>
          <mc:Fallback xmlns="">
            <p:sp>
              <p:nvSpPr>
                <p:cNvPr id="47" name="Rectangle 46"/>
                <p:cNvSpPr>
                  <a:spLocks noRot="1" noChangeAspect="1" noMove="1" noResize="1" noEditPoints="1" noAdjustHandles="1" noChangeArrowheads="1" noChangeShapeType="1" noTextEdit="1"/>
                </p:cNvSpPr>
                <p:nvPr/>
              </p:nvSpPr>
              <p:spPr>
                <a:xfrm>
                  <a:off x="4892702" y="4898241"/>
                  <a:ext cx="4175098" cy="523220"/>
                </a:xfrm>
                <a:prstGeom prst="rect">
                  <a:avLst/>
                </a:prstGeom>
                <a:blipFill>
                  <a:blip r:embed="rId5"/>
                  <a:stretch>
                    <a:fillRect l="-2917" t="-12941" b="-32941"/>
                  </a:stretch>
                </a:blipFill>
              </p:spPr>
              <p:txBody>
                <a:bodyPr/>
                <a:lstStyle/>
                <a:p>
                  <a:r>
                    <a:rPr lang="en-US">
                      <a:noFill/>
                    </a:rPr>
                    <a:t> </a:t>
                  </a:r>
                </a:p>
              </p:txBody>
            </p:sp>
          </mc:Fallback>
        </mc:AlternateContent>
      </p:grpSp>
      <p:grpSp>
        <p:nvGrpSpPr>
          <p:cNvPr id="48" name="Group 47"/>
          <p:cNvGrpSpPr/>
          <p:nvPr/>
        </p:nvGrpSpPr>
        <p:grpSpPr>
          <a:xfrm>
            <a:off x="2596978" y="5155784"/>
            <a:ext cx="5755488" cy="1692036"/>
            <a:chOff x="2596978" y="5155784"/>
            <a:chExt cx="5755488" cy="1692036"/>
          </a:xfrm>
        </p:grpSpPr>
        <mc:AlternateContent xmlns:mc="http://schemas.openxmlformats.org/markup-compatibility/2006" xmlns:a14="http://schemas.microsoft.com/office/drawing/2010/main">
          <mc:Choice Requires="a14">
            <p:sp>
              <p:nvSpPr>
                <p:cNvPr id="49" name="Text Box 33"/>
                <p:cNvSpPr txBox="1">
                  <a:spLocks noChangeArrowheads="1"/>
                </p:cNvSpPr>
                <p:nvPr/>
              </p:nvSpPr>
              <p:spPr bwMode="auto">
                <a:xfrm>
                  <a:off x="2596978" y="6324600"/>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m:oMathPara>
                  </a14:m>
                  <a:endParaRPr lang="en-CA" altLang="en-US" sz="2800" baseline="-25000">
                    <a:latin typeface="Times New Roman" pitchFamily="18" charset="0"/>
                  </a:endParaRPr>
                </a:p>
              </p:txBody>
            </p:sp>
          </mc:Choice>
          <mc:Fallback xmlns="">
            <p:sp>
              <p:nvSpPr>
                <p:cNvPr id="49" name="Text Box 33"/>
                <p:cNvSpPr txBox="1">
                  <a:spLocks noRot="1" noChangeAspect="1" noMove="1" noResize="1" noEditPoints="1" noAdjustHandles="1" noChangeArrowheads="1" noChangeShapeType="1" noTextEdit="1"/>
                </p:cNvSpPr>
                <p:nvPr/>
              </p:nvSpPr>
              <p:spPr bwMode="auto">
                <a:xfrm>
                  <a:off x="2596978" y="6324600"/>
                  <a:ext cx="914400" cy="51328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64" name="Rectangle 63"/>
            <p:cNvSpPr/>
            <p:nvPr/>
          </p:nvSpPr>
          <p:spPr>
            <a:xfrm>
              <a:off x="4939352" y="6324600"/>
              <a:ext cx="3413114" cy="523220"/>
            </a:xfrm>
            <a:prstGeom prst="rect">
              <a:avLst/>
            </a:prstGeom>
          </p:spPr>
          <p:txBody>
            <a:bodyPr wrap="none">
              <a:spAutoFit/>
            </a:bodyPr>
            <a:lstStyle/>
            <a:p>
              <a:r>
                <a:rPr lang="en-CA">
                  <a:cs typeface="Times New Roman" panose="02020603050405020304" pitchFamily="18" charset="0"/>
                  <a:sym typeface="Symbol" panose="05050102010706020507" pitchFamily="18" charset="2"/>
                </a:rPr>
                <a:t>The </a:t>
              </a:r>
              <a:r>
                <a:rPr lang="en-CA" i="1" err="1">
                  <a:solidFill>
                    <a:srgbClr val="FF00FF"/>
                  </a:solidFill>
                  <a:cs typeface="Times New Roman" panose="02020603050405020304" pitchFamily="18" charset="0"/>
                  <a:sym typeface="Symbol" panose="05050102010706020507" pitchFamily="18" charset="2"/>
                </a:rPr>
                <a:t>d</a:t>
              </a:r>
              <a:r>
                <a:rPr lang="en-CA" i="1" baseline="30000" err="1">
                  <a:solidFill>
                    <a:srgbClr val="FF00FF"/>
                  </a:solidFill>
                  <a:cs typeface="Times New Roman" panose="02020603050405020304" pitchFamily="18" charset="0"/>
                  <a:sym typeface="Symbol" panose="05050102010706020507" pitchFamily="18" charset="2"/>
                </a:rPr>
                <a:t>th</a:t>
              </a:r>
              <a:r>
                <a:rPr lang="en-CA">
                  <a:cs typeface="Times New Roman" panose="02020603050405020304" pitchFamily="18" charset="0"/>
                  <a:sym typeface="Symbol" panose="05050102010706020507" pitchFamily="18" charset="2"/>
                </a:rPr>
                <a:t> training input.</a:t>
              </a:r>
              <a:endParaRPr lang="en-CA"/>
            </a:p>
          </p:txBody>
        </p:sp>
        <p:cxnSp>
          <p:nvCxnSpPr>
            <p:cNvPr id="65" name="Straight Connector 64"/>
            <p:cNvCxnSpPr/>
            <p:nvPr/>
          </p:nvCxnSpPr>
          <p:spPr bwMode="auto">
            <a:xfrm flipV="1">
              <a:off x="3039330" y="5155784"/>
              <a:ext cx="2990" cy="1245016"/>
            </a:xfrm>
            <a:prstGeom prst="line">
              <a:avLst/>
            </a:prstGeom>
            <a:noFill/>
            <a:ln w="12700" cap="sq" cmpd="sng" algn="ctr">
              <a:solidFill>
                <a:srgbClr val="FF00FF"/>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22199"/>
                <a:ext cx="9338913" cy="1435201"/>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r>
                  <a:rPr lang="en-CA" altLang="en-US" sz="2800">
                    <a:latin typeface="Times New Roman" panose="02020603050405020304" pitchFamily="18" charset="0"/>
                    <a:cs typeface="Times New Roman" panose="02020603050405020304" pitchFamily="18" charset="0"/>
                    <a:sym typeface="Symbol" panose="05050102010706020507" pitchFamily="18" charset="2"/>
                  </a:rPr>
                  <a:t> of machine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r>
                      <a:rPr lang="en-CA" altLang="en-US" sz="2800" b="0" i="1" smtClean="0">
                        <a:solidFill>
                          <a:srgbClr val="66FF33"/>
                        </a:solidFill>
                        <a:latin typeface="Cambria Math" panose="02040503050406030204" pitchFamily="18" charset="0"/>
                        <a:sym typeface="Symbol" panose="05050102010706020507" pitchFamily="18" charset="2"/>
                      </a:rPr>
                      <m:t> </m:t>
                    </m:r>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on this input </a:t>
                </a:r>
                <a14:m>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a14:m>
                <a:r>
                  <a:rPr lang="en-US" altLang="en-US" sz="2800">
                    <a:latin typeface="Times New Roman" pitchFamily="18" charset="0"/>
                  </a:rPr>
                  <a:t>:</a:t>
                </a:r>
                <a:endParaRPr lang="en-US" altLang="en-US" sz="2800">
                  <a:latin typeface="Times New Roman" pitchFamily="18" charset="0"/>
                  <a:sym typeface="Symbol" panose="05050102010706020507" pitchFamily="18" charset="2"/>
                </a:endParaRP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22199"/>
                <a:ext cx="9338913" cy="1435201"/>
              </a:xfrm>
              <a:prstGeom prst="rect">
                <a:avLst/>
              </a:prstGeom>
              <a:blipFill>
                <a:blip r:embed="rId7"/>
                <a:stretch>
                  <a:fillRect t="-4237" b="-72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67" name="Group 66"/>
          <p:cNvGrpSpPr/>
          <p:nvPr/>
        </p:nvGrpSpPr>
        <p:grpSpPr>
          <a:xfrm>
            <a:off x="3076792" y="5344180"/>
            <a:ext cx="5917541" cy="523220"/>
            <a:chOff x="3076792" y="5344180"/>
            <a:chExt cx="5917541" cy="523220"/>
          </a:xfrm>
        </p:grpSpPr>
        <p:cxnSp>
          <p:nvCxnSpPr>
            <p:cNvPr id="68" name="Straight Connector 67"/>
            <p:cNvCxnSpPr/>
            <p:nvPr/>
          </p:nvCxnSpPr>
          <p:spPr bwMode="auto">
            <a:xfrm>
              <a:off x="3076792" y="5614170"/>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9" name="TextBox 68"/>
                <p:cNvSpPr txBox="1"/>
                <p:nvPr/>
              </p:nvSpPr>
              <p:spPr>
                <a:xfrm>
                  <a:off x="3733800" y="5374957"/>
                  <a:ext cx="13090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smtClean="0">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m:oMathPara>
                  </a14:m>
                  <a:endParaRPr lang="en-CA" sz="2000"/>
                </a:p>
              </p:txBody>
            </p:sp>
          </mc:Choice>
          <mc:Fallback xmlns="">
            <p:sp>
              <p:nvSpPr>
                <p:cNvPr id="69" name="TextBox 68"/>
                <p:cNvSpPr txBox="1">
                  <a:spLocks noRot="1" noChangeAspect="1" noMove="1" noResize="1" noEditPoints="1" noAdjustHandles="1" noChangeArrowheads="1" noChangeShapeType="1" noTextEdit="1"/>
                </p:cNvSpPr>
                <p:nvPr/>
              </p:nvSpPr>
              <p:spPr>
                <a:xfrm>
                  <a:off x="3733800" y="5374957"/>
                  <a:ext cx="1309012"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p:cNvSpPr/>
                <p:nvPr/>
              </p:nvSpPr>
              <p:spPr>
                <a:xfrm>
                  <a:off x="5178480" y="5344180"/>
                  <a:ext cx="3815853" cy="523220"/>
                </a:xfrm>
                <a:prstGeom prst="rect">
                  <a:avLst/>
                </a:prstGeom>
              </p:spPr>
              <p:txBody>
                <a:bodyPr wrap="none">
                  <a:spAutoFit/>
                </a:bodyPr>
                <a:lstStyle/>
                <a:p>
                  <a:r>
                    <a:rPr lang="en-CA" altLang="en-US">
                      <a:cs typeface="Times New Roman" panose="02020603050405020304" pitchFamily="18" charset="0"/>
                      <a:sym typeface="Symbol" panose="05050102010706020507" pitchFamily="18" charset="2"/>
                    </a:rPr>
                    <a:t>Machine's answer for</a:t>
                  </a:r>
                  <a:r>
                    <a:rPr lang="en-US" altLang="en-US" b="1" i="1">
                      <a:solidFill>
                        <a:srgbClr val="FF00FF"/>
                      </a:solidFill>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oMath>
                  </a14:m>
                  <a:r>
                    <a:rPr lang="en-CA" altLang="en-US">
                      <a:cs typeface="Times New Roman" panose="02020603050405020304" pitchFamily="18" charset="0"/>
                      <a:sym typeface="Symbol" panose="05050102010706020507" pitchFamily="18" charset="2"/>
                    </a:rPr>
                    <a:t>.</a:t>
                  </a:r>
                  <a:endParaRPr lang="en-CA"/>
                </a:p>
              </p:txBody>
            </p:sp>
          </mc:Choice>
          <mc:Fallback xmlns="">
            <p:sp>
              <p:nvSpPr>
                <p:cNvPr id="70" name="Rectangle 69"/>
                <p:cNvSpPr>
                  <a:spLocks noRot="1" noChangeAspect="1" noMove="1" noResize="1" noEditPoints="1" noAdjustHandles="1" noChangeArrowheads="1" noChangeShapeType="1" noTextEdit="1"/>
                </p:cNvSpPr>
                <p:nvPr/>
              </p:nvSpPr>
              <p:spPr>
                <a:xfrm>
                  <a:off x="5178480" y="5344180"/>
                  <a:ext cx="3815853" cy="523220"/>
                </a:xfrm>
                <a:prstGeom prst="rect">
                  <a:avLst/>
                </a:prstGeom>
                <a:blipFill>
                  <a:blip r:embed="rId9"/>
                  <a:stretch>
                    <a:fillRect l="-3195" t="-12791" r="-2556" b="-31395"/>
                  </a:stretch>
                </a:blipFill>
              </p:spPr>
              <p:txBody>
                <a:bodyPr/>
                <a:lstStyle/>
                <a:p>
                  <a:r>
                    <a:rPr lang="en-US">
                      <a:noFill/>
                    </a:rPr>
                    <a:t> </a:t>
                  </a:r>
                </a:p>
              </p:txBody>
            </p:sp>
          </mc:Fallback>
        </mc:AlternateContent>
      </p:grpSp>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BA949C1-11EB-4E0E-9E15-E6296DDC9AAD}"/>
                  </a:ext>
                </a:extLst>
              </p:cNvPr>
              <p:cNvSpPr txBox="1"/>
              <p:nvPr/>
            </p:nvSpPr>
            <p:spPr>
              <a:xfrm>
                <a:off x="1218625" y="2024045"/>
                <a:ext cx="4384214" cy="215443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r>
                  <a:rPr lang="en-US" altLang="en-US">
                    <a:cs typeface="Times New Roman" panose="02020603050405020304" pitchFamily="18" charset="0"/>
                    <a:sym typeface="Symbol" panose="05050102010706020507" pitchFamily="18" charset="2"/>
                  </a:rPr>
                  <a:t>fraction data set </a:t>
                </a:r>
                <a:br>
                  <a:rPr lang="en-US" altLang="en-US">
                    <a:cs typeface="Times New Roman" panose="02020603050405020304" pitchFamily="18" charset="0"/>
                    <a:sym typeface="Symbol" panose="05050102010706020507" pitchFamily="18" charset="2"/>
                  </a:rPr>
                </a:br>
                <a:r>
                  <a:rPr lang="en-US" altLang="en-US">
                    <a:cs typeface="Times New Roman" panose="02020603050405020304" pitchFamily="18" charset="0"/>
                    <a:sym typeface="Symbol" panose="05050102010706020507" pitchFamily="18" charset="2"/>
                  </a:rPr>
                  <a:t>             for which the machine</a:t>
                </a:r>
              </a:p>
              <a:p>
                <a:r>
                  <a:rPr lang="en-US" altLang="en-US">
                    <a:cs typeface="Times New Roman" panose="02020603050405020304" pitchFamily="18" charset="0"/>
                    <a:sym typeface="Symbol" panose="05050102010706020507" pitchFamily="18" charset="2"/>
                  </a:rPr>
                  <a:t>             got the correct answer</a:t>
                </a:r>
              </a:p>
              <a:p>
                <a:r>
                  <a:rPr lang="en-US" altLang="en-US">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a14:m>
                <a:r>
                  <a:rPr lang="en-CA" sz="2000">
                    <a:solidFill>
                      <a:srgbClr val="FFC000"/>
                    </a:solidFill>
                  </a:rPr>
                  <a:t> </a:t>
                </a:r>
                <a:r>
                  <a:rPr lang="en-CA" sz="2000"/>
                  <a:t>=</a:t>
                </a:r>
                <a:r>
                  <a:rPr lang="en-CA" sz="2000">
                    <a:solidFill>
                      <a:srgbClr val="FFC000"/>
                    </a:solidFill>
                  </a:rPr>
                  <a:t> </a:t>
                </a:r>
                <a14:m>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a14:m>
                <a:endParaRPr lang="en-CA" sz="2000"/>
              </a:p>
              <a:p>
                <a:endParaRPr lang="en-US" altLang="en-US">
                  <a:cs typeface="Times New Roman" panose="02020603050405020304" pitchFamily="18" charset="0"/>
                  <a:sym typeface="Symbol" panose="05050102010706020507" pitchFamily="18" charset="2"/>
                </a:endParaRPr>
              </a:p>
            </p:txBody>
          </p:sp>
        </mc:Choice>
        <mc:Fallback xmlns="">
          <p:sp>
            <p:nvSpPr>
              <p:cNvPr id="45" name="TextBox 44">
                <a:extLst>
                  <a:ext uri="{FF2B5EF4-FFF2-40B4-BE49-F238E27FC236}">
                    <a16:creationId xmlns:a16="http://schemas.microsoft.com/office/drawing/2014/main" id="{CBA949C1-11EB-4E0E-9E15-E6296DDC9AAD}"/>
                  </a:ext>
                </a:extLst>
              </p:cNvPr>
              <p:cNvSpPr txBox="1">
                <a:spLocks noRot="1" noChangeAspect="1" noMove="1" noResize="1" noEditPoints="1" noAdjustHandles="1" noChangeArrowheads="1" noChangeShapeType="1" noTextEdit="1"/>
              </p:cNvSpPr>
              <p:nvPr/>
            </p:nvSpPr>
            <p:spPr>
              <a:xfrm>
                <a:off x="1218625" y="2024045"/>
                <a:ext cx="4384214" cy="2154436"/>
              </a:xfrm>
              <a:prstGeom prst="rect">
                <a:avLst/>
              </a:prstGeom>
              <a:blipFill>
                <a:blip r:embed="rId10"/>
                <a:stretch>
                  <a:fillRect l="-5007" t="-5099" r="-31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B8A9EA4-D6E3-431C-98D5-BC17AFA3C44D}"/>
                  </a:ext>
                </a:extLst>
              </p:cNvPr>
              <p:cNvSpPr txBox="1"/>
              <p:nvPr/>
            </p:nvSpPr>
            <p:spPr>
              <a:xfrm>
                <a:off x="912128" y="3826454"/>
                <a:ext cx="6477000" cy="861774"/>
              </a:xfrm>
              <a:prstGeom prst="rect">
                <a:avLst/>
              </a:prstGeom>
              <a:noFill/>
            </p:spPr>
            <p:txBody>
              <a:bodyPr wrap="square" lIns="0" tIns="0" rIns="0" bIns="0" rtlCol="0">
                <a:spAutoFit/>
              </a:bodyPr>
              <a:lstStyle/>
              <a:p>
                <a:pPr algn="ctr"/>
                <a:r>
                  <a:rPr lang="en-US" altLang="en-US">
                    <a:cs typeface="Times New Roman" panose="02020603050405020304" pitchFamily="18" charset="0"/>
                    <a:sym typeface="Symbol" panose="05050102010706020507" pitchFamily="18" charset="2"/>
                  </a:rPr>
                  <a:t>But this </a:t>
                </a:r>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cs typeface="Times New Roman" panose="02020603050405020304" pitchFamily="18" charset="0"/>
                    <a:sym typeface="Symbol" panose="05050102010706020507" pitchFamily="18" charset="2"/>
                  </a:rPr>
                  <a:t>is not smooth/differentiable </a:t>
                </a:r>
                <a:r>
                  <a:rPr lang="en-US" altLang="en-US">
                    <a:solidFill>
                      <a:schemeClr val="tx1"/>
                    </a:solidFill>
                    <a:cs typeface="Times New Roman" panose="02020603050405020304" pitchFamily="18" charset="0"/>
                    <a:sym typeface="Symbol" panose="05050102010706020507" pitchFamily="18" charset="2"/>
                  </a:rPr>
                  <a:t>with respect to </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a:solidFill>
                      <a:schemeClr val="tx1"/>
                    </a:solidFill>
                    <a:cs typeface="Times New Roman" panose="02020603050405020304" pitchFamily="18" charset="0"/>
                    <a:sym typeface="Symbol" panose="05050102010706020507" pitchFamily="18" charset="2"/>
                  </a:rPr>
                  <a:t>.  </a:t>
                </a:r>
                <a:endParaRPr lang="en-US" altLang="en-US">
                  <a:cs typeface="Times New Roman" panose="02020603050405020304" pitchFamily="18" charset="0"/>
                  <a:sym typeface="Symbol" panose="05050102010706020507" pitchFamily="18" charset="2"/>
                </a:endParaRPr>
              </a:p>
            </p:txBody>
          </p:sp>
        </mc:Choice>
        <mc:Fallback xmlns="">
          <p:sp>
            <p:nvSpPr>
              <p:cNvPr id="53" name="TextBox 52">
                <a:extLst>
                  <a:ext uri="{FF2B5EF4-FFF2-40B4-BE49-F238E27FC236}">
                    <a16:creationId xmlns:a16="http://schemas.microsoft.com/office/drawing/2014/main" id="{CB8A9EA4-D6E3-431C-98D5-BC17AFA3C44D}"/>
                  </a:ext>
                </a:extLst>
              </p:cNvPr>
              <p:cNvSpPr txBox="1">
                <a:spLocks noRot="1" noChangeAspect="1" noMove="1" noResize="1" noEditPoints="1" noAdjustHandles="1" noChangeArrowheads="1" noChangeShapeType="1" noTextEdit="1"/>
              </p:cNvSpPr>
              <p:nvPr/>
            </p:nvSpPr>
            <p:spPr>
              <a:xfrm>
                <a:off x="912128" y="3826454"/>
                <a:ext cx="6477000" cy="861774"/>
              </a:xfrm>
              <a:prstGeom prst="rect">
                <a:avLst/>
              </a:prstGeom>
              <a:blipFill>
                <a:blip r:embed="rId11"/>
                <a:stretch>
                  <a:fillRect t="-12766" r="-753" b="-24113"/>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01182739-A2A0-4BEC-8BE6-FCE6072BEE5F}"/>
              </a:ext>
            </a:extLst>
          </p:cNvPr>
          <p:cNvGrpSpPr/>
          <p:nvPr/>
        </p:nvGrpSpPr>
        <p:grpSpPr>
          <a:xfrm>
            <a:off x="6553201" y="1732128"/>
            <a:ext cx="2057399" cy="2051147"/>
            <a:chOff x="5257801" y="302241"/>
            <a:chExt cx="3809999" cy="3832175"/>
          </a:xfrm>
        </p:grpSpPr>
        <p:pic>
          <p:nvPicPr>
            <p:cNvPr id="40" name="Picture 2" descr="Related image">
              <a:extLst>
                <a:ext uri="{FF2B5EF4-FFF2-40B4-BE49-F238E27FC236}">
                  <a16:creationId xmlns:a16="http://schemas.microsoft.com/office/drawing/2014/main" id="{C66C37FC-EF60-480F-83E5-09F2711FBAE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17208" y="302241"/>
              <a:ext cx="2687760" cy="16491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three persons standing near the edge of a cliff during day">
              <a:extLst>
                <a:ext uri="{FF2B5EF4-FFF2-40B4-BE49-F238E27FC236}">
                  <a16:creationId xmlns:a16="http://schemas.microsoft.com/office/drawing/2014/main" id="{B6E61412-DA12-40C6-98EF-C13CFC4501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57801" y="2009941"/>
              <a:ext cx="3809999" cy="21244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093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6">
                                            <p:txEl>
                                              <p:pRg st="0" end="0"/>
                                            </p:txEl>
                                          </p:spTgt>
                                        </p:tgtEl>
                                        <p:attrNameLst>
                                          <p:attrName>style.visibility</p:attrName>
                                        </p:attrNameLst>
                                      </p:cBhvr>
                                      <p:to>
                                        <p:strVal val="visible"/>
                                      </p:to>
                                    </p:set>
                                    <p:anim calcmode="lin" valueType="num">
                                      <p:cBhvr additive="base">
                                        <p:cTn id="13"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6">
                                            <p:txEl>
                                              <p:pRg st="1" end="1"/>
                                            </p:txEl>
                                          </p:spTgt>
                                        </p:tgtEl>
                                        <p:attrNameLst>
                                          <p:attrName>style.visibility</p:attrName>
                                        </p:attrNameLst>
                                      </p:cBhvr>
                                      <p:to>
                                        <p:strVal val="visible"/>
                                      </p:to>
                                    </p:set>
                                    <p:anim calcmode="lin" valueType="num">
                                      <p:cBhvr additive="base">
                                        <p:cTn id="17" dur="500" fill="hold"/>
                                        <p:tgtEl>
                                          <p:spTgt spid="6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49636"/>
                                        </p:tgtEl>
                                        <p:attrNameLst>
                                          <p:attrName>style.visibility</p:attrName>
                                        </p:attrNameLst>
                                      </p:cBhvr>
                                      <p:to>
                                        <p:strVal val="visible"/>
                                      </p:to>
                                    </p:set>
                                    <p:anim calcmode="lin" valueType="num">
                                      <p:cBhvr additive="base">
                                        <p:cTn id="25" dur="500" fill="hold"/>
                                        <p:tgtEl>
                                          <p:spTgt spid="1049636"/>
                                        </p:tgtEl>
                                        <p:attrNameLst>
                                          <p:attrName>ppt_x</p:attrName>
                                        </p:attrNameLst>
                                      </p:cBhvr>
                                      <p:tavLst>
                                        <p:tav tm="0">
                                          <p:val>
                                            <p:strVal val="#ppt_x"/>
                                          </p:val>
                                        </p:tav>
                                        <p:tav tm="100000">
                                          <p:val>
                                            <p:strVal val="#ppt_x"/>
                                          </p:val>
                                        </p:tav>
                                      </p:tavLst>
                                    </p:anim>
                                    <p:anim calcmode="lin" valueType="num">
                                      <p:cBhvr additive="base">
                                        <p:cTn id="26" dur="500" fill="hold"/>
                                        <p:tgtEl>
                                          <p:spTgt spid="10496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6">
                                            <p:txEl>
                                              <p:pRg st="2" end="2"/>
                                            </p:txEl>
                                          </p:spTgt>
                                        </p:tgtEl>
                                        <p:attrNameLst>
                                          <p:attrName>style.visibility</p:attrName>
                                        </p:attrNameLst>
                                      </p:cBhvr>
                                      <p:to>
                                        <p:strVal val="visible"/>
                                      </p:to>
                                    </p:set>
                                    <p:anim calcmode="lin" valueType="num">
                                      <p:cBhvr additive="base">
                                        <p:cTn id="31" dur="500" fill="hold"/>
                                        <p:tgtEl>
                                          <p:spTgt spid="66">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0-#ppt_w/2"/>
                                          </p:val>
                                        </p:tav>
                                        <p:tav tm="100000">
                                          <p:val>
                                            <p:strVal val="#ppt_x"/>
                                          </p:val>
                                        </p:tav>
                                      </p:tavLst>
                                    </p:anim>
                                    <p:anim calcmode="lin" valueType="num">
                                      <p:cBhvr additive="base">
                                        <p:cTn id="3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0-#ppt_w/2"/>
                                          </p:val>
                                        </p:tav>
                                        <p:tav tm="100000">
                                          <p:val>
                                            <p:strVal val="#ppt_x"/>
                                          </p:val>
                                        </p:tav>
                                      </p:tavLst>
                                    </p:anim>
                                    <p:anim calcmode="lin" valueType="num">
                                      <p:cBhvr additive="base">
                                        <p:cTn id="44"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0-#ppt_w/2"/>
                                          </p:val>
                                        </p:tav>
                                        <p:tav tm="100000">
                                          <p:val>
                                            <p:strVal val="#ppt_x"/>
                                          </p:val>
                                        </p:tav>
                                      </p:tavLst>
                                    </p:anim>
                                    <p:anim calcmode="lin" valueType="num">
                                      <p:cBhvr additive="base">
                                        <p:cTn id="50" dur="500" fill="hold"/>
                                        <p:tgtEl>
                                          <p:spTgt spid="67"/>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 calcmode="lin" valueType="num">
                                      <p:cBhvr additive="base">
                                        <p:cTn id="53" dur="500" fill="hold"/>
                                        <p:tgtEl>
                                          <p:spTgt spid="71"/>
                                        </p:tgtEl>
                                        <p:attrNameLst>
                                          <p:attrName>ppt_x</p:attrName>
                                        </p:attrNameLst>
                                      </p:cBhvr>
                                      <p:tavLst>
                                        <p:tav tm="0">
                                          <p:val>
                                            <p:strVal val="0-#ppt_w/2"/>
                                          </p:val>
                                        </p:tav>
                                        <p:tav tm="100000">
                                          <p:val>
                                            <p:strVal val="#ppt_x"/>
                                          </p:val>
                                        </p:tav>
                                      </p:tavLst>
                                    </p:anim>
                                    <p:anim calcmode="lin" valueType="num">
                                      <p:cBhvr additive="base">
                                        <p:cTn id="54"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0-#ppt_w/2"/>
                                          </p:val>
                                        </p:tav>
                                        <p:tav tm="100000">
                                          <p:val>
                                            <p:strVal val="#ppt_x"/>
                                          </p:val>
                                        </p:tav>
                                      </p:tavLst>
                                    </p:anim>
                                    <p:anim calcmode="lin" valueType="num">
                                      <p:cBhvr additive="base">
                                        <p:cTn id="6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additive="base">
                                        <p:cTn id="65" dur="500" fill="hold"/>
                                        <p:tgtEl>
                                          <p:spTgt spid="53"/>
                                        </p:tgtEl>
                                        <p:attrNameLst>
                                          <p:attrName>ppt_x</p:attrName>
                                        </p:attrNameLst>
                                      </p:cBhvr>
                                      <p:tavLst>
                                        <p:tav tm="0">
                                          <p:val>
                                            <p:strVal val="0-#ppt_w/2"/>
                                          </p:val>
                                        </p:tav>
                                        <p:tav tm="100000">
                                          <p:val>
                                            <p:strVal val="#ppt_x"/>
                                          </p:val>
                                        </p:tav>
                                      </p:tavLst>
                                    </p:anim>
                                    <p:anim calcmode="lin" valueType="num">
                                      <p:cBhvr additive="base">
                                        <p:cTn id="66" dur="500" fill="hold"/>
                                        <p:tgtEl>
                                          <p:spTgt spid="53"/>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0-#ppt_w/2"/>
                                          </p:val>
                                        </p:tav>
                                        <p:tav tm="100000">
                                          <p:val>
                                            <p:strVal val="#ppt_x"/>
                                          </p:val>
                                        </p:tav>
                                      </p:tavLst>
                                    </p:anim>
                                    <p:anim calcmode="lin" valueType="num">
                                      <p:cBhvr additive="base">
                                        <p:cTn id="70"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P spid="71" grpId="0" animBg="1"/>
      <p:bldP spid="45" grpId="0"/>
      <p:bldP spid="5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p:grpSp>
        <p:nvGrpSpPr>
          <p:cNvPr id="1049636" name="Group 1049635"/>
          <p:cNvGrpSpPr/>
          <p:nvPr/>
        </p:nvGrpSpPr>
        <p:grpSpPr>
          <a:xfrm>
            <a:off x="76200" y="3962400"/>
            <a:ext cx="3810000" cy="2885420"/>
            <a:chOff x="76200" y="3962400"/>
            <a:chExt cx="3810000" cy="2885420"/>
          </a:xfrm>
        </p:grpSpPr>
        <p:grpSp>
          <p:nvGrpSpPr>
            <p:cNvPr id="27" name="Group 26"/>
            <p:cNvGrpSpPr/>
            <p:nvPr/>
          </p:nvGrpSpPr>
          <p:grpSpPr>
            <a:xfrm>
              <a:off x="76200" y="3962400"/>
              <a:ext cx="3810000" cy="2885420"/>
              <a:chOff x="76200" y="3962400"/>
              <a:chExt cx="3810000" cy="288542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0"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Input</a:t>
                </a:r>
              </a:p>
            </p:txBody>
          </p: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p:grpSp>
        <p:nvGrpSpPr>
          <p:cNvPr id="48" name="Group 47"/>
          <p:cNvGrpSpPr/>
          <p:nvPr/>
        </p:nvGrpSpPr>
        <p:grpSpPr>
          <a:xfrm>
            <a:off x="2596978" y="6324600"/>
            <a:ext cx="5755488" cy="523220"/>
            <a:chOff x="2596978" y="6324600"/>
            <a:chExt cx="5755488" cy="523220"/>
          </a:xfrm>
        </p:grpSpPr>
        <mc:AlternateContent xmlns:mc="http://schemas.openxmlformats.org/markup-compatibility/2006" xmlns:a14="http://schemas.microsoft.com/office/drawing/2010/main">
          <mc:Choice Requires="a14">
            <p:sp>
              <p:nvSpPr>
                <p:cNvPr id="49" name="Text Box 33"/>
                <p:cNvSpPr txBox="1">
                  <a:spLocks noChangeArrowheads="1"/>
                </p:cNvSpPr>
                <p:nvPr/>
              </p:nvSpPr>
              <p:spPr bwMode="auto">
                <a:xfrm>
                  <a:off x="2596978" y="6324600"/>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m:oMathPara>
                  </a14:m>
                  <a:endParaRPr lang="en-CA" altLang="en-US" sz="2800" baseline="-25000">
                    <a:latin typeface="Times New Roman" pitchFamily="18" charset="0"/>
                  </a:endParaRPr>
                </a:p>
              </p:txBody>
            </p:sp>
          </mc:Choice>
          <mc:Fallback xmlns="">
            <p:sp>
              <p:nvSpPr>
                <p:cNvPr id="49" name="Text Box 33"/>
                <p:cNvSpPr txBox="1">
                  <a:spLocks noRot="1" noChangeAspect="1" noMove="1" noResize="1" noEditPoints="1" noAdjustHandles="1" noChangeArrowheads="1" noChangeShapeType="1" noTextEdit="1"/>
                </p:cNvSpPr>
                <p:nvPr/>
              </p:nvSpPr>
              <p:spPr bwMode="auto">
                <a:xfrm>
                  <a:off x="2596978" y="6324600"/>
                  <a:ext cx="914400" cy="51328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64" name="Rectangle 63"/>
            <p:cNvSpPr/>
            <p:nvPr/>
          </p:nvSpPr>
          <p:spPr>
            <a:xfrm>
              <a:off x="4939352" y="6324600"/>
              <a:ext cx="3413114" cy="523220"/>
            </a:xfrm>
            <a:prstGeom prst="rect">
              <a:avLst/>
            </a:prstGeom>
          </p:spPr>
          <p:txBody>
            <a:bodyPr wrap="none">
              <a:spAutoFit/>
            </a:bodyPr>
            <a:lstStyle/>
            <a:p>
              <a:r>
                <a:rPr lang="en-CA">
                  <a:cs typeface="Times New Roman" panose="02020603050405020304" pitchFamily="18" charset="0"/>
                  <a:sym typeface="Symbol" panose="05050102010706020507" pitchFamily="18" charset="2"/>
                </a:rPr>
                <a:t>The </a:t>
              </a:r>
              <a:r>
                <a:rPr lang="en-CA" i="1" err="1">
                  <a:solidFill>
                    <a:srgbClr val="FF00FF"/>
                  </a:solidFill>
                  <a:cs typeface="Times New Roman" panose="02020603050405020304" pitchFamily="18" charset="0"/>
                  <a:sym typeface="Symbol" panose="05050102010706020507" pitchFamily="18" charset="2"/>
                </a:rPr>
                <a:t>d</a:t>
              </a:r>
              <a:r>
                <a:rPr lang="en-CA" i="1" baseline="30000" err="1">
                  <a:solidFill>
                    <a:srgbClr val="FF00FF"/>
                  </a:solidFill>
                  <a:cs typeface="Times New Roman" panose="02020603050405020304" pitchFamily="18" charset="0"/>
                  <a:sym typeface="Symbol" panose="05050102010706020507" pitchFamily="18" charset="2"/>
                </a:rPr>
                <a:t>th</a:t>
              </a:r>
              <a:r>
                <a:rPr lang="en-CA">
                  <a:cs typeface="Times New Roman" panose="02020603050405020304" pitchFamily="18" charset="0"/>
                  <a:sym typeface="Symbol" panose="05050102010706020507" pitchFamily="18" charset="2"/>
                </a:rPr>
                <a:t> training input.</a:t>
              </a:r>
              <a:endParaRPr lang="en-CA"/>
            </a:p>
          </p:txBody>
        </p:sp>
      </p:grpSp>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22199"/>
                <a:ext cx="9338913" cy="1435201"/>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r>
                  <a:rPr lang="en-CA" altLang="en-US" sz="2800">
                    <a:latin typeface="Times New Roman" panose="02020603050405020304" pitchFamily="18" charset="0"/>
                    <a:cs typeface="Times New Roman" panose="02020603050405020304" pitchFamily="18" charset="0"/>
                    <a:sym typeface="Symbol" panose="05050102010706020507" pitchFamily="18" charset="2"/>
                  </a:rPr>
                  <a:t> of machine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r>
                      <a:rPr lang="en-CA" altLang="en-US" sz="2800" b="0" i="1" smtClean="0">
                        <a:solidFill>
                          <a:srgbClr val="66FF33"/>
                        </a:solidFill>
                        <a:latin typeface="Cambria Math" panose="02040503050406030204" pitchFamily="18" charset="0"/>
                        <a:sym typeface="Symbol" panose="05050102010706020507" pitchFamily="18" charset="2"/>
                      </a:rPr>
                      <m:t> </m:t>
                    </m:r>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on this input </a:t>
                </a:r>
                <a14:m>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a14:m>
                <a:r>
                  <a:rPr lang="en-US" altLang="en-US" sz="2800">
                    <a:latin typeface="Times New Roman" pitchFamily="18" charset="0"/>
                  </a:rPr>
                  <a:t>:</a:t>
                </a:r>
                <a:endParaRPr lang="en-US" altLang="en-US" sz="2800">
                  <a:latin typeface="Times New Roman" pitchFamily="18" charset="0"/>
                  <a:sym typeface="Symbol" panose="05050102010706020507" pitchFamily="18" charset="2"/>
                </a:endParaRP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22199"/>
                <a:ext cx="9338913" cy="1435201"/>
              </a:xfrm>
              <a:prstGeom prst="rect">
                <a:avLst/>
              </a:prstGeom>
              <a:blipFill>
                <a:blip r:embed="rId6"/>
                <a:stretch>
                  <a:fillRect t="-4237" b="-72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37" name="TextBox 36"/>
              <p:cNvSpPr txBox="1"/>
              <p:nvPr/>
            </p:nvSpPr>
            <p:spPr>
              <a:xfrm>
                <a:off x="6254737" y="3581400"/>
                <a:ext cx="2659510" cy="48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en-US" sz="3200" i="1">
                              <a:solidFill>
                                <a:schemeClr val="accent1"/>
                              </a:solidFill>
                              <a:latin typeface="Cambria Math" panose="02040503050406030204" pitchFamily="18" charset="0"/>
                              <a:sym typeface="Symbol" panose="05050102010706020507" pitchFamily="18" charset="2"/>
                            </a:rPr>
                          </m:ctrlPr>
                        </m:sSupPr>
                        <m:e>
                          <m:d>
                            <m:dPr>
                              <m:ctrlPr>
                                <a:rPr lang="en-US" altLang="en-US" sz="3200" i="1">
                                  <a:solidFill>
                                    <a:schemeClr val="accent1"/>
                                  </a:solidFill>
                                  <a:latin typeface="Cambria Math" panose="02040503050406030204" pitchFamily="18" charset="0"/>
                                  <a:sym typeface="Symbol" panose="05050102010706020507" pitchFamily="18" charset="2"/>
                                </a:rPr>
                              </m:ctrlPr>
                            </m:dPr>
                            <m:e>
                              <m:r>
                                <m:rPr>
                                  <m:nor/>
                                </m:rPr>
                                <a:rPr lang="en-CA" altLang="en-US" sz="3200" i="1">
                                  <a:solidFill>
                                    <a:srgbClr val="FF00FF"/>
                                  </a:solidFill>
                                  <a:sym typeface="Symbol" panose="05050102010706020507" pitchFamily="18" charset="2"/>
                                </a:rPr>
                                <m:t>y</m:t>
                              </m:r>
                              <m:r>
                                <m:rPr>
                                  <m:nor/>
                                </m:rPr>
                                <a:rPr lang="en-CA" altLang="en-US" sz="3200" b="0" i="1" baseline="-25000" smtClean="0">
                                  <a:solidFill>
                                    <a:srgbClr val="FF00FF"/>
                                  </a:solidFill>
                                  <a:sym typeface="Symbol" panose="05050102010706020507" pitchFamily="18" charset="2"/>
                                </a:rPr>
                                <m:t>d</m:t>
                              </m:r>
                              <m:r>
                                <m:rPr>
                                  <m:nor/>
                                </m:rPr>
                                <a:rPr lang="en-CA" sz="3200"/>
                                <m:t>−</m:t>
                              </m:r>
                              <m:sSub>
                                <m:sSubPr>
                                  <m:ctrlPr>
                                    <a:rPr lang="en-US" altLang="en-US" sz="3200" i="1">
                                      <a:solidFill>
                                        <a:srgbClr val="66FF33"/>
                                      </a:solidFill>
                                      <a:latin typeface="Cambria Math" panose="02040503050406030204" pitchFamily="18" charset="0"/>
                                      <a:sym typeface="Symbol" panose="05050102010706020507" pitchFamily="18" charset="2"/>
                                    </a:rPr>
                                  </m:ctrlPr>
                                </m:sSubPr>
                                <m:e>
                                  <m:r>
                                    <a:rPr lang="en-CA" altLang="en-US" sz="3200" i="1">
                                      <a:solidFill>
                                        <a:srgbClr val="66FF33"/>
                                      </a:solidFill>
                                      <a:latin typeface="Cambria Math" panose="02040503050406030204" pitchFamily="18" charset="0"/>
                                      <a:sym typeface="Symbol" panose="05050102010706020507" pitchFamily="18" charset="2"/>
                                    </a:rPr>
                                    <m:t>𝑀</m:t>
                                  </m:r>
                                </m:e>
                                <m:sub>
                                  <m:acc>
                                    <m:accPr>
                                      <m:chr m:val="⃗"/>
                                      <m:ctrlPr>
                                        <a:rPr lang="en-US" altLang="en-US" sz="3200" i="1">
                                          <a:solidFill>
                                            <a:srgbClr val="66FF33"/>
                                          </a:solidFill>
                                          <a:latin typeface="Cambria Math" panose="02040503050406030204" pitchFamily="18" charset="0"/>
                                          <a:sym typeface="Symbol" panose="05050102010706020507" pitchFamily="18" charset="2"/>
                                        </a:rPr>
                                      </m:ctrlPr>
                                    </m:accPr>
                                    <m:e>
                                      <m:r>
                                        <a:rPr lang="en-CA" altLang="en-US" sz="3200" i="1">
                                          <a:solidFill>
                                            <a:srgbClr val="66FF33"/>
                                          </a:solidFill>
                                          <a:latin typeface="Cambria Math" panose="02040503050406030204" pitchFamily="18" charset="0"/>
                                          <a:sym typeface="Symbol" panose="05050102010706020507" pitchFamily="18" charset="2"/>
                                        </a:rPr>
                                        <m:t>𝑤</m:t>
                                      </m:r>
                                    </m:e>
                                  </m:acc>
                                </m:sub>
                              </m:sSub>
                              <m:d>
                                <m:dPr>
                                  <m:ctrlPr>
                                    <a:rPr lang="en-US" altLang="en-US" sz="3200" i="1">
                                      <a:latin typeface="Cambria Math" panose="02040503050406030204" pitchFamily="18" charset="0"/>
                                      <a:sym typeface="Symbol" panose="05050102010706020507" pitchFamily="18" charset="2"/>
                                    </a:rPr>
                                  </m:ctrlPr>
                                </m:dPr>
                                <m:e>
                                  <m:sSub>
                                    <m:sSubPr>
                                      <m:ctrlPr>
                                        <a:rPr lang="en-US" altLang="en-US" sz="3200" i="1">
                                          <a:solidFill>
                                            <a:srgbClr val="FF00FF"/>
                                          </a:solidFill>
                                          <a:latin typeface="Cambria Math" panose="02040503050406030204" pitchFamily="18" charset="0"/>
                                          <a:sym typeface="Symbol" panose="05050102010706020507" pitchFamily="18" charset="2"/>
                                        </a:rPr>
                                      </m:ctrlPr>
                                    </m:sSubPr>
                                    <m:e>
                                      <m:acc>
                                        <m:accPr>
                                          <m:chr m:val="⃗"/>
                                          <m:ctrlPr>
                                            <a:rPr lang="en-US" altLang="en-US" sz="3200" i="1">
                                              <a:solidFill>
                                                <a:srgbClr val="FF00FF"/>
                                              </a:solidFill>
                                              <a:latin typeface="Cambria Math" panose="02040503050406030204" pitchFamily="18" charset="0"/>
                                              <a:sym typeface="Symbol" panose="05050102010706020507" pitchFamily="18" charset="2"/>
                                            </a:rPr>
                                          </m:ctrlPr>
                                        </m:accPr>
                                        <m:e>
                                          <m:r>
                                            <a:rPr lang="en-CA" altLang="en-US" sz="3200" i="1">
                                              <a:solidFill>
                                                <a:srgbClr val="FF00FF"/>
                                              </a:solidFill>
                                              <a:latin typeface="Cambria Math" panose="02040503050406030204" pitchFamily="18" charset="0"/>
                                              <a:sym typeface="Symbol" panose="05050102010706020507" pitchFamily="18" charset="2"/>
                                            </a:rPr>
                                            <m:t>𝑥</m:t>
                                          </m:r>
                                        </m:e>
                                      </m:acc>
                                    </m:e>
                                    <m:sub>
                                      <m:r>
                                        <a:rPr lang="en-CA" altLang="en-US" sz="3200" i="1">
                                          <a:solidFill>
                                            <a:srgbClr val="FF00FF"/>
                                          </a:solidFill>
                                          <a:latin typeface="Cambria Math" panose="02040503050406030204" pitchFamily="18" charset="0"/>
                                          <a:sym typeface="Symbol" panose="05050102010706020507" pitchFamily="18" charset="2"/>
                                        </a:rPr>
                                        <m:t>𝑑</m:t>
                                      </m:r>
                                    </m:sub>
                                  </m:sSub>
                                </m:e>
                              </m:d>
                              <m:r>
                                <m:rPr>
                                  <m:nor/>
                                </m:rPr>
                                <a:rPr lang="en-CA" sz="2400"/>
                                <m:t> </m:t>
                              </m:r>
                            </m:e>
                          </m:d>
                        </m:e>
                        <m:sup/>
                      </m:sSup>
                    </m:oMath>
                  </m:oMathPara>
                </a14:m>
                <a:endParaRPr lang="en-CA"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6254737" y="3581400"/>
                <a:ext cx="2659510" cy="481094"/>
              </a:xfrm>
              <a:prstGeom prst="rect">
                <a:avLst/>
              </a:prstGeom>
              <a:blipFill>
                <a:blip r:embed="rId7"/>
                <a:stretch>
                  <a:fillRect b="-2564"/>
                </a:stretch>
              </a:blipFill>
            </p:spPr>
            <p:txBody>
              <a:bodyPr/>
              <a:lstStyle/>
              <a:p>
                <a:r>
                  <a:rPr lang="en-GB">
                    <a:noFill/>
                  </a:rPr>
                  <a:t> </a:t>
                </a:r>
              </a:p>
            </p:txBody>
          </p:sp>
        </mc:Fallback>
      </mc:AlternateContent>
      <p:sp>
        <p:nvSpPr>
          <p:cNvPr id="53" name="Text Box 33"/>
          <p:cNvSpPr txBox="1">
            <a:spLocks noChangeArrowheads="1"/>
          </p:cNvSpPr>
          <p:nvPr/>
        </p:nvSpPr>
        <p:spPr bwMode="auto">
          <a:xfrm>
            <a:off x="6172200" y="4899645"/>
            <a:ext cx="8594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endParaRPr lang="en-CA" altLang="en-US" sz="2800">
              <a:latin typeface="Times New Roman" pitchFamily="18" charset="0"/>
            </a:endParaRPr>
          </a:p>
        </p:txBody>
      </p:sp>
      <p:sp>
        <p:nvSpPr>
          <p:cNvPr id="58" name="Oval 57"/>
          <p:cNvSpPr/>
          <p:nvPr/>
        </p:nvSpPr>
        <p:spPr>
          <a:xfrm>
            <a:off x="2857328" y="5679608"/>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7" name="Text Box 33"/>
          <p:cNvSpPr txBox="1">
            <a:spLocks noChangeArrowheads="1"/>
          </p:cNvSpPr>
          <p:nvPr/>
        </p:nvSpPr>
        <p:spPr bwMode="auto">
          <a:xfrm>
            <a:off x="6215068" y="4048780"/>
            <a:ext cx="25358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solidFill>
                  <a:srgbClr val="FF00FF"/>
                </a:solidFill>
                <a:latin typeface="Times New Roman" panose="02020603050405020304" pitchFamily="18" charset="0"/>
              </a:rPr>
              <a:t>9.4</a:t>
            </a:r>
            <a:r>
              <a:rPr lang="en-CA" altLang="en-US" sz="2800">
                <a:latin typeface="Times New Roman" panose="02020603050405020304" pitchFamily="18" charset="0"/>
              </a:rPr>
              <a:t>-</a:t>
            </a:r>
            <a:r>
              <a:rPr lang="en-CA" altLang="en-US" sz="2800">
                <a:solidFill>
                  <a:srgbClr val="66FF33"/>
                </a:solidFill>
                <a:latin typeface="Times New Roman" panose="02020603050405020304" pitchFamily="18" charset="0"/>
              </a:rPr>
              <a:t>7.1</a:t>
            </a:r>
            <a:r>
              <a:rPr lang="en-CA" altLang="en-US" sz="2800">
                <a:latin typeface="Times New Roman" panose="02020603050405020304" pitchFamily="18" charset="0"/>
              </a:rPr>
              <a:t> = </a:t>
            </a:r>
            <a:r>
              <a:rPr lang="en-CA" altLang="en-US" sz="2800">
                <a:solidFill>
                  <a:schemeClr val="accent2"/>
                </a:solidFill>
                <a:latin typeface="Times New Roman" panose="02020603050405020304" pitchFamily="18" charset="0"/>
              </a:rPr>
              <a:t>2.3</a:t>
            </a:r>
          </a:p>
        </p:txBody>
      </p:sp>
      <p:sp>
        <p:nvSpPr>
          <p:cNvPr id="59" name="Text Box 33"/>
          <p:cNvSpPr txBox="1">
            <a:spLocks noChangeArrowheads="1"/>
          </p:cNvSpPr>
          <p:nvPr/>
        </p:nvSpPr>
        <p:spPr bwMode="auto">
          <a:xfrm>
            <a:off x="4837421" y="4886476"/>
            <a:ext cx="16395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solidFill>
                  <a:srgbClr val="FF00FF"/>
                </a:solidFill>
                <a:latin typeface="Times New Roman" panose="02020603050405020304" pitchFamily="18" charset="0"/>
              </a:rPr>
              <a:t>= 9.4</a:t>
            </a:r>
          </a:p>
          <a:p>
            <a:pPr>
              <a:spcBef>
                <a:spcPct val="0"/>
              </a:spcBef>
            </a:pPr>
            <a:r>
              <a:rPr lang="en-CA" altLang="en-US" sz="2800">
                <a:solidFill>
                  <a:srgbClr val="66FF33"/>
                </a:solidFill>
                <a:latin typeface="Times New Roman" panose="02020603050405020304" pitchFamily="18" charset="0"/>
              </a:rPr>
              <a:t>= 7.1</a:t>
            </a:r>
          </a:p>
        </p:txBody>
      </p:sp>
      <p:grpSp>
        <p:nvGrpSpPr>
          <p:cNvPr id="86" name="Group 85"/>
          <p:cNvGrpSpPr/>
          <p:nvPr/>
        </p:nvGrpSpPr>
        <p:grpSpPr>
          <a:xfrm>
            <a:off x="3105291" y="4876800"/>
            <a:ext cx="1148387" cy="430887"/>
            <a:chOff x="3105291" y="4876800"/>
            <a:chExt cx="1092537" cy="430887"/>
          </a:xfrm>
        </p:grpSpPr>
        <p:cxnSp>
          <p:nvCxnSpPr>
            <p:cNvPr id="94" name="Straight Connector 93"/>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5" name="TextBox 94"/>
                <p:cNvSpPr txBox="1"/>
                <p:nvPr/>
              </p:nvSpPr>
              <p:spPr>
                <a:xfrm>
                  <a:off x="3847068" y="4876800"/>
                  <a:ext cx="3507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95" name="TextBox 94"/>
                <p:cNvSpPr txBox="1">
                  <a:spLocks noRot="1" noChangeAspect="1" noMove="1" noResize="1" noEditPoints="1" noAdjustHandles="1" noChangeArrowheads="1" noChangeShapeType="1" noTextEdit="1"/>
                </p:cNvSpPr>
                <p:nvPr/>
              </p:nvSpPr>
              <p:spPr>
                <a:xfrm>
                  <a:off x="3847068" y="4876800"/>
                  <a:ext cx="350760" cy="430887"/>
                </a:xfrm>
                <a:prstGeom prst="rect">
                  <a:avLst/>
                </a:prstGeom>
                <a:blipFill>
                  <a:blip r:embed="rId8"/>
                  <a:stretch>
                    <a:fillRect/>
                  </a:stretch>
                </a:blipFill>
              </p:spPr>
              <p:txBody>
                <a:bodyPr/>
                <a:lstStyle/>
                <a:p>
                  <a:r>
                    <a:rPr lang="en-US">
                      <a:noFill/>
                    </a:rPr>
                    <a:t> </a:t>
                  </a:r>
                </a:p>
              </p:txBody>
            </p:sp>
          </mc:Fallback>
        </mc:AlternateContent>
      </p:grpSp>
      <p:cxnSp>
        <p:nvCxnSpPr>
          <p:cNvPr id="87" name="Straight Connector 86"/>
          <p:cNvCxnSpPr/>
          <p:nvPr/>
        </p:nvCxnSpPr>
        <p:spPr bwMode="auto">
          <a:xfrm flipV="1">
            <a:off x="3039330" y="5155784"/>
            <a:ext cx="2990" cy="455212"/>
          </a:xfrm>
          <a:prstGeom prst="line">
            <a:avLst/>
          </a:prstGeom>
          <a:noFill/>
          <a:ln w="12700" cap="sq" cmpd="sng" algn="ctr">
            <a:solidFill>
              <a:schemeClr val="accent1"/>
            </a:solidFill>
            <a:prstDash val="solid"/>
            <a:round/>
            <a:headEnd type="none" w="med" len="med"/>
            <a:tailEnd type="arrow" w="med" len="med"/>
          </a:ln>
          <a:effectLst/>
        </p:spPr>
      </p:cxnSp>
      <p:grpSp>
        <p:nvGrpSpPr>
          <p:cNvPr id="88" name="Group 87"/>
          <p:cNvGrpSpPr/>
          <p:nvPr/>
        </p:nvGrpSpPr>
        <p:grpSpPr>
          <a:xfrm>
            <a:off x="5913511" y="5115580"/>
            <a:ext cx="1249289" cy="523220"/>
            <a:chOff x="4953000" y="5115580"/>
            <a:chExt cx="1249289" cy="523220"/>
          </a:xfrm>
        </p:grpSpPr>
        <p:sp>
          <p:nvSpPr>
            <p:cNvPr id="92" name="Rectangle 91"/>
            <p:cNvSpPr/>
            <p:nvPr/>
          </p:nvSpPr>
          <p:spPr>
            <a:xfrm>
              <a:off x="5257800" y="5115580"/>
              <a:ext cx="944489" cy="523220"/>
            </a:xfrm>
            <a:prstGeom prst="rect">
              <a:avLst/>
            </a:prstGeom>
          </p:spPr>
          <p:txBody>
            <a:bodyPr wrap="none">
              <a:spAutoFit/>
            </a:bodyPr>
            <a:lstStyle/>
            <a:p>
              <a:r>
                <a:rPr lang="en-CA" altLang="en-US">
                  <a:solidFill>
                    <a:srgbClr val="FFC000"/>
                  </a:solidFill>
                  <a:cs typeface="Times New Roman" panose="02020603050405020304" pitchFamily="18" charset="0"/>
                  <a:sym typeface="Symbol" panose="05050102010706020507" pitchFamily="18" charset="2"/>
                </a:rPr>
                <a:t>Error</a:t>
              </a:r>
              <a:endParaRPr lang="en-CA">
                <a:solidFill>
                  <a:srgbClr val="FFC000"/>
                </a:solidFill>
              </a:endParaRPr>
            </a:p>
          </p:txBody>
        </p:sp>
        <p:sp>
          <p:nvSpPr>
            <p:cNvPr id="93" name="Right Brace 92"/>
            <p:cNvSpPr/>
            <p:nvPr/>
          </p:nvSpPr>
          <p:spPr bwMode="auto">
            <a:xfrm>
              <a:off x="4953000" y="5155784"/>
              <a:ext cx="228600" cy="458386"/>
            </a:xfrm>
            <a:prstGeom prst="rightBrace">
              <a:avLst/>
            </a:prstGeom>
            <a:noFill/>
            <a:ln w="15875" cap="sq" cmpd="sng" algn="ctr">
              <a:solidFill>
                <a:schemeClr val="hlink"/>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89" name="Group 88"/>
          <p:cNvGrpSpPr/>
          <p:nvPr/>
        </p:nvGrpSpPr>
        <p:grpSpPr>
          <a:xfrm>
            <a:off x="3076792" y="5374957"/>
            <a:ext cx="1966020" cy="430887"/>
            <a:chOff x="3076792" y="5374957"/>
            <a:chExt cx="1966020" cy="430887"/>
          </a:xfrm>
        </p:grpSpPr>
        <p:cxnSp>
          <p:nvCxnSpPr>
            <p:cNvPr id="90" name="Straight Connector 89"/>
            <p:cNvCxnSpPr/>
            <p:nvPr/>
          </p:nvCxnSpPr>
          <p:spPr bwMode="auto">
            <a:xfrm>
              <a:off x="3076792" y="5614170"/>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1" name="TextBox 90"/>
                <p:cNvSpPr txBox="1"/>
                <p:nvPr/>
              </p:nvSpPr>
              <p:spPr>
                <a:xfrm>
                  <a:off x="3733800" y="5374957"/>
                  <a:ext cx="13090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smtClean="0">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m:oMathPara>
                  </a14:m>
                  <a:endParaRPr lang="en-CA" sz="2000"/>
                </a:p>
              </p:txBody>
            </p:sp>
          </mc:Choice>
          <mc:Fallback xmlns="">
            <p:sp>
              <p:nvSpPr>
                <p:cNvPr id="91" name="TextBox 90"/>
                <p:cNvSpPr txBox="1">
                  <a:spLocks noRot="1" noChangeAspect="1" noMove="1" noResize="1" noEditPoints="1" noAdjustHandles="1" noChangeArrowheads="1" noChangeShapeType="1" noTextEdit="1"/>
                </p:cNvSpPr>
                <p:nvPr/>
              </p:nvSpPr>
              <p:spPr>
                <a:xfrm>
                  <a:off x="3733800" y="5374957"/>
                  <a:ext cx="1309012" cy="430887"/>
                </a:xfrm>
                <a:prstGeom prst="rect">
                  <a:avLst/>
                </a:prstGeom>
                <a:blipFill>
                  <a:blip r:embed="rId9"/>
                  <a:stretch>
                    <a:fillRect/>
                  </a:stretch>
                </a:blipFill>
              </p:spPr>
              <p:txBody>
                <a:bodyPr/>
                <a:lstStyle/>
                <a:p>
                  <a:r>
                    <a:rPr lang="en-US">
                      <a:noFill/>
                    </a:rPr>
                    <a:t> </a:t>
                  </a:r>
                </a:p>
              </p:txBody>
            </p:sp>
          </mc:Fallback>
        </mc:AlternateContent>
      </p:grpSp>
      <p:sp>
        <p:nvSpPr>
          <p:cNvPr id="107" name="Text Box 33"/>
          <p:cNvSpPr txBox="1">
            <a:spLocks noChangeArrowheads="1"/>
          </p:cNvSpPr>
          <p:nvPr/>
        </p:nvSpPr>
        <p:spPr bwMode="auto">
          <a:xfrm>
            <a:off x="2781472" y="4643735"/>
            <a:ext cx="1028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2.3</a:t>
            </a:r>
          </a:p>
        </p:txBody>
      </p:sp>
    </p:spTree>
    <p:extLst>
      <p:ext uri="{BB962C8B-B14F-4D97-AF65-F5344CB8AC3E}">
        <p14:creationId xmlns:p14="http://schemas.microsoft.com/office/powerpoint/2010/main" val="21756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0-#ppt_w/2"/>
                                          </p:val>
                                        </p:tav>
                                        <p:tav tm="100000">
                                          <p:val>
                                            <p:strVal val="#ppt_x"/>
                                          </p:val>
                                        </p:tav>
                                      </p:tavLst>
                                    </p:anim>
                                    <p:anim calcmode="lin" valueType="num">
                                      <p:cBhvr additive="base">
                                        <p:cTn id="14" dur="500" fill="hold"/>
                                        <p:tgtEl>
                                          <p:spTgt spid="3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0-#ppt_w/2"/>
                                          </p:val>
                                        </p:tav>
                                        <p:tav tm="100000">
                                          <p:val>
                                            <p:strVal val="#ppt_x"/>
                                          </p:val>
                                        </p:tav>
                                      </p:tavLst>
                                    </p:anim>
                                    <p:anim calcmode="lin" valueType="num">
                                      <p:cBhvr additive="base">
                                        <p:cTn id="22"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 calcmode="lin" valueType="num">
                                      <p:cBhvr additive="base">
                                        <p:cTn id="27" dur="500" fill="hold"/>
                                        <p:tgtEl>
                                          <p:spTgt spid="107"/>
                                        </p:tgtEl>
                                        <p:attrNameLst>
                                          <p:attrName>ppt_x</p:attrName>
                                        </p:attrNameLst>
                                      </p:cBhvr>
                                      <p:tavLst>
                                        <p:tav tm="0">
                                          <p:val>
                                            <p:strVal val="1+#ppt_w/2"/>
                                          </p:val>
                                        </p:tav>
                                        <p:tav tm="100000">
                                          <p:val>
                                            <p:strVal val="#ppt_x"/>
                                          </p:val>
                                        </p:tav>
                                      </p:tavLst>
                                    </p:anim>
                                    <p:anim calcmode="lin" valueType="num">
                                      <p:cBhvr additive="base">
                                        <p:cTn id="28" dur="5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7" grpId="0"/>
      <p:bldP spid="59" grpId="0"/>
      <p:bldP spid="10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p:grpSp>
        <p:nvGrpSpPr>
          <p:cNvPr id="1049636" name="Group 1049635"/>
          <p:cNvGrpSpPr/>
          <p:nvPr/>
        </p:nvGrpSpPr>
        <p:grpSpPr>
          <a:xfrm>
            <a:off x="76200" y="3962400"/>
            <a:ext cx="3810000" cy="2885420"/>
            <a:chOff x="76200" y="3962400"/>
            <a:chExt cx="3810000" cy="2885420"/>
          </a:xfrm>
        </p:grpSpPr>
        <p:grpSp>
          <p:nvGrpSpPr>
            <p:cNvPr id="27" name="Group 26"/>
            <p:cNvGrpSpPr/>
            <p:nvPr/>
          </p:nvGrpSpPr>
          <p:grpSpPr>
            <a:xfrm>
              <a:off x="76200" y="3962400"/>
              <a:ext cx="3810000" cy="2885420"/>
              <a:chOff x="76200" y="3962400"/>
              <a:chExt cx="3810000" cy="288542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0"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Input</a:t>
                </a:r>
              </a:p>
            </p:txBody>
          </p: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p:grpSp>
        <p:nvGrpSpPr>
          <p:cNvPr id="42" name="Group 41"/>
          <p:cNvGrpSpPr/>
          <p:nvPr/>
        </p:nvGrpSpPr>
        <p:grpSpPr>
          <a:xfrm>
            <a:off x="2918582" y="5451027"/>
            <a:ext cx="1148387" cy="430887"/>
            <a:chOff x="3105291" y="4876800"/>
            <a:chExt cx="1092537" cy="430887"/>
          </a:xfrm>
        </p:grpSpPr>
        <p:cxnSp>
          <p:nvCxnSpPr>
            <p:cNvPr id="43" name="Straight Connector 42"/>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6" name="TextBox 45"/>
                <p:cNvSpPr txBox="1"/>
                <p:nvPr/>
              </p:nvSpPr>
              <p:spPr>
                <a:xfrm>
                  <a:off x="3847068" y="4876800"/>
                  <a:ext cx="3507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46" name="TextBox 45"/>
                <p:cNvSpPr txBox="1">
                  <a:spLocks noRot="1" noChangeAspect="1" noMove="1" noResize="1" noEditPoints="1" noAdjustHandles="1" noChangeArrowheads="1" noChangeShapeType="1" noTextEdit="1"/>
                </p:cNvSpPr>
                <p:nvPr/>
              </p:nvSpPr>
              <p:spPr>
                <a:xfrm>
                  <a:off x="3847068" y="4876800"/>
                  <a:ext cx="350760" cy="430887"/>
                </a:xfrm>
                <a:prstGeom prst="rect">
                  <a:avLst/>
                </a:prstGeom>
                <a:blipFill>
                  <a:blip r:embed="rId4"/>
                  <a:stretch>
                    <a:fillRect/>
                  </a:stretch>
                </a:blipFill>
              </p:spPr>
              <p:txBody>
                <a:bodyPr/>
                <a:lstStyle/>
                <a:p>
                  <a:r>
                    <a:rPr lang="en-US">
                      <a:noFill/>
                    </a:rPr>
                    <a:t> </a:t>
                  </a:r>
                </a:p>
              </p:txBody>
            </p:sp>
          </mc:Fallback>
        </mc:AlternateContent>
      </p:grpSp>
      <p:grpSp>
        <p:nvGrpSpPr>
          <p:cNvPr id="48" name="Group 47"/>
          <p:cNvGrpSpPr/>
          <p:nvPr/>
        </p:nvGrpSpPr>
        <p:grpSpPr>
          <a:xfrm>
            <a:off x="2596978" y="6324600"/>
            <a:ext cx="5755488" cy="523220"/>
            <a:chOff x="2596978" y="6324600"/>
            <a:chExt cx="5755488" cy="523220"/>
          </a:xfrm>
        </p:grpSpPr>
        <mc:AlternateContent xmlns:mc="http://schemas.openxmlformats.org/markup-compatibility/2006" xmlns:a14="http://schemas.microsoft.com/office/drawing/2010/main">
          <mc:Choice Requires="a14">
            <p:sp>
              <p:nvSpPr>
                <p:cNvPr id="49" name="Text Box 33"/>
                <p:cNvSpPr txBox="1">
                  <a:spLocks noChangeArrowheads="1"/>
                </p:cNvSpPr>
                <p:nvPr/>
              </p:nvSpPr>
              <p:spPr bwMode="auto">
                <a:xfrm>
                  <a:off x="2596978" y="6324600"/>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m:oMathPara>
                  </a14:m>
                  <a:endParaRPr lang="en-CA" altLang="en-US" sz="2800" baseline="-25000">
                    <a:latin typeface="Times New Roman" pitchFamily="18" charset="0"/>
                  </a:endParaRPr>
                </a:p>
              </p:txBody>
            </p:sp>
          </mc:Choice>
          <mc:Fallback xmlns="">
            <p:sp>
              <p:nvSpPr>
                <p:cNvPr id="49" name="Text Box 33"/>
                <p:cNvSpPr txBox="1">
                  <a:spLocks noRot="1" noChangeAspect="1" noMove="1" noResize="1" noEditPoints="1" noAdjustHandles="1" noChangeArrowheads="1" noChangeShapeType="1" noTextEdit="1"/>
                </p:cNvSpPr>
                <p:nvPr/>
              </p:nvSpPr>
              <p:spPr bwMode="auto">
                <a:xfrm>
                  <a:off x="2596978" y="6324600"/>
                  <a:ext cx="914400" cy="51328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64" name="Rectangle 63"/>
            <p:cNvSpPr/>
            <p:nvPr/>
          </p:nvSpPr>
          <p:spPr>
            <a:xfrm>
              <a:off x="4939352" y="6324600"/>
              <a:ext cx="3413114" cy="523220"/>
            </a:xfrm>
            <a:prstGeom prst="rect">
              <a:avLst/>
            </a:prstGeom>
          </p:spPr>
          <p:txBody>
            <a:bodyPr wrap="none">
              <a:spAutoFit/>
            </a:bodyPr>
            <a:lstStyle/>
            <a:p>
              <a:r>
                <a:rPr lang="en-CA">
                  <a:cs typeface="Times New Roman" panose="02020603050405020304" pitchFamily="18" charset="0"/>
                  <a:sym typeface="Symbol" panose="05050102010706020507" pitchFamily="18" charset="2"/>
                </a:rPr>
                <a:t>The </a:t>
              </a:r>
              <a:r>
                <a:rPr lang="en-CA" i="1" err="1">
                  <a:solidFill>
                    <a:srgbClr val="FF00FF"/>
                  </a:solidFill>
                  <a:cs typeface="Times New Roman" panose="02020603050405020304" pitchFamily="18" charset="0"/>
                  <a:sym typeface="Symbol" panose="05050102010706020507" pitchFamily="18" charset="2"/>
                </a:rPr>
                <a:t>d</a:t>
              </a:r>
              <a:r>
                <a:rPr lang="en-CA" i="1" baseline="30000" err="1">
                  <a:solidFill>
                    <a:srgbClr val="FF00FF"/>
                  </a:solidFill>
                  <a:cs typeface="Times New Roman" panose="02020603050405020304" pitchFamily="18" charset="0"/>
                  <a:sym typeface="Symbol" panose="05050102010706020507" pitchFamily="18" charset="2"/>
                </a:rPr>
                <a:t>th</a:t>
              </a:r>
              <a:r>
                <a:rPr lang="en-CA">
                  <a:cs typeface="Times New Roman" panose="02020603050405020304" pitchFamily="18" charset="0"/>
                  <a:sym typeface="Symbol" panose="05050102010706020507" pitchFamily="18" charset="2"/>
                </a:rPr>
                <a:t> training input.</a:t>
              </a:r>
              <a:endParaRPr lang="en-CA"/>
            </a:p>
          </p:txBody>
        </p:sp>
      </p:grpSp>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22199"/>
                <a:ext cx="9338913" cy="1435201"/>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r>
                  <a:rPr lang="en-CA" altLang="en-US" sz="2800">
                    <a:latin typeface="Times New Roman" panose="02020603050405020304" pitchFamily="18" charset="0"/>
                    <a:cs typeface="Times New Roman" panose="02020603050405020304" pitchFamily="18" charset="0"/>
                    <a:sym typeface="Symbol" panose="05050102010706020507" pitchFamily="18" charset="2"/>
                  </a:rPr>
                  <a:t> of machine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r>
                      <a:rPr lang="en-CA" altLang="en-US" sz="2800" b="0" i="1" smtClean="0">
                        <a:solidFill>
                          <a:srgbClr val="66FF33"/>
                        </a:solidFill>
                        <a:latin typeface="Cambria Math" panose="02040503050406030204" pitchFamily="18" charset="0"/>
                        <a:sym typeface="Symbol" panose="05050102010706020507" pitchFamily="18" charset="2"/>
                      </a:rPr>
                      <m:t> </m:t>
                    </m:r>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on this input </a:t>
                </a:r>
                <a14:m>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a14:m>
                <a:r>
                  <a:rPr lang="en-US" altLang="en-US" sz="2800">
                    <a:latin typeface="Times New Roman" pitchFamily="18" charset="0"/>
                  </a:rPr>
                  <a:t>:</a:t>
                </a:r>
                <a:endParaRPr lang="en-US" altLang="en-US" sz="2800">
                  <a:latin typeface="Times New Roman" pitchFamily="18" charset="0"/>
                  <a:sym typeface="Symbol" panose="05050102010706020507" pitchFamily="18" charset="2"/>
                </a:endParaRP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22199"/>
                <a:ext cx="9338913" cy="1435201"/>
              </a:xfrm>
              <a:prstGeom prst="rect">
                <a:avLst/>
              </a:prstGeom>
              <a:blipFill>
                <a:blip r:embed="rId6"/>
                <a:stretch>
                  <a:fillRect t="-4237" b="-72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37" name="TextBox 36"/>
              <p:cNvSpPr txBox="1"/>
              <p:nvPr/>
            </p:nvSpPr>
            <p:spPr>
              <a:xfrm>
                <a:off x="6254737" y="3581400"/>
                <a:ext cx="2659510" cy="48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en-US" sz="3200" i="1">
                              <a:solidFill>
                                <a:schemeClr val="accent1"/>
                              </a:solidFill>
                              <a:latin typeface="Cambria Math" panose="02040503050406030204" pitchFamily="18" charset="0"/>
                              <a:sym typeface="Symbol" panose="05050102010706020507" pitchFamily="18" charset="2"/>
                            </a:rPr>
                          </m:ctrlPr>
                        </m:sSupPr>
                        <m:e>
                          <m:d>
                            <m:dPr>
                              <m:ctrlPr>
                                <a:rPr lang="en-US" altLang="en-US" sz="3200" i="1">
                                  <a:solidFill>
                                    <a:schemeClr val="accent1"/>
                                  </a:solidFill>
                                  <a:latin typeface="Cambria Math" panose="02040503050406030204" pitchFamily="18" charset="0"/>
                                  <a:sym typeface="Symbol" panose="05050102010706020507" pitchFamily="18" charset="2"/>
                                </a:rPr>
                              </m:ctrlPr>
                            </m:dPr>
                            <m:e>
                              <m:r>
                                <m:rPr>
                                  <m:nor/>
                                </m:rPr>
                                <a:rPr lang="en-CA" altLang="en-US" sz="3200" i="1">
                                  <a:solidFill>
                                    <a:srgbClr val="FF00FF"/>
                                  </a:solidFill>
                                  <a:sym typeface="Symbol" panose="05050102010706020507" pitchFamily="18" charset="2"/>
                                </a:rPr>
                                <m:t>y</m:t>
                              </m:r>
                              <m:r>
                                <m:rPr>
                                  <m:nor/>
                                </m:rPr>
                                <a:rPr lang="en-CA" altLang="en-US" sz="3200" b="0" i="1" baseline="-25000" smtClean="0">
                                  <a:solidFill>
                                    <a:srgbClr val="FF00FF"/>
                                  </a:solidFill>
                                  <a:sym typeface="Symbol" panose="05050102010706020507" pitchFamily="18" charset="2"/>
                                </a:rPr>
                                <m:t>d</m:t>
                              </m:r>
                              <m:r>
                                <m:rPr>
                                  <m:nor/>
                                </m:rPr>
                                <a:rPr lang="en-CA" sz="3200"/>
                                <m:t>−</m:t>
                              </m:r>
                              <m:sSub>
                                <m:sSubPr>
                                  <m:ctrlPr>
                                    <a:rPr lang="en-US" altLang="en-US" sz="3200" i="1">
                                      <a:solidFill>
                                        <a:srgbClr val="66FF33"/>
                                      </a:solidFill>
                                      <a:latin typeface="Cambria Math" panose="02040503050406030204" pitchFamily="18" charset="0"/>
                                      <a:sym typeface="Symbol" panose="05050102010706020507" pitchFamily="18" charset="2"/>
                                    </a:rPr>
                                  </m:ctrlPr>
                                </m:sSubPr>
                                <m:e>
                                  <m:r>
                                    <a:rPr lang="en-CA" altLang="en-US" sz="3200" i="1">
                                      <a:solidFill>
                                        <a:srgbClr val="66FF33"/>
                                      </a:solidFill>
                                      <a:latin typeface="Cambria Math" panose="02040503050406030204" pitchFamily="18" charset="0"/>
                                      <a:sym typeface="Symbol" panose="05050102010706020507" pitchFamily="18" charset="2"/>
                                    </a:rPr>
                                    <m:t>𝑀</m:t>
                                  </m:r>
                                </m:e>
                                <m:sub>
                                  <m:acc>
                                    <m:accPr>
                                      <m:chr m:val="⃗"/>
                                      <m:ctrlPr>
                                        <a:rPr lang="en-US" altLang="en-US" sz="3200" i="1">
                                          <a:solidFill>
                                            <a:srgbClr val="66FF33"/>
                                          </a:solidFill>
                                          <a:latin typeface="Cambria Math" panose="02040503050406030204" pitchFamily="18" charset="0"/>
                                          <a:sym typeface="Symbol" panose="05050102010706020507" pitchFamily="18" charset="2"/>
                                        </a:rPr>
                                      </m:ctrlPr>
                                    </m:accPr>
                                    <m:e>
                                      <m:r>
                                        <a:rPr lang="en-CA" altLang="en-US" sz="3200" i="1">
                                          <a:solidFill>
                                            <a:srgbClr val="66FF33"/>
                                          </a:solidFill>
                                          <a:latin typeface="Cambria Math" panose="02040503050406030204" pitchFamily="18" charset="0"/>
                                          <a:sym typeface="Symbol" panose="05050102010706020507" pitchFamily="18" charset="2"/>
                                        </a:rPr>
                                        <m:t>𝑤</m:t>
                                      </m:r>
                                    </m:e>
                                  </m:acc>
                                </m:sub>
                              </m:sSub>
                              <m:d>
                                <m:dPr>
                                  <m:ctrlPr>
                                    <a:rPr lang="en-US" altLang="en-US" sz="3200" i="1">
                                      <a:latin typeface="Cambria Math" panose="02040503050406030204" pitchFamily="18" charset="0"/>
                                      <a:sym typeface="Symbol" panose="05050102010706020507" pitchFamily="18" charset="2"/>
                                    </a:rPr>
                                  </m:ctrlPr>
                                </m:dPr>
                                <m:e>
                                  <m:sSub>
                                    <m:sSubPr>
                                      <m:ctrlPr>
                                        <a:rPr lang="en-US" altLang="en-US" sz="3200" i="1">
                                          <a:solidFill>
                                            <a:srgbClr val="FF00FF"/>
                                          </a:solidFill>
                                          <a:latin typeface="Cambria Math" panose="02040503050406030204" pitchFamily="18" charset="0"/>
                                          <a:sym typeface="Symbol" panose="05050102010706020507" pitchFamily="18" charset="2"/>
                                        </a:rPr>
                                      </m:ctrlPr>
                                    </m:sSubPr>
                                    <m:e>
                                      <m:acc>
                                        <m:accPr>
                                          <m:chr m:val="⃗"/>
                                          <m:ctrlPr>
                                            <a:rPr lang="en-US" altLang="en-US" sz="3200" i="1">
                                              <a:solidFill>
                                                <a:srgbClr val="FF00FF"/>
                                              </a:solidFill>
                                              <a:latin typeface="Cambria Math" panose="02040503050406030204" pitchFamily="18" charset="0"/>
                                              <a:sym typeface="Symbol" panose="05050102010706020507" pitchFamily="18" charset="2"/>
                                            </a:rPr>
                                          </m:ctrlPr>
                                        </m:accPr>
                                        <m:e>
                                          <m:r>
                                            <a:rPr lang="en-CA" altLang="en-US" sz="3200" i="1">
                                              <a:solidFill>
                                                <a:srgbClr val="FF00FF"/>
                                              </a:solidFill>
                                              <a:latin typeface="Cambria Math" panose="02040503050406030204" pitchFamily="18" charset="0"/>
                                              <a:sym typeface="Symbol" panose="05050102010706020507" pitchFamily="18" charset="2"/>
                                            </a:rPr>
                                            <m:t>𝑥</m:t>
                                          </m:r>
                                        </m:e>
                                      </m:acc>
                                    </m:e>
                                    <m:sub>
                                      <m:r>
                                        <a:rPr lang="en-CA" altLang="en-US" sz="3200" i="1">
                                          <a:solidFill>
                                            <a:srgbClr val="FF00FF"/>
                                          </a:solidFill>
                                          <a:latin typeface="Cambria Math" panose="02040503050406030204" pitchFamily="18" charset="0"/>
                                          <a:sym typeface="Symbol" panose="05050102010706020507" pitchFamily="18" charset="2"/>
                                        </a:rPr>
                                        <m:t>𝑑</m:t>
                                      </m:r>
                                    </m:sub>
                                  </m:sSub>
                                </m:e>
                              </m:d>
                              <m:r>
                                <m:rPr>
                                  <m:nor/>
                                </m:rPr>
                                <a:rPr lang="en-CA" sz="2400"/>
                                <m:t> </m:t>
                              </m:r>
                            </m:e>
                          </m:d>
                        </m:e>
                        <m:sup/>
                      </m:sSup>
                    </m:oMath>
                  </m:oMathPara>
                </a14:m>
                <a:endParaRPr lang="en-CA"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6254737" y="3581400"/>
                <a:ext cx="2659510" cy="481094"/>
              </a:xfrm>
              <a:prstGeom prst="rect">
                <a:avLst/>
              </a:prstGeom>
              <a:blipFill>
                <a:blip r:embed="rId7"/>
                <a:stretch>
                  <a:fillRect b="-2564"/>
                </a:stretch>
              </a:blipFill>
            </p:spPr>
            <p:txBody>
              <a:bodyPr/>
              <a:lstStyle/>
              <a:p>
                <a:r>
                  <a:rPr lang="en-GB">
                    <a:noFill/>
                  </a:rPr>
                  <a:t> </a:t>
                </a:r>
              </a:p>
            </p:txBody>
          </p:sp>
        </mc:Fallback>
      </mc:AlternateContent>
      <p:cxnSp>
        <p:nvCxnSpPr>
          <p:cNvPr id="38" name="Straight Connector 37"/>
          <p:cNvCxnSpPr/>
          <p:nvPr/>
        </p:nvCxnSpPr>
        <p:spPr bwMode="auto">
          <a:xfrm flipV="1">
            <a:off x="2895600" y="5486400"/>
            <a:ext cx="0" cy="202004"/>
          </a:xfrm>
          <a:prstGeom prst="line">
            <a:avLst/>
          </a:prstGeom>
          <a:noFill/>
          <a:ln w="12700" cap="sq" cmpd="sng" algn="ctr">
            <a:solidFill>
              <a:schemeClr val="accent1"/>
            </a:solidFill>
            <a:prstDash val="solid"/>
            <a:round/>
            <a:headEnd type="arrow" w="med" len="med"/>
            <a:tailEnd type="none" w="med" len="med"/>
          </a:ln>
          <a:effectLst/>
        </p:spPr>
      </p:cxnSp>
      <p:grpSp>
        <p:nvGrpSpPr>
          <p:cNvPr id="54" name="Group 53"/>
          <p:cNvGrpSpPr/>
          <p:nvPr/>
        </p:nvGrpSpPr>
        <p:grpSpPr>
          <a:xfrm>
            <a:off x="2924628" y="5257800"/>
            <a:ext cx="1966020" cy="430887"/>
            <a:chOff x="3076792" y="5374957"/>
            <a:chExt cx="1966020" cy="430887"/>
          </a:xfrm>
        </p:grpSpPr>
        <p:cxnSp>
          <p:nvCxnSpPr>
            <p:cNvPr id="55" name="Straight Connector 54"/>
            <p:cNvCxnSpPr/>
            <p:nvPr/>
          </p:nvCxnSpPr>
          <p:spPr bwMode="auto">
            <a:xfrm>
              <a:off x="3076792" y="5614170"/>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6" name="TextBox 55"/>
                <p:cNvSpPr txBox="1"/>
                <p:nvPr/>
              </p:nvSpPr>
              <p:spPr>
                <a:xfrm>
                  <a:off x="3733800" y="5374957"/>
                  <a:ext cx="13090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smtClean="0">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m:oMathPara>
                  </a14:m>
                  <a:endParaRPr lang="en-CA" sz="2000"/>
                </a:p>
              </p:txBody>
            </p:sp>
          </mc:Choice>
          <mc:Fallback xmlns="">
            <p:sp>
              <p:nvSpPr>
                <p:cNvPr id="56" name="TextBox 55"/>
                <p:cNvSpPr txBox="1">
                  <a:spLocks noRot="1" noChangeAspect="1" noMove="1" noResize="1" noEditPoints="1" noAdjustHandles="1" noChangeArrowheads="1" noChangeShapeType="1" noTextEdit="1"/>
                </p:cNvSpPr>
                <p:nvPr/>
              </p:nvSpPr>
              <p:spPr>
                <a:xfrm>
                  <a:off x="3733800" y="5374957"/>
                  <a:ext cx="1309012" cy="430887"/>
                </a:xfrm>
                <a:prstGeom prst="rect">
                  <a:avLst/>
                </a:prstGeom>
                <a:blipFill>
                  <a:blip r:embed="rId8"/>
                  <a:stretch>
                    <a:fillRect/>
                  </a:stretch>
                </a:blipFill>
              </p:spPr>
              <p:txBody>
                <a:bodyPr/>
                <a:lstStyle/>
                <a:p>
                  <a:r>
                    <a:rPr lang="en-US">
                      <a:noFill/>
                    </a:rPr>
                    <a:t> </a:t>
                  </a:r>
                </a:p>
              </p:txBody>
            </p:sp>
          </mc:Fallback>
        </mc:AlternateContent>
      </p:grpSp>
      <p:sp>
        <p:nvSpPr>
          <p:cNvPr id="58" name="Oval 57"/>
          <p:cNvSpPr/>
          <p:nvPr/>
        </p:nvSpPr>
        <p:spPr>
          <a:xfrm>
            <a:off x="2857328" y="5679608"/>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7" name="Text Box 33"/>
          <p:cNvSpPr txBox="1">
            <a:spLocks noChangeArrowheads="1"/>
          </p:cNvSpPr>
          <p:nvPr/>
        </p:nvSpPr>
        <p:spPr bwMode="auto">
          <a:xfrm>
            <a:off x="6227180" y="4048780"/>
            <a:ext cx="25358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solidFill>
                  <a:srgbClr val="FF00FF"/>
                </a:solidFill>
                <a:latin typeface="Times New Roman" panose="02020603050405020304" pitchFamily="18" charset="0"/>
              </a:rPr>
              <a:t>6.2</a:t>
            </a:r>
            <a:r>
              <a:rPr lang="en-CA" altLang="en-US" sz="2800">
                <a:latin typeface="Times New Roman" panose="02020603050405020304" pitchFamily="18" charset="0"/>
              </a:rPr>
              <a:t>-</a:t>
            </a:r>
            <a:r>
              <a:rPr lang="en-CA" altLang="en-US" sz="2800">
                <a:solidFill>
                  <a:srgbClr val="66FF33"/>
                </a:solidFill>
                <a:latin typeface="Times New Roman" panose="02020603050405020304" pitchFamily="18" charset="0"/>
              </a:rPr>
              <a:t>7.5</a:t>
            </a:r>
            <a:r>
              <a:rPr lang="en-CA" altLang="en-US" sz="2800">
                <a:latin typeface="Times New Roman" panose="02020603050405020304" pitchFamily="18" charset="0"/>
              </a:rPr>
              <a:t> = </a:t>
            </a:r>
            <a:r>
              <a:rPr lang="en-CA" altLang="en-US" sz="2800">
                <a:solidFill>
                  <a:schemeClr val="accent2"/>
                </a:solidFill>
                <a:latin typeface="Times New Roman" panose="02020603050405020304" pitchFamily="18" charset="0"/>
              </a:rPr>
              <a:t>-1.3</a:t>
            </a:r>
          </a:p>
        </p:txBody>
      </p:sp>
      <p:sp>
        <p:nvSpPr>
          <p:cNvPr id="70" name="Text Box 33"/>
          <p:cNvSpPr txBox="1">
            <a:spLocks noChangeArrowheads="1"/>
          </p:cNvSpPr>
          <p:nvPr/>
        </p:nvSpPr>
        <p:spPr bwMode="auto">
          <a:xfrm>
            <a:off x="6297254" y="4899645"/>
            <a:ext cx="8594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endParaRPr lang="en-CA" altLang="en-US" sz="2800">
              <a:latin typeface="Times New Roman" pitchFamily="18" charset="0"/>
            </a:endParaRPr>
          </a:p>
        </p:txBody>
      </p:sp>
      <p:sp>
        <p:nvSpPr>
          <p:cNvPr id="72" name="Text Box 33"/>
          <p:cNvSpPr txBox="1">
            <a:spLocks noChangeArrowheads="1"/>
          </p:cNvSpPr>
          <p:nvPr/>
        </p:nvSpPr>
        <p:spPr bwMode="auto">
          <a:xfrm>
            <a:off x="4867109" y="5420380"/>
            <a:ext cx="1434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solidFill>
                  <a:srgbClr val="FF00FF"/>
                </a:solidFill>
                <a:latin typeface="Times New Roman" panose="02020603050405020304" pitchFamily="18" charset="0"/>
              </a:rPr>
              <a:t>= 6.2</a:t>
            </a:r>
          </a:p>
        </p:txBody>
      </p:sp>
      <p:sp>
        <p:nvSpPr>
          <p:cNvPr id="73" name="Text Box 33"/>
          <p:cNvSpPr txBox="1">
            <a:spLocks noChangeArrowheads="1"/>
          </p:cNvSpPr>
          <p:nvPr/>
        </p:nvSpPr>
        <p:spPr bwMode="auto">
          <a:xfrm>
            <a:off x="4849454" y="5154529"/>
            <a:ext cx="14691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solidFill>
                  <a:srgbClr val="66FF33"/>
                </a:solidFill>
                <a:latin typeface="Times New Roman" panose="02020603050405020304" pitchFamily="18" charset="0"/>
              </a:rPr>
              <a:t>= 7.5</a:t>
            </a:r>
          </a:p>
        </p:txBody>
      </p:sp>
      <p:grpSp>
        <p:nvGrpSpPr>
          <p:cNvPr id="74" name="Group 73"/>
          <p:cNvGrpSpPr/>
          <p:nvPr/>
        </p:nvGrpSpPr>
        <p:grpSpPr>
          <a:xfrm>
            <a:off x="5930108" y="5363030"/>
            <a:ext cx="1254825" cy="523220"/>
            <a:chOff x="4953000" y="4928712"/>
            <a:chExt cx="1195174" cy="898158"/>
          </a:xfrm>
        </p:grpSpPr>
        <p:sp>
          <p:nvSpPr>
            <p:cNvPr id="75" name="Rectangle 74"/>
            <p:cNvSpPr/>
            <p:nvPr/>
          </p:nvSpPr>
          <p:spPr>
            <a:xfrm>
              <a:off x="5248584" y="4928712"/>
              <a:ext cx="899590" cy="898158"/>
            </a:xfrm>
            <a:prstGeom prst="rect">
              <a:avLst/>
            </a:prstGeom>
          </p:spPr>
          <p:txBody>
            <a:bodyPr wrap="none">
              <a:spAutoFit/>
            </a:bodyPr>
            <a:lstStyle/>
            <a:p>
              <a:r>
                <a:rPr lang="en-CA" altLang="en-US">
                  <a:solidFill>
                    <a:srgbClr val="FFC000"/>
                  </a:solidFill>
                  <a:cs typeface="Times New Roman" panose="02020603050405020304" pitchFamily="18" charset="0"/>
                  <a:sym typeface="Symbol" panose="05050102010706020507" pitchFamily="18" charset="2"/>
                </a:rPr>
                <a:t>Error</a:t>
              </a:r>
              <a:endParaRPr lang="en-CA">
                <a:solidFill>
                  <a:srgbClr val="FFC000"/>
                </a:solidFill>
              </a:endParaRPr>
            </a:p>
          </p:txBody>
        </p:sp>
        <p:sp>
          <p:nvSpPr>
            <p:cNvPr id="76" name="Right Brace 75"/>
            <p:cNvSpPr/>
            <p:nvPr/>
          </p:nvSpPr>
          <p:spPr bwMode="auto">
            <a:xfrm>
              <a:off x="4953000" y="5155784"/>
              <a:ext cx="228600" cy="458386"/>
            </a:xfrm>
            <a:prstGeom prst="rightBrace">
              <a:avLst/>
            </a:prstGeom>
            <a:noFill/>
            <a:ln w="15875" cap="sq" cmpd="sng" algn="ctr">
              <a:solidFill>
                <a:schemeClr val="hlink"/>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sp>
        <p:nvSpPr>
          <p:cNvPr id="77" name="Text Box 33"/>
          <p:cNvSpPr txBox="1">
            <a:spLocks noChangeArrowheads="1"/>
          </p:cNvSpPr>
          <p:nvPr/>
        </p:nvSpPr>
        <p:spPr bwMode="auto">
          <a:xfrm>
            <a:off x="2781472" y="4643735"/>
            <a:ext cx="1028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2.3</a:t>
            </a:r>
          </a:p>
        </p:txBody>
      </p:sp>
      <p:sp>
        <p:nvSpPr>
          <p:cNvPr id="78" name="Text Box 33"/>
          <p:cNvSpPr txBox="1">
            <a:spLocks noChangeArrowheads="1"/>
          </p:cNvSpPr>
          <p:nvPr/>
        </p:nvSpPr>
        <p:spPr bwMode="auto">
          <a:xfrm>
            <a:off x="2122170" y="4653915"/>
            <a:ext cx="115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-1.3</a:t>
            </a:r>
          </a:p>
        </p:txBody>
      </p:sp>
    </p:spTree>
    <p:extLst>
      <p:ext uri="{BB962C8B-B14F-4D97-AF65-F5344CB8AC3E}">
        <p14:creationId xmlns:p14="http://schemas.microsoft.com/office/powerpoint/2010/main" val="27519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additive="base">
                                        <p:cTn id="13" dur="500" fill="hold"/>
                                        <p:tgtEl>
                                          <p:spTgt spid="78"/>
                                        </p:tgtEl>
                                        <p:attrNameLst>
                                          <p:attrName>ppt_x</p:attrName>
                                        </p:attrNameLst>
                                      </p:cBhvr>
                                      <p:tavLst>
                                        <p:tav tm="0">
                                          <p:val>
                                            <p:strVal val="1+#ppt_w/2"/>
                                          </p:val>
                                        </p:tav>
                                        <p:tav tm="100000">
                                          <p:val>
                                            <p:strVal val="#ppt_x"/>
                                          </p:val>
                                        </p:tav>
                                      </p:tavLst>
                                    </p:anim>
                                    <p:anim calcmode="lin" valueType="num">
                                      <p:cBhvr additive="base">
                                        <p:cTn id="14"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p:grpSp>
        <p:nvGrpSpPr>
          <p:cNvPr id="1049636" name="Group 1049635"/>
          <p:cNvGrpSpPr/>
          <p:nvPr/>
        </p:nvGrpSpPr>
        <p:grpSpPr>
          <a:xfrm>
            <a:off x="76200" y="3962400"/>
            <a:ext cx="3810000" cy="2885420"/>
            <a:chOff x="76200" y="3962400"/>
            <a:chExt cx="3810000" cy="2885420"/>
          </a:xfrm>
        </p:grpSpPr>
        <p:grpSp>
          <p:nvGrpSpPr>
            <p:cNvPr id="27" name="Group 26"/>
            <p:cNvGrpSpPr/>
            <p:nvPr/>
          </p:nvGrpSpPr>
          <p:grpSpPr>
            <a:xfrm>
              <a:off x="76200" y="3962400"/>
              <a:ext cx="3810000" cy="2885420"/>
              <a:chOff x="76200" y="3962400"/>
              <a:chExt cx="3810000" cy="288542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0"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Input</a:t>
                </a:r>
              </a:p>
            </p:txBody>
          </p: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p:grpSp>
        <p:nvGrpSpPr>
          <p:cNvPr id="48" name="Group 47"/>
          <p:cNvGrpSpPr/>
          <p:nvPr/>
        </p:nvGrpSpPr>
        <p:grpSpPr>
          <a:xfrm>
            <a:off x="2596978" y="6324600"/>
            <a:ext cx="5755488" cy="523220"/>
            <a:chOff x="2596978" y="6324600"/>
            <a:chExt cx="5755488" cy="523220"/>
          </a:xfrm>
        </p:grpSpPr>
        <mc:AlternateContent xmlns:mc="http://schemas.openxmlformats.org/markup-compatibility/2006" xmlns:a14="http://schemas.microsoft.com/office/drawing/2010/main">
          <mc:Choice Requires="a14">
            <p:sp>
              <p:nvSpPr>
                <p:cNvPr id="49" name="Text Box 33"/>
                <p:cNvSpPr txBox="1">
                  <a:spLocks noChangeArrowheads="1"/>
                </p:cNvSpPr>
                <p:nvPr/>
              </p:nvSpPr>
              <p:spPr bwMode="auto">
                <a:xfrm>
                  <a:off x="2596978" y="6324600"/>
                  <a:ext cx="914400" cy="5132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m:oMathPara>
                  </a14:m>
                  <a:endParaRPr lang="en-CA" altLang="en-US" sz="2800" baseline="-25000">
                    <a:latin typeface="Times New Roman" pitchFamily="18" charset="0"/>
                  </a:endParaRPr>
                </a:p>
              </p:txBody>
            </p:sp>
          </mc:Choice>
          <mc:Fallback xmlns="">
            <p:sp>
              <p:nvSpPr>
                <p:cNvPr id="49" name="Text Box 33"/>
                <p:cNvSpPr txBox="1">
                  <a:spLocks noRot="1" noChangeAspect="1" noMove="1" noResize="1" noEditPoints="1" noAdjustHandles="1" noChangeArrowheads="1" noChangeShapeType="1" noTextEdit="1"/>
                </p:cNvSpPr>
                <p:nvPr/>
              </p:nvSpPr>
              <p:spPr bwMode="auto">
                <a:xfrm>
                  <a:off x="2596978" y="6324600"/>
                  <a:ext cx="914400" cy="513282"/>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64" name="Rectangle 63"/>
            <p:cNvSpPr/>
            <p:nvPr/>
          </p:nvSpPr>
          <p:spPr>
            <a:xfrm>
              <a:off x="4939352" y="6324600"/>
              <a:ext cx="3413114" cy="523220"/>
            </a:xfrm>
            <a:prstGeom prst="rect">
              <a:avLst/>
            </a:prstGeom>
          </p:spPr>
          <p:txBody>
            <a:bodyPr wrap="none">
              <a:spAutoFit/>
            </a:bodyPr>
            <a:lstStyle/>
            <a:p>
              <a:r>
                <a:rPr lang="en-CA">
                  <a:cs typeface="Times New Roman" panose="02020603050405020304" pitchFamily="18" charset="0"/>
                  <a:sym typeface="Symbol" panose="05050102010706020507" pitchFamily="18" charset="2"/>
                </a:rPr>
                <a:t>The </a:t>
              </a:r>
              <a:r>
                <a:rPr lang="en-CA" i="1" err="1">
                  <a:solidFill>
                    <a:srgbClr val="FF00FF"/>
                  </a:solidFill>
                  <a:cs typeface="Times New Roman" panose="02020603050405020304" pitchFamily="18" charset="0"/>
                  <a:sym typeface="Symbol" panose="05050102010706020507" pitchFamily="18" charset="2"/>
                </a:rPr>
                <a:t>d</a:t>
              </a:r>
              <a:r>
                <a:rPr lang="en-CA" i="1" baseline="30000" err="1">
                  <a:solidFill>
                    <a:srgbClr val="FF00FF"/>
                  </a:solidFill>
                  <a:cs typeface="Times New Roman" panose="02020603050405020304" pitchFamily="18" charset="0"/>
                  <a:sym typeface="Symbol" panose="05050102010706020507" pitchFamily="18" charset="2"/>
                </a:rPr>
                <a:t>th</a:t>
              </a:r>
              <a:r>
                <a:rPr lang="en-CA">
                  <a:cs typeface="Times New Roman" panose="02020603050405020304" pitchFamily="18" charset="0"/>
                  <a:sym typeface="Symbol" panose="05050102010706020507" pitchFamily="18" charset="2"/>
                </a:rPr>
                <a:t> training input.</a:t>
              </a:r>
              <a:endParaRPr lang="en-CA"/>
            </a:p>
          </p:txBody>
        </p:sp>
      </p:grpSp>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22199"/>
                <a:ext cx="9338913" cy="353943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r>
                  <a:rPr lang="en-CA" altLang="en-US" sz="2800">
                    <a:latin typeface="Times New Roman" panose="02020603050405020304" pitchFamily="18" charset="0"/>
                    <a:cs typeface="Times New Roman" panose="02020603050405020304" pitchFamily="18" charset="0"/>
                    <a:sym typeface="Symbol" panose="05050102010706020507" pitchFamily="18" charset="2"/>
                  </a:rPr>
                  <a:t> of machine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r>
                      <a:rPr lang="en-CA" altLang="en-US" sz="2800" b="0" i="1" smtClean="0">
                        <a:solidFill>
                          <a:srgbClr val="66FF33"/>
                        </a:solidFill>
                        <a:latin typeface="Cambria Math" panose="02040503050406030204" pitchFamily="18" charset="0"/>
                        <a:sym typeface="Symbol" panose="05050102010706020507" pitchFamily="18" charset="2"/>
                      </a:rPr>
                      <m:t> </m:t>
                    </m:r>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on this input </a:t>
                </a:r>
                <a14:m>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a14:m>
                <a:r>
                  <a:rPr lang="en-US" altLang="en-US" sz="2800">
                    <a:latin typeface="Times New Roman" pitchFamily="18" charset="0"/>
                  </a:rPr>
                  <a:t>:</a:t>
                </a:r>
              </a:p>
              <a:p>
                <a:pPr>
                  <a:spcBef>
                    <a:spcPct val="0"/>
                  </a:spcBef>
                </a:pPr>
                <a:r>
                  <a:rPr lang="en-US" altLang="en-US" sz="2800" i="1">
                    <a:solidFill>
                      <a:srgbClr val="FF00FF"/>
                    </a:solidFill>
                    <a:latin typeface="Times New Roman" pitchFamily="18" charset="0"/>
                    <a:cs typeface="Times New Roman" panose="02020603050405020304" pitchFamily="18" charset="0"/>
                    <a:sym typeface="Symbol" panose="05050102010706020507" pitchFamily="18" charset="2"/>
                  </a:rPr>
                  <a:t>     </a:t>
                </a:r>
                <a:r>
                  <a:rPr lang="en-US" altLang="en-US" sz="2800">
                    <a:latin typeface="Times New Roman" pitchFamily="18" charset="0"/>
                    <a:cs typeface="Times New Roman" panose="02020603050405020304" pitchFamily="18" charset="0"/>
                    <a:sym typeface="Symbol" panose="05050102010706020507" pitchFamily="18" charset="2"/>
                  </a:rPr>
                  <a:t>Square it:</a:t>
                </a:r>
              </a:p>
              <a:p>
                <a:pPr lvl="1">
                  <a:spcBef>
                    <a:spcPct val="0"/>
                  </a:spcBef>
                </a:pPr>
                <a:r>
                  <a:rPr lang="en-US" altLang="en-US" sz="2800">
                    <a:latin typeface="Times New Roman" pitchFamily="18" charset="0"/>
                    <a:cs typeface="Times New Roman" panose="02020603050405020304" pitchFamily="18" charset="0"/>
                    <a:sym typeface="Symbol" panose="05050102010706020507" pitchFamily="18" charset="2"/>
                  </a:rPr>
                  <a:t>To make it positive.</a:t>
                </a:r>
              </a:p>
              <a:p>
                <a:pPr lvl="1">
                  <a:spcBef>
                    <a:spcPct val="0"/>
                  </a:spcBef>
                </a:pPr>
                <a:r>
                  <a:rPr lang="en-US" altLang="en-US" sz="2800">
                    <a:latin typeface="Times New Roman" pitchFamily="18" charset="0"/>
                    <a:cs typeface="Times New Roman" panose="02020603050405020304" pitchFamily="18" charset="0"/>
                    <a:sym typeface="Symbol" panose="05050102010706020507" pitchFamily="18" charset="2"/>
                  </a:rPr>
                  <a:t>To punish big errors even more.</a:t>
                </a:r>
              </a:p>
              <a:p>
                <a:pPr lvl="1">
                  <a:spcBef>
                    <a:spcPct val="0"/>
                  </a:spcBef>
                </a:pPr>
                <a:r>
                  <a:rPr lang="en-US" altLang="en-US" sz="2800">
                    <a:latin typeface="Times New Roman" pitchFamily="18" charset="0"/>
                    <a:cs typeface="Times New Roman" panose="02020603050405020304" pitchFamily="18" charset="0"/>
                    <a:sym typeface="Symbol" panose="05050102010706020507" pitchFamily="18" charset="2"/>
                  </a:rPr>
                  <a:t>Absolute values make the math near impossible.</a:t>
                </a:r>
              </a:p>
              <a:p>
                <a:pPr marL="457200" indent="-457200">
                  <a:spcBef>
                    <a:spcPct val="0"/>
                  </a:spcBef>
                  <a:buFont typeface="Arial" panose="020B0604020202020204" pitchFamily="34" charset="0"/>
                  <a:buChar char="•"/>
                </a:pPr>
                <a:endParaRPr lang="en-US" altLang="en-US" sz="2800">
                  <a:latin typeface="Times New Roman" pitchFamily="18" charset="0"/>
                  <a:sym typeface="Symbol" panose="05050102010706020507" pitchFamily="18" charset="2"/>
                </a:endParaRP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22199"/>
                <a:ext cx="9338913" cy="3539430"/>
              </a:xfrm>
              <a:prstGeom prst="rect">
                <a:avLst/>
              </a:prstGeom>
              <a:blipFill>
                <a:blip r:embed="rId6"/>
                <a:stretch>
                  <a:fillRect t="-17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37" name="TextBox 36"/>
              <p:cNvSpPr txBox="1"/>
              <p:nvPr/>
            </p:nvSpPr>
            <p:spPr>
              <a:xfrm>
                <a:off x="6254737" y="3647420"/>
                <a:ext cx="2659510" cy="48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en-US" sz="3200" i="1">
                              <a:solidFill>
                                <a:schemeClr val="accent1"/>
                              </a:solidFill>
                              <a:latin typeface="Cambria Math" panose="02040503050406030204" pitchFamily="18" charset="0"/>
                              <a:sym typeface="Symbol" panose="05050102010706020507" pitchFamily="18" charset="2"/>
                            </a:rPr>
                          </m:ctrlPr>
                        </m:sSupPr>
                        <m:e>
                          <m:d>
                            <m:dPr>
                              <m:ctrlPr>
                                <a:rPr lang="en-US" altLang="en-US" sz="3200" i="1">
                                  <a:solidFill>
                                    <a:schemeClr val="accent1"/>
                                  </a:solidFill>
                                  <a:latin typeface="Cambria Math" panose="02040503050406030204" pitchFamily="18" charset="0"/>
                                  <a:sym typeface="Symbol" panose="05050102010706020507" pitchFamily="18" charset="2"/>
                                </a:rPr>
                              </m:ctrlPr>
                            </m:dPr>
                            <m:e>
                              <m:r>
                                <m:rPr>
                                  <m:nor/>
                                </m:rPr>
                                <a:rPr lang="en-CA" altLang="en-US" sz="3200" i="1">
                                  <a:solidFill>
                                    <a:srgbClr val="FF00FF"/>
                                  </a:solidFill>
                                  <a:sym typeface="Symbol" panose="05050102010706020507" pitchFamily="18" charset="2"/>
                                </a:rPr>
                                <m:t>y</m:t>
                              </m:r>
                              <m:r>
                                <m:rPr>
                                  <m:nor/>
                                </m:rPr>
                                <a:rPr lang="en-CA" altLang="en-US" sz="3200" b="0" i="1" baseline="-25000" smtClean="0">
                                  <a:solidFill>
                                    <a:srgbClr val="FF00FF"/>
                                  </a:solidFill>
                                  <a:sym typeface="Symbol" panose="05050102010706020507" pitchFamily="18" charset="2"/>
                                </a:rPr>
                                <m:t>d</m:t>
                              </m:r>
                              <m:r>
                                <m:rPr>
                                  <m:nor/>
                                </m:rPr>
                                <a:rPr lang="en-CA" sz="3200"/>
                                <m:t>−</m:t>
                              </m:r>
                              <m:sSub>
                                <m:sSubPr>
                                  <m:ctrlPr>
                                    <a:rPr lang="en-US" altLang="en-US" sz="3200" i="1">
                                      <a:solidFill>
                                        <a:srgbClr val="66FF33"/>
                                      </a:solidFill>
                                      <a:latin typeface="Cambria Math" panose="02040503050406030204" pitchFamily="18" charset="0"/>
                                      <a:sym typeface="Symbol" panose="05050102010706020507" pitchFamily="18" charset="2"/>
                                    </a:rPr>
                                  </m:ctrlPr>
                                </m:sSubPr>
                                <m:e>
                                  <m:r>
                                    <a:rPr lang="en-CA" altLang="en-US" sz="3200" i="1">
                                      <a:solidFill>
                                        <a:srgbClr val="66FF33"/>
                                      </a:solidFill>
                                      <a:latin typeface="Cambria Math" panose="02040503050406030204" pitchFamily="18" charset="0"/>
                                      <a:sym typeface="Symbol" panose="05050102010706020507" pitchFamily="18" charset="2"/>
                                    </a:rPr>
                                    <m:t>𝑀</m:t>
                                  </m:r>
                                </m:e>
                                <m:sub>
                                  <m:acc>
                                    <m:accPr>
                                      <m:chr m:val="⃗"/>
                                      <m:ctrlPr>
                                        <a:rPr lang="en-US" altLang="en-US" sz="3200" i="1">
                                          <a:solidFill>
                                            <a:srgbClr val="66FF33"/>
                                          </a:solidFill>
                                          <a:latin typeface="Cambria Math" panose="02040503050406030204" pitchFamily="18" charset="0"/>
                                          <a:sym typeface="Symbol" panose="05050102010706020507" pitchFamily="18" charset="2"/>
                                        </a:rPr>
                                      </m:ctrlPr>
                                    </m:accPr>
                                    <m:e>
                                      <m:r>
                                        <a:rPr lang="en-CA" altLang="en-US" sz="3200" i="1">
                                          <a:solidFill>
                                            <a:srgbClr val="66FF33"/>
                                          </a:solidFill>
                                          <a:latin typeface="Cambria Math" panose="02040503050406030204" pitchFamily="18" charset="0"/>
                                          <a:sym typeface="Symbol" panose="05050102010706020507" pitchFamily="18" charset="2"/>
                                        </a:rPr>
                                        <m:t>𝑤</m:t>
                                      </m:r>
                                    </m:e>
                                  </m:acc>
                                </m:sub>
                              </m:sSub>
                              <m:d>
                                <m:dPr>
                                  <m:ctrlPr>
                                    <a:rPr lang="en-US" altLang="en-US" sz="3200" i="1">
                                      <a:latin typeface="Cambria Math" panose="02040503050406030204" pitchFamily="18" charset="0"/>
                                      <a:sym typeface="Symbol" panose="05050102010706020507" pitchFamily="18" charset="2"/>
                                    </a:rPr>
                                  </m:ctrlPr>
                                </m:dPr>
                                <m:e>
                                  <m:sSub>
                                    <m:sSubPr>
                                      <m:ctrlPr>
                                        <a:rPr lang="en-US" altLang="en-US" sz="3200" i="1">
                                          <a:solidFill>
                                            <a:srgbClr val="FF00FF"/>
                                          </a:solidFill>
                                          <a:latin typeface="Cambria Math" panose="02040503050406030204" pitchFamily="18" charset="0"/>
                                          <a:sym typeface="Symbol" panose="05050102010706020507" pitchFamily="18" charset="2"/>
                                        </a:rPr>
                                      </m:ctrlPr>
                                    </m:sSubPr>
                                    <m:e>
                                      <m:acc>
                                        <m:accPr>
                                          <m:chr m:val="⃗"/>
                                          <m:ctrlPr>
                                            <a:rPr lang="en-US" altLang="en-US" sz="3200" i="1">
                                              <a:solidFill>
                                                <a:srgbClr val="FF00FF"/>
                                              </a:solidFill>
                                              <a:latin typeface="Cambria Math" panose="02040503050406030204" pitchFamily="18" charset="0"/>
                                              <a:sym typeface="Symbol" panose="05050102010706020507" pitchFamily="18" charset="2"/>
                                            </a:rPr>
                                          </m:ctrlPr>
                                        </m:accPr>
                                        <m:e>
                                          <m:r>
                                            <a:rPr lang="en-CA" altLang="en-US" sz="3200" i="1">
                                              <a:solidFill>
                                                <a:srgbClr val="FF00FF"/>
                                              </a:solidFill>
                                              <a:latin typeface="Cambria Math" panose="02040503050406030204" pitchFamily="18" charset="0"/>
                                              <a:sym typeface="Symbol" panose="05050102010706020507" pitchFamily="18" charset="2"/>
                                            </a:rPr>
                                            <m:t>𝑥</m:t>
                                          </m:r>
                                        </m:e>
                                      </m:acc>
                                    </m:e>
                                    <m:sub>
                                      <m:r>
                                        <a:rPr lang="en-CA" altLang="en-US" sz="3200" i="1">
                                          <a:solidFill>
                                            <a:srgbClr val="FF00FF"/>
                                          </a:solidFill>
                                          <a:latin typeface="Cambria Math" panose="02040503050406030204" pitchFamily="18" charset="0"/>
                                          <a:sym typeface="Symbol" panose="05050102010706020507" pitchFamily="18" charset="2"/>
                                        </a:rPr>
                                        <m:t>𝑑</m:t>
                                      </m:r>
                                    </m:sub>
                                  </m:sSub>
                                </m:e>
                              </m:d>
                              <m:r>
                                <m:rPr>
                                  <m:nor/>
                                </m:rPr>
                                <a:rPr lang="en-CA" sz="2400"/>
                                <m:t> </m:t>
                              </m:r>
                            </m:e>
                          </m:d>
                        </m:e>
                        <m:sup/>
                      </m:sSup>
                    </m:oMath>
                  </m:oMathPara>
                </a14:m>
                <a:endParaRPr lang="en-CA"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6254737" y="3647420"/>
                <a:ext cx="2659510" cy="481094"/>
              </a:xfrm>
              <a:prstGeom prst="rect">
                <a:avLst/>
              </a:prstGeom>
              <a:blipFill>
                <a:blip r:embed="rId7"/>
                <a:stretch>
                  <a:fillRect b="-1266"/>
                </a:stretch>
              </a:blipFill>
            </p:spPr>
            <p:txBody>
              <a:bodyPr/>
              <a:lstStyle/>
              <a:p>
                <a:r>
                  <a:rPr lang="en-GB">
                    <a:noFill/>
                  </a:rPr>
                  <a:t> </a:t>
                </a:r>
              </a:p>
            </p:txBody>
          </p:sp>
        </mc:Fallback>
      </mc:AlternateContent>
      <p:sp>
        <p:nvSpPr>
          <p:cNvPr id="45" name="Text Box 33"/>
          <p:cNvSpPr txBox="1">
            <a:spLocks noChangeArrowheads="1"/>
          </p:cNvSpPr>
          <p:nvPr/>
        </p:nvSpPr>
        <p:spPr bwMode="auto">
          <a:xfrm>
            <a:off x="8429624" y="3505200"/>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800">
                <a:solidFill>
                  <a:schemeClr val="accent1"/>
                </a:solidFill>
                <a:latin typeface="Times New Roman" panose="02020603050405020304" pitchFamily="18" charset="0"/>
              </a:rPr>
              <a:t>2</a:t>
            </a:r>
          </a:p>
        </p:txBody>
      </p:sp>
      <p:sp>
        <p:nvSpPr>
          <p:cNvPr id="47" name="Text Box 33"/>
          <p:cNvSpPr txBox="1">
            <a:spLocks noChangeArrowheads="1"/>
          </p:cNvSpPr>
          <p:nvPr/>
        </p:nvSpPr>
        <p:spPr bwMode="auto">
          <a:xfrm>
            <a:off x="6019800" y="4257020"/>
            <a:ext cx="2971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800">
                <a:solidFill>
                  <a:schemeClr val="accent2"/>
                </a:solidFill>
                <a:latin typeface="Times New Roman" panose="02020603050405020304" pitchFamily="18" charset="0"/>
              </a:rPr>
              <a:t>(+1)</a:t>
            </a:r>
            <a:r>
              <a:rPr lang="en-CA" altLang="en-US" sz="2800" baseline="30000">
                <a:solidFill>
                  <a:schemeClr val="accent2"/>
                </a:solidFill>
                <a:latin typeface="Times New Roman" panose="02020603050405020304" pitchFamily="18" charset="0"/>
              </a:rPr>
              <a:t>2</a:t>
            </a:r>
            <a:r>
              <a:rPr lang="en-CA" altLang="en-US" sz="2800">
                <a:solidFill>
                  <a:schemeClr val="accent2"/>
                </a:solidFill>
                <a:latin typeface="Times New Roman" panose="02020603050405020304" pitchFamily="18" charset="0"/>
              </a:rPr>
              <a:t> = (-1)</a:t>
            </a:r>
            <a:r>
              <a:rPr lang="en-CA" altLang="en-US" sz="2800" baseline="30000">
                <a:solidFill>
                  <a:schemeClr val="accent2"/>
                </a:solidFill>
                <a:latin typeface="Times New Roman" panose="02020603050405020304" pitchFamily="18" charset="0"/>
              </a:rPr>
              <a:t> 2</a:t>
            </a:r>
            <a:r>
              <a:rPr lang="en-CA" altLang="en-US" sz="2800">
                <a:solidFill>
                  <a:schemeClr val="accent2"/>
                </a:solidFill>
                <a:latin typeface="Times New Roman" pitchFamily="18" charset="0"/>
              </a:rPr>
              <a:t> = 1</a:t>
            </a:r>
          </a:p>
          <a:p>
            <a:pPr algn="ctr">
              <a:spcBef>
                <a:spcPct val="0"/>
              </a:spcBef>
            </a:pPr>
            <a:r>
              <a:rPr lang="en-CA" altLang="en-US" sz="2800">
                <a:solidFill>
                  <a:schemeClr val="accent2"/>
                </a:solidFill>
                <a:latin typeface="Times New Roman" pitchFamily="18" charset="0"/>
              </a:rPr>
              <a:t>10</a:t>
            </a:r>
            <a:r>
              <a:rPr lang="en-CA" altLang="en-US" sz="2800" baseline="30000">
                <a:solidFill>
                  <a:schemeClr val="accent2"/>
                </a:solidFill>
                <a:latin typeface="Times New Roman" panose="02020603050405020304" pitchFamily="18" charset="0"/>
              </a:rPr>
              <a:t>2</a:t>
            </a:r>
            <a:r>
              <a:rPr lang="en-CA" altLang="en-US" sz="2800">
                <a:solidFill>
                  <a:schemeClr val="accent2"/>
                </a:solidFill>
                <a:latin typeface="Times New Roman" panose="02020603050405020304" pitchFamily="18" charset="0"/>
              </a:rPr>
              <a:t> = 100</a:t>
            </a:r>
          </a:p>
        </p:txBody>
      </p:sp>
      <p:grpSp>
        <p:nvGrpSpPr>
          <p:cNvPr id="2" name="Group 1"/>
          <p:cNvGrpSpPr/>
          <p:nvPr/>
        </p:nvGrpSpPr>
        <p:grpSpPr>
          <a:xfrm>
            <a:off x="3076792" y="4876800"/>
            <a:ext cx="3125497" cy="929044"/>
            <a:chOff x="3076792" y="4876800"/>
            <a:chExt cx="3125497" cy="929044"/>
          </a:xfrm>
        </p:grpSpPr>
        <p:grpSp>
          <p:nvGrpSpPr>
            <p:cNvPr id="42" name="Group 41"/>
            <p:cNvGrpSpPr/>
            <p:nvPr/>
          </p:nvGrpSpPr>
          <p:grpSpPr>
            <a:xfrm>
              <a:off x="3105291" y="4876800"/>
              <a:ext cx="1148387" cy="430887"/>
              <a:chOff x="3105291" y="4876800"/>
              <a:chExt cx="1092537" cy="430887"/>
            </a:xfrm>
          </p:grpSpPr>
          <p:cxnSp>
            <p:nvCxnSpPr>
              <p:cNvPr id="43" name="Straight Connector 42"/>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6" name="TextBox 45"/>
                  <p:cNvSpPr txBox="1"/>
                  <p:nvPr/>
                </p:nvSpPr>
                <p:spPr>
                  <a:xfrm>
                    <a:off x="3847068" y="4876800"/>
                    <a:ext cx="3507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46" name="TextBox 45"/>
                  <p:cNvSpPr txBox="1">
                    <a:spLocks noRot="1" noChangeAspect="1" noMove="1" noResize="1" noEditPoints="1" noAdjustHandles="1" noChangeArrowheads="1" noChangeShapeType="1" noTextEdit="1"/>
                  </p:cNvSpPr>
                  <p:nvPr/>
                </p:nvSpPr>
                <p:spPr>
                  <a:xfrm>
                    <a:off x="3847068" y="4876800"/>
                    <a:ext cx="350760" cy="430887"/>
                  </a:xfrm>
                  <a:prstGeom prst="rect">
                    <a:avLst/>
                  </a:prstGeom>
                  <a:blipFill>
                    <a:blip r:embed="rId8"/>
                    <a:stretch>
                      <a:fillRect/>
                    </a:stretch>
                  </a:blipFill>
                </p:spPr>
                <p:txBody>
                  <a:bodyPr/>
                  <a:lstStyle/>
                  <a:p>
                    <a:r>
                      <a:rPr lang="en-US">
                        <a:noFill/>
                      </a:rPr>
                      <a:t> </a:t>
                    </a:r>
                  </a:p>
                </p:txBody>
              </p:sp>
            </mc:Fallback>
          </mc:AlternateContent>
        </p:grpSp>
        <p:grpSp>
          <p:nvGrpSpPr>
            <p:cNvPr id="39" name="Group 38"/>
            <p:cNvGrpSpPr/>
            <p:nvPr/>
          </p:nvGrpSpPr>
          <p:grpSpPr>
            <a:xfrm>
              <a:off x="4953000" y="5115580"/>
              <a:ext cx="1249289" cy="523220"/>
              <a:chOff x="4953000" y="5115580"/>
              <a:chExt cx="1249289" cy="523220"/>
            </a:xfrm>
          </p:grpSpPr>
          <p:sp>
            <p:nvSpPr>
              <p:cNvPr id="40" name="Rectangle 39"/>
              <p:cNvSpPr/>
              <p:nvPr/>
            </p:nvSpPr>
            <p:spPr>
              <a:xfrm>
                <a:off x="5257800" y="5115580"/>
                <a:ext cx="944489" cy="523220"/>
              </a:xfrm>
              <a:prstGeom prst="rect">
                <a:avLst/>
              </a:prstGeom>
            </p:spPr>
            <p:txBody>
              <a:bodyPr wrap="none">
                <a:spAutoFit/>
              </a:bodyPr>
              <a:lstStyle/>
              <a:p>
                <a:r>
                  <a:rPr lang="en-CA" altLang="en-US">
                    <a:solidFill>
                      <a:srgbClr val="FFC000"/>
                    </a:solidFill>
                    <a:cs typeface="Times New Roman" panose="02020603050405020304" pitchFamily="18" charset="0"/>
                    <a:sym typeface="Symbol" panose="05050102010706020507" pitchFamily="18" charset="2"/>
                  </a:rPr>
                  <a:t>Error</a:t>
                </a:r>
                <a:endParaRPr lang="en-CA">
                  <a:solidFill>
                    <a:srgbClr val="FFC000"/>
                  </a:solidFill>
                </a:endParaRPr>
              </a:p>
            </p:txBody>
          </p:sp>
          <p:sp>
            <p:nvSpPr>
              <p:cNvPr id="44" name="Right Brace 43"/>
              <p:cNvSpPr/>
              <p:nvPr/>
            </p:nvSpPr>
            <p:spPr bwMode="auto">
              <a:xfrm>
                <a:off x="4953000" y="5155784"/>
                <a:ext cx="228600" cy="458386"/>
              </a:xfrm>
              <a:prstGeom prst="rightBrace">
                <a:avLst/>
              </a:prstGeom>
              <a:noFill/>
              <a:ln w="15875" cap="sq" cmpd="sng" algn="ctr">
                <a:solidFill>
                  <a:schemeClr val="hlink"/>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50" name="Group 49"/>
            <p:cNvGrpSpPr/>
            <p:nvPr/>
          </p:nvGrpSpPr>
          <p:grpSpPr>
            <a:xfrm>
              <a:off x="3076792" y="5374957"/>
              <a:ext cx="1966020" cy="430887"/>
              <a:chOff x="3076792" y="5374957"/>
              <a:chExt cx="1966020" cy="430887"/>
            </a:xfrm>
          </p:grpSpPr>
          <p:cxnSp>
            <p:nvCxnSpPr>
              <p:cNvPr id="51" name="Straight Connector 50"/>
              <p:cNvCxnSpPr/>
              <p:nvPr/>
            </p:nvCxnSpPr>
            <p:spPr bwMode="auto">
              <a:xfrm>
                <a:off x="3076792" y="5614170"/>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2" name="TextBox 51"/>
                  <p:cNvSpPr txBox="1"/>
                  <p:nvPr/>
                </p:nvSpPr>
                <p:spPr>
                  <a:xfrm>
                    <a:off x="3733800" y="5374957"/>
                    <a:ext cx="13090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smtClean="0">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m:oMathPara>
                    </a14:m>
                    <a:endParaRPr lang="en-CA" sz="2000"/>
                  </a:p>
                </p:txBody>
              </p:sp>
            </mc:Choice>
            <mc:Fallback xmlns="">
              <p:sp>
                <p:nvSpPr>
                  <p:cNvPr id="52" name="TextBox 51"/>
                  <p:cNvSpPr txBox="1">
                    <a:spLocks noRot="1" noChangeAspect="1" noMove="1" noResize="1" noEditPoints="1" noAdjustHandles="1" noChangeArrowheads="1" noChangeShapeType="1" noTextEdit="1"/>
                  </p:cNvSpPr>
                  <p:nvPr/>
                </p:nvSpPr>
                <p:spPr>
                  <a:xfrm>
                    <a:off x="3733800" y="5374957"/>
                    <a:ext cx="1309012" cy="430887"/>
                  </a:xfrm>
                  <a:prstGeom prst="rect">
                    <a:avLst/>
                  </a:prstGeom>
                  <a:blipFill>
                    <a:blip r:embed="rId9"/>
                    <a:stretch>
                      <a:fillRect/>
                    </a:stretch>
                  </a:blipFill>
                </p:spPr>
                <p:txBody>
                  <a:bodyPr/>
                  <a:lstStyle/>
                  <a:p>
                    <a:r>
                      <a:rPr lang="en-US">
                        <a:noFill/>
                      </a:rPr>
                      <a:t> </a:t>
                    </a:r>
                  </a:p>
                </p:txBody>
              </p:sp>
            </mc:Fallback>
          </mc:AlternateContent>
        </p:grpSp>
      </p:grpSp>
      <p:sp>
        <p:nvSpPr>
          <p:cNvPr id="54" name="Oval 53"/>
          <p:cNvSpPr/>
          <p:nvPr/>
        </p:nvSpPr>
        <p:spPr>
          <a:xfrm>
            <a:off x="2857328" y="5679608"/>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cxnSp>
        <p:nvCxnSpPr>
          <p:cNvPr id="55" name="Straight Connector 54"/>
          <p:cNvCxnSpPr/>
          <p:nvPr/>
        </p:nvCxnSpPr>
        <p:spPr bwMode="auto">
          <a:xfrm flipV="1">
            <a:off x="2895600" y="5486400"/>
            <a:ext cx="0" cy="202004"/>
          </a:xfrm>
          <a:prstGeom prst="line">
            <a:avLst/>
          </a:prstGeom>
          <a:noFill/>
          <a:ln w="12700" cap="sq" cmpd="sng" algn="ctr">
            <a:solidFill>
              <a:schemeClr val="accent1"/>
            </a:solidFill>
            <a:prstDash val="solid"/>
            <a:round/>
            <a:headEnd type="arrow" w="med" len="med"/>
            <a:tailEnd type="none" w="med" len="med"/>
          </a:ln>
          <a:effectLst/>
        </p:spPr>
      </p:cxnSp>
      <p:cxnSp>
        <p:nvCxnSpPr>
          <p:cNvPr id="56" name="Straight Connector 55"/>
          <p:cNvCxnSpPr/>
          <p:nvPr/>
        </p:nvCxnSpPr>
        <p:spPr bwMode="auto">
          <a:xfrm flipV="1">
            <a:off x="3039330" y="5155784"/>
            <a:ext cx="2990" cy="455212"/>
          </a:xfrm>
          <a:prstGeom prst="line">
            <a:avLst/>
          </a:prstGeom>
          <a:noFill/>
          <a:ln w="12700" cap="sq" cmpd="sng" algn="ctr">
            <a:solidFill>
              <a:schemeClr val="accent1"/>
            </a:solidFill>
            <a:prstDash val="solid"/>
            <a:round/>
            <a:headEnd type="none" w="med" len="med"/>
            <a:tailEnd type="arrow" w="med" len="med"/>
          </a:ln>
          <a:effectLst/>
        </p:spPr>
      </p:cxnSp>
      <p:sp>
        <p:nvSpPr>
          <p:cNvPr id="57" name="Text Box 33"/>
          <p:cNvSpPr txBox="1">
            <a:spLocks noChangeArrowheads="1"/>
          </p:cNvSpPr>
          <p:nvPr/>
        </p:nvSpPr>
        <p:spPr bwMode="auto">
          <a:xfrm>
            <a:off x="2781472" y="4643735"/>
            <a:ext cx="1028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2.3</a:t>
            </a:r>
          </a:p>
        </p:txBody>
      </p:sp>
      <p:sp>
        <p:nvSpPr>
          <p:cNvPr id="58" name="Text Box 33"/>
          <p:cNvSpPr txBox="1">
            <a:spLocks noChangeArrowheads="1"/>
          </p:cNvSpPr>
          <p:nvPr/>
        </p:nvSpPr>
        <p:spPr bwMode="auto">
          <a:xfrm>
            <a:off x="2122170" y="4653915"/>
            <a:ext cx="115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-1.3</a:t>
            </a:r>
          </a:p>
        </p:txBody>
      </p:sp>
      <p:grpSp>
        <p:nvGrpSpPr>
          <p:cNvPr id="4" name="Group 3"/>
          <p:cNvGrpSpPr/>
          <p:nvPr/>
        </p:nvGrpSpPr>
        <p:grpSpPr>
          <a:xfrm>
            <a:off x="2085975" y="4267200"/>
            <a:ext cx="1949704" cy="471845"/>
            <a:chOff x="2085975" y="4267200"/>
            <a:chExt cx="1949704" cy="471845"/>
          </a:xfrm>
        </p:grpSpPr>
        <p:sp>
          <p:nvSpPr>
            <p:cNvPr id="59" name="Text Box 33"/>
            <p:cNvSpPr txBox="1">
              <a:spLocks noChangeArrowheads="1"/>
            </p:cNvSpPr>
            <p:nvPr/>
          </p:nvSpPr>
          <p:spPr bwMode="auto">
            <a:xfrm>
              <a:off x="2745276" y="4267200"/>
              <a:ext cx="1290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5.29</a:t>
              </a:r>
            </a:p>
          </p:txBody>
        </p:sp>
        <p:sp>
          <p:nvSpPr>
            <p:cNvPr id="60" name="Text Box 33"/>
            <p:cNvSpPr txBox="1">
              <a:spLocks noChangeArrowheads="1"/>
            </p:cNvSpPr>
            <p:nvPr/>
          </p:nvSpPr>
          <p:spPr bwMode="auto">
            <a:xfrm>
              <a:off x="2085975" y="4277380"/>
              <a:ext cx="115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1.69</a:t>
              </a:r>
            </a:p>
          </p:txBody>
        </p:sp>
      </p:grpSp>
      <p:grpSp>
        <p:nvGrpSpPr>
          <p:cNvPr id="63" name="Group 62"/>
          <p:cNvGrpSpPr/>
          <p:nvPr/>
        </p:nvGrpSpPr>
        <p:grpSpPr>
          <a:xfrm>
            <a:off x="2582290" y="4575691"/>
            <a:ext cx="1857078" cy="348734"/>
            <a:chOff x="2076449" y="4267200"/>
            <a:chExt cx="1857078" cy="348734"/>
          </a:xfrm>
        </p:grpSpPr>
        <p:sp>
          <p:nvSpPr>
            <p:cNvPr id="65" name="Text Box 33"/>
            <p:cNvSpPr txBox="1">
              <a:spLocks noChangeArrowheads="1"/>
            </p:cNvSpPr>
            <p:nvPr/>
          </p:nvSpPr>
          <p:spPr bwMode="auto">
            <a:xfrm>
              <a:off x="2643124" y="4267200"/>
              <a:ext cx="1290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1600">
                  <a:solidFill>
                    <a:schemeClr val="accent2"/>
                  </a:solidFill>
                  <a:latin typeface="Times New Roman" panose="02020603050405020304" pitchFamily="18" charset="0"/>
                </a:rPr>
                <a:t>2</a:t>
              </a:r>
            </a:p>
          </p:txBody>
        </p:sp>
        <p:sp>
          <p:nvSpPr>
            <p:cNvPr id="67" name="Text Box 33"/>
            <p:cNvSpPr txBox="1">
              <a:spLocks noChangeArrowheads="1"/>
            </p:cNvSpPr>
            <p:nvPr/>
          </p:nvSpPr>
          <p:spPr bwMode="auto">
            <a:xfrm>
              <a:off x="2076449" y="4277380"/>
              <a:ext cx="575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1600">
                  <a:solidFill>
                    <a:schemeClr val="accent2"/>
                  </a:solidFill>
                  <a:latin typeface="Times New Roman" panose="02020603050405020304" pitchFamily="18" charset="0"/>
                </a:rPr>
                <a:t>2</a:t>
              </a:r>
            </a:p>
          </p:txBody>
        </p:sp>
      </p:grpSp>
      <p:grpSp>
        <p:nvGrpSpPr>
          <p:cNvPr id="53" name="Group 52">
            <a:extLst>
              <a:ext uri="{FF2B5EF4-FFF2-40B4-BE49-F238E27FC236}">
                <a16:creationId xmlns:a16="http://schemas.microsoft.com/office/drawing/2014/main" id="{6A83D84C-1A48-4E8E-A90F-32D61616C874}"/>
              </a:ext>
            </a:extLst>
          </p:cNvPr>
          <p:cNvGrpSpPr/>
          <p:nvPr/>
        </p:nvGrpSpPr>
        <p:grpSpPr>
          <a:xfrm>
            <a:off x="6553201" y="1143000"/>
            <a:ext cx="2057399" cy="2051147"/>
            <a:chOff x="5257801" y="302241"/>
            <a:chExt cx="3809999" cy="3832175"/>
          </a:xfrm>
        </p:grpSpPr>
        <p:pic>
          <p:nvPicPr>
            <p:cNvPr id="61" name="Picture 2" descr="Related image">
              <a:extLst>
                <a:ext uri="{FF2B5EF4-FFF2-40B4-BE49-F238E27FC236}">
                  <a16:creationId xmlns:a16="http://schemas.microsoft.com/office/drawing/2014/main" id="{528A5A0F-9057-4B3F-9ED7-3F96FC979AA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17208" y="302241"/>
              <a:ext cx="2687760" cy="16491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three persons standing near the edge of a cliff during day">
              <a:extLst>
                <a:ext uri="{FF2B5EF4-FFF2-40B4-BE49-F238E27FC236}">
                  <a16:creationId xmlns:a16="http://schemas.microsoft.com/office/drawing/2014/main" id="{5D66D4A0-06EB-4D6D-AB36-54BA1FEA2E0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57801" y="2009941"/>
              <a:ext cx="3809999" cy="21244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830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 calcmode="lin" valueType="num">
                                      <p:cBhvr additive="base">
                                        <p:cTn id="7"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6">
                                            <p:txEl>
                                              <p:pRg st="3" end="3"/>
                                            </p:txEl>
                                          </p:spTgt>
                                        </p:tgtEl>
                                        <p:attrNameLst>
                                          <p:attrName>style.visibility</p:attrName>
                                        </p:attrNameLst>
                                      </p:cBhvr>
                                      <p:to>
                                        <p:strVal val="visible"/>
                                      </p:to>
                                    </p:set>
                                    <p:anim calcmode="lin" valueType="num">
                                      <p:cBhvr additive="base">
                                        <p:cTn id="11" dur="500" fill="hold"/>
                                        <p:tgtEl>
                                          <p:spTgt spid="66">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fill="hold"/>
                                        <p:tgtEl>
                                          <p:spTgt spid="63"/>
                                        </p:tgtEl>
                                        <p:attrNameLst>
                                          <p:attrName>ppt_x</p:attrName>
                                        </p:attrNameLst>
                                      </p:cBhvr>
                                      <p:tavLst>
                                        <p:tav tm="0">
                                          <p:val>
                                            <p:strVal val="1+#ppt_w/2"/>
                                          </p:val>
                                        </p:tav>
                                        <p:tav tm="100000">
                                          <p:val>
                                            <p:strVal val="#ppt_x"/>
                                          </p:val>
                                        </p:tav>
                                      </p:tavLst>
                                    </p:anim>
                                    <p:anim calcmode="lin" valueType="num">
                                      <p:cBhvr additive="base">
                                        <p:cTn id="1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6">
                                            <p:txEl>
                                              <p:pRg st="4" end="4"/>
                                            </p:txEl>
                                          </p:spTgt>
                                        </p:tgtEl>
                                        <p:attrNameLst>
                                          <p:attrName>style.visibility</p:attrName>
                                        </p:attrNameLst>
                                      </p:cBhvr>
                                      <p:to>
                                        <p:strVal val="visible"/>
                                      </p:to>
                                    </p:set>
                                    <p:anim calcmode="lin" valueType="num">
                                      <p:cBhvr additive="base">
                                        <p:cTn id="29" dur="500" fill="hold"/>
                                        <p:tgtEl>
                                          <p:spTgt spid="66">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6">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47">
                                            <p:txEl>
                                              <p:pRg st="0" end="0"/>
                                            </p:txEl>
                                          </p:spTgt>
                                        </p:tgtEl>
                                        <p:attrNameLst>
                                          <p:attrName>style.visibility</p:attrName>
                                        </p:attrNameLst>
                                      </p:cBhvr>
                                      <p:to>
                                        <p:strVal val="visible"/>
                                      </p:to>
                                    </p:set>
                                    <p:anim calcmode="lin" valueType="num">
                                      <p:cBhvr additive="base">
                                        <p:cTn id="33" dur="5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66">
                                            <p:txEl>
                                              <p:pRg st="5" end="5"/>
                                            </p:txEl>
                                          </p:spTgt>
                                        </p:tgtEl>
                                        <p:attrNameLst>
                                          <p:attrName>style.visibility</p:attrName>
                                        </p:attrNameLst>
                                      </p:cBhvr>
                                      <p:to>
                                        <p:strVal val="visible"/>
                                      </p:to>
                                    </p:set>
                                    <p:anim calcmode="lin" valueType="num">
                                      <p:cBhvr additive="base">
                                        <p:cTn id="39" dur="500" fill="hold"/>
                                        <p:tgtEl>
                                          <p:spTgt spid="66">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6">
                                            <p:txEl>
                                              <p:pRg st="5" end="5"/>
                                            </p:txEl>
                                          </p:spTgt>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7">
                                            <p:txEl>
                                              <p:pRg st="1" end="1"/>
                                            </p:txEl>
                                          </p:spTgt>
                                        </p:tgtEl>
                                        <p:attrNameLst>
                                          <p:attrName>style.visibility</p:attrName>
                                        </p:attrNameLst>
                                      </p:cBhvr>
                                      <p:to>
                                        <p:strVal val="visible"/>
                                      </p:to>
                                    </p:set>
                                    <p:anim calcmode="lin" valueType="num">
                                      <p:cBhvr additive="base">
                                        <p:cTn id="43" dur="500" fill="hold"/>
                                        <p:tgtEl>
                                          <p:spTgt spid="47">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6">
                                            <p:txEl>
                                              <p:pRg st="6" end="6"/>
                                            </p:txEl>
                                          </p:spTgt>
                                        </p:tgtEl>
                                        <p:attrNameLst>
                                          <p:attrName>style.visibility</p:attrName>
                                        </p:attrNameLst>
                                      </p:cBhvr>
                                      <p:to>
                                        <p:strVal val="visible"/>
                                      </p:to>
                                    </p:set>
                                    <p:anim calcmode="lin" valueType="num">
                                      <p:cBhvr additive="base">
                                        <p:cTn id="49" dur="500" fill="hold"/>
                                        <p:tgtEl>
                                          <p:spTgt spid="66">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6">
                                            <p:txEl>
                                              <p:pRg st="6" end="6"/>
                                            </p:txEl>
                                          </p:spTgt>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additive="base">
                                        <p:cTn id="53" dur="500" fill="hold"/>
                                        <p:tgtEl>
                                          <p:spTgt spid="53"/>
                                        </p:tgtEl>
                                        <p:attrNameLst>
                                          <p:attrName>ppt_x</p:attrName>
                                        </p:attrNameLst>
                                      </p:cBhvr>
                                      <p:tavLst>
                                        <p:tav tm="0">
                                          <p:val>
                                            <p:strVal val="0-#ppt_w/2"/>
                                          </p:val>
                                        </p:tav>
                                        <p:tav tm="100000">
                                          <p:val>
                                            <p:strVal val="#ppt_x"/>
                                          </p:val>
                                        </p:tav>
                                      </p:tavLst>
                                    </p:anim>
                                    <p:anim calcmode="lin" valueType="num">
                                      <p:cBhvr additive="base">
                                        <p:cTn id="54"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p:grpSp>
        <p:nvGrpSpPr>
          <p:cNvPr id="1049636" name="Group 1049635"/>
          <p:cNvGrpSpPr/>
          <p:nvPr/>
        </p:nvGrpSpPr>
        <p:grpSpPr>
          <a:xfrm>
            <a:off x="76200" y="3962400"/>
            <a:ext cx="3766810" cy="2590800"/>
            <a:chOff x="76200" y="3962400"/>
            <a:chExt cx="3766810" cy="2590800"/>
          </a:xfrm>
        </p:grpSpPr>
        <p:grpSp>
          <p:nvGrpSpPr>
            <p:cNvPr id="27" name="Group 26"/>
            <p:cNvGrpSpPr/>
            <p:nvPr/>
          </p:nvGrpSpPr>
          <p:grpSpPr>
            <a:xfrm>
              <a:off x="76200" y="3962400"/>
              <a:ext cx="3766810" cy="2590800"/>
              <a:chOff x="76200" y="3962400"/>
              <a:chExt cx="3766810" cy="259080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22199"/>
                <a:ext cx="9338913" cy="2246769"/>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r>
                  <a:rPr lang="en-CA" altLang="en-US" sz="2800">
                    <a:latin typeface="Times New Roman" panose="02020603050405020304" pitchFamily="18" charset="0"/>
                    <a:cs typeface="Times New Roman" panose="02020603050405020304" pitchFamily="18" charset="0"/>
                    <a:sym typeface="Symbol" panose="05050102010706020507" pitchFamily="18" charset="2"/>
                  </a:rPr>
                  <a:t> of machine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r>
                      <a:rPr lang="en-CA" altLang="en-US" sz="2800" b="0" i="1" smtClean="0">
                        <a:solidFill>
                          <a:srgbClr val="66FF33"/>
                        </a:solidFill>
                        <a:latin typeface="Cambria Math" panose="02040503050406030204" pitchFamily="18" charset="0"/>
                        <a:sym typeface="Symbol" panose="05050102010706020507" pitchFamily="18" charset="2"/>
                      </a:rPr>
                      <m:t> </m:t>
                    </m:r>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on this input </a:t>
                </a:r>
                <a14:m>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a14:m>
                <a:r>
                  <a:rPr lang="en-US" altLang="en-US" sz="2800">
                    <a:latin typeface="Times New Roman" pitchFamily="18" charset="0"/>
                  </a:rPr>
                  <a:t>:</a:t>
                </a:r>
              </a:p>
              <a:p>
                <a:pPr>
                  <a:spcBef>
                    <a:spcPct val="0"/>
                  </a:spcBef>
                </a:pPr>
                <a:r>
                  <a:rPr lang="en-US" altLang="en-US" sz="2800" i="1">
                    <a:solidFill>
                      <a:srgbClr val="FF00FF"/>
                    </a:solidFill>
                    <a:latin typeface="Times New Roman" pitchFamily="18" charset="0"/>
                    <a:cs typeface="Times New Roman" panose="02020603050405020304" pitchFamily="18" charset="0"/>
                    <a:sym typeface="Symbol" panose="05050102010706020507" pitchFamily="18" charset="2"/>
                  </a:rPr>
                  <a:t>     </a:t>
                </a:r>
                <a:r>
                  <a:rPr lang="en-US" altLang="en-US" sz="2800">
                    <a:latin typeface="Times New Roman" pitchFamily="18" charset="0"/>
                    <a:cs typeface="Times New Roman" panose="02020603050405020304" pitchFamily="18" charset="0"/>
                    <a:sym typeface="Symbol" panose="05050102010706020507" pitchFamily="18" charset="2"/>
                  </a:rPr>
                  <a:t>Square it.</a:t>
                </a:r>
              </a:p>
              <a:p>
                <a:pPr>
                  <a:spcBef>
                    <a:spcPct val="0"/>
                  </a:spcBef>
                </a:pPr>
                <a:r>
                  <a:rPr lang="en-US" altLang="en-US" sz="2800">
                    <a:latin typeface="Times New Roman" pitchFamily="18" charset="0"/>
                    <a:cs typeface="Times New Roman" panose="02020603050405020304" pitchFamily="18" charset="0"/>
                    <a:sym typeface="Symbol" panose="05050102010706020507" pitchFamily="18" charset="2"/>
                  </a:rPr>
                  <a:t>     Sum over all data items.</a:t>
                </a:r>
                <a:endParaRPr lang="en-US" altLang="en-US" sz="2800">
                  <a:latin typeface="Times New Roman" pitchFamily="18" charset="0"/>
                  <a:sym typeface="Symbol" panose="05050102010706020507" pitchFamily="18" charset="2"/>
                </a:endParaRP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22199"/>
                <a:ext cx="9338913" cy="2246769"/>
              </a:xfrm>
              <a:prstGeom prst="rect">
                <a:avLst/>
              </a:prstGeom>
              <a:blipFill>
                <a:blip r:embed="rId4"/>
                <a:stretch>
                  <a:fillRect t="-2710" b="-65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37" name="TextBox 36"/>
              <p:cNvSpPr txBox="1"/>
              <p:nvPr/>
            </p:nvSpPr>
            <p:spPr>
              <a:xfrm>
                <a:off x="6254737" y="3647420"/>
                <a:ext cx="2659510" cy="48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en-US" sz="3200" i="1">
                              <a:solidFill>
                                <a:schemeClr val="accent1"/>
                              </a:solidFill>
                              <a:latin typeface="Cambria Math" panose="02040503050406030204" pitchFamily="18" charset="0"/>
                              <a:sym typeface="Symbol" panose="05050102010706020507" pitchFamily="18" charset="2"/>
                            </a:rPr>
                          </m:ctrlPr>
                        </m:sSupPr>
                        <m:e>
                          <m:d>
                            <m:dPr>
                              <m:ctrlPr>
                                <a:rPr lang="en-US" altLang="en-US" sz="3200" i="1">
                                  <a:solidFill>
                                    <a:schemeClr val="accent1"/>
                                  </a:solidFill>
                                  <a:latin typeface="Cambria Math" panose="02040503050406030204" pitchFamily="18" charset="0"/>
                                  <a:sym typeface="Symbol" panose="05050102010706020507" pitchFamily="18" charset="2"/>
                                </a:rPr>
                              </m:ctrlPr>
                            </m:dPr>
                            <m:e>
                              <m:r>
                                <m:rPr>
                                  <m:nor/>
                                </m:rPr>
                                <a:rPr lang="en-CA" altLang="en-US" sz="3200" i="1">
                                  <a:solidFill>
                                    <a:srgbClr val="FF00FF"/>
                                  </a:solidFill>
                                  <a:sym typeface="Symbol" panose="05050102010706020507" pitchFamily="18" charset="2"/>
                                </a:rPr>
                                <m:t>y</m:t>
                              </m:r>
                              <m:r>
                                <m:rPr>
                                  <m:nor/>
                                </m:rPr>
                                <a:rPr lang="en-CA" altLang="en-US" sz="3200" b="0" i="1" baseline="-25000" smtClean="0">
                                  <a:solidFill>
                                    <a:srgbClr val="FF00FF"/>
                                  </a:solidFill>
                                  <a:sym typeface="Symbol" panose="05050102010706020507" pitchFamily="18" charset="2"/>
                                </a:rPr>
                                <m:t>d</m:t>
                              </m:r>
                              <m:r>
                                <m:rPr>
                                  <m:nor/>
                                </m:rPr>
                                <a:rPr lang="en-CA" sz="3200"/>
                                <m:t>−</m:t>
                              </m:r>
                              <m:sSub>
                                <m:sSubPr>
                                  <m:ctrlPr>
                                    <a:rPr lang="en-US" altLang="en-US" sz="3200" i="1">
                                      <a:solidFill>
                                        <a:srgbClr val="66FF33"/>
                                      </a:solidFill>
                                      <a:latin typeface="Cambria Math" panose="02040503050406030204" pitchFamily="18" charset="0"/>
                                      <a:sym typeface="Symbol" panose="05050102010706020507" pitchFamily="18" charset="2"/>
                                    </a:rPr>
                                  </m:ctrlPr>
                                </m:sSubPr>
                                <m:e>
                                  <m:r>
                                    <a:rPr lang="en-CA" altLang="en-US" sz="3200" i="1">
                                      <a:solidFill>
                                        <a:srgbClr val="66FF33"/>
                                      </a:solidFill>
                                      <a:latin typeface="Cambria Math" panose="02040503050406030204" pitchFamily="18" charset="0"/>
                                      <a:sym typeface="Symbol" panose="05050102010706020507" pitchFamily="18" charset="2"/>
                                    </a:rPr>
                                    <m:t>𝑀</m:t>
                                  </m:r>
                                </m:e>
                                <m:sub>
                                  <m:acc>
                                    <m:accPr>
                                      <m:chr m:val="⃗"/>
                                      <m:ctrlPr>
                                        <a:rPr lang="en-US" altLang="en-US" sz="3200" i="1">
                                          <a:solidFill>
                                            <a:srgbClr val="66FF33"/>
                                          </a:solidFill>
                                          <a:latin typeface="Cambria Math" panose="02040503050406030204" pitchFamily="18" charset="0"/>
                                          <a:sym typeface="Symbol" panose="05050102010706020507" pitchFamily="18" charset="2"/>
                                        </a:rPr>
                                      </m:ctrlPr>
                                    </m:accPr>
                                    <m:e>
                                      <m:r>
                                        <a:rPr lang="en-CA" altLang="en-US" sz="3200" i="1">
                                          <a:solidFill>
                                            <a:srgbClr val="66FF33"/>
                                          </a:solidFill>
                                          <a:latin typeface="Cambria Math" panose="02040503050406030204" pitchFamily="18" charset="0"/>
                                          <a:sym typeface="Symbol" panose="05050102010706020507" pitchFamily="18" charset="2"/>
                                        </a:rPr>
                                        <m:t>𝑤</m:t>
                                      </m:r>
                                    </m:e>
                                  </m:acc>
                                </m:sub>
                              </m:sSub>
                              <m:d>
                                <m:dPr>
                                  <m:ctrlPr>
                                    <a:rPr lang="en-US" altLang="en-US" sz="3200" i="1">
                                      <a:latin typeface="Cambria Math" panose="02040503050406030204" pitchFamily="18" charset="0"/>
                                      <a:sym typeface="Symbol" panose="05050102010706020507" pitchFamily="18" charset="2"/>
                                    </a:rPr>
                                  </m:ctrlPr>
                                </m:dPr>
                                <m:e>
                                  <m:sSub>
                                    <m:sSubPr>
                                      <m:ctrlPr>
                                        <a:rPr lang="en-US" altLang="en-US" sz="3200" i="1">
                                          <a:solidFill>
                                            <a:srgbClr val="FF00FF"/>
                                          </a:solidFill>
                                          <a:latin typeface="Cambria Math" panose="02040503050406030204" pitchFamily="18" charset="0"/>
                                          <a:sym typeface="Symbol" panose="05050102010706020507" pitchFamily="18" charset="2"/>
                                        </a:rPr>
                                      </m:ctrlPr>
                                    </m:sSubPr>
                                    <m:e>
                                      <m:acc>
                                        <m:accPr>
                                          <m:chr m:val="⃗"/>
                                          <m:ctrlPr>
                                            <a:rPr lang="en-US" altLang="en-US" sz="3200" i="1">
                                              <a:solidFill>
                                                <a:srgbClr val="FF00FF"/>
                                              </a:solidFill>
                                              <a:latin typeface="Cambria Math" panose="02040503050406030204" pitchFamily="18" charset="0"/>
                                              <a:sym typeface="Symbol" panose="05050102010706020507" pitchFamily="18" charset="2"/>
                                            </a:rPr>
                                          </m:ctrlPr>
                                        </m:accPr>
                                        <m:e>
                                          <m:r>
                                            <a:rPr lang="en-CA" altLang="en-US" sz="3200" i="1">
                                              <a:solidFill>
                                                <a:srgbClr val="FF00FF"/>
                                              </a:solidFill>
                                              <a:latin typeface="Cambria Math" panose="02040503050406030204" pitchFamily="18" charset="0"/>
                                              <a:sym typeface="Symbol" panose="05050102010706020507" pitchFamily="18" charset="2"/>
                                            </a:rPr>
                                            <m:t>𝑥</m:t>
                                          </m:r>
                                        </m:e>
                                      </m:acc>
                                    </m:e>
                                    <m:sub>
                                      <m:r>
                                        <a:rPr lang="en-CA" altLang="en-US" sz="3200" i="1">
                                          <a:solidFill>
                                            <a:srgbClr val="FF00FF"/>
                                          </a:solidFill>
                                          <a:latin typeface="Cambria Math" panose="02040503050406030204" pitchFamily="18" charset="0"/>
                                          <a:sym typeface="Symbol" panose="05050102010706020507" pitchFamily="18" charset="2"/>
                                        </a:rPr>
                                        <m:t>𝑑</m:t>
                                      </m:r>
                                    </m:sub>
                                  </m:sSub>
                                </m:e>
                              </m:d>
                              <m:r>
                                <m:rPr>
                                  <m:nor/>
                                </m:rPr>
                                <a:rPr lang="en-CA" sz="2400"/>
                                <m:t> </m:t>
                              </m:r>
                            </m:e>
                          </m:d>
                        </m:e>
                        <m:sup/>
                      </m:sSup>
                    </m:oMath>
                  </m:oMathPara>
                </a14:m>
                <a:endParaRPr lang="en-CA"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6254737" y="3647420"/>
                <a:ext cx="2659510" cy="481094"/>
              </a:xfrm>
              <a:prstGeom prst="rect">
                <a:avLst/>
              </a:prstGeom>
              <a:blipFill>
                <a:blip r:embed="rId5"/>
                <a:stretch>
                  <a:fillRect b="-12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51"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6"/>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931845" y="3647420"/>
                <a:ext cx="1773755" cy="492443"/>
              </a:xfrm>
              <a:prstGeom prst="rect">
                <a:avLst/>
              </a:prstGeom>
              <a:noFill/>
            </p:spPr>
            <p:txBody>
              <a:bodyPr wrap="none" lIns="0" tIns="0" rIns="0" bIns="0" rtlCol="0">
                <a:spAutoFit/>
              </a:bodyPr>
              <a:lstStyle/>
              <a:p>
                <a:r>
                  <a:rPr lang="en-US" altLang="en-US" sz="3200">
                    <a:solidFill>
                      <a:schemeClr val="tx1"/>
                    </a:solidFill>
                    <a:sym typeface="Symbol" panose="05050102010706020507" pitchFamily="18" charset="2"/>
                  </a:rPr>
                  <a:t> </a:t>
                </a:r>
                <a14:m>
                  <m:oMath xmlns:m="http://schemas.openxmlformats.org/officeDocument/2006/math">
                    <m:nary>
                      <m:naryPr>
                        <m:chr m:val="∑"/>
                        <m:supHide m:val="on"/>
                        <m:ctrlPr>
                          <a:rPr lang="en-US" altLang="en-US" sz="3200"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sz="3200" b="0" i="1" smtClean="0">
                            <a:solidFill>
                              <a:srgbClr val="FF00FF"/>
                            </a:solidFill>
                            <a:latin typeface="Cambria Math" panose="02040503050406030204" pitchFamily="18" charset="0"/>
                            <a:sym typeface="Symbol" panose="05050102010706020507" pitchFamily="18" charset="2"/>
                          </a:rPr>
                          <m:t>𝑑</m:t>
                        </m:r>
                        <m:r>
                          <a:rPr lang="en-CA" altLang="en-US" sz="3200" b="0" i="1" smtClean="0">
                            <a:solidFill>
                              <a:srgbClr val="FF00FF"/>
                            </a:solidFill>
                            <a:latin typeface="Cambria Math" panose="02040503050406030204" pitchFamily="18" charset="0"/>
                            <a:sym typeface="Symbol" panose="05050102010706020507" pitchFamily="18" charset="2"/>
                          </a:rPr>
                          <m:t>=1..</m:t>
                        </m:r>
                        <m:r>
                          <a:rPr lang="en-CA" altLang="en-US" sz="3200" b="0" i="1" smtClean="0">
                            <a:solidFill>
                              <a:srgbClr val="FF00FF"/>
                            </a:solidFill>
                            <a:latin typeface="Cambria Math" panose="02040503050406030204" pitchFamily="18" charset="0"/>
                            <a:sym typeface="Symbol" panose="05050102010706020507" pitchFamily="18" charset="2"/>
                          </a:rPr>
                          <m:t>𝐷</m:t>
                        </m:r>
                      </m:sub>
                      <m:sup/>
                      <m:e/>
                    </m:nary>
                  </m:oMath>
                </a14:m>
                <a:endParaRPr lang="en-CA" sz="3200">
                  <a:solidFill>
                    <a:schemeClr val="tx1"/>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4931845" y="3647420"/>
                <a:ext cx="1773755" cy="492443"/>
              </a:xfrm>
              <a:prstGeom prst="rect">
                <a:avLst/>
              </a:prstGeom>
              <a:blipFill>
                <a:blip r:embed="rId7"/>
                <a:stretch>
                  <a:fillRect/>
                </a:stretch>
              </a:blipFill>
            </p:spPr>
            <p:txBody>
              <a:bodyPr/>
              <a:lstStyle/>
              <a:p>
                <a:r>
                  <a:rPr lang="en-US">
                    <a:noFill/>
                  </a:rPr>
                  <a:t> </a:t>
                </a:r>
              </a:p>
            </p:txBody>
          </p:sp>
        </mc:Fallback>
      </mc:AlternateContent>
      <p:grpSp>
        <p:nvGrpSpPr>
          <p:cNvPr id="53" name="Group 52"/>
          <p:cNvGrpSpPr/>
          <p:nvPr/>
        </p:nvGrpSpPr>
        <p:grpSpPr>
          <a:xfrm>
            <a:off x="914400" y="5007360"/>
            <a:ext cx="2280320" cy="794760"/>
            <a:chOff x="912128" y="5007360"/>
            <a:chExt cx="2280320" cy="794760"/>
          </a:xfrm>
        </p:grpSpPr>
        <p:cxnSp>
          <p:nvCxnSpPr>
            <p:cNvPr id="54" name="Straight Connector 53"/>
            <p:cNvCxnSpPr/>
            <p:nvPr/>
          </p:nvCxnSpPr>
          <p:spPr bwMode="auto">
            <a:xfrm flipV="1">
              <a:off x="912128" y="5551680"/>
              <a:ext cx="2990" cy="250440"/>
            </a:xfrm>
            <a:prstGeom prst="line">
              <a:avLst/>
            </a:prstGeom>
            <a:noFill/>
            <a:ln w="12700" cap="sq"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flipV="1">
              <a:off x="1140010" y="539034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6" name="Straight Connector 55"/>
            <p:cNvCxnSpPr/>
            <p:nvPr/>
          </p:nvCxnSpPr>
          <p:spPr bwMode="auto">
            <a:xfrm flipV="1">
              <a:off x="1371600" y="5149820"/>
              <a:ext cx="0" cy="108960"/>
            </a:xfrm>
            <a:prstGeom prst="line">
              <a:avLst/>
            </a:prstGeom>
            <a:noFill/>
            <a:ln w="12700" cap="sq" cmpd="sng" algn="ctr">
              <a:solidFill>
                <a:schemeClr val="accent1"/>
              </a:solidFill>
              <a:prstDash val="solid"/>
              <a:round/>
              <a:headEnd type="none" w="med" len="med"/>
              <a:tailEnd type="none" w="med" len="med"/>
            </a:ln>
            <a:effectLst/>
          </p:spPr>
        </p:cxnSp>
        <p:cxnSp>
          <p:nvCxnSpPr>
            <p:cNvPr id="57" name="Straight Connector 56"/>
            <p:cNvCxnSpPr/>
            <p:nvPr/>
          </p:nvCxnSpPr>
          <p:spPr bwMode="auto">
            <a:xfrm flipV="1">
              <a:off x="1748624" y="5117328"/>
              <a:ext cx="2990" cy="206760"/>
            </a:xfrm>
            <a:prstGeom prst="line">
              <a:avLst/>
            </a:prstGeom>
            <a:noFill/>
            <a:ln w="12700" cap="sq" cmpd="sng" algn="ctr">
              <a:solidFill>
                <a:schemeClr val="accent1"/>
              </a:solidFill>
              <a:prstDash val="solid"/>
              <a:round/>
              <a:headEnd type="none" w="med" len="med"/>
              <a:tailEnd type="none" w="med" len="med"/>
            </a:ln>
            <a:effectLst/>
          </p:spPr>
        </p:cxnSp>
        <p:cxnSp>
          <p:nvCxnSpPr>
            <p:cNvPr id="58" name="Straight Connector 57"/>
            <p:cNvCxnSpPr/>
            <p:nvPr/>
          </p:nvCxnSpPr>
          <p:spPr bwMode="auto">
            <a:xfrm flipV="1">
              <a:off x="2131628" y="5007360"/>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9" name="Straight Connector 58"/>
            <p:cNvCxnSpPr/>
            <p:nvPr/>
          </p:nvCxnSpPr>
          <p:spPr bwMode="auto">
            <a:xfrm flipV="1">
              <a:off x="2283010" y="514186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60" name="Straight Connector 59"/>
            <p:cNvCxnSpPr/>
            <p:nvPr/>
          </p:nvCxnSpPr>
          <p:spPr bwMode="auto">
            <a:xfrm flipV="1">
              <a:off x="2511610" y="5007360"/>
              <a:ext cx="2990" cy="204032"/>
            </a:xfrm>
            <a:prstGeom prst="line">
              <a:avLst/>
            </a:prstGeom>
            <a:noFill/>
            <a:ln w="12700" cap="sq" cmpd="sng" algn="ctr">
              <a:solidFill>
                <a:schemeClr val="accent1"/>
              </a:solidFill>
              <a:prstDash val="solid"/>
              <a:round/>
              <a:headEnd type="none" w="med" len="med"/>
              <a:tailEnd type="none" w="med" len="med"/>
            </a:ln>
            <a:effectLst/>
          </p:spPr>
        </p:cxnSp>
        <p:cxnSp>
          <p:nvCxnSpPr>
            <p:cNvPr id="61" name="Straight Connector 60"/>
            <p:cNvCxnSpPr/>
            <p:nvPr/>
          </p:nvCxnSpPr>
          <p:spPr bwMode="auto">
            <a:xfrm>
              <a:off x="2659048" y="5312160"/>
              <a:ext cx="0" cy="152400"/>
            </a:xfrm>
            <a:prstGeom prst="line">
              <a:avLst/>
            </a:prstGeom>
            <a:noFill/>
            <a:ln w="12700" cap="sq" cmpd="sng" algn="ctr">
              <a:solidFill>
                <a:schemeClr val="accent1"/>
              </a:solidFill>
              <a:prstDash val="solid"/>
              <a:round/>
              <a:headEnd type="none" w="med" len="med"/>
              <a:tailEnd type="none" w="med" len="med"/>
            </a:ln>
            <a:effectLst/>
          </p:spPr>
        </p:cxnSp>
        <p:cxnSp>
          <p:nvCxnSpPr>
            <p:cNvPr id="63" name="Straight Connector 62"/>
            <p:cNvCxnSpPr/>
            <p:nvPr/>
          </p:nvCxnSpPr>
          <p:spPr bwMode="auto">
            <a:xfrm flipV="1">
              <a:off x="3037058" y="5155784"/>
              <a:ext cx="2990" cy="455212"/>
            </a:xfrm>
            <a:prstGeom prst="line">
              <a:avLst/>
            </a:prstGeom>
            <a:noFill/>
            <a:ln w="12700" cap="sq" cmpd="sng" algn="ctr">
              <a:solidFill>
                <a:schemeClr val="accent1"/>
              </a:solidFill>
              <a:prstDash val="solid"/>
              <a:round/>
              <a:headEnd type="none" w="med" len="med"/>
              <a:tailEnd type="none" w="med" len="med"/>
            </a:ln>
            <a:effectLst/>
          </p:spPr>
        </p:cxnSp>
        <p:cxnSp>
          <p:nvCxnSpPr>
            <p:cNvPr id="65" name="Straight Connector 64"/>
            <p:cNvCxnSpPr/>
            <p:nvPr/>
          </p:nvCxnSpPr>
          <p:spPr bwMode="auto">
            <a:xfrm flipV="1">
              <a:off x="3189458" y="5464560"/>
              <a:ext cx="2990" cy="326640"/>
            </a:xfrm>
            <a:prstGeom prst="line">
              <a:avLst/>
            </a:prstGeom>
            <a:noFill/>
            <a:ln w="12700" cap="sq" cmpd="sng" algn="ctr">
              <a:solidFill>
                <a:schemeClr val="accent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42" name="Rectangle 41"/>
              <p:cNvSpPr/>
              <p:nvPr/>
            </p:nvSpPr>
            <p:spPr>
              <a:xfrm>
                <a:off x="3034146" y="3647420"/>
                <a:ext cx="2590800" cy="584775"/>
              </a:xfrm>
              <a:prstGeom prst="rect">
                <a:avLst/>
              </a:prstGeom>
              <a:noFill/>
            </p:spPr>
            <p:txBody>
              <a:bodyPr wrap="square">
                <a:spAutoFit/>
              </a:bodyPr>
              <a:lstStyle/>
              <a:p>
                <a:pPr algn="ctr"/>
                <a:r>
                  <a:rPr lang="en-US" sz="3200" i="1">
                    <a:solidFill>
                      <a:schemeClr val="accent1"/>
                    </a:solidFill>
                  </a:rPr>
                  <a:t>E(</a:t>
                </a:r>
                <a14:m>
                  <m:oMath xmlns:m="http://schemas.openxmlformats.org/officeDocument/2006/math">
                    <m:acc>
                      <m:accPr>
                        <m:chr m:val="⃗"/>
                        <m:ctrlPr>
                          <a:rPr lang="en-US" altLang="en-US" sz="3200" i="1">
                            <a:solidFill>
                              <a:srgbClr val="66FF33"/>
                            </a:solidFill>
                            <a:latin typeface="Cambria Math" panose="02040503050406030204" pitchFamily="18" charset="0"/>
                          </a:rPr>
                        </m:ctrlPr>
                      </m:accPr>
                      <m:e>
                        <m:r>
                          <a:rPr lang="en-CA" altLang="en-US" sz="3200" i="1">
                            <a:solidFill>
                              <a:srgbClr val="66FF33"/>
                            </a:solidFill>
                            <a:latin typeface="Cambria Math" panose="02040503050406030204" pitchFamily="18" charset="0"/>
                          </a:rPr>
                          <m:t>𝑤</m:t>
                        </m:r>
                      </m:e>
                    </m:acc>
                  </m:oMath>
                </a14:m>
                <a:r>
                  <a:rPr lang="en-CA" sz="3200" i="1">
                    <a:solidFill>
                      <a:schemeClr val="accent1"/>
                    </a:solidFill>
                  </a:rPr>
                  <a:t>) </a:t>
                </a:r>
                <a:r>
                  <a:rPr lang="en-CA" sz="3200" i="1"/>
                  <a:t>=</a:t>
                </a:r>
              </a:p>
            </p:txBody>
          </p:sp>
        </mc:Choice>
        <mc:Fallback xmlns="">
          <p:sp>
            <p:nvSpPr>
              <p:cNvPr id="42" name="Rectangle 41"/>
              <p:cNvSpPr>
                <a:spLocks noRot="1" noChangeAspect="1" noMove="1" noResize="1" noEditPoints="1" noAdjustHandles="1" noChangeArrowheads="1" noChangeShapeType="1" noTextEdit="1"/>
              </p:cNvSpPr>
              <p:nvPr/>
            </p:nvSpPr>
            <p:spPr>
              <a:xfrm>
                <a:off x="3034146" y="3647420"/>
                <a:ext cx="2590800" cy="584775"/>
              </a:xfrm>
              <a:prstGeom prst="rect">
                <a:avLst/>
              </a:prstGeom>
              <a:blipFill>
                <a:blip r:embed="rId8"/>
                <a:stretch>
                  <a:fillRect t="-14583" b="-32292"/>
                </a:stretch>
              </a:blipFill>
            </p:spPr>
            <p:txBody>
              <a:bodyPr/>
              <a:lstStyle/>
              <a:p>
                <a:r>
                  <a:rPr lang="en-US">
                    <a:noFill/>
                  </a:rPr>
                  <a:t> </a:t>
                </a:r>
              </a:p>
            </p:txBody>
          </p:sp>
        </mc:Fallback>
      </mc:AlternateContent>
      <p:grpSp>
        <p:nvGrpSpPr>
          <p:cNvPr id="6" name="Group 5"/>
          <p:cNvGrpSpPr/>
          <p:nvPr/>
        </p:nvGrpSpPr>
        <p:grpSpPr>
          <a:xfrm>
            <a:off x="3810000" y="1767240"/>
            <a:ext cx="5147792" cy="671160"/>
            <a:chOff x="3810000" y="1767240"/>
            <a:chExt cx="5147792" cy="671160"/>
          </a:xfrm>
        </p:grpSpPr>
        <p:sp>
          <p:nvSpPr>
            <p:cNvPr id="2" name="Rectangle 1"/>
            <p:cNvSpPr/>
            <p:nvPr/>
          </p:nvSpPr>
          <p:spPr>
            <a:xfrm>
              <a:off x="4114800" y="1915180"/>
              <a:ext cx="4842992" cy="523220"/>
            </a:xfrm>
            <a:prstGeom prst="rect">
              <a:avLst/>
            </a:prstGeom>
          </p:spPr>
          <p:txBody>
            <a:bodyPr wrap="none">
              <a:spAutoFit/>
            </a:bodyPr>
            <a:lstStyle/>
            <a:p>
              <a:r>
                <a:rPr lang="en-CA" altLang="en-US">
                  <a:cs typeface="Times New Roman" panose="02020603050405020304" pitchFamily="18" charset="0"/>
                  <a:sym typeface="Symbol" panose="05050102010706020507" pitchFamily="18" charset="2"/>
                </a:rPr>
                <a:t>totaled over all the </a:t>
              </a:r>
              <a:r>
                <a:rPr lang="en-CA" altLang="en-US">
                  <a:solidFill>
                    <a:srgbClr val="FF00FF"/>
                  </a:solidFill>
                  <a:cs typeface="Times New Roman" panose="02020603050405020304" pitchFamily="18" charset="0"/>
                  <a:sym typeface="Symbol" panose="05050102010706020507" pitchFamily="18" charset="2"/>
                </a:rPr>
                <a:t>training data</a:t>
              </a:r>
              <a:r>
                <a:rPr lang="en-CA" altLang="en-US">
                  <a:cs typeface="Times New Roman" panose="02020603050405020304" pitchFamily="18" charset="0"/>
                  <a:sym typeface="Symbol" panose="05050102010706020507" pitchFamily="18" charset="2"/>
                </a:rPr>
                <a:t>.</a:t>
              </a:r>
              <a:endParaRPr lang="en-US" altLang="en-US"/>
            </a:p>
          </p:txBody>
        </p:sp>
        <p:cxnSp>
          <p:nvCxnSpPr>
            <p:cNvPr id="5" name="Straight Connector 4"/>
            <p:cNvCxnSpPr/>
            <p:nvPr/>
          </p:nvCxnSpPr>
          <p:spPr bwMode="auto">
            <a:xfrm>
              <a:off x="3810000" y="1767240"/>
              <a:ext cx="2209800" cy="0"/>
            </a:xfrm>
            <a:prstGeom prst="line">
              <a:avLst/>
            </a:prstGeom>
            <a:noFill/>
            <a:ln w="38100" cap="sq" cmpd="sng" algn="ctr">
              <a:solidFill>
                <a:schemeClr val="hlink"/>
              </a:solidFill>
              <a:prstDash val="solid"/>
              <a:round/>
              <a:headEnd type="none" w="med" len="med"/>
              <a:tailEnd type="none" w="med" len="med"/>
            </a:ln>
            <a:effectLst/>
          </p:spPr>
        </p:cxnSp>
      </p:grpSp>
      <p:grpSp>
        <p:nvGrpSpPr>
          <p:cNvPr id="79" name="Group 78"/>
          <p:cNvGrpSpPr/>
          <p:nvPr/>
        </p:nvGrpSpPr>
        <p:grpSpPr>
          <a:xfrm flipV="1">
            <a:off x="570845" y="3985260"/>
            <a:ext cx="2981980" cy="523220"/>
            <a:chOff x="5323820" y="1851092"/>
            <a:chExt cx="2981980" cy="523220"/>
          </a:xfrm>
        </p:grpSpPr>
        <p:cxnSp>
          <p:nvCxnSpPr>
            <p:cNvPr id="80" name="Straight Arrow Connector 79"/>
            <p:cNvCxnSpPr/>
            <p:nvPr/>
          </p:nvCxnSpPr>
          <p:spPr bwMode="auto">
            <a:xfrm>
              <a:off x="5323820" y="2362200"/>
              <a:ext cx="2981980" cy="0"/>
            </a:xfrm>
            <a:prstGeom prst="straightConnector1">
              <a:avLst/>
            </a:prstGeom>
            <a:noFill/>
            <a:ln w="28575" cap="sq" cmpd="sng" algn="ctr">
              <a:solidFill>
                <a:schemeClr val="hlink"/>
              </a:solidFill>
              <a:prstDash val="solid"/>
              <a:round/>
              <a:headEnd type="arrow" w="med" len="med"/>
              <a:tailEnd type="arrow"/>
            </a:ln>
            <a:effectLst/>
          </p:spPr>
        </p:cxnSp>
        <p:sp>
          <p:nvSpPr>
            <p:cNvPr id="81" name="Rectangle 80"/>
            <p:cNvSpPr/>
            <p:nvPr/>
          </p:nvSpPr>
          <p:spPr>
            <a:xfrm>
              <a:off x="6635115" y="1851092"/>
              <a:ext cx="426720" cy="523220"/>
            </a:xfrm>
            <a:prstGeom prst="rect">
              <a:avLst/>
            </a:prstGeom>
          </p:spPr>
          <p:txBody>
            <a:bodyPr wrap="none">
              <a:spAutoFit/>
            </a:bodyPr>
            <a:lstStyle/>
            <a:p>
              <a:r>
                <a:rPr lang="en-US" altLang="en-US" i="1">
                  <a:sym typeface="Symbol" panose="05050102010706020507" pitchFamily="18" charset="2"/>
                </a:rPr>
                <a:t>+</a:t>
              </a:r>
              <a:endParaRPr lang="en-CA"/>
            </a:p>
          </p:txBody>
        </p:sp>
      </p:grpSp>
      <p:sp>
        <p:nvSpPr>
          <p:cNvPr id="82" name="Oval 81"/>
          <p:cNvSpPr/>
          <p:nvPr/>
        </p:nvSpPr>
        <p:spPr>
          <a:xfrm>
            <a:off x="2857328" y="5679608"/>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cxnSp>
        <p:nvCxnSpPr>
          <p:cNvPr id="83" name="Straight Connector 82"/>
          <p:cNvCxnSpPr/>
          <p:nvPr/>
        </p:nvCxnSpPr>
        <p:spPr bwMode="auto">
          <a:xfrm flipV="1">
            <a:off x="2895600" y="5486400"/>
            <a:ext cx="0" cy="202004"/>
          </a:xfrm>
          <a:prstGeom prst="line">
            <a:avLst/>
          </a:prstGeom>
          <a:noFill/>
          <a:ln w="12700" cap="sq" cmpd="sng" algn="ctr">
            <a:solidFill>
              <a:schemeClr val="accent1"/>
            </a:solidFill>
            <a:prstDash val="solid"/>
            <a:round/>
            <a:headEnd type="none" w="med" len="med"/>
            <a:tailEnd type="none" w="med" len="med"/>
          </a:ln>
          <a:effectLst/>
        </p:spPr>
      </p:cxnSp>
      <p:cxnSp>
        <p:nvCxnSpPr>
          <p:cNvPr id="84" name="Straight Connector 83"/>
          <p:cNvCxnSpPr/>
          <p:nvPr/>
        </p:nvCxnSpPr>
        <p:spPr bwMode="auto">
          <a:xfrm flipV="1">
            <a:off x="3039330" y="5155784"/>
            <a:ext cx="2990" cy="455212"/>
          </a:xfrm>
          <a:prstGeom prst="line">
            <a:avLst/>
          </a:prstGeom>
          <a:noFill/>
          <a:ln w="12700" cap="sq" cmpd="sng" algn="ctr">
            <a:solidFill>
              <a:schemeClr val="accent1"/>
            </a:solidFill>
            <a:prstDash val="solid"/>
            <a:round/>
            <a:headEnd type="none" w="med" len="med"/>
            <a:tailEnd type="none" w="med" len="med"/>
          </a:ln>
          <a:effectLst/>
        </p:spPr>
      </p:cxnSp>
      <p:sp>
        <p:nvSpPr>
          <p:cNvPr id="85" name="Text Box 33"/>
          <p:cNvSpPr txBox="1">
            <a:spLocks noChangeArrowheads="1"/>
          </p:cNvSpPr>
          <p:nvPr/>
        </p:nvSpPr>
        <p:spPr bwMode="auto">
          <a:xfrm>
            <a:off x="2781472" y="4643735"/>
            <a:ext cx="1028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2.3</a:t>
            </a:r>
          </a:p>
        </p:txBody>
      </p:sp>
      <p:sp>
        <p:nvSpPr>
          <p:cNvPr id="86" name="Text Box 33"/>
          <p:cNvSpPr txBox="1">
            <a:spLocks noChangeArrowheads="1"/>
          </p:cNvSpPr>
          <p:nvPr/>
        </p:nvSpPr>
        <p:spPr bwMode="auto">
          <a:xfrm>
            <a:off x="2122170" y="4653915"/>
            <a:ext cx="115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-1.3</a:t>
            </a:r>
          </a:p>
        </p:txBody>
      </p:sp>
      <p:grpSp>
        <p:nvGrpSpPr>
          <p:cNvPr id="87" name="Group 86"/>
          <p:cNvGrpSpPr/>
          <p:nvPr/>
        </p:nvGrpSpPr>
        <p:grpSpPr>
          <a:xfrm>
            <a:off x="2099226" y="4282677"/>
            <a:ext cx="1949704" cy="471845"/>
            <a:chOff x="2085975" y="4267200"/>
            <a:chExt cx="1949704" cy="471845"/>
          </a:xfrm>
        </p:grpSpPr>
        <p:sp>
          <p:nvSpPr>
            <p:cNvPr id="88" name="Text Box 33"/>
            <p:cNvSpPr txBox="1">
              <a:spLocks noChangeArrowheads="1"/>
            </p:cNvSpPr>
            <p:nvPr/>
          </p:nvSpPr>
          <p:spPr bwMode="auto">
            <a:xfrm>
              <a:off x="2745276" y="4267200"/>
              <a:ext cx="1290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5.29</a:t>
              </a:r>
            </a:p>
          </p:txBody>
        </p:sp>
        <p:sp>
          <p:nvSpPr>
            <p:cNvPr id="89" name="Text Box 33"/>
            <p:cNvSpPr txBox="1">
              <a:spLocks noChangeArrowheads="1"/>
            </p:cNvSpPr>
            <p:nvPr/>
          </p:nvSpPr>
          <p:spPr bwMode="auto">
            <a:xfrm>
              <a:off x="2085975" y="4277380"/>
              <a:ext cx="115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1.69</a:t>
              </a:r>
            </a:p>
          </p:txBody>
        </p:sp>
      </p:grpSp>
      <p:grpSp>
        <p:nvGrpSpPr>
          <p:cNvPr id="90" name="Group 89"/>
          <p:cNvGrpSpPr/>
          <p:nvPr/>
        </p:nvGrpSpPr>
        <p:grpSpPr>
          <a:xfrm>
            <a:off x="2582290" y="4575691"/>
            <a:ext cx="1857078" cy="348734"/>
            <a:chOff x="2076449" y="4267200"/>
            <a:chExt cx="1857078" cy="348734"/>
          </a:xfrm>
        </p:grpSpPr>
        <p:sp>
          <p:nvSpPr>
            <p:cNvPr id="91" name="Text Box 33"/>
            <p:cNvSpPr txBox="1">
              <a:spLocks noChangeArrowheads="1"/>
            </p:cNvSpPr>
            <p:nvPr/>
          </p:nvSpPr>
          <p:spPr bwMode="auto">
            <a:xfrm>
              <a:off x="2643124" y="4267200"/>
              <a:ext cx="1290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1600">
                  <a:solidFill>
                    <a:schemeClr val="accent2"/>
                  </a:solidFill>
                  <a:latin typeface="Times New Roman" panose="02020603050405020304" pitchFamily="18" charset="0"/>
                </a:rPr>
                <a:t>2</a:t>
              </a:r>
            </a:p>
          </p:txBody>
        </p:sp>
        <p:sp>
          <p:nvSpPr>
            <p:cNvPr id="92" name="Text Box 33"/>
            <p:cNvSpPr txBox="1">
              <a:spLocks noChangeArrowheads="1"/>
            </p:cNvSpPr>
            <p:nvPr/>
          </p:nvSpPr>
          <p:spPr bwMode="auto">
            <a:xfrm>
              <a:off x="2076449" y="4277380"/>
              <a:ext cx="575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1600">
                  <a:solidFill>
                    <a:schemeClr val="accent2"/>
                  </a:solidFill>
                  <a:latin typeface="Times New Roman" panose="02020603050405020304" pitchFamily="18" charset="0"/>
                </a:rPr>
                <a:t>2</a:t>
              </a:r>
            </a:p>
          </p:txBody>
        </p:sp>
      </p:grpSp>
      <p:sp>
        <p:nvSpPr>
          <p:cNvPr id="93" name="Text Box 33"/>
          <p:cNvSpPr txBox="1">
            <a:spLocks noChangeArrowheads="1"/>
          </p:cNvSpPr>
          <p:nvPr/>
        </p:nvSpPr>
        <p:spPr bwMode="auto">
          <a:xfrm>
            <a:off x="1447800" y="3413105"/>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289.34</a:t>
            </a:r>
          </a:p>
        </p:txBody>
      </p:sp>
      <p:grpSp>
        <p:nvGrpSpPr>
          <p:cNvPr id="94" name="Group 93"/>
          <p:cNvGrpSpPr/>
          <p:nvPr/>
        </p:nvGrpSpPr>
        <p:grpSpPr>
          <a:xfrm>
            <a:off x="213360" y="4300180"/>
            <a:ext cx="2574544" cy="471845"/>
            <a:chOff x="1461135" y="4267200"/>
            <a:chExt cx="2574544" cy="471845"/>
          </a:xfrm>
        </p:grpSpPr>
        <p:sp>
          <p:nvSpPr>
            <p:cNvPr id="95" name="Text Box 33"/>
            <p:cNvSpPr txBox="1">
              <a:spLocks noChangeArrowheads="1"/>
            </p:cNvSpPr>
            <p:nvPr/>
          </p:nvSpPr>
          <p:spPr bwMode="auto">
            <a:xfrm>
              <a:off x="2745276" y="4267200"/>
              <a:ext cx="1290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3.95</a:t>
              </a:r>
            </a:p>
          </p:txBody>
        </p:sp>
        <p:sp>
          <p:nvSpPr>
            <p:cNvPr id="96" name="Text Box 33"/>
            <p:cNvSpPr txBox="1">
              <a:spLocks noChangeArrowheads="1"/>
            </p:cNvSpPr>
            <p:nvPr/>
          </p:nvSpPr>
          <p:spPr bwMode="auto">
            <a:xfrm>
              <a:off x="2085975" y="4277380"/>
              <a:ext cx="115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4.52</a:t>
              </a:r>
            </a:p>
          </p:txBody>
        </p:sp>
        <p:sp>
          <p:nvSpPr>
            <p:cNvPr id="97" name="Text Box 33"/>
            <p:cNvSpPr txBox="1">
              <a:spLocks noChangeArrowheads="1"/>
            </p:cNvSpPr>
            <p:nvPr/>
          </p:nvSpPr>
          <p:spPr bwMode="auto">
            <a:xfrm>
              <a:off x="1461135" y="4276130"/>
              <a:ext cx="115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2.75</a:t>
              </a:r>
            </a:p>
          </p:txBody>
        </p:sp>
      </p:grpSp>
      <p:grpSp>
        <p:nvGrpSpPr>
          <p:cNvPr id="9" name="Group 8"/>
          <p:cNvGrpSpPr/>
          <p:nvPr/>
        </p:nvGrpSpPr>
        <p:grpSpPr>
          <a:xfrm>
            <a:off x="164838" y="4574141"/>
            <a:ext cx="3135986" cy="584869"/>
            <a:chOff x="164838" y="3849434"/>
            <a:chExt cx="3135986" cy="584869"/>
          </a:xfrm>
        </p:grpSpPr>
        <p:sp>
          <p:nvSpPr>
            <p:cNvPr id="68" name="Text Box 33"/>
            <p:cNvSpPr txBox="1">
              <a:spLocks noChangeArrowheads="1"/>
            </p:cNvSpPr>
            <p:nvPr/>
          </p:nvSpPr>
          <p:spPr bwMode="auto">
            <a:xfrm>
              <a:off x="2010421" y="3849434"/>
              <a:ext cx="1290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1600">
                  <a:solidFill>
                    <a:schemeClr val="accent2"/>
                  </a:solidFill>
                  <a:latin typeface="Times New Roman" panose="02020603050405020304" pitchFamily="18" charset="0"/>
                </a:rPr>
                <a:t>2</a:t>
              </a:r>
            </a:p>
          </p:txBody>
        </p:sp>
        <p:grpSp>
          <p:nvGrpSpPr>
            <p:cNvPr id="7" name="Group 6"/>
            <p:cNvGrpSpPr/>
            <p:nvPr/>
          </p:nvGrpSpPr>
          <p:grpSpPr>
            <a:xfrm>
              <a:off x="164838" y="3886200"/>
              <a:ext cx="2493252" cy="548103"/>
              <a:chOff x="164838" y="4636088"/>
              <a:chExt cx="2493252" cy="548103"/>
            </a:xfrm>
          </p:grpSpPr>
          <p:sp>
            <p:nvSpPr>
              <p:cNvPr id="62" name="Text Box 33"/>
              <p:cNvSpPr txBox="1">
                <a:spLocks noChangeArrowheads="1"/>
              </p:cNvSpPr>
              <p:nvPr/>
            </p:nvSpPr>
            <p:spPr bwMode="auto">
              <a:xfrm>
                <a:off x="1405408" y="4668896"/>
                <a:ext cx="1252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-1.99</a:t>
                </a:r>
              </a:p>
            </p:txBody>
          </p:sp>
          <p:sp>
            <p:nvSpPr>
              <p:cNvPr id="69" name="Text Box 33"/>
              <p:cNvSpPr txBox="1">
                <a:spLocks noChangeArrowheads="1"/>
              </p:cNvSpPr>
              <p:nvPr/>
            </p:nvSpPr>
            <p:spPr bwMode="auto">
              <a:xfrm>
                <a:off x="1325680" y="4636088"/>
                <a:ext cx="1290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1600">
                    <a:solidFill>
                      <a:schemeClr val="accent2"/>
                    </a:solidFill>
                    <a:latin typeface="Times New Roman" panose="02020603050405020304" pitchFamily="18" charset="0"/>
                  </a:rPr>
                  <a:t>2</a:t>
                </a:r>
              </a:p>
            </p:txBody>
          </p:sp>
          <p:grpSp>
            <p:nvGrpSpPr>
              <p:cNvPr id="4" name="Group 3"/>
              <p:cNvGrpSpPr/>
              <p:nvPr/>
            </p:nvGrpSpPr>
            <p:grpSpPr>
              <a:xfrm>
                <a:off x="164838" y="4651728"/>
                <a:ext cx="1898618" cy="532463"/>
                <a:chOff x="164838" y="4651728"/>
                <a:chExt cx="1898618" cy="532463"/>
              </a:xfrm>
            </p:grpSpPr>
            <p:sp>
              <p:nvSpPr>
                <p:cNvPr id="64" name="Text Box 33"/>
                <p:cNvSpPr txBox="1">
                  <a:spLocks noChangeArrowheads="1"/>
                </p:cNvSpPr>
                <p:nvPr/>
              </p:nvSpPr>
              <p:spPr bwMode="auto">
                <a:xfrm>
                  <a:off x="810774" y="4695711"/>
                  <a:ext cx="1252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2.12</a:t>
                  </a:r>
                </a:p>
              </p:txBody>
            </p:sp>
            <p:sp>
              <p:nvSpPr>
                <p:cNvPr id="67" name="Text Box 33"/>
                <p:cNvSpPr txBox="1">
                  <a:spLocks noChangeArrowheads="1"/>
                </p:cNvSpPr>
                <p:nvPr/>
              </p:nvSpPr>
              <p:spPr bwMode="auto">
                <a:xfrm>
                  <a:off x="164838" y="4722526"/>
                  <a:ext cx="1252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1.67</a:t>
                  </a:r>
                </a:p>
              </p:txBody>
            </p:sp>
            <p:sp>
              <p:nvSpPr>
                <p:cNvPr id="70" name="Text Box 33"/>
                <p:cNvSpPr txBox="1">
                  <a:spLocks noChangeArrowheads="1"/>
                </p:cNvSpPr>
                <p:nvPr/>
              </p:nvSpPr>
              <p:spPr bwMode="auto">
                <a:xfrm>
                  <a:off x="690797" y="4651728"/>
                  <a:ext cx="1290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1600">
                      <a:solidFill>
                        <a:schemeClr val="accent2"/>
                      </a:solidFill>
                      <a:latin typeface="Times New Roman" panose="02020603050405020304" pitchFamily="18" charset="0"/>
                    </a:rPr>
                    <a:t>2</a:t>
                  </a:r>
                </a:p>
              </p:txBody>
            </p:sp>
          </p:grpSp>
        </p:grpSp>
      </p:grpSp>
      <p:sp>
        <p:nvSpPr>
          <p:cNvPr id="72" name="Text Box 33">
            <a:extLst>
              <a:ext uri="{FF2B5EF4-FFF2-40B4-BE49-F238E27FC236}">
                <a16:creationId xmlns:a16="http://schemas.microsoft.com/office/drawing/2014/main" id="{58066383-7B57-48F2-9EAE-0E26EE5DD2D8}"/>
              </a:ext>
            </a:extLst>
          </p:cNvPr>
          <p:cNvSpPr txBox="1">
            <a:spLocks noChangeArrowheads="1"/>
          </p:cNvSpPr>
          <p:nvPr/>
        </p:nvSpPr>
        <p:spPr bwMode="auto">
          <a:xfrm>
            <a:off x="8429624" y="3505200"/>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800">
                <a:solidFill>
                  <a:schemeClr val="accent1"/>
                </a:solidFill>
                <a:latin typeface="Times New Roman" panose="02020603050405020304" pitchFamily="18" charset="0"/>
              </a:rPr>
              <a:t>2</a:t>
            </a:r>
          </a:p>
        </p:txBody>
      </p:sp>
    </p:spTree>
    <p:extLst>
      <p:ext uri="{BB962C8B-B14F-4D97-AF65-F5344CB8AC3E}">
        <p14:creationId xmlns:p14="http://schemas.microsoft.com/office/powerpoint/2010/main" val="123936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1+#ppt_w/2"/>
                                          </p:val>
                                        </p:tav>
                                        <p:tav tm="100000">
                                          <p:val>
                                            <p:strVal val="#ppt_x"/>
                                          </p:val>
                                        </p:tav>
                                      </p:tavLst>
                                    </p:anim>
                                    <p:anim calcmode="lin" valueType="num">
                                      <p:cBhvr additive="base">
                                        <p:cTn id="8" dur="500" fill="hold"/>
                                        <p:tgtEl>
                                          <p:spTgt spid="9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1+#ppt_w/2"/>
                                          </p:val>
                                        </p:tav>
                                        <p:tav tm="100000">
                                          <p:val>
                                            <p:strVal val="#ppt_x"/>
                                          </p:val>
                                        </p:tav>
                                      </p:tavLst>
                                    </p:anim>
                                    <p:anim calcmode="lin" valueType="num">
                                      <p:cBhvr additive="base">
                                        <p:cTn id="12" dur="5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500" fill="hold"/>
                                        <p:tgtEl>
                                          <p:spTgt spid="79"/>
                                        </p:tgtEl>
                                        <p:attrNameLst>
                                          <p:attrName>ppt_x</p:attrName>
                                        </p:attrNameLst>
                                      </p:cBhvr>
                                      <p:tavLst>
                                        <p:tav tm="0">
                                          <p:val>
                                            <p:strVal val="0-#ppt_w/2"/>
                                          </p:val>
                                        </p:tav>
                                        <p:tav tm="100000">
                                          <p:val>
                                            <p:strVal val="#ppt_x"/>
                                          </p:val>
                                        </p:tav>
                                      </p:tavLst>
                                    </p:anim>
                                    <p:anim calcmode="lin" valueType="num">
                                      <p:cBhvr additive="base">
                                        <p:cTn id="22" dur="500" fill="hold"/>
                                        <p:tgtEl>
                                          <p:spTgt spid="79"/>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66">
                                            <p:txEl>
                                              <p:pRg st="4" end="4"/>
                                            </p:txEl>
                                          </p:spTgt>
                                        </p:tgtEl>
                                        <p:attrNameLst>
                                          <p:attrName>style.visibility</p:attrName>
                                        </p:attrNameLst>
                                      </p:cBhvr>
                                      <p:to>
                                        <p:strVal val="visible"/>
                                      </p:to>
                                    </p:set>
                                    <p:anim calcmode="lin" valueType="num">
                                      <p:cBhvr additive="base">
                                        <p:cTn id="25" dur="500" fill="hold"/>
                                        <p:tgtEl>
                                          <p:spTgt spid="6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additive="base">
                                        <p:cTn id="31" dur="500" fill="hold"/>
                                        <p:tgtEl>
                                          <p:spTgt spid="93"/>
                                        </p:tgtEl>
                                        <p:attrNameLst>
                                          <p:attrName>ppt_x</p:attrName>
                                        </p:attrNameLst>
                                      </p:cBhvr>
                                      <p:tavLst>
                                        <p:tav tm="0">
                                          <p:val>
                                            <p:strVal val="0-#ppt_w/2"/>
                                          </p:val>
                                        </p:tav>
                                        <p:tav tm="100000">
                                          <p:val>
                                            <p:strVal val="#ppt_x"/>
                                          </p:val>
                                        </p:tav>
                                      </p:tavLst>
                                    </p:anim>
                                    <p:anim calcmode="lin" valueType="num">
                                      <p:cBhvr additive="base">
                                        <p:cTn id="32"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0-#ppt_w/2"/>
                                          </p:val>
                                        </p:tav>
                                        <p:tav tm="100000">
                                          <p:val>
                                            <p:strVal val="#ppt_x"/>
                                          </p:val>
                                        </p:tav>
                                      </p:tavLst>
                                    </p:anim>
                                    <p:anim calcmode="lin" valueType="num">
                                      <p:cBhvr additive="base">
                                        <p:cTn id="3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0-#ppt_w/2"/>
                                          </p:val>
                                        </p:tav>
                                        <p:tav tm="100000">
                                          <p:val>
                                            <p:strVal val="#ppt_x"/>
                                          </p:val>
                                        </p:tav>
                                      </p:tavLst>
                                    </p:anim>
                                    <p:anim calcmode="lin" valueType="num">
                                      <p:cBhvr additive="base">
                                        <p:cTn id="50"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2" grpId="0"/>
      <p:bldP spid="9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p:grpSp>
        <p:nvGrpSpPr>
          <p:cNvPr id="1049636" name="Group 1049635"/>
          <p:cNvGrpSpPr/>
          <p:nvPr/>
        </p:nvGrpSpPr>
        <p:grpSpPr>
          <a:xfrm>
            <a:off x="76200" y="3962400"/>
            <a:ext cx="3766810" cy="2590800"/>
            <a:chOff x="76200" y="3962400"/>
            <a:chExt cx="3766810" cy="2590800"/>
          </a:xfrm>
        </p:grpSpPr>
        <p:grpSp>
          <p:nvGrpSpPr>
            <p:cNvPr id="27" name="Group 26"/>
            <p:cNvGrpSpPr/>
            <p:nvPr/>
          </p:nvGrpSpPr>
          <p:grpSpPr>
            <a:xfrm>
              <a:off x="76200" y="3962400"/>
              <a:ext cx="3766810" cy="2590800"/>
              <a:chOff x="76200" y="3962400"/>
              <a:chExt cx="3766810" cy="259080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22199"/>
                <a:ext cx="9338913" cy="2246769"/>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r>
                  <a:rPr lang="en-CA" altLang="en-US" sz="2800">
                    <a:latin typeface="Times New Roman" panose="02020603050405020304" pitchFamily="18" charset="0"/>
                    <a:cs typeface="Times New Roman" panose="02020603050405020304" pitchFamily="18" charset="0"/>
                    <a:sym typeface="Symbol" panose="05050102010706020507" pitchFamily="18" charset="2"/>
                  </a:rPr>
                  <a:t> of machine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r>
                          <a:rPr lang="en-CA" altLang="en-US" sz="2800" i="1">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sub>
                    </m:sSub>
                    <m:r>
                      <a:rPr lang="en-CA" altLang="en-US" sz="2800" b="0" i="1" smtClean="0">
                        <a:solidFill>
                          <a:srgbClr val="66FF33"/>
                        </a:solidFill>
                        <a:latin typeface="Cambria Math" panose="02040503050406030204" pitchFamily="18" charset="0"/>
                        <a:sym typeface="Symbol" panose="05050102010706020507" pitchFamily="18" charset="2"/>
                      </a:rPr>
                      <m:t> </m:t>
                    </m:r>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on this input </a:t>
                </a:r>
                <a14:m>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a14:m>
                <a:r>
                  <a:rPr lang="en-US" altLang="en-US" sz="2800">
                    <a:latin typeface="Times New Roman" pitchFamily="18" charset="0"/>
                  </a:rPr>
                  <a:t>:</a:t>
                </a:r>
              </a:p>
              <a:p>
                <a:pPr>
                  <a:spcBef>
                    <a:spcPct val="0"/>
                  </a:spcBef>
                </a:pPr>
                <a:r>
                  <a:rPr lang="en-US" altLang="en-US" sz="2800" i="1">
                    <a:solidFill>
                      <a:srgbClr val="FF00FF"/>
                    </a:solidFill>
                    <a:latin typeface="Times New Roman" pitchFamily="18" charset="0"/>
                    <a:cs typeface="Times New Roman" panose="02020603050405020304" pitchFamily="18" charset="0"/>
                    <a:sym typeface="Symbol" panose="05050102010706020507" pitchFamily="18" charset="2"/>
                  </a:rPr>
                  <a:t>     </a:t>
                </a:r>
                <a:r>
                  <a:rPr lang="en-US" altLang="en-US" sz="2800">
                    <a:latin typeface="Times New Roman" pitchFamily="18" charset="0"/>
                    <a:cs typeface="Times New Roman" panose="02020603050405020304" pitchFamily="18" charset="0"/>
                    <a:sym typeface="Symbol" panose="05050102010706020507" pitchFamily="18" charset="2"/>
                  </a:rPr>
                  <a:t>Square it.</a:t>
                </a:r>
              </a:p>
              <a:p>
                <a:pPr>
                  <a:spcBef>
                    <a:spcPct val="0"/>
                  </a:spcBef>
                </a:pPr>
                <a:r>
                  <a:rPr lang="en-US" altLang="en-US" sz="2800">
                    <a:latin typeface="Times New Roman" pitchFamily="18" charset="0"/>
                    <a:cs typeface="Times New Roman" panose="02020603050405020304" pitchFamily="18" charset="0"/>
                    <a:sym typeface="Symbol" panose="05050102010706020507" pitchFamily="18" charset="2"/>
                  </a:rPr>
                  <a:t>     Sum over all data items.</a:t>
                </a:r>
                <a:endParaRPr lang="en-US" altLang="en-US" sz="2800">
                  <a:latin typeface="Times New Roman" pitchFamily="18" charset="0"/>
                  <a:sym typeface="Symbol" panose="05050102010706020507" pitchFamily="18" charset="2"/>
                </a:endParaRP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22199"/>
                <a:ext cx="9338913" cy="2246769"/>
              </a:xfrm>
              <a:prstGeom prst="rect">
                <a:avLst/>
              </a:prstGeom>
              <a:blipFill>
                <a:blip r:embed="rId4"/>
                <a:stretch>
                  <a:fillRect t="-2710" b="-65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37" name="TextBox 36"/>
              <p:cNvSpPr txBox="1"/>
              <p:nvPr/>
            </p:nvSpPr>
            <p:spPr>
              <a:xfrm>
                <a:off x="6254737" y="3647420"/>
                <a:ext cx="2659510" cy="48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en-US" sz="3200" i="1">
                              <a:solidFill>
                                <a:schemeClr val="accent1"/>
                              </a:solidFill>
                              <a:latin typeface="Cambria Math" panose="02040503050406030204" pitchFamily="18" charset="0"/>
                              <a:sym typeface="Symbol" panose="05050102010706020507" pitchFamily="18" charset="2"/>
                            </a:rPr>
                          </m:ctrlPr>
                        </m:sSupPr>
                        <m:e>
                          <m:d>
                            <m:dPr>
                              <m:ctrlPr>
                                <a:rPr lang="en-US" altLang="en-US" sz="3200" i="1">
                                  <a:solidFill>
                                    <a:schemeClr val="accent1"/>
                                  </a:solidFill>
                                  <a:latin typeface="Cambria Math" panose="02040503050406030204" pitchFamily="18" charset="0"/>
                                  <a:sym typeface="Symbol" panose="05050102010706020507" pitchFamily="18" charset="2"/>
                                </a:rPr>
                              </m:ctrlPr>
                            </m:dPr>
                            <m:e>
                              <m:r>
                                <m:rPr>
                                  <m:nor/>
                                </m:rPr>
                                <a:rPr lang="en-CA" altLang="en-US" sz="3200" i="1">
                                  <a:solidFill>
                                    <a:srgbClr val="FF00FF"/>
                                  </a:solidFill>
                                  <a:sym typeface="Symbol" panose="05050102010706020507" pitchFamily="18" charset="2"/>
                                </a:rPr>
                                <m:t>y</m:t>
                              </m:r>
                              <m:r>
                                <m:rPr>
                                  <m:nor/>
                                </m:rPr>
                                <a:rPr lang="en-CA" altLang="en-US" sz="3200" b="0" i="1" baseline="-25000" smtClean="0">
                                  <a:solidFill>
                                    <a:srgbClr val="FF00FF"/>
                                  </a:solidFill>
                                  <a:sym typeface="Symbol" panose="05050102010706020507" pitchFamily="18" charset="2"/>
                                </a:rPr>
                                <m:t>d</m:t>
                              </m:r>
                              <m:r>
                                <m:rPr>
                                  <m:nor/>
                                </m:rPr>
                                <a:rPr lang="en-CA" sz="3200"/>
                                <m:t>−</m:t>
                              </m:r>
                              <m:sSub>
                                <m:sSubPr>
                                  <m:ctrlPr>
                                    <a:rPr lang="en-US" altLang="en-US" sz="3200" i="1">
                                      <a:solidFill>
                                        <a:srgbClr val="66FF33"/>
                                      </a:solidFill>
                                      <a:latin typeface="Cambria Math" panose="02040503050406030204" pitchFamily="18" charset="0"/>
                                      <a:sym typeface="Symbol" panose="05050102010706020507" pitchFamily="18" charset="2"/>
                                    </a:rPr>
                                  </m:ctrlPr>
                                </m:sSubPr>
                                <m:e>
                                  <m:r>
                                    <a:rPr lang="en-CA" altLang="en-US" sz="3200" i="1">
                                      <a:solidFill>
                                        <a:srgbClr val="66FF33"/>
                                      </a:solidFill>
                                      <a:latin typeface="Cambria Math" panose="02040503050406030204" pitchFamily="18" charset="0"/>
                                      <a:sym typeface="Symbol" panose="05050102010706020507" pitchFamily="18" charset="2"/>
                                    </a:rPr>
                                    <m:t>𝑀</m:t>
                                  </m:r>
                                </m:e>
                                <m:sub>
                                  <m:acc>
                                    <m:accPr>
                                      <m:chr m:val="⃗"/>
                                      <m:ctrlPr>
                                        <a:rPr lang="en-US" altLang="en-US" sz="3200" i="1">
                                          <a:solidFill>
                                            <a:srgbClr val="66FF33"/>
                                          </a:solidFill>
                                          <a:latin typeface="Cambria Math" panose="02040503050406030204" pitchFamily="18" charset="0"/>
                                          <a:sym typeface="Symbol" panose="05050102010706020507" pitchFamily="18" charset="2"/>
                                        </a:rPr>
                                      </m:ctrlPr>
                                    </m:accPr>
                                    <m:e>
                                      <m:r>
                                        <a:rPr lang="en-CA" altLang="en-US" sz="3200" i="1">
                                          <a:solidFill>
                                            <a:srgbClr val="66FF33"/>
                                          </a:solidFill>
                                          <a:latin typeface="Cambria Math" panose="02040503050406030204" pitchFamily="18" charset="0"/>
                                          <a:sym typeface="Symbol" panose="05050102010706020507" pitchFamily="18" charset="2"/>
                                        </a:rPr>
                                        <m:t>𝑤</m:t>
                                      </m:r>
                                    </m:e>
                                  </m:acc>
                                </m:sub>
                              </m:sSub>
                              <m:d>
                                <m:dPr>
                                  <m:ctrlPr>
                                    <a:rPr lang="en-US" altLang="en-US" sz="3200" i="1">
                                      <a:latin typeface="Cambria Math" panose="02040503050406030204" pitchFamily="18" charset="0"/>
                                      <a:sym typeface="Symbol" panose="05050102010706020507" pitchFamily="18" charset="2"/>
                                    </a:rPr>
                                  </m:ctrlPr>
                                </m:dPr>
                                <m:e>
                                  <m:sSub>
                                    <m:sSubPr>
                                      <m:ctrlPr>
                                        <a:rPr lang="en-US" altLang="en-US" sz="3200" i="1">
                                          <a:solidFill>
                                            <a:srgbClr val="FF00FF"/>
                                          </a:solidFill>
                                          <a:latin typeface="Cambria Math" panose="02040503050406030204" pitchFamily="18" charset="0"/>
                                          <a:sym typeface="Symbol" panose="05050102010706020507" pitchFamily="18" charset="2"/>
                                        </a:rPr>
                                      </m:ctrlPr>
                                    </m:sSubPr>
                                    <m:e>
                                      <m:acc>
                                        <m:accPr>
                                          <m:chr m:val="⃗"/>
                                          <m:ctrlPr>
                                            <a:rPr lang="en-US" altLang="en-US" sz="3200" i="1">
                                              <a:solidFill>
                                                <a:srgbClr val="FF00FF"/>
                                              </a:solidFill>
                                              <a:latin typeface="Cambria Math" panose="02040503050406030204" pitchFamily="18" charset="0"/>
                                              <a:sym typeface="Symbol" panose="05050102010706020507" pitchFamily="18" charset="2"/>
                                            </a:rPr>
                                          </m:ctrlPr>
                                        </m:accPr>
                                        <m:e>
                                          <m:r>
                                            <a:rPr lang="en-CA" altLang="en-US" sz="3200" i="1">
                                              <a:solidFill>
                                                <a:srgbClr val="FF00FF"/>
                                              </a:solidFill>
                                              <a:latin typeface="Cambria Math" panose="02040503050406030204" pitchFamily="18" charset="0"/>
                                              <a:sym typeface="Symbol" panose="05050102010706020507" pitchFamily="18" charset="2"/>
                                            </a:rPr>
                                            <m:t>𝑥</m:t>
                                          </m:r>
                                        </m:e>
                                      </m:acc>
                                    </m:e>
                                    <m:sub>
                                      <m:r>
                                        <a:rPr lang="en-CA" altLang="en-US" sz="3200" i="1">
                                          <a:solidFill>
                                            <a:srgbClr val="FF00FF"/>
                                          </a:solidFill>
                                          <a:latin typeface="Cambria Math" panose="02040503050406030204" pitchFamily="18" charset="0"/>
                                          <a:sym typeface="Symbol" panose="05050102010706020507" pitchFamily="18" charset="2"/>
                                        </a:rPr>
                                        <m:t>𝑑</m:t>
                                      </m:r>
                                    </m:sub>
                                  </m:sSub>
                                </m:e>
                              </m:d>
                              <m:r>
                                <m:rPr>
                                  <m:nor/>
                                </m:rPr>
                                <a:rPr lang="en-CA" sz="2400"/>
                                <m:t> </m:t>
                              </m:r>
                            </m:e>
                          </m:d>
                        </m:e>
                        <m:sup/>
                      </m:sSup>
                    </m:oMath>
                  </m:oMathPara>
                </a14:m>
                <a:endParaRPr lang="en-CA"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6254737" y="3647420"/>
                <a:ext cx="2659510" cy="481094"/>
              </a:xfrm>
              <a:prstGeom prst="rect">
                <a:avLst/>
              </a:prstGeom>
              <a:blipFill>
                <a:blip r:embed="rId5"/>
                <a:stretch>
                  <a:fillRect b="-12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51"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6"/>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931845" y="3647420"/>
                <a:ext cx="1773755" cy="492443"/>
              </a:xfrm>
              <a:prstGeom prst="rect">
                <a:avLst/>
              </a:prstGeom>
              <a:noFill/>
            </p:spPr>
            <p:txBody>
              <a:bodyPr wrap="none" lIns="0" tIns="0" rIns="0" bIns="0" rtlCol="0">
                <a:spAutoFit/>
              </a:bodyPr>
              <a:lstStyle/>
              <a:p>
                <a:r>
                  <a:rPr lang="en-US" altLang="en-US" sz="3200">
                    <a:solidFill>
                      <a:schemeClr val="tx1"/>
                    </a:solidFill>
                    <a:sym typeface="Symbol" panose="05050102010706020507" pitchFamily="18" charset="2"/>
                  </a:rPr>
                  <a:t> </a:t>
                </a:r>
                <a14:m>
                  <m:oMath xmlns:m="http://schemas.openxmlformats.org/officeDocument/2006/math">
                    <m:nary>
                      <m:naryPr>
                        <m:chr m:val="∑"/>
                        <m:supHide m:val="on"/>
                        <m:ctrlPr>
                          <a:rPr lang="en-US" altLang="en-US" sz="3200"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sz="3200" b="0" i="1" smtClean="0">
                            <a:solidFill>
                              <a:srgbClr val="FF00FF"/>
                            </a:solidFill>
                            <a:latin typeface="Cambria Math" panose="02040503050406030204" pitchFamily="18" charset="0"/>
                            <a:sym typeface="Symbol" panose="05050102010706020507" pitchFamily="18" charset="2"/>
                          </a:rPr>
                          <m:t>𝑑</m:t>
                        </m:r>
                        <m:r>
                          <a:rPr lang="en-CA" altLang="en-US" sz="3200" b="0" i="1" smtClean="0">
                            <a:solidFill>
                              <a:srgbClr val="FF00FF"/>
                            </a:solidFill>
                            <a:latin typeface="Cambria Math" panose="02040503050406030204" pitchFamily="18" charset="0"/>
                            <a:sym typeface="Symbol" panose="05050102010706020507" pitchFamily="18" charset="2"/>
                          </a:rPr>
                          <m:t>=1..</m:t>
                        </m:r>
                        <m:r>
                          <a:rPr lang="en-CA" altLang="en-US" sz="3200" b="0" i="1" smtClean="0">
                            <a:solidFill>
                              <a:srgbClr val="FF00FF"/>
                            </a:solidFill>
                            <a:latin typeface="Cambria Math" panose="02040503050406030204" pitchFamily="18" charset="0"/>
                            <a:sym typeface="Symbol" panose="05050102010706020507" pitchFamily="18" charset="2"/>
                          </a:rPr>
                          <m:t>𝐷</m:t>
                        </m:r>
                      </m:sub>
                      <m:sup/>
                      <m:e/>
                    </m:nary>
                  </m:oMath>
                </a14:m>
                <a:endParaRPr lang="en-CA" sz="3200">
                  <a:solidFill>
                    <a:schemeClr val="tx1"/>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4931845" y="3647420"/>
                <a:ext cx="1773755" cy="492443"/>
              </a:xfrm>
              <a:prstGeom prst="rect">
                <a:avLst/>
              </a:prstGeom>
              <a:blipFill>
                <a:blip r:embed="rId7"/>
                <a:stretch>
                  <a:fillRect/>
                </a:stretch>
              </a:blipFill>
            </p:spPr>
            <p:txBody>
              <a:bodyPr/>
              <a:lstStyle/>
              <a:p>
                <a:r>
                  <a:rPr lang="en-US">
                    <a:noFill/>
                  </a:rPr>
                  <a:t> </a:t>
                </a:r>
              </a:p>
            </p:txBody>
          </p:sp>
        </mc:Fallback>
      </mc:AlternateContent>
      <p:grpSp>
        <p:nvGrpSpPr>
          <p:cNvPr id="53" name="Group 52"/>
          <p:cNvGrpSpPr/>
          <p:nvPr/>
        </p:nvGrpSpPr>
        <p:grpSpPr>
          <a:xfrm>
            <a:off x="914400" y="5007360"/>
            <a:ext cx="2280320" cy="794760"/>
            <a:chOff x="912128" y="5007360"/>
            <a:chExt cx="2280320" cy="794760"/>
          </a:xfrm>
        </p:grpSpPr>
        <p:cxnSp>
          <p:nvCxnSpPr>
            <p:cNvPr id="54" name="Straight Connector 53"/>
            <p:cNvCxnSpPr/>
            <p:nvPr/>
          </p:nvCxnSpPr>
          <p:spPr bwMode="auto">
            <a:xfrm flipV="1">
              <a:off x="912128" y="5551680"/>
              <a:ext cx="2990" cy="250440"/>
            </a:xfrm>
            <a:prstGeom prst="line">
              <a:avLst/>
            </a:prstGeom>
            <a:noFill/>
            <a:ln w="12700" cap="sq"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flipV="1">
              <a:off x="1140010" y="539034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6" name="Straight Connector 55"/>
            <p:cNvCxnSpPr/>
            <p:nvPr/>
          </p:nvCxnSpPr>
          <p:spPr bwMode="auto">
            <a:xfrm flipV="1">
              <a:off x="1371600" y="5149820"/>
              <a:ext cx="0" cy="108960"/>
            </a:xfrm>
            <a:prstGeom prst="line">
              <a:avLst/>
            </a:prstGeom>
            <a:noFill/>
            <a:ln w="12700" cap="sq" cmpd="sng" algn="ctr">
              <a:solidFill>
                <a:schemeClr val="accent1"/>
              </a:solidFill>
              <a:prstDash val="solid"/>
              <a:round/>
              <a:headEnd type="none" w="med" len="med"/>
              <a:tailEnd type="none" w="med" len="med"/>
            </a:ln>
            <a:effectLst/>
          </p:spPr>
        </p:cxnSp>
        <p:cxnSp>
          <p:nvCxnSpPr>
            <p:cNvPr id="57" name="Straight Connector 56"/>
            <p:cNvCxnSpPr/>
            <p:nvPr/>
          </p:nvCxnSpPr>
          <p:spPr bwMode="auto">
            <a:xfrm flipV="1">
              <a:off x="1748624" y="5117328"/>
              <a:ext cx="2990" cy="206760"/>
            </a:xfrm>
            <a:prstGeom prst="line">
              <a:avLst/>
            </a:prstGeom>
            <a:noFill/>
            <a:ln w="12700" cap="sq" cmpd="sng" algn="ctr">
              <a:solidFill>
                <a:schemeClr val="accent1"/>
              </a:solidFill>
              <a:prstDash val="solid"/>
              <a:round/>
              <a:headEnd type="none" w="med" len="med"/>
              <a:tailEnd type="none" w="med" len="med"/>
            </a:ln>
            <a:effectLst/>
          </p:spPr>
        </p:cxnSp>
        <p:cxnSp>
          <p:nvCxnSpPr>
            <p:cNvPr id="58" name="Straight Connector 57"/>
            <p:cNvCxnSpPr/>
            <p:nvPr/>
          </p:nvCxnSpPr>
          <p:spPr bwMode="auto">
            <a:xfrm flipV="1">
              <a:off x="2131628" y="5007360"/>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9" name="Straight Connector 58"/>
            <p:cNvCxnSpPr/>
            <p:nvPr/>
          </p:nvCxnSpPr>
          <p:spPr bwMode="auto">
            <a:xfrm flipV="1">
              <a:off x="2283010" y="514186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60" name="Straight Connector 59"/>
            <p:cNvCxnSpPr/>
            <p:nvPr/>
          </p:nvCxnSpPr>
          <p:spPr bwMode="auto">
            <a:xfrm flipV="1">
              <a:off x="2511610" y="5007360"/>
              <a:ext cx="2990" cy="204032"/>
            </a:xfrm>
            <a:prstGeom prst="line">
              <a:avLst/>
            </a:prstGeom>
            <a:noFill/>
            <a:ln w="12700" cap="sq" cmpd="sng" algn="ctr">
              <a:solidFill>
                <a:schemeClr val="accent1"/>
              </a:solidFill>
              <a:prstDash val="solid"/>
              <a:round/>
              <a:headEnd type="none" w="med" len="med"/>
              <a:tailEnd type="none" w="med" len="med"/>
            </a:ln>
            <a:effectLst/>
          </p:spPr>
        </p:cxnSp>
        <p:cxnSp>
          <p:nvCxnSpPr>
            <p:cNvPr id="61" name="Straight Connector 60"/>
            <p:cNvCxnSpPr/>
            <p:nvPr/>
          </p:nvCxnSpPr>
          <p:spPr bwMode="auto">
            <a:xfrm>
              <a:off x="2659048" y="5312160"/>
              <a:ext cx="0" cy="152400"/>
            </a:xfrm>
            <a:prstGeom prst="line">
              <a:avLst/>
            </a:prstGeom>
            <a:noFill/>
            <a:ln w="12700" cap="sq" cmpd="sng" algn="ctr">
              <a:solidFill>
                <a:schemeClr val="accent1"/>
              </a:solidFill>
              <a:prstDash val="solid"/>
              <a:round/>
              <a:headEnd type="none" w="med" len="med"/>
              <a:tailEnd type="none" w="med" len="med"/>
            </a:ln>
            <a:effectLst/>
          </p:spPr>
        </p:cxnSp>
        <p:cxnSp>
          <p:nvCxnSpPr>
            <p:cNvPr id="63" name="Straight Connector 62"/>
            <p:cNvCxnSpPr/>
            <p:nvPr/>
          </p:nvCxnSpPr>
          <p:spPr bwMode="auto">
            <a:xfrm flipV="1">
              <a:off x="3037058" y="5155784"/>
              <a:ext cx="2990" cy="455212"/>
            </a:xfrm>
            <a:prstGeom prst="line">
              <a:avLst/>
            </a:prstGeom>
            <a:noFill/>
            <a:ln w="12700" cap="sq" cmpd="sng" algn="ctr">
              <a:solidFill>
                <a:schemeClr val="accent1"/>
              </a:solidFill>
              <a:prstDash val="solid"/>
              <a:round/>
              <a:headEnd type="none" w="med" len="med"/>
              <a:tailEnd type="none" w="med" len="med"/>
            </a:ln>
            <a:effectLst/>
          </p:spPr>
        </p:cxnSp>
        <p:cxnSp>
          <p:nvCxnSpPr>
            <p:cNvPr id="65" name="Straight Connector 64"/>
            <p:cNvCxnSpPr/>
            <p:nvPr/>
          </p:nvCxnSpPr>
          <p:spPr bwMode="auto">
            <a:xfrm flipV="1">
              <a:off x="3189458" y="5464560"/>
              <a:ext cx="2990" cy="326640"/>
            </a:xfrm>
            <a:prstGeom prst="line">
              <a:avLst/>
            </a:prstGeom>
            <a:noFill/>
            <a:ln w="12700" cap="sq" cmpd="sng" algn="ctr">
              <a:solidFill>
                <a:schemeClr val="accent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42" name="Rectangle 41"/>
              <p:cNvSpPr/>
              <p:nvPr/>
            </p:nvSpPr>
            <p:spPr>
              <a:xfrm>
                <a:off x="3034146" y="3647420"/>
                <a:ext cx="2590800" cy="584775"/>
              </a:xfrm>
              <a:prstGeom prst="rect">
                <a:avLst/>
              </a:prstGeom>
              <a:noFill/>
            </p:spPr>
            <p:txBody>
              <a:bodyPr wrap="square">
                <a:spAutoFit/>
              </a:bodyPr>
              <a:lstStyle/>
              <a:p>
                <a:pPr algn="ctr"/>
                <a:r>
                  <a:rPr lang="en-US" sz="3200" i="1">
                    <a:solidFill>
                      <a:schemeClr val="accent1"/>
                    </a:solidFill>
                  </a:rPr>
                  <a:t>E(</a:t>
                </a:r>
                <a14:m>
                  <m:oMath xmlns:m="http://schemas.openxmlformats.org/officeDocument/2006/math">
                    <m:acc>
                      <m:accPr>
                        <m:chr m:val="⃗"/>
                        <m:ctrlPr>
                          <a:rPr lang="en-US" altLang="en-US" sz="3200" i="1">
                            <a:solidFill>
                              <a:srgbClr val="66FF33"/>
                            </a:solidFill>
                            <a:latin typeface="Cambria Math" panose="02040503050406030204" pitchFamily="18" charset="0"/>
                          </a:rPr>
                        </m:ctrlPr>
                      </m:accPr>
                      <m:e>
                        <m:r>
                          <a:rPr lang="en-CA" altLang="en-US" sz="3200" i="1">
                            <a:solidFill>
                              <a:srgbClr val="66FF33"/>
                            </a:solidFill>
                            <a:latin typeface="Cambria Math" panose="02040503050406030204" pitchFamily="18" charset="0"/>
                          </a:rPr>
                          <m:t>𝑤</m:t>
                        </m:r>
                      </m:e>
                    </m:acc>
                  </m:oMath>
                </a14:m>
                <a:r>
                  <a:rPr lang="en-CA" sz="3200" i="1">
                    <a:solidFill>
                      <a:schemeClr val="accent1"/>
                    </a:solidFill>
                  </a:rPr>
                  <a:t>) </a:t>
                </a:r>
                <a:r>
                  <a:rPr lang="en-CA" sz="3200" i="1"/>
                  <a:t>=</a:t>
                </a:r>
              </a:p>
            </p:txBody>
          </p:sp>
        </mc:Choice>
        <mc:Fallback xmlns="">
          <p:sp>
            <p:nvSpPr>
              <p:cNvPr id="42" name="Rectangle 41"/>
              <p:cNvSpPr>
                <a:spLocks noRot="1" noChangeAspect="1" noMove="1" noResize="1" noEditPoints="1" noAdjustHandles="1" noChangeArrowheads="1" noChangeShapeType="1" noTextEdit="1"/>
              </p:cNvSpPr>
              <p:nvPr/>
            </p:nvSpPr>
            <p:spPr>
              <a:xfrm>
                <a:off x="3034146" y="3647420"/>
                <a:ext cx="2590800" cy="584775"/>
              </a:xfrm>
              <a:prstGeom prst="rect">
                <a:avLst/>
              </a:prstGeom>
              <a:blipFill>
                <a:blip r:embed="rId8"/>
                <a:stretch>
                  <a:fillRect t="-14583" b="-32292"/>
                </a:stretch>
              </a:blipFill>
            </p:spPr>
            <p:txBody>
              <a:bodyPr/>
              <a:lstStyle/>
              <a:p>
                <a:r>
                  <a:rPr lang="en-US">
                    <a:noFill/>
                  </a:rPr>
                  <a:t> </a:t>
                </a:r>
              </a:p>
            </p:txBody>
          </p:sp>
        </mc:Fallback>
      </mc:AlternateContent>
      <p:grpSp>
        <p:nvGrpSpPr>
          <p:cNvPr id="6" name="Group 5"/>
          <p:cNvGrpSpPr/>
          <p:nvPr/>
        </p:nvGrpSpPr>
        <p:grpSpPr>
          <a:xfrm>
            <a:off x="3810000" y="1767240"/>
            <a:ext cx="5147792" cy="671160"/>
            <a:chOff x="3810000" y="1767240"/>
            <a:chExt cx="5147792" cy="671160"/>
          </a:xfrm>
        </p:grpSpPr>
        <p:sp>
          <p:nvSpPr>
            <p:cNvPr id="2" name="Rectangle 1"/>
            <p:cNvSpPr/>
            <p:nvPr/>
          </p:nvSpPr>
          <p:spPr>
            <a:xfrm>
              <a:off x="4114800" y="1915180"/>
              <a:ext cx="4842992" cy="523220"/>
            </a:xfrm>
            <a:prstGeom prst="rect">
              <a:avLst/>
            </a:prstGeom>
          </p:spPr>
          <p:txBody>
            <a:bodyPr wrap="none">
              <a:spAutoFit/>
            </a:bodyPr>
            <a:lstStyle/>
            <a:p>
              <a:r>
                <a:rPr lang="en-CA" altLang="en-US">
                  <a:cs typeface="Times New Roman" panose="02020603050405020304" pitchFamily="18" charset="0"/>
                  <a:sym typeface="Symbol" panose="05050102010706020507" pitchFamily="18" charset="2"/>
                </a:rPr>
                <a:t>totaled over all the </a:t>
              </a:r>
              <a:r>
                <a:rPr lang="en-CA" altLang="en-US">
                  <a:solidFill>
                    <a:srgbClr val="FF00FF"/>
                  </a:solidFill>
                  <a:cs typeface="Times New Roman" panose="02020603050405020304" pitchFamily="18" charset="0"/>
                  <a:sym typeface="Symbol" panose="05050102010706020507" pitchFamily="18" charset="2"/>
                </a:rPr>
                <a:t>training data</a:t>
              </a:r>
              <a:r>
                <a:rPr lang="en-CA" altLang="en-US">
                  <a:cs typeface="Times New Roman" panose="02020603050405020304" pitchFamily="18" charset="0"/>
                  <a:sym typeface="Symbol" panose="05050102010706020507" pitchFamily="18" charset="2"/>
                </a:rPr>
                <a:t>.</a:t>
              </a:r>
              <a:endParaRPr lang="en-US" altLang="en-US"/>
            </a:p>
          </p:txBody>
        </p:sp>
        <p:cxnSp>
          <p:nvCxnSpPr>
            <p:cNvPr id="5" name="Straight Connector 4"/>
            <p:cNvCxnSpPr/>
            <p:nvPr/>
          </p:nvCxnSpPr>
          <p:spPr bwMode="auto">
            <a:xfrm>
              <a:off x="3810000" y="1767240"/>
              <a:ext cx="2209800" cy="0"/>
            </a:xfrm>
            <a:prstGeom prst="line">
              <a:avLst/>
            </a:prstGeom>
            <a:noFill/>
            <a:ln w="38100" cap="sq" cmpd="sng" algn="ctr">
              <a:solidFill>
                <a:schemeClr val="hlink"/>
              </a:solidFill>
              <a:prstDash val="solid"/>
              <a:round/>
              <a:headEnd type="none" w="med" len="med"/>
              <a:tailEnd type="none" w="med" len="med"/>
            </a:ln>
            <a:effectLst/>
          </p:spPr>
        </p:cxnSp>
      </p:grpSp>
      <p:grpSp>
        <p:nvGrpSpPr>
          <p:cNvPr id="10" name="Group 9"/>
          <p:cNvGrpSpPr/>
          <p:nvPr/>
        </p:nvGrpSpPr>
        <p:grpSpPr>
          <a:xfrm>
            <a:off x="4433454" y="3962400"/>
            <a:ext cx="3905356" cy="2885420"/>
            <a:chOff x="4433454" y="3962400"/>
            <a:chExt cx="3905356" cy="2885420"/>
          </a:xfrm>
        </p:grpSpPr>
        <p:grpSp>
          <p:nvGrpSpPr>
            <p:cNvPr id="49" name="Group 48"/>
            <p:cNvGrpSpPr/>
            <p:nvPr/>
          </p:nvGrpSpPr>
          <p:grpSpPr>
            <a:xfrm>
              <a:off x="4572000" y="3962400"/>
              <a:ext cx="3766810" cy="2590800"/>
              <a:chOff x="76200" y="3962400"/>
              <a:chExt cx="3766810" cy="2590800"/>
            </a:xfrm>
          </p:grpSpPr>
          <p:cxnSp>
            <p:nvCxnSpPr>
              <p:cNvPr id="64" name="Straight Connector 63"/>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67" name="Straight Connector 66"/>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68"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Error </a:t>
                </a:r>
                <a:r>
                  <a:rPr lang="en-CA" altLang="en-US" sz="2800" i="1">
                    <a:solidFill>
                      <a:schemeClr val="accent1"/>
                    </a:solidFill>
                    <a:latin typeface="Times New Roman" panose="02020603050405020304" pitchFamily="18" charset="0"/>
                  </a:rPr>
                  <a:t>E</a:t>
                </a:r>
              </a:p>
            </p:txBody>
          </p:sp>
        </p:grpSp>
        <mc:AlternateContent xmlns:mc="http://schemas.openxmlformats.org/markup-compatibility/2006" xmlns:a14="http://schemas.microsoft.com/office/drawing/2010/main">
          <mc:Choice Requires="a14">
            <p:sp>
              <p:nvSpPr>
                <p:cNvPr id="69" name="Text Box 33"/>
                <p:cNvSpPr txBox="1">
                  <a:spLocks noChangeArrowheads="1"/>
                </p:cNvSpPr>
                <p:nvPr/>
              </p:nvSpPr>
              <p:spPr bwMode="auto">
                <a:xfrm>
                  <a:off x="4433454"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Weights</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oMath>
                  </a14:m>
                  <a:endParaRPr lang="en-CA" altLang="en-US" sz="2800">
                    <a:solidFill>
                      <a:srgbClr val="66FF33"/>
                    </a:solidFill>
                    <a:latin typeface="Times New Roman" pitchFamily="18" charset="0"/>
                  </a:endParaRPr>
                </a:p>
              </p:txBody>
            </p:sp>
          </mc:Choice>
          <mc:Fallback xmlns="">
            <p:sp>
              <p:nvSpPr>
                <p:cNvPr id="69" name="Text Box 33"/>
                <p:cNvSpPr txBox="1">
                  <a:spLocks noRot="1" noChangeAspect="1" noMove="1" noResize="1" noEditPoints="1" noAdjustHandles="1" noChangeArrowheads="1" noChangeShapeType="1" noTextEdit="1"/>
                </p:cNvSpPr>
                <p:nvPr/>
              </p:nvSpPr>
              <p:spPr bwMode="auto">
                <a:xfrm>
                  <a:off x="4433454" y="6324600"/>
                  <a:ext cx="2590800" cy="523220"/>
                </a:xfrm>
                <a:prstGeom prst="rect">
                  <a:avLst/>
                </a:prstGeom>
                <a:blipFill>
                  <a:blip r:embed="rId9"/>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cxnSp>
          <p:nvCxnSpPr>
            <p:cNvPr id="70" name="Straight Connector 69"/>
            <p:cNvCxnSpPr/>
            <p:nvPr/>
          </p:nvCxnSpPr>
          <p:spPr bwMode="auto">
            <a:xfrm flipV="1">
              <a:off x="6096000" y="5676900"/>
              <a:ext cx="0" cy="723900"/>
            </a:xfrm>
            <a:prstGeom prst="line">
              <a:avLst/>
            </a:prstGeom>
            <a:noFill/>
            <a:ln w="12700" cap="sq" cmpd="sng" algn="ctr">
              <a:solidFill>
                <a:srgbClr val="66FF33"/>
              </a:solidFill>
              <a:prstDash val="solid"/>
              <a:round/>
              <a:headEnd type="none" w="med" len="med"/>
              <a:tailEnd type="none" w="med" len="med"/>
            </a:ln>
            <a:effectLst/>
          </p:spPr>
        </p:cxnSp>
        <p:cxnSp>
          <p:nvCxnSpPr>
            <p:cNvPr id="74" name="Straight Connector 73"/>
            <p:cNvCxnSpPr/>
            <p:nvPr/>
          </p:nvCxnSpPr>
          <p:spPr bwMode="auto">
            <a:xfrm flipH="1" flipV="1">
              <a:off x="5098473" y="5645724"/>
              <a:ext cx="1008000" cy="0"/>
            </a:xfrm>
            <a:prstGeom prst="line">
              <a:avLst/>
            </a:prstGeom>
            <a:noFill/>
            <a:ln w="12700" cap="sq" cmpd="sng" algn="ctr">
              <a:solidFill>
                <a:schemeClr val="accent2"/>
              </a:solidFill>
              <a:prstDash val="solid"/>
              <a:round/>
              <a:headEnd type="none" w="med" len="med"/>
              <a:tailEnd type="none" w="med" len="med"/>
            </a:ln>
            <a:effectLst/>
          </p:spPr>
        </p:cxnSp>
        <p:sp>
          <p:nvSpPr>
            <p:cNvPr id="76" name="Oval 75"/>
            <p:cNvSpPr/>
            <p:nvPr/>
          </p:nvSpPr>
          <p:spPr>
            <a:xfrm>
              <a:off x="6061362" y="5607099"/>
              <a:ext cx="72000" cy="87120"/>
            </a:xfrm>
            <a:prstGeom prst="ellipse">
              <a:avLst/>
            </a:prstGeom>
            <a:solidFill>
              <a:srgbClr val="92D050"/>
            </a:solidFill>
            <a:ln>
              <a:noFill/>
            </a:ln>
          </p:spPr>
          <p:txBody>
            <a:bodyPr wrap="square" rtlCol="0" anchor="ctr">
              <a:spAutoFit/>
            </a:bodyPr>
            <a:lstStyle/>
            <a:p>
              <a:pPr algn="l"/>
              <a:endParaRPr lang="en-CA" sz="2400"/>
            </a:p>
          </p:txBody>
        </p:sp>
      </p:grpSp>
      <p:sp>
        <p:nvSpPr>
          <p:cNvPr id="82" name="Oval 81"/>
          <p:cNvSpPr/>
          <p:nvPr/>
        </p:nvSpPr>
        <p:spPr>
          <a:xfrm>
            <a:off x="2857328" y="5679608"/>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cxnSp>
        <p:nvCxnSpPr>
          <p:cNvPr id="83" name="Straight Connector 82"/>
          <p:cNvCxnSpPr/>
          <p:nvPr/>
        </p:nvCxnSpPr>
        <p:spPr bwMode="auto">
          <a:xfrm flipV="1">
            <a:off x="2895600" y="5486400"/>
            <a:ext cx="0" cy="202004"/>
          </a:xfrm>
          <a:prstGeom prst="line">
            <a:avLst/>
          </a:prstGeom>
          <a:noFill/>
          <a:ln w="12700" cap="sq" cmpd="sng" algn="ctr">
            <a:solidFill>
              <a:schemeClr val="accent1"/>
            </a:solidFill>
            <a:prstDash val="solid"/>
            <a:round/>
            <a:headEnd type="none" w="med" len="med"/>
            <a:tailEnd type="none" w="med" len="med"/>
          </a:ln>
          <a:effectLst/>
        </p:spPr>
      </p:cxnSp>
      <p:cxnSp>
        <p:nvCxnSpPr>
          <p:cNvPr id="84" name="Straight Connector 83"/>
          <p:cNvCxnSpPr/>
          <p:nvPr/>
        </p:nvCxnSpPr>
        <p:spPr bwMode="auto">
          <a:xfrm flipV="1">
            <a:off x="3039330" y="5155784"/>
            <a:ext cx="2990" cy="455212"/>
          </a:xfrm>
          <a:prstGeom prst="line">
            <a:avLst/>
          </a:prstGeom>
          <a:noFill/>
          <a:ln w="12700" cap="sq" cmpd="sng" algn="ctr">
            <a:solidFill>
              <a:schemeClr val="accent1"/>
            </a:solidFill>
            <a:prstDash val="solid"/>
            <a:round/>
            <a:headEnd type="none" w="med" len="med"/>
            <a:tailEnd type="none" w="med" len="med"/>
          </a:ln>
          <a:effectLst/>
        </p:spPr>
      </p:cxnSp>
      <p:sp>
        <p:nvSpPr>
          <p:cNvPr id="93" name="Text Box 33"/>
          <p:cNvSpPr txBox="1">
            <a:spLocks noChangeArrowheads="1"/>
          </p:cNvSpPr>
          <p:nvPr/>
        </p:nvSpPr>
        <p:spPr bwMode="auto">
          <a:xfrm>
            <a:off x="1447800" y="3700760"/>
            <a:ext cx="1710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289.34 =</a:t>
            </a:r>
          </a:p>
        </p:txBody>
      </p:sp>
      <p:sp>
        <p:nvSpPr>
          <p:cNvPr id="72" name="Text Box 33"/>
          <p:cNvSpPr txBox="1">
            <a:spLocks noChangeArrowheads="1"/>
          </p:cNvSpPr>
          <p:nvPr/>
        </p:nvSpPr>
        <p:spPr bwMode="auto">
          <a:xfrm>
            <a:off x="3623872" y="5417165"/>
            <a:ext cx="1710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289.34</a:t>
            </a:r>
          </a:p>
        </p:txBody>
      </p:sp>
      <p:sp>
        <p:nvSpPr>
          <p:cNvPr id="62" name="Text Box 33">
            <a:extLst>
              <a:ext uri="{FF2B5EF4-FFF2-40B4-BE49-F238E27FC236}">
                <a16:creationId xmlns:a16="http://schemas.microsoft.com/office/drawing/2014/main" id="{52F390C6-C965-4E69-A0CC-BC75C0CC9C28}"/>
              </a:ext>
            </a:extLst>
          </p:cNvPr>
          <p:cNvSpPr txBox="1">
            <a:spLocks noChangeArrowheads="1"/>
          </p:cNvSpPr>
          <p:nvPr/>
        </p:nvSpPr>
        <p:spPr bwMode="auto">
          <a:xfrm>
            <a:off x="8429624" y="3505200"/>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800">
                <a:solidFill>
                  <a:schemeClr val="accent1"/>
                </a:solidFill>
                <a:latin typeface="Times New Roman" panose="02020603050405020304" pitchFamily="18" charset="0"/>
              </a:rPr>
              <a:t>2</a:t>
            </a:r>
          </a:p>
        </p:txBody>
      </p:sp>
    </p:spTree>
    <p:extLst>
      <p:ext uri="{BB962C8B-B14F-4D97-AF65-F5344CB8AC3E}">
        <p14:creationId xmlns:p14="http://schemas.microsoft.com/office/powerpoint/2010/main" val="42940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0-#ppt_w/2"/>
                                          </p:val>
                                        </p:tav>
                                        <p:tav tm="100000">
                                          <p:val>
                                            <p:strVal val="#ppt_x"/>
                                          </p:val>
                                        </p:tav>
                                      </p:tavLst>
                                    </p:anim>
                                    <p:anim calcmode="lin" valueType="num">
                                      <p:cBhvr additive="base">
                                        <p:cTn id="12"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3"/>
          <p:cNvSpPr txBox="1">
            <a:spLocks noChangeArrowheads="1"/>
          </p:cNvSpPr>
          <p:nvPr/>
        </p:nvSpPr>
        <p:spPr bwMode="auto">
          <a:xfrm>
            <a:off x="3901440" y="953631"/>
            <a:ext cx="558987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endParaRPr lang="en-US" altLang="en-US" sz="2800">
              <a:solidFill>
                <a:schemeClr val="tx2"/>
              </a:solidFill>
              <a:latin typeface="Times New Roman" panose="02020603050405020304" pitchFamily="18" charset="0"/>
            </a:endParaRPr>
          </a:p>
          <a:p>
            <a:pPr algn="ctr">
              <a:spcBef>
                <a:spcPct val="0"/>
              </a:spcBef>
            </a:pPr>
            <a:r>
              <a:rPr lang="en-US" altLang="en-US" sz="2800">
                <a:latin typeface="Times New Roman" pitchFamily="18" charset="0"/>
              </a:rPr>
              <a:t>Add just a little random change</a:t>
            </a:r>
          </a:p>
          <a:p>
            <a:pPr algn="ctr">
              <a:spcBef>
                <a:spcPct val="0"/>
              </a:spcBef>
            </a:pPr>
            <a:r>
              <a:rPr lang="en-US" altLang="en-US" sz="2800">
                <a:latin typeface="Times New Roman" pitchFamily="18" charset="0"/>
              </a:rPr>
              <a:t>that is encouraged just a little </a:t>
            </a:r>
          </a:p>
          <a:p>
            <a:pPr algn="ctr">
              <a:spcBef>
                <a:spcPct val="0"/>
              </a:spcBef>
            </a:pPr>
            <a:r>
              <a:rPr lang="en-US" altLang="en-US" sz="2800">
                <a:latin typeface="Times New Roman" pitchFamily="18" charset="0"/>
              </a:rPr>
              <a:t>     by some feed back </a:t>
            </a:r>
          </a:p>
          <a:p>
            <a:pPr algn="ctr">
              <a:spcBef>
                <a:spcPct val="0"/>
              </a:spcBef>
            </a:pPr>
            <a:r>
              <a:rPr lang="en-US" altLang="en-US" sz="2800">
                <a:latin typeface="Times New Roman" pitchFamily="18" charset="0"/>
              </a:rPr>
              <a:t>       to go in the right direction.</a:t>
            </a:r>
          </a:p>
        </p:txBody>
      </p:sp>
      <p:sp>
        <p:nvSpPr>
          <p:cNvPr id="18" name="Title 1"/>
          <p:cNvSpPr>
            <a:spLocks noGrp="1"/>
          </p:cNvSpPr>
          <p:nvPr>
            <p:ph type="title"/>
          </p:nvPr>
        </p:nvSpPr>
        <p:spPr>
          <a:xfrm>
            <a:off x="685800" y="-228600"/>
            <a:ext cx="7772400" cy="1143000"/>
          </a:xfrm>
        </p:spPr>
        <p:txBody>
          <a:bodyPr/>
          <a:lstStyle/>
          <a:p>
            <a:pPr>
              <a:defRPr/>
            </a:pPr>
            <a:r>
              <a:rPr lang="en-CA" b="0">
                <a:effectLst/>
                <a:latin typeface="Times New Roman" panose="02020603050405020304" pitchFamily="18" charset="0"/>
              </a:rPr>
              <a:t>Magic</a:t>
            </a:r>
          </a:p>
        </p:txBody>
      </p:sp>
      <p:sp>
        <p:nvSpPr>
          <p:cNvPr id="15" name="Text Box 33"/>
          <p:cNvSpPr txBox="1">
            <a:spLocks noChangeArrowheads="1"/>
          </p:cNvSpPr>
          <p:nvPr/>
        </p:nvSpPr>
        <p:spPr bwMode="auto">
          <a:xfrm>
            <a:off x="5257800" y="4584918"/>
            <a:ext cx="3810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anose="02020603050405020304" pitchFamily="18" charset="0"/>
              </a:rPr>
              <a:t>Emergent Complexity</a:t>
            </a:r>
          </a:p>
          <a:p>
            <a:pPr algn="ctr">
              <a:spcBef>
                <a:spcPct val="0"/>
              </a:spcBef>
            </a:pPr>
            <a:r>
              <a:rPr lang="en-US" altLang="en-US" sz="2800">
                <a:latin typeface="Times New Roman" pitchFamily="18" charset="0"/>
              </a:rPr>
              <a:t>And what arises</a:t>
            </a:r>
          </a:p>
          <a:p>
            <a:pPr algn="ctr">
              <a:spcBef>
                <a:spcPct val="0"/>
              </a:spcBef>
            </a:pPr>
            <a:r>
              <a:rPr lang="en-US" altLang="en-US" sz="2800">
                <a:latin typeface="Times New Roman" pitchFamily="18" charset="0"/>
              </a:rPr>
              <a:t>is awe inspiring</a:t>
            </a:r>
          </a:p>
          <a:p>
            <a:pPr algn="ctr">
              <a:spcBef>
                <a:spcPct val="0"/>
              </a:spcBef>
            </a:pPr>
            <a:endParaRPr lang="en-US" altLang="en-US" sz="2800">
              <a:latin typeface="Times New Roman" pitchFamily="18" charset="0"/>
            </a:endParaRPr>
          </a:p>
        </p:txBody>
      </p:sp>
      <p:grpSp>
        <p:nvGrpSpPr>
          <p:cNvPr id="7" name="Group 6"/>
          <p:cNvGrpSpPr/>
          <p:nvPr/>
        </p:nvGrpSpPr>
        <p:grpSpPr>
          <a:xfrm>
            <a:off x="609600" y="1143000"/>
            <a:ext cx="3200400" cy="2667000"/>
            <a:chOff x="4724400" y="3077392"/>
            <a:chExt cx="4030951" cy="3642254"/>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77392"/>
              <a:ext cx="4030951" cy="36422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400800" y="4114800"/>
              <a:ext cx="2033628" cy="609600"/>
            </a:xfrm>
            <a:prstGeom prst="rect">
              <a:avLst/>
            </a:prstGeom>
            <a:solidFill>
              <a:srgbClr val="00621A"/>
            </a:solidFill>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10" name="Text Box 33"/>
            <p:cNvSpPr txBox="1">
              <a:spLocks noChangeArrowheads="1"/>
            </p:cNvSpPr>
            <p:nvPr/>
          </p:nvSpPr>
          <p:spPr bwMode="auto">
            <a:xfrm>
              <a:off x="6096000" y="3909907"/>
              <a:ext cx="2590800" cy="11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400">
                  <a:solidFill>
                    <a:schemeClr val="bg2"/>
                  </a:solidFill>
                  <a:latin typeface="Times New Roman" panose="02020603050405020304" pitchFamily="18" charset="0"/>
                </a:rPr>
                <a:t>No. That is not a face.</a:t>
              </a:r>
            </a:p>
          </p:txBody>
        </p:sp>
        <p:pic>
          <p:nvPicPr>
            <p:cNvPr id="11" name="Picture 10" descr="Image result for bicy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021" y="3143221"/>
              <a:ext cx="819179" cy="819179"/>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8" descr="https://resources.inbenta.com/finger%20me%20A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9" y="4361245"/>
            <a:ext cx="4991101" cy="224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05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p:grpSp>
        <p:nvGrpSpPr>
          <p:cNvPr id="1049636" name="Group 1049635"/>
          <p:cNvGrpSpPr/>
          <p:nvPr/>
        </p:nvGrpSpPr>
        <p:grpSpPr>
          <a:xfrm>
            <a:off x="76200" y="3962400"/>
            <a:ext cx="3766810" cy="2590800"/>
            <a:chOff x="76200" y="3962400"/>
            <a:chExt cx="3766810" cy="2590800"/>
          </a:xfrm>
        </p:grpSpPr>
        <p:grpSp>
          <p:nvGrpSpPr>
            <p:cNvPr id="27" name="Group 26"/>
            <p:cNvGrpSpPr/>
            <p:nvPr/>
          </p:nvGrpSpPr>
          <p:grpSpPr>
            <a:xfrm>
              <a:off x="76200" y="3962400"/>
              <a:ext cx="3766810" cy="2590800"/>
              <a:chOff x="76200" y="3962400"/>
              <a:chExt cx="3766810" cy="259080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37" name="TextBox 36"/>
              <p:cNvSpPr txBox="1"/>
              <p:nvPr/>
            </p:nvSpPr>
            <p:spPr>
              <a:xfrm>
                <a:off x="6254737" y="3647420"/>
                <a:ext cx="2659510" cy="48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en-US" sz="3200" i="1">
                              <a:solidFill>
                                <a:schemeClr val="accent1"/>
                              </a:solidFill>
                              <a:latin typeface="Cambria Math" panose="02040503050406030204" pitchFamily="18" charset="0"/>
                              <a:sym typeface="Symbol" panose="05050102010706020507" pitchFamily="18" charset="2"/>
                            </a:rPr>
                          </m:ctrlPr>
                        </m:sSupPr>
                        <m:e>
                          <m:d>
                            <m:dPr>
                              <m:ctrlPr>
                                <a:rPr lang="en-US" altLang="en-US" sz="3200" i="1">
                                  <a:solidFill>
                                    <a:schemeClr val="accent1"/>
                                  </a:solidFill>
                                  <a:latin typeface="Cambria Math" panose="02040503050406030204" pitchFamily="18" charset="0"/>
                                  <a:sym typeface="Symbol" panose="05050102010706020507" pitchFamily="18" charset="2"/>
                                </a:rPr>
                              </m:ctrlPr>
                            </m:dPr>
                            <m:e>
                              <m:r>
                                <m:rPr>
                                  <m:nor/>
                                </m:rPr>
                                <a:rPr lang="en-CA" altLang="en-US" sz="3200" i="1">
                                  <a:solidFill>
                                    <a:srgbClr val="FF00FF"/>
                                  </a:solidFill>
                                  <a:sym typeface="Symbol" panose="05050102010706020507" pitchFamily="18" charset="2"/>
                                </a:rPr>
                                <m:t>y</m:t>
                              </m:r>
                              <m:r>
                                <m:rPr>
                                  <m:nor/>
                                </m:rPr>
                                <a:rPr lang="en-CA" altLang="en-US" sz="3200" b="0" i="1" baseline="-25000" smtClean="0">
                                  <a:solidFill>
                                    <a:srgbClr val="FF00FF"/>
                                  </a:solidFill>
                                  <a:sym typeface="Symbol" panose="05050102010706020507" pitchFamily="18" charset="2"/>
                                </a:rPr>
                                <m:t>d</m:t>
                              </m:r>
                              <m:r>
                                <m:rPr>
                                  <m:nor/>
                                </m:rPr>
                                <a:rPr lang="en-CA" sz="3200"/>
                                <m:t>−</m:t>
                              </m:r>
                              <m:sSub>
                                <m:sSubPr>
                                  <m:ctrlPr>
                                    <a:rPr lang="en-US" altLang="en-US" sz="3200" i="1">
                                      <a:solidFill>
                                        <a:srgbClr val="66FF33"/>
                                      </a:solidFill>
                                      <a:latin typeface="Cambria Math" panose="02040503050406030204" pitchFamily="18" charset="0"/>
                                      <a:sym typeface="Symbol" panose="05050102010706020507" pitchFamily="18" charset="2"/>
                                    </a:rPr>
                                  </m:ctrlPr>
                                </m:sSubPr>
                                <m:e>
                                  <m:r>
                                    <a:rPr lang="en-CA" altLang="en-US" sz="3200" i="1">
                                      <a:solidFill>
                                        <a:srgbClr val="66FF33"/>
                                      </a:solidFill>
                                      <a:latin typeface="Cambria Math" panose="02040503050406030204" pitchFamily="18" charset="0"/>
                                      <a:sym typeface="Symbol" panose="05050102010706020507" pitchFamily="18" charset="2"/>
                                    </a:rPr>
                                    <m:t>𝑀</m:t>
                                  </m:r>
                                </m:e>
                                <m:sub>
                                  <m:acc>
                                    <m:accPr>
                                      <m:chr m:val="⃗"/>
                                      <m:ctrlPr>
                                        <a:rPr lang="en-US" altLang="en-US" sz="3200" i="1">
                                          <a:solidFill>
                                            <a:srgbClr val="66FF33"/>
                                          </a:solidFill>
                                          <a:latin typeface="Cambria Math" panose="02040503050406030204" pitchFamily="18" charset="0"/>
                                          <a:sym typeface="Symbol" panose="05050102010706020507" pitchFamily="18" charset="2"/>
                                        </a:rPr>
                                      </m:ctrlPr>
                                    </m:accPr>
                                    <m:e>
                                      <m:r>
                                        <a:rPr lang="en-CA" altLang="en-US" sz="3200" i="1">
                                          <a:solidFill>
                                            <a:srgbClr val="66FF33"/>
                                          </a:solidFill>
                                          <a:latin typeface="Cambria Math" panose="02040503050406030204" pitchFamily="18" charset="0"/>
                                          <a:sym typeface="Symbol" panose="05050102010706020507" pitchFamily="18" charset="2"/>
                                        </a:rPr>
                                        <m:t>𝑤</m:t>
                                      </m:r>
                                    </m:e>
                                  </m:acc>
                                </m:sub>
                              </m:sSub>
                              <m:d>
                                <m:dPr>
                                  <m:ctrlPr>
                                    <a:rPr lang="en-US" altLang="en-US" sz="3200" i="1">
                                      <a:latin typeface="Cambria Math" panose="02040503050406030204" pitchFamily="18" charset="0"/>
                                      <a:sym typeface="Symbol" panose="05050102010706020507" pitchFamily="18" charset="2"/>
                                    </a:rPr>
                                  </m:ctrlPr>
                                </m:dPr>
                                <m:e>
                                  <m:sSub>
                                    <m:sSubPr>
                                      <m:ctrlPr>
                                        <a:rPr lang="en-US" altLang="en-US" sz="3200" i="1">
                                          <a:solidFill>
                                            <a:srgbClr val="FF00FF"/>
                                          </a:solidFill>
                                          <a:latin typeface="Cambria Math" panose="02040503050406030204" pitchFamily="18" charset="0"/>
                                          <a:sym typeface="Symbol" panose="05050102010706020507" pitchFamily="18" charset="2"/>
                                        </a:rPr>
                                      </m:ctrlPr>
                                    </m:sSubPr>
                                    <m:e>
                                      <m:acc>
                                        <m:accPr>
                                          <m:chr m:val="⃗"/>
                                          <m:ctrlPr>
                                            <a:rPr lang="en-US" altLang="en-US" sz="3200" i="1">
                                              <a:solidFill>
                                                <a:srgbClr val="FF00FF"/>
                                              </a:solidFill>
                                              <a:latin typeface="Cambria Math" panose="02040503050406030204" pitchFamily="18" charset="0"/>
                                              <a:sym typeface="Symbol" panose="05050102010706020507" pitchFamily="18" charset="2"/>
                                            </a:rPr>
                                          </m:ctrlPr>
                                        </m:accPr>
                                        <m:e>
                                          <m:r>
                                            <a:rPr lang="en-CA" altLang="en-US" sz="3200" i="1">
                                              <a:solidFill>
                                                <a:srgbClr val="FF00FF"/>
                                              </a:solidFill>
                                              <a:latin typeface="Cambria Math" panose="02040503050406030204" pitchFamily="18" charset="0"/>
                                              <a:sym typeface="Symbol" panose="05050102010706020507" pitchFamily="18" charset="2"/>
                                            </a:rPr>
                                            <m:t>𝑥</m:t>
                                          </m:r>
                                        </m:e>
                                      </m:acc>
                                    </m:e>
                                    <m:sub>
                                      <m:r>
                                        <a:rPr lang="en-CA" altLang="en-US" sz="3200" i="1">
                                          <a:solidFill>
                                            <a:srgbClr val="FF00FF"/>
                                          </a:solidFill>
                                          <a:latin typeface="Cambria Math" panose="02040503050406030204" pitchFamily="18" charset="0"/>
                                          <a:sym typeface="Symbol" panose="05050102010706020507" pitchFamily="18" charset="2"/>
                                        </a:rPr>
                                        <m:t>𝑑</m:t>
                                      </m:r>
                                    </m:sub>
                                  </m:sSub>
                                </m:e>
                              </m:d>
                              <m:r>
                                <m:rPr>
                                  <m:nor/>
                                </m:rPr>
                                <a:rPr lang="en-CA" sz="2400"/>
                                <m:t> </m:t>
                              </m:r>
                            </m:e>
                          </m:d>
                        </m:e>
                        <m:sup/>
                      </m:sSup>
                    </m:oMath>
                  </m:oMathPara>
                </a14:m>
                <a:endParaRPr lang="en-CA"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6254737" y="3647420"/>
                <a:ext cx="2659510" cy="481094"/>
              </a:xfrm>
              <a:prstGeom prst="rect">
                <a:avLst/>
              </a:prstGeom>
              <a:blipFill>
                <a:blip r:embed="rId3"/>
                <a:stretch>
                  <a:fillRect b="-12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51"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4"/>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931845" y="3647420"/>
                <a:ext cx="1773755" cy="492443"/>
              </a:xfrm>
              <a:prstGeom prst="rect">
                <a:avLst/>
              </a:prstGeom>
              <a:noFill/>
            </p:spPr>
            <p:txBody>
              <a:bodyPr wrap="none" lIns="0" tIns="0" rIns="0" bIns="0" rtlCol="0">
                <a:spAutoFit/>
              </a:bodyPr>
              <a:lstStyle/>
              <a:p>
                <a:r>
                  <a:rPr lang="en-US" altLang="en-US" sz="3200">
                    <a:solidFill>
                      <a:schemeClr val="tx1"/>
                    </a:solidFill>
                    <a:sym typeface="Symbol" panose="05050102010706020507" pitchFamily="18" charset="2"/>
                  </a:rPr>
                  <a:t> </a:t>
                </a:r>
                <a14:m>
                  <m:oMath xmlns:m="http://schemas.openxmlformats.org/officeDocument/2006/math">
                    <m:nary>
                      <m:naryPr>
                        <m:chr m:val="∑"/>
                        <m:supHide m:val="on"/>
                        <m:ctrlPr>
                          <a:rPr lang="en-US" altLang="en-US" sz="3200"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sz="3200" b="0" i="1" smtClean="0">
                            <a:solidFill>
                              <a:srgbClr val="FF00FF"/>
                            </a:solidFill>
                            <a:latin typeface="Cambria Math" panose="02040503050406030204" pitchFamily="18" charset="0"/>
                            <a:sym typeface="Symbol" panose="05050102010706020507" pitchFamily="18" charset="2"/>
                          </a:rPr>
                          <m:t>𝑑</m:t>
                        </m:r>
                        <m:r>
                          <a:rPr lang="en-CA" altLang="en-US" sz="3200" b="0" i="1" smtClean="0">
                            <a:solidFill>
                              <a:srgbClr val="FF00FF"/>
                            </a:solidFill>
                            <a:latin typeface="Cambria Math" panose="02040503050406030204" pitchFamily="18" charset="0"/>
                            <a:sym typeface="Symbol" panose="05050102010706020507" pitchFamily="18" charset="2"/>
                          </a:rPr>
                          <m:t>=1..</m:t>
                        </m:r>
                        <m:r>
                          <a:rPr lang="en-CA" altLang="en-US" sz="3200" b="0" i="1" smtClean="0">
                            <a:solidFill>
                              <a:srgbClr val="FF00FF"/>
                            </a:solidFill>
                            <a:latin typeface="Cambria Math" panose="02040503050406030204" pitchFamily="18" charset="0"/>
                            <a:sym typeface="Symbol" panose="05050102010706020507" pitchFamily="18" charset="2"/>
                          </a:rPr>
                          <m:t>𝐷</m:t>
                        </m:r>
                      </m:sub>
                      <m:sup/>
                      <m:e/>
                    </m:nary>
                  </m:oMath>
                </a14:m>
                <a:endParaRPr lang="en-CA" sz="3200">
                  <a:solidFill>
                    <a:schemeClr val="tx1"/>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4931845" y="3647420"/>
                <a:ext cx="1773755" cy="492443"/>
              </a:xfrm>
              <a:prstGeom prst="rect">
                <a:avLst/>
              </a:prstGeom>
              <a:blipFill>
                <a:blip r:embed="rId5"/>
                <a:stretch>
                  <a:fillRect/>
                </a:stretch>
              </a:blipFill>
            </p:spPr>
            <p:txBody>
              <a:bodyPr/>
              <a:lstStyle/>
              <a:p>
                <a:r>
                  <a:rPr lang="en-US">
                    <a:noFill/>
                  </a:rPr>
                  <a:t> </a:t>
                </a:r>
              </a:p>
            </p:txBody>
          </p:sp>
        </mc:Fallback>
      </mc:AlternateContent>
      <p:grpSp>
        <p:nvGrpSpPr>
          <p:cNvPr id="53" name="Group 52"/>
          <p:cNvGrpSpPr/>
          <p:nvPr/>
        </p:nvGrpSpPr>
        <p:grpSpPr>
          <a:xfrm>
            <a:off x="914400" y="5007360"/>
            <a:ext cx="2280320" cy="794760"/>
            <a:chOff x="912128" y="5007360"/>
            <a:chExt cx="2280320" cy="794760"/>
          </a:xfrm>
        </p:grpSpPr>
        <p:cxnSp>
          <p:nvCxnSpPr>
            <p:cNvPr id="54" name="Straight Connector 53"/>
            <p:cNvCxnSpPr/>
            <p:nvPr/>
          </p:nvCxnSpPr>
          <p:spPr bwMode="auto">
            <a:xfrm flipV="1">
              <a:off x="912128" y="5551680"/>
              <a:ext cx="2990" cy="250440"/>
            </a:xfrm>
            <a:prstGeom prst="line">
              <a:avLst/>
            </a:prstGeom>
            <a:noFill/>
            <a:ln w="12700" cap="sq"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flipV="1">
              <a:off x="1140010" y="539034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6" name="Straight Connector 55"/>
            <p:cNvCxnSpPr/>
            <p:nvPr/>
          </p:nvCxnSpPr>
          <p:spPr bwMode="auto">
            <a:xfrm flipV="1">
              <a:off x="1371600" y="5149820"/>
              <a:ext cx="0" cy="108960"/>
            </a:xfrm>
            <a:prstGeom prst="line">
              <a:avLst/>
            </a:prstGeom>
            <a:noFill/>
            <a:ln w="12700" cap="sq" cmpd="sng" algn="ctr">
              <a:solidFill>
                <a:schemeClr val="accent1"/>
              </a:solidFill>
              <a:prstDash val="solid"/>
              <a:round/>
              <a:headEnd type="none" w="med" len="med"/>
              <a:tailEnd type="none" w="med" len="med"/>
            </a:ln>
            <a:effectLst/>
          </p:spPr>
        </p:cxnSp>
        <p:cxnSp>
          <p:nvCxnSpPr>
            <p:cNvPr id="57" name="Straight Connector 56"/>
            <p:cNvCxnSpPr/>
            <p:nvPr/>
          </p:nvCxnSpPr>
          <p:spPr bwMode="auto">
            <a:xfrm flipV="1">
              <a:off x="1748624" y="5117328"/>
              <a:ext cx="2990" cy="206760"/>
            </a:xfrm>
            <a:prstGeom prst="line">
              <a:avLst/>
            </a:prstGeom>
            <a:noFill/>
            <a:ln w="12700" cap="sq" cmpd="sng" algn="ctr">
              <a:solidFill>
                <a:schemeClr val="accent1"/>
              </a:solidFill>
              <a:prstDash val="solid"/>
              <a:round/>
              <a:headEnd type="none" w="med" len="med"/>
              <a:tailEnd type="none" w="med" len="med"/>
            </a:ln>
            <a:effectLst/>
          </p:spPr>
        </p:cxnSp>
        <p:cxnSp>
          <p:nvCxnSpPr>
            <p:cNvPr id="58" name="Straight Connector 57"/>
            <p:cNvCxnSpPr/>
            <p:nvPr/>
          </p:nvCxnSpPr>
          <p:spPr bwMode="auto">
            <a:xfrm flipV="1">
              <a:off x="2131628" y="5007360"/>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9" name="Straight Connector 58"/>
            <p:cNvCxnSpPr/>
            <p:nvPr/>
          </p:nvCxnSpPr>
          <p:spPr bwMode="auto">
            <a:xfrm flipV="1">
              <a:off x="2283010" y="514186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60" name="Straight Connector 59"/>
            <p:cNvCxnSpPr/>
            <p:nvPr/>
          </p:nvCxnSpPr>
          <p:spPr bwMode="auto">
            <a:xfrm flipV="1">
              <a:off x="2511610" y="5007360"/>
              <a:ext cx="2990" cy="204032"/>
            </a:xfrm>
            <a:prstGeom prst="line">
              <a:avLst/>
            </a:prstGeom>
            <a:noFill/>
            <a:ln w="12700" cap="sq" cmpd="sng" algn="ctr">
              <a:solidFill>
                <a:schemeClr val="accent1"/>
              </a:solidFill>
              <a:prstDash val="solid"/>
              <a:round/>
              <a:headEnd type="none" w="med" len="med"/>
              <a:tailEnd type="none" w="med" len="med"/>
            </a:ln>
            <a:effectLst/>
          </p:spPr>
        </p:cxnSp>
        <p:cxnSp>
          <p:nvCxnSpPr>
            <p:cNvPr id="61" name="Straight Connector 60"/>
            <p:cNvCxnSpPr/>
            <p:nvPr/>
          </p:nvCxnSpPr>
          <p:spPr bwMode="auto">
            <a:xfrm>
              <a:off x="2659048" y="5312160"/>
              <a:ext cx="0" cy="152400"/>
            </a:xfrm>
            <a:prstGeom prst="line">
              <a:avLst/>
            </a:prstGeom>
            <a:noFill/>
            <a:ln w="12700" cap="sq" cmpd="sng" algn="ctr">
              <a:solidFill>
                <a:schemeClr val="accent1"/>
              </a:solidFill>
              <a:prstDash val="solid"/>
              <a:round/>
              <a:headEnd type="none" w="med" len="med"/>
              <a:tailEnd type="none" w="med" len="med"/>
            </a:ln>
            <a:effectLst/>
          </p:spPr>
        </p:cxnSp>
        <p:cxnSp>
          <p:nvCxnSpPr>
            <p:cNvPr id="63" name="Straight Connector 62"/>
            <p:cNvCxnSpPr/>
            <p:nvPr/>
          </p:nvCxnSpPr>
          <p:spPr bwMode="auto">
            <a:xfrm flipV="1">
              <a:off x="3037058" y="5155784"/>
              <a:ext cx="2990" cy="455212"/>
            </a:xfrm>
            <a:prstGeom prst="line">
              <a:avLst/>
            </a:prstGeom>
            <a:noFill/>
            <a:ln w="12700" cap="sq" cmpd="sng" algn="ctr">
              <a:solidFill>
                <a:schemeClr val="accent1"/>
              </a:solidFill>
              <a:prstDash val="solid"/>
              <a:round/>
              <a:headEnd type="none" w="med" len="med"/>
              <a:tailEnd type="none" w="med" len="med"/>
            </a:ln>
            <a:effectLst/>
          </p:spPr>
        </p:cxnSp>
        <p:cxnSp>
          <p:nvCxnSpPr>
            <p:cNvPr id="65" name="Straight Connector 64"/>
            <p:cNvCxnSpPr/>
            <p:nvPr/>
          </p:nvCxnSpPr>
          <p:spPr bwMode="auto">
            <a:xfrm flipV="1">
              <a:off x="3189458" y="5464560"/>
              <a:ext cx="2990" cy="326640"/>
            </a:xfrm>
            <a:prstGeom prst="line">
              <a:avLst/>
            </a:prstGeom>
            <a:noFill/>
            <a:ln w="12700" cap="sq" cmpd="sng" algn="ctr">
              <a:solidFill>
                <a:schemeClr val="accent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42" name="Rectangle 41"/>
              <p:cNvSpPr/>
              <p:nvPr/>
            </p:nvSpPr>
            <p:spPr>
              <a:xfrm>
                <a:off x="3034146" y="3647420"/>
                <a:ext cx="2590800" cy="584775"/>
              </a:xfrm>
              <a:prstGeom prst="rect">
                <a:avLst/>
              </a:prstGeom>
              <a:noFill/>
            </p:spPr>
            <p:txBody>
              <a:bodyPr wrap="square">
                <a:spAutoFit/>
              </a:bodyPr>
              <a:lstStyle/>
              <a:p>
                <a:pPr algn="ctr"/>
                <a:r>
                  <a:rPr lang="en-US" sz="3200" i="1">
                    <a:solidFill>
                      <a:schemeClr val="accent1"/>
                    </a:solidFill>
                  </a:rPr>
                  <a:t>E(</a:t>
                </a:r>
                <a14:m>
                  <m:oMath xmlns:m="http://schemas.openxmlformats.org/officeDocument/2006/math">
                    <m:acc>
                      <m:accPr>
                        <m:chr m:val="⃗"/>
                        <m:ctrlPr>
                          <a:rPr lang="en-US" altLang="en-US" sz="3200" i="1">
                            <a:solidFill>
                              <a:srgbClr val="66FF33"/>
                            </a:solidFill>
                            <a:latin typeface="Cambria Math" panose="02040503050406030204" pitchFamily="18" charset="0"/>
                          </a:rPr>
                        </m:ctrlPr>
                      </m:accPr>
                      <m:e>
                        <m:r>
                          <a:rPr lang="en-CA" altLang="en-US" sz="3200" i="1">
                            <a:solidFill>
                              <a:srgbClr val="66FF33"/>
                            </a:solidFill>
                            <a:latin typeface="Cambria Math" panose="02040503050406030204" pitchFamily="18" charset="0"/>
                          </a:rPr>
                          <m:t>𝑤</m:t>
                        </m:r>
                      </m:e>
                    </m:acc>
                  </m:oMath>
                </a14:m>
                <a:r>
                  <a:rPr lang="en-CA" sz="3200" i="1">
                    <a:solidFill>
                      <a:schemeClr val="accent1"/>
                    </a:solidFill>
                  </a:rPr>
                  <a:t>) </a:t>
                </a:r>
                <a:r>
                  <a:rPr lang="en-CA" sz="3200" i="1"/>
                  <a:t>=</a:t>
                </a:r>
              </a:p>
            </p:txBody>
          </p:sp>
        </mc:Choice>
        <mc:Fallback xmlns="">
          <p:sp>
            <p:nvSpPr>
              <p:cNvPr id="42" name="Rectangle 41"/>
              <p:cNvSpPr>
                <a:spLocks noRot="1" noChangeAspect="1" noMove="1" noResize="1" noEditPoints="1" noAdjustHandles="1" noChangeArrowheads="1" noChangeShapeType="1" noTextEdit="1"/>
              </p:cNvSpPr>
              <p:nvPr/>
            </p:nvSpPr>
            <p:spPr>
              <a:xfrm>
                <a:off x="3034146" y="3647420"/>
                <a:ext cx="2590800" cy="584775"/>
              </a:xfrm>
              <a:prstGeom prst="rect">
                <a:avLst/>
              </a:prstGeom>
              <a:blipFill>
                <a:blip r:embed="rId6"/>
                <a:stretch>
                  <a:fillRect t="-14583" b="-32292"/>
                </a:stretch>
              </a:blipFill>
            </p:spPr>
            <p:txBody>
              <a:bodyPr/>
              <a:lstStyle/>
              <a:p>
                <a:r>
                  <a:rPr lang="en-US">
                    <a:noFill/>
                  </a:rPr>
                  <a:t> </a:t>
                </a:r>
              </a:p>
            </p:txBody>
          </p:sp>
        </mc:Fallback>
      </mc:AlternateContent>
      <p:grpSp>
        <p:nvGrpSpPr>
          <p:cNvPr id="10" name="Group 9"/>
          <p:cNvGrpSpPr/>
          <p:nvPr/>
        </p:nvGrpSpPr>
        <p:grpSpPr>
          <a:xfrm>
            <a:off x="4433454" y="3962400"/>
            <a:ext cx="3905356" cy="2885420"/>
            <a:chOff x="4433454" y="3962400"/>
            <a:chExt cx="3905356" cy="2885420"/>
          </a:xfrm>
        </p:grpSpPr>
        <p:grpSp>
          <p:nvGrpSpPr>
            <p:cNvPr id="49" name="Group 48"/>
            <p:cNvGrpSpPr/>
            <p:nvPr/>
          </p:nvGrpSpPr>
          <p:grpSpPr>
            <a:xfrm>
              <a:off x="4572000" y="3962400"/>
              <a:ext cx="3766810" cy="2590800"/>
              <a:chOff x="76200" y="3962400"/>
              <a:chExt cx="3766810" cy="2590800"/>
            </a:xfrm>
          </p:grpSpPr>
          <p:cxnSp>
            <p:nvCxnSpPr>
              <p:cNvPr id="64" name="Straight Connector 63"/>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67" name="Straight Connector 66"/>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68"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Error </a:t>
                </a:r>
                <a:r>
                  <a:rPr lang="en-CA" altLang="en-US" sz="2800" i="1">
                    <a:solidFill>
                      <a:schemeClr val="accent1"/>
                    </a:solidFill>
                    <a:latin typeface="Times New Roman" panose="02020603050405020304" pitchFamily="18" charset="0"/>
                  </a:rPr>
                  <a:t>E</a:t>
                </a:r>
              </a:p>
            </p:txBody>
          </p:sp>
        </p:grpSp>
        <mc:AlternateContent xmlns:mc="http://schemas.openxmlformats.org/markup-compatibility/2006" xmlns:a14="http://schemas.microsoft.com/office/drawing/2010/main">
          <mc:Choice Requires="a14">
            <p:sp>
              <p:nvSpPr>
                <p:cNvPr id="69" name="Text Box 33"/>
                <p:cNvSpPr txBox="1">
                  <a:spLocks noChangeArrowheads="1"/>
                </p:cNvSpPr>
                <p:nvPr/>
              </p:nvSpPr>
              <p:spPr bwMode="auto">
                <a:xfrm>
                  <a:off x="4433454"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Weights</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oMath>
                  </a14:m>
                  <a:endParaRPr lang="en-CA" altLang="en-US" sz="2800">
                    <a:solidFill>
                      <a:srgbClr val="66FF33"/>
                    </a:solidFill>
                    <a:latin typeface="Times New Roman" pitchFamily="18" charset="0"/>
                  </a:endParaRPr>
                </a:p>
              </p:txBody>
            </p:sp>
          </mc:Choice>
          <mc:Fallback xmlns="">
            <p:sp>
              <p:nvSpPr>
                <p:cNvPr id="69" name="Text Box 33"/>
                <p:cNvSpPr txBox="1">
                  <a:spLocks noRot="1" noChangeAspect="1" noMove="1" noResize="1" noEditPoints="1" noAdjustHandles="1" noChangeArrowheads="1" noChangeShapeType="1" noTextEdit="1"/>
                </p:cNvSpPr>
                <p:nvPr/>
              </p:nvSpPr>
              <p:spPr bwMode="auto">
                <a:xfrm>
                  <a:off x="4433454" y="6324600"/>
                  <a:ext cx="2590800" cy="523220"/>
                </a:xfrm>
                <a:prstGeom prst="rect">
                  <a:avLst/>
                </a:prstGeom>
                <a:blipFill>
                  <a:blip r:embed="rId7"/>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cxnSp>
          <p:nvCxnSpPr>
            <p:cNvPr id="70" name="Straight Connector 69"/>
            <p:cNvCxnSpPr/>
            <p:nvPr/>
          </p:nvCxnSpPr>
          <p:spPr bwMode="auto">
            <a:xfrm flipV="1">
              <a:off x="6096000" y="5676900"/>
              <a:ext cx="0" cy="723900"/>
            </a:xfrm>
            <a:prstGeom prst="line">
              <a:avLst/>
            </a:prstGeom>
            <a:noFill/>
            <a:ln w="12700" cap="sq" cmpd="sng" algn="ctr">
              <a:solidFill>
                <a:srgbClr val="66FF33"/>
              </a:solidFill>
              <a:prstDash val="solid"/>
              <a:round/>
              <a:headEnd type="none" w="med" len="med"/>
              <a:tailEnd type="none" w="med" len="med"/>
            </a:ln>
            <a:effectLst/>
          </p:spPr>
        </p:cxnSp>
        <p:cxnSp>
          <p:nvCxnSpPr>
            <p:cNvPr id="74" name="Straight Connector 73"/>
            <p:cNvCxnSpPr/>
            <p:nvPr/>
          </p:nvCxnSpPr>
          <p:spPr bwMode="auto">
            <a:xfrm flipH="1" flipV="1">
              <a:off x="5098473" y="5645724"/>
              <a:ext cx="1008000" cy="0"/>
            </a:xfrm>
            <a:prstGeom prst="line">
              <a:avLst/>
            </a:prstGeom>
            <a:noFill/>
            <a:ln w="12700" cap="sq" cmpd="sng" algn="ctr">
              <a:solidFill>
                <a:schemeClr val="accent2"/>
              </a:solidFill>
              <a:prstDash val="solid"/>
              <a:round/>
              <a:headEnd type="none" w="med" len="med"/>
              <a:tailEnd type="none" w="med" len="med"/>
            </a:ln>
            <a:effectLst/>
          </p:spPr>
        </p:cxnSp>
        <p:sp>
          <p:nvSpPr>
            <p:cNvPr id="76" name="Oval 75"/>
            <p:cNvSpPr/>
            <p:nvPr/>
          </p:nvSpPr>
          <p:spPr>
            <a:xfrm>
              <a:off x="6061362" y="5607099"/>
              <a:ext cx="72000" cy="87120"/>
            </a:xfrm>
            <a:prstGeom prst="ellipse">
              <a:avLst/>
            </a:prstGeom>
            <a:solidFill>
              <a:srgbClr val="92D050"/>
            </a:solidFill>
            <a:ln>
              <a:noFill/>
            </a:ln>
          </p:spPr>
          <p:txBody>
            <a:bodyPr wrap="square" rtlCol="0" anchor="ctr">
              <a:spAutoFit/>
            </a:bodyPr>
            <a:lstStyle/>
            <a:p>
              <a:pPr algn="l"/>
              <a:endParaRPr lang="en-CA" sz="2400"/>
            </a:p>
          </p:txBody>
        </p:sp>
      </p:grpSp>
      <p:sp>
        <p:nvSpPr>
          <p:cNvPr id="82" name="Oval 81"/>
          <p:cNvSpPr/>
          <p:nvPr/>
        </p:nvSpPr>
        <p:spPr>
          <a:xfrm>
            <a:off x="2857328" y="5679608"/>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cxnSp>
        <p:nvCxnSpPr>
          <p:cNvPr id="83" name="Straight Connector 82"/>
          <p:cNvCxnSpPr/>
          <p:nvPr/>
        </p:nvCxnSpPr>
        <p:spPr bwMode="auto">
          <a:xfrm flipV="1">
            <a:off x="2895600" y="5486400"/>
            <a:ext cx="0" cy="202004"/>
          </a:xfrm>
          <a:prstGeom prst="line">
            <a:avLst/>
          </a:prstGeom>
          <a:noFill/>
          <a:ln w="12700" cap="sq" cmpd="sng" algn="ctr">
            <a:solidFill>
              <a:schemeClr val="accent1"/>
            </a:solidFill>
            <a:prstDash val="solid"/>
            <a:round/>
            <a:headEnd type="none" w="med" len="med"/>
            <a:tailEnd type="none" w="med" len="med"/>
          </a:ln>
          <a:effectLst/>
        </p:spPr>
      </p:cxnSp>
      <p:cxnSp>
        <p:nvCxnSpPr>
          <p:cNvPr id="84" name="Straight Connector 83"/>
          <p:cNvCxnSpPr/>
          <p:nvPr/>
        </p:nvCxnSpPr>
        <p:spPr bwMode="auto">
          <a:xfrm flipV="1">
            <a:off x="3039330" y="5155784"/>
            <a:ext cx="2990" cy="455212"/>
          </a:xfrm>
          <a:prstGeom prst="line">
            <a:avLst/>
          </a:prstGeom>
          <a:noFill/>
          <a:ln w="12700" cap="sq" cmpd="sng" algn="ctr">
            <a:solidFill>
              <a:schemeClr val="accent1"/>
            </a:solidFill>
            <a:prstDash val="solid"/>
            <a:round/>
            <a:headEnd type="none" w="med" len="med"/>
            <a:tailEnd type="none" w="med" len="med"/>
          </a:ln>
          <a:effectLst/>
        </p:spPr>
      </p:cxnSp>
      <p:sp>
        <p:nvSpPr>
          <p:cNvPr id="93" name="Text Box 33"/>
          <p:cNvSpPr txBox="1">
            <a:spLocks noChangeArrowheads="1"/>
          </p:cNvSpPr>
          <p:nvPr/>
        </p:nvSpPr>
        <p:spPr bwMode="auto">
          <a:xfrm>
            <a:off x="1447800" y="3700760"/>
            <a:ext cx="1710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289.34 =</a:t>
            </a:r>
          </a:p>
        </p:txBody>
      </p:sp>
      <p:sp>
        <p:nvSpPr>
          <p:cNvPr id="72" name="Text Box 33"/>
          <p:cNvSpPr txBox="1">
            <a:spLocks noChangeArrowheads="1"/>
          </p:cNvSpPr>
          <p:nvPr/>
        </p:nvSpPr>
        <p:spPr bwMode="auto">
          <a:xfrm>
            <a:off x="3623872" y="5417165"/>
            <a:ext cx="1710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289.34</a:t>
            </a:r>
          </a:p>
        </p:txBody>
      </p:sp>
      <mc:AlternateContent xmlns:mc="http://schemas.openxmlformats.org/markup-compatibility/2006" xmlns:a14="http://schemas.microsoft.com/office/drawing/2010/main">
        <mc:Choice Requires="a14">
          <p:sp>
            <p:nvSpPr>
              <p:cNvPr id="62" name="Text Box 33"/>
              <p:cNvSpPr txBox="1">
                <a:spLocks noChangeArrowheads="1"/>
              </p:cNvSpPr>
              <p:nvPr/>
            </p:nvSpPr>
            <p:spPr bwMode="auto">
              <a:xfrm>
                <a:off x="381000" y="434876"/>
                <a:ext cx="6553201" cy="138499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Different </a:t>
                </a:r>
                <a:r>
                  <a:rPr lang="en-CA" altLang="en-US" sz="2800">
                    <a:solidFill>
                      <a:srgbClr val="66FF33"/>
                    </a:solidFill>
                    <a:latin typeface="Times New Roman" pitchFamily="18" charset="0"/>
                  </a:rPr>
                  <a:t>weights</a:t>
                </a:r>
                <a:r>
                  <a:rPr lang="en-CA" altLang="en-US" sz="2800">
                    <a:latin typeface="Times New Roman" pitchFamily="18" charset="0"/>
                  </a:rPr>
                  <a:t>, </a:t>
                </a:r>
                <a:r>
                  <a:rPr lang="en-CA" altLang="en-US" sz="2800">
                    <a:solidFill>
                      <a:schemeClr val="tx1"/>
                    </a:solidFill>
                    <a:latin typeface="Times New Roman" pitchFamily="18" charset="0"/>
                  </a:rPr>
                  <a:t>i.e.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i="1" smtClean="0">
                            <a:solidFill>
                              <a:srgbClr val="66FF33"/>
                            </a:solidFill>
                            <a:latin typeface="Cambria Math" panose="02040503050406030204" pitchFamily="18" charset="0"/>
                          </a:rPr>
                          <m:t>𝑤</m:t>
                        </m:r>
                      </m:e>
                    </m:acc>
                  </m:oMath>
                </a14:m>
                <a:r>
                  <a:rPr lang="en-CA" altLang="en-US" sz="2800">
                    <a:solidFill>
                      <a:schemeClr val="tx1"/>
                    </a:solidFill>
                    <a:latin typeface="Times New Roman" pitchFamily="18" charset="0"/>
                  </a:rPr>
                  <a:t> </a:t>
                </a:r>
                <a:r>
                  <a:rPr lang="en-CA" altLang="en-US" sz="2800">
                    <a:latin typeface="Times New Roman" pitchFamily="18" charset="0"/>
                  </a:rPr>
                  <a:t>vs</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a:solidFill>
                              <a:srgbClr val="00B050"/>
                            </a:solidFill>
                            <a:latin typeface="Cambria Math" panose="02040503050406030204" pitchFamily="18" charset="0"/>
                          </a:rPr>
                        </m:ctrlPr>
                      </m:accPr>
                      <m:e>
                        <m:r>
                          <a:rPr lang="en-CA" altLang="en-US" sz="2800" i="1">
                            <a:solidFill>
                              <a:srgbClr val="00B050"/>
                            </a:solidFill>
                            <a:latin typeface="Cambria Math" panose="02040503050406030204" pitchFamily="18" charset="0"/>
                          </a:rPr>
                          <m:t>𝑤</m:t>
                        </m:r>
                      </m:e>
                    </m:acc>
                  </m:oMath>
                </a14:m>
                <a:r>
                  <a:rPr lang="en-CA" altLang="en-US" sz="2800">
                    <a:solidFill>
                      <a:schemeClr val="tx1"/>
                    </a:solidFill>
                    <a:latin typeface="Times New Roman" pitchFamily="18" charset="0"/>
                  </a:rPr>
                  <a:t>.</a:t>
                </a:r>
              </a:p>
              <a:p>
                <a:pPr>
                  <a:spcBef>
                    <a:spcPct val="0"/>
                  </a:spcBef>
                </a:pPr>
                <a:r>
                  <a:rPr lang="en-CA" altLang="en-US" sz="2800">
                    <a:latin typeface="Times New Roman" pitchFamily="18" charset="0"/>
                  </a:rPr>
                  <a:t>  </a:t>
                </a:r>
                <a:r>
                  <a:rPr lang="en-CA" altLang="en-US" sz="2800">
                    <a:latin typeface="Times New Roman" pitchFamily="18" charset="0"/>
                    <a:sym typeface="Wingdings" panose="05000000000000000000" pitchFamily="2" charset="2"/>
                  </a:rPr>
                  <a:t> </a:t>
                </a:r>
                <a:r>
                  <a:rPr lang="en-CA" altLang="en-US" sz="2800">
                    <a:latin typeface="Times New Roman" pitchFamily="18" charset="0"/>
                  </a:rPr>
                  <a:t>the machine gives different </a:t>
                </a:r>
                <a:r>
                  <a:rPr lang="en-CA" altLang="en-US" sz="2800">
                    <a:solidFill>
                      <a:srgbClr val="66FF33"/>
                    </a:solidFill>
                    <a:latin typeface="Times New Roman" pitchFamily="18" charset="0"/>
                  </a:rPr>
                  <a:t>answers</a:t>
                </a:r>
                <a:br>
                  <a:rPr lang="en-CA" altLang="en-US" sz="2800">
                    <a:solidFill>
                      <a:srgbClr val="66FF33"/>
                    </a:solidFill>
                    <a:latin typeface="Times New Roman" pitchFamily="18" charset="0"/>
                  </a:rPr>
                </a:br>
                <a:r>
                  <a:rPr lang="en-CA" altLang="en-US" sz="2800">
                    <a:latin typeface="Times New Roman" pitchFamily="18" charset="0"/>
                  </a:rPr>
                  <a:t>        given same </a:t>
                </a:r>
                <a:r>
                  <a:rPr lang="en-CA" altLang="en-US" sz="2800">
                    <a:solidFill>
                      <a:srgbClr val="FF00FF"/>
                    </a:solidFill>
                    <a:latin typeface="Times New Roman" pitchFamily="18" charset="0"/>
                  </a:rPr>
                  <a:t>training data</a:t>
                </a:r>
              </a:p>
            </p:txBody>
          </p:sp>
        </mc:Choice>
        <mc:Fallback xmlns="">
          <p:sp>
            <p:nvSpPr>
              <p:cNvPr id="62" name="Text Box 33"/>
              <p:cNvSpPr txBox="1">
                <a:spLocks noRot="1" noChangeAspect="1" noMove="1" noResize="1" noEditPoints="1" noAdjustHandles="1" noChangeArrowheads="1" noChangeShapeType="1" noTextEdit="1"/>
              </p:cNvSpPr>
              <p:nvPr/>
            </p:nvSpPr>
            <p:spPr bwMode="auto">
              <a:xfrm>
                <a:off x="381000" y="434876"/>
                <a:ext cx="6553201" cy="1384995"/>
              </a:xfrm>
              <a:prstGeom prst="rect">
                <a:avLst/>
              </a:prstGeom>
              <a:blipFill>
                <a:blip r:embed="rId8"/>
                <a:stretch>
                  <a:fillRect t="-4386" b="-109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73" name="Group 72"/>
          <p:cNvGrpSpPr/>
          <p:nvPr/>
        </p:nvGrpSpPr>
        <p:grpSpPr>
          <a:xfrm>
            <a:off x="6532416" y="5652654"/>
            <a:ext cx="2088785" cy="1177638"/>
            <a:chOff x="6532416" y="5652654"/>
            <a:chExt cx="2088785" cy="1177638"/>
          </a:xfrm>
        </p:grpSpPr>
        <mc:AlternateContent xmlns:mc="http://schemas.openxmlformats.org/markup-compatibility/2006" xmlns:a14="http://schemas.microsoft.com/office/drawing/2010/main">
          <mc:Choice Requires="a14">
            <p:sp>
              <p:nvSpPr>
                <p:cNvPr id="75" name="Text Box 33"/>
                <p:cNvSpPr txBox="1">
                  <a:spLocks noChangeArrowheads="1"/>
                </p:cNvSpPr>
                <p:nvPr/>
              </p:nvSpPr>
              <p:spPr bwMode="auto">
                <a:xfrm>
                  <a:off x="6532416" y="6307072"/>
                  <a:ext cx="2088785"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vs   </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smtClean="0">
                              <a:solidFill>
                                <a:srgbClr val="00B050"/>
                              </a:solidFill>
                              <a:latin typeface="Cambria Math" panose="02040503050406030204" pitchFamily="18" charset="0"/>
                              <a:sym typeface="Symbol" panose="05050102010706020507" pitchFamily="18" charset="2"/>
                            </a:rPr>
                          </m:ctrlPr>
                        </m:accPr>
                        <m:e>
                          <m:r>
                            <a:rPr lang="en-CA" altLang="en-US" sz="2800" b="0" i="1" smtClean="0">
                              <a:solidFill>
                                <a:srgbClr val="00B050"/>
                              </a:solidFill>
                              <a:latin typeface="Cambria Math" panose="02040503050406030204" pitchFamily="18" charset="0"/>
                              <a:sym typeface="Symbol" panose="05050102010706020507" pitchFamily="18" charset="2"/>
                            </a:rPr>
                            <m:t>𝑤</m:t>
                          </m:r>
                        </m:e>
                      </m:acc>
                    </m:oMath>
                  </a14:m>
                  <a:endParaRPr lang="en-CA" altLang="en-US" sz="2800">
                    <a:solidFill>
                      <a:srgbClr val="00B050"/>
                    </a:solidFill>
                    <a:latin typeface="Times New Roman" pitchFamily="18" charset="0"/>
                  </a:endParaRPr>
                </a:p>
              </p:txBody>
            </p:sp>
          </mc:Choice>
          <mc:Fallback xmlns="">
            <p:sp>
              <p:nvSpPr>
                <p:cNvPr id="75" name="Text Box 33"/>
                <p:cNvSpPr txBox="1">
                  <a:spLocks noRot="1" noChangeAspect="1" noMove="1" noResize="1" noEditPoints="1" noAdjustHandles="1" noChangeArrowheads="1" noChangeShapeType="1" noTextEdit="1"/>
                </p:cNvSpPr>
                <p:nvPr/>
              </p:nvSpPr>
              <p:spPr bwMode="auto">
                <a:xfrm>
                  <a:off x="6532416" y="6307072"/>
                  <a:ext cx="2088785" cy="523220"/>
                </a:xfrm>
                <a:prstGeom prst="rect">
                  <a:avLst/>
                </a:prstGeom>
                <a:blipFill>
                  <a:blip r:embed="rId11"/>
                  <a:stretch>
                    <a:fillRect t="-12941" b="-329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77" name="Straight Connector 76"/>
            <p:cNvCxnSpPr/>
            <p:nvPr/>
          </p:nvCxnSpPr>
          <p:spPr bwMode="auto">
            <a:xfrm flipV="1">
              <a:off x="7620000" y="5652654"/>
              <a:ext cx="0" cy="723900"/>
            </a:xfrm>
            <a:prstGeom prst="line">
              <a:avLst/>
            </a:prstGeom>
            <a:noFill/>
            <a:ln w="12700" cap="sq" cmpd="sng" algn="ctr">
              <a:solidFill>
                <a:srgbClr val="00B050"/>
              </a:solidFill>
              <a:prstDash val="solid"/>
              <a:round/>
              <a:headEnd type="none" w="med" len="med"/>
              <a:tailEnd type="none" w="med" len="med"/>
            </a:ln>
            <a:effectLst/>
          </p:spPr>
        </p:cxnSp>
      </p:grpSp>
      <p:sp>
        <p:nvSpPr>
          <p:cNvPr id="78" name="Freeform 77"/>
          <p:cNvSpPr/>
          <p:nvPr/>
        </p:nvSpPr>
        <p:spPr>
          <a:xfrm>
            <a:off x="645224" y="5238509"/>
            <a:ext cx="2871056" cy="647763"/>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 name="connsiteX0" fmla="*/ 0 w 2807261"/>
              <a:gd name="connsiteY0" fmla="*/ 519508 h 823200"/>
              <a:gd name="connsiteX1" fmla="*/ 1515671 w 2807261"/>
              <a:gd name="connsiteY1" fmla="*/ 240 h 823200"/>
              <a:gd name="connsiteX2" fmla="*/ 2807261 w 2807261"/>
              <a:gd name="connsiteY2" fmla="*/ 823200 h 823200"/>
              <a:gd name="connsiteX0" fmla="*/ 0 w 2807261"/>
              <a:gd name="connsiteY0" fmla="*/ 519508 h 823200"/>
              <a:gd name="connsiteX1" fmla="*/ 1345550 w 2807261"/>
              <a:gd name="connsiteY1" fmla="*/ 240 h 823200"/>
              <a:gd name="connsiteX2" fmla="*/ 2807261 w 2807261"/>
              <a:gd name="connsiteY2" fmla="*/ 823200 h 823200"/>
              <a:gd name="connsiteX0" fmla="*/ 0 w 2871056"/>
              <a:gd name="connsiteY0" fmla="*/ 519508 h 647763"/>
              <a:gd name="connsiteX1" fmla="*/ 1345550 w 2871056"/>
              <a:gd name="connsiteY1" fmla="*/ 240 h 647763"/>
              <a:gd name="connsiteX2" fmla="*/ 2871056 w 2871056"/>
              <a:gd name="connsiteY2" fmla="*/ 647763 h 647763"/>
            </a:gdLst>
            <a:ahLst/>
            <a:cxnLst>
              <a:cxn ang="0">
                <a:pos x="connsiteX0" y="connsiteY0"/>
              </a:cxn>
              <a:cxn ang="0">
                <a:pos x="connsiteX1" y="connsiteY1"/>
              </a:cxn>
              <a:cxn ang="0">
                <a:pos x="connsiteX2" y="connsiteY2"/>
              </a:cxn>
            </a:cxnLst>
            <a:rect l="l" t="t" r="r" b="b"/>
            <a:pathLst>
              <a:path w="2871056" h="647763">
                <a:moveTo>
                  <a:pt x="0" y="519508"/>
                </a:moveTo>
                <a:cubicBezTo>
                  <a:pt x="122396" y="213279"/>
                  <a:pt x="833105" y="-8332"/>
                  <a:pt x="1345550" y="240"/>
                </a:cubicBezTo>
                <a:cubicBezTo>
                  <a:pt x="1857995" y="8812"/>
                  <a:pt x="2597689" y="279146"/>
                  <a:pt x="2871056" y="647763"/>
                </a:cubicBezTo>
              </a:path>
            </a:pathLst>
          </a:custGeom>
          <a:noFill/>
          <a:ln w="15875">
            <a:solidFill>
              <a:srgbClr val="00B050"/>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1357" name="Group 1356"/>
          <p:cNvGrpSpPr/>
          <p:nvPr/>
        </p:nvGrpSpPr>
        <p:grpSpPr>
          <a:xfrm>
            <a:off x="1295400" y="1870714"/>
            <a:ext cx="4167502" cy="2777486"/>
            <a:chOff x="1295400" y="1870714"/>
            <a:chExt cx="4167502" cy="2777486"/>
          </a:xfrm>
        </p:grpSpPr>
        <p:sp>
          <p:nvSpPr>
            <p:cNvPr id="1358" name="Rectangle 1357"/>
            <p:cNvSpPr/>
            <p:nvPr/>
          </p:nvSpPr>
          <p:spPr>
            <a:xfrm>
              <a:off x="5056787" y="3309164"/>
              <a:ext cx="317843" cy="1331154"/>
            </a:xfrm>
            <a:prstGeom prst="rect">
              <a:avLst/>
            </a:prstGeom>
            <a:solidFill>
              <a:schemeClr val="tx1"/>
            </a:solidFill>
            <a:ln>
              <a:noFill/>
            </a:ln>
          </p:spPr>
          <p:txBody>
            <a:bodyPr wrap="square" rtlCol="0" anchor="ctr">
              <a:spAutoFit/>
            </a:bodyPr>
            <a:lstStyle/>
            <a:p>
              <a:pPr algn="l"/>
              <a:endParaRPr lang="en-CA" sz="2400"/>
            </a:p>
          </p:txBody>
        </p:sp>
        <p:sp>
          <p:nvSpPr>
            <p:cNvPr id="1359" name="Rectangle 1358"/>
            <p:cNvSpPr/>
            <p:nvPr/>
          </p:nvSpPr>
          <p:spPr>
            <a:xfrm>
              <a:off x="1295401" y="1870714"/>
              <a:ext cx="3830843" cy="1332761"/>
            </a:xfrm>
            <a:prstGeom prst="rect">
              <a:avLst/>
            </a:prstGeom>
            <a:solidFill>
              <a:schemeClr val="tx1"/>
            </a:solidFill>
            <a:ln>
              <a:noFill/>
            </a:ln>
          </p:spPr>
          <p:txBody>
            <a:bodyPr wrap="square" rtlCol="0" anchor="ctr">
              <a:spAutoFit/>
            </a:bodyPr>
            <a:lstStyle/>
            <a:p>
              <a:pPr algn="l"/>
              <a:endParaRPr lang="en-CA" sz="2400"/>
            </a:p>
          </p:txBody>
        </p:sp>
        <p:pic>
          <p:nvPicPr>
            <p:cNvPr id="1360" name="Picture 6" descr="Image result for convolutional neural networ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7320" y="1932696"/>
              <a:ext cx="2883431" cy="1274973"/>
            </a:xfrm>
            <a:prstGeom prst="rect">
              <a:avLst/>
            </a:prstGeom>
            <a:noFill/>
            <a:extLst>
              <a:ext uri="{909E8E84-426E-40DD-AFC4-6F175D3DCCD1}">
                <a14:hiddenFill xmlns:a14="http://schemas.microsoft.com/office/drawing/2010/main">
                  <a:solidFill>
                    <a:srgbClr val="FFFFFF"/>
                  </a:solidFill>
                </a14:hiddenFill>
              </a:ext>
            </a:extLst>
          </p:spPr>
        </p:pic>
        <p:cxnSp>
          <p:nvCxnSpPr>
            <p:cNvPr id="1361" name="Straight Connector 1360"/>
            <p:cNvCxnSpPr/>
            <p:nvPr/>
          </p:nvCxnSpPr>
          <p:spPr bwMode="auto">
            <a:xfrm flipV="1">
              <a:off x="1969391" y="2514434"/>
              <a:ext cx="555555" cy="203356"/>
            </a:xfrm>
            <a:prstGeom prst="line">
              <a:avLst/>
            </a:prstGeom>
            <a:noFill/>
            <a:ln w="25400" cap="sq" cmpd="sng" algn="ctr">
              <a:solidFill>
                <a:srgbClr val="66FF33"/>
              </a:solidFill>
              <a:prstDash val="solid"/>
              <a:round/>
              <a:headEnd type="none" w="med" len="med"/>
              <a:tailEnd type="none" w="med" len="med"/>
            </a:ln>
            <a:effectLst/>
          </p:spPr>
        </p:cxnSp>
        <p:cxnSp>
          <p:nvCxnSpPr>
            <p:cNvPr id="1362" name="Straight Connector 1361"/>
            <p:cNvCxnSpPr/>
            <p:nvPr/>
          </p:nvCxnSpPr>
          <p:spPr bwMode="auto">
            <a:xfrm>
              <a:off x="1929611" y="2194213"/>
              <a:ext cx="569441" cy="320221"/>
            </a:xfrm>
            <a:prstGeom prst="line">
              <a:avLst/>
            </a:prstGeom>
            <a:noFill/>
            <a:ln w="25400" cap="sq" cmpd="sng" algn="ctr">
              <a:solidFill>
                <a:srgbClr val="66FF33"/>
              </a:solidFill>
              <a:prstDash val="solid"/>
              <a:round/>
              <a:headEnd type="none" w="med" len="med"/>
              <a:tailEnd type="none" w="med" len="med"/>
            </a:ln>
            <a:effectLst/>
          </p:spPr>
        </p:cxnSp>
        <p:cxnSp>
          <p:nvCxnSpPr>
            <p:cNvPr id="1363" name="Straight Connector 1362"/>
            <p:cNvCxnSpPr/>
            <p:nvPr/>
          </p:nvCxnSpPr>
          <p:spPr bwMode="auto">
            <a:xfrm>
              <a:off x="1928425" y="2323278"/>
              <a:ext cx="597933" cy="191155"/>
            </a:xfrm>
            <a:prstGeom prst="line">
              <a:avLst/>
            </a:prstGeom>
            <a:noFill/>
            <a:ln w="25400" cap="sq" cmpd="sng" algn="ctr">
              <a:solidFill>
                <a:srgbClr val="66FF33"/>
              </a:solidFill>
              <a:prstDash val="solid"/>
              <a:round/>
              <a:headEnd type="none" w="med" len="med"/>
              <a:tailEnd type="none" w="med" len="med"/>
            </a:ln>
            <a:effectLst/>
          </p:spPr>
        </p:cxnSp>
        <p:cxnSp>
          <p:nvCxnSpPr>
            <p:cNvPr id="1364" name="Straight Connector 1363"/>
            <p:cNvCxnSpPr/>
            <p:nvPr/>
          </p:nvCxnSpPr>
          <p:spPr bwMode="auto">
            <a:xfrm>
              <a:off x="1927239" y="2453556"/>
              <a:ext cx="599119" cy="60878"/>
            </a:xfrm>
            <a:prstGeom prst="line">
              <a:avLst/>
            </a:prstGeom>
            <a:noFill/>
            <a:ln w="25400" cap="sq" cmpd="sng" algn="ctr">
              <a:solidFill>
                <a:srgbClr val="66FF33"/>
              </a:solidFill>
              <a:prstDash val="solid"/>
              <a:round/>
              <a:headEnd type="none" w="med" len="med"/>
              <a:tailEnd type="none" w="med" len="med"/>
            </a:ln>
            <a:effectLst/>
          </p:spPr>
        </p:cxnSp>
        <p:cxnSp>
          <p:nvCxnSpPr>
            <p:cNvPr id="1365" name="Straight Connector 1364"/>
            <p:cNvCxnSpPr/>
            <p:nvPr/>
          </p:nvCxnSpPr>
          <p:spPr bwMode="auto">
            <a:xfrm flipV="1">
              <a:off x="1926053" y="2514434"/>
              <a:ext cx="600305" cy="70611"/>
            </a:xfrm>
            <a:prstGeom prst="line">
              <a:avLst/>
            </a:prstGeom>
            <a:noFill/>
            <a:ln w="25400" cap="sq" cmpd="sng" algn="ctr">
              <a:solidFill>
                <a:srgbClr val="66FF33"/>
              </a:solidFill>
              <a:prstDash val="solid"/>
              <a:round/>
              <a:headEnd type="none" w="med" len="med"/>
              <a:tailEnd type="none" w="med" len="med"/>
            </a:ln>
            <a:effectLst/>
          </p:spPr>
        </p:cxnSp>
        <p:cxnSp>
          <p:nvCxnSpPr>
            <p:cNvPr id="1366" name="Straight Connector 1365"/>
            <p:cNvCxnSpPr/>
            <p:nvPr/>
          </p:nvCxnSpPr>
          <p:spPr bwMode="auto">
            <a:xfrm flipV="1">
              <a:off x="1923681" y="2499589"/>
              <a:ext cx="561485" cy="348435"/>
            </a:xfrm>
            <a:prstGeom prst="line">
              <a:avLst/>
            </a:prstGeom>
            <a:noFill/>
            <a:ln w="25400" cap="sq" cmpd="sng" algn="ctr">
              <a:solidFill>
                <a:srgbClr val="66FF33"/>
              </a:solidFill>
              <a:prstDash val="solid"/>
              <a:round/>
              <a:headEnd type="none" w="med" len="med"/>
              <a:tailEnd type="none" w="med" len="med"/>
            </a:ln>
            <a:effectLst/>
          </p:spPr>
        </p:cxnSp>
        <p:cxnSp>
          <p:nvCxnSpPr>
            <p:cNvPr id="1367" name="Straight Connector 1366"/>
            <p:cNvCxnSpPr/>
            <p:nvPr/>
          </p:nvCxnSpPr>
          <p:spPr bwMode="auto">
            <a:xfrm flipV="1">
              <a:off x="1922495" y="2514434"/>
              <a:ext cx="562671" cy="465079"/>
            </a:xfrm>
            <a:prstGeom prst="line">
              <a:avLst/>
            </a:prstGeom>
            <a:noFill/>
            <a:ln w="25400" cap="sq" cmpd="sng" algn="ctr">
              <a:solidFill>
                <a:srgbClr val="66FF33"/>
              </a:solidFill>
              <a:prstDash val="solid"/>
              <a:round/>
              <a:headEnd type="none" w="med" len="med"/>
              <a:tailEnd type="none" w="med" len="med"/>
            </a:ln>
            <a:effectLst/>
          </p:spPr>
        </p:cxnSp>
        <p:cxnSp>
          <p:nvCxnSpPr>
            <p:cNvPr id="1368" name="Straight Connector 1367"/>
            <p:cNvCxnSpPr/>
            <p:nvPr/>
          </p:nvCxnSpPr>
          <p:spPr bwMode="auto">
            <a:xfrm flipV="1">
              <a:off x="1921309" y="2514434"/>
              <a:ext cx="605049" cy="596568"/>
            </a:xfrm>
            <a:prstGeom prst="line">
              <a:avLst/>
            </a:prstGeom>
            <a:noFill/>
            <a:ln w="25400" cap="sq" cmpd="sng" algn="ctr">
              <a:solidFill>
                <a:srgbClr val="66FF33"/>
              </a:solidFill>
              <a:prstDash val="solid"/>
              <a:round/>
              <a:headEnd type="none" w="med" len="med"/>
              <a:tailEnd type="none" w="med" len="med"/>
            </a:ln>
            <a:effectLst/>
          </p:spPr>
        </p:cxnSp>
        <p:grpSp>
          <p:nvGrpSpPr>
            <p:cNvPr id="1369" name="Group 1368"/>
            <p:cNvGrpSpPr/>
            <p:nvPr/>
          </p:nvGrpSpPr>
          <p:grpSpPr>
            <a:xfrm>
              <a:off x="3104566" y="2123832"/>
              <a:ext cx="585262" cy="1048278"/>
              <a:chOff x="4097248" y="1066800"/>
              <a:chExt cx="1082664" cy="2184968"/>
            </a:xfrm>
          </p:grpSpPr>
          <p:cxnSp>
            <p:nvCxnSpPr>
              <p:cNvPr id="1756" name="Straight Connector 1755"/>
              <p:cNvCxnSpPr>
                <a:stCxn id="1370"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1757" name="Straight Connector 1756"/>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1758" name="Straight Connector 1757"/>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1759" name="Straight Connector 1758"/>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1760" name="Straight Connector 1759"/>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1761" name="Straight Connector 1760"/>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1762" name="Straight Connector 1761"/>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1763" name="Straight Connector 1762"/>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1764" name="Straight Connector 1763"/>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1370" name="Oval 1369"/>
            <p:cNvSpPr/>
            <p:nvPr/>
          </p:nvSpPr>
          <p:spPr>
            <a:xfrm>
              <a:off x="3056530" y="260422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71" name="Oval 1370"/>
            <p:cNvSpPr/>
            <p:nvPr/>
          </p:nvSpPr>
          <p:spPr>
            <a:xfrm>
              <a:off x="3056576" y="207524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72" name="Oval 1371"/>
            <p:cNvSpPr/>
            <p:nvPr/>
          </p:nvSpPr>
          <p:spPr>
            <a:xfrm>
              <a:off x="3056624" y="2220266"/>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73" name="Oval 1372"/>
            <p:cNvSpPr/>
            <p:nvPr/>
          </p:nvSpPr>
          <p:spPr>
            <a:xfrm>
              <a:off x="3056669" y="234710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74" name="Oval 1373"/>
            <p:cNvSpPr/>
            <p:nvPr/>
          </p:nvSpPr>
          <p:spPr>
            <a:xfrm>
              <a:off x="3056716" y="247395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75" name="Oval 1374"/>
            <p:cNvSpPr/>
            <p:nvPr/>
          </p:nvSpPr>
          <p:spPr>
            <a:xfrm>
              <a:off x="3056809" y="272763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76" name="Oval 1375"/>
            <p:cNvSpPr/>
            <p:nvPr/>
          </p:nvSpPr>
          <p:spPr>
            <a:xfrm>
              <a:off x="3056856" y="285932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77" name="Oval 1376"/>
            <p:cNvSpPr/>
            <p:nvPr/>
          </p:nvSpPr>
          <p:spPr>
            <a:xfrm>
              <a:off x="3056902" y="299101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78" name="Oval 1377"/>
            <p:cNvSpPr/>
            <p:nvPr/>
          </p:nvSpPr>
          <p:spPr>
            <a:xfrm>
              <a:off x="3056948" y="3122710"/>
              <a:ext cx="97304" cy="86358"/>
            </a:xfrm>
            <a:prstGeom prst="ellipse">
              <a:avLst/>
            </a:prstGeom>
            <a:solidFill>
              <a:srgbClr val="FF00FF"/>
            </a:solidFill>
            <a:ln>
              <a:noFill/>
            </a:ln>
          </p:spPr>
          <p:txBody>
            <a:bodyPr wrap="square" rtlCol="0" anchor="ctr">
              <a:spAutoFit/>
            </a:bodyPr>
            <a:lstStyle/>
            <a:p>
              <a:pPr algn="l"/>
              <a:endParaRPr lang="en-CA" sz="2400"/>
            </a:p>
          </p:txBody>
        </p:sp>
        <p:grpSp>
          <p:nvGrpSpPr>
            <p:cNvPr id="1379" name="Group 1378"/>
            <p:cNvGrpSpPr/>
            <p:nvPr/>
          </p:nvGrpSpPr>
          <p:grpSpPr>
            <a:xfrm>
              <a:off x="3056530" y="2075244"/>
              <a:ext cx="584646" cy="1133824"/>
              <a:chOff x="4008388" y="965526"/>
              <a:chExt cx="1081524" cy="2363274"/>
            </a:xfrm>
          </p:grpSpPr>
          <p:cxnSp>
            <p:nvCxnSpPr>
              <p:cNvPr id="1737" name="Straight Connector 1736"/>
              <p:cNvCxnSpPr>
                <a:stCxn id="1738"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sp>
            <p:nvSpPr>
              <p:cNvPr id="1738" name="Oval 1737"/>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1739" name="Straight Connector 1738"/>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1740" name="Straight Connector 1739"/>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1741" name="Straight Connector 1740"/>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1742" name="Straight Connector 1741"/>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1743" name="Straight Connector 1742"/>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1744" name="Straight Connector 1743"/>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1745" name="Straight Connector 1744"/>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1746" name="Straight Connector 1745"/>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1747" name="Straight Connector 1746"/>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1748" name="Oval 1747"/>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49" name="Oval 1748"/>
              <p:cNvSpPr/>
              <p:nvPr/>
            </p:nvSpPr>
            <p:spPr>
              <a:xfrm>
                <a:off x="4008561" y="12678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50" name="Oval 1749"/>
              <p:cNvSpPr/>
              <p:nvPr/>
            </p:nvSpPr>
            <p:spPr>
              <a:xfrm>
                <a:off x="4008646" y="153218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51" name="Oval 1750"/>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52" name="Oval 1751"/>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53" name="Oval 1752"/>
              <p:cNvSpPr/>
              <p:nvPr/>
            </p:nvSpPr>
            <p:spPr>
              <a:xfrm>
                <a:off x="4008991"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54" name="Oval 1753"/>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55" name="Oval 1754"/>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1380" name="Oval 1379"/>
            <p:cNvSpPr/>
            <p:nvPr/>
          </p:nvSpPr>
          <p:spPr>
            <a:xfrm>
              <a:off x="3641175" y="2343182"/>
              <a:ext cx="97304" cy="86358"/>
            </a:xfrm>
            <a:prstGeom prst="ellipse">
              <a:avLst/>
            </a:prstGeom>
            <a:solidFill>
              <a:srgbClr val="00FFFF"/>
            </a:solidFill>
            <a:ln>
              <a:noFill/>
            </a:ln>
          </p:spPr>
          <p:txBody>
            <a:bodyPr wrap="square" rtlCol="0" anchor="ctr">
              <a:spAutoFit/>
            </a:bodyPr>
            <a:lstStyle/>
            <a:p>
              <a:pPr algn="l"/>
              <a:endParaRPr lang="en-CA" sz="2400"/>
            </a:p>
          </p:txBody>
        </p:sp>
        <p:grpSp>
          <p:nvGrpSpPr>
            <p:cNvPr id="1381" name="Group 1380"/>
            <p:cNvGrpSpPr/>
            <p:nvPr/>
          </p:nvGrpSpPr>
          <p:grpSpPr>
            <a:xfrm>
              <a:off x="3649548" y="2069651"/>
              <a:ext cx="97722" cy="1133824"/>
              <a:chOff x="4008388" y="965526"/>
              <a:chExt cx="180773" cy="2363274"/>
            </a:xfrm>
            <a:solidFill>
              <a:srgbClr val="00FFFF"/>
            </a:solidFill>
          </p:grpSpPr>
          <p:sp>
            <p:nvSpPr>
              <p:cNvPr id="1728" name="Oval 1727"/>
              <p:cNvSpPr/>
              <p:nvPr/>
            </p:nvSpPr>
            <p:spPr>
              <a:xfrm>
                <a:off x="4008388" y="2068110"/>
                <a:ext cx="179999" cy="180000"/>
              </a:xfrm>
              <a:prstGeom prst="ellipse">
                <a:avLst/>
              </a:prstGeom>
              <a:grpFill/>
              <a:ln>
                <a:noFill/>
              </a:ln>
            </p:spPr>
            <p:txBody>
              <a:bodyPr wrap="square" rtlCol="0" anchor="ctr">
                <a:spAutoFit/>
              </a:bodyPr>
              <a:lstStyle/>
              <a:p>
                <a:pPr algn="l"/>
                <a:endParaRPr lang="en-CA" sz="2400"/>
              </a:p>
            </p:txBody>
          </p:sp>
          <p:sp>
            <p:nvSpPr>
              <p:cNvPr id="1729" name="Oval 1728"/>
              <p:cNvSpPr/>
              <p:nvPr/>
            </p:nvSpPr>
            <p:spPr>
              <a:xfrm>
                <a:off x="4008474" y="965526"/>
                <a:ext cx="179999" cy="180000"/>
              </a:xfrm>
              <a:prstGeom prst="ellipse">
                <a:avLst/>
              </a:prstGeom>
              <a:grpFill/>
              <a:ln>
                <a:noFill/>
              </a:ln>
            </p:spPr>
            <p:txBody>
              <a:bodyPr wrap="square" rtlCol="0" anchor="ctr">
                <a:spAutoFit/>
              </a:bodyPr>
              <a:lstStyle/>
              <a:p>
                <a:pPr algn="l"/>
                <a:endParaRPr lang="en-CA" sz="2400"/>
              </a:p>
            </p:txBody>
          </p:sp>
          <p:sp>
            <p:nvSpPr>
              <p:cNvPr id="1730" name="Oval 1729"/>
              <p:cNvSpPr/>
              <p:nvPr/>
            </p:nvSpPr>
            <p:spPr>
              <a:xfrm>
                <a:off x="4008561" y="1267801"/>
                <a:ext cx="179999" cy="180000"/>
              </a:xfrm>
              <a:prstGeom prst="ellipse">
                <a:avLst/>
              </a:prstGeom>
              <a:grpFill/>
              <a:ln>
                <a:noFill/>
              </a:ln>
            </p:spPr>
            <p:txBody>
              <a:bodyPr wrap="square" rtlCol="0" anchor="ctr">
                <a:spAutoFit/>
              </a:bodyPr>
              <a:lstStyle/>
              <a:p>
                <a:pPr algn="l"/>
                <a:endParaRPr lang="en-CA" sz="2400"/>
              </a:p>
            </p:txBody>
          </p:sp>
          <p:sp>
            <p:nvSpPr>
              <p:cNvPr id="1731" name="Oval 1730"/>
              <p:cNvSpPr/>
              <p:nvPr/>
            </p:nvSpPr>
            <p:spPr>
              <a:xfrm>
                <a:off x="4008646" y="1532183"/>
                <a:ext cx="179999" cy="180000"/>
              </a:xfrm>
              <a:prstGeom prst="ellipse">
                <a:avLst/>
              </a:prstGeom>
              <a:grpFill/>
              <a:ln>
                <a:noFill/>
              </a:ln>
            </p:spPr>
            <p:txBody>
              <a:bodyPr wrap="square" rtlCol="0" anchor="ctr">
                <a:spAutoFit/>
              </a:bodyPr>
              <a:lstStyle/>
              <a:p>
                <a:pPr algn="l"/>
                <a:endParaRPr lang="en-CA" sz="2400"/>
              </a:p>
            </p:txBody>
          </p:sp>
          <p:sp>
            <p:nvSpPr>
              <p:cNvPr id="1732" name="Oval 1731"/>
              <p:cNvSpPr/>
              <p:nvPr/>
            </p:nvSpPr>
            <p:spPr>
              <a:xfrm>
                <a:off x="4008732" y="1796568"/>
                <a:ext cx="179999" cy="180000"/>
              </a:xfrm>
              <a:prstGeom prst="ellipse">
                <a:avLst/>
              </a:prstGeom>
              <a:grpFill/>
              <a:ln>
                <a:noFill/>
              </a:ln>
            </p:spPr>
            <p:txBody>
              <a:bodyPr wrap="square" rtlCol="0" anchor="ctr">
                <a:spAutoFit/>
              </a:bodyPr>
              <a:lstStyle/>
              <a:p>
                <a:pPr algn="l"/>
                <a:endParaRPr lang="en-CA" sz="2400"/>
              </a:p>
            </p:txBody>
          </p:sp>
          <p:sp>
            <p:nvSpPr>
              <p:cNvPr id="1733" name="Oval 1732"/>
              <p:cNvSpPr/>
              <p:nvPr/>
            </p:nvSpPr>
            <p:spPr>
              <a:xfrm>
                <a:off x="4008904" y="2325336"/>
                <a:ext cx="179999" cy="180000"/>
              </a:xfrm>
              <a:prstGeom prst="ellipse">
                <a:avLst/>
              </a:prstGeom>
              <a:grpFill/>
              <a:ln>
                <a:noFill/>
              </a:ln>
            </p:spPr>
            <p:txBody>
              <a:bodyPr wrap="square" rtlCol="0" anchor="ctr">
                <a:spAutoFit/>
              </a:bodyPr>
              <a:lstStyle/>
              <a:p>
                <a:pPr algn="l"/>
                <a:endParaRPr lang="en-CA" sz="2400"/>
              </a:p>
            </p:txBody>
          </p:sp>
          <p:sp>
            <p:nvSpPr>
              <p:cNvPr id="1734" name="Oval 1733"/>
              <p:cNvSpPr/>
              <p:nvPr/>
            </p:nvSpPr>
            <p:spPr>
              <a:xfrm>
                <a:off x="4008991" y="2599824"/>
                <a:ext cx="179999" cy="180000"/>
              </a:xfrm>
              <a:prstGeom prst="ellipse">
                <a:avLst/>
              </a:prstGeom>
              <a:grpFill/>
              <a:ln>
                <a:noFill/>
              </a:ln>
            </p:spPr>
            <p:txBody>
              <a:bodyPr wrap="square" rtlCol="0" anchor="ctr">
                <a:spAutoFit/>
              </a:bodyPr>
              <a:lstStyle/>
              <a:p>
                <a:pPr algn="l"/>
                <a:endParaRPr lang="en-CA" sz="2400"/>
              </a:p>
            </p:txBody>
          </p:sp>
          <p:sp>
            <p:nvSpPr>
              <p:cNvPr id="1735" name="Oval 1734"/>
              <p:cNvSpPr/>
              <p:nvPr/>
            </p:nvSpPr>
            <p:spPr>
              <a:xfrm>
                <a:off x="4009076" y="2874312"/>
                <a:ext cx="179999" cy="180000"/>
              </a:xfrm>
              <a:prstGeom prst="ellipse">
                <a:avLst/>
              </a:prstGeom>
              <a:grpFill/>
              <a:ln>
                <a:noFill/>
              </a:ln>
            </p:spPr>
            <p:txBody>
              <a:bodyPr wrap="square" rtlCol="0" anchor="ctr">
                <a:spAutoFit/>
              </a:bodyPr>
              <a:lstStyle/>
              <a:p>
                <a:pPr algn="l"/>
                <a:endParaRPr lang="en-CA" sz="2400"/>
              </a:p>
            </p:txBody>
          </p:sp>
          <p:sp>
            <p:nvSpPr>
              <p:cNvPr id="1736" name="Oval 1735"/>
              <p:cNvSpPr/>
              <p:nvPr/>
            </p:nvSpPr>
            <p:spPr>
              <a:xfrm>
                <a:off x="4009161" y="3148800"/>
                <a:ext cx="180000" cy="180000"/>
              </a:xfrm>
              <a:prstGeom prst="ellipse">
                <a:avLst/>
              </a:prstGeom>
              <a:grpFill/>
              <a:ln>
                <a:noFill/>
              </a:ln>
            </p:spPr>
            <p:txBody>
              <a:bodyPr wrap="square" rtlCol="0" anchor="ctr">
                <a:spAutoFit/>
              </a:bodyPr>
              <a:lstStyle/>
              <a:p>
                <a:pPr algn="l"/>
                <a:endParaRPr lang="en-CA" sz="2400"/>
              </a:p>
            </p:txBody>
          </p:sp>
        </p:grpSp>
        <p:cxnSp>
          <p:nvCxnSpPr>
            <p:cNvPr id="1382" name="Straight Connector 1381"/>
            <p:cNvCxnSpPr>
              <a:stCxn id="1390" idx="6"/>
            </p:cNvCxnSpPr>
            <p:nvPr/>
          </p:nvCxnSpPr>
          <p:spPr bwMode="auto">
            <a:xfrm>
              <a:off x="3733580" y="2644204"/>
              <a:ext cx="546043" cy="198506"/>
            </a:xfrm>
            <a:prstGeom prst="line">
              <a:avLst/>
            </a:prstGeom>
            <a:noFill/>
            <a:ln w="25400" cap="sq" cmpd="sng" algn="ctr">
              <a:solidFill>
                <a:srgbClr val="66FF33"/>
              </a:solidFill>
              <a:prstDash val="solid"/>
              <a:round/>
              <a:headEnd type="none" w="med" len="med"/>
              <a:tailEnd type="none" w="med" len="med"/>
            </a:ln>
            <a:effectLst/>
          </p:spPr>
        </p:cxnSp>
        <p:cxnSp>
          <p:nvCxnSpPr>
            <p:cNvPr id="1383" name="Straight Connector 1382"/>
            <p:cNvCxnSpPr/>
            <p:nvPr/>
          </p:nvCxnSpPr>
          <p:spPr bwMode="auto">
            <a:xfrm>
              <a:off x="3693800" y="2120628"/>
              <a:ext cx="568088" cy="721082"/>
            </a:xfrm>
            <a:prstGeom prst="line">
              <a:avLst/>
            </a:prstGeom>
            <a:noFill/>
            <a:ln w="25400" cap="sq" cmpd="sng" algn="ctr">
              <a:solidFill>
                <a:srgbClr val="66FF33"/>
              </a:solidFill>
              <a:prstDash val="solid"/>
              <a:round/>
              <a:headEnd type="none" w="med" len="med"/>
              <a:tailEnd type="none" w="med" len="med"/>
            </a:ln>
            <a:effectLst/>
          </p:spPr>
        </p:cxnSp>
        <p:cxnSp>
          <p:nvCxnSpPr>
            <p:cNvPr id="1384" name="Straight Connector 1383"/>
            <p:cNvCxnSpPr/>
            <p:nvPr/>
          </p:nvCxnSpPr>
          <p:spPr bwMode="auto">
            <a:xfrm>
              <a:off x="3692614" y="2249693"/>
              <a:ext cx="575149" cy="587308"/>
            </a:xfrm>
            <a:prstGeom prst="line">
              <a:avLst/>
            </a:prstGeom>
            <a:noFill/>
            <a:ln w="25400" cap="sq" cmpd="sng" algn="ctr">
              <a:solidFill>
                <a:srgbClr val="66FF33"/>
              </a:solidFill>
              <a:prstDash val="solid"/>
              <a:round/>
              <a:headEnd type="none" w="med" len="med"/>
              <a:tailEnd type="none" w="med" len="med"/>
            </a:ln>
            <a:effectLst/>
          </p:spPr>
        </p:cxnSp>
        <p:cxnSp>
          <p:nvCxnSpPr>
            <p:cNvPr id="1385" name="Straight Connector 1384"/>
            <p:cNvCxnSpPr/>
            <p:nvPr/>
          </p:nvCxnSpPr>
          <p:spPr bwMode="auto">
            <a:xfrm>
              <a:off x="3691428" y="2379971"/>
              <a:ext cx="581079" cy="458028"/>
            </a:xfrm>
            <a:prstGeom prst="line">
              <a:avLst/>
            </a:prstGeom>
            <a:noFill/>
            <a:ln w="25400" cap="sq" cmpd="sng" algn="ctr">
              <a:solidFill>
                <a:srgbClr val="66FF33"/>
              </a:solidFill>
              <a:prstDash val="solid"/>
              <a:round/>
              <a:headEnd type="none" w="med" len="med"/>
              <a:tailEnd type="none" w="med" len="med"/>
            </a:ln>
            <a:effectLst/>
          </p:spPr>
        </p:cxnSp>
        <p:cxnSp>
          <p:nvCxnSpPr>
            <p:cNvPr id="1386" name="Straight Connector 1385"/>
            <p:cNvCxnSpPr/>
            <p:nvPr/>
          </p:nvCxnSpPr>
          <p:spPr bwMode="auto">
            <a:xfrm>
              <a:off x="3690242" y="2511460"/>
              <a:ext cx="577521" cy="325542"/>
            </a:xfrm>
            <a:prstGeom prst="line">
              <a:avLst/>
            </a:prstGeom>
            <a:noFill/>
            <a:ln w="25400" cap="sq" cmpd="sng" algn="ctr">
              <a:solidFill>
                <a:srgbClr val="66FF33"/>
              </a:solidFill>
              <a:prstDash val="solid"/>
              <a:round/>
              <a:headEnd type="none" w="med" len="med"/>
              <a:tailEnd type="none" w="med" len="med"/>
            </a:ln>
            <a:effectLst/>
          </p:spPr>
        </p:cxnSp>
        <p:cxnSp>
          <p:nvCxnSpPr>
            <p:cNvPr id="1387" name="Straight Connector 1386"/>
            <p:cNvCxnSpPr/>
            <p:nvPr/>
          </p:nvCxnSpPr>
          <p:spPr bwMode="auto">
            <a:xfrm>
              <a:off x="3687870" y="2774439"/>
              <a:ext cx="579893" cy="62563"/>
            </a:xfrm>
            <a:prstGeom prst="line">
              <a:avLst/>
            </a:prstGeom>
            <a:noFill/>
            <a:ln w="25400" cap="sq" cmpd="sng" algn="ctr">
              <a:solidFill>
                <a:srgbClr val="66FF33"/>
              </a:solidFill>
              <a:prstDash val="solid"/>
              <a:round/>
              <a:headEnd type="none" w="med" len="med"/>
              <a:tailEnd type="none" w="med" len="med"/>
            </a:ln>
            <a:effectLst/>
          </p:spPr>
        </p:cxnSp>
        <p:cxnSp>
          <p:nvCxnSpPr>
            <p:cNvPr id="1388" name="Straight Connector 1387"/>
            <p:cNvCxnSpPr/>
            <p:nvPr/>
          </p:nvCxnSpPr>
          <p:spPr bwMode="auto">
            <a:xfrm flipV="1">
              <a:off x="3686684" y="2837002"/>
              <a:ext cx="582890" cy="68926"/>
            </a:xfrm>
            <a:prstGeom prst="line">
              <a:avLst/>
            </a:prstGeom>
            <a:noFill/>
            <a:ln w="25400" cap="sq" cmpd="sng" algn="ctr">
              <a:solidFill>
                <a:srgbClr val="66FF33"/>
              </a:solidFill>
              <a:prstDash val="solid"/>
              <a:round/>
              <a:headEnd type="none" w="med" len="med"/>
              <a:tailEnd type="none" w="med" len="med"/>
            </a:ln>
            <a:effectLst/>
          </p:spPr>
        </p:cxnSp>
        <p:cxnSp>
          <p:nvCxnSpPr>
            <p:cNvPr id="1389" name="Straight Connector 1388"/>
            <p:cNvCxnSpPr/>
            <p:nvPr/>
          </p:nvCxnSpPr>
          <p:spPr bwMode="auto">
            <a:xfrm flipV="1">
              <a:off x="3684312" y="2837002"/>
              <a:ext cx="585262" cy="331905"/>
            </a:xfrm>
            <a:prstGeom prst="line">
              <a:avLst/>
            </a:prstGeom>
            <a:noFill/>
            <a:ln w="25400" cap="sq" cmpd="sng" algn="ctr">
              <a:solidFill>
                <a:srgbClr val="66FF33"/>
              </a:solidFill>
              <a:prstDash val="solid"/>
              <a:round/>
              <a:headEnd type="none" w="med" len="med"/>
              <a:tailEnd type="none" w="med" len="med"/>
            </a:ln>
            <a:effectLst/>
          </p:spPr>
        </p:cxnSp>
        <p:sp>
          <p:nvSpPr>
            <p:cNvPr id="1390" name="Oval 1389"/>
            <p:cNvSpPr/>
            <p:nvPr/>
          </p:nvSpPr>
          <p:spPr>
            <a:xfrm>
              <a:off x="3636276" y="260102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91" name="Oval 1390"/>
            <p:cNvSpPr/>
            <p:nvPr/>
          </p:nvSpPr>
          <p:spPr>
            <a:xfrm>
              <a:off x="3636322" y="2072040"/>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92" name="Oval 1391"/>
            <p:cNvSpPr/>
            <p:nvPr/>
          </p:nvSpPr>
          <p:spPr>
            <a:xfrm>
              <a:off x="3636370" y="221706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93" name="Oval 1392"/>
            <p:cNvSpPr/>
            <p:nvPr/>
          </p:nvSpPr>
          <p:spPr>
            <a:xfrm>
              <a:off x="3636415" y="234390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94" name="Oval 1393"/>
            <p:cNvSpPr/>
            <p:nvPr/>
          </p:nvSpPr>
          <p:spPr>
            <a:xfrm>
              <a:off x="3636462" y="247074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95" name="Oval 1394"/>
            <p:cNvSpPr/>
            <p:nvPr/>
          </p:nvSpPr>
          <p:spPr>
            <a:xfrm>
              <a:off x="3636555" y="272443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96" name="Oval 1395"/>
            <p:cNvSpPr/>
            <p:nvPr/>
          </p:nvSpPr>
          <p:spPr>
            <a:xfrm>
              <a:off x="3636602" y="285612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97" name="Oval 1396"/>
            <p:cNvSpPr/>
            <p:nvPr/>
          </p:nvSpPr>
          <p:spPr>
            <a:xfrm>
              <a:off x="3636648" y="298781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398" name="Oval 1397"/>
            <p:cNvSpPr/>
            <p:nvPr/>
          </p:nvSpPr>
          <p:spPr>
            <a:xfrm>
              <a:off x="3636694" y="3119506"/>
              <a:ext cx="97304" cy="86358"/>
            </a:xfrm>
            <a:prstGeom prst="ellipse">
              <a:avLst/>
            </a:prstGeom>
            <a:solidFill>
              <a:srgbClr val="FF00FF"/>
            </a:solidFill>
            <a:ln>
              <a:noFill/>
            </a:ln>
          </p:spPr>
          <p:txBody>
            <a:bodyPr wrap="square" rtlCol="0" anchor="ctr">
              <a:spAutoFit/>
            </a:bodyPr>
            <a:lstStyle/>
            <a:p>
              <a:pPr algn="l"/>
              <a:endParaRPr lang="en-CA" sz="2400"/>
            </a:p>
          </p:txBody>
        </p:sp>
        <p:cxnSp>
          <p:nvCxnSpPr>
            <p:cNvPr id="1399" name="Straight Connector 1398"/>
            <p:cNvCxnSpPr>
              <a:stCxn id="1400" idx="6"/>
            </p:cNvCxnSpPr>
            <p:nvPr/>
          </p:nvCxnSpPr>
          <p:spPr bwMode="auto">
            <a:xfrm flipV="1">
              <a:off x="3733580" y="2471418"/>
              <a:ext cx="535994" cy="172786"/>
            </a:xfrm>
            <a:prstGeom prst="line">
              <a:avLst/>
            </a:prstGeom>
            <a:noFill/>
            <a:ln w="25400" cap="sq" cmpd="sng" algn="ctr">
              <a:solidFill>
                <a:srgbClr val="66FF33"/>
              </a:solidFill>
              <a:prstDash val="solid"/>
              <a:round/>
              <a:headEnd type="none" w="med" len="med"/>
              <a:tailEnd type="none" w="med" len="med"/>
            </a:ln>
            <a:effectLst/>
          </p:spPr>
        </p:cxnSp>
        <p:sp>
          <p:nvSpPr>
            <p:cNvPr id="1400" name="Oval 1399"/>
            <p:cNvSpPr/>
            <p:nvPr/>
          </p:nvSpPr>
          <p:spPr>
            <a:xfrm>
              <a:off x="3636276" y="2601025"/>
              <a:ext cx="97304" cy="86358"/>
            </a:xfrm>
            <a:prstGeom prst="ellipse">
              <a:avLst/>
            </a:prstGeom>
            <a:solidFill>
              <a:srgbClr val="FF00FF"/>
            </a:solidFill>
            <a:ln>
              <a:noFill/>
            </a:ln>
          </p:spPr>
          <p:txBody>
            <a:bodyPr wrap="square" rtlCol="0" anchor="ctr">
              <a:spAutoFit/>
            </a:bodyPr>
            <a:lstStyle/>
            <a:p>
              <a:pPr algn="l"/>
              <a:endParaRPr lang="en-CA" sz="2400"/>
            </a:p>
          </p:txBody>
        </p:sp>
        <p:cxnSp>
          <p:nvCxnSpPr>
            <p:cNvPr id="1401" name="Straight Connector 1400"/>
            <p:cNvCxnSpPr/>
            <p:nvPr/>
          </p:nvCxnSpPr>
          <p:spPr bwMode="auto">
            <a:xfrm>
              <a:off x="3693800" y="2120628"/>
              <a:ext cx="573963" cy="332779"/>
            </a:xfrm>
            <a:prstGeom prst="line">
              <a:avLst/>
            </a:prstGeom>
            <a:noFill/>
            <a:ln w="25400" cap="sq" cmpd="sng" algn="ctr">
              <a:solidFill>
                <a:srgbClr val="66FF33"/>
              </a:solidFill>
              <a:prstDash val="solid"/>
              <a:round/>
              <a:headEnd type="none" w="med" len="med"/>
              <a:tailEnd type="none" w="med" len="med"/>
            </a:ln>
            <a:effectLst/>
          </p:spPr>
        </p:cxnSp>
        <p:cxnSp>
          <p:nvCxnSpPr>
            <p:cNvPr id="1402" name="Straight Connector 1401"/>
            <p:cNvCxnSpPr/>
            <p:nvPr/>
          </p:nvCxnSpPr>
          <p:spPr bwMode="auto">
            <a:xfrm>
              <a:off x="3692614" y="2249693"/>
              <a:ext cx="576959" cy="203714"/>
            </a:xfrm>
            <a:prstGeom prst="line">
              <a:avLst/>
            </a:prstGeom>
            <a:noFill/>
            <a:ln w="25400" cap="sq" cmpd="sng" algn="ctr">
              <a:solidFill>
                <a:srgbClr val="66FF33"/>
              </a:solidFill>
              <a:prstDash val="solid"/>
              <a:round/>
              <a:headEnd type="none" w="med" len="med"/>
              <a:tailEnd type="none" w="med" len="med"/>
            </a:ln>
            <a:effectLst/>
          </p:spPr>
        </p:cxnSp>
        <p:cxnSp>
          <p:nvCxnSpPr>
            <p:cNvPr id="1403" name="Straight Connector 1402"/>
            <p:cNvCxnSpPr/>
            <p:nvPr/>
          </p:nvCxnSpPr>
          <p:spPr bwMode="auto">
            <a:xfrm>
              <a:off x="3691428" y="2379971"/>
              <a:ext cx="578145" cy="73437"/>
            </a:xfrm>
            <a:prstGeom prst="line">
              <a:avLst/>
            </a:prstGeom>
            <a:noFill/>
            <a:ln w="25400" cap="sq" cmpd="sng" algn="ctr">
              <a:solidFill>
                <a:srgbClr val="66FF33"/>
              </a:solidFill>
              <a:prstDash val="solid"/>
              <a:round/>
              <a:headEnd type="none" w="med" len="med"/>
              <a:tailEnd type="none" w="med" len="med"/>
            </a:ln>
            <a:effectLst/>
          </p:spPr>
        </p:cxnSp>
        <p:cxnSp>
          <p:nvCxnSpPr>
            <p:cNvPr id="1404" name="Straight Connector 1403"/>
            <p:cNvCxnSpPr/>
            <p:nvPr/>
          </p:nvCxnSpPr>
          <p:spPr bwMode="auto">
            <a:xfrm flipV="1">
              <a:off x="3690242" y="2453407"/>
              <a:ext cx="579332" cy="58052"/>
            </a:xfrm>
            <a:prstGeom prst="line">
              <a:avLst/>
            </a:prstGeom>
            <a:noFill/>
            <a:ln w="25400" cap="sq" cmpd="sng" algn="ctr">
              <a:solidFill>
                <a:srgbClr val="66FF33"/>
              </a:solidFill>
              <a:prstDash val="solid"/>
              <a:round/>
              <a:headEnd type="none" w="med" len="med"/>
              <a:tailEnd type="none" w="med" len="med"/>
            </a:ln>
            <a:effectLst/>
          </p:spPr>
        </p:cxnSp>
        <p:cxnSp>
          <p:nvCxnSpPr>
            <p:cNvPr id="1405" name="Straight Connector 1404"/>
            <p:cNvCxnSpPr/>
            <p:nvPr/>
          </p:nvCxnSpPr>
          <p:spPr bwMode="auto">
            <a:xfrm flipV="1">
              <a:off x="3687870" y="2453407"/>
              <a:ext cx="581704" cy="321031"/>
            </a:xfrm>
            <a:prstGeom prst="line">
              <a:avLst/>
            </a:prstGeom>
            <a:noFill/>
            <a:ln w="25400" cap="sq" cmpd="sng" algn="ctr">
              <a:solidFill>
                <a:srgbClr val="66FF33"/>
              </a:solidFill>
              <a:prstDash val="solid"/>
              <a:round/>
              <a:headEnd type="none" w="med" len="med"/>
              <a:tailEnd type="none" w="med" len="med"/>
            </a:ln>
            <a:effectLst/>
          </p:spPr>
        </p:cxnSp>
        <p:cxnSp>
          <p:nvCxnSpPr>
            <p:cNvPr id="1406" name="Straight Connector 1405"/>
            <p:cNvCxnSpPr/>
            <p:nvPr/>
          </p:nvCxnSpPr>
          <p:spPr bwMode="auto">
            <a:xfrm flipV="1">
              <a:off x="3686684" y="2453407"/>
              <a:ext cx="582890" cy="452520"/>
            </a:xfrm>
            <a:prstGeom prst="line">
              <a:avLst/>
            </a:prstGeom>
            <a:noFill/>
            <a:ln w="25400" cap="sq" cmpd="sng" algn="ctr">
              <a:solidFill>
                <a:srgbClr val="66FF33"/>
              </a:solidFill>
              <a:prstDash val="solid"/>
              <a:round/>
              <a:headEnd type="none" w="med" len="med"/>
              <a:tailEnd type="none" w="med" len="med"/>
            </a:ln>
            <a:effectLst/>
          </p:spPr>
        </p:cxnSp>
        <p:cxnSp>
          <p:nvCxnSpPr>
            <p:cNvPr id="1407" name="Straight Connector 1406"/>
            <p:cNvCxnSpPr/>
            <p:nvPr/>
          </p:nvCxnSpPr>
          <p:spPr bwMode="auto">
            <a:xfrm flipV="1">
              <a:off x="3685498" y="2453407"/>
              <a:ext cx="584076" cy="584009"/>
            </a:xfrm>
            <a:prstGeom prst="line">
              <a:avLst/>
            </a:prstGeom>
            <a:noFill/>
            <a:ln w="25400" cap="sq" cmpd="sng" algn="ctr">
              <a:solidFill>
                <a:srgbClr val="66FF33"/>
              </a:solidFill>
              <a:prstDash val="solid"/>
              <a:round/>
              <a:headEnd type="none" w="med" len="med"/>
              <a:tailEnd type="none" w="med" len="med"/>
            </a:ln>
            <a:effectLst/>
          </p:spPr>
        </p:cxnSp>
        <p:cxnSp>
          <p:nvCxnSpPr>
            <p:cNvPr id="1408" name="Straight Connector 1407"/>
            <p:cNvCxnSpPr/>
            <p:nvPr/>
          </p:nvCxnSpPr>
          <p:spPr bwMode="auto">
            <a:xfrm flipV="1">
              <a:off x="3684312" y="2453407"/>
              <a:ext cx="585262" cy="715499"/>
            </a:xfrm>
            <a:prstGeom prst="line">
              <a:avLst/>
            </a:prstGeom>
            <a:noFill/>
            <a:ln w="25400" cap="sq" cmpd="sng" algn="ctr">
              <a:solidFill>
                <a:srgbClr val="66FF33"/>
              </a:solidFill>
              <a:prstDash val="solid"/>
              <a:round/>
              <a:headEnd type="none" w="med" len="med"/>
              <a:tailEnd type="none" w="med" len="med"/>
            </a:ln>
            <a:effectLst/>
          </p:spPr>
        </p:cxnSp>
        <p:sp>
          <p:nvSpPr>
            <p:cNvPr id="1409" name="Oval 1408"/>
            <p:cNvSpPr/>
            <p:nvPr/>
          </p:nvSpPr>
          <p:spPr>
            <a:xfrm>
              <a:off x="3636322" y="207657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10" name="Oval 1409"/>
            <p:cNvSpPr/>
            <p:nvPr/>
          </p:nvSpPr>
          <p:spPr>
            <a:xfrm>
              <a:off x="3636369" y="221706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11" name="Oval 1410"/>
            <p:cNvSpPr/>
            <p:nvPr/>
          </p:nvSpPr>
          <p:spPr>
            <a:xfrm>
              <a:off x="3636415" y="234390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12" name="Oval 1411"/>
            <p:cNvSpPr/>
            <p:nvPr/>
          </p:nvSpPr>
          <p:spPr>
            <a:xfrm>
              <a:off x="3636462" y="247074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13" name="Oval 1412"/>
            <p:cNvSpPr/>
            <p:nvPr/>
          </p:nvSpPr>
          <p:spPr>
            <a:xfrm>
              <a:off x="3636555" y="272443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14" name="Oval 1413"/>
            <p:cNvSpPr/>
            <p:nvPr/>
          </p:nvSpPr>
          <p:spPr>
            <a:xfrm>
              <a:off x="3636601" y="285612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15" name="Oval 1414"/>
            <p:cNvSpPr/>
            <p:nvPr/>
          </p:nvSpPr>
          <p:spPr>
            <a:xfrm>
              <a:off x="3636647" y="298781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16" name="Oval 1415"/>
            <p:cNvSpPr/>
            <p:nvPr/>
          </p:nvSpPr>
          <p:spPr>
            <a:xfrm>
              <a:off x="3636694" y="3119506"/>
              <a:ext cx="97304" cy="86358"/>
            </a:xfrm>
            <a:prstGeom prst="ellipse">
              <a:avLst/>
            </a:prstGeom>
            <a:solidFill>
              <a:srgbClr val="FF00FF"/>
            </a:solidFill>
            <a:ln>
              <a:noFill/>
            </a:ln>
          </p:spPr>
          <p:txBody>
            <a:bodyPr wrap="square" rtlCol="0" anchor="ctr">
              <a:spAutoFit/>
            </a:bodyPr>
            <a:lstStyle/>
            <a:p>
              <a:pPr algn="l"/>
              <a:endParaRPr lang="en-CA" sz="2400"/>
            </a:p>
          </p:txBody>
        </p:sp>
        <p:grpSp>
          <p:nvGrpSpPr>
            <p:cNvPr id="1417" name="Group 1416"/>
            <p:cNvGrpSpPr/>
            <p:nvPr/>
          </p:nvGrpSpPr>
          <p:grpSpPr>
            <a:xfrm>
              <a:off x="4220844" y="2402840"/>
              <a:ext cx="100166" cy="475990"/>
              <a:chOff x="6781799" y="1152459"/>
              <a:chExt cx="185296" cy="992124"/>
            </a:xfrm>
          </p:grpSpPr>
          <p:sp>
            <p:nvSpPr>
              <p:cNvPr id="1724" name="Oval 1723"/>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1725" name="Oval 1724"/>
              <p:cNvSpPr/>
              <p:nvPr/>
            </p:nvSpPr>
            <p:spPr>
              <a:xfrm>
                <a:off x="6787009" y="1446495"/>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1726" name="Oval 1725"/>
              <p:cNvSpPr/>
              <p:nvPr/>
            </p:nvSpPr>
            <p:spPr>
              <a:xfrm>
                <a:off x="6787095" y="1705386"/>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1727" name="Oval 1726"/>
              <p:cNvSpPr/>
              <p:nvPr/>
            </p:nvSpPr>
            <p:spPr>
              <a:xfrm>
                <a:off x="6781799" y="1964583"/>
                <a:ext cx="180000" cy="180000"/>
              </a:xfrm>
              <a:prstGeom prst="ellipse">
                <a:avLst/>
              </a:prstGeom>
              <a:solidFill>
                <a:srgbClr val="00FFFF"/>
              </a:solidFill>
              <a:ln>
                <a:noFill/>
              </a:ln>
            </p:spPr>
            <p:txBody>
              <a:bodyPr wrap="square" rtlCol="0" anchor="ctr">
                <a:spAutoFit/>
              </a:bodyPr>
              <a:lstStyle/>
              <a:p>
                <a:pPr algn="l"/>
                <a:endParaRPr lang="en-CA" sz="2400"/>
              </a:p>
            </p:txBody>
          </p:sp>
        </p:grpSp>
        <p:cxnSp>
          <p:nvCxnSpPr>
            <p:cNvPr id="1418" name="Straight Connector 1417"/>
            <p:cNvCxnSpPr/>
            <p:nvPr/>
          </p:nvCxnSpPr>
          <p:spPr bwMode="auto">
            <a:xfrm flipV="1">
              <a:off x="4265074" y="2837002"/>
              <a:ext cx="249019" cy="0"/>
            </a:xfrm>
            <a:prstGeom prst="line">
              <a:avLst/>
            </a:prstGeom>
            <a:noFill/>
            <a:ln w="25400" cap="sq" cmpd="sng" algn="ctr">
              <a:solidFill>
                <a:srgbClr val="66FF33"/>
              </a:solidFill>
              <a:prstDash val="solid"/>
              <a:round/>
              <a:headEnd type="none" w="med" len="med"/>
              <a:tailEnd type="none" w="med" len="med"/>
            </a:ln>
            <a:effectLst/>
          </p:spPr>
        </p:cxnSp>
        <p:grpSp>
          <p:nvGrpSpPr>
            <p:cNvPr id="1419" name="Group 1418"/>
            <p:cNvGrpSpPr/>
            <p:nvPr/>
          </p:nvGrpSpPr>
          <p:grpSpPr>
            <a:xfrm>
              <a:off x="4508346" y="2398302"/>
              <a:ext cx="100166" cy="475990"/>
              <a:chOff x="6781800" y="1152459"/>
              <a:chExt cx="185296" cy="992125"/>
            </a:xfrm>
          </p:grpSpPr>
          <p:sp>
            <p:nvSpPr>
              <p:cNvPr id="1720" name="Oval 1719"/>
              <p:cNvSpPr/>
              <p:nvPr/>
            </p:nvSpPr>
            <p:spPr>
              <a:xfrm>
                <a:off x="6786925" y="1152459"/>
                <a:ext cx="180000" cy="180000"/>
              </a:xfrm>
              <a:prstGeom prst="ellipse">
                <a:avLst/>
              </a:prstGeom>
              <a:solidFill>
                <a:srgbClr val="66FF33"/>
              </a:solidFill>
              <a:ln>
                <a:noFill/>
              </a:ln>
            </p:spPr>
            <p:txBody>
              <a:bodyPr wrap="square" rtlCol="0" anchor="ctr">
                <a:spAutoFit/>
              </a:bodyPr>
              <a:lstStyle/>
              <a:p>
                <a:pPr algn="l"/>
                <a:endParaRPr lang="en-CA" sz="2400"/>
              </a:p>
            </p:txBody>
          </p:sp>
          <p:sp>
            <p:nvSpPr>
              <p:cNvPr id="1721" name="Oval 1720"/>
              <p:cNvSpPr/>
              <p:nvPr/>
            </p:nvSpPr>
            <p:spPr>
              <a:xfrm>
                <a:off x="6787010" y="1446496"/>
                <a:ext cx="180000" cy="180000"/>
              </a:xfrm>
              <a:prstGeom prst="ellipse">
                <a:avLst/>
              </a:prstGeom>
              <a:solidFill>
                <a:srgbClr val="66FF33"/>
              </a:solidFill>
              <a:ln>
                <a:noFill/>
              </a:ln>
            </p:spPr>
            <p:txBody>
              <a:bodyPr wrap="square" rtlCol="0" anchor="ctr">
                <a:spAutoFit/>
              </a:bodyPr>
              <a:lstStyle/>
              <a:p>
                <a:pPr algn="l"/>
                <a:endParaRPr lang="en-CA" sz="2400"/>
              </a:p>
            </p:txBody>
          </p:sp>
          <p:sp>
            <p:nvSpPr>
              <p:cNvPr id="1722" name="Oval 1721"/>
              <p:cNvSpPr/>
              <p:nvPr/>
            </p:nvSpPr>
            <p:spPr>
              <a:xfrm>
                <a:off x="6787096" y="1705387"/>
                <a:ext cx="180000" cy="180000"/>
              </a:xfrm>
              <a:prstGeom prst="ellipse">
                <a:avLst/>
              </a:prstGeom>
              <a:solidFill>
                <a:srgbClr val="66FF33"/>
              </a:solidFill>
              <a:ln>
                <a:noFill/>
              </a:ln>
            </p:spPr>
            <p:txBody>
              <a:bodyPr wrap="square" rtlCol="0" anchor="ctr">
                <a:spAutoFit/>
              </a:bodyPr>
              <a:lstStyle/>
              <a:p>
                <a:pPr algn="l"/>
                <a:endParaRPr lang="en-CA" sz="2400"/>
              </a:p>
            </p:txBody>
          </p:sp>
          <p:sp>
            <p:nvSpPr>
              <p:cNvPr id="1723" name="Oval 1722"/>
              <p:cNvSpPr/>
              <p:nvPr/>
            </p:nvSpPr>
            <p:spPr>
              <a:xfrm>
                <a:off x="6781800" y="1964584"/>
                <a:ext cx="180000" cy="180000"/>
              </a:xfrm>
              <a:prstGeom prst="ellipse">
                <a:avLst/>
              </a:prstGeom>
              <a:solidFill>
                <a:srgbClr val="66FF33"/>
              </a:solidFill>
              <a:ln>
                <a:noFill/>
              </a:ln>
            </p:spPr>
            <p:txBody>
              <a:bodyPr wrap="square" rtlCol="0" anchor="ctr">
                <a:spAutoFit/>
              </a:bodyPr>
              <a:lstStyle/>
              <a:p>
                <a:pPr algn="l"/>
                <a:endParaRPr lang="en-CA" sz="2400"/>
              </a:p>
            </p:txBody>
          </p:sp>
        </p:grpSp>
        <p:cxnSp>
          <p:nvCxnSpPr>
            <p:cNvPr id="1420" name="Straight Connector 1419"/>
            <p:cNvCxnSpPr/>
            <p:nvPr/>
          </p:nvCxnSpPr>
          <p:spPr bwMode="auto">
            <a:xfrm flipV="1">
              <a:off x="4281311" y="2708622"/>
              <a:ext cx="249019" cy="0"/>
            </a:xfrm>
            <a:prstGeom prst="line">
              <a:avLst/>
            </a:prstGeom>
            <a:noFill/>
            <a:ln w="25400" cap="sq" cmpd="sng" algn="ctr">
              <a:solidFill>
                <a:srgbClr val="66FF33"/>
              </a:solidFill>
              <a:prstDash val="solid"/>
              <a:round/>
              <a:headEnd type="none" w="med" len="med"/>
              <a:tailEnd type="none" w="med" len="med"/>
            </a:ln>
            <a:effectLst/>
          </p:spPr>
        </p:cxnSp>
        <p:cxnSp>
          <p:nvCxnSpPr>
            <p:cNvPr id="1421" name="Straight Connector 1420"/>
            <p:cNvCxnSpPr/>
            <p:nvPr/>
          </p:nvCxnSpPr>
          <p:spPr bwMode="auto">
            <a:xfrm flipV="1">
              <a:off x="4297547" y="2580242"/>
              <a:ext cx="249019" cy="0"/>
            </a:xfrm>
            <a:prstGeom prst="line">
              <a:avLst/>
            </a:prstGeom>
            <a:noFill/>
            <a:ln w="25400" cap="sq" cmpd="sng" algn="ctr">
              <a:solidFill>
                <a:srgbClr val="66FF33"/>
              </a:solidFill>
              <a:prstDash val="solid"/>
              <a:round/>
              <a:headEnd type="none" w="med" len="med"/>
              <a:tailEnd type="none" w="med" len="med"/>
            </a:ln>
            <a:effectLst/>
          </p:spPr>
        </p:cxnSp>
        <p:cxnSp>
          <p:nvCxnSpPr>
            <p:cNvPr id="1422" name="Straight Connector 1421"/>
            <p:cNvCxnSpPr/>
            <p:nvPr/>
          </p:nvCxnSpPr>
          <p:spPr bwMode="auto">
            <a:xfrm flipV="1">
              <a:off x="4313784" y="2451861"/>
              <a:ext cx="249019" cy="0"/>
            </a:xfrm>
            <a:prstGeom prst="line">
              <a:avLst/>
            </a:prstGeom>
            <a:noFill/>
            <a:ln w="25400" cap="sq" cmpd="sng" algn="ctr">
              <a:solidFill>
                <a:srgbClr val="66FF33"/>
              </a:solidFill>
              <a:prstDash val="solid"/>
              <a:round/>
              <a:headEnd type="none" w="med" len="med"/>
              <a:tailEnd type="none" w="med" len="med"/>
            </a:ln>
            <a:effectLst/>
          </p:spPr>
        </p:cxnSp>
        <p:grpSp>
          <p:nvGrpSpPr>
            <p:cNvPr id="1423" name="Group 1422"/>
            <p:cNvGrpSpPr/>
            <p:nvPr/>
          </p:nvGrpSpPr>
          <p:grpSpPr>
            <a:xfrm>
              <a:off x="4220023" y="2402840"/>
              <a:ext cx="100166" cy="475990"/>
              <a:chOff x="6771205" y="1152459"/>
              <a:chExt cx="185296" cy="992124"/>
            </a:xfrm>
          </p:grpSpPr>
          <p:sp>
            <p:nvSpPr>
              <p:cNvPr id="1716" name="Oval 1715"/>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17" name="Oval 1716"/>
              <p:cNvSpPr/>
              <p:nvPr/>
            </p:nvSpPr>
            <p:spPr>
              <a:xfrm>
                <a:off x="6776415" y="144649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18" name="Oval 1717"/>
              <p:cNvSpPr/>
              <p:nvPr/>
            </p:nvSpPr>
            <p:spPr>
              <a:xfrm>
                <a:off x="6776501" y="17053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19" name="Oval 1718"/>
              <p:cNvSpPr/>
              <p:nvPr/>
            </p:nvSpPr>
            <p:spPr>
              <a:xfrm>
                <a:off x="6771205" y="1964583"/>
                <a:ext cx="180000" cy="180000"/>
              </a:xfrm>
              <a:prstGeom prst="ellipse">
                <a:avLst/>
              </a:prstGeom>
              <a:solidFill>
                <a:srgbClr val="FF00FF"/>
              </a:solidFill>
              <a:ln>
                <a:noFill/>
              </a:ln>
            </p:spPr>
            <p:txBody>
              <a:bodyPr wrap="square" rtlCol="0" anchor="ctr">
                <a:spAutoFit/>
              </a:bodyPr>
              <a:lstStyle/>
              <a:p>
                <a:pPr algn="l"/>
                <a:endParaRPr lang="en-CA" sz="2400"/>
              </a:p>
            </p:txBody>
          </p:sp>
        </p:grpSp>
        <p:cxnSp>
          <p:nvCxnSpPr>
            <p:cNvPr id="1424" name="Straight Connector 1423"/>
            <p:cNvCxnSpPr/>
            <p:nvPr/>
          </p:nvCxnSpPr>
          <p:spPr bwMode="auto">
            <a:xfrm flipV="1">
              <a:off x="1924867" y="2514434"/>
              <a:ext cx="601491" cy="202101"/>
            </a:xfrm>
            <a:prstGeom prst="line">
              <a:avLst/>
            </a:prstGeom>
            <a:noFill/>
            <a:ln w="25400" cap="sq" cmpd="sng" algn="ctr">
              <a:solidFill>
                <a:srgbClr val="66FF33"/>
              </a:solidFill>
              <a:prstDash val="solid"/>
              <a:round/>
              <a:headEnd type="none" w="med" len="med"/>
              <a:tailEnd type="none" w="med" len="med"/>
            </a:ln>
            <a:effectLst/>
          </p:spPr>
        </p:cxnSp>
        <p:sp>
          <p:nvSpPr>
            <p:cNvPr id="1425" name="Rectangle 1424"/>
            <p:cNvSpPr/>
            <p:nvPr/>
          </p:nvSpPr>
          <p:spPr>
            <a:xfrm>
              <a:off x="2040146" y="2359504"/>
              <a:ext cx="444764" cy="221078"/>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1426" name="Rectangle 1425"/>
            <p:cNvSpPr/>
            <p:nvPr/>
          </p:nvSpPr>
          <p:spPr>
            <a:xfrm>
              <a:off x="2026400" y="2322946"/>
              <a:ext cx="454381" cy="276999"/>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sym typeface="Symbol" panose="05050102010706020507" pitchFamily="18" charset="2"/>
                </a:rPr>
                <a:t></a:t>
              </a:r>
              <a:r>
                <a:rPr lang="en-US" sz="1200" i="1" baseline="-25000" err="1">
                  <a:solidFill>
                    <a:srgbClr val="66FF33"/>
                  </a:solidFill>
                  <a:cs typeface="Times New Roman" panose="02020603050405020304" pitchFamily="18" charset="0"/>
                  <a:sym typeface="Symbol" panose="05050102010706020507" pitchFamily="18" charset="2"/>
                </a:rPr>
                <a:t>i,j</a:t>
              </a:r>
              <a:r>
                <a:rPr lang="en-US" altLang="en-US" sz="1200" i="1" baseline="-25000">
                  <a:solidFill>
                    <a:srgbClr val="66FF33"/>
                  </a:solidFill>
                  <a:sym typeface="Symbol" panose="05050102010706020507" pitchFamily="18" charset="2"/>
                </a:rPr>
                <a:t></a:t>
              </a:r>
              <a:endParaRPr lang="en-CA" sz="1200">
                <a:solidFill>
                  <a:srgbClr val="66FF33"/>
                </a:solidFill>
              </a:endParaRPr>
            </a:p>
          </p:txBody>
        </p:sp>
        <p:grpSp>
          <p:nvGrpSpPr>
            <p:cNvPr id="1427" name="Group 1426"/>
            <p:cNvGrpSpPr/>
            <p:nvPr/>
          </p:nvGrpSpPr>
          <p:grpSpPr>
            <a:xfrm>
              <a:off x="1352942" y="2416308"/>
              <a:ext cx="291911" cy="259075"/>
              <a:chOff x="3220343" y="2894580"/>
              <a:chExt cx="540000" cy="540000"/>
            </a:xfrm>
          </p:grpSpPr>
          <p:sp>
            <p:nvSpPr>
              <p:cNvPr id="1714" name="Rectangle 1713"/>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1715" name="Picture 10" descr="Image result for bicycl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428" name="Rectangle 1427"/>
            <p:cNvSpPr/>
            <p:nvPr/>
          </p:nvSpPr>
          <p:spPr>
            <a:xfrm>
              <a:off x="1551587" y="2552699"/>
              <a:ext cx="330541" cy="369332"/>
            </a:xfrm>
            <a:prstGeom prst="rect">
              <a:avLst/>
            </a:prstGeom>
          </p:spPr>
          <p:txBody>
            <a:bodyPr wrap="none">
              <a:spAutoFit/>
            </a:bodyPr>
            <a:lstStyle/>
            <a:p>
              <a:r>
                <a:rPr lang="en-US" altLang="en-US" sz="1800" i="1">
                  <a:solidFill>
                    <a:srgbClr val="FF00FF"/>
                  </a:solidFill>
                  <a:sym typeface="Symbol" panose="05050102010706020507" pitchFamily="18" charset="2"/>
                </a:rPr>
                <a:t>x</a:t>
              </a:r>
              <a:r>
                <a:rPr lang="en-US" altLang="en-US" sz="1800" i="1" baseline="-25000">
                  <a:solidFill>
                    <a:srgbClr val="FF00FF"/>
                  </a:solidFill>
                  <a:sym typeface="Symbol" panose="05050102010706020507" pitchFamily="18" charset="2"/>
                </a:rPr>
                <a:t>i</a:t>
              </a:r>
              <a:endParaRPr lang="en-CA" sz="1800"/>
            </a:p>
          </p:txBody>
        </p:sp>
        <p:sp>
          <p:nvSpPr>
            <p:cNvPr id="1429" name="Rectangle 1428"/>
            <p:cNvSpPr/>
            <p:nvPr/>
          </p:nvSpPr>
          <p:spPr>
            <a:xfrm flipH="1" flipV="1">
              <a:off x="1628152" y="2023100"/>
              <a:ext cx="55398" cy="54238"/>
            </a:xfrm>
            <a:prstGeom prst="rect">
              <a:avLst/>
            </a:prstGeom>
            <a:ln w="25400">
              <a:solidFill>
                <a:schemeClr val="bg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nvGrpSpPr>
            <p:cNvPr id="1430" name="Group 1429"/>
            <p:cNvGrpSpPr/>
            <p:nvPr/>
          </p:nvGrpSpPr>
          <p:grpSpPr>
            <a:xfrm>
              <a:off x="1872088" y="2145625"/>
              <a:ext cx="99843" cy="1002134"/>
              <a:chOff x="2438400" y="3428901"/>
              <a:chExt cx="184697" cy="2088787"/>
            </a:xfrm>
          </p:grpSpPr>
          <p:sp>
            <p:nvSpPr>
              <p:cNvPr id="1706" name="Oval 1705"/>
              <p:cNvSpPr/>
              <p:nvPr/>
            </p:nvSpPr>
            <p:spPr>
              <a:xfrm>
                <a:off x="2438486" y="34289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07" name="Oval 1706"/>
              <p:cNvSpPr/>
              <p:nvPr/>
            </p:nvSpPr>
            <p:spPr>
              <a:xfrm>
                <a:off x="2438573" y="370273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08" name="Oval 1707"/>
              <p:cNvSpPr/>
              <p:nvPr/>
            </p:nvSpPr>
            <p:spPr>
              <a:xfrm>
                <a:off x="2443097" y="398668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09" name="Oval 1708"/>
              <p:cNvSpPr/>
              <p:nvPr/>
            </p:nvSpPr>
            <p:spPr>
              <a:xfrm>
                <a:off x="2438744" y="425994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10" name="Oval 1709"/>
              <p:cNvSpPr/>
              <p:nvPr/>
            </p:nvSpPr>
            <p:spPr>
              <a:xfrm>
                <a:off x="2438916" y="478871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11" name="Oval 1710"/>
              <p:cNvSpPr/>
              <p:nvPr/>
            </p:nvSpPr>
            <p:spPr>
              <a:xfrm>
                <a:off x="2439003" y="506319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12" name="Oval 1711"/>
              <p:cNvSpPr/>
              <p:nvPr/>
            </p:nvSpPr>
            <p:spPr>
              <a:xfrm>
                <a:off x="2439088" y="533768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713" name="Oval 1712"/>
              <p:cNvSpPr/>
              <p:nvPr/>
            </p:nvSpPr>
            <p:spPr>
              <a:xfrm>
                <a:off x="2438400" y="4531485"/>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1431" name="Group 1430"/>
            <p:cNvGrpSpPr/>
            <p:nvPr/>
          </p:nvGrpSpPr>
          <p:grpSpPr>
            <a:xfrm>
              <a:off x="2511433" y="2120628"/>
              <a:ext cx="585262" cy="1048278"/>
              <a:chOff x="4097248" y="1066800"/>
              <a:chExt cx="1082664" cy="2184968"/>
            </a:xfrm>
          </p:grpSpPr>
          <p:cxnSp>
            <p:nvCxnSpPr>
              <p:cNvPr id="1697" name="Straight Connector 1696"/>
              <p:cNvCxnSpPr>
                <a:stCxn id="1432"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1698" name="Straight Connector 1697"/>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1699" name="Straight Connector 1698"/>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1700" name="Straight Connector 1699"/>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1701" name="Straight Connector 1700"/>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1702" name="Straight Connector 1701"/>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1703" name="Straight Connector 1702"/>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1704" name="Straight Connector 1703"/>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1705" name="Straight Connector 1704"/>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1432" name="Oval 1431"/>
            <p:cNvSpPr/>
            <p:nvPr/>
          </p:nvSpPr>
          <p:spPr>
            <a:xfrm>
              <a:off x="2463397" y="260102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33" name="Oval 1432"/>
            <p:cNvSpPr/>
            <p:nvPr/>
          </p:nvSpPr>
          <p:spPr>
            <a:xfrm>
              <a:off x="2463443" y="2072040"/>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34" name="Oval 1433"/>
            <p:cNvSpPr/>
            <p:nvPr/>
          </p:nvSpPr>
          <p:spPr>
            <a:xfrm>
              <a:off x="2463491" y="221706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35" name="Oval 1434"/>
            <p:cNvSpPr/>
            <p:nvPr/>
          </p:nvSpPr>
          <p:spPr>
            <a:xfrm>
              <a:off x="2463536" y="234390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36" name="Oval 1435"/>
            <p:cNvSpPr/>
            <p:nvPr/>
          </p:nvSpPr>
          <p:spPr>
            <a:xfrm>
              <a:off x="2463583" y="247074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37" name="Oval 1436"/>
            <p:cNvSpPr/>
            <p:nvPr/>
          </p:nvSpPr>
          <p:spPr>
            <a:xfrm>
              <a:off x="2463676" y="272443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38" name="Oval 1437"/>
            <p:cNvSpPr/>
            <p:nvPr/>
          </p:nvSpPr>
          <p:spPr>
            <a:xfrm>
              <a:off x="2463723" y="285612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39" name="Oval 1438"/>
            <p:cNvSpPr/>
            <p:nvPr/>
          </p:nvSpPr>
          <p:spPr>
            <a:xfrm>
              <a:off x="2463769" y="298781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40" name="Oval 1439"/>
            <p:cNvSpPr/>
            <p:nvPr/>
          </p:nvSpPr>
          <p:spPr>
            <a:xfrm>
              <a:off x="2463815" y="3119506"/>
              <a:ext cx="97304" cy="86358"/>
            </a:xfrm>
            <a:prstGeom prst="ellipse">
              <a:avLst/>
            </a:prstGeom>
            <a:solidFill>
              <a:srgbClr val="FF00FF"/>
            </a:solidFill>
            <a:ln>
              <a:noFill/>
            </a:ln>
          </p:spPr>
          <p:txBody>
            <a:bodyPr wrap="square" rtlCol="0" anchor="ctr">
              <a:spAutoFit/>
            </a:bodyPr>
            <a:lstStyle/>
            <a:p>
              <a:pPr algn="l"/>
              <a:endParaRPr lang="en-CA" sz="2400"/>
            </a:p>
          </p:txBody>
        </p:sp>
        <p:grpSp>
          <p:nvGrpSpPr>
            <p:cNvPr id="1441" name="Group 1440"/>
            <p:cNvGrpSpPr/>
            <p:nvPr/>
          </p:nvGrpSpPr>
          <p:grpSpPr>
            <a:xfrm>
              <a:off x="2463397" y="2072040"/>
              <a:ext cx="584646" cy="1133824"/>
              <a:chOff x="4008388" y="965526"/>
              <a:chExt cx="1081524" cy="2363274"/>
            </a:xfrm>
          </p:grpSpPr>
          <p:cxnSp>
            <p:nvCxnSpPr>
              <p:cNvPr id="1678" name="Straight Connector 1677"/>
              <p:cNvCxnSpPr>
                <a:stCxn id="1696"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cxnSp>
            <p:nvCxnSpPr>
              <p:cNvPr id="1679" name="Straight Connector 1678"/>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1680" name="Straight Connector 1679"/>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1681" name="Straight Connector 1680"/>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1682" name="Straight Connector 1681"/>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1683" name="Straight Connector 1682"/>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1684" name="Straight Connector 1683"/>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1685" name="Straight Connector 1684"/>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1686" name="Straight Connector 1685"/>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1687" name="Straight Connector 1686"/>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1688" name="Oval 1687"/>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89" name="Oval 1688"/>
              <p:cNvSpPr/>
              <p:nvPr/>
            </p:nvSpPr>
            <p:spPr>
              <a:xfrm>
                <a:off x="4008561" y="12678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90" name="Oval 1689"/>
              <p:cNvSpPr/>
              <p:nvPr/>
            </p:nvSpPr>
            <p:spPr>
              <a:xfrm>
                <a:off x="4008646" y="153218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91" name="Oval 1690"/>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92" name="Oval 1691"/>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93" name="Oval 1692"/>
              <p:cNvSpPr/>
              <p:nvPr/>
            </p:nvSpPr>
            <p:spPr>
              <a:xfrm>
                <a:off x="4008991"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94" name="Oval 1693"/>
              <p:cNvSpPr/>
              <p:nvPr/>
            </p:nvSpPr>
            <p:spPr>
              <a:xfrm>
                <a:off x="4009076" y="287431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95" name="Oval 1694"/>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1696" name="Oval 1695"/>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1442" name="Oval 1441"/>
            <p:cNvSpPr/>
            <p:nvPr/>
          </p:nvSpPr>
          <p:spPr>
            <a:xfrm>
              <a:off x="3048042" y="2339978"/>
              <a:ext cx="97304" cy="86358"/>
            </a:xfrm>
            <a:prstGeom prst="ellipse">
              <a:avLst/>
            </a:prstGeom>
            <a:solidFill>
              <a:srgbClr val="00FFFF"/>
            </a:solidFill>
            <a:ln>
              <a:noFill/>
            </a:ln>
          </p:spPr>
          <p:txBody>
            <a:bodyPr wrap="square" rtlCol="0" anchor="ctr">
              <a:spAutoFit/>
            </a:bodyPr>
            <a:lstStyle/>
            <a:p>
              <a:pPr algn="l"/>
              <a:endParaRPr lang="en-CA" sz="2400"/>
            </a:p>
          </p:txBody>
        </p:sp>
        <p:grpSp>
          <p:nvGrpSpPr>
            <p:cNvPr id="1443" name="Group 1442"/>
            <p:cNvGrpSpPr/>
            <p:nvPr/>
          </p:nvGrpSpPr>
          <p:grpSpPr>
            <a:xfrm>
              <a:off x="3056415" y="2066447"/>
              <a:ext cx="97722" cy="1133824"/>
              <a:chOff x="4008388" y="965526"/>
              <a:chExt cx="180773" cy="2363274"/>
            </a:xfrm>
            <a:solidFill>
              <a:srgbClr val="00FFFF"/>
            </a:solidFill>
          </p:grpSpPr>
          <p:sp>
            <p:nvSpPr>
              <p:cNvPr id="1669" name="Oval 1668"/>
              <p:cNvSpPr/>
              <p:nvPr/>
            </p:nvSpPr>
            <p:spPr>
              <a:xfrm>
                <a:off x="4008388" y="2068110"/>
                <a:ext cx="179999" cy="180000"/>
              </a:xfrm>
              <a:prstGeom prst="ellipse">
                <a:avLst/>
              </a:prstGeom>
              <a:grpFill/>
              <a:ln>
                <a:noFill/>
              </a:ln>
            </p:spPr>
            <p:txBody>
              <a:bodyPr wrap="square" rtlCol="0" anchor="ctr">
                <a:spAutoFit/>
              </a:bodyPr>
              <a:lstStyle/>
              <a:p>
                <a:pPr algn="l"/>
                <a:endParaRPr lang="en-CA" sz="2400"/>
              </a:p>
            </p:txBody>
          </p:sp>
          <p:sp>
            <p:nvSpPr>
              <p:cNvPr id="1670" name="Oval 1669"/>
              <p:cNvSpPr/>
              <p:nvPr/>
            </p:nvSpPr>
            <p:spPr>
              <a:xfrm>
                <a:off x="4008474" y="965526"/>
                <a:ext cx="179999" cy="180000"/>
              </a:xfrm>
              <a:prstGeom prst="ellipse">
                <a:avLst/>
              </a:prstGeom>
              <a:grpFill/>
              <a:ln>
                <a:noFill/>
              </a:ln>
            </p:spPr>
            <p:txBody>
              <a:bodyPr wrap="square" rtlCol="0" anchor="ctr">
                <a:spAutoFit/>
              </a:bodyPr>
              <a:lstStyle/>
              <a:p>
                <a:pPr algn="l"/>
                <a:endParaRPr lang="en-CA" sz="2400"/>
              </a:p>
            </p:txBody>
          </p:sp>
          <p:sp>
            <p:nvSpPr>
              <p:cNvPr id="1671" name="Oval 1670"/>
              <p:cNvSpPr/>
              <p:nvPr/>
            </p:nvSpPr>
            <p:spPr>
              <a:xfrm>
                <a:off x="4008561" y="1267801"/>
                <a:ext cx="179999" cy="180000"/>
              </a:xfrm>
              <a:prstGeom prst="ellipse">
                <a:avLst/>
              </a:prstGeom>
              <a:grpFill/>
              <a:ln>
                <a:noFill/>
              </a:ln>
            </p:spPr>
            <p:txBody>
              <a:bodyPr wrap="square" rtlCol="0" anchor="ctr">
                <a:spAutoFit/>
              </a:bodyPr>
              <a:lstStyle/>
              <a:p>
                <a:pPr algn="l"/>
                <a:endParaRPr lang="en-CA" sz="2400"/>
              </a:p>
            </p:txBody>
          </p:sp>
          <p:sp>
            <p:nvSpPr>
              <p:cNvPr id="1672" name="Oval 1671"/>
              <p:cNvSpPr/>
              <p:nvPr/>
            </p:nvSpPr>
            <p:spPr>
              <a:xfrm>
                <a:off x="4008646" y="1532183"/>
                <a:ext cx="179999" cy="180000"/>
              </a:xfrm>
              <a:prstGeom prst="ellipse">
                <a:avLst/>
              </a:prstGeom>
              <a:grpFill/>
              <a:ln>
                <a:noFill/>
              </a:ln>
            </p:spPr>
            <p:txBody>
              <a:bodyPr wrap="square" rtlCol="0" anchor="ctr">
                <a:spAutoFit/>
              </a:bodyPr>
              <a:lstStyle/>
              <a:p>
                <a:pPr algn="l"/>
                <a:endParaRPr lang="en-CA" sz="2400"/>
              </a:p>
            </p:txBody>
          </p:sp>
          <p:sp>
            <p:nvSpPr>
              <p:cNvPr id="1673" name="Oval 1672"/>
              <p:cNvSpPr/>
              <p:nvPr/>
            </p:nvSpPr>
            <p:spPr>
              <a:xfrm>
                <a:off x="4008732" y="1796568"/>
                <a:ext cx="179999" cy="180000"/>
              </a:xfrm>
              <a:prstGeom prst="ellipse">
                <a:avLst/>
              </a:prstGeom>
              <a:grpFill/>
              <a:ln>
                <a:noFill/>
              </a:ln>
            </p:spPr>
            <p:txBody>
              <a:bodyPr wrap="square" rtlCol="0" anchor="ctr">
                <a:spAutoFit/>
              </a:bodyPr>
              <a:lstStyle/>
              <a:p>
                <a:pPr algn="l"/>
                <a:endParaRPr lang="en-CA" sz="2400"/>
              </a:p>
            </p:txBody>
          </p:sp>
          <p:sp>
            <p:nvSpPr>
              <p:cNvPr id="1674" name="Oval 1673"/>
              <p:cNvSpPr/>
              <p:nvPr/>
            </p:nvSpPr>
            <p:spPr>
              <a:xfrm>
                <a:off x="4008904" y="2325336"/>
                <a:ext cx="179999" cy="180000"/>
              </a:xfrm>
              <a:prstGeom prst="ellipse">
                <a:avLst/>
              </a:prstGeom>
              <a:grpFill/>
              <a:ln>
                <a:noFill/>
              </a:ln>
            </p:spPr>
            <p:txBody>
              <a:bodyPr wrap="square" rtlCol="0" anchor="ctr">
                <a:spAutoFit/>
              </a:bodyPr>
              <a:lstStyle/>
              <a:p>
                <a:pPr algn="l"/>
                <a:endParaRPr lang="en-CA" sz="2400"/>
              </a:p>
            </p:txBody>
          </p:sp>
          <p:sp>
            <p:nvSpPr>
              <p:cNvPr id="1675" name="Oval 1674"/>
              <p:cNvSpPr/>
              <p:nvPr/>
            </p:nvSpPr>
            <p:spPr>
              <a:xfrm>
                <a:off x="4008991" y="2599824"/>
                <a:ext cx="179999" cy="180000"/>
              </a:xfrm>
              <a:prstGeom prst="ellipse">
                <a:avLst/>
              </a:prstGeom>
              <a:grpFill/>
              <a:ln>
                <a:noFill/>
              </a:ln>
            </p:spPr>
            <p:txBody>
              <a:bodyPr wrap="square" rtlCol="0" anchor="ctr">
                <a:spAutoFit/>
              </a:bodyPr>
              <a:lstStyle/>
              <a:p>
                <a:pPr algn="l"/>
                <a:endParaRPr lang="en-CA" sz="2400"/>
              </a:p>
            </p:txBody>
          </p:sp>
          <p:sp>
            <p:nvSpPr>
              <p:cNvPr id="1676" name="Oval 1675"/>
              <p:cNvSpPr/>
              <p:nvPr/>
            </p:nvSpPr>
            <p:spPr>
              <a:xfrm>
                <a:off x="4009076" y="2874313"/>
                <a:ext cx="179999" cy="180000"/>
              </a:xfrm>
              <a:prstGeom prst="ellipse">
                <a:avLst/>
              </a:prstGeom>
              <a:grpFill/>
              <a:ln>
                <a:noFill/>
              </a:ln>
            </p:spPr>
            <p:txBody>
              <a:bodyPr wrap="square" rtlCol="0" anchor="ctr">
                <a:spAutoFit/>
              </a:bodyPr>
              <a:lstStyle/>
              <a:p>
                <a:pPr algn="l"/>
                <a:endParaRPr lang="en-CA" sz="2400"/>
              </a:p>
            </p:txBody>
          </p:sp>
          <p:sp>
            <p:nvSpPr>
              <p:cNvPr id="1677" name="Oval 1676"/>
              <p:cNvSpPr/>
              <p:nvPr/>
            </p:nvSpPr>
            <p:spPr>
              <a:xfrm>
                <a:off x="4009161" y="3148800"/>
                <a:ext cx="180000" cy="180000"/>
              </a:xfrm>
              <a:prstGeom prst="ellipse">
                <a:avLst/>
              </a:prstGeom>
              <a:grpFill/>
              <a:ln>
                <a:noFill/>
              </a:ln>
            </p:spPr>
            <p:txBody>
              <a:bodyPr wrap="square" rtlCol="0" anchor="ctr">
                <a:spAutoFit/>
              </a:bodyPr>
              <a:lstStyle/>
              <a:p>
                <a:pPr algn="l"/>
                <a:endParaRPr lang="en-CA" sz="2400"/>
              </a:p>
            </p:txBody>
          </p:sp>
        </p:grpSp>
        <p:sp>
          <p:nvSpPr>
            <p:cNvPr id="1444" name="Rectangle 1443"/>
            <p:cNvSpPr/>
            <p:nvPr/>
          </p:nvSpPr>
          <p:spPr>
            <a:xfrm>
              <a:off x="5059461" y="1870714"/>
              <a:ext cx="317843" cy="1331154"/>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1445" name="Rectangle 1444"/>
                <p:cNvSpPr/>
                <p:nvPr/>
              </p:nvSpPr>
              <p:spPr>
                <a:xfrm>
                  <a:off x="4460310" y="1966337"/>
                  <a:ext cx="666657" cy="457433"/>
                </a:xfrm>
                <a:prstGeom prst="rect">
                  <a:avLst/>
                </a:prstGeom>
                <a:solidFill>
                  <a:srgbClr val="000066"/>
                </a:solidFill>
              </p:spPr>
              <p:txBody>
                <a:bodyPr wrap="none">
                  <a:spAutoFit/>
                </a:bodyPr>
                <a:lstStyle/>
                <a:p>
                  <a:pPr algn="ctr"/>
                  <a:r>
                    <a:rPr lang="en-US" sz="1200">
                      <a:solidFill>
                        <a:srgbClr val="66FF33"/>
                      </a:solidFill>
                      <a:sym typeface="Symbol" panose="05050102010706020507" pitchFamily="18" charset="2"/>
                    </a:rPr>
                    <a:t>Output </a:t>
                  </a:r>
                  <a:br>
                    <a:rPr lang="en-US" sz="1200">
                      <a:solidFill>
                        <a:srgbClr val="FF00FF"/>
                      </a:solidFill>
                      <a:sym typeface="Symbol" panose="05050102010706020507" pitchFamily="18" charset="2"/>
                    </a:rPr>
                  </a:br>
                  <a14:m>
                    <m:oMathPara xmlns:m="http://schemas.openxmlformats.org/officeDocument/2006/math">
                      <m:oMathParaPr>
                        <m:jc m:val="centerGroup"/>
                      </m:oMathParaPr>
                      <m:oMath xmlns:m="http://schemas.openxmlformats.org/officeDocument/2006/math">
                        <m:sSub>
                          <m:sSubPr>
                            <m:ctrlPr>
                              <a:rPr lang="en-US" altLang="en-US" sz="1200" i="1">
                                <a:solidFill>
                                  <a:srgbClr val="66FF33"/>
                                </a:solidFill>
                                <a:latin typeface="Cambria Math" panose="02040503050406030204" pitchFamily="18" charset="0"/>
                                <a:sym typeface="Symbol" panose="05050102010706020507" pitchFamily="18" charset="2"/>
                              </a:rPr>
                            </m:ctrlPr>
                          </m:sSubPr>
                          <m:e>
                            <m:r>
                              <a:rPr lang="en-CA" altLang="en-US" sz="1200" i="1">
                                <a:solidFill>
                                  <a:srgbClr val="66FF33"/>
                                </a:solidFill>
                                <a:latin typeface="Cambria Math" panose="02040503050406030204" pitchFamily="18" charset="0"/>
                                <a:sym typeface="Symbol" panose="05050102010706020507" pitchFamily="18" charset="2"/>
                              </a:rPr>
                              <m:t>𝑀</m:t>
                            </m:r>
                          </m:e>
                          <m:sub>
                            <m:acc>
                              <m:accPr>
                                <m:chr m:val="⃗"/>
                                <m:ctrlPr>
                                  <a:rPr lang="en-US" altLang="en-US" sz="1200" i="1">
                                    <a:solidFill>
                                      <a:srgbClr val="66FF33"/>
                                    </a:solidFill>
                                    <a:latin typeface="Cambria Math" panose="02040503050406030204" pitchFamily="18" charset="0"/>
                                    <a:sym typeface="Symbol" panose="05050102010706020507" pitchFamily="18" charset="2"/>
                                  </a:rPr>
                                </m:ctrlPr>
                              </m:accPr>
                              <m:e>
                                <m:r>
                                  <a:rPr lang="en-CA" altLang="en-US" sz="1200" i="1">
                                    <a:solidFill>
                                      <a:srgbClr val="66FF33"/>
                                    </a:solidFill>
                                    <a:latin typeface="Cambria Math" panose="02040503050406030204" pitchFamily="18" charset="0"/>
                                    <a:sym typeface="Symbol" panose="05050102010706020507" pitchFamily="18" charset="2"/>
                                  </a:rPr>
                                  <m:t>𝑤</m:t>
                                </m:r>
                              </m:e>
                            </m:acc>
                          </m:sub>
                        </m:sSub>
                        <m:d>
                          <m:dPr>
                            <m:ctrlPr>
                              <a:rPr lang="en-US" altLang="en-US" sz="1200" i="1">
                                <a:latin typeface="Cambria Math" panose="02040503050406030204" pitchFamily="18" charset="0"/>
                                <a:sym typeface="Symbol" panose="05050102010706020507" pitchFamily="18" charset="2"/>
                              </a:rPr>
                            </m:ctrlPr>
                          </m:dPr>
                          <m:e>
                            <m:acc>
                              <m:accPr>
                                <m:chr m:val="⃗"/>
                                <m:ctrlPr>
                                  <a:rPr lang="en-US" altLang="en-US" sz="1200" i="1">
                                    <a:solidFill>
                                      <a:srgbClr val="FF00FF"/>
                                    </a:solidFill>
                                    <a:latin typeface="Cambria Math" panose="02040503050406030204" pitchFamily="18" charset="0"/>
                                    <a:sym typeface="Symbol" panose="05050102010706020507" pitchFamily="18" charset="2"/>
                                  </a:rPr>
                                </m:ctrlPr>
                              </m:accPr>
                              <m:e>
                                <m:r>
                                  <a:rPr lang="en-CA" altLang="en-US" sz="1200" i="1">
                                    <a:solidFill>
                                      <a:srgbClr val="FF00FF"/>
                                    </a:solidFill>
                                    <a:latin typeface="Cambria Math" panose="02040503050406030204" pitchFamily="18" charset="0"/>
                                    <a:sym typeface="Symbol" panose="05050102010706020507" pitchFamily="18" charset="2"/>
                                  </a:rPr>
                                  <m:t>𝑥</m:t>
                                </m:r>
                              </m:e>
                            </m:acc>
                          </m:e>
                        </m:d>
                      </m:oMath>
                    </m:oMathPara>
                  </a14:m>
                  <a:endParaRPr lang="en-CA" sz="1200" i="1" baseline="-25000">
                    <a:solidFill>
                      <a:srgbClr val="FF00FF"/>
                    </a:solidFill>
                  </a:endParaRPr>
                </a:p>
              </p:txBody>
            </p:sp>
          </mc:Choice>
          <mc:Fallback xmlns="">
            <p:sp>
              <p:nvSpPr>
                <p:cNvPr id="1445" name="Rectangle 1444"/>
                <p:cNvSpPr>
                  <a:spLocks noRot="1" noChangeAspect="1" noMove="1" noResize="1" noEditPoints="1" noAdjustHandles="1" noChangeArrowheads="1" noChangeShapeType="1" noTextEdit="1"/>
                </p:cNvSpPr>
                <p:nvPr/>
              </p:nvSpPr>
              <p:spPr>
                <a:xfrm>
                  <a:off x="4460310" y="1966337"/>
                  <a:ext cx="666657" cy="457433"/>
                </a:xfrm>
                <a:prstGeom prst="rect">
                  <a:avLst/>
                </a:prstGeom>
                <a:blipFill>
                  <a:blip r:embed="rId14"/>
                  <a:stretch>
                    <a:fillRect l="-917" t="-1333" r="-9174"/>
                  </a:stretch>
                </a:blipFill>
              </p:spPr>
              <p:txBody>
                <a:bodyPr/>
                <a:lstStyle/>
                <a:p>
                  <a:r>
                    <a:rPr lang="en-US">
                      <a:noFill/>
                    </a:rPr>
                    <a:t> </a:t>
                  </a:r>
                </a:p>
              </p:txBody>
            </p:sp>
          </mc:Fallback>
        </mc:AlternateContent>
        <p:sp>
          <p:nvSpPr>
            <p:cNvPr id="1446" name="Rectangle 1445"/>
            <p:cNvSpPr/>
            <p:nvPr/>
          </p:nvSpPr>
          <p:spPr>
            <a:xfrm>
              <a:off x="4590751" y="2319134"/>
              <a:ext cx="373820" cy="276999"/>
            </a:xfrm>
            <a:prstGeom prst="rect">
              <a:avLst/>
            </a:prstGeom>
          </p:spPr>
          <p:txBody>
            <a:bodyPr wrap="none">
              <a:spAutoFit/>
            </a:bodyPr>
            <a:lstStyle/>
            <a:p>
              <a:r>
                <a:rPr lang="en-US" altLang="en-US" sz="1200" i="1">
                  <a:solidFill>
                    <a:srgbClr val="66FF33"/>
                  </a:solidFill>
                  <a:sym typeface="Symbol" panose="05050102010706020507" pitchFamily="18" charset="2"/>
                </a:rPr>
                <a:t>cat</a:t>
              </a:r>
              <a:endParaRPr lang="en-CA" sz="1200">
                <a:solidFill>
                  <a:srgbClr val="66FF33"/>
                </a:solidFill>
              </a:endParaRPr>
            </a:p>
          </p:txBody>
        </p:sp>
        <p:sp>
          <p:nvSpPr>
            <p:cNvPr id="1447" name="Rectangle 1446"/>
            <p:cNvSpPr/>
            <p:nvPr/>
          </p:nvSpPr>
          <p:spPr>
            <a:xfrm>
              <a:off x="4598899" y="2594264"/>
              <a:ext cx="481222" cy="276999"/>
            </a:xfrm>
            <a:prstGeom prst="rect">
              <a:avLst/>
            </a:prstGeom>
          </p:spPr>
          <p:txBody>
            <a:bodyPr wrap="none">
              <a:spAutoFit/>
            </a:bodyPr>
            <a:lstStyle/>
            <a:p>
              <a:r>
                <a:rPr lang="en-US" altLang="en-US" sz="1200" i="1">
                  <a:solidFill>
                    <a:srgbClr val="66FF33"/>
                  </a:solidFill>
                  <a:sym typeface="Symbol" panose="05050102010706020507" pitchFamily="18" charset="2"/>
                </a:rPr>
                <a:t>face </a:t>
              </a:r>
              <a:endParaRPr lang="en-CA" sz="1200">
                <a:solidFill>
                  <a:srgbClr val="66FF33"/>
                </a:solidFill>
              </a:endParaRPr>
            </a:p>
          </p:txBody>
        </p:sp>
        <p:sp>
          <p:nvSpPr>
            <p:cNvPr id="1448" name="Rectangle 1447"/>
            <p:cNvSpPr/>
            <p:nvPr/>
          </p:nvSpPr>
          <p:spPr>
            <a:xfrm>
              <a:off x="4590751" y="2718445"/>
              <a:ext cx="442750" cy="276999"/>
            </a:xfrm>
            <a:prstGeom prst="rect">
              <a:avLst/>
            </a:prstGeom>
          </p:spPr>
          <p:txBody>
            <a:bodyPr wrap="none">
              <a:spAutoFit/>
            </a:bodyPr>
            <a:lstStyle/>
            <a:p>
              <a:r>
                <a:rPr lang="en-US" sz="1200" i="1">
                  <a:solidFill>
                    <a:srgbClr val="66FF33"/>
                  </a:solidFill>
                  <a:sym typeface="Symbol" panose="05050102010706020507" pitchFamily="18" charset="2"/>
                </a:rPr>
                <a:t>bike</a:t>
              </a:r>
              <a:endParaRPr lang="en-CA" sz="1200">
                <a:solidFill>
                  <a:srgbClr val="66FF33"/>
                </a:solidFill>
              </a:endParaRPr>
            </a:p>
          </p:txBody>
        </p:sp>
        <p:sp>
          <p:nvSpPr>
            <p:cNvPr id="1449" name="Rectangle 1448"/>
            <p:cNvSpPr/>
            <p:nvPr/>
          </p:nvSpPr>
          <p:spPr>
            <a:xfrm>
              <a:off x="4590751" y="2452896"/>
              <a:ext cx="415498" cy="276999"/>
            </a:xfrm>
            <a:prstGeom prst="rect">
              <a:avLst/>
            </a:prstGeom>
          </p:spPr>
          <p:txBody>
            <a:bodyPr wrap="none">
              <a:spAutoFit/>
            </a:bodyPr>
            <a:lstStyle/>
            <a:p>
              <a:r>
                <a:rPr lang="en-US" sz="1200" i="1">
                  <a:solidFill>
                    <a:srgbClr val="66FF33"/>
                  </a:solidFill>
                  <a:sym typeface="Symbol" panose="05050102010706020507" pitchFamily="18" charset="2"/>
                </a:rPr>
                <a:t>dog</a:t>
              </a:r>
              <a:endParaRPr lang="en-CA" sz="1200">
                <a:solidFill>
                  <a:srgbClr val="66FF33"/>
                </a:solidFill>
              </a:endParaRPr>
            </a:p>
          </p:txBody>
        </p:sp>
        <p:sp>
          <p:nvSpPr>
            <p:cNvPr id="1450" name="Rectangle 1449"/>
            <p:cNvSpPr/>
            <p:nvPr/>
          </p:nvSpPr>
          <p:spPr>
            <a:xfrm>
              <a:off x="4858115" y="2328036"/>
              <a:ext cx="596638" cy="276999"/>
            </a:xfrm>
            <a:prstGeom prst="rect">
              <a:avLst/>
            </a:prstGeom>
          </p:spPr>
          <p:txBody>
            <a:bodyPr wrap="none">
              <a:spAutoFit/>
            </a:bodyPr>
            <a:lstStyle/>
            <a:p>
              <a:r>
                <a:rPr lang="en-US" altLang="en-US" sz="1200" i="1">
                  <a:solidFill>
                    <a:srgbClr val="66FF33"/>
                  </a:solidFill>
                  <a:sym typeface="Symbol" panose="05050102010706020507" pitchFamily="18" charset="2"/>
                </a:rPr>
                <a:t>= 0.02</a:t>
              </a:r>
              <a:endParaRPr lang="en-CA" sz="1200">
                <a:solidFill>
                  <a:srgbClr val="66FF33"/>
                </a:solidFill>
              </a:endParaRPr>
            </a:p>
          </p:txBody>
        </p:sp>
        <p:sp>
          <p:nvSpPr>
            <p:cNvPr id="1451" name="Rectangle 1450"/>
            <p:cNvSpPr/>
            <p:nvPr/>
          </p:nvSpPr>
          <p:spPr>
            <a:xfrm>
              <a:off x="4866264" y="2603165"/>
              <a:ext cx="596638" cy="276999"/>
            </a:xfrm>
            <a:prstGeom prst="rect">
              <a:avLst/>
            </a:prstGeom>
          </p:spPr>
          <p:txBody>
            <a:bodyPr wrap="none">
              <a:spAutoFit/>
            </a:bodyPr>
            <a:lstStyle/>
            <a:p>
              <a:r>
                <a:rPr lang="en-US" altLang="en-US" sz="1200" i="1">
                  <a:solidFill>
                    <a:srgbClr val="66FF33"/>
                  </a:solidFill>
                  <a:sym typeface="Symbol" panose="05050102010706020507" pitchFamily="18" charset="2"/>
                </a:rPr>
                <a:t>= 0.05</a:t>
              </a:r>
              <a:endParaRPr lang="en-CA" sz="1200">
                <a:solidFill>
                  <a:srgbClr val="66FF33"/>
                </a:solidFill>
              </a:endParaRPr>
            </a:p>
          </p:txBody>
        </p:sp>
        <p:sp>
          <p:nvSpPr>
            <p:cNvPr id="1452" name="Rectangle 1451"/>
            <p:cNvSpPr/>
            <p:nvPr/>
          </p:nvSpPr>
          <p:spPr>
            <a:xfrm>
              <a:off x="4858117" y="2727347"/>
              <a:ext cx="596638" cy="276999"/>
            </a:xfrm>
            <a:prstGeom prst="rect">
              <a:avLst/>
            </a:prstGeom>
          </p:spPr>
          <p:txBody>
            <a:bodyPr wrap="none">
              <a:spAutoFit/>
            </a:bodyPr>
            <a:lstStyle/>
            <a:p>
              <a:r>
                <a:rPr lang="en-US" sz="1200" i="1">
                  <a:solidFill>
                    <a:srgbClr val="66FF33"/>
                  </a:solidFill>
                  <a:sym typeface="Symbol" panose="05050102010706020507" pitchFamily="18" charset="2"/>
                </a:rPr>
                <a:t>= 0.92</a:t>
              </a:r>
              <a:endParaRPr lang="en-CA" sz="1200">
                <a:solidFill>
                  <a:srgbClr val="66FF33"/>
                </a:solidFill>
              </a:endParaRPr>
            </a:p>
          </p:txBody>
        </p:sp>
        <p:sp>
          <p:nvSpPr>
            <p:cNvPr id="1453" name="Rectangle 1452"/>
            <p:cNvSpPr/>
            <p:nvPr/>
          </p:nvSpPr>
          <p:spPr>
            <a:xfrm>
              <a:off x="4858117" y="2461797"/>
              <a:ext cx="596638" cy="276999"/>
            </a:xfrm>
            <a:prstGeom prst="rect">
              <a:avLst/>
            </a:prstGeom>
          </p:spPr>
          <p:txBody>
            <a:bodyPr wrap="none">
              <a:spAutoFit/>
            </a:bodyPr>
            <a:lstStyle/>
            <a:p>
              <a:r>
                <a:rPr lang="en-US" sz="1200" i="1">
                  <a:solidFill>
                    <a:srgbClr val="66FF33"/>
                  </a:solidFill>
                  <a:sym typeface="Symbol" panose="05050102010706020507" pitchFamily="18" charset="2"/>
                </a:rPr>
                <a:t>= 0.01</a:t>
              </a:r>
              <a:endParaRPr lang="en-CA" sz="1200">
                <a:solidFill>
                  <a:srgbClr val="66FF33"/>
                </a:solidFill>
              </a:endParaRPr>
            </a:p>
          </p:txBody>
        </p:sp>
        <p:cxnSp>
          <p:nvCxnSpPr>
            <p:cNvPr id="1454" name="Straight Connector 1453"/>
            <p:cNvCxnSpPr>
              <a:stCxn id="1455" idx="6"/>
            </p:cNvCxnSpPr>
            <p:nvPr/>
          </p:nvCxnSpPr>
          <p:spPr bwMode="auto">
            <a:xfrm>
              <a:off x="3148614" y="2638612"/>
              <a:ext cx="546043" cy="198505"/>
            </a:xfrm>
            <a:prstGeom prst="line">
              <a:avLst/>
            </a:prstGeom>
            <a:noFill/>
            <a:ln w="25400" cap="sq" cmpd="sng" algn="ctr">
              <a:solidFill>
                <a:srgbClr val="66FF33"/>
              </a:solidFill>
              <a:prstDash val="solid"/>
              <a:round/>
              <a:headEnd type="none" w="med" len="med"/>
              <a:tailEnd type="none" w="med" len="med"/>
            </a:ln>
            <a:effectLst/>
          </p:spPr>
        </p:cxnSp>
        <p:sp>
          <p:nvSpPr>
            <p:cNvPr id="1455" name="Oval 1454"/>
            <p:cNvSpPr/>
            <p:nvPr/>
          </p:nvSpPr>
          <p:spPr>
            <a:xfrm>
              <a:off x="3051311" y="259543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56" name="Oval 1455"/>
            <p:cNvSpPr/>
            <p:nvPr/>
          </p:nvSpPr>
          <p:spPr>
            <a:xfrm>
              <a:off x="3051357" y="2066447"/>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57" name="Oval 1456"/>
            <p:cNvSpPr/>
            <p:nvPr/>
          </p:nvSpPr>
          <p:spPr>
            <a:xfrm>
              <a:off x="3051405" y="221146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58" name="Oval 1457"/>
            <p:cNvSpPr/>
            <p:nvPr/>
          </p:nvSpPr>
          <p:spPr>
            <a:xfrm>
              <a:off x="3051450" y="233831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59" name="Oval 1458"/>
            <p:cNvSpPr/>
            <p:nvPr/>
          </p:nvSpPr>
          <p:spPr>
            <a:xfrm>
              <a:off x="3051497" y="246515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0" name="Oval 1459"/>
            <p:cNvSpPr/>
            <p:nvPr/>
          </p:nvSpPr>
          <p:spPr>
            <a:xfrm>
              <a:off x="3051590" y="271884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1" name="Oval 1460"/>
            <p:cNvSpPr/>
            <p:nvPr/>
          </p:nvSpPr>
          <p:spPr>
            <a:xfrm>
              <a:off x="3051637" y="285053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2" name="Oval 1461"/>
            <p:cNvSpPr/>
            <p:nvPr/>
          </p:nvSpPr>
          <p:spPr>
            <a:xfrm>
              <a:off x="3051683" y="298222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3" name="Oval 1462"/>
            <p:cNvSpPr/>
            <p:nvPr/>
          </p:nvSpPr>
          <p:spPr>
            <a:xfrm>
              <a:off x="3051729" y="3113913"/>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4" name="Oval 1463"/>
            <p:cNvSpPr/>
            <p:nvPr/>
          </p:nvSpPr>
          <p:spPr>
            <a:xfrm>
              <a:off x="3051357" y="2070986"/>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5" name="Oval 1464"/>
            <p:cNvSpPr/>
            <p:nvPr/>
          </p:nvSpPr>
          <p:spPr>
            <a:xfrm>
              <a:off x="3051405" y="221146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6" name="Oval 1465"/>
            <p:cNvSpPr/>
            <p:nvPr/>
          </p:nvSpPr>
          <p:spPr>
            <a:xfrm>
              <a:off x="3051450" y="233831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7" name="Oval 1466"/>
            <p:cNvSpPr/>
            <p:nvPr/>
          </p:nvSpPr>
          <p:spPr>
            <a:xfrm>
              <a:off x="3051497" y="246515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8" name="Oval 1467"/>
            <p:cNvSpPr/>
            <p:nvPr/>
          </p:nvSpPr>
          <p:spPr>
            <a:xfrm>
              <a:off x="3051590" y="271884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9" name="Oval 1468"/>
            <p:cNvSpPr/>
            <p:nvPr/>
          </p:nvSpPr>
          <p:spPr>
            <a:xfrm>
              <a:off x="3051637" y="285053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70" name="Oval 1469"/>
            <p:cNvSpPr/>
            <p:nvPr/>
          </p:nvSpPr>
          <p:spPr>
            <a:xfrm>
              <a:off x="3051683" y="298222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71" name="Oval 1470"/>
            <p:cNvSpPr/>
            <p:nvPr/>
          </p:nvSpPr>
          <p:spPr>
            <a:xfrm>
              <a:off x="3051729" y="3113913"/>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72" name="Rectangle 1471"/>
            <p:cNvSpPr/>
            <p:nvPr/>
          </p:nvSpPr>
          <p:spPr>
            <a:xfrm>
              <a:off x="1295400" y="3309846"/>
              <a:ext cx="3830843" cy="1332761"/>
            </a:xfrm>
            <a:prstGeom prst="rect">
              <a:avLst/>
            </a:prstGeom>
            <a:solidFill>
              <a:schemeClr val="tx1"/>
            </a:solidFill>
            <a:ln>
              <a:noFill/>
            </a:ln>
          </p:spPr>
          <p:txBody>
            <a:bodyPr wrap="square" rtlCol="0" anchor="ctr">
              <a:spAutoFit/>
            </a:bodyPr>
            <a:lstStyle/>
            <a:p>
              <a:pPr algn="l"/>
              <a:endParaRPr lang="en-CA" sz="2400"/>
            </a:p>
          </p:txBody>
        </p:sp>
        <p:pic>
          <p:nvPicPr>
            <p:cNvPr id="1473" name="Picture 6" descr="Image result for convolutional neural networ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7319" y="3371828"/>
              <a:ext cx="2883430" cy="1274973"/>
            </a:xfrm>
            <a:prstGeom prst="rect">
              <a:avLst/>
            </a:prstGeom>
            <a:noFill/>
            <a:extLst>
              <a:ext uri="{909E8E84-426E-40DD-AFC4-6F175D3DCCD1}">
                <a14:hiddenFill xmlns:a14="http://schemas.microsoft.com/office/drawing/2010/main">
                  <a:solidFill>
                    <a:srgbClr val="FFFFFF"/>
                  </a:solidFill>
                </a14:hiddenFill>
              </a:ext>
            </a:extLst>
          </p:spPr>
        </p:pic>
        <p:cxnSp>
          <p:nvCxnSpPr>
            <p:cNvPr id="1474" name="Straight Connector 1473"/>
            <p:cNvCxnSpPr/>
            <p:nvPr/>
          </p:nvCxnSpPr>
          <p:spPr bwMode="auto">
            <a:xfrm flipV="1">
              <a:off x="1969390" y="3953565"/>
              <a:ext cx="555555" cy="203356"/>
            </a:xfrm>
            <a:prstGeom prst="line">
              <a:avLst/>
            </a:prstGeom>
            <a:noFill/>
            <a:ln w="25400" cap="sq" cmpd="sng" algn="ctr">
              <a:solidFill>
                <a:srgbClr val="00B050"/>
              </a:solidFill>
              <a:prstDash val="solid"/>
              <a:round/>
              <a:headEnd type="none" w="med" len="med"/>
              <a:tailEnd type="none" w="med" len="med"/>
            </a:ln>
            <a:effectLst/>
          </p:spPr>
        </p:cxnSp>
        <p:cxnSp>
          <p:nvCxnSpPr>
            <p:cNvPr id="1475" name="Straight Connector 1474"/>
            <p:cNvCxnSpPr/>
            <p:nvPr/>
          </p:nvCxnSpPr>
          <p:spPr bwMode="auto">
            <a:xfrm>
              <a:off x="1929610" y="3633345"/>
              <a:ext cx="569441" cy="320220"/>
            </a:xfrm>
            <a:prstGeom prst="line">
              <a:avLst/>
            </a:prstGeom>
            <a:noFill/>
            <a:ln w="25400" cap="sq" cmpd="sng" algn="ctr">
              <a:solidFill>
                <a:srgbClr val="00B050"/>
              </a:solidFill>
              <a:prstDash val="solid"/>
              <a:round/>
              <a:headEnd type="none" w="med" len="med"/>
              <a:tailEnd type="none" w="med" len="med"/>
            </a:ln>
            <a:effectLst/>
          </p:spPr>
        </p:cxnSp>
        <p:cxnSp>
          <p:nvCxnSpPr>
            <p:cNvPr id="1476" name="Straight Connector 1475"/>
            <p:cNvCxnSpPr/>
            <p:nvPr/>
          </p:nvCxnSpPr>
          <p:spPr bwMode="auto">
            <a:xfrm>
              <a:off x="1928424" y="3762410"/>
              <a:ext cx="597932" cy="191155"/>
            </a:xfrm>
            <a:prstGeom prst="line">
              <a:avLst/>
            </a:prstGeom>
            <a:noFill/>
            <a:ln w="25400" cap="sq" cmpd="sng" algn="ctr">
              <a:solidFill>
                <a:srgbClr val="00B050"/>
              </a:solidFill>
              <a:prstDash val="solid"/>
              <a:round/>
              <a:headEnd type="none" w="med" len="med"/>
              <a:tailEnd type="none" w="med" len="med"/>
            </a:ln>
            <a:effectLst/>
          </p:spPr>
        </p:cxnSp>
        <p:cxnSp>
          <p:nvCxnSpPr>
            <p:cNvPr id="1477" name="Straight Connector 1476"/>
            <p:cNvCxnSpPr/>
            <p:nvPr/>
          </p:nvCxnSpPr>
          <p:spPr bwMode="auto">
            <a:xfrm>
              <a:off x="1927238" y="3892687"/>
              <a:ext cx="599118" cy="60878"/>
            </a:xfrm>
            <a:prstGeom prst="line">
              <a:avLst/>
            </a:prstGeom>
            <a:noFill/>
            <a:ln w="25400" cap="sq" cmpd="sng" algn="ctr">
              <a:solidFill>
                <a:srgbClr val="00B050"/>
              </a:solidFill>
              <a:prstDash val="solid"/>
              <a:round/>
              <a:headEnd type="none" w="med" len="med"/>
              <a:tailEnd type="none" w="med" len="med"/>
            </a:ln>
            <a:effectLst/>
          </p:spPr>
        </p:cxnSp>
        <p:cxnSp>
          <p:nvCxnSpPr>
            <p:cNvPr id="1478" name="Straight Connector 1477"/>
            <p:cNvCxnSpPr/>
            <p:nvPr/>
          </p:nvCxnSpPr>
          <p:spPr bwMode="auto">
            <a:xfrm flipV="1">
              <a:off x="1926052" y="3953565"/>
              <a:ext cx="600305" cy="70611"/>
            </a:xfrm>
            <a:prstGeom prst="line">
              <a:avLst/>
            </a:prstGeom>
            <a:noFill/>
            <a:ln w="25400" cap="sq" cmpd="sng" algn="ctr">
              <a:solidFill>
                <a:srgbClr val="00B050"/>
              </a:solidFill>
              <a:prstDash val="solid"/>
              <a:round/>
              <a:headEnd type="none" w="med" len="med"/>
              <a:tailEnd type="none" w="med" len="med"/>
            </a:ln>
            <a:effectLst/>
          </p:spPr>
        </p:cxnSp>
        <p:cxnSp>
          <p:nvCxnSpPr>
            <p:cNvPr id="1479" name="Straight Connector 1478"/>
            <p:cNvCxnSpPr/>
            <p:nvPr/>
          </p:nvCxnSpPr>
          <p:spPr bwMode="auto">
            <a:xfrm flipV="1">
              <a:off x="1923680" y="3938720"/>
              <a:ext cx="561485" cy="348435"/>
            </a:xfrm>
            <a:prstGeom prst="line">
              <a:avLst/>
            </a:prstGeom>
            <a:noFill/>
            <a:ln w="25400" cap="sq" cmpd="sng" algn="ctr">
              <a:solidFill>
                <a:srgbClr val="00B050"/>
              </a:solidFill>
              <a:prstDash val="solid"/>
              <a:round/>
              <a:headEnd type="none" w="med" len="med"/>
              <a:tailEnd type="none" w="med" len="med"/>
            </a:ln>
            <a:effectLst/>
          </p:spPr>
        </p:cxnSp>
        <p:cxnSp>
          <p:nvCxnSpPr>
            <p:cNvPr id="1480" name="Straight Connector 1479"/>
            <p:cNvCxnSpPr/>
            <p:nvPr/>
          </p:nvCxnSpPr>
          <p:spPr bwMode="auto">
            <a:xfrm flipV="1">
              <a:off x="1922494" y="3953565"/>
              <a:ext cx="562671" cy="465079"/>
            </a:xfrm>
            <a:prstGeom prst="line">
              <a:avLst/>
            </a:prstGeom>
            <a:noFill/>
            <a:ln w="25400" cap="sq" cmpd="sng" algn="ctr">
              <a:solidFill>
                <a:srgbClr val="00B050"/>
              </a:solidFill>
              <a:prstDash val="solid"/>
              <a:round/>
              <a:headEnd type="none" w="med" len="med"/>
              <a:tailEnd type="none" w="med" len="med"/>
            </a:ln>
            <a:effectLst/>
          </p:spPr>
        </p:cxnSp>
        <p:cxnSp>
          <p:nvCxnSpPr>
            <p:cNvPr id="1481" name="Straight Connector 1480"/>
            <p:cNvCxnSpPr/>
            <p:nvPr/>
          </p:nvCxnSpPr>
          <p:spPr bwMode="auto">
            <a:xfrm flipV="1">
              <a:off x="1921308" y="3953565"/>
              <a:ext cx="605049" cy="596568"/>
            </a:xfrm>
            <a:prstGeom prst="line">
              <a:avLst/>
            </a:prstGeom>
            <a:noFill/>
            <a:ln w="25400" cap="sq" cmpd="sng" algn="ctr">
              <a:solidFill>
                <a:srgbClr val="00B050"/>
              </a:solidFill>
              <a:prstDash val="solid"/>
              <a:round/>
              <a:headEnd type="none" w="med" len="med"/>
              <a:tailEnd type="none" w="med" len="med"/>
            </a:ln>
            <a:effectLst/>
          </p:spPr>
        </p:cxnSp>
        <p:cxnSp>
          <p:nvCxnSpPr>
            <p:cNvPr id="1482" name="Straight Connector 1481"/>
            <p:cNvCxnSpPr>
              <a:stCxn id="1491" idx="6"/>
            </p:cNvCxnSpPr>
            <p:nvPr/>
          </p:nvCxnSpPr>
          <p:spPr bwMode="auto">
            <a:xfrm>
              <a:off x="3153834" y="4086540"/>
              <a:ext cx="487342" cy="128752"/>
            </a:xfrm>
            <a:prstGeom prst="line">
              <a:avLst/>
            </a:prstGeom>
            <a:noFill/>
            <a:ln w="25400" cap="sq" cmpd="sng" algn="ctr">
              <a:solidFill>
                <a:srgbClr val="00B050"/>
              </a:solidFill>
              <a:prstDash val="solid"/>
              <a:round/>
              <a:headEnd type="none" w="med" len="med"/>
              <a:tailEnd type="none" w="med" len="med"/>
            </a:ln>
            <a:effectLst/>
          </p:spPr>
        </p:cxnSp>
        <p:cxnSp>
          <p:nvCxnSpPr>
            <p:cNvPr id="1483" name="Straight Connector 1482"/>
            <p:cNvCxnSpPr/>
            <p:nvPr/>
          </p:nvCxnSpPr>
          <p:spPr bwMode="auto">
            <a:xfrm>
              <a:off x="3114053" y="3562964"/>
              <a:ext cx="527122" cy="621796"/>
            </a:xfrm>
            <a:prstGeom prst="line">
              <a:avLst/>
            </a:prstGeom>
            <a:noFill/>
            <a:ln w="25400" cap="sq" cmpd="sng" algn="ctr">
              <a:solidFill>
                <a:srgbClr val="00B050"/>
              </a:solidFill>
              <a:prstDash val="solid"/>
              <a:round/>
              <a:headEnd type="none" w="med" len="med"/>
              <a:tailEnd type="none" w="med" len="med"/>
            </a:ln>
            <a:effectLst/>
          </p:spPr>
        </p:cxnSp>
        <p:cxnSp>
          <p:nvCxnSpPr>
            <p:cNvPr id="1484" name="Straight Connector 1483"/>
            <p:cNvCxnSpPr/>
            <p:nvPr/>
          </p:nvCxnSpPr>
          <p:spPr bwMode="auto">
            <a:xfrm>
              <a:off x="3112867" y="3692029"/>
              <a:ext cx="542558" cy="492730"/>
            </a:xfrm>
            <a:prstGeom prst="line">
              <a:avLst/>
            </a:prstGeom>
            <a:noFill/>
            <a:ln w="25400" cap="sq" cmpd="sng" algn="ctr">
              <a:solidFill>
                <a:srgbClr val="00B050"/>
              </a:solidFill>
              <a:prstDash val="solid"/>
              <a:round/>
              <a:headEnd type="none" w="med" len="med"/>
              <a:tailEnd type="none" w="med" len="med"/>
            </a:ln>
            <a:effectLst/>
          </p:spPr>
        </p:cxnSp>
        <p:cxnSp>
          <p:nvCxnSpPr>
            <p:cNvPr id="1485" name="Straight Connector 1484"/>
            <p:cNvCxnSpPr/>
            <p:nvPr/>
          </p:nvCxnSpPr>
          <p:spPr bwMode="auto">
            <a:xfrm>
              <a:off x="3111682" y="3822306"/>
              <a:ext cx="529494" cy="392986"/>
            </a:xfrm>
            <a:prstGeom prst="line">
              <a:avLst/>
            </a:prstGeom>
            <a:noFill/>
            <a:ln w="25400" cap="sq" cmpd="sng" algn="ctr">
              <a:solidFill>
                <a:srgbClr val="00B050"/>
              </a:solidFill>
              <a:prstDash val="solid"/>
              <a:round/>
              <a:headEnd type="none" w="med" len="med"/>
              <a:tailEnd type="none" w="med" len="med"/>
            </a:ln>
            <a:effectLst/>
          </p:spPr>
        </p:cxnSp>
        <p:cxnSp>
          <p:nvCxnSpPr>
            <p:cNvPr id="1486" name="Straight Connector 1485"/>
            <p:cNvCxnSpPr/>
            <p:nvPr/>
          </p:nvCxnSpPr>
          <p:spPr bwMode="auto">
            <a:xfrm>
              <a:off x="3110496" y="3953796"/>
              <a:ext cx="544929" cy="230964"/>
            </a:xfrm>
            <a:prstGeom prst="line">
              <a:avLst/>
            </a:prstGeom>
            <a:noFill/>
            <a:ln w="25400" cap="sq" cmpd="sng" algn="ctr">
              <a:solidFill>
                <a:srgbClr val="00B050"/>
              </a:solidFill>
              <a:prstDash val="solid"/>
              <a:round/>
              <a:headEnd type="none" w="med" len="med"/>
              <a:tailEnd type="none" w="med" len="med"/>
            </a:ln>
            <a:effectLst/>
          </p:spPr>
        </p:cxnSp>
        <p:cxnSp>
          <p:nvCxnSpPr>
            <p:cNvPr id="1487" name="Straight Connector 1486"/>
            <p:cNvCxnSpPr/>
            <p:nvPr/>
          </p:nvCxnSpPr>
          <p:spPr bwMode="auto">
            <a:xfrm flipV="1">
              <a:off x="3108124" y="4172113"/>
              <a:ext cx="581704" cy="44661"/>
            </a:xfrm>
            <a:prstGeom prst="line">
              <a:avLst/>
            </a:prstGeom>
            <a:noFill/>
            <a:ln w="25400" cap="sq" cmpd="sng" algn="ctr">
              <a:solidFill>
                <a:srgbClr val="00B050"/>
              </a:solidFill>
              <a:prstDash val="solid"/>
              <a:round/>
              <a:headEnd type="none" w="med" len="med"/>
              <a:tailEnd type="none" w="med" len="med"/>
            </a:ln>
            <a:effectLst/>
          </p:spPr>
        </p:cxnSp>
        <p:cxnSp>
          <p:nvCxnSpPr>
            <p:cNvPr id="1488" name="Straight Connector 1487"/>
            <p:cNvCxnSpPr/>
            <p:nvPr/>
          </p:nvCxnSpPr>
          <p:spPr bwMode="auto">
            <a:xfrm flipV="1">
              <a:off x="3106937" y="4172113"/>
              <a:ext cx="582890" cy="176150"/>
            </a:xfrm>
            <a:prstGeom prst="line">
              <a:avLst/>
            </a:prstGeom>
            <a:noFill/>
            <a:ln w="25400" cap="sq" cmpd="sng" algn="ctr">
              <a:solidFill>
                <a:srgbClr val="00B050"/>
              </a:solidFill>
              <a:prstDash val="solid"/>
              <a:round/>
              <a:headEnd type="none" w="med" len="med"/>
              <a:tailEnd type="none" w="med" len="med"/>
            </a:ln>
            <a:effectLst/>
          </p:spPr>
        </p:cxnSp>
        <p:cxnSp>
          <p:nvCxnSpPr>
            <p:cNvPr id="1489" name="Straight Connector 1488"/>
            <p:cNvCxnSpPr/>
            <p:nvPr/>
          </p:nvCxnSpPr>
          <p:spPr bwMode="auto">
            <a:xfrm flipV="1">
              <a:off x="3105751" y="4245824"/>
              <a:ext cx="549674" cy="233928"/>
            </a:xfrm>
            <a:prstGeom prst="line">
              <a:avLst/>
            </a:prstGeom>
            <a:noFill/>
            <a:ln w="25400" cap="sq" cmpd="sng" algn="ctr">
              <a:solidFill>
                <a:srgbClr val="00B050"/>
              </a:solidFill>
              <a:prstDash val="solid"/>
              <a:round/>
              <a:headEnd type="none" w="med" len="med"/>
              <a:tailEnd type="none" w="med" len="med"/>
            </a:ln>
            <a:effectLst/>
          </p:spPr>
        </p:cxnSp>
        <p:cxnSp>
          <p:nvCxnSpPr>
            <p:cNvPr id="1490" name="Straight Connector 1489"/>
            <p:cNvCxnSpPr/>
            <p:nvPr/>
          </p:nvCxnSpPr>
          <p:spPr bwMode="auto">
            <a:xfrm flipV="1">
              <a:off x="3104565" y="4172113"/>
              <a:ext cx="585262" cy="439130"/>
            </a:xfrm>
            <a:prstGeom prst="line">
              <a:avLst/>
            </a:prstGeom>
            <a:noFill/>
            <a:ln w="25400" cap="sq" cmpd="sng" algn="ctr">
              <a:solidFill>
                <a:srgbClr val="00B050"/>
              </a:solidFill>
              <a:prstDash val="solid"/>
              <a:round/>
              <a:headEnd type="none" w="med" len="med"/>
              <a:tailEnd type="none" w="med" len="med"/>
            </a:ln>
            <a:effectLst/>
          </p:spPr>
        </p:cxnSp>
        <p:sp>
          <p:nvSpPr>
            <p:cNvPr id="1491" name="Oval 1490"/>
            <p:cNvSpPr/>
            <p:nvPr/>
          </p:nvSpPr>
          <p:spPr>
            <a:xfrm>
              <a:off x="3056530" y="404336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492" name="Oval 1491"/>
            <p:cNvSpPr/>
            <p:nvPr/>
          </p:nvSpPr>
          <p:spPr>
            <a:xfrm>
              <a:off x="3056576" y="3514376"/>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493" name="Oval 1492"/>
            <p:cNvSpPr/>
            <p:nvPr/>
          </p:nvSpPr>
          <p:spPr>
            <a:xfrm>
              <a:off x="3056623" y="365939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494" name="Oval 1493"/>
            <p:cNvSpPr/>
            <p:nvPr/>
          </p:nvSpPr>
          <p:spPr>
            <a:xfrm>
              <a:off x="3056669" y="378624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495" name="Oval 1494"/>
            <p:cNvSpPr/>
            <p:nvPr/>
          </p:nvSpPr>
          <p:spPr>
            <a:xfrm>
              <a:off x="3056715" y="3913083"/>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496" name="Oval 1495"/>
            <p:cNvSpPr/>
            <p:nvPr/>
          </p:nvSpPr>
          <p:spPr>
            <a:xfrm>
              <a:off x="3056809" y="416677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497" name="Oval 1496"/>
            <p:cNvSpPr/>
            <p:nvPr/>
          </p:nvSpPr>
          <p:spPr>
            <a:xfrm>
              <a:off x="3056855" y="429846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498" name="Oval 1497"/>
            <p:cNvSpPr/>
            <p:nvPr/>
          </p:nvSpPr>
          <p:spPr>
            <a:xfrm>
              <a:off x="3056901" y="4430151"/>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499" name="Oval 1498"/>
            <p:cNvSpPr/>
            <p:nvPr/>
          </p:nvSpPr>
          <p:spPr>
            <a:xfrm>
              <a:off x="3056948" y="4561842"/>
              <a:ext cx="97303" cy="86358"/>
            </a:xfrm>
            <a:prstGeom prst="ellipse">
              <a:avLst/>
            </a:prstGeom>
            <a:solidFill>
              <a:srgbClr val="FF00FF"/>
            </a:solidFill>
            <a:ln>
              <a:noFill/>
            </a:ln>
          </p:spPr>
          <p:txBody>
            <a:bodyPr wrap="square" rtlCol="0" anchor="ctr">
              <a:spAutoFit/>
            </a:bodyPr>
            <a:lstStyle/>
            <a:p>
              <a:pPr algn="l"/>
              <a:endParaRPr lang="en-CA" sz="2400"/>
            </a:p>
          </p:txBody>
        </p:sp>
        <p:cxnSp>
          <p:nvCxnSpPr>
            <p:cNvPr id="1500" name="Straight Connector 1499"/>
            <p:cNvCxnSpPr>
              <a:stCxn id="1501" idx="6"/>
            </p:cNvCxnSpPr>
            <p:nvPr/>
          </p:nvCxnSpPr>
          <p:spPr bwMode="auto">
            <a:xfrm flipV="1">
              <a:off x="3153833" y="3825493"/>
              <a:ext cx="487342" cy="245573"/>
            </a:xfrm>
            <a:prstGeom prst="line">
              <a:avLst/>
            </a:prstGeom>
            <a:noFill/>
            <a:ln w="25400" cap="sq" cmpd="sng" algn="ctr">
              <a:solidFill>
                <a:srgbClr val="00B050"/>
              </a:solidFill>
              <a:prstDash val="solid"/>
              <a:round/>
              <a:headEnd type="none" w="med" len="med"/>
              <a:tailEnd type="none" w="med" len="med"/>
            </a:ln>
            <a:effectLst/>
          </p:spPr>
        </p:cxnSp>
        <p:sp>
          <p:nvSpPr>
            <p:cNvPr id="1501" name="Oval 1500"/>
            <p:cNvSpPr/>
            <p:nvPr/>
          </p:nvSpPr>
          <p:spPr>
            <a:xfrm>
              <a:off x="3056530" y="4043360"/>
              <a:ext cx="97303" cy="86358"/>
            </a:xfrm>
            <a:prstGeom prst="ellipse">
              <a:avLst/>
            </a:prstGeom>
            <a:solidFill>
              <a:srgbClr val="FF00FF"/>
            </a:solidFill>
            <a:ln>
              <a:noFill/>
            </a:ln>
          </p:spPr>
          <p:txBody>
            <a:bodyPr wrap="square" rtlCol="0" anchor="ctr">
              <a:spAutoFit/>
            </a:bodyPr>
            <a:lstStyle/>
            <a:p>
              <a:pPr algn="l"/>
              <a:endParaRPr lang="en-CA" sz="2400"/>
            </a:p>
          </p:txBody>
        </p:sp>
        <p:cxnSp>
          <p:nvCxnSpPr>
            <p:cNvPr id="1502" name="Straight Connector 1501"/>
            <p:cNvCxnSpPr/>
            <p:nvPr/>
          </p:nvCxnSpPr>
          <p:spPr bwMode="auto">
            <a:xfrm>
              <a:off x="3114053" y="3562964"/>
              <a:ext cx="527122" cy="262529"/>
            </a:xfrm>
            <a:prstGeom prst="line">
              <a:avLst/>
            </a:prstGeom>
            <a:noFill/>
            <a:ln w="25400" cap="sq" cmpd="sng" algn="ctr">
              <a:solidFill>
                <a:srgbClr val="00B050"/>
              </a:solidFill>
              <a:prstDash val="solid"/>
              <a:round/>
              <a:headEnd type="none" w="med" len="med"/>
              <a:tailEnd type="none" w="med" len="med"/>
            </a:ln>
            <a:effectLst/>
          </p:spPr>
        </p:cxnSp>
        <p:cxnSp>
          <p:nvCxnSpPr>
            <p:cNvPr id="1503" name="Straight Connector 1502"/>
            <p:cNvCxnSpPr/>
            <p:nvPr/>
          </p:nvCxnSpPr>
          <p:spPr bwMode="auto">
            <a:xfrm>
              <a:off x="3112867" y="3692029"/>
              <a:ext cx="518820" cy="133015"/>
            </a:xfrm>
            <a:prstGeom prst="line">
              <a:avLst/>
            </a:prstGeom>
            <a:noFill/>
            <a:ln w="25400" cap="sq" cmpd="sng" algn="ctr">
              <a:solidFill>
                <a:srgbClr val="00B050"/>
              </a:solidFill>
              <a:prstDash val="solid"/>
              <a:round/>
              <a:headEnd type="none" w="med" len="med"/>
              <a:tailEnd type="none" w="med" len="med"/>
            </a:ln>
            <a:effectLst/>
          </p:spPr>
        </p:cxnSp>
        <p:cxnSp>
          <p:nvCxnSpPr>
            <p:cNvPr id="1504" name="Straight Connector 1503"/>
            <p:cNvCxnSpPr/>
            <p:nvPr/>
          </p:nvCxnSpPr>
          <p:spPr bwMode="auto">
            <a:xfrm>
              <a:off x="3111681" y="3822306"/>
              <a:ext cx="520006" cy="11599"/>
            </a:xfrm>
            <a:prstGeom prst="line">
              <a:avLst/>
            </a:prstGeom>
            <a:noFill/>
            <a:ln w="25400" cap="sq" cmpd="sng" algn="ctr">
              <a:solidFill>
                <a:srgbClr val="00B050"/>
              </a:solidFill>
              <a:prstDash val="solid"/>
              <a:round/>
              <a:headEnd type="none" w="med" len="med"/>
              <a:tailEnd type="none" w="med" len="med"/>
            </a:ln>
            <a:effectLst/>
          </p:spPr>
        </p:cxnSp>
        <p:cxnSp>
          <p:nvCxnSpPr>
            <p:cNvPr id="1505" name="Straight Connector 1504"/>
            <p:cNvCxnSpPr/>
            <p:nvPr/>
          </p:nvCxnSpPr>
          <p:spPr bwMode="auto">
            <a:xfrm flipV="1">
              <a:off x="3110495" y="3822306"/>
              <a:ext cx="521192" cy="131489"/>
            </a:xfrm>
            <a:prstGeom prst="line">
              <a:avLst/>
            </a:prstGeom>
            <a:noFill/>
            <a:ln w="25400" cap="sq" cmpd="sng" algn="ctr">
              <a:solidFill>
                <a:srgbClr val="00B050"/>
              </a:solidFill>
              <a:prstDash val="solid"/>
              <a:round/>
              <a:headEnd type="none" w="med" len="med"/>
              <a:tailEnd type="none" w="med" len="med"/>
            </a:ln>
            <a:effectLst/>
          </p:spPr>
        </p:cxnSp>
        <p:cxnSp>
          <p:nvCxnSpPr>
            <p:cNvPr id="1506" name="Straight Connector 1505"/>
            <p:cNvCxnSpPr/>
            <p:nvPr/>
          </p:nvCxnSpPr>
          <p:spPr bwMode="auto">
            <a:xfrm flipV="1">
              <a:off x="3109310" y="3825493"/>
              <a:ext cx="531866" cy="259792"/>
            </a:xfrm>
            <a:prstGeom prst="line">
              <a:avLst/>
            </a:prstGeom>
            <a:noFill/>
            <a:ln w="25400" cap="sq" cmpd="sng" algn="ctr">
              <a:solidFill>
                <a:srgbClr val="00B050"/>
              </a:solidFill>
              <a:prstDash val="solid"/>
              <a:round/>
              <a:headEnd type="none" w="med" len="med"/>
              <a:tailEnd type="none" w="med" len="med"/>
            </a:ln>
            <a:effectLst/>
          </p:spPr>
        </p:cxnSp>
        <p:cxnSp>
          <p:nvCxnSpPr>
            <p:cNvPr id="1507" name="Straight Connector 1506"/>
            <p:cNvCxnSpPr/>
            <p:nvPr/>
          </p:nvCxnSpPr>
          <p:spPr bwMode="auto">
            <a:xfrm flipV="1">
              <a:off x="3108124" y="3825493"/>
              <a:ext cx="533052" cy="391281"/>
            </a:xfrm>
            <a:prstGeom prst="line">
              <a:avLst/>
            </a:prstGeom>
            <a:noFill/>
            <a:ln w="25400" cap="sq" cmpd="sng" algn="ctr">
              <a:solidFill>
                <a:srgbClr val="00B050"/>
              </a:solidFill>
              <a:prstDash val="solid"/>
              <a:round/>
              <a:headEnd type="none" w="med" len="med"/>
              <a:tailEnd type="none" w="med" len="med"/>
            </a:ln>
            <a:effectLst/>
          </p:spPr>
        </p:cxnSp>
        <p:cxnSp>
          <p:nvCxnSpPr>
            <p:cNvPr id="1508" name="Straight Connector 1507"/>
            <p:cNvCxnSpPr/>
            <p:nvPr/>
          </p:nvCxnSpPr>
          <p:spPr bwMode="auto">
            <a:xfrm flipV="1">
              <a:off x="3106937" y="3840810"/>
              <a:ext cx="524750" cy="507453"/>
            </a:xfrm>
            <a:prstGeom prst="line">
              <a:avLst/>
            </a:prstGeom>
            <a:noFill/>
            <a:ln w="25400" cap="sq" cmpd="sng" algn="ctr">
              <a:solidFill>
                <a:srgbClr val="00B050"/>
              </a:solidFill>
              <a:prstDash val="solid"/>
              <a:round/>
              <a:headEnd type="none" w="med" len="med"/>
              <a:tailEnd type="none" w="med" len="med"/>
            </a:ln>
            <a:effectLst/>
          </p:spPr>
        </p:cxnSp>
        <p:cxnSp>
          <p:nvCxnSpPr>
            <p:cNvPr id="1509" name="Straight Connector 1508"/>
            <p:cNvCxnSpPr/>
            <p:nvPr/>
          </p:nvCxnSpPr>
          <p:spPr bwMode="auto">
            <a:xfrm flipV="1">
              <a:off x="3105751" y="3833905"/>
              <a:ext cx="530122" cy="645847"/>
            </a:xfrm>
            <a:prstGeom prst="line">
              <a:avLst/>
            </a:prstGeom>
            <a:noFill/>
            <a:ln w="25400" cap="sq" cmpd="sng" algn="ctr">
              <a:solidFill>
                <a:srgbClr val="00B050"/>
              </a:solidFill>
              <a:prstDash val="solid"/>
              <a:round/>
              <a:headEnd type="none" w="med" len="med"/>
              <a:tailEnd type="none" w="med" len="med"/>
            </a:ln>
            <a:effectLst/>
          </p:spPr>
        </p:cxnSp>
        <p:cxnSp>
          <p:nvCxnSpPr>
            <p:cNvPr id="1510" name="Straight Connector 1509"/>
            <p:cNvCxnSpPr/>
            <p:nvPr/>
          </p:nvCxnSpPr>
          <p:spPr bwMode="auto">
            <a:xfrm flipV="1">
              <a:off x="3104565" y="3825493"/>
              <a:ext cx="536610" cy="785749"/>
            </a:xfrm>
            <a:prstGeom prst="line">
              <a:avLst/>
            </a:prstGeom>
            <a:noFill/>
            <a:ln w="25400" cap="sq" cmpd="sng" algn="ctr">
              <a:solidFill>
                <a:srgbClr val="00B050"/>
              </a:solidFill>
              <a:prstDash val="solid"/>
              <a:round/>
              <a:headEnd type="none" w="med" len="med"/>
              <a:tailEnd type="none" w="med" len="med"/>
            </a:ln>
            <a:effectLst/>
          </p:spPr>
        </p:cxnSp>
        <p:sp>
          <p:nvSpPr>
            <p:cNvPr id="1511" name="Oval 1510"/>
            <p:cNvSpPr/>
            <p:nvPr/>
          </p:nvSpPr>
          <p:spPr>
            <a:xfrm>
              <a:off x="3056576" y="3514376"/>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12" name="Oval 1511"/>
            <p:cNvSpPr/>
            <p:nvPr/>
          </p:nvSpPr>
          <p:spPr>
            <a:xfrm>
              <a:off x="3056623" y="365939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13" name="Oval 1512"/>
            <p:cNvSpPr/>
            <p:nvPr/>
          </p:nvSpPr>
          <p:spPr>
            <a:xfrm>
              <a:off x="3056669" y="378624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14" name="Oval 1513"/>
            <p:cNvSpPr/>
            <p:nvPr/>
          </p:nvSpPr>
          <p:spPr>
            <a:xfrm>
              <a:off x="3056715" y="3913083"/>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15" name="Oval 1514"/>
            <p:cNvSpPr/>
            <p:nvPr/>
          </p:nvSpPr>
          <p:spPr>
            <a:xfrm>
              <a:off x="3056809" y="416677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16" name="Oval 1515"/>
            <p:cNvSpPr/>
            <p:nvPr/>
          </p:nvSpPr>
          <p:spPr>
            <a:xfrm>
              <a:off x="3056855" y="429846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17" name="Oval 1516"/>
            <p:cNvSpPr/>
            <p:nvPr/>
          </p:nvSpPr>
          <p:spPr>
            <a:xfrm>
              <a:off x="3056901" y="4430151"/>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18" name="Oval 1517"/>
            <p:cNvSpPr/>
            <p:nvPr/>
          </p:nvSpPr>
          <p:spPr>
            <a:xfrm>
              <a:off x="3056948" y="4561842"/>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19" name="Oval 1518"/>
            <p:cNvSpPr/>
            <p:nvPr/>
          </p:nvSpPr>
          <p:spPr>
            <a:xfrm>
              <a:off x="3641175" y="3782314"/>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0" name="Oval 1519"/>
            <p:cNvSpPr/>
            <p:nvPr/>
          </p:nvSpPr>
          <p:spPr>
            <a:xfrm>
              <a:off x="3649547" y="4037767"/>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1" name="Oval 1520"/>
            <p:cNvSpPr/>
            <p:nvPr/>
          </p:nvSpPr>
          <p:spPr>
            <a:xfrm>
              <a:off x="3649594" y="3508783"/>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2" name="Oval 1521"/>
            <p:cNvSpPr/>
            <p:nvPr/>
          </p:nvSpPr>
          <p:spPr>
            <a:xfrm>
              <a:off x="3649641" y="3653804"/>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3" name="Oval 1522"/>
            <p:cNvSpPr/>
            <p:nvPr/>
          </p:nvSpPr>
          <p:spPr>
            <a:xfrm>
              <a:off x="3649687" y="3780647"/>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4" name="Oval 1523"/>
            <p:cNvSpPr/>
            <p:nvPr/>
          </p:nvSpPr>
          <p:spPr>
            <a:xfrm>
              <a:off x="3649733" y="3907490"/>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5" name="Oval 1524"/>
            <p:cNvSpPr/>
            <p:nvPr/>
          </p:nvSpPr>
          <p:spPr>
            <a:xfrm>
              <a:off x="3649827" y="4161177"/>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6" name="Oval 1525"/>
            <p:cNvSpPr/>
            <p:nvPr/>
          </p:nvSpPr>
          <p:spPr>
            <a:xfrm>
              <a:off x="3649873" y="4292867"/>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7" name="Oval 1526"/>
            <p:cNvSpPr/>
            <p:nvPr/>
          </p:nvSpPr>
          <p:spPr>
            <a:xfrm>
              <a:off x="3649919" y="4424558"/>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28" name="Oval 1527"/>
            <p:cNvSpPr/>
            <p:nvPr/>
          </p:nvSpPr>
          <p:spPr>
            <a:xfrm>
              <a:off x="3649965" y="4556248"/>
              <a:ext cx="97304" cy="86358"/>
            </a:xfrm>
            <a:prstGeom prst="ellipse">
              <a:avLst/>
            </a:prstGeom>
            <a:solidFill>
              <a:srgbClr val="00FFFF"/>
            </a:solidFill>
            <a:ln>
              <a:noFill/>
            </a:ln>
          </p:spPr>
          <p:txBody>
            <a:bodyPr wrap="square" rtlCol="0" anchor="ctr">
              <a:spAutoFit/>
            </a:bodyPr>
            <a:lstStyle/>
            <a:p>
              <a:pPr algn="l"/>
              <a:endParaRPr lang="en-CA" sz="2400"/>
            </a:p>
          </p:txBody>
        </p:sp>
        <p:cxnSp>
          <p:nvCxnSpPr>
            <p:cNvPr id="1529" name="Straight Connector 1528"/>
            <p:cNvCxnSpPr>
              <a:stCxn id="1537" idx="6"/>
            </p:cNvCxnSpPr>
            <p:nvPr/>
          </p:nvCxnSpPr>
          <p:spPr bwMode="auto">
            <a:xfrm>
              <a:off x="3733579" y="4083337"/>
              <a:ext cx="546043" cy="198505"/>
            </a:xfrm>
            <a:prstGeom prst="line">
              <a:avLst/>
            </a:prstGeom>
            <a:noFill/>
            <a:ln w="25400" cap="sq" cmpd="sng" algn="ctr">
              <a:solidFill>
                <a:srgbClr val="00B050"/>
              </a:solidFill>
              <a:prstDash val="solid"/>
              <a:round/>
              <a:headEnd type="none" w="med" len="med"/>
              <a:tailEnd type="none" w="med" len="med"/>
            </a:ln>
            <a:effectLst/>
          </p:spPr>
        </p:cxnSp>
        <p:cxnSp>
          <p:nvCxnSpPr>
            <p:cNvPr id="1530" name="Straight Connector 1529"/>
            <p:cNvCxnSpPr/>
            <p:nvPr/>
          </p:nvCxnSpPr>
          <p:spPr bwMode="auto">
            <a:xfrm>
              <a:off x="3693799" y="3559761"/>
              <a:ext cx="568088" cy="721082"/>
            </a:xfrm>
            <a:prstGeom prst="line">
              <a:avLst/>
            </a:prstGeom>
            <a:noFill/>
            <a:ln w="25400" cap="sq" cmpd="sng" algn="ctr">
              <a:solidFill>
                <a:srgbClr val="00B050"/>
              </a:solidFill>
              <a:prstDash val="solid"/>
              <a:round/>
              <a:headEnd type="none" w="med" len="med"/>
              <a:tailEnd type="none" w="med" len="med"/>
            </a:ln>
            <a:effectLst/>
          </p:spPr>
        </p:cxnSp>
        <p:cxnSp>
          <p:nvCxnSpPr>
            <p:cNvPr id="1531" name="Straight Connector 1530"/>
            <p:cNvCxnSpPr/>
            <p:nvPr/>
          </p:nvCxnSpPr>
          <p:spPr bwMode="auto">
            <a:xfrm>
              <a:off x="3692613" y="3688826"/>
              <a:ext cx="575149" cy="587308"/>
            </a:xfrm>
            <a:prstGeom prst="line">
              <a:avLst/>
            </a:prstGeom>
            <a:noFill/>
            <a:ln w="25400" cap="sq" cmpd="sng" algn="ctr">
              <a:solidFill>
                <a:srgbClr val="00B050"/>
              </a:solidFill>
              <a:prstDash val="solid"/>
              <a:round/>
              <a:headEnd type="none" w="med" len="med"/>
              <a:tailEnd type="none" w="med" len="med"/>
            </a:ln>
            <a:effectLst/>
          </p:spPr>
        </p:cxnSp>
        <p:cxnSp>
          <p:nvCxnSpPr>
            <p:cNvPr id="1532" name="Straight Connector 1531"/>
            <p:cNvCxnSpPr/>
            <p:nvPr/>
          </p:nvCxnSpPr>
          <p:spPr bwMode="auto">
            <a:xfrm>
              <a:off x="3691427" y="3819103"/>
              <a:ext cx="581079" cy="458028"/>
            </a:xfrm>
            <a:prstGeom prst="line">
              <a:avLst/>
            </a:prstGeom>
            <a:noFill/>
            <a:ln w="25400" cap="sq" cmpd="sng" algn="ctr">
              <a:solidFill>
                <a:srgbClr val="00B050"/>
              </a:solidFill>
              <a:prstDash val="solid"/>
              <a:round/>
              <a:headEnd type="none" w="med" len="med"/>
              <a:tailEnd type="none" w="med" len="med"/>
            </a:ln>
            <a:effectLst/>
          </p:spPr>
        </p:cxnSp>
        <p:cxnSp>
          <p:nvCxnSpPr>
            <p:cNvPr id="1533" name="Straight Connector 1532"/>
            <p:cNvCxnSpPr/>
            <p:nvPr/>
          </p:nvCxnSpPr>
          <p:spPr bwMode="auto">
            <a:xfrm>
              <a:off x="3690241" y="3950592"/>
              <a:ext cx="577520" cy="325542"/>
            </a:xfrm>
            <a:prstGeom prst="line">
              <a:avLst/>
            </a:prstGeom>
            <a:noFill/>
            <a:ln w="25400" cap="sq" cmpd="sng" algn="ctr">
              <a:solidFill>
                <a:srgbClr val="00B050"/>
              </a:solidFill>
              <a:prstDash val="solid"/>
              <a:round/>
              <a:headEnd type="none" w="med" len="med"/>
              <a:tailEnd type="none" w="med" len="med"/>
            </a:ln>
            <a:effectLst/>
          </p:spPr>
        </p:cxnSp>
        <p:cxnSp>
          <p:nvCxnSpPr>
            <p:cNvPr id="1534" name="Straight Connector 1533"/>
            <p:cNvCxnSpPr/>
            <p:nvPr/>
          </p:nvCxnSpPr>
          <p:spPr bwMode="auto">
            <a:xfrm>
              <a:off x="3687869" y="4213571"/>
              <a:ext cx="579893" cy="62563"/>
            </a:xfrm>
            <a:prstGeom prst="line">
              <a:avLst/>
            </a:prstGeom>
            <a:noFill/>
            <a:ln w="25400" cap="sq" cmpd="sng" algn="ctr">
              <a:solidFill>
                <a:srgbClr val="00B050"/>
              </a:solidFill>
              <a:prstDash val="solid"/>
              <a:round/>
              <a:headEnd type="none" w="med" len="med"/>
              <a:tailEnd type="none" w="med" len="med"/>
            </a:ln>
            <a:effectLst/>
          </p:spPr>
        </p:cxnSp>
        <p:cxnSp>
          <p:nvCxnSpPr>
            <p:cNvPr id="1535" name="Straight Connector 1534"/>
            <p:cNvCxnSpPr/>
            <p:nvPr/>
          </p:nvCxnSpPr>
          <p:spPr bwMode="auto">
            <a:xfrm flipV="1">
              <a:off x="3686683" y="4276135"/>
              <a:ext cx="582890" cy="68926"/>
            </a:xfrm>
            <a:prstGeom prst="line">
              <a:avLst/>
            </a:prstGeom>
            <a:noFill/>
            <a:ln w="25400" cap="sq" cmpd="sng" algn="ctr">
              <a:solidFill>
                <a:srgbClr val="00B050"/>
              </a:solidFill>
              <a:prstDash val="solid"/>
              <a:round/>
              <a:headEnd type="none" w="med" len="med"/>
              <a:tailEnd type="none" w="med" len="med"/>
            </a:ln>
            <a:effectLst/>
          </p:spPr>
        </p:cxnSp>
        <p:cxnSp>
          <p:nvCxnSpPr>
            <p:cNvPr id="1536" name="Straight Connector 1535"/>
            <p:cNvCxnSpPr/>
            <p:nvPr/>
          </p:nvCxnSpPr>
          <p:spPr bwMode="auto">
            <a:xfrm flipV="1">
              <a:off x="3684311" y="4276135"/>
              <a:ext cx="585262" cy="331905"/>
            </a:xfrm>
            <a:prstGeom prst="line">
              <a:avLst/>
            </a:prstGeom>
            <a:noFill/>
            <a:ln w="25400" cap="sq" cmpd="sng" algn="ctr">
              <a:solidFill>
                <a:srgbClr val="00B050"/>
              </a:solidFill>
              <a:prstDash val="solid"/>
              <a:round/>
              <a:headEnd type="none" w="med" len="med"/>
              <a:tailEnd type="none" w="med" len="med"/>
            </a:ln>
            <a:effectLst/>
          </p:spPr>
        </p:cxnSp>
        <p:sp>
          <p:nvSpPr>
            <p:cNvPr id="1537" name="Oval 1536"/>
            <p:cNvSpPr/>
            <p:nvPr/>
          </p:nvSpPr>
          <p:spPr>
            <a:xfrm>
              <a:off x="3636275" y="404015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38" name="Oval 1537"/>
            <p:cNvSpPr/>
            <p:nvPr/>
          </p:nvSpPr>
          <p:spPr>
            <a:xfrm>
              <a:off x="3636321" y="3511172"/>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39" name="Oval 1538"/>
            <p:cNvSpPr/>
            <p:nvPr/>
          </p:nvSpPr>
          <p:spPr>
            <a:xfrm>
              <a:off x="3636368" y="365619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40" name="Oval 1539"/>
            <p:cNvSpPr/>
            <p:nvPr/>
          </p:nvSpPr>
          <p:spPr>
            <a:xfrm>
              <a:off x="3636414" y="378303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41" name="Oval 1540"/>
            <p:cNvSpPr/>
            <p:nvPr/>
          </p:nvSpPr>
          <p:spPr>
            <a:xfrm>
              <a:off x="3636461" y="390988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42" name="Oval 1541"/>
            <p:cNvSpPr/>
            <p:nvPr/>
          </p:nvSpPr>
          <p:spPr>
            <a:xfrm>
              <a:off x="3636554" y="4163566"/>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43" name="Oval 1542"/>
            <p:cNvSpPr/>
            <p:nvPr/>
          </p:nvSpPr>
          <p:spPr>
            <a:xfrm>
              <a:off x="3636601" y="429525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44" name="Oval 1543"/>
            <p:cNvSpPr/>
            <p:nvPr/>
          </p:nvSpPr>
          <p:spPr>
            <a:xfrm>
              <a:off x="3636647" y="4426948"/>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45" name="Oval 1544"/>
            <p:cNvSpPr/>
            <p:nvPr/>
          </p:nvSpPr>
          <p:spPr>
            <a:xfrm>
              <a:off x="3636693" y="4558638"/>
              <a:ext cx="97303" cy="86358"/>
            </a:xfrm>
            <a:prstGeom prst="ellipse">
              <a:avLst/>
            </a:prstGeom>
            <a:solidFill>
              <a:srgbClr val="FF00FF"/>
            </a:solidFill>
            <a:ln>
              <a:noFill/>
            </a:ln>
          </p:spPr>
          <p:txBody>
            <a:bodyPr wrap="square" rtlCol="0" anchor="ctr">
              <a:spAutoFit/>
            </a:bodyPr>
            <a:lstStyle/>
            <a:p>
              <a:pPr algn="l"/>
              <a:endParaRPr lang="en-CA" sz="2400"/>
            </a:p>
          </p:txBody>
        </p:sp>
        <p:cxnSp>
          <p:nvCxnSpPr>
            <p:cNvPr id="1546" name="Straight Connector 1545"/>
            <p:cNvCxnSpPr>
              <a:stCxn id="1547" idx="6"/>
            </p:cNvCxnSpPr>
            <p:nvPr/>
          </p:nvCxnSpPr>
          <p:spPr bwMode="auto">
            <a:xfrm flipV="1">
              <a:off x="3733579" y="3910551"/>
              <a:ext cx="535994" cy="172786"/>
            </a:xfrm>
            <a:prstGeom prst="line">
              <a:avLst/>
            </a:prstGeom>
            <a:noFill/>
            <a:ln w="25400" cap="sq" cmpd="sng" algn="ctr">
              <a:solidFill>
                <a:srgbClr val="00B050"/>
              </a:solidFill>
              <a:prstDash val="solid"/>
              <a:round/>
              <a:headEnd type="none" w="med" len="med"/>
              <a:tailEnd type="none" w="med" len="med"/>
            </a:ln>
            <a:effectLst/>
          </p:spPr>
        </p:cxnSp>
        <p:sp>
          <p:nvSpPr>
            <p:cNvPr id="1547" name="Oval 1546"/>
            <p:cNvSpPr/>
            <p:nvPr/>
          </p:nvSpPr>
          <p:spPr>
            <a:xfrm>
              <a:off x="3636275" y="4040157"/>
              <a:ext cx="97303" cy="86358"/>
            </a:xfrm>
            <a:prstGeom prst="ellipse">
              <a:avLst/>
            </a:prstGeom>
            <a:solidFill>
              <a:srgbClr val="FF00FF"/>
            </a:solidFill>
            <a:ln>
              <a:noFill/>
            </a:ln>
          </p:spPr>
          <p:txBody>
            <a:bodyPr wrap="square" rtlCol="0" anchor="ctr">
              <a:spAutoFit/>
            </a:bodyPr>
            <a:lstStyle/>
            <a:p>
              <a:pPr algn="l"/>
              <a:endParaRPr lang="en-CA" sz="2400"/>
            </a:p>
          </p:txBody>
        </p:sp>
        <p:cxnSp>
          <p:nvCxnSpPr>
            <p:cNvPr id="1548" name="Straight Connector 1547"/>
            <p:cNvCxnSpPr/>
            <p:nvPr/>
          </p:nvCxnSpPr>
          <p:spPr bwMode="auto">
            <a:xfrm>
              <a:off x="3693799" y="3559761"/>
              <a:ext cx="573963" cy="332779"/>
            </a:xfrm>
            <a:prstGeom prst="line">
              <a:avLst/>
            </a:prstGeom>
            <a:noFill/>
            <a:ln w="25400" cap="sq" cmpd="sng" algn="ctr">
              <a:solidFill>
                <a:srgbClr val="00B050"/>
              </a:solidFill>
              <a:prstDash val="solid"/>
              <a:round/>
              <a:headEnd type="none" w="med" len="med"/>
              <a:tailEnd type="none" w="med" len="med"/>
            </a:ln>
            <a:effectLst/>
          </p:spPr>
        </p:cxnSp>
        <p:cxnSp>
          <p:nvCxnSpPr>
            <p:cNvPr id="1549" name="Straight Connector 1548"/>
            <p:cNvCxnSpPr/>
            <p:nvPr/>
          </p:nvCxnSpPr>
          <p:spPr bwMode="auto">
            <a:xfrm>
              <a:off x="3692613" y="3688826"/>
              <a:ext cx="576959" cy="203714"/>
            </a:xfrm>
            <a:prstGeom prst="line">
              <a:avLst/>
            </a:prstGeom>
            <a:noFill/>
            <a:ln w="25400" cap="sq" cmpd="sng" algn="ctr">
              <a:solidFill>
                <a:srgbClr val="00B050"/>
              </a:solidFill>
              <a:prstDash val="solid"/>
              <a:round/>
              <a:headEnd type="none" w="med" len="med"/>
              <a:tailEnd type="none" w="med" len="med"/>
            </a:ln>
            <a:effectLst/>
          </p:spPr>
        </p:cxnSp>
        <p:cxnSp>
          <p:nvCxnSpPr>
            <p:cNvPr id="1550" name="Straight Connector 1549"/>
            <p:cNvCxnSpPr/>
            <p:nvPr/>
          </p:nvCxnSpPr>
          <p:spPr bwMode="auto">
            <a:xfrm>
              <a:off x="3691427" y="3819103"/>
              <a:ext cx="578146" cy="73437"/>
            </a:xfrm>
            <a:prstGeom prst="line">
              <a:avLst/>
            </a:prstGeom>
            <a:noFill/>
            <a:ln w="25400" cap="sq" cmpd="sng" algn="ctr">
              <a:solidFill>
                <a:srgbClr val="00B050"/>
              </a:solidFill>
              <a:prstDash val="solid"/>
              <a:round/>
              <a:headEnd type="none" w="med" len="med"/>
              <a:tailEnd type="none" w="med" len="med"/>
            </a:ln>
            <a:effectLst/>
          </p:spPr>
        </p:cxnSp>
        <p:cxnSp>
          <p:nvCxnSpPr>
            <p:cNvPr id="1551" name="Straight Connector 1550"/>
            <p:cNvCxnSpPr/>
            <p:nvPr/>
          </p:nvCxnSpPr>
          <p:spPr bwMode="auto">
            <a:xfrm flipV="1">
              <a:off x="3690241" y="3892540"/>
              <a:ext cx="579332" cy="58052"/>
            </a:xfrm>
            <a:prstGeom prst="line">
              <a:avLst/>
            </a:prstGeom>
            <a:noFill/>
            <a:ln w="25400" cap="sq" cmpd="sng" algn="ctr">
              <a:solidFill>
                <a:srgbClr val="00B050"/>
              </a:solidFill>
              <a:prstDash val="solid"/>
              <a:round/>
              <a:headEnd type="none" w="med" len="med"/>
              <a:tailEnd type="none" w="med" len="med"/>
            </a:ln>
            <a:effectLst/>
          </p:spPr>
        </p:cxnSp>
        <p:cxnSp>
          <p:nvCxnSpPr>
            <p:cNvPr id="1552" name="Straight Connector 1551"/>
            <p:cNvCxnSpPr/>
            <p:nvPr/>
          </p:nvCxnSpPr>
          <p:spPr bwMode="auto">
            <a:xfrm flipV="1">
              <a:off x="3687869" y="3892540"/>
              <a:ext cx="581704" cy="321031"/>
            </a:xfrm>
            <a:prstGeom prst="line">
              <a:avLst/>
            </a:prstGeom>
            <a:noFill/>
            <a:ln w="25400" cap="sq" cmpd="sng" algn="ctr">
              <a:solidFill>
                <a:srgbClr val="00B050"/>
              </a:solidFill>
              <a:prstDash val="solid"/>
              <a:round/>
              <a:headEnd type="none" w="med" len="med"/>
              <a:tailEnd type="none" w="med" len="med"/>
            </a:ln>
            <a:effectLst/>
          </p:spPr>
        </p:cxnSp>
        <p:cxnSp>
          <p:nvCxnSpPr>
            <p:cNvPr id="1553" name="Straight Connector 1552"/>
            <p:cNvCxnSpPr/>
            <p:nvPr/>
          </p:nvCxnSpPr>
          <p:spPr bwMode="auto">
            <a:xfrm flipV="1">
              <a:off x="3686683" y="3892540"/>
              <a:ext cx="582890" cy="452520"/>
            </a:xfrm>
            <a:prstGeom prst="line">
              <a:avLst/>
            </a:prstGeom>
            <a:noFill/>
            <a:ln w="25400" cap="sq" cmpd="sng" algn="ctr">
              <a:solidFill>
                <a:srgbClr val="00B050"/>
              </a:solidFill>
              <a:prstDash val="solid"/>
              <a:round/>
              <a:headEnd type="none" w="med" len="med"/>
              <a:tailEnd type="none" w="med" len="med"/>
            </a:ln>
            <a:effectLst/>
          </p:spPr>
        </p:cxnSp>
        <p:cxnSp>
          <p:nvCxnSpPr>
            <p:cNvPr id="1554" name="Straight Connector 1553"/>
            <p:cNvCxnSpPr/>
            <p:nvPr/>
          </p:nvCxnSpPr>
          <p:spPr bwMode="auto">
            <a:xfrm flipV="1">
              <a:off x="3685497" y="3892540"/>
              <a:ext cx="584076" cy="584009"/>
            </a:xfrm>
            <a:prstGeom prst="line">
              <a:avLst/>
            </a:prstGeom>
            <a:noFill/>
            <a:ln w="25400" cap="sq" cmpd="sng" algn="ctr">
              <a:solidFill>
                <a:srgbClr val="00B050"/>
              </a:solidFill>
              <a:prstDash val="solid"/>
              <a:round/>
              <a:headEnd type="none" w="med" len="med"/>
              <a:tailEnd type="none" w="med" len="med"/>
            </a:ln>
            <a:effectLst/>
          </p:spPr>
        </p:cxnSp>
        <p:cxnSp>
          <p:nvCxnSpPr>
            <p:cNvPr id="1555" name="Straight Connector 1554"/>
            <p:cNvCxnSpPr/>
            <p:nvPr/>
          </p:nvCxnSpPr>
          <p:spPr bwMode="auto">
            <a:xfrm flipV="1">
              <a:off x="3684311" y="3892540"/>
              <a:ext cx="585262" cy="715499"/>
            </a:xfrm>
            <a:prstGeom prst="line">
              <a:avLst/>
            </a:prstGeom>
            <a:noFill/>
            <a:ln w="25400" cap="sq" cmpd="sng" algn="ctr">
              <a:solidFill>
                <a:srgbClr val="00B050"/>
              </a:solidFill>
              <a:prstDash val="solid"/>
              <a:round/>
              <a:headEnd type="none" w="med" len="med"/>
              <a:tailEnd type="none" w="med" len="med"/>
            </a:ln>
            <a:effectLst/>
          </p:spPr>
        </p:cxnSp>
        <p:sp>
          <p:nvSpPr>
            <p:cNvPr id="1556" name="Oval 1555"/>
            <p:cNvSpPr/>
            <p:nvPr/>
          </p:nvSpPr>
          <p:spPr>
            <a:xfrm>
              <a:off x="3636321" y="3515711"/>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57" name="Oval 1556"/>
            <p:cNvSpPr/>
            <p:nvPr/>
          </p:nvSpPr>
          <p:spPr>
            <a:xfrm>
              <a:off x="3636368" y="365619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58" name="Oval 1557"/>
            <p:cNvSpPr/>
            <p:nvPr/>
          </p:nvSpPr>
          <p:spPr>
            <a:xfrm>
              <a:off x="3636414" y="378303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59" name="Oval 1558"/>
            <p:cNvSpPr/>
            <p:nvPr/>
          </p:nvSpPr>
          <p:spPr>
            <a:xfrm>
              <a:off x="3636461" y="390988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60" name="Oval 1559"/>
            <p:cNvSpPr/>
            <p:nvPr/>
          </p:nvSpPr>
          <p:spPr>
            <a:xfrm>
              <a:off x="3636554" y="416356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61" name="Oval 1560"/>
            <p:cNvSpPr/>
            <p:nvPr/>
          </p:nvSpPr>
          <p:spPr>
            <a:xfrm>
              <a:off x="3636601" y="429525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62" name="Oval 1561"/>
            <p:cNvSpPr/>
            <p:nvPr/>
          </p:nvSpPr>
          <p:spPr>
            <a:xfrm>
              <a:off x="3636647" y="4426948"/>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63" name="Oval 1562"/>
            <p:cNvSpPr/>
            <p:nvPr/>
          </p:nvSpPr>
          <p:spPr>
            <a:xfrm>
              <a:off x="3636693" y="4558638"/>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64" name="Oval 1563"/>
            <p:cNvSpPr/>
            <p:nvPr/>
          </p:nvSpPr>
          <p:spPr>
            <a:xfrm>
              <a:off x="4223613" y="3841973"/>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65" name="Oval 1564"/>
            <p:cNvSpPr/>
            <p:nvPr/>
          </p:nvSpPr>
          <p:spPr>
            <a:xfrm>
              <a:off x="4223659" y="3983042"/>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66" name="Oval 1565"/>
            <p:cNvSpPr/>
            <p:nvPr/>
          </p:nvSpPr>
          <p:spPr>
            <a:xfrm>
              <a:off x="4223706" y="4107249"/>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567" name="Oval 1566"/>
            <p:cNvSpPr/>
            <p:nvPr/>
          </p:nvSpPr>
          <p:spPr>
            <a:xfrm>
              <a:off x="4220843" y="4231604"/>
              <a:ext cx="97303" cy="86358"/>
            </a:xfrm>
            <a:prstGeom prst="ellipse">
              <a:avLst/>
            </a:prstGeom>
            <a:solidFill>
              <a:srgbClr val="00FFFF"/>
            </a:solidFill>
            <a:ln>
              <a:noFill/>
            </a:ln>
          </p:spPr>
          <p:txBody>
            <a:bodyPr wrap="square" rtlCol="0" anchor="ctr">
              <a:spAutoFit/>
            </a:bodyPr>
            <a:lstStyle/>
            <a:p>
              <a:pPr algn="l"/>
              <a:endParaRPr lang="en-CA" sz="2400"/>
            </a:p>
          </p:txBody>
        </p:sp>
        <p:cxnSp>
          <p:nvCxnSpPr>
            <p:cNvPr id="1568" name="Straight Connector 1567"/>
            <p:cNvCxnSpPr/>
            <p:nvPr/>
          </p:nvCxnSpPr>
          <p:spPr bwMode="auto">
            <a:xfrm flipV="1">
              <a:off x="4265073" y="4276134"/>
              <a:ext cx="249019" cy="1"/>
            </a:xfrm>
            <a:prstGeom prst="line">
              <a:avLst/>
            </a:prstGeom>
            <a:noFill/>
            <a:ln w="25400" cap="sq" cmpd="sng" algn="ctr">
              <a:solidFill>
                <a:srgbClr val="00B050"/>
              </a:solidFill>
              <a:prstDash val="solid"/>
              <a:round/>
              <a:headEnd type="none" w="med" len="med"/>
              <a:tailEnd type="none" w="med" len="med"/>
            </a:ln>
            <a:effectLst/>
          </p:spPr>
        </p:cxnSp>
        <p:cxnSp>
          <p:nvCxnSpPr>
            <p:cNvPr id="1569" name="Straight Connector 1568"/>
            <p:cNvCxnSpPr/>
            <p:nvPr/>
          </p:nvCxnSpPr>
          <p:spPr bwMode="auto">
            <a:xfrm flipV="1">
              <a:off x="4281310" y="4147754"/>
              <a:ext cx="249019" cy="1"/>
            </a:xfrm>
            <a:prstGeom prst="line">
              <a:avLst/>
            </a:prstGeom>
            <a:noFill/>
            <a:ln w="25400" cap="sq" cmpd="sng" algn="ctr">
              <a:solidFill>
                <a:srgbClr val="00B050"/>
              </a:solidFill>
              <a:prstDash val="solid"/>
              <a:round/>
              <a:headEnd type="none" w="med" len="med"/>
              <a:tailEnd type="none" w="med" len="med"/>
            </a:ln>
            <a:effectLst/>
          </p:spPr>
        </p:cxnSp>
        <p:cxnSp>
          <p:nvCxnSpPr>
            <p:cNvPr id="1570" name="Straight Connector 1569"/>
            <p:cNvCxnSpPr/>
            <p:nvPr/>
          </p:nvCxnSpPr>
          <p:spPr bwMode="auto">
            <a:xfrm flipV="1">
              <a:off x="4297546" y="4019374"/>
              <a:ext cx="249019" cy="1"/>
            </a:xfrm>
            <a:prstGeom prst="line">
              <a:avLst/>
            </a:prstGeom>
            <a:noFill/>
            <a:ln w="25400" cap="sq" cmpd="sng" algn="ctr">
              <a:solidFill>
                <a:srgbClr val="00B050"/>
              </a:solidFill>
              <a:prstDash val="solid"/>
              <a:round/>
              <a:headEnd type="none" w="med" len="med"/>
              <a:tailEnd type="none" w="med" len="med"/>
            </a:ln>
            <a:effectLst/>
          </p:spPr>
        </p:cxnSp>
        <p:cxnSp>
          <p:nvCxnSpPr>
            <p:cNvPr id="1571" name="Straight Connector 1570"/>
            <p:cNvCxnSpPr/>
            <p:nvPr/>
          </p:nvCxnSpPr>
          <p:spPr bwMode="auto">
            <a:xfrm flipV="1">
              <a:off x="4313783" y="3890994"/>
              <a:ext cx="249019" cy="1"/>
            </a:xfrm>
            <a:prstGeom prst="line">
              <a:avLst/>
            </a:prstGeom>
            <a:noFill/>
            <a:ln w="25400" cap="sq" cmpd="sng" algn="ctr">
              <a:solidFill>
                <a:srgbClr val="00B050"/>
              </a:solidFill>
              <a:prstDash val="solid"/>
              <a:round/>
              <a:headEnd type="none" w="med" len="med"/>
              <a:tailEnd type="none" w="med" len="med"/>
            </a:ln>
            <a:effectLst/>
          </p:spPr>
        </p:cxnSp>
        <p:sp>
          <p:nvSpPr>
            <p:cNvPr id="1572" name="Oval 1571"/>
            <p:cNvSpPr/>
            <p:nvPr/>
          </p:nvSpPr>
          <p:spPr>
            <a:xfrm>
              <a:off x="4222792" y="3841973"/>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73" name="Oval 1572"/>
            <p:cNvSpPr/>
            <p:nvPr/>
          </p:nvSpPr>
          <p:spPr>
            <a:xfrm>
              <a:off x="4222838" y="3983042"/>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74" name="Oval 1573"/>
            <p:cNvSpPr/>
            <p:nvPr/>
          </p:nvSpPr>
          <p:spPr>
            <a:xfrm>
              <a:off x="4511115" y="3837434"/>
              <a:ext cx="97303" cy="86358"/>
            </a:xfrm>
            <a:prstGeom prst="ellipse">
              <a:avLst/>
            </a:prstGeom>
            <a:solidFill>
              <a:srgbClr val="00B050"/>
            </a:solidFill>
            <a:ln>
              <a:noFill/>
            </a:ln>
          </p:spPr>
          <p:txBody>
            <a:bodyPr wrap="square" rtlCol="0" anchor="ctr">
              <a:spAutoFit/>
            </a:bodyPr>
            <a:lstStyle/>
            <a:p>
              <a:pPr algn="l"/>
              <a:endParaRPr lang="en-CA" sz="2400"/>
            </a:p>
          </p:txBody>
        </p:sp>
        <p:sp>
          <p:nvSpPr>
            <p:cNvPr id="1575" name="Oval 1574"/>
            <p:cNvSpPr/>
            <p:nvPr/>
          </p:nvSpPr>
          <p:spPr>
            <a:xfrm>
              <a:off x="4511161" y="3978504"/>
              <a:ext cx="97303" cy="86358"/>
            </a:xfrm>
            <a:prstGeom prst="ellipse">
              <a:avLst/>
            </a:prstGeom>
            <a:solidFill>
              <a:srgbClr val="00B050"/>
            </a:solidFill>
            <a:ln>
              <a:noFill/>
            </a:ln>
          </p:spPr>
          <p:txBody>
            <a:bodyPr wrap="square" rtlCol="0" anchor="ctr">
              <a:spAutoFit/>
            </a:bodyPr>
            <a:lstStyle/>
            <a:p>
              <a:pPr algn="l"/>
              <a:endParaRPr lang="en-CA" sz="2400"/>
            </a:p>
          </p:txBody>
        </p:sp>
        <p:sp>
          <p:nvSpPr>
            <p:cNvPr id="1576" name="Oval 1575"/>
            <p:cNvSpPr/>
            <p:nvPr/>
          </p:nvSpPr>
          <p:spPr>
            <a:xfrm>
              <a:off x="4511207" y="4102712"/>
              <a:ext cx="97303" cy="86358"/>
            </a:xfrm>
            <a:prstGeom prst="ellipse">
              <a:avLst/>
            </a:prstGeom>
            <a:solidFill>
              <a:srgbClr val="00B050"/>
            </a:solidFill>
            <a:ln>
              <a:noFill/>
            </a:ln>
          </p:spPr>
          <p:txBody>
            <a:bodyPr wrap="square" rtlCol="0" anchor="ctr">
              <a:spAutoFit/>
            </a:bodyPr>
            <a:lstStyle/>
            <a:p>
              <a:pPr algn="l"/>
              <a:endParaRPr lang="en-CA" sz="2400"/>
            </a:p>
          </p:txBody>
        </p:sp>
        <p:sp>
          <p:nvSpPr>
            <p:cNvPr id="1577" name="Oval 1576"/>
            <p:cNvSpPr/>
            <p:nvPr/>
          </p:nvSpPr>
          <p:spPr>
            <a:xfrm>
              <a:off x="4508345" y="4227066"/>
              <a:ext cx="97303" cy="86358"/>
            </a:xfrm>
            <a:prstGeom prst="ellipse">
              <a:avLst/>
            </a:prstGeom>
            <a:solidFill>
              <a:srgbClr val="00B050"/>
            </a:solidFill>
            <a:ln>
              <a:noFill/>
            </a:ln>
          </p:spPr>
          <p:txBody>
            <a:bodyPr wrap="square" rtlCol="0" anchor="ctr">
              <a:spAutoFit/>
            </a:bodyPr>
            <a:lstStyle/>
            <a:p>
              <a:pPr algn="l"/>
              <a:endParaRPr lang="en-CA" sz="2400"/>
            </a:p>
          </p:txBody>
        </p:sp>
        <p:sp>
          <p:nvSpPr>
            <p:cNvPr id="1578" name="Oval 1577"/>
            <p:cNvSpPr/>
            <p:nvPr/>
          </p:nvSpPr>
          <p:spPr>
            <a:xfrm>
              <a:off x="4222884" y="410725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79" name="Oval 1578"/>
            <p:cNvSpPr/>
            <p:nvPr/>
          </p:nvSpPr>
          <p:spPr>
            <a:xfrm>
              <a:off x="4220022" y="4231603"/>
              <a:ext cx="97303" cy="86358"/>
            </a:xfrm>
            <a:prstGeom prst="ellipse">
              <a:avLst/>
            </a:prstGeom>
            <a:solidFill>
              <a:srgbClr val="FF00FF"/>
            </a:solidFill>
            <a:ln>
              <a:noFill/>
            </a:ln>
          </p:spPr>
          <p:txBody>
            <a:bodyPr wrap="square" rtlCol="0" anchor="ctr">
              <a:spAutoFit/>
            </a:bodyPr>
            <a:lstStyle/>
            <a:p>
              <a:pPr algn="l"/>
              <a:endParaRPr lang="en-CA" sz="2400"/>
            </a:p>
          </p:txBody>
        </p:sp>
        <p:cxnSp>
          <p:nvCxnSpPr>
            <p:cNvPr id="1580" name="Straight Connector 1579"/>
            <p:cNvCxnSpPr/>
            <p:nvPr/>
          </p:nvCxnSpPr>
          <p:spPr bwMode="auto">
            <a:xfrm flipV="1">
              <a:off x="1924866" y="3953565"/>
              <a:ext cx="601491" cy="202101"/>
            </a:xfrm>
            <a:prstGeom prst="line">
              <a:avLst/>
            </a:prstGeom>
            <a:noFill/>
            <a:ln w="25400" cap="sq" cmpd="sng" algn="ctr">
              <a:solidFill>
                <a:srgbClr val="00B050"/>
              </a:solidFill>
              <a:prstDash val="solid"/>
              <a:round/>
              <a:headEnd type="none" w="med" len="med"/>
              <a:tailEnd type="none" w="med" len="med"/>
            </a:ln>
            <a:effectLst/>
          </p:spPr>
        </p:cxnSp>
        <p:sp>
          <p:nvSpPr>
            <p:cNvPr id="1581" name="Rectangle 1580"/>
            <p:cNvSpPr/>
            <p:nvPr/>
          </p:nvSpPr>
          <p:spPr>
            <a:xfrm>
              <a:off x="2040145" y="3798636"/>
              <a:ext cx="444764" cy="221077"/>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1582" name="Rectangle 1581"/>
            <p:cNvSpPr/>
            <p:nvPr/>
          </p:nvSpPr>
          <p:spPr>
            <a:xfrm>
              <a:off x="2026399" y="3762078"/>
              <a:ext cx="454381" cy="276999"/>
            </a:xfrm>
            <a:prstGeom prst="rect">
              <a:avLst/>
            </a:prstGeom>
            <a:noFill/>
          </p:spPr>
          <p:txBody>
            <a:bodyPr wrap="square">
              <a:spAutoFit/>
            </a:bodyPr>
            <a:lstStyle/>
            <a:p>
              <a:r>
                <a:rPr lang="en-US" altLang="en-US" sz="1200" i="1" err="1">
                  <a:solidFill>
                    <a:srgbClr val="00B050"/>
                  </a:solidFill>
                  <a:cs typeface="Times New Roman" panose="02020603050405020304" pitchFamily="18" charset="0"/>
                  <a:sym typeface="Symbol" panose="05050102010706020507" pitchFamily="18" charset="2"/>
                </a:rPr>
                <a:t>w</a:t>
              </a:r>
              <a:r>
                <a:rPr lang="en-US" altLang="en-US" sz="1200" i="1" baseline="-25000" err="1">
                  <a:solidFill>
                    <a:srgbClr val="00B050"/>
                  </a:solidFill>
                  <a:sym typeface="Symbol" panose="05050102010706020507" pitchFamily="18" charset="2"/>
                </a:rPr>
                <a:t></a:t>
              </a:r>
              <a:r>
                <a:rPr lang="en-US" sz="1200" i="1" baseline="-25000" err="1">
                  <a:solidFill>
                    <a:srgbClr val="00B050"/>
                  </a:solidFill>
                  <a:cs typeface="Times New Roman" panose="02020603050405020304" pitchFamily="18" charset="0"/>
                  <a:sym typeface="Symbol" panose="05050102010706020507" pitchFamily="18" charset="2"/>
                </a:rPr>
                <a:t>i,j</a:t>
              </a:r>
              <a:r>
                <a:rPr lang="en-US" altLang="en-US" sz="1200" i="1" baseline="-25000">
                  <a:solidFill>
                    <a:srgbClr val="00B050"/>
                  </a:solidFill>
                  <a:sym typeface="Symbol" panose="05050102010706020507" pitchFamily="18" charset="2"/>
                </a:rPr>
                <a:t></a:t>
              </a:r>
              <a:endParaRPr lang="en-CA" sz="1200">
                <a:solidFill>
                  <a:srgbClr val="00B050"/>
                </a:solidFill>
              </a:endParaRPr>
            </a:p>
          </p:txBody>
        </p:sp>
        <p:sp>
          <p:nvSpPr>
            <p:cNvPr id="1583" name="Rectangle 1582"/>
            <p:cNvSpPr/>
            <p:nvPr/>
          </p:nvSpPr>
          <p:spPr>
            <a:xfrm>
              <a:off x="1352941" y="3855440"/>
              <a:ext cx="291911" cy="259075"/>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1584" name="Picture 10" descr="Image result for bicycl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3758" y="3862787"/>
              <a:ext cx="252989" cy="224532"/>
            </a:xfrm>
            <a:prstGeom prst="rect">
              <a:avLst/>
            </a:prstGeom>
            <a:noFill/>
            <a:ln w="25400">
              <a:noFill/>
            </a:ln>
            <a:extLst>
              <a:ext uri="{909E8E84-426E-40DD-AFC4-6F175D3DCCD1}">
                <a14:hiddenFill xmlns:a14="http://schemas.microsoft.com/office/drawing/2010/main">
                  <a:solidFill>
                    <a:srgbClr val="FFFFFF"/>
                  </a:solidFill>
                </a14:hiddenFill>
              </a:ext>
            </a:extLst>
          </p:spPr>
        </p:pic>
        <p:sp>
          <p:nvSpPr>
            <p:cNvPr id="1585" name="Rectangle 1584"/>
            <p:cNvSpPr/>
            <p:nvPr/>
          </p:nvSpPr>
          <p:spPr>
            <a:xfrm>
              <a:off x="1551588" y="3991831"/>
              <a:ext cx="330540" cy="369332"/>
            </a:xfrm>
            <a:prstGeom prst="rect">
              <a:avLst/>
            </a:prstGeom>
          </p:spPr>
          <p:txBody>
            <a:bodyPr wrap="none">
              <a:spAutoFit/>
            </a:bodyPr>
            <a:lstStyle/>
            <a:p>
              <a:r>
                <a:rPr lang="en-US" altLang="en-US" sz="1800" i="1">
                  <a:solidFill>
                    <a:srgbClr val="FF00FF"/>
                  </a:solidFill>
                  <a:sym typeface="Symbol" panose="05050102010706020507" pitchFamily="18" charset="2"/>
                </a:rPr>
                <a:t>x</a:t>
              </a:r>
              <a:r>
                <a:rPr lang="en-US" altLang="en-US" sz="1800" i="1" baseline="-25000">
                  <a:solidFill>
                    <a:srgbClr val="FF00FF"/>
                  </a:solidFill>
                  <a:sym typeface="Symbol" panose="05050102010706020507" pitchFamily="18" charset="2"/>
                </a:rPr>
                <a:t>i</a:t>
              </a:r>
              <a:endParaRPr lang="en-CA" sz="1800"/>
            </a:p>
          </p:txBody>
        </p:sp>
        <p:sp>
          <p:nvSpPr>
            <p:cNvPr id="1586" name="Rectangle 1585"/>
            <p:cNvSpPr/>
            <p:nvPr/>
          </p:nvSpPr>
          <p:spPr>
            <a:xfrm flipH="1" flipV="1">
              <a:off x="1628151" y="3462232"/>
              <a:ext cx="55397" cy="54238"/>
            </a:xfrm>
            <a:prstGeom prst="rect">
              <a:avLst/>
            </a:prstGeom>
            <a:ln w="25400">
              <a:solidFill>
                <a:schemeClr val="bg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1587" name="Oval 1586"/>
            <p:cNvSpPr/>
            <p:nvPr/>
          </p:nvSpPr>
          <p:spPr>
            <a:xfrm>
              <a:off x="1872134" y="358475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88" name="Oval 1587"/>
            <p:cNvSpPr/>
            <p:nvPr/>
          </p:nvSpPr>
          <p:spPr>
            <a:xfrm>
              <a:off x="1872180" y="3716135"/>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89" name="Oval 1588"/>
            <p:cNvSpPr/>
            <p:nvPr/>
          </p:nvSpPr>
          <p:spPr>
            <a:xfrm>
              <a:off x="1874626" y="3852362"/>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90" name="Oval 1589"/>
            <p:cNvSpPr/>
            <p:nvPr/>
          </p:nvSpPr>
          <p:spPr>
            <a:xfrm>
              <a:off x="1872273" y="398346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91" name="Oval 1590"/>
            <p:cNvSpPr/>
            <p:nvPr/>
          </p:nvSpPr>
          <p:spPr>
            <a:xfrm>
              <a:off x="1872366" y="423715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92" name="Oval 1591"/>
            <p:cNvSpPr/>
            <p:nvPr/>
          </p:nvSpPr>
          <p:spPr>
            <a:xfrm>
              <a:off x="1872413" y="4368841"/>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93" name="Oval 1592"/>
            <p:cNvSpPr/>
            <p:nvPr/>
          </p:nvSpPr>
          <p:spPr>
            <a:xfrm>
              <a:off x="1872459" y="4500532"/>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594" name="Oval 1593"/>
            <p:cNvSpPr/>
            <p:nvPr/>
          </p:nvSpPr>
          <p:spPr>
            <a:xfrm>
              <a:off x="1872087" y="4113742"/>
              <a:ext cx="97303" cy="86358"/>
            </a:xfrm>
            <a:prstGeom prst="ellipse">
              <a:avLst/>
            </a:prstGeom>
            <a:solidFill>
              <a:srgbClr val="FF00FF"/>
            </a:solidFill>
            <a:ln>
              <a:noFill/>
            </a:ln>
          </p:spPr>
          <p:txBody>
            <a:bodyPr wrap="square" rtlCol="0" anchor="ctr">
              <a:spAutoFit/>
            </a:bodyPr>
            <a:lstStyle/>
            <a:p>
              <a:pPr algn="l"/>
              <a:endParaRPr lang="en-CA" sz="2400"/>
            </a:p>
          </p:txBody>
        </p:sp>
        <p:cxnSp>
          <p:nvCxnSpPr>
            <p:cNvPr id="1595" name="Straight Connector 1594"/>
            <p:cNvCxnSpPr>
              <a:stCxn id="1604" idx="6"/>
            </p:cNvCxnSpPr>
            <p:nvPr/>
          </p:nvCxnSpPr>
          <p:spPr bwMode="auto">
            <a:xfrm>
              <a:off x="2560700" y="4083337"/>
              <a:ext cx="487342" cy="128752"/>
            </a:xfrm>
            <a:prstGeom prst="line">
              <a:avLst/>
            </a:prstGeom>
            <a:noFill/>
            <a:ln w="25400" cap="sq" cmpd="sng" algn="ctr">
              <a:solidFill>
                <a:srgbClr val="00B050"/>
              </a:solidFill>
              <a:prstDash val="solid"/>
              <a:round/>
              <a:headEnd type="none" w="med" len="med"/>
              <a:tailEnd type="none" w="med" len="med"/>
            </a:ln>
            <a:effectLst/>
          </p:spPr>
        </p:cxnSp>
        <p:cxnSp>
          <p:nvCxnSpPr>
            <p:cNvPr id="1596" name="Straight Connector 1595"/>
            <p:cNvCxnSpPr/>
            <p:nvPr/>
          </p:nvCxnSpPr>
          <p:spPr bwMode="auto">
            <a:xfrm>
              <a:off x="2520920" y="3559761"/>
              <a:ext cx="527122" cy="621796"/>
            </a:xfrm>
            <a:prstGeom prst="line">
              <a:avLst/>
            </a:prstGeom>
            <a:noFill/>
            <a:ln w="25400" cap="sq" cmpd="sng" algn="ctr">
              <a:solidFill>
                <a:srgbClr val="00B050"/>
              </a:solidFill>
              <a:prstDash val="solid"/>
              <a:round/>
              <a:headEnd type="none" w="med" len="med"/>
              <a:tailEnd type="none" w="med" len="med"/>
            </a:ln>
            <a:effectLst/>
          </p:spPr>
        </p:cxnSp>
        <p:cxnSp>
          <p:nvCxnSpPr>
            <p:cNvPr id="1597" name="Straight Connector 1596"/>
            <p:cNvCxnSpPr/>
            <p:nvPr/>
          </p:nvCxnSpPr>
          <p:spPr bwMode="auto">
            <a:xfrm>
              <a:off x="2519734" y="3688826"/>
              <a:ext cx="542558" cy="492730"/>
            </a:xfrm>
            <a:prstGeom prst="line">
              <a:avLst/>
            </a:prstGeom>
            <a:noFill/>
            <a:ln w="25400" cap="sq" cmpd="sng" algn="ctr">
              <a:solidFill>
                <a:srgbClr val="00B050"/>
              </a:solidFill>
              <a:prstDash val="solid"/>
              <a:round/>
              <a:headEnd type="none" w="med" len="med"/>
              <a:tailEnd type="none" w="med" len="med"/>
            </a:ln>
            <a:effectLst/>
          </p:spPr>
        </p:cxnSp>
        <p:cxnSp>
          <p:nvCxnSpPr>
            <p:cNvPr id="1598" name="Straight Connector 1597"/>
            <p:cNvCxnSpPr/>
            <p:nvPr/>
          </p:nvCxnSpPr>
          <p:spPr bwMode="auto">
            <a:xfrm>
              <a:off x="2518548" y="3819103"/>
              <a:ext cx="529494" cy="392986"/>
            </a:xfrm>
            <a:prstGeom prst="line">
              <a:avLst/>
            </a:prstGeom>
            <a:noFill/>
            <a:ln w="25400" cap="sq" cmpd="sng" algn="ctr">
              <a:solidFill>
                <a:srgbClr val="00B050"/>
              </a:solidFill>
              <a:prstDash val="solid"/>
              <a:round/>
              <a:headEnd type="none" w="med" len="med"/>
              <a:tailEnd type="none" w="med" len="med"/>
            </a:ln>
            <a:effectLst/>
          </p:spPr>
        </p:cxnSp>
        <p:cxnSp>
          <p:nvCxnSpPr>
            <p:cNvPr id="1599" name="Straight Connector 1598"/>
            <p:cNvCxnSpPr/>
            <p:nvPr/>
          </p:nvCxnSpPr>
          <p:spPr bwMode="auto">
            <a:xfrm>
              <a:off x="2517362" y="3950592"/>
              <a:ext cx="544929" cy="230964"/>
            </a:xfrm>
            <a:prstGeom prst="line">
              <a:avLst/>
            </a:prstGeom>
            <a:noFill/>
            <a:ln w="25400" cap="sq" cmpd="sng" algn="ctr">
              <a:solidFill>
                <a:srgbClr val="00B050"/>
              </a:solidFill>
              <a:prstDash val="solid"/>
              <a:round/>
              <a:headEnd type="none" w="med" len="med"/>
              <a:tailEnd type="none" w="med" len="med"/>
            </a:ln>
            <a:effectLst/>
          </p:spPr>
        </p:cxnSp>
        <p:cxnSp>
          <p:nvCxnSpPr>
            <p:cNvPr id="1600" name="Straight Connector 1599"/>
            <p:cNvCxnSpPr/>
            <p:nvPr/>
          </p:nvCxnSpPr>
          <p:spPr bwMode="auto">
            <a:xfrm flipV="1">
              <a:off x="2514990" y="4168910"/>
              <a:ext cx="581704" cy="44661"/>
            </a:xfrm>
            <a:prstGeom prst="line">
              <a:avLst/>
            </a:prstGeom>
            <a:noFill/>
            <a:ln w="25400" cap="sq" cmpd="sng" algn="ctr">
              <a:solidFill>
                <a:srgbClr val="00B050"/>
              </a:solidFill>
              <a:prstDash val="solid"/>
              <a:round/>
              <a:headEnd type="none" w="med" len="med"/>
              <a:tailEnd type="none" w="med" len="med"/>
            </a:ln>
            <a:effectLst/>
          </p:spPr>
        </p:cxnSp>
        <p:cxnSp>
          <p:nvCxnSpPr>
            <p:cNvPr id="1601" name="Straight Connector 1600"/>
            <p:cNvCxnSpPr/>
            <p:nvPr/>
          </p:nvCxnSpPr>
          <p:spPr bwMode="auto">
            <a:xfrm flipV="1">
              <a:off x="2513804" y="4168910"/>
              <a:ext cx="582890" cy="176150"/>
            </a:xfrm>
            <a:prstGeom prst="line">
              <a:avLst/>
            </a:prstGeom>
            <a:noFill/>
            <a:ln w="25400" cap="sq" cmpd="sng" algn="ctr">
              <a:solidFill>
                <a:srgbClr val="00B050"/>
              </a:solidFill>
              <a:prstDash val="solid"/>
              <a:round/>
              <a:headEnd type="none" w="med" len="med"/>
              <a:tailEnd type="none" w="med" len="med"/>
            </a:ln>
            <a:effectLst/>
          </p:spPr>
        </p:cxnSp>
        <p:cxnSp>
          <p:nvCxnSpPr>
            <p:cNvPr id="1602" name="Straight Connector 1601"/>
            <p:cNvCxnSpPr/>
            <p:nvPr/>
          </p:nvCxnSpPr>
          <p:spPr bwMode="auto">
            <a:xfrm flipV="1">
              <a:off x="2512618" y="4242621"/>
              <a:ext cx="549674" cy="233928"/>
            </a:xfrm>
            <a:prstGeom prst="line">
              <a:avLst/>
            </a:prstGeom>
            <a:noFill/>
            <a:ln w="25400" cap="sq" cmpd="sng" algn="ctr">
              <a:solidFill>
                <a:srgbClr val="00B050"/>
              </a:solidFill>
              <a:prstDash val="solid"/>
              <a:round/>
              <a:headEnd type="none" w="med" len="med"/>
              <a:tailEnd type="none" w="med" len="med"/>
            </a:ln>
            <a:effectLst/>
          </p:spPr>
        </p:cxnSp>
        <p:cxnSp>
          <p:nvCxnSpPr>
            <p:cNvPr id="1603" name="Straight Connector 1602"/>
            <p:cNvCxnSpPr/>
            <p:nvPr/>
          </p:nvCxnSpPr>
          <p:spPr bwMode="auto">
            <a:xfrm flipV="1">
              <a:off x="2511432" y="4168910"/>
              <a:ext cx="585262" cy="439130"/>
            </a:xfrm>
            <a:prstGeom prst="line">
              <a:avLst/>
            </a:prstGeom>
            <a:noFill/>
            <a:ln w="25400" cap="sq" cmpd="sng" algn="ctr">
              <a:solidFill>
                <a:srgbClr val="00B050"/>
              </a:solidFill>
              <a:prstDash val="solid"/>
              <a:round/>
              <a:headEnd type="none" w="med" len="med"/>
              <a:tailEnd type="none" w="med" len="med"/>
            </a:ln>
            <a:effectLst/>
          </p:spPr>
        </p:cxnSp>
        <p:sp>
          <p:nvSpPr>
            <p:cNvPr id="1604" name="Oval 1603"/>
            <p:cNvSpPr/>
            <p:nvPr/>
          </p:nvSpPr>
          <p:spPr>
            <a:xfrm>
              <a:off x="2463396" y="404015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05" name="Oval 1604"/>
            <p:cNvSpPr/>
            <p:nvPr/>
          </p:nvSpPr>
          <p:spPr>
            <a:xfrm>
              <a:off x="2463443" y="3511172"/>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06" name="Oval 1605"/>
            <p:cNvSpPr/>
            <p:nvPr/>
          </p:nvSpPr>
          <p:spPr>
            <a:xfrm>
              <a:off x="2463490" y="365619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07" name="Oval 1606"/>
            <p:cNvSpPr/>
            <p:nvPr/>
          </p:nvSpPr>
          <p:spPr>
            <a:xfrm>
              <a:off x="2463535" y="378303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08" name="Oval 1607"/>
            <p:cNvSpPr/>
            <p:nvPr/>
          </p:nvSpPr>
          <p:spPr>
            <a:xfrm>
              <a:off x="2463582" y="390988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09" name="Oval 1608"/>
            <p:cNvSpPr/>
            <p:nvPr/>
          </p:nvSpPr>
          <p:spPr>
            <a:xfrm>
              <a:off x="2463675" y="4163566"/>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10" name="Oval 1609"/>
            <p:cNvSpPr/>
            <p:nvPr/>
          </p:nvSpPr>
          <p:spPr>
            <a:xfrm>
              <a:off x="2463722" y="429525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11" name="Oval 1610"/>
            <p:cNvSpPr/>
            <p:nvPr/>
          </p:nvSpPr>
          <p:spPr>
            <a:xfrm>
              <a:off x="2463768" y="4426948"/>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12" name="Oval 1611"/>
            <p:cNvSpPr/>
            <p:nvPr/>
          </p:nvSpPr>
          <p:spPr>
            <a:xfrm>
              <a:off x="2463815" y="4558638"/>
              <a:ext cx="97303" cy="86358"/>
            </a:xfrm>
            <a:prstGeom prst="ellipse">
              <a:avLst/>
            </a:prstGeom>
            <a:solidFill>
              <a:srgbClr val="FF00FF"/>
            </a:solidFill>
            <a:ln>
              <a:noFill/>
            </a:ln>
          </p:spPr>
          <p:txBody>
            <a:bodyPr wrap="square" rtlCol="0" anchor="ctr">
              <a:spAutoFit/>
            </a:bodyPr>
            <a:lstStyle/>
            <a:p>
              <a:pPr algn="l"/>
              <a:endParaRPr lang="en-CA" sz="2400"/>
            </a:p>
          </p:txBody>
        </p:sp>
        <p:cxnSp>
          <p:nvCxnSpPr>
            <p:cNvPr id="1613" name="Straight Connector 1612"/>
            <p:cNvCxnSpPr>
              <a:stCxn id="1668" idx="6"/>
            </p:cNvCxnSpPr>
            <p:nvPr/>
          </p:nvCxnSpPr>
          <p:spPr bwMode="auto">
            <a:xfrm flipV="1">
              <a:off x="2560700" y="3822290"/>
              <a:ext cx="487342" cy="245573"/>
            </a:xfrm>
            <a:prstGeom prst="line">
              <a:avLst/>
            </a:prstGeom>
            <a:noFill/>
            <a:ln w="25400" cap="sq" cmpd="sng" algn="ctr">
              <a:solidFill>
                <a:srgbClr val="00B050"/>
              </a:solidFill>
              <a:prstDash val="solid"/>
              <a:round/>
              <a:headEnd type="none" w="med" len="med"/>
              <a:tailEnd type="none" w="med" len="med"/>
            </a:ln>
            <a:effectLst/>
          </p:spPr>
        </p:cxnSp>
        <p:cxnSp>
          <p:nvCxnSpPr>
            <p:cNvPr id="1614" name="Straight Connector 1613"/>
            <p:cNvCxnSpPr/>
            <p:nvPr/>
          </p:nvCxnSpPr>
          <p:spPr bwMode="auto">
            <a:xfrm>
              <a:off x="2520920" y="3559761"/>
              <a:ext cx="527122" cy="262529"/>
            </a:xfrm>
            <a:prstGeom prst="line">
              <a:avLst/>
            </a:prstGeom>
            <a:noFill/>
            <a:ln w="25400" cap="sq" cmpd="sng" algn="ctr">
              <a:solidFill>
                <a:srgbClr val="00B050"/>
              </a:solidFill>
              <a:prstDash val="solid"/>
              <a:round/>
              <a:headEnd type="none" w="med" len="med"/>
              <a:tailEnd type="none" w="med" len="med"/>
            </a:ln>
            <a:effectLst/>
          </p:spPr>
        </p:cxnSp>
        <p:cxnSp>
          <p:nvCxnSpPr>
            <p:cNvPr id="1615" name="Straight Connector 1614"/>
            <p:cNvCxnSpPr/>
            <p:nvPr/>
          </p:nvCxnSpPr>
          <p:spPr bwMode="auto">
            <a:xfrm>
              <a:off x="2519734" y="3688826"/>
              <a:ext cx="518820" cy="133015"/>
            </a:xfrm>
            <a:prstGeom prst="line">
              <a:avLst/>
            </a:prstGeom>
            <a:noFill/>
            <a:ln w="25400" cap="sq" cmpd="sng" algn="ctr">
              <a:solidFill>
                <a:srgbClr val="00B050"/>
              </a:solidFill>
              <a:prstDash val="solid"/>
              <a:round/>
              <a:headEnd type="none" w="med" len="med"/>
              <a:tailEnd type="none" w="med" len="med"/>
            </a:ln>
            <a:effectLst/>
          </p:spPr>
        </p:cxnSp>
        <p:cxnSp>
          <p:nvCxnSpPr>
            <p:cNvPr id="1616" name="Straight Connector 1615"/>
            <p:cNvCxnSpPr/>
            <p:nvPr/>
          </p:nvCxnSpPr>
          <p:spPr bwMode="auto">
            <a:xfrm>
              <a:off x="2518548" y="3819103"/>
              <a:ext cx="520006" cy="11599"/>
            </a:xfrm>
            <a:prstGeom prst="line">
              <a:avLst/>
            </a:prstGeom>
            <a:noFill/>
            <a:ln w="25400" cap="sq" cmpd="sng" algn="ctr">
              <a:solidFill>
                <a:srgbClr val="00B050"/>
              </a:solidFill>
              <a:prstDash val="solid"/>
              <a:round/>
              <a:headEnd type="none" w="med" len="med"/>
              <a:tailEnd type="none" w="med" len="med"/>
            </a:ln>
            <a:effectLst/>
          </p:spPr>
        </p:cxnSp>
        <p:cxnSp>
          <p:nvCxnSpPr>
            <p:cNvPr id="1617" name="Straight Connector 1616"/>
            <p:cNvCxnSpPr/>
            <p:nvPr/>
          </p:nvCxnSpPr>
          <p:spPr bwMode="auto">
            <a:xfrm flipV="1">
              <a:off x="2517362" y="3819103"/>
              <a:ext cx="521192" cy="131489"/>
            </a:xfrm>
            <a:prstGeom prst="line">
              <a:avLst/>
            </a:prstGeom>
            <a:noFill/>
            <a:ln w="25400" cap="sq" cmpd="sng" algn="ctr">
              <a:solidFill>
                <a:srgbClr val="00B050"/>
              </a:solidFill>
              <a:prstDash val="solid"/>
              <a:round/>
              <a:headEnd type="none" w="med" len="med"/>
              <a:tailEnd type="none" w="med" len="med"/>
            </a:ln>
            <a:effectLst/>
          </p:spPr>
        </p:cxnSp>
        <p:cxnSp>
          <p:nvCxnSpPr>
            <p:cNvPr id="1618" name="Straight Connector 1617"/>
            <p:cNvCxnSpPr/>
            <p:nvPr/>
          </p:nvCxnSpPr>
          <p:spPr bwMode="auto">
            <a:xfrm flipV="1">
              <a:off x="2516176" y="3822290"/>
              <a:ext cx="531866" cy="259792"/>
            </a:xfrm>
            <a:prstGeom prst="line">
              <a:avLst/>
            </a:prstGeom>
            <a:noFill/>
            <a:ln w="25400" cap="sq" cmpd="sng" algn="ctr">
              <a:solidFill>
                <a:srgbClr val="00B050"/>
              </a:solidFill>
              <a:prstDash val="solid"/>
              <a:round/>
              <a:headEnd type="none" w="med" len="med"/>
              <a:tailEnd type="none" w="med" len="med"/>
            </a:ln>
            <a:effectLst/>
          </p:spPr>
        </p:cxnSp>
        <p:cxnSp>
          <p:nvCxnSpPr>
            <p:cNvPr id="1619" name="Straight Connector 1618"/>
            <p:cNvCxnSpPr/>
            <p:nvPr/>
          </p:nvCxnSpPr>
          <p:spPr bwMode="auto">
            <a:xfrm flipV="1">
              <a:off x="2514990" y="3822290"/>
              <a:ext cx="533052" cy="391281"/>
            </a:xfrm>
            <a:prstGeom prst="line">
              <a:avLst/>
            </a:prstGeom>
            <a:noFill/>
            <a:ln w="25400" cap="sq" cmpd="sng" algn="ctr">
              <a:solidFill>
                <a:srgbClr val="00B050"/>
              </a:solidFill>
              <a:prstDash val="solid"/>
              <a:round/>
              <a:headEnd type="none" w="med" len="med"/>
              <a:tailEnd type="none" w="med" len="med"/>
            </a:ln>
            <a:effectLst/>
          </p:spPr>
        </p:cxnSp>
        <p:cxnSp>
          <p:nvCxnSpPr>
            <p:cNvPr id="1620" name="Straight Connector 1619"/>
            <p:cNvCxnSpPr/>
            <p:nvPr/>
          </p:nvCxnSpPr>
          <p:spPr bwMode="auto">
            <a:xfrm flipV="1">
              <a:off x="2513804" y="3837607"/>
              <a:ext cx="524750" cy="507453"/>
            </a:xfrm>
            <a:prstGeom prst="line">
              <a:avLst/>
            </a:prstGeom>
            <a:noFill/>
            <a:ln w="25400" cap="sq" cmpd="sng" algn="ctr">
              <a:solidFill>
                <a:srgbClr val="00B050"/>
              </a:solidFill>
              <a:prstDash val="solid"/>
              <a:round/>
              <a:headEnd type="none" w="med" len="med"/>
              <a:tailEnd type="none" w="med" len="med"/>
            </a:ln>
            <a:effectLst/>
          </p:spPr>
        </p:cxnSp>
        <p:cxnSp>
          <p:nvCxnSpPr>
            <p:cNvPr id="1621" name="Straight Connector 1620"/>
            <p:cNvCxnSpPr/>
            <p:nvPr/>
          </p:nvCxnSpPr>
          <p:spPr bwMode="auto">
            <a:xfrm flipV="1">
              <a:off x="2512618" y="3830702"/>
              <a:ext cx="530122" cy="645847"/>
            </a:xfrm>
            <a:prstGeom prst="line">
              <a:avLst/>
            </a:prstGeom>
            <a:noFill/>
            <a:ln w="25400" cap="sq" cmpd="sng" algn="ctr">
              <a:solidFill>
                <a:srgbClr val="00B050"/>
              </a:solidFill>
              <a:prstDash val="solid"/>
              <a:round/>
              <a:headEnd type="none" w="med" len="med"/>
              <a:tailEnd type="none" w="med" len="med"/>
            </a:ln>
            <a:effectLst/>
          </p:spPr>
        </p:cxnSp>
        <p:cxnSp>
          <p:nvCxnSpPr>
            <p:cNvPr id="1622" name="Straight Connector 1621"/>
            <p:cNvCxnSpPr/>
            <p:nvPr/>
          </p:nvCxnSpPr>
          <p:spPr bwMode="auto">
            <a:xfrm flipV="1">
              <a:off x="2511432" y="3822290"/>
              <a:ext cx="536610" cy="785749"/>
            </a:xfrm>
            <a:prstGeom prst="line">
              <a:avLst/>
            </a:prstGeom>
            <a:noFill/>
            <a:ln w="25400" cap="sq" cmpd="sng" algn="ctr">
              <a:solidFill>
                <a:srgbClr val="00B050"/>
              </a:solidFill>
              <a:prstDash val="solid"/>
              <a:round/>
              <a:headEnd type="none" w="med" len="med"/>
              <a:tailEnd type="none" w="med" len="med"/>
            </a:ln>
            <a:effectLst/>
          </p:spPr>
        </p:cxnSp>
        <p:sp>
          <p:nvSpPr>
            <p:cNvPr id="1623" name="Oval 1622"/>
            <p:cNvSpPr/>
            <p:nvPr/>
          </p:nvSpPr>
          <p:spPr>
            <a:xfrm>
              <a:off x="2463443" y="3511172"/>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24" name="Oval 1623"/>
            <p:cNvSpPr/>
            <p:nvPr/>
          </p:nvSpPr>
          <p:spPr>
            <a:xfrm>
              <a:off x="2463490" y="365619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25" name="Oval 1624"/>
            <p:cNvSpPr/>
            <p:nvPr/>
          </p:nvSpPr>
          <p:spPr>
            <a:xfrm>
              <a:off x="2463535" y="378303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26" name="Oval 1625"/>
            <p:cNvSpPr/>
            <p:nvPr/>
          </p:nvSpPr>
          <p:spPr>
            <a:xfrm>
              <a:off x="2463582" y="3909880"/>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27" name="Oval 1626"/>
            <p:cNvSpPr/>
            <p:nvPr/>
          </p:nvSpPr>
          <p:spPr>
            <a:xfrm>
              <a:off x="2463675" y="4163566"/>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28" name="Oval 1627"/>
            <p:cNvSpPr/>
            <p:nvPr/>
          </p:nvSpPr>
          <p:spPr>
            <a:xfrm>
              <a:off x="2463722" y="429525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29" name="Oval 1628"/>
            <p:cNvSpPr/>
            <p:nvPr/>
          </p:nvSpPr>
          <p:spPr>
            <a:xfrm>
              <a:off x="2463768" y="4426948"/>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30" name="Oval 1629"/>
            <p:cNvSpPr/>
            <p:nvPr/>
          </p:nvSpPr>
          <p:spPr>
            <a:xfrm>
              <a:off x="2463815" y="4558638"/>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31" name="Oval 1630"/>
            <p:cNvSpPr/>
            <p:nvPr/>
          </p:nvSpPr>
          <p:spPr>
            <a:xfrm>
              <a:off x="3048041" y="3779111"/>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32" name="Oval 1631"/>
            <p:cNvSpPr/>
            <p:nvPr/>
          </p:nvSpPr>
          <p:spPr>
            <a:xfrm>
              <a:off x="3056414" y="4034564"/>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33" name="Oval 1632"/>
            <p:cNvSpPr/>
            <p:nvPr/>
          </p:nvSpPr>
          <p:spPr>
            <a:xfrm>
              <a:off x="3056461" y="3505579"/>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34" name="Oval 1633"/>
            <p:cNvSpPr/>
            <p:nvPr/>
          </p:nvSpPr>
          <p:spPr>
            <a:xfrm>
              <a:off x="3056507" y="3650601"/>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35" name="Oval 1634"/>
            <p:cNvSpPr/>
            <p:nvPr/>
          </p:nvSpPr>
          <p:spPr>
            <a:xfrm>
              <a:off x="3056553" y="3777444"/>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36" name="Oval 1635"/>
            <p:cNvSpPr/>
            <p:nvPr/>
          </p:nvSpPr>
          <p:spPr>
            <a:xfrm>
              <a:off x="3056600" y="3904287"/>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37" name="Oval 1636"/>
            <p:cNvSpPr/>
            <p:nvPr/>
          </p:nvSpPr>
          <p:spPr>
            <a:xfrm>
              <a:off x="3056693" y="4157973"/>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38" name="Oval 1637"/>
            <p:cNvSpPr/>
            <p:nvPr/>
          </p:nvSpPr>
          <p:spPr>
            <a:xfrm>
              <a:off x="3056740" y="4289664"/>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39" name="Oval 1638"/>
            <p:cNvSpPr/>
            <p:nvPr/>
          </p:nvSpPr>
          <p:spPr>
            <a:xfrm>
              <a:off x="3056786" y="4421355"/>
              <a:ext cx="97303" cy="86358"/>
            </a:xfrm>
            <a:prstGeom prst="ellipse">
              <a:avLst/>
            </a:prstGeom>
            <a:solidFill>
              <a:srgbClr val="00FFFF"/>
            </a:solidFill>
            <a:ln>
              <a:noFill/>
            </a:ln>
          </p:spPr>
          <p:txBody>
            <a:bodyPr wrap="square" rtlCol="0" anchor="ctr">
              <a:spAutoFit/>
            </a:bodyPr>
            <a:lstStyle/>
            <a:p>
              <a:pPr algn="l"/>
              <a:endParaRPr lang="en-CA" sz="2400"/>
            </a:p>
          </p:txBody>
        </p:sp>
        <p:sp>
          <p:nvSpPr>
            <p:cNvPr id="1640" name="Oval 1639"/>
            <p:cNvSpPr/>
            <p:nvPr/>
          </p:nvSpPr>
          <p:spPr>
            <a:xfrm>
              <a:off x="3056832" y="4553045"/>
              <a:ext cx="97304" cy="86358"/>
            </a:xfrm>
            <a:prstGeom prst="ellipse">
              <a:avLst/>
            </a:prstGeom>
            <a:solidFill>
              <a:srgbClr val="00FFFF"/>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1641" name="Rectangle 1640"/>
                <p:cNvSpPr/>
                <p:nvPr/>
              </p:nvSpPr>
              <p:spPr>
                <a:xfrm>
                  <a:off x="4460307" y="3405469"/>
                  <a:ext cx="666657" cy="457433"/>
                </a:xfrm>
                <a:prstGeom prst="rect">
                  <a:avLst/>
                </a:prstGeom>
                <a:solidFill>
                  <a:srgbClr val="000066"/>
                </a:solidFill>
              </p:spPr>
              <p:txBody>
                <a:bodyPr wrap="none">
                  <a:spAutoFit/>
                </a:bodyPr>
                <a:lstStyle/>
                <a:p>
                  <a:pPr algn="ctr"/>
                  <a:r>
                    <a:rPr lang="en-US" sz="1200">
                      <a:solidFill>
                        <a:srgbClr val="00B050"/>
                      </a:solidFill>
                      <a:sym typeface="Symbol" panose="05050102010706020507" pitchFamily="18" charset="2"/>
                    </a:rPr>
                    <a:t>Output</a:t>
                  </a:r>
                  <a:r>
                    <a:rPr lang="en-US" sz="1200">
                      <a:solidFill>
                        <a:srgbClr val="66FF33"/>
                      </a:solidFill>
                      <a:sym typeface="Symbol" panose="05050102010706020507" pitchFamily="18" charset="2"/>
                    </a:rPr>
                    <a:t> </a:t>
                  </a:r>
                  <a:br>
                    <a:rPr lang="en-US" sz="1200">
                      <a:solidFill>
                        <a:srgbClr val="FF00FF"/>
                      </a:solidFill>
                      <a:sym typeface="Symbol" panose="05050102010706020507" pitchFamily="18" charset="2"/>
                    </a:rPr>
                  </a:br>
                  <a14:m>
                    <m:oMathPara xmlns:m="http://schemas.openxmlformats.org/officeDocument/2006/math">
                      <m:oMathParaPr>
                        <m:jc m:val="centerGroup"/>
                      </m:oMathParaPr>
                      <m:oMath xmlns:m="http://schemas.openxmlformats.org/officeDocument/2006/math">
                        <m:sSub>
                          <m:sSubPr>
                            <m:ctrlPr>
                              <a:rPr lang="en-US" altLang="en-US" sz="1200" i="1" smtClean="0">
                                <a:solidFill>
                                  <a:srgbClr val="00B050"/>
                                </a:solidFill>
                                <a:latin typeface="Cambria Math" panose="02040503050406030204" pitchFamily="18" charset="0"/>
                                <a:sym typeface="Symbol" panose="05050102010706020507" pitchFamily="18" charset="2"/>
                              </a:rPr>
                            </m:ctrlPr>
                          </m:sSubPr>
                          <m:e>
                            <m:r>
                              <a:rPr lang="en-CA" altLang="en-US" sz="1200" i="1">
                                <a:solidFill>
                                  <a:srgbClr val="00B050"/>
                                </a:solidFill>
                                <a:latin typeface="Cambria Math" panose="02040503050406030204" pitchFamily="18" charset="0"/>
                                <a:sym typeface="Symbol" panose="05050102010706020507" pitchFamily="18" charset="2"/>
                              </a:rPr>
                              <m:t>𝑀</m:t>
                            </m:r>
                          </m:e>
                          <m:sub>
                            <m:acc>
                              <m:accPr>
                                <m:chr m:val="⃗"/>
                                <m:ctrlPr>
                                  <a:rPr lang="en-US" altLang="en-US" sz="1200" i="1">
                                    <a:solidFill>
                                      <a:srgbClr val="00B050"/>
                                    </a:solidFill>
                                    <a:latin typeface="Cambria Math" panose="02040503050406030204" pitchFamily="18" charset="0"/>
                                    <a:sym typeface="Symbol" panose="05050102010706020507" pitchFamily="18" charset="2"/>
                                  </a:rPr>
                                </m:ctrlPr>
                              </m:accPr>
                              <m:e>
                                <m:r>
                                  <a:rPr lang="en-CA" altLang="en-US" sz="1200" i="1">
                                    <a:solidFill>
                                      <a:srgbClr val="00B050"/>
                                    </a:solidFill>
                                    <a:latin typeface="Cambria Math" panose="02040503050406030204" pitchFamily="18" charset="0"/>
                                    <a:sym typeface="Symbol" panose="05050102010706020507" pitchFamily="18" charset="2"/>
                                  </a:rPr>
                                  <m:t>𝑤</m:t>
                                </m:r>
                              </m:e>
                            </m:acc>
                          </m:sub>
                        </m:sSub>
                        <m:d>
                          <m:dPr>
                            <m:ctrlPr>
                              <a:rPr lang="en-US" altLang="en-US" sz="1200" i="1">
                                <a:latin typeface="Cambria Math" panose="02040503050406030204" pitchFamily="18" charset="0"/>
                                <a:sym typeface="Symbol" panose="05050102010706020507" pitchFamily="18" charset="2"/>
                              </a:rPr>
                            </m:ctrlPr>
                          </m:dPr>
                          <m:e>
                            <m:acc>
                              <m:accPr>
                                <m:chr m:val="⃗"/>
                                <m:ctrlPr>
                                  <a:rPr lang="en-US" altLang="en-US" sz="1200" i="1">
                                    <a:solidFill>
                                      <a:srgbClr val="FF00FF"/>
                                    </a:solidFill>
                                    <a:latin typeface="Cambria Math" panose="02040503050406030204" pitchFamily="18" charset="0"/>
                                    <a:sym typeface="Symbol" panose="05050102010706020507" pitchFamily="18" charset="2"/>
                                  </a:rPr>
                                </m:ctrlPr>
                              </m:accPr>
                              <m:e>
                                <m:r>
                                  <a:rPr lang="en-CA" altLang="en-US" sz="1200" i="1">
                                    <a:solidFill>
                                      <a:srgbClr val="FF00FF"/>
                                    </a:solidFill>
                                    <a:latin typeface="Cambria Math" panose="02040503050406030204" pitchFamily="18" charset="0"/>
                                    <a:sym typeface="Symbol" panose="05050102010706020507" pitchFamily="18" charset="2"/>
                                  </a:rPr>
                                  <m:t>𝑥</m:t>
                                </m:r>
                              </m:e>
                            </m:acc>
                          </m:e>
                        </m:d>
                      </m:oMath>
                    </m:oMathPara>
                  </a14:m>
                  <a:endParaRPr lang="en-CA" sz="1200" i="1" baseline="-25000">
                    <a:solidFill>
                      <a:srgbClr val="FF00FF"/>
                    </a:solidFill>
                  </a:endParaRPr>
                </a:p>
              </p:txBody>
            </p:sp>
          </mc:Choice>
          <mc:Fallback xmlns="">
            <p:sp>
              <p:nvSpPr>
                <p:cNvPr id="1641" name="Rectangle 1640"/>
                <p:cNvSpPr>
                  <a:spLocks noRot="1" noChangeAspect="1" noMove="1" noResize="1" noEditPoints="1" noAdjustHandles="1" noChangeArrowheads="1" noChangeShapeType="1" noTextEdit="1"/>
                </p:cNvSpPr>
                <p:nvPr/>
              </p:nvSpPr>
              <p:spPr>
                <a:xfrm>
                  <a:off x="4460307" y="3405469"/>
                  <a:ext cx="666657" cy="457433"/>
                </a:xfrm>
                <a:prstGeom prst="rect">
                  <a:avLst/>
                </a:prstGeom>
                <a:blipFill>
                  <a:blip r:embed="rId15"/>
                  <a:stretch>
                    <a:fillRect l="-917" t="-1333" r="-9174"/>
                  </a:stretch>
                </a:blipFill>
              </p:spPr>
              <p:txBody>
                <a:bodyPr/>
                <a:lstStyle/>
                <a:p>
                  <a:r>
                    <a:rPr lang="en-US">
                      <a:noFill/>
                    </a:rPr>
                    <a:t> </a:t>
                  </a:r>
                </a:p>
              </p:txBody>
            </p:sp>
          </mc:Fallback>
        </mc:AlternateContent>
        <p:sp>
          <p:nvSpPr>
            <p:cNvPr id="1642" name="Rectangle 1641"/>
            <p:cNvSpPr/>
            <p:nvPr/>
          </p:nvSpPr>
          <p:spPr>
            <a:xfrm>
              <a:off x="4590748" y="3758267"/>
              <a:ext cx="373820" cy="276999"/>
            </a:xfrm>
            <a:prstGeom prst="rect">
              <a:avLst/>
            </a:prstGeom>
          </p:spPr>
          <p:txBody>
            <a:bodyPr wrap="none">
              <a:spAutoFit/>
            </a:bodyPr>
            <a:lstStyle/>
            <a:p>
              <a:r>
                <a:rPr lang="en-US" altLang="en-US" sz="1200" i="1">
                  <a:solidFill>
                    <a:srgbClr val="00B050"/>
                  </a:solidFill>
                  <a:sym typeface="Symbol" panose="05050102010706020507" pitchFamily="18" charset="2"/>
                </a:rPr>
                <a:t>cat</a:t>
              </a:r>
              <a:endParaRPr lang="en-CA" sz="1200">
                <a:solidFill>
                  <a:srgbClr val="00B050"/>
                </a:solidFill>
              </a:endParaRPr>
            </a:p>
          </p:txBody>
        </p:sp>
        <p:sp>
          <p:nvSpPr>
            <p:cNvPr id="1643" name="Rectangle 1642"/>
            <p:cNvSpPr/>
            <p:nvPr/>
          </p:nvSpPr>
          <p:spPr>
            <a:xfrm>
              <a:off x="4598897" y="4033396"/>
              <a:ext cx="481222" cy="276999"/>
            </a:xfrm>
            <a:prstGeom prst="rect">
              <a:avLst/>
            </a:prstGeom>
          </p:spPr>
          <p:txBody>
            <a:bodyPr wrap="none">
              <a:spAutoFit/>
            </a:bodyPr>
            <a:lstStyle/>
            <a:p>
              <a:r>
                <a:rPr lang="en-US" altLang="en-US" sz="1200" i="1">
                  <a:solidFill>
                    <a:srgbClr val="00B050"/>
                  </a:solidFill>
                  <a:sym typeface="Symbol" panose="05050102010706020507" pitchFamily="18" charset="2"/>
                </a:rPr>
                <a:t>face </a:t>
              </a:r>
              <a:endParaRPr lang="en-CA" sz="1200">
                <a:solidFill>
                  <a:srgbClr val="00B050"/>
                </a:solidFill>
              </a:endParaRPr>
            </a:p>
          </p:txBody>
        </p:sp>
        <p:sp>
          <p:nvSpPr>
            <p:cNvPr id="1644" name="Rectangle 1643"/>
            <p:cNvSpPr/>
            <p:nvPr/>
          </p:nvSpPr>
          <p:spPr>
            <a:xfrm>
              <a:off x="4590748" y="4157577"/>
              <a:ext cx="442750" cy="276999"/>
            </a:xfrm>
            <a:prstGeom prst="rect">
              <a:avLst/>
            </a:prstGeom>
          </p:spPr>
          <p:txBody>
            <a:bodyPr wrap="none">
              <a:spAutoFit/>
            </a:bodyPr>
            <a:lstStyle/>
            <a:p>
              <a:r>
                <a:rPr lang="en-US" sz="1200" i="1">
                  <a:solidFill>
                    <a:srgbClr val="00B050"/>
                  </a:solidFill>
                  <a:sym typeface="Symbol" panose="05050102010706020507" pitchFamily="18" charset="2"/>
                </a:rPr>
                <a:t>bike</a:t>
              </a:r>
              <a:endParaRPr lang="en-CA" sz="1200">
                <a:solidFill>
                  <a:srgbClr val="00B050"/>
                </a:solidFill>
              </a:endParaRPr>
            </a:p>
          </p:txBody>
        </p:sp>
        <p:sp>
          <p:nvSpPr>
            <p:cNvPr id="1645" name="Rectangle 1644"/>
            <p:cNvSpPr/>
            <p:nvPr/>
          </p:nvSpPr>
          <p:spPr>
            <a:xfrm>
              <a:off x="4590748" y="3892027"/>
              <a:ext cx="415498" cy="276999"/>
            </a:xfrm>
            <a:prstGeom prst="rect">
              <a:avLst/>
            </a:prstGeom>
          </p:spPr>
          <p:txBody>
            <a:bodyPr wrap="none">
              <a:spAutoFit/>
            </a:bodyPr>
            <a:lstStyle/>
            <a:p>
              <a:r>
                <a:rPr lang="en-US" sz="1200" i="1">
                  <a:solidFill>
                    <a:srgbClr val="00B050"/>
                  </a:solidFill>
                  <a:sym typeface="Symbol" panose="05050102010706020507" pitchFamily="18" charset="2"/>
                </a:rPr>
                <a:t>dog</a:t>
              </a:r>
              <a:endParaRPr lang="en-CA" sz="1200">
                <a:solidFill>
                  <a:srgbClr val="00B050"/>
                </a:solidFill>
              </a:endParaRPr>
            </a:p>
          </p:txBody>
        </p:sp>
        <p:sp>
          <p:nvSpPr>
            <p:cNvPr id="1646" name="Rectangle 1645"/>
            <p:cNvSpPr/>
            <p:nvPr/>
          </p:nvSpPr>
          <p:spPr>
            <a:xfrm>
              <a:off x="4858114" y="3767168"/>
              <a:ext cx="596638" cy="276999"/>
            </a:xfrm>
            <a:prstGeom prst="rect">
              <a:avLst/>
            </a:prstGeom>
          </p:spPr>
          <p:txBody>
            <a:bodyPr wrap="none">
              <a:spAutoFit/>
            </a:bodyPr>
            <a:lstStyle/>
            <a:p>
              <a:r>
                <a:rPr lang="en-US" altLang="en-US" sz="1200" i="1">
                  <a:solidFill>
                    <a:srgbClr val="00B050"/>
                  </a:solidFill>
                  <a:sym typeface="Symbol" panose="05050102010706020507" pitchFamily="18" charset="2"/>
                </a:rPr>
                <a:t>= 0.04</a:t>
              </a:r>
              <a:endParaRPr lang="en-CA" sz="1200">
                <a:solidFill>
                  <a:srgbClr val="00B050"/>
                </a:solidFill>
              </a:endParaRPr>
            </a:p>
          </p:txBody>
        </p:sp>
        <p:sp>
          <p:nvSpPr>
            <p:cNvPr id="1647" name="Rectangle 1646"/>
            <p:cNvSpPr/>
            <p:nvPr/>
          </p:nvSpPr>
          <p:spPr>
            <a:xfrm>
              <a:off x="4866262" y="4042296"/>
              <a:ext cx="596638" cy="276999"/>
            </a:xfrm>
            <a:prstGeom prst="rect">
              <a:avLst/>
            </a:prstGeom>
          </p:spPr>
          <p:txBody>
            <a:bodyPr wrap="none">
              <a:spAutoFit/>
            </a:bodyPr>
            <a:lstStyle/>
            <a:p>
              <a:r>
                <a:rPr lang="en-US" altLang="en-US" sz="1200" i="1">
                  <a:solidFill>
                    <a:srgbClr val="00B050"/>
                  </a:solidFill>
                  <a:sym typeface="Symbol" panose="05050102010706020507" pitchFamily="18" charset="2"/>
                </a:rPr>
                <a:t>= 0.03</a:t>
              </a:r>
              <a:endParaRPr lang="en-CA" sz="1200">
                <a:solidFill>
                  <a:srgbClr val="00B050"/>
                </a:solidFill>
              </a:endParaRPr>
            </a:p>
          </p:txBody>
        </p:sp>
        <p:sp>
          <p:nvSpPr>
            <p:cNvPr id="1648" name="Rectangle 1647"/>
            <p:cNvSpPr/>
            <p:nvPr/>
          </p:nvSpPr>
          <p:spPr>
            <a:xfrm>
              <a:off x="4858115" y="4166479"/>
              <a:ext cx="596638" cy="276999"/>
            </a:xfrm>
            <a:prstGeom prst="rect">
              <a:avLst/>
            </a:prstGeom>
          </p:spPr>
          <p:txBody>
            <a:bodyPr wrap="none">
              <a:spAutoFit/>
            </a:bodyPr>
            <a:lstStyle/>
            <a:p>
              <a:r>
                <a:rPr lang="en-US" sz="1200" i="1">
                  <a:solidFill>
                    <a:srgbClr val="00B050"/>
                  </a:solidFill>
                  <a:sym typeface="Symbol" panose="05050102010706020507" pitchFamily="18" charset="2"/>
                </a:rPr>
                <a:t>= 0.86</a:t>
              </a:r>
              <a:endParaRPr lang="en-CA" sz="1200">
                <a:solidFill>
                  <a:srgbClr val="00B050"/>
                </a:solidFill>
              </a:endParaRPr>
            </a:p>
          </p:txBody>
        </p:sp>
        <p:sp>
          <p:nvSpPr>
            <p:cNvPr id="1649" name="Rectangle 1648"/>
            <p:cNvSpPr/>
            <p:nvPr/>
          </p:nvSpPr>
          <p:spPr>
            <a:xfrm>
              <a:off x="4858115" y="3900929"/>
              <a:ext cx="596638" cy="276999"/>
            </a:xfrm>
            <a:prstGeom prst="rect">
              <a:avLst/>
            </a:prstGeom>
          </p:spPr>
          <p:txBody>
            <a:bodyPr wrap="none">
              <a:spAutoFit/>
            </a:bodyPr>
            <a:lstStyle/>
            <a:p>
              <a:r>
                <a:rPr lang="en-US" sz="1200" i="1">
                  <a:solidFill>
                    <a:srgbClr val="00B050"/>
                  </a:solidFill>
                  <a:sym typeface="Symbol" panose="05050102010706020507" pitchFamily="18" charset="2"/>
                </a:rPr>
                <a:t>= 0.07</a:t>
              </a:r>
              <a:endParaRPr lang="en-CA" sz="1200">
                <a:solidFill>
                  <a:srgbClr val="00B050"/>
                </a:solidFill>
              </a:endParaRPr>
            </a:p>
          </p:txBody>
        </p:sp>
        <p:cxnSp>
          <p:nvCxnSpPr>
            <p:cNvPr id="1650" name="Straight Connector 1649"/>
            <p:cNvCxnSpPr>
              <a:stCxn id="1651" idx="6"/>
            </p:cNvCxnSpPr>
            <p:nvPr/>
          </p:nvCxnSpPr>
          <p:spPr bwMode="auto">
            <a:xfrm>
              <a:off x="3148614" y="4077744"/>
              <a:ext cx="546043" cy="198505"/>
            </a:xfrm>
            <a:prstGeom prst="line">
              <a:avLst/>
            </a:prstGeom>
            <a:noFill/>
            <a:ln w="25400" cap="sq" cmpd="sng" algn="ctr">
              <a:solidFill>
                <a:srgbClr val="00B050"/>
              </a:solidFill>
              <a:prstDash val="solid"/>
              <a:round/>
              <a:headEnd type="none" w="med" len="med"/>
              <a:tailEnd type="none" w="med" len="med"/>
            </a:ln>
            <a:effectLst/>
          </p:spPr>
        </p:cxnSp>
        <p:sp>
          <p:nvSpPr>
            <p:cNvPr id="1651" name="Oval 1650"/>
            <p:cNvSpPr/>
            <p:nvPr/>
          </p:nvSpPr>
          <p:spPr>
            <a:xfrm>
              <a:off x="3051310" y="403456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52" name="Oval 1651"/>
            <p:cNvSpPr/>
            <p:nvPr/>
          </p:nvSpPr>
          <p:spPr>
            <a:xfrm>
              <a:off x="3051357" y="3505579"/>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53" name="Oval 1652"/>
            <p:cNvSpPr/>
            <p:nvPr/>
          </p:nvSpPr>
          <p:spPr>
            <a:xfrm>
              <a:off x="3051403" y="3650601"/>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54" name="Oval 1653"/>
            <p:cNvSpPr/>
            <p:nvPr/>
          </p:nvSpPr>
          <p:spPr>
            <a:xfrm>
              <a:off x="3051449" y="377744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55" name="Oval 1654"/>
            <p:cNvSpPr/>
            <p:nvPr/>
          </p:nvSpPr>
          <p:spPr>
            <a:xfrm>
              <a:off x="3051496" y="390428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56" name="Oval 1655"/>
            <p:cNvSpPr/>
            <p:nvPr/>
          </p:nvSpPr>
          <p:spPr>
            <a:xfrm>
              <a:off x="3051589" y="4157973"/>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57" name="Oval 1656"/>
            <p:cNvSpPr/>
            <p:nvPr/>
          </p:nvSpPr>
          <p:spPr>
            <a:xfrm>
              <a:off x="3051636" y="428966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58" name="Oval 1657"/>
            <p:cNvSpPr/>
            <p:nvPr/>
          </p:nvSpPr>
          <p:spPr>
            <a:xfrm>
              <a:off x="3051682" y="4421355"/>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59" name="Oval 1658"/>
            <p:cNvSpPr/>
            <p:nvPr/>
          </p:nvSpPr>
          <p:spPr>
            <a:xfrm>
              <a:off x="3051729" y="4553045"/>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0" name="Oval 1659"/>
            <p:cNvSpPr/>
            <p:nvPr/>
          </p:nvSpPr>
          <p:spPr>
            <a:xfrm>
              <a:off x="3051357" y="3510118"/>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1" name="Oval 1660"/>
            <p:cNvSpPr/>
            <p:nvPr/>
          </p:nvSpPr>
          <p:spPr>
            <a:xfrm>
              <a:off x="3051403" y="3650601"/>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2" name="Oval 1661"/>
            <p:cNvSpPr/>
            <p:nvPr/>
          </p:nvSpPr>
          <p:spPr>
            <a:xfrm>
              <a:off x="3051449" y="377744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3" name="Oval 1662"/>
            <p:cNvSpPr/>
            <p:nvPr/>
          </p:nvSpPr>
          <p:spPr>
            <a:xfrm>
              <a:off x="3051496" y="3904287"/>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4" name="Oval 1663"/>
            <p:cNvSpPr/>
            <p:nvPr/>
          </p:nvSpPr>
          <p:spPr>
            <a:xfrm>
              <a:off x="3051589" y="415797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5" name="Oval 1664"/>
            <p:cNvSpPr/>
            <p:nvPr/>
          </p:nvSpPr>
          <p:spPr>
            <a:xfrm>
              <a:off x="3051636" y="4289664"/>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6" name="Oval 1665"/>
            <p:cNvSpPr/>
            <p:nvPr/>
          </p:nvSpPr>
          <p:spPr>
            <a:xfrm>
              <a:off x="3051682" y="4421355"/>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7" name="Oval 1666"/>
            <p:cNvSpPr/>
            <p:nvPr/>
          </p:nvSpPr>
          <p:spPr>
            <a:xfrm>
              <a:off x="3051729" y="4553045"/>
              <a:ext cx="97303" cy="86358"/>
            </a:xfrm>
            <a:prstGeom prst="ellipse">
              <a:avLst/>
            </a:prstGeom>
            <a:solidFill>
              <a:srgbClr val="FF00FF"/>
            </a:solidFill>
            <a:ln>
              <a:noFill/>
            </a:ln>
          </p:spPr>
          <p:txBody>
            <a:bodyPr wrap="square" rtlCol="0" anchor="ctr">
              <a:spAutoFit/>
            </a:bodyPr>
            <a:lstStyle/>
            <a:p>
              <a:pPr algn="l"/>
              <a:endParaRPr lang="en-CA" sz="2400"/>
            </a:p>
          </p:txBody>
        </p:sp>
        <p:sp>
          <p:nvSpPr>
            <p:cNvPr id="1668" name="Oval 1667"/>
            <p:cNvSpPr/>
            <p:nvPr/>
          </p:nvSpPr>
          <p:spPr>
            <a:xfrm>
              <a:off x="2463396" y="4040157"/>
              <a:ext cx="97303" cy="86358"/>
            </a:xfrm>
            <a:prstGeom prst="ellipse">
              <a:avLst/>
            </a:prstGeom>
            <a:solidFill>
              <a:srgbClr val="FF00FF"/>
            </a:solidFill>
            <a:ln>
              <a:noFill/>
            </a:ln>
          </p:spPr>
          <p:txBody>
            <a:bodyPr wrap="square" rtlCol="0" anchor="ctr">
              <a:spAutoFit/>
            </a:bodyPr>
            <a:lstStyle/>
            <a:p>
              <a:pPr algn="l"/>
              <a:endParaRPr lang="en-CA" sz="2400"/>
            </a:p>
          </p:txBody>
        </p:sp>
      </p:grpSp>
      <p:grpSp>
        <p:nvGrpSpPr>
          <p:cNvPr id="1765" name="Group 1764"/>
          <p:cNvGrpSpPr/>
          <p:nvPr/>
        </p:nvGrpSpPr>
        <p:grpSpPr>
          <a:xfrm>
            <a:off x="4949885" y="2718841"/>
            <a:ext cx="509109" cy="1706070"/>
            <a:chOff x="5739291" y="2736247"/>
            <a:chExt cx="509109" cy="1706070"/>
          </a:xfrm>
        </p:grpSpPr>
        <p:sp>
          <p:nvSpPr>
            <p:cNvPr id="1766" name="Oval 1765"/>
            <p:cNvSpPr/>
            <p:nvPr/>
          </p:nvSpPr>
          <p:spPr>
            <a:xfrm flipH="1">
              <a:off x="5739291" y="2736247"/>
              <a:ext cx="491697" cy="264461"/>
            </a:xfrm>
            <a:prstGeom prst="ellipse">
              <a:avLst/>
            </a:prstGeom>
            <a:ln w="25400">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sp>
          <p:nvSpPr>
            <p:cNvPr id="1767" name="Oval 1766"/>
            <p:cNvSpPr/>
            <p:nvPr/>
          </p:nvSpPr>
          <p:spPr>
            <a:xfrm flipH="1">
              <a:off x="5756703" y="4177856"/>
              <a:ext cx="491697" cy="264461"/>
            </a:xfrm>
            <a:prstGeom prst="ellipse">
              <a:avLst/>
            </a:prstGeom>
            <a:ln w="25400">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p:grpSp>
      <p:sp>
        <p:nvSpPr>
          <p:cNvPr id="467" name="Text Box 33">
            <a:extLst>
              <a:ext uri="{FF2B5EF4-FFF2-40B4-BE49-F238E27FC236}">
                <a16:creationId xmlns:a16="http://schemas.microsoft.com/office/drawing/2014/main" id="{34D33BB2-D92C-443B-B4F5-8AD747653E0A}"/>
              </a:ext>
            </a:extLst>
          </p:cNvPr>
          <p:cNvSpPr txBox="1">
            <a:spLocks noChangeArrowheads="1"/>
          </p:cNvSpPr>
          <p:nvPr/>
        </p:nvSpPr>
        <p:spPr bwMode="auto">
          <a:xfrm>
            <a:off x="8429624" y="3505200"/>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800">
                <a:solidFill>
                  <a:schemeClr val="accent1"/>
                </a:solidFill>
                <a:latin typeface="Times New Roman" panose="02020603050405020304" pitchFamily="18" charset="0"/>
              </a:rPr>
              <a:t>2</a:t>
            </a:r>
          </a:p>
        </p:txBody>
      </p:sp>
    </p:spTree>
    <p:extLst>
      <p:ext uri="{BB962C8B-B14F-4D97-AF65-F5344CB8AC3E}">
        <p14:creationId xmlns:p14="http://schemas.microsoft.com/office/powerpoint/2010/main" val="362065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 calcmode="lin" valueType="num">
                                      <p:cBhvr additive="base">
                                        <p:cTn id="7"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0-#ppt_w/2"/>
                                          </p:val>
                                        </p:tav>
                                        <p:tav tm="100000">
                                          <p:val>
                                            <p:strVal val="#ppt_x"/>
                                          </p:val>
                                        </p:tav>
                                      </p:tavLst>
                                    </p:anim>
                                    <p:anim calcmode="lin" valueType="num">
                                      <p:cBhvr additive="base">
                                        <p:cTn id="14"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57"/>
                                        </p:tgtEl>
                                        <p:attrNameLst>
                                          <p:attrName>style.visibility</p:attrName>
                                        </p:attrNameLst>
                                      </p:cBhvr>
                                      <p:to>
                                        <p:strVal val="visible"/>
                                      </p:to>
                                    </p:set>
                                    <p:anim calcmode="lin" valueType="num">
                                      <p:cBhvr additive="base">
                                        <p:cTn id="19" dur="500" fill="hold"/>
                                        <p:tgtEl>
                                          <p:spTgt spid="1357"/>
                                        </p:tgtEl>
                                        <p:attrNameLst>
                                          <p:attrName>ppt_x</p:attrName>
                                        </p:attrNameLst>
                                      </p:cBhvr>
                                      <p:tavLst>
                                        <p:tav tm="0">
                                          <p:val>
                                            <p:strVal val="0-#ppt_w/2"/>
                                          </p:val>
                                        </p:tav>
                                        <p:tav tm="100000">
                                          <p:val>
                                            <p:strVal val="#ppt_x"/>
                                          </p:val>
                                        </p:tav>
                                      </p:tavLst>
                                    </p:anim>
                                    <p:anim calcmode="lin" valueType="num">
                                      <p:cBhvr additive="base">
                                        <p:cTn id="20" dur="500" fill="hold"/>
                                        <p:tgtEl>
                                          <p:spTgt spid="135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2">
                                            <p:txEl>
                                              <p:pRg st="1" end="1"/>
                                            </p:txEl>
                                          </p:spTgt>
                                        </p:tgtEl>
                                        <p:attrNameLst>
                                          <p:attrName>style.visibility</p:attrName>
                                        </p:attrNameLst>
                                      </p:cBhvr>
                                      <p:to>
                                        <p:strVal val="visible"/>
                                      </p:to>
                                    </p:set>
                                    <p:anim calcmode="lin" valueType="num">
                                      <p:cBhvr additive="base">
                                        <p:cTn id="25" dur="500" fill="hold"/>
                                        <p:tgtEl>
                                          <p:spTgt spid="62">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65"/>
                                        </p:tgtEl>
                                        <p:attrNameLst>
                                          <p:attrName>style.visibility</p:attrName>
                                        </p:attrNameLst>
                                      </p:cBhvr>
                                      <p:to>
                                        <p:strVal val="visible"/>
                                      </p:to>
                                    </p:set>
                                    <p:anim calcmode="lin" valueType="num">
                                      <p:cBhvr additive="base">
                                        <p:cTn id="31" dur="500" fill="hold"/>
                                        <p:tgtEl>
                                          <p:spTgt spid="1765"/>
                                        </p:tgtEl>
                                        <p:attrNameLst>
                                          <p:attrName>ppt_x</p:attrName>
                                        </p:attrNameLst>
                                      </p:cBhvr>
                                      <p:tavLst>
                                        <p:tav tm="0">
                                          <p:val>
                                            <p:strVal val="0-#ppt_w/2"/>
                                          </p:val>
                                        </p:tav>
                                        <p:tav tm="100000">
                                          <p:val>
                                            <p:strVal val="#ppt_x"/>
                                          </p:val>
                                        </p:tav>
                                      </p:tavLst>
                                    </p:anim>
                                    <p:anim calcmode="lin" valueType="num">
                                      <p:cBhvr additive="base">
                                        <p:cTn id="32" dur="500" fill="hold"/>
                                        <p:tgtEl>
                                          <p:spTgt spid="176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0-#ppt_w/2"/>
                                          </p:val>
                                        </p:tav>
                                        <p:tav tm="100000">
                                          <p:val>
                                            <p:strVal val="#ppt_x"/>
                                          </p:val>
                                        </p:tav>
                                      </p:tavLst>
                                    </p:anim>
                                    <p:anim calcmode="lin" valueType="num">
                                      <p:cBhvr additive="base">
                                        <p:cTn id="3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p:grpSp>
        <p:nvGrpSpPr>
          <p:cNvPr id="1049636" name="Group 1049635"/>
          <p:cNvGrpSpPr/>
          <p:nvPr/>
        </p:nvGrpSpPr>
        <p:grpSpPr>
          <a:xfrm>
            <a:off x="76200" y="3962400"/>
            <a:ext cx="3766810" cy="2590800"/>
            <a:chOff x="76200" y="3962400"/>
            <a:chExt cx="3766810" cy="2590800"/>
          </a:xfrm>
        </p:grpSpPr>
        <p:grpSp>
          <p:nvGrpSpPr>
            <p:cNvPr id="27" name="Group 26"/>
            <p:cNvGrpSpPr/>
            <p:nvPr/>
          </p:nvGrpSpPr>
          <p:grpSpPr>
            <a:xfrm>
              <a:off x="76200" y="3962400"/>
              <a:ext cx="3766810" cy="2590800"/>
              <a:chOff x="76200" y="3962400"/>
              <a:chExt cx="3766810" cy="259080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37" name="TextBox 36"/>
              <p:cNvSpPr txBox="1"/>
              <p:nvPr/>
            </p:nvSpPr>
            <p:spPr>
              <a:xfrm>
                <a:off x="6254737" y="3647420"/>
                <a:ext cx="2659510" cy="48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en-US" sz="3200" i="1">
                              <a:solidFill>
                                <a:schemeClr val="accent1"/>
                              </a:solidFill>
                              <a:latin typeface="Cambria Math" panose="02040503050406030204" pitchFamily="18" charset="0"/>
                              <a:sym typeface="Symbol" panose="05050102010706020507" pitchFamily="18" charset="2"/>
                            </a:rPr>
                          </m:ctrlPr>
                        </m:sSupPr>
                        <m:e>
                          <m:d>
                            <m:dPr>
                              <m:ctrlPr>
                                <a:rPr lang="en-US" altLang="en-US" sz="3200" i="1">
                                  <a:solidFill>
                                    <a:schemeClr val="accent1"/>
                                  </a:solidFill>
                                  <a:latin typeface="Cambria Math" panose="02040503050406030204" pitchFamily="18" charset="0"/>
                                  <a:sym typeface="Symbol" panose="05050102010706020507" pitchFamily="18" charset="2"/>
                                </a:rPr>
                              </m:ctrlPr>
                            </m:dPr>
                            <m:e>
                              <m:r>
                                <m:rPr>
                                  <m:nor/>
                                </m:rPr>
                                <a:rPr lang="en-CA" altLang="en-US" sz="3200" i="1">
                                  <a:solidFill>
                                    <a:srgbClr val="FF00FF"/>
                                  </a:solidFill>
                                  <a:sym typeface="Symbol" panose="05050102010706020507" pitchFamily="18" charset="2"/>
                                </a:rPr>
                                <m:t>y</m:t>
                              </m:r>
                              <m:r>
                                <m:rPr>
                                  <m:nor/>
                                </m:rPr>
                                <a:rPr lang="en-CA" altLang="en-US" sz="3200" b="0" i="1" baseline="-25000" smtClean="0">
                                  <a:solidFill>
                                    <a:srgbClr val="FF00FF"/>
                                  </a:solidFill>
                                  <a:sym typeface="Symbol" panose="05050102010706020507" pitchFamily="18" charset="2"/>
                                </a:rPr>
                                <m:t>d</m:t>
                              </m:r>
                              <m:r>
                                <m:rPr>
                                  <m:nor/>
                                </m:rPr>
                                <a:rPr lang="en-CA" sz="3200"/>
                                <m:t>−</m:t>
                              </m:r>
                              <m:sSub>
                                <m:sSubPr>
                                  <m:ctrlPr>
                                    <a:rPr lang="en-US" altLang="en-US" sz="3200" i="1">
                                      <a:solidFill>
                                        <a:srgbClr val="66FF33"/>
                                      </a:solidFill>
                                      <a:latin typeface="Cambria Math" panose="02040503050406030204" pitchFamily="18" charset="0"/>
                                      <a:sym typeface="Symbol" panose="05050102010706020507" pitchFamily="18" charset="2"/>
                                    </a:rPr>
                                  </m:ctrlPr>
                                </m:sSubPr>
                                <m:e>
                                  <m:r>
                                    <a:rPr lang="en-CA" altLang="en-US" sz="3200" i="1">
                                      <a:solidFill>
                                        <a:srgbClr val="66FF33"/>
                                      </a:solidFill>
                                      <a:latin typeface="Cambria Math" panose="02040503050406030204" pitchFamily="18" charset="0"/>
                                      <a:sym typeface="Symbol" panose="05050102010706020507" pitchFamily="18" charset="2"/>
                                    </a:rPr>
                                    <m:t>𝑀</m:t>
                                  </m:r>
                                </m:e>
                                <m:sub>
                                  <m:acc>
                                    <m:accPr>
                                      <m:chr m:val="⃗"/>
                                      <m:ctrlPr>
                                        <a:rPr lang="en-US" altLang="en-US" sz="3200" i="1">
                                          <a:solidFill>
                                            <a:srgbClr val="66FF33"/>
                                          </a:solidFill>
                                          <a:latin typeface="Cambria Math" panose="02040503050406030204" pitchFamily="18" charset="0"/>
                                          <a:sym typeface="Symbol" panose="05050102010706020507" pitchFamily="18" charset="2"/>
                                        </a:rPr>
                                      </m:ctrlPr>
                                    </m:accPr>
                                    <m:e>
                                      <m:r>
                                        <a:rPr lang="en-CA" altLang="en-US" sz="3200" i="1">
                                          <a:solidFill>
                                            <a:srgbClr val="66FF33"/>
                                          </a:solidFill>
                                          <a:latin typeface="Cambria Math" panose="02040503050406030204" pitchFamily="18" charset="0"/>
                                          <a:sym typeface="Symbol" panose="05050102010706020507" pitchFamily="18" charset="2"/>
                                        </a:rPr>
                                        <m:t>𝑤</m:t>
                                      </m:r>
                                    </m:e>
                                  </m:acc>
                                </m:sub>
                              </m:sSub>
                              <m:d>
                                <m:dPr>
                                  <m:ctrlPr>
                                    <a:rPr lang="en-US" altLang="en-US" sz="3200" i="1">
                                      <a:latin typeface="Cambria Math" panose="02040503050406030204" pitchFamily="18" charset="0"/>
                                      <a:sym typeface="Symbol" panose="05050102010706020507" pitchFamily="18" charset="2"/>
                                    </a:rPr>
                                  </m:ctrlPr>
                                </m:dPr>
                                <m:e>
                                  <m:sSub>
                                    <m:sSubPr>
                                      <m:ctrlPr>
                                        <a:rPr lang="en-US" altLang="en-US" sz="3200" i="1">
                                          <a:solidFill>
                                            <a:srgbClr val="FF00FF"/>
                                          </a:solidFill>
                                          <a:latin typeface="Cambria Math" panose="02040503050406030204" pitchFamily="18" charset="0"/>
                                          <a:sym typeface="Symbol" panose="05050102010706020507" pitchFamily="18" charset="2"/>
                                        </a:rPr>
                                      </m:ctrlPr>
                                    </m:sSubPr>
                                    <m:e>
                                      <m:acc>
                                        <m:accPr>
                                          <m:chr m:val="⃗"/>
                                          <m:ctrlPr>
                                            <a:rPr lang="en-US" altLang="en-US" sz="3200" i="1">
                                              <a:solidFill>
                                                <a:srgbClr val="FF00FF"/>
                                              </a:solidFill>
                                              <a:latin typeface="Cambria Math" panose="02040503050406030204" pitchFamily="18" charset="0"/>
                                              <a:sym typeface="Symbol" panose="05050102010706020507" pitchFamily="18" charset="2"/>
                                            </a:rPr>
                                          </m:ctrlPr>
                                        </m:accPr>
                                        <m:e>
                                          <m:r>
                                            <a:rPr lang="en-CA" altLang="en-US" sz="3200" i="1">
                                              <a:solidFill>
                                                <a:srgbClr val="FF00FF"/>
                                              </a:solidFill>
                                              <a:latin typeface="Cambria Math" panose="02040503050406030204" pitchFamily="18" charset="0"/>
                                              <a:sym typeface="Symbol" panose="05050102010706020507" pitchFamily="18" charset="2"/>
                                            </a:rPr>
                                            <m:t>𝑥</m:t>
                                          </m:r>
                                        </m:e>
                                      </m:acc>
                                    </m:e>
                                    <m:sub>
                                      <m:r>
                                        <a:rPr lang="en-CA" altLang="en-US" sz="3200" i="1">
                                          <a:solidFill>
                                            <a:srgbClr val="FF00FF"/>
                                          </a:solidFill>
                                          <a:latin typeface="Cambria Math" panose="02040503050406030204" pitchFamily="18" charset="0"/>
                                          <a:sym typeface="Symbol" panose="05050102010706020507" pitchFamily="18" charset="2"/>
                                        </a:rPr>
                                        <m:t>𝑑</m:t>
                                      </m:r>
                                    </m:sub>
                                  </m:sSub>
                                </m:e>
                              </m:d>
                              <m:r>
                                <m:rPr>
                                  <m:nor/>
                                </m:rPr>
                                <a:rPr lang="en-CA" sz="2400"/>
                                <m:t> </m:t>
                              </m:r>
                            </m:e>
                          </m:d>
                        </m:e>
                        <m:sup/>
                      </m:sSup>
                    </m:oMath>
                  </m:oMathPara>
                </a14:m>
                <a:endParaRPr lang="en-CA" sz="2400" dirty="0"/>
              </a:p>
            </p:txBody>
          </p:sp>
        </mc:Choice>
        <mc:Fallback xmlns="">
          <p:sp>
            <p:nvSpPr>
              <p:cNvPr id="37" name="TextBox 36"/>
              <p:cNvSpPr txBox="1">
                <a:spLocks noRot="1" noChangeAspect="1" noMove="1" noResize="1" noEditPoints="1" noAdjustHandles="1" noChangeArrowheads="1" noChangeShapeType="1" noTextEdit="1"/>
              </p:cNvSpPr>
              <p:nvPr/>
            </p:nvSpPr>
            <p:spPr>
              <a:xfrm>
                <a:off x="6254737" y="3647420"/>
                <a:ext cx="2659510" cy="481094"/>
              </a:xfrm>
              <a:prstGeom prst="rect">
                <a:avLst/>
              </a:prstGeom>
              <a:blipFill>
                <a:blip r:embed="rId3"/>
                <a:stretch>
                  <a:fillRect b="-12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51"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4"/>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931845" y="3647420"/>
                <a:ext cx="1773755" cy="492443"/>
              </a:xfrm>
              <a:prstGeom prst="rect">
                <a:avLst/>
              </a:prstGeom>
              <a:noFill/>
            </p:spPr>
            <p:txBody>
              <a:bodyPr wrap="none" lIns="0" tIns="0" rIns="0" bIns="0" rtlCol="0">
                <a:spAutoFit/>
              </a:bodyPr>
              <a:lstStyle/>
              <a:p>
                <a:r>
                  <a:rPr lang="en-US" altLang="en-US" sz="3200">
                    <a:solidFill>
                      <a:schemeClr val="tx1"/>
                    </a:solidFill>
                    <a:sym typeface="Symbol" panose="05050102010706020507" pitchFamily="18" charset="2"/>
                  </a:rPr>
                  <a:t> </a:t>
                </a:r>
                <a14:m>
                  <m:oMath xmlns:m="http://schemas.openxmlformats.org/officeDocument/2006/math">
                    <m:nary>
                      <m:naryPr>
                        <m:chr m:val="∑"/>
                        <m:supHide m:val="on"/>
                        <m:ctrlPr>
                          <a:rPr lang="en-US" altLang="en-US" sz="3200"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sz="3200" b="0" i="1" smtClean="0">
                            <a:solidFill>
                              <a:srgbClr val="FF00FF"/>
                            </a:solidFill>
                            <a:latin typeface="Cambria Math" panose="02040503050406030204" pitchFamily="18" charset="0"/>
                            <a:sym typeface="Symbol" panose="05050102010706020507" pitchFamily="18" charset="2"/>
                          </a:rPr>
                          <m:t>𝑑</m:t>
                        </m:r>
                        <m:r>
                          <a:rPr lang="en-CA" altLang="en-US" sz="3200" b="0" i="1" smtClean="0">
                            <a:solidFill>
                              <a:srgbClr val="FF00FF"/>
                            </a:solidFill>
                            <a:latin typeface="Cambria Math" panose="02040503050406030204" pitchFamily="18" charset="0"/>
                            <a:sym typeface="Symbol" panose="05050102010706020507" pitchFamily="18" charset="2"/>
                          </a:rPr>
                          <m:t>=1..</m:t>
                        </m:r>
                        <m:r>
                          <a:rPr lang="en-CA" altLang="en-US" sz="3200" b="0" i="1" smtClean="0">
                            <a:solidFill>
                              <a:srgbClr val="FF00FF"/>
                            </a:solidFill>
                            <a:latin typeface="Cambria Math" panose="02040503050406030204" pitchFamily="18" charset="0"/>
                            <a:sym typeface="Symbol" panose="05050102010706020507" pitchFamily="18" charset="2"/>
                          </a:rPr>
                          <m:t>𝐷</m:t>
                        </m:r>
                      </m:sub>
                      <m:sup/>
                      <m:e/>
                    </m:nary>
                  </m:oMath>
                </a14:m>
                <a:endParaRPr lang="en-CA" sz="3200">
                  <a:solidFill>
                    <a:schemeClr val="tx1"/>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4931845" y="3647420"/>
                <a:ext cx="1773755" cy="492443"/>
              </a:xfrm>
              <a:prstGeom prst="rect">
                <a:avLst/>
              </a:prstGeom>
              <a:blipFill>
                <a:blip r:embed="rId5"/>
                <a:stretch>
                  <a:fillRect/>
                </a:stretch>
              </a:blipFill>
            </p:spPr>
            <p:txBody>
              <a:bodyPr/>
              <a:lstStyle/>
              <a:p>
                <a:r>
                  <a:rPr lang="en-US">
                    <a:noFill/>
                  </a:rPr>
                  <a:t> </a:t>
                </a:r>
              </a:p>
            </p:txBody>
          </p:sp>
        </mc:Fallback>
      </mc:AlternateContent>
      <p:grpSp>
        <p:nvGrpSpPr>
          <p:cNvPr id="53" name="Group 52"/>
          <p:cNvGrpSpPr/>
          <p:nvPr/>
        </p:nvGrpSpPr>
        <p:grpSpPr>
          <a:xfrm>
            <a:off x="914400" y="5007360"/>
            <a:ext cx="2280320" cy="794760"/>
            <a:chOff x="912128" y="5007360"/>
            <a:chExt cx="2280320" cy="794760"/>
          </a:xfrm>
        </p:grpSpPr>
        <p:cxnSp>
          <p:nvCxnSpPr>
            <p:cNvPr id="54" name="Straight Connector 53"/>
            <p:cNvCxnSpPr/>
            <p:nvPr/>
          </p:nvCxnSpPr>
          <p:spPr bwMode="auto">
            <a:xfrm flipV="1">
              <a:off x="912128" y="5551680"/>
              <a:ext cx="2990" cy="250440"/>
            </a:xfrm>
            <a:prstGeom prst="line">
              <a:avLst/>
            </a:prstGeom>
            <a:noFill/>
            <a:ln w="12700" cap="sq"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flipV="1">
              <a:off x="1140010" y="539034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6" name="Straight Connector 55"/>
            <p:cNvCxnSpPr/>
            <p:nvPr/>
          </p:nvCxnSpPr>
          <p:spPr bwMode="auto">
            <a:xfrm flipV="1">
              <a:off x="1371600" y="5149820"/>
              <a:ext cx="0" cy="108960"/>
            </a:xfrm>
            <a:prstGeom prst="line">
              <a:avLst/>
            </a:prstGeom>
            <a:noFill/>
            <a:ln w="12700" cap="sq" cmpd="sng" algn="ctr">
              <a:solidFill>
                <a:schemeClr val="accent1"/>
              </a:solidFill>
              <a:prstDash val="solid"/>
              <a:round/>
              <a:headEnd type="none" w="med" len="med"/>
              <a:tailEnd type="none" w="med" len="med"/>
            </a:ln>
            <a:effectLst/>
          </p:spPr>
        </p:cxnSp>
        <p:cxnSp>
          <p:nvCxnSpPr>
            <p:cNvPr id="57" name="Straight Connector 56"/>
            <p:cNvCxnSpPr/>
            <p:nvPr/>
          </p:nvCxnSpPr>
          <p:spPr bwMode="auto">
            <a:xfrm flipV="1">
              <a:off x="1748624" y="5117328"/>
              <a:ext cx="2990" cy="206760"/>
            </a:xfrm>
            <a:prstGeom prst="line">
              <a:avLst/>
            </a:prstGeom>
            <a:noFill/>
            <a:ln w="12700" cap="sq" cmpd="sng" algn="ctr">
              <a:solidFill>
                <a:schemeClr val="accent1"/>
              </a:solidFill>
              <a:prstDash val="solid"/>
              <a:round/>
              <a:headEnd type="none" w="med" len="med"/>
              <a:tailEnd type="none" w="med" len="med"/>
            </a:ln>
            <a:effectLst/>
          </p:spPr>
        </p:cxnSp>
        <p:cxnSp>
          <p:nvCxnSpPr>
            <p:cNvPr id="58" name="Straight Connector 57"/>
            <p:cNvCxnSpPr/>
            <p:nvPr/>
          </p:nvCxnSpPr>
          <p:spPr bwMode="auto">
            <a:xfrm flipV="1">
              <a:off x="2131628" y="5007360"/>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9" name="Straight Connector 58"/>
            <p:cNvCxnSpPr/>
            <p:nvPr/>
          </p:nvCxnSpPr>
          <p:spPr bwMode="auto">
            <a:xfrm flipV="1">
              <a:off x="2283010" y="514186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60" name="Straight Connector 59"/>
            <p:cNvCxnSpPr/>
            <p:nvPr/>
          </p:nvCxnSpPr>
          <p:spPr bwMode="auto">
            <a:xfrm flipV="1">
              <a:off x="2511610" y="5007360"/>
              <a:ext cx="2990" cy="204032"/>
            </a:xfrm>
            <a:prstGeom prst="line">
              <a:avLst/>
            </a:prstGeom>
            <a:noFill/>
            <a:ln w="12700" cap="sq" cmpd="sng" algn="ctr">
              <a:solidFill>
                <a:schemeClr val="accent1"/>
              </a:solidFill>
              <a:prstDash val="solid"/>
              <a:round/>
              <a:headEnd type="none" w="med" len="med"/>
              <a:tailEnd type="none" w="med" len="med"/>
            </a:ln>
            <a:effectLst/>
          </p:spPr>
        </p:cxnSp>
        <p:cxnSp>
          <p:nvCxnSpPr>
            <p:cNvPr id="61" name="Straight Connector 60"/>
            <p:cNvCxnSpPr/>
            <p:nvPr/>
          </p:nvCxnSpPr>
          <p:spPr bwMode="auto">
            <a:xfrm>
              <a:off x="2659048" y="5312160"/>
              <a:ext cx="0" cy="152400"/>
            </a:xfrm>
            <a:prstGeom prst="line">
              <a:avLst/>
            </a:prstGeom>
            <a:noFill/>
            <a:ln w="12700" cap="sq" cmpd="sng" algn="ctr">
              <a:solidFill>
                <a:schemeClr val="accent1"/>
              </a:solidFill>
              <a:prstDash val="solid"/>
              <a:round/>
              <a:headEnd type="none" w="med" len="med"/>
              <a:tailEnd type="none" w="med" len="med"/>
            </a:ln>
            <a:effectLst/>
          </p:spPr>
        </p:cxnSp>
        <p:cxnSp>
          <p:nvCxnSpPr>
            <p:cNvPr id="63" name="Straight Connector 62"/>
            <p:cNvCxnSpPr/>
            <p:nvPr/>
          </p:nvCxnSpPr>
          <p:spPr bwMode="auto">
            <a:xfrm flipV="1">
              <a:off x="3037058" y="5155784"/>
              <a:ext cx="2990" cy="455212"/>
            </a:xfrm>
            <a:prstGeom prst="line">
              <a:avLst/>
            </a:prstGeom>
            <a:noFill/>
            <a:ln w="12700" cap="sq" cmpd="sng" algn="ctr">
              <a:solidFill>
                <a:schemeClr val="accent1"/>
              </a:solidFill>
              <a:prstDash val="solid"/>
              <a:round/>
              <a:headEnd type="none" w="med" len="med"/>
              <a:tailEnd type="none" w="med" len="med"/>
            </a:ln>
            <a:effectLst/>
          </p:spPr>
        </p:cxnSp>
        <p:cxnSp>
          <p:nvCxnSpPr>
            <p:cNvPr id="65" name="Straight Connector 64"/>
            <p:cNvCxnSpPr/>
            <p:nvPr/>
          </p:nvCxnSpPr>
          <p:spPr bwMode="auto">
            <a:xfrm flipV="1">
              <a:off x="3189458" y="5464560"/>
              <a:ext cx="2990" cy="326640"/>
            </a:xfrm>
            <a:prstGeom prst="line">
              <a:avLst/>
            </a:prstGeom>
            <a:noFill/>
            <a:ln w="12700" cap="sq" cmpd="sng" algn="ctr">
              <a:solidFill>
                <a:schemeClr val="accent1"/>
              </a:solidFill>
              <a:prstDash val="solid"/>
              <a:round/>
              <a:headEnd type="none" w="med" len="med"/>
              <a:tailEnd type="none" w="med" len="med"/>
            </a:ln>
            <a:effectLst/>
          </p:spPr>
        </p:cxnSp>
      </p:grpSp>
      <p:cxnSp>
        <p:nvCxnSpPr>
          <p:cNvPr id="50" name="Straight Connector 49"/>
          <p:cNvCxnSpPr/>
          <p:nvPr/>
        </p:nvCxnSpPr>
        <p:spPr bwMode="auto">
          <a:xfrm flipV="1">
            <a:off x="3039330" y="5155784"/>
            <a:ext cx="2990" cy="455212"/>
          </a:xfrm>
          <a:prstGeom prst="line">
            <a:avLst/>
          </a:prstGeom>
          <a:noFill/>
          <a:ln w="12700" cap="sq" cmpd="sng" algn="ctr">
            <a:solidFill>
              <a:schemeClr val="accent1"/>
            </a:solidFill>
            <a:prstDash val="solid"/>
            <a:round/>
            <a:headEnd type="none" w="med" len="med"/>
            <a:tailEnd type="none" w="med" len="med"/>
          </a:ln>
          <a:effectLst/>
        </p:spPr>
      </p:cxnSp>
      <p:sp>
        <p:nvSpPr>
          <p:cNvPr id="70" name="Freeform 69"/>
          <p:cNvSpPr/>
          <p:nvPr/>
        </p:nvSpPr>
        <p:spPr>
          <a:xfrm>
            <a:off x="645224" y="5238509"/>
            <a:ext cx="2871056" cy="647763"/>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 name="connsiteX0" fmla="*/ 0 w 2807261"/>
              <a:gd name="connsiteY0" fmla="*/ 519508 h 823200"/>
              <a:gd name="connsiteX1" fmla="*/ 1515671 w 2807261"/>
              <a:gd name="connsiteY1" fmla="*/ 240 h 823200"/>
              <a:gd name="connsiteX2" fmla="*/ 2807261 w 2807261"/>
              <a:gd name="connsiteY2" fmla="*/ 823200 h 823200"/>
              <a:gd name="connsiteX0" fmla="*/ 0 w 2807261"/>
              <a:gd name="connsiteY0" fmla="*/ 519508 h 823200"/>
              <a:gd name="connsiteX1" fmla="*/ 1345550 w 2807261"/>
              <a:gd name="connsiteY1" fmla="*/ 240 h 823200"/>
              <a:gd name="connsiteX2" fmla="*/ 2807261 w 2807261"/>
              <a:gd name="connsiteY2" fmla="*/ 823200 h 823200"/>
              <a:gd name="connsiteX0" fmla="*/ 0 w 2871056"/>
              <a:gd name="connsiteY0" fmla="*/ 519508 h 647763"/>
              <a:gd name="connsiteX1" fmla="*/ 1345550 w 2871056"/>
              <a:gd name="connsiteY1" fmla="*/ 240 h 647763"/>
              <a:gd name="connsiteX2" fmla="*/ 2871056 w 2871056"/>
              <a:gd name="connsiteY2" fmla="*/ 647763 h 647763"/>
            </a:gdLst>
            <a:ahLst/>
            <a:cxnLst>
              <a:cxn ang="0">
                <a:pos x="connsiteX0" y="connsiteY0"/>
              </a:cxn>
              <a:cxn ang="0">
                <a:pos x="connsiteX1" y="connsiteY1"/>
              </a:cxn>
              <a:cxn ang="0">
                <a:pos x="connsiteX2" y="connsiteY2"/>
              </a:cxn>
            </a:cxnLst>
            <a:rect l="l" t="t" r="r" b="b"/>
            <a:pathLst>
              <a:path w="2871056" h="647763">
                <a:moveTo>
                  <a:pt x="0" y="519508"/>
                </a:moveTo>
                <a:cubicBezTo>
                  <a:pt x="122396" y="213279"/>
                  <a:pt x="833105" y="-8332"/>
                  <a:pt x="1345550" y="240"/>
                </a:cubicBezTo>
                <a:cubicBezTo>
                  <a:pt x="1857995" y="8812"/>
                  <a:pt x="2597689" y="279146"/>
                  <a:pt x="2871056" y="647763"/>
                </a:cubicBezTo>
              </a:path>
            </a:pathLst>
          </a:custGeom>
          <a:noFill/>
          <a:ln w="15875">
            <a:solidFill>
              <a:srgbClr val="00B050"/>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5" name="Group 4"/>
          <p:cNvGrpSpPr/>
          <p:nvPr/>
        </p:nvGrpSpPr>
        <p:grpSpPr>
          <a:xfrm>
            <a:off x="2971800" y="4080532"/>
            <a:ext cx="6048376" cy="726995"/>
            <a:chOff x="2971800" y="4073605"/>
            <a:chExt cx="6048376" cy="726995"/>
          </a:xfrm>
        </p:grpSpPr>
        <mc:AlternateContent xmlns:mc="http://schemas.openxmlformats.org/markup-compatibility/2006" xmlns:a14="http://schemas.microsoft.com/office/drawing/2010/main">
          <mc:Choice Requires="a14">
            <p:sp>
              <p:nvSpPr>
                <p:cNvPr id="72" name="TextBox 71"/>
                <p:cNvSpPr txBox="1"/>
                <p:nvPr/>
              </p:nvSpPr>
              <p:spPr>
                <a:xfrm>
                  <a:off x="6244105" y="4215825"/>
                  <a:ext cx="2659510" cy="48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en-US" sz="3200" i="1">
                                <a:solidFill>
                                  <a:schemeClr val="accent1"/>
                                </a:solidFill>
                                <a:latin typeface="Cambria Math" panose="02040503050406030204" pitchFamily="18" charset="0"/>
                                <a:sym typeface="Symbol" panose="05050102010706020507" pitchFamily="18" charset="2"/>
                              </a:rPr>
                            </m:ctrlPr>
                          </m:sSupPr>
                          <m:e>
                            <m:d>
                              <m:dPr>
                                <m:ctrlPr>
                                  <a:rPr lang="en-US" altLang="en-US" sz="3200" i="1">
                                    <a:solidFill>
                                      <a:schemeClr val="accent1"/>
                                    </a:solidFill>
                                    <a:latin typeface="Cambria Math" panose="02040503050406030204" pitchFamily="18" charset="0"/>
                                    <a:sym typeface="Symbol" panose="05050102010706020507" pitchFamily="18" charset="2"/>
                                  </a:rPr>
                                </m:ctrlPr>
                              </m:dPr>
                              <m:e>
                                <m:r>
                                  <m:rPr>
                                    <m:nor/>
                                  </m:rPr>
                                  <a:rPr lang="en-CA" altLang="en-US" sz="3200" i="1">
                                    <a:solidFill>
                                      <a:srgbClr val="FF00FF"/>
                                    </a:solidFill>
                                    <a:sym typeface="Symbol" panose="05050102010706020507" pitchFamily="18" charset="2"/>
                                  </a:rPr>
                                  <m:t>y</m:t>
                                </m:r>
                                <m:r>
                                  <m:rPr>
                                    <m:nor/>
                                  </m:rPr>
                                  <a:rPr lang="en-CA" altLang="en-US" sz="3200" b="0" i="1" baseline="-25000" smtClean="0">
                                    <a:solidFill>
                                      <a:srgbClr val="FF00FF"/>
                                    </a:solidFill>
                                    <a:sym typeface="Symbol" panose="05050102010706020507" pitchFamily="18" charset="2"/>
                                  </a:rPr>
                                  <m:t>d</m:t>
                                </m:r>
                                <m:r>
                                  <m:rPr>
                                    <m:nor/>
                                  </m:rPr>
                                  <a:rPr lang="en-CA" sz="3200"/>
                                  <m:t>−</m:t>
                                </m:r>
                                <m:sSub>
                                  <m:sSubPr>
                                    <m:ctrlPr>
                                      <a:rPr lang="en-US" altLang="en-US" sz="3200" i="1" smtClean="0">
                                        <a:solidFill>
                                          <a:srgbClr val="00B050"/>
                                        </a:solidFill>
                                        <a:latin typeface="Cambria Math" panose="02040503050406030204" pitchFamily="18" charset="0"/>
                                        <a:sym typeface="Symbol" panose="05050102010706020507" pitchFamily="18" charset="2"/>
                                      </a:rPr>
                                    </m:ctrlPr>
                                  </m:sSubPr>
                                  <m:e>
                                    <m:r>
                                      <a:rPr lang="en-CA" altLang="en-US" sz="3200" i="1">
                                        <a:solidFill>
                                          <a:srgbClr val="00B050"/>
                                        </a:solidFill>
                                        <a:latin typeface="Cambria Math" panose="02040503050406030204" pitchFamily="18" charset="0"/>
                                        <a:sym typeface="Symbol" panose="05050102010706020507" pitchFamily="18" charset="2"/>
                                      </a:rPr>
                                      <m:t>𝑀</m:t>
                                    </m:r>
                                  </m:e>
                                  <m:sub>
                                    <m:acc>
                                      <m:accPr>
                                        <m:chr m:val="⃗"/>
                                        <m:ctrlPr>
                                          <a:rPr lang="en-US" altLang="en-US" sz="3200" i="1">
                                            <a:solidFill>
                                              <a:srgbClr val="00B050"/>
                                            </a:solidFill>
                                            <a:latin typeface="Cambria Math" panose="02040503050406030204" pitchFamily="18" charset="0"/>
                                            <a:sym typeface="Symbol" panose="05050102010706020507" pitchFamily="18" charset="2"/>
                                          </a:rPr>
                                        </m:ctrlPr>
                                      </m:accPr>
                                      <m:e>
                                        <m:r>
                                          <a:rPr lang="en-CA" altLang="en-US" sz="3200" i="1">
                                            <a:solidFill>
                                              <a:srgbClr val="00B050"/>
                                            </a:solidFill>
                                            <a:latin typeface="Cambria Math" panose="02040503050406030204" pitchFamily="18" charset="0"/>
                                            <a:sym typeface="Symbol" panose="05050102010706020507" pitchFamily="18" charset="2"/>
                                          </a:rPr>
                                          <m:t>𝑤</m:t>
                                        </m:r>
                                      </m:e>
                                    </m:acc>
                                  </m:sub>
                                </m:sSub>
                                <m:d>
                                  <m:dPr>
                                    <m:ctrlPr>
                                      <a:rPr lang="en-US" altLang="en-US" sz="3200" i="1">
                                        <a:latin typeface="Cambria Math" panose="02040503050406030204" pitchFamily="18" charset="0"/>
                                        <a:sym typeface="Symbol" panose="05050102010706020507" pitchFamily="18" charset="2"/>
                                      </a:rPr>
                                    </m:ctrlPr>
                                  </m:dPr>
                                  <m:e>
                                    <m:sSub>
                                      <m:sSubPr>
                                        <m:ctrlPr>
                                          <a:rPr lang="en-US" altLang="en-US" sz="3200" i="1">
                                            <a:solidFill>
                                              <a:srgbClr val="FF00FF"/>
                                            </a:solidFill>
                                            <a:latin typeface="Cambria Math" panose="02040503050406030204" pitchFamily="18" charset="0"/>
                                            <a:sym typeface="Symbol" panose="05050102010706020507" pitchFamily="18" charset="2"/>
                                          </a:rPr>
                                        </m:ctrlPr>
                                      </m:sSubPr>
                                      <m:e>
                                        <m:acc>
                                          <m:accPr>
                                            <m:chr m:val="⃗"/>
                                            <m:ctrlPr>
                                              <a:rPr lang="en-US" altLang="en-US" sz="3200" i="1">
                                                <a:solidFill>
                                                  <a:srgbClr val="FF00FF"/>
                                                </a:solidFill>
                                                <a:latin typeface="Cambria Math" panose="02040503050406030204" pitchFamily="18" charset="0"/>
                                                <a:sym typeface="Symbol" panose="05050102010706020507" pitchFamily="18" charset="2"/>
                                              </a:rPr>
                                            </m:ctrlPr>
                                          </m:accPr>
                                          <m:e>
                                            <m:r>
                                              <a:rPr lang="en-CA" altLang="en-US" sz="3200" i="1">
                                                <a:solidFill>
                                                  <a:srgbClr val="FF00FF"/>
                                                </a:solidFill>
                                                <a:latin typeface="Cambria Math" panose="02040503050406030204" pitchFamily="18" charset="0"/>
                                                <a:sym typeface="Symbol" panose="05050102010706020507" pitchFamily="18" charset="2"/>
                                              </a:rPr>
                                              <m:t>𝑥</m:t>
                                            </m:r>
                                          </m:e>
                                        </m:acc>
                                      </m:e>
                                      <m:sub>
                                        <m:r>
                                          <a:rPr lang="en-CA" altLang="en-US" sz="3200" i="1">
                                            <a:solidFill>
                                              <a:srgbClr val="FF00FF"/>
                                            </a:solidFill>
                                            <a:latin typeface="Cambria Math" panose="02040503050406030204" pitchFamily="18" charset="0"/>
                                            <a:sym typeface="Symbol" panose="05050102010706020507" pitchFamily="18" charset="2"/>
                                          </a:rPr>
                                          <m:t>𝑑</m:t>
                                        </m:r>
                                      </m:sub>
                                    </m:sSub>
                                  </m:e>
                                </m:d>
                                <m:r>
                                  <m:rPr>
                                    <m:nor/>
                                  </m:rPr>
                                  <a:rPr lang="en-CA" sz="2400"/>
                                  <m:t> </m:t>
                                </m:r>
                              </m:e>
                            </m:d>
                          </m:e>
                          <m:sup/>
                        </m:sSup>
                      </m:oMath>
                    </m:oMathPara>
                  </a14:m>
                  <a:endParaRPr lang="en-CA" sz="2400" dirty="0"/>
                </a:p>
              </p:txBody>
            </p:sp>
          </mc:Choice>
          <mc:Fallback xmlns="">
            <p:sp>
              <p:nvSpPr>
                <p:cNvPr id="72" name="TextBox 71"/>
                <p:cNvSpPr txBox="1">
                  <a:spLocks noRot="1" noChangeAspect="1" noMove="1" noResize="1" noEditPoints="1" noAdjustHandles="1" noChangeArrowheads="1" noChangeShapeType="1" noTextEdit="1"/>
                </p:cNvSpPr>
                <p:nvPr/>
              </p:nvSpPr>
              <p:spPr>
                <a:xfrm>
                  <a:off x="6244105" y="4215825"/>
                  <a:ext cx="2659510" cy="481094"/>
                </a:xfrm>
                <a:prstGeom prst="rect">
                  <a:avLst/>
                </a:prstGeom>
                <a:blipFill>
                  <a:blip r:embed="rId6"/>
                  <a:stretch>
                    <a:fillRect b="-1266"/>
                  </a:stretch>
                </a:blipFill>
              </p:spPr>
              <p:txBody>
                <a:bodyPr/>
                <a:lstStyle/>
                <a:p>
                  <a:r>
                    <a:rPr lang="en-GB">
                      <a:noFill/>
                    </a:rPr>
                    <a:t> </a:t>
                  </a:r>
                </a:p>
              </p:txBody>
            </p:sp>
          </mc:Fallback>
        </mc:AlternateContent>
        <p:sp>
          <p:nvSpPr>
            <p:cNvPr id="73" name="Text Box 33"/>
            <p:cNvSpPr txBox="1">
              <a:spLocks noChangeArrowheads="1"/>
            </p:cNvSpPr>
            <p:nvPr/>
          </p:nvSpPr>
          <p:spPr bwMode="auto">
            <a:xfrm>
              <a:off x="8410576" y="4073605"/>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800" dirty="0">
                  <a:solidFill>
                    <a:schemeClr val="accent1"/>
                  </a:solidFill>
                  <a:latin typeface="Times New Roman" panose="02020603050405020304" pitchFamily="18" charset="0"/>
                </a:rPr>
                <a:t>2</a:t>
              </a:r>
            </a:p>
          </p:txBody>
        </p:sp>
        <mc:AlternateContent xmlns:mc="http://schemas.openxmlformats.org/markup-compatibility/2006" xmlns:a14="http://schemas.microsoft.com/office/drawing/2010/main">
          <mc:Choice Requires="a14">
            <p:sp>
              <p:nvSpPr>
                <p:cNvPr id="74" name="TextBox 73"/>
                <p:cNvSpPr txBox="1"/>
                <p:nvPr/>
              </p:nvSpPr>
              <p:spPr>
                <a:xfrm>
                  <a:off x="4921213" y="4215825"/>
                  <a:ext cx="1773755" cy="492443"/>
                </a:xfrm>
                <a:prstGeom prst="rect">
                  <a:avLst/>
                </a:prstGeom>
                <a:noFill/>
              </p:spPr>
              <p:txBody>
                <a:bodyPr wrap="none" lIns="0" tIns="0" rIns="0" bIns="0" rtlCol="0">
                  <a:spAutoFit/>
                </a:bodyPr>
                <a:lstStyle/>
                <a:p>
                  <a:r>
                    <a:rPr lang="en-US" altLang="en-US" sz="3200">
                      <a:solidFill>
                        <a:schemeClr val="tx1"/>
                      </a:solidFill>
                      <a:sym typeface="Symbol" panose="05050102010706020507" pitchFamily="18" charset="2"/>
                    </a:rPr>
                    <a:t> </a:t>
                  </a:r>
                  <a14:m>
                    <m:oMath xmlns:m="http://schemas.openxmlformats.org/officeDocument/2006/math">
                      <m:nary>
                        <m:naryPr>
                          <m:chr m:val="∑"/>
                          <m:supHide m:val="on"/>
                          <m:ctrlPr>
                            <a:rPr lang="en-US" altLang="en-US" sz="3200"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sz="3200" b="0" i="1" smtClean="0">
                              <a:solidFill>
                                <a:srgbClr val="FF00FF"/>
                              </a:solidFill>
                              <a:latin typeface="Cambria Math" panose="02040503050406030204" pitchFamily="18" charset="0"/>
                              <a:sym typeface="Symbol" panose="05050102010706020507" pitchFamily="18" charset="2"/>
                            </a:rPr>
                            <m:t>𝑑</m:t>
                          </m:r>
                          <m:r>
                            <a:rPr lang="en-CA" altLang="en-US" sz="3200" b="0" i="1" smtClean="0">
                              <a:solidFill>
                                <a:srgbClr val="FF00FF"/>
                              </a:solidFill>
                              <a:latin typeface="Cambria Math" panose="02040503050406030204" pitchFamily="18" charset="0"/>
                              <a:sym typeface="Symbol" panose="05050102010706020507" pitchFamily="18" charset="2"/>
                            </a:rPr>
                            <m:t>=1..</m:t>
                          </m:r>
                          <m:r>
                            <a:rPr lang="en-CA" altLang="en-US" sz="3200" b="0" i="1" smtClean="0">
                              <a:solidFill>
                                <a:srgbClr val="FF00FF"/>
                              </a:solidFill>
                              <a:latin typeface="Cambria Math" panose="02040503050406030204" pitchFamily="18" charset="0"/>
                              <a:sym typeface="Symbol" panose="05050102010706020507" pitchFamily="18" charset="2"/>
                            </a:rPr>
                            <m:t>𝐷</m:t>
                          </m:r>
                        </m:sub>
                        <m:sup/>
                        <m:e/>
                      </m:nary>
                    </m:oMath>
                  </a14:m>
                  <a:endParaRPr lang="en-CA" sz="3200">
                    <a:solidFill>
                      <a:schemeClr val="tx1"/>
                    </a:solidFill>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4921213" y="4215825"/>
                  <a:ext cx="1773755" cy="492443"/>
                </a:xfrm>
                <a:prstGeom prst="rect">
                  <a:avLst/>
                </a:prstGeom>
                <a:blipFill>
                  <a:blip r:embed="rId9"/>
                  <a:stretch>
                    <a:fillRect b="-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2971800" y="4215825"/>
                  <a:ext cx="2590800" cy="584775"/>
                </a:xfrm>
                <a:prstGeom prst="rect">
                  <a:avLst/>
                </a:prstGeom>
                <a:noFill/>
              </p:spPr>
              <p:txBody>
                <a:bodyPr wrap="square">
                  <a:spAutoFit/>
                </a:bodyPr>
                <a:lstStyle/>
                <a:p>
                  <a:pPr algn="ctr"/>
                  <a:r>
                    <a:rPr lang="en-US" sz="3200" i="1">
                      <a:solidFill>
                        <a:schemeClr val="accent1"/>
                      </a:solidFill>
                    </a:rPr>
                    <a:t>E(</a:t>
                  </a:r>
                  <a14:m>
                    <m:oMath xmlns:m="http://schemas.openxmlformats.org/officeDocument/2006/math">
                      <m:acc>
                        <m:accPr>
                          <m:chr m:val="⃗"/>
                          <m:ctrlPr>
                            <a:rPr lang="en-US" altLang="en-US" sz="3200" i="1" smtClean="0">
                              <a:solidFill>
                                <a:srgbClr val="00B050"/>
                              </a:solidFill>
                              <a:latin typeface="Cambria Math" panose="02040503050406030204" pitchFamily="18" charset="0"/>
                            </a:rPr>
                          </m:ctrlPr>
                        </m:accPr>
                        <m:e>
                          <m:r>
                            <a:rPr lang="en-CA" altLang="en-US" sz="3200" i="1">
                              <a:solidFill>
                                <a:srgbClr val="00B050"/>
                              </a:solidFill>
                              <a:latin typeface="Cambria Math" panose="02040503050406030204" pitchFamily="18" charset="0"/>
                            </a:rPr>
                            <m:t>𝑤</m:t>
                          </m:r>
                        </m:e>
                      </m:acc>
                    </m:oMath>
                  </a14:m>
                  <a:r>
                    <a:rPr lang="en-CA" sz="3200" i="1">
                      <a:solidFill>
                        <a:schemeClr val="accent1"/>
                      </a:solidFill>
                    </a:rPr>
                    <a:t>) </a:t>
                  </a:r>
                  <a:r>
                    <a:rPr lang="en-CA" sz="3200" i="1"/>
                    <a:t>=</a:t>
                  </a:r>
                </a:p>
              </p:txBody>
            </p:sp>
          </mc:Choice>
          <mc:Fallback xmlns="">
            <p:sp>
              <p:nvSpPr>
                <p:cNvPr id="75" name="Rectangle 74"/>
                <p:cNvSpPr>
                  <a:spLocks noRot="1" noChangeAspect="1" noMove="1" noResize="1" noEditPoints="1" noAdjustHandles="1" noChangeArrowheads="1" noChangeShapeType="1" noTextEdit="1"/>
                </p:cNvSpPr>
                <p:nvPr/>
              </p:nvSpPr>
              <p:spPr>
                <a:xfrm>
                  <a:off x="2971800" y="4215825"/>
                  <a:ext cx="2590800" cy="584775"/>
                </a:xfrm>
                <a:prstGeom prst="rect">
                  <a:avLst/>
                </a:prstGeom>
                <a:blipFill>
                  <a:blip r:embed="rId10"/>
                  <a:stretch>
                    <a:fillRect t="-14583" b="-3229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 Box 33"/>
              <p:cNvSpPr txBox="1">
                <a:spLocks noChangeArrowheads="1"/>
              </p:cNvSpPr>
              <p:nvPr/>
            </p:nvSpPr>
            <p:spPr bwMode="auto">
              <a:xfrm>
                <a:off x="381000" y="434876"/>
                <a:ext cx="6553201" cy="2677656"/>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Different </a:t>
                </a:r>
                <a:r>
                  <a:rPr lang="en-CA" altLang="en-US" sz="2800">
                    <a:solidFill>
                      <a:srgbClr val="66FF33"/>
                    </a:solidFill>
                    <a:latin typeface="Times New Roman" pitchFamily="18" charset="0"/>
                  </a:rPr>
                  <a:t>weights</a:t>
                </a:r>
                <a:r>
                  <a:rPr lang="en-CA" altLang="en-US" sz="2800">
                    <a:latin typeface="Times New Roman" pitchFamily="18" charset="0"/>
                  </a:rPr>
                  <a:t>, </a:t>
                </a:r>
                <a:r>
                  <a:rPr lang="en-CA" altLang="en-US" sz="2800">
                    <a:solidFill>
                      <a:schemeClr val="tx1"/>
                    </a:solidFill>
                    <a:latin typeface="Times New Roman" pitchFamily="18" charset="0"/>
                  </a:rPr>
                  <a:t>i.e.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i="1" smtClean="0">
                            <a:solidFill>
                              <a:srgbClr val="66FF33"/>
                            </a:solidFill>
                            <a:latin typeface="Cambria Math" panose="02040503050406030204" pitchFamily="18" charset="0"/>
                          </a:rPr>
                          <m:t>𝑤</m:t>
                        </m:r>
                      </m:e>
                    </m:acc>
                  </m:oMath>
                </a14:m>
                <a:r>
                  <a:rPr lang="en-CA" altLang="en-US" sz="2800">
                    <a:solidFill>
                      <a:schemeClr val="tx1"/>
                    </a:solidFill>
                    <a:latin typeface="Times New Roman" pitchFamily="18" charset="0"/>
                  </a:rPr>
                  <a:t> </a:t>
                </a:r>
                <a:r>
                  <a:rPr lang="en-CA" altLang="en-US" sz="2800">
                    <a:latin typeface="Times New Roman" pitchFamily="18" charset="0"/>
                  </a:rPr>
                  <a:t>vs</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a:solidFill>
                              <a:srgbClr val="00B050"/>
                            </a:solidFill>
                            <a:latin typeface="Cambria Math" panose="02040503050406030204" pitchFamily="18" charset="0"/>
                          </a:rPr>
                        </m:ctrlPr>
                      </m:accPr>
                      <m:e>
                        <m:r>
                          <a:rPr lang="en-CA" altLang="en-US" sz="2800" i="1">
                            <a:solidFill>
                              <a:srgbClr val="00B050"/>
                            </a:solidFill>
                            <a:latin typeface="Cambria Math" panose="02040503050406030204" pitchFamily="18" charset="0"/>
                          </a:rPr>
                          <m:t>𝑤</m:t>
                        </m:r>
                      </m:e>
                    </m:acc>
                  </m:oMath>
                </a14:m>
                <a:r>
                  <a:rPr lang="en-CA" altLang="en-US" sz="2800">
                    <a:solidFill>
                      <a:schemeClr val="tx1"/>
                    </a:solidFill>
                    <a:latin typeface="Times New Roman" pitchFamily="18" charset="0"/>
                  </a:rPr>
                  <a:t>.</a:t>
                </a:r>
              </a:p>
              <a:p>
                <a:pPr>
                  <a:spcBef>
                    <a:spcPct val="0"/>
                  </a:spcBef>
                </a:pPr>
                <a:r>
                  <a:rPr lang="en-CA" altLang="en-US" sz="2800">
                    <a:latin typeface="Times New Roman" pitchFamily="18" charset="0"/>
                  </a:rPr>
                  <a:t>  </a:t>
                </a:r>
                <a:r>
                  <a:rPr lang="en-CA" altLang="en-US" sz="2800">
                    <a:latin typeface="Times New Roman" pitchFamily="18" charset="0"/>
                    <a:sym typeface="Wingdings" panose="05000000000000000000" pitchFamily="2" charset="2"/>
                  </a:rPr>
                  <a:t> </a:t>
                </a:r>
                <a:r>
                  <a:rPr lang="en-CA" altLang="en-US" sz="2800">
                    <a:latin typeface="Times New Roman" pitchFamily="18" charset="0"/>
                  </a:rPr>
                  <a:t>the machine gives different </a:t>
                </a:r>
                <a:r>
                  <a:rPr lang="en-CA" altLang="en-US" sz="2800">
                    <a:solidFill>
                      <a:srgbClr val="66FF33"/>
                    </a:solidFill>
                    <a:latin typeface="Times New Roman" pitchFamily="18" charset="0"/>
                  </a:rPr>
                  <a:t>answers</a:t>
                </a:r>
                <a:br>
                  <a:rPr lang="en-CA" altLang="en-US" sz="2800">
                    <a:solidFill>
                      <a:srgbClr val="66FF33"/>
                    </a:solidFill>
                    <a:latin typeface="Times New Roman" pitchFamily="18" charset="0"/>
                  </a:rPr>
                </a:br>
                <a:r>
                  <a:rPr lang="en-CA" altLang="en-US" sz="2800">
                    <a:latin typeface="Times New Roman" pitchFamily="18" charset="0"/>
                  </a:rPr>
                  <a:t>        given same </a:t>
                </a:r>
                <a:r>
                  <a:rPr lang="en-CA" altLang="en-US" sz="2800">
                    <a:solidFill>
                      <a:srgbClr val="FF00FF"/>
                    </a:solidFill>
                    <a:latin typeface="Times New Roman" pitchFamily="18" charset="0"/>
                  </a:rPr>
                  <a:t>training data</a:t>
                </a:r>
              </a:p>
              <a:p>
                <a:pPr>
                  <a:spcBef>
                    <a:spcPct val="0"/>
                  </a:spcBef>
                </a:pPr>
                <a:r>
                  <a:rPr lang="en-CA" altLang="en-US" sz="2800">
                    <a:latin typeface="Times New Roman" pitchFamily="18" charset="0"/>
                    <a:sym typeface="Wingdings" panose="05000000000000000000" pitchFamily="2" charset="2"/>
                  </a:rPr>
                  <a:t>   whose total </a:t>
                </a:r>
                <a:r>
                  <a:rPr lang="en-CA" altLang="en-US" sz="2800">
                    <a:solidFill>
                      <a:schemeClr val="accent1"/>
                    </a:solidFill>
                    <a:latin typeface="Times New Roman" pitchFamily="18" charset="0"/>
                    <a:sym typeface="Wingdings" panose="05000000000000000000" pitchFamily="2" charset="2"/>
                  </a:rPr>
                  <a:t>error</a:t>
                </a:r>
                <a:r>
                  <a:rPr lang="en-CA" altLang="en-US" sz="2800">
                    <a:latin typeface="Times New Roman" pitchFamily="18" charset="0"/>
                    <a:sym typeface="Wingdings" panose="05000000000000000000" pitchFamily="2" charset="2"/>
                  </a:rPr>
                  <a:t> is different</a:t>
                </a:r>
              </a:p>
              <a:p>
                <a:pPr>
                  <a:spcBef>
                    <a:spcPct val="0"/>
                  </a:spcBef>
                </a:pPr>
                <a:r>
                  <a:rPr lang="en-CA" altLang="en-US" sz="2800">
                    <a:latin typeface="Times New Roman" pitchFamily="18" charset="0"/>
                    <a:sym typeface="Wingdings" panose="05000000000000000000" pitchFamily="2" charset="2"/>
                  </a:rPr>
                  <a:t>Clearly we want to use the </a:t>
                </a:r>
                <a:br>
                  <a:rPr lang="en-CA" altLang="en-US" sz="2800">
                    <a:latin typeface="Times New Roman" pitchFamily="18" charset="0"/>
                    <a:sym typeface="Wingdings" panose="05000000000000000000" pitchFamily="2" charset="2"/>
                  </a:rPr>
                </a:br>
                <a:r>
                  <a:rPr lang="en-CA" altLang="en-US" sz="2800">
                    <a:latin typeface="Times New Roman" pitchFamily="18" charset="0"/>
                    <a:sym typeface="Wingdings" panose="05000000000000000000" pitchFamily="2" charset="2"/>
                  </a:rPr>
                  <a:t>machine with the </a:t>
                </a:r>
                <a:r>
                  <a:rPr lang="en-CA" altLang="en-US" sz="2800">
                    <a:solidFill>
                      <a:srgbClr val="FF0000"/>
                    </a:solidFill>
                    <a:latin typeface="Times New Roman" pitchFamily="18" charset="0"/>
                    <a:sym typeface="Wingdings" panose="05000000000000000000" pitchFamily="2" charset="2"/>
                  </a:rPr>
                  <a:t>better</a:t>
                </a:r>
                <a:r>
                  <a:rPr lang="en-CA" altLang="en-US" sz="2800">
                    <a:latin typeface="Times New Roman" pitchFamily="18" charset="0"/>
                    <a:sym typeface="Wingdings" panose="05000000000000000000" pitchFamily="2" charset="2"/>
                  </a:rPr>
                  <a:t> </a:t>
                </a:r>
                <a:r>
                  <a:rPr lang="en-CA" altLang="en-US" sz="2800">
                    <a:solidFill>
                      <a:srgbClr val="66FF33"/>
                    </a:solidFill>
                    <a:latin typeface="Times New Roman" pitchFamily="18" charset="0"/>
                    <a:sym typeface="Wingdings" panose="05000000000000000000" pitchFamily="2" charset="2"/>
                  </a:rPr>
                  <a:t>weights</a:t>
                </a:r>
                <a:r>
                  <a:rPr lang="en-CA" altLang="en-US" sz="2800">
                    <a:latin typeface="Times New Roman" pitchFamily="18" charset="0"/>
                    <a:sym typeface="Wingdings" panose="05000000000000000000" pitchFamily="2" charset="2"/>
                  </a:rPr>
                  <a:t>!</a:t>
                </a:r>
              </a:p>
            </p:txBody>
          </p:sp>
        </mc:Choice>
        <mc:Fallback xmlns="">
          <p:sp>
            <p:nvSpPr>
              <p:cNvPr id="76" name="Text Box 33"/>
              <p:cNvSpPr txBox="1">
                <a:spLocks noRot="1" noChangeAspect="1" noMove="1" noResize="1" noEditPoints="1" noAdjustHandles="1" noChangeArrowheads="1" noChangeShapeType="1" noTextEdit="1"/>
              </p:cNvSpPr>
              <p:nvPr/>
            </p:nvSpPr>
            <p:spPr bwMode="auto">
              <a:xfrm>
                <a:off x="381000" y="434876"/>
                <a:ext cx="6553201" cy="2677656"/>
              </a:xfrm>
              <a:prstGeom prst="rect">
                <a:avLst/>
              </a:prstGeom>
              <a:blipFill>
                <a:blip r:embed="rId11"/>
                <a:stretch>
                  <a:fillRect t="-2273" b="-5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24" name="Group 23"/>
          <p:cNvGrpSpPr/>
          <p:nvPr/>
        </p:nvGrpSpPr>
        <p:grpSpPr>
          <a:xfrm>
            <a:off x="5091545" y="5136042"/>
            <a:ext cx="2565820" cy="1263393"/>
            <a:chOff x="5091545" y="5136042"/>
            <a:chExt cx="2565820" cy="1263393"/>
          </a:xfrm>
        </p:grpSpPr>
        <p:cxnSp>
          <p:nvCxnSpPr>
            <p:cNvPr id="96" name="Straight Connector 95"/>
            <p:cNvCxnSpPr/>
            <p:nvPr/>
          </p:nvCxnSpPr>
          <p:spPr bwMode="auto">
            <a:xfrm flipH="1" flipV="1">
              <a:off x="7620000" y="5175435"/>
              <a:ext cx="0" cy="1224000"/>
            </a:xfrm>
            <a:prstGeom prst="line">
              <a:avLst/>
            </a:prstGeom>
            <a:noFill/>
            <a:ln w="12700" cap="sq" cmpd="sng" algn="ctr">
              <a:solidFill>
                <a:srgbClr val="00B050"/>
              </a:solidFill>
              <a:prstDash val="solid"/>
              <a:round/>
              <a:headEnd type="none" w="med" len="med"/>
              <a:tailEnd type="none" w="med" len="med"/>
            </a:ln>
            <a:effectLst/>
          </p:spPr>
        </p:cxnSp>
        <p:sp>
          <p:nvSpPr>
            <p:cNvPr id="100" name="Oval 99"/>
            <p:cNvSpPr/>
            <p:nvPr/>
          </p:nvSpPr>
          <p:spPr>
            <a:xfrm>
              <a:off x="7585365" y="5136042"/>
              <a:ext cx="72000" cy="87120"/>
            </a:xfrm>
            <a:prstGeom prst="ellipse">
              <a:avLst/>
            </a:prstGeom>
            <a:solidFill>
              <a:srgbClr val="00B050"/>
            </a:solidFill>
            <a:ln>
              <a:noFill/>
            </a:ln>
          </p:spPr>
          <p:txBody>
            <a:bodyPr wrap="square" rtlCol="0" anchor="ctr">
              <a:spAutoFit/>
            </a:bodyPr>
            <a:lstStyle/>
            <a:p>
              <a:pPr algn="l"/>
              <a:endParaRPr lang="en-CA" sz="2400"/>
            </a:p>
          </p:txBody>
        </p:sp>
        <p:cxnSp>
          <p:nvCxnSpPr>
            <p:cNvPr id="102" name="Straight Connector 101"/>
            <p:cNvCxnSpPr/>
            <p:nvPr/>
          </p:nvCxnSpPr>
          <p:spPr bwMode="auto">
            <a:xfrm flipH="1" flipV="1">
              <a:off x="5091545" y="5188527"/>
              <a:ext cx="2520000" cy="0"/>
            </a:xfrm>
            <a:prstGeom prst="line">
              <a:avLst/>
            </a:prstGeom>
            <a:noFill/>
            <a:ln w="12700" cap="sq" cmpd="sng" algn="ctr">
              <a:solidFill>
                <a:schemeClr val="accent2"/>
              </a:solidFill>
              <a:prstDash val="solid"/>
              <a:round/>
              <a:headEnd type="none" w="med" len="med"/>
              <a:tailEnd type="none" w="med" len="med"/>
            </a:ln>
            <a:effectLst/>
          </p:spPr>
        </p:cxnSp>
      </p:grpSp>
      <p:sp>
        <p:nvSpPr>
          <p:cNvPr id="103" name="Freeform 102"/>
          <p:cNvSpPr/>
          <p:nvPr/>
        </p:nvSpPr>
        <p:spPr>
          <a:xfrm flipV="1">
            <a:off x="5406390" y="4495800"/>
            <a:ext cx="2594610" cy="1404000"/>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105" name="Rectangle 104"/>
              <p:cNvSpPr/>
              <p:nvPr/>
            </p:nvSpPr>
            <p:spPr>
              <a:xfrm>
                <a:off x="5867400" y="2362200"/>
                <a:ext cx="3429000" cy="1200329"/>
              </a:xfrm>
              <a:prstGeom prst="rect">
                <a:avLst/>
              </a:prstGeom>
            </p:spPr>
            <p:txBody>
              <a:bodyPr wrap="square">
                <a:spAutoFit/>
              </a:bodyPr>
              <a:lstStyle/>
              <a:p>
                <a:pPr algn="ctr"/>
                <a:r>
                  <a:rPr lang="en-US" altLang="en-US" sz="2400">
                    <a:cs typeface="Times New Roman" panose="02020603050405020304" pitchFamily="18" charset="0"/>
                    <a:sym typeface="Symbol" panose="05050102010706020507" pitchFamily="18" charset="2"/>
                  </a:rPr>
                  <a:t>Note we think of this </a:t>
                </a:r>
              </a:p>
              <a:p>
                <a:pPr algn="ctr"/>
                <a:r>
                  <a:rPr lang="en-US" altLang="en-US" sz="2400">
                    <a:solidFill>
                      <a:schemeClr val="accent2"/>
                    </a:solidFill>
                    <a:cs typeface="Times New Roman" panose="02020603050405020304" pitchFamily="18" charset="0"/>
                    <a:sym typeface="Symbol" panose="05050102010706020507" pitchFamily="18" charset="2"/>
                  </a:rPr>
                  <a:t>error</a:t>
                </a:r>
                <a:r>
                  <a:rPr lang="en-US" altLang="en-US" sz="2400">
                    <a:cs typeface="Times New Roman" panose="02020603050405020304" pitchFamily="18" charset="0"/>
                    <a:sym typeface="Symbol" panose="05050102010706020507" pitchFamily="18" charset="2"/>
                  </a:rPr>
                  <a:t> as a </a:t>
                </a:r>
                <a:r>
                  <a:rPr lang="en-US" altLang="en-US" sz="2400">
                    <a:solidFill>
                      <a:schemeClr val="accent2"/>
                    </a:solidFill>
                    <a:cs typeface="Times New Roman" panose="02020603050405020304" pitchFamily="18" charset="0"/>
                    <a:sym typeface="Symbol" panose="05050102010706020507" pitchFamily="18" charset="2"/>
                  </a:rPr>
                  <a:t>function</a:t>
                </a:r>
                <a:r>
                  <a:rPr lang="en-US" altLang="en-US" sz="2400">
                    <a:cs typeface="Times New Roman" panose="02020603050405020304" pitchFamily="18" charset="0"/>
                    <a:sym typeface="Symbol" panose="05050102010706020507" pitchFamily="18" charset="2"/>
                  </a:rPr>
                  <a:t> </a:t>
                </a:r>
              </a:p>
              <a:p>
                <a:pPr algn="ctr"/>
                <a:r>
                  <a:rPr lang="en-US" altLang="en-US" sz="2400">
                    <a:cs typeface="Times New Roman" panose="02020603050405020304" pitchFamily="18" charset="0"/>
                    <a:sym typeface="Symbol" panose="05050102010706020507" pitchFamily="18" charset="2"/>
                  </a:rPr>
                  <a:t>of the </a:t>
                </a:r>
                <a:r>
                  <a:rPr lang="en-US" altLang="en-US" sz="2400" i="1">
                    <a:solidFill>
                      <a:srgbClr val="66FF33"/>
                    </a:solidFill>
                    <a:cs typeface="Times New Roman" panose="02020603050405020304" pitchFamily="18" charset="0"/>
                    <a:sym typeface="Symbol" panose="05050102010706020507" pitchFamily="18" charset="2"/>
                  </a:rPr>
                  <a:t>weights</a:t>
                </a:r>
                <a:r>
                  <a:rPr lang="en-US" altLang="en-US" sz="2400">
                    <a:sym typeface="Symbol" panose="05050102010706020507" pitchFamily="18" charset="2"/>
                  </a:rPr>
                  <a:t> </a:t>
                </a:r>
                <a14:m>
                  <m:oMath xmlns:m="http://schemas.openxmlformats.org/officeDocument/2006/math">
                    <m:acc>
                      <m:accPr>
                        <m:chr m:val="⃗"/>
                        <m:ctrlPr>
                          <a:rPr lang="en-US" altLang="en-US" sz="2400" i="1">
                            <a:solidFill>
                              <a:srgbClr val="66FF33"/>
                            </a:solidFill>
                            <a:latin typeface="Cambria Math" panose="02040503050406030204" pitchFamily="18" charset="0"/>
                          </a:rPr>
                        </m:ctrlPr>
                      </m:accPr>
                      <m:e>
                        <m:r>
                          <a:rPr lang="en-CA" altLang="en-US" sz="2400" i="1">
                            <a:solidFill>
                              <a:srgbClr val="66FF33"/>
                            </a:solidFill>
                            <a:latin typeface="Cambria Math" panose="02040503050406030204" pitchFamily="18" charset="0"/>
                          </a:rPr>
                          <m:t>𝑤</m:t>
                        </m:r>
                      </m:e>
                    </m:acc>
                  </m:oMath>
                </a14:m>
                <a:r>
                  <a:rPr lang="en-US" altLang="en-US" sz="2400">
                    <a:cs typeface="Times New Roman" panose="02020603050405020304" pitchFamily="18" charset="0"/>
                    <a:sym typeface="Symbol" panose="05050102010706020507" pitchFamily="18" charset="2"/>
                  </a:rPr>
                  <a:t>.</a:t>
                </a:r>
                <a:endParaRPr lang="en-US" altLang="en-US" sz="2400">
                  <a:sym typeface="Symbol" panose="05050102010706020507" pitchFamily="18" charset="2"/>
                </a:endParaRPr>
              </a:p>
            </p:txBody>
          </p:sp>
        </mc:Choice>
        <mc:Fallback xmlns="">
          <p:sp>
            <p:nvSpPr>
              <p:cNvPr id="105" name="Rectangle 104"/>
              <p:cNvSpPr>
                <a:spLocks noRot="1" noChangeAspect="1" noMove="1" noResize="1" noEditPoints="1" noAdjustHandles="1" noChangeArrowheads="1" noChangeShapeType="1" noTextEdit="1"/>
              </p:cNvSpPr>
              <p:nvPr/>
            </p:nvSpPr>
            <p:spPr>
              <a:xfrm>
                <a:off x="5867400" y="2362200"/>
                <a:ext cx="3429000" cy="1200329"/>
              </a:xfrm>
              <a:prstGeom prst="rect">
                <a:avLst/>
              </a:prstGeom>
              <a:blipFill>
                <a:blip r:embed="rId12"/>
                <a:stretch>
                  <a:fillRect t="-4082" b="-10714"/>
                </a:stretch>
              </a:blipFill>
            </p:spPr>
            <p:txBody>
              <a:bodyPr/>
              <a:lstStyle/>
              <a:p>
                <a:r>
                  <a:rPr lang="en-US">
                    <a:noFill/>
                  </a:rPr>
                  <a:t> </a:t>
                </a:r>
              </a:p>
            </p:txBody>
          </p:sp>
        </mc:Fallback>
      </mc:AlternateContent>
      <p:grpSp>
        <p:nvGrpSpPr>
          <p:cNvPr id="28" name="Group 27"/>
          <p:cNvGrpSpPr/>
          <p:nvPr/>
        </p:nvGrpSpPr>
        <p:grpSpPr>
          <a:xfrm>
            <a:off x="6532416" y="5652654"/>
            <a:ext cx="2088785" cy="1177638"/>
            <a:chOff x="6532416" y="5652654"/>
            <a:chExt cx="2088785" cy="1177638"/>
          </a:xfrm>
        </p:grpSpPr>
        <mc:AlternateContent xmlns:mc="http://schemas.openxmlformats.org/markup-compatibility/2006" xmlns:a14="http://schemas.microsoft.com/office/drawing/2010/main">
          <mc:Choice Requires="a14">
            <p:sp>
              <p:nvSpPr>
                <p:cNvPr id="97" name="Text Box 33"/>
                <p:cNvSpPr txBox="1">
                  <a:spLocks noChangeArrowheads="1"/>
                </p:cNvSpPr>
                <p:nvPr/>
              </p:nvSpPr>
              <p:spPr bwMode="auto">
                <a:xfrm>
                  <a:off x="6532416" y="6307072"/>
                  <a:ext cx="2088785"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vs   </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smtClean="0">
                              <a:solidFill>
                                <a:srgbClr val="00B050"/>
                              </a:solidFill>
                              <a:latin typeface="Cambria Math" panose="02040503050406030204" pitchFamily="18" charset="0"/>
                              <a:sym typeface="Symbol" panose="05050102010706020507" pitchFamily="18" charset="2"/>
                            </a:rPr>
                          </m:ctrlPr>
                        </m:accPr>
                        <m:e>
                          <m:r>
                            <a:rPr lang="en-CA" altLang="en-US" sz="2800" b="0" i="1" smtClean="0">
                              <a:solidFill>
                                <a:srgbClr val="00B050"/>
                              </a:solidFill>
                              <a:latin typeface="Cambria Math" panose="02040503050406030204" pitchFamily="18" charset="0"/>
                              <a:sym typeface="Symbol" panose="05050102010706020507" pitchFamily="18" charset="2"/>
                            </a:rPr>
                            <m:t>𝑤</m:t>
                          </m:r>
                        </m:e>
                      </m:acc>
                    </m:oMath>
                  </a14:m>
                  <a:endParaRPr lang="en-CA" altLang="en-US" sz="2800">
                    <a:solidFill>
                      <a:srgbClr val="00B050"/>
                    </a:solidFill>
                    <a:latin typeface="Times New Roman" pitchFamily="18" charset="0"/>
                  </a:endParaRPr>
                </a:p>
              </p:txBody>
            </p:sp>
          </mc:Choice>
          <mc:Fallback xmlns="">
            <p:sp>
              <p:nvSpPr>
                <p:cNvPr id="97" name="Text Box 33"/>
                <p:cNvSpPr txBox="1">
                  <a:spLocks noRot="1" noChangeAspect="1" noMove="1" noResize="1" noEditPoints="1" noAdjustHandles="1" noChangeArrowheads="1" noChangeShapeType="1" noTextEdit="1"/>
                </p:cNvSpPr>
                <p:nvPr/>
              </p:nvSpPr>
              <p:spPr bwMode="auto">
                <a:xfrm>
                  <a:off x="6532416" y="6307072"/>
                  <a:ext cx="2088785" cy="523220"/>
                </a:xfrm>
                <a:prstGeom prst="rect">
                  <a:avLst/>
                </a:prstGeom>
                <a:blipFill>
                  <a:blip r:embed="rId13"/>
                  <a:stretch>
                    <a:fillRect t="-12941" b="-329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106" name="Straight Connector 105"/>
            <p:cNvCxnSpPr/>
            <p:nvPr/>
          </p:nvCxnSpPr>
          <p:spPr bwMode="auto">
            <a:xfrm flipV="1">
              <a:off x="7620000" y="5652654"/>
              <a:ext cx="0" cy="723900"/>
            </a:xfrm>
            <a:prstGeom prst="line">
              <a:avLst/>
            </a:prstGeom>
            <a:noFill/>
            <a:ln w="12700" cap="sq" cmpd="sng" algn="ctr">
              <a:solidFill>
                <a:srgbClr val="00B050"/>
              </a:solidFill>
              <a:prstDash val="solid"/>
              <a:round/>
              <a:headEnd type="none" w="med" len="med"/>
              <a:tailEnd type="none" w="med" len="med"/>
            </a:ln>
            <a:effectLst/>
          </p:spPr>
        </p:cxnSp>
      </p:grpSp>
      <p:sp>
        <p:nvSpPr>
          <p:cNvPr id="30" name="Oval 29"/>
          <p:cNvSpPr/>
          <p:nvPr/>
        </p:nvSpPr>
        <p:spPr>
          <a:xfrm>
            <a:off x="5895108" y="5456670"/>
            <a:ext cx="381000" cy="415748"/>
          </a:xfrm>
          <a:prstGeom prst="ellipse">
            <a:avLst/>
          </a:prstGeom>
          <a:ln w="25400">
            <a:solidFill>
              <a:srgbClr val="FF0000"/>
            </a:solidFill>
          </a:ln>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a:endParaRPr lang="en-CA" sz="2400">
              <a:cs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08" name="Rectangle 107"/>
              <p:cNvSpPr/>
              <p:nvPr/>
            </p:nvSpPr>
            <p:spPr>
              <a:xfrm>
                <a:off x="3034146" y="3647420"/>
                <a:ext cx="2590800" cy="584775"/>
              </a:xfrm>
              <a:prstGeom prst="rect">
                <a:avLst/>
              </a:prstGeom>
              <a:noFill/>
            </p:spPr>
            <p:txBody>
              <a:bodyPr wrap="square">
                <a:spAutoFit/>
              </a:bodyPr>
              <a:lstStyle/>
              <a:p>
                <a:pPr algn="ctr"/>
                <a:r>
                  <a:rPr lang="en-US" sz="3200" i="1">
                    <a:solidFill>
                      <a:schemeClr val="accent1"/>
                    </a:solidFill>
                  </a:rPr>
                  <a:t>E(</a:t>
                </a:r>
                <a14:m>
                  <m:oMath xmlns:m="http://schemas.openxmlformats.org/officeDocument/2006/math">
                    <m:acc>
                      <m:accPr>
                        <m:chr m:val="⃗"/>
                        <m:ctrlPr>
                          <a:rPr lang="en-US" altLang="en-US" sz="3200" i="1">
                            <a:solidFill>
                              <a:srgbClr val="66FF33"/>
                            </a:solidFill>
                            <a:latin typeface="Cambria Math" panose="02040503050406030204" pitchFamily="18" charset="0"/>
                          </a:rPr>
                        </m:ctrlPr>
                      </m:accPr>
                      <m:e>
                        <m:r>
                          <a:rPr lang="en-CA" altLang="en-US" sz="3200" i="1">
                            <a:solidFill>
                              <a:srgbClr val="66FF33"/>
                            </a:solidFill>
                            <a:latin typeface="Cambria Math" panose="02040503050406030204" pitchFamily="18" charset="0"/>
                          </a:rPr>
                          <m:t>𝑤</m:t>
                        </m:r>
                      </m:e>
                    </m:acc>
                  </m:oMath>
                </a14:m>
                <a:r>
                  <a:rPr lang="en-CA" sz="3200" i="1">
                    <a:solidFill>
                      <a:schemeClr val="accent1"/>
                    </a:solidFill>
                  </a:rPr>
                  <a:t>) </a:t>
                </a:r>
                <a:r>
                  <a:rPr lang="en-CA" sz="3200" i="1"/>
                  <a:t>=</a:t>
                </a:r>
              </a:p>
            </p:txBody>
          </p:sp>
        </mc:Choice>
        <mc:Fallback xmlns="">
          <p:sp>
            <p:nvSpPr>
              <p:cNvPr id="108" name="Rectangle 107"/>
              <p:cNvSpPr>
                <a:spLocks noRot="1" noChangeAspect="1" noMove="1" noResize="1" noEditPoints="1" noAdjustHandles="1" noChangeArrowheads="1" noChangeShapeType="1" noTextEdit="1"/>
              </p:cNvSpPr>
              <p:nvPr/>
            </p:nvSpPr>
            <p:spPr>
              <a:xfrm>
                <a:off x="3034146" y="3647420"/>
                <a:ext cx="2590800" cy="584775"/>
              </a:xfrm>
              <a:prstGeom prst="rect">
                <a:avLst/>
              </a:prstGeom>
              <a:blipFill>
                <a:blip r:embed="rId14"/>
                <a:stretch>
                  <a:fillRect t="-14583" b="-32292"/>
                </a:stretch>
              </a:blipFill>
            </p:spPr>
            <p:txBody>
              <a:bodyPr/>
              <a:lstStyle/>
              <a:p>
                <a:r>
                  <a:rPr lang="en-US">
                    <a:noFill/>
                  </a:rPr>
                  <a:t> </a:t>
                </a:r>
              </a:p>
            </p:txBody>
          </p:sp>
        </mc:Fallback>
      </mc:AlternateContent>
      <p:sp>
        <p:nvSpPr>
          <p:cNvPr id="109" name="Oval 108"/>
          <p:cNvSpPr/>
          <p:nvPr/>
        </p:nvSpPr>
        <p:spPr>
          <a:xfrm>
            <a:off x="2857328" y="5679608"/>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cxnSp>
        <p:nvCxnSpPr>
          <p:cNvPr id="110" name="Straight Connector 109"/>
          <p:cNvCxnSpPr/>
          <p:nvPr/>
        </p:nvCxnSpPr>
        <p:spPr bwMode="auto">
          <a:xfrm flipV="1">
            <a:off x="2895600" y="5486400"/>
            <a:ext cx="0" cy="202004"/>
          </a:xfrm>
          <a:prstGeom prst="line">
            <a:avLst/>
          </a:prstGeom>
          <a:noFill/>
          <a:ln w="12700" cap="sq" cmpd="sng" algn="ctr">
            <a:solidFill>
              <a:schemeClr val="accent1"/>
            </a:solidFill>
            <a:prstDash val="solid"/>
            <a:round/>
            <a:headEnd type="none" w="med" len="med"/>
            <a:tailEnd type="none" w="med" len="med"/>
          </a:ln>
          <a:effectLst/>
        </p:spPr>
      </p:cxnSp>
      <p:sp>
        <p:nvSpPr>
          <p:cNvPr id="111" name="Text Box 33"/>
          <p:cNvSpPr txBox="1">
            <a:spLocks noChangeArrowheads="1"/>
          </p:cNvSpPr>
          <p:nvPr/>
        </p:nvSpPr>
        <p:spPr bwMode="auto">
          <a:xfrm>
            <a:off x="1447800" y="3700760"/>
            <a:ext cx="1710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289.34 =</a:t>
            </a:r>
          </a:p>
        </p:txBody>
      </p:sp>
      <p:grpSp>
        <p:nvGrpSpPr>
          <p:cNvPr id="112" name="Group 111"/>
          <p:cNvGrpSpPr/>
          <p:nvPr/>
        </p:nvGrpSpPr>
        <p:grpSpPr>
          <a:xfrm>
            <a:off x="4433454" y="3962400"/>
            <a:ext cx="3905356" cy="2885420"/>
            <a:chOff x="4433454" y="3962400"/>
            <a:chExt cx="3905356" cy="2885420"/>
          </a:xfrm>
        </p:grpSpPr>
        <p:grpSp>
          <p:nvGrpSpPr>
            <p:cNvPr id="113" name="Group 112"/>
            <p:cNvGrpSpPr/>
            <p:nvPr/>
          </p:nvGrpSpPr>
          <p:grpSpPr>
            <a:xfrm>
              <a:off x="4572000" y="3962400"/>
              <a:ext cx="3766810" cy="2590800"/>
              <a:chOff x="76200" y="3962400"/>
              <a:chExt cx="3766810" cy="2590800"/>
            </a:xfrm>
          </p:grpSpPr>
          <p:cxnSp>
            <p:nvCxnSpPr>
              <p:cNvPr id="118" name="Straight Connector 117"/>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119" name="Straight Connector 118"/>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20"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Error </a:t>
                </a:r>
                <a:r>
                  <a:rPr lang="en-CA" altLang="en-US" sz="2800" i="1">
                    <a:solidFill>
                      <a:schemeClr val="accent1"/>
                    </a:solidFill>
                    <a:latin typeface="Times New Roman" panose="02020603050405020304" pitchFamily="18" charset="0"/>
                  </a:rPr>
                  <a:t>E</a:t>
                </a:r>
              </a:p>
            </p:txBody>
          </p:sp>
        </p:grpSp>
        <mc:AlternateContent xmlns:mc="http://schemas.openxmlformats.org/markup-compatibility/2006" xmlns:a14="http://schemas.microsoft.com/office/drawing/2010/main">
          <mc:Choice Requires="a14">
            <p:sp>
              <p:nvSpPr>
                <p:cNvPr id="114" name="Text Box 33"/>
                <p:cNvSpPr txBox="1">
                  <a:spLocks noChangeArrowheads="1"/>
                </p:cNvSpPr>
                <p:nvPr/>
              </p:nvSpPr>
              <p:spPr bwMode="auto">
                <a:xfrm>
                  <a:off x="4433454"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Weights</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oMath>
                  </a14:m>
                  <a:endParaRPr lang="en-CA" altLang="en-US" sz="2800">
                    <a:solidFill>
                      <a:srgbClr val="66FF33"/>
                    </a:solidFill>
                    <a:latin typeface="Times New Roman" pitchFamily="18" charset="0"/>
                  </a:endParaRPr>
                </a:p>
              </p:txBody>
            </p:sp>
          </mc:Choice>
          <mc:Fallback xmlns="">
            <p:sp>
              <p:nvSpPr>
                <p:cNvPr id="114" name="Text Box 33"/>
                <p:cNvSpPr txBox="1">
                  <a:spLocks noRot="1" noChangeAspect="1" noMove="1" noResize="1" noEditPoints="1" noAdjustHandles="1" noChangeArrowheads="1" noChangeShapeType="1" noTextEdit="1"/>
                </p:cNvSpPr>
                <p:nvPr/>
              </p:nvSpPr>
              <p:spPr bwMode="auto">
                <a:xfrm>
                  <a:off x="4433454" y="6324600"/>
                  <a:ext cx="2590800" cy="523220"/>
                </a:xfrm>
                <a:prstGeom prst="rect">
                  <a:avLst/>
                </a:prstGeom>
                <a:blipFill>
                  <a:blip r:embed="rId15"/>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cxnSp>
          <p:nvCxnSpPr>
            <p:cNvPr id="115" name="Straight Connector 114"/>
            <p:cNvCxnSpPr/>
            <p:nvPr/>
          </p:nvCxnSpPr>
          <p:spPr bwMode="auto">
            <a:xfrm flipV="1">
              <a:off x="6096000" y="5676900"/>
              <a:ext cx="0" cy="723900"/>
            </a:xfrm>
            <a:prstGeom prst="line">
              <a:avLst/>
            </a:prstGeom>
            <a:noFill/>
            <a:ln w="12700" cap="sq" cmpd="sng" algn="ctr">
              <a:solidFill>
                <a:srgbClr val="66FF33"/>
              </a:solidFill>
              <a:prstDash val="solid"/>
              <a:round/>
              <a:headEnd type="none" w="med" len="med"/>
              <a:tailEnd type="none" w="med" len="med"/>
            </a:ln>
            <a:effectLst/>
          </p:spPr>
        </p:cxnSp>
        <p:cxnSp>
          <p:nvCxnSpPr>
            <p:cNvPr id="116" name="Straight Connector 115"/>
            <p:cNvCxnSpPr/>
            <p:nvPr/>
          </p:nvCxnSpPr>
          <p:spPr bwMode="auto">
            <a:xfrm flipH="1" flipV="1">
              <a:off x="5098473" y="5645724"/>
              <a:ext cx="1008000" cy="0"/>
            </a:xfrm>
            <a:prstGeom prst="line">
              <a:avLst/>
            </a:prstGeom>
            <a:noFill/>
            <a:ln w="12700" cap="sq" cmpd="sng" algn="ctr">
              <a:solidFill>
                <a:schemeClr val="accent2"/>
              </a:solidFill>
              <a:prstDash val="solid"/>
              <a:round/>
              <a:headEnd type="none" w="med" len="med"/>
              <a:tailEnd type="none" w="med" len="med"/>
            </a:ln>
            <a:effectLst/>
          </p:spPr>
        </p:cxnSp>
        <p:sp>
          <p:nvSpPr>
            <p:cNvPr id="117" name="Oval 116"/>
            <p:cNvSpPr/>
            <p:nvPr/>
          </p:nvSpPr>
          <p:spPr>
            <a:xfrm>
              <a:off x="6061362" y="5607099"/>
              <a:ext cx="72000" cy="87120"/>
            </a:xfrm>
            <a:prstGeom prst="ellipse">
              <a:avLst/>
            </a:prstGeom>
            <a:solidFill>
              <a:srgbClr val="92D050"/>
            </a:solidFill>
            <a:ln>
              <a:noFill/>
            </a:ln>
          </p:spPr>
          <p:txBody>
            <a:bodyPr wrap="square" rtlCol="0" anchor="ctr">
              <a:spAutoFit/>
            </a:bodyPr>
            <a:lstStyle/>
            <a:p>
              <a:pPr algn="l"/>
              <a:endParaRPr lang="en-CA" sz="2400"/>
            </a:p>
          </p:txBody>
        </p:sp>
      </p:grpSp>
      <p:sp>
        <p:nvSpPr>
          <p:cNvPr id="121" name="Text Box 33"/>
          <p:cNvSpPr txBox="1">
            <a:spLocks noChangeArrowheads="1"/>
          </p:cNvSpPr>
          <p:nvPr/>
        </p:nvSpPr>
        <p:spPr bwMode="auto">
          <a:xfrm>
            <a:off x="1459230" y="4338935"/>
            <a:ext cx="1710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437.52 =</a:t>
            </a:r>
          </a:p>
        </p:txBody>
      </p:sp>
      <p:sp>
        <p:nvSpPr>
          <p:cNvPr id="122" name="Text Box 33"/>
          <p:cNvSpPr txBox="1">
            <a:spLocks noChangeArrowheads="1"/>
          </p:cNvSpPr>
          <p:nvPr/>
        </p:nvSpPr>
        <p:spPr bwMode="auto">
          <a:xfrm>
            <a:off x="3623872" y="5417165"/>
            <a:ext cx="1710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289.34</a:t>
            </a:r>
          </a:p>
        </p:txBody>
      </p:sp>
      <p:sp>
        <p:nvSpPr>
          <p:cNvPr id="123" name="Text Box 33"/>
          <p:cNvSpPr txBox="1">
            <a:spLocks noChangeArrowheads="1"/>
          </p:cNvSpPr>
          <p:nvPr/>
        </p:nvSpPr>
        <p:spPr bwMode="auto">
          <a:xfrm>
            <a:off x="3604822" y="4970145"/>
            <a:ext cx="1710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solidFill>
                  <a:schemeClr val="accent2"/>
                </a:solidFill>
                <a:latin typeface="Times New Roman" panose="02020603050405020304" pitchFamily="18" charset="0"/>
              </a:rPr>
              <a:t>437.52</a:t>
            </a:r>
          </a:p>
        </p:txBody>
      </p:sp>
      <p:sp>
        <p:nvSpPr>
          <p:cNvPr id="77" name="Text Box 33">
            <a:extLst>
              <a:ext uri="{FF2B5EF4-FFF2-40B4-BE49-F238E27FC236}">
                <a16:creationId xmlns:a16="http://schemas.microsoft.com/office/drawing/2014/main" id="{578D0E1D-D417-4204-B2B3-51BDC8E78E5F}"/>
              </a:ext>
            </a:extLst>
          </p:cNvPr>
          <p:cNvSpPr txBox="1">
            <a:spLocks noChangeArrowheads="1"/>
          </p:cNvSpPr>
          <p:nvPr/>
        </p:nvSpPr>
        <p:spPr bwMode="auto">
          <a:xfrm>
            <a:off x="8429624" y="3505200"/>
            <a:ext cx="60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CA" altLang="en-US" sz="2800">
                <a:solidFill>
                  <a:schemeClr val="accent1"/>
                </a:solidFill>
                <a:latin typeface="Times New Roman" panose="02020603050405020304" pitchFamily="18" charset="0"/>
              </a:rPr>
              <a:t>2</a:t>
            </a:r>
          </a:p>
        </p:txBody>
      </p:sp>
    </p:spTree>
    <p:extLst>
      <p:ext uri="{BB962C8B-B14F-4D97-AF65-F5344CB8AC3E}">
        <p14:creationId xmlns:p14="http://schemas.microsoft.com/office/powerpoint/2010/main" val="50517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6">
                                            <p:txEl>
                                              <p:pRg st="2" end="2"/>
                                            </p:txEl>
                                          </p:spTgt>
                                        </p:tgtEl>
                                        <p:attrNameLst>
                                          <p:attrName>style.visibility</p:attrName>
                                        </p:attrNameLst>
                                      </p:cBhvr>
                                      <p:to>
                                        <p:strVal val="visible"/>
                                      </p:to>
                                    </p:set>
                                    <p:anim calcmode="lin" valueType="num">
                                      <p:cBhvr additive="base">
                                        <p:cTn id="7" dur="500" fill="hold"/>
                                        <p:tgtEl>
                                          <p:spTgt spid="76">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1"/>
                                        </p:tgtEl>
                                        <p:attrNameLst>
                                          <p:attrName>style.visibility</p:attrName>
                                        </p:attrNameLst>
                                      </p:cBhvr>
                                      <p:to>
                                        <p:strVal val="visible"/>
                                      </p:to>
                                    </p:set>
                                    <p:anim calcmode="lin" valueType="num">
                                      <p:cBhvr additive="base">
                                        <p:cTn id="17" dur="500" fill="hold"/>
                                        <p:tgtEl>
                                          <p:spTgt spid="121"/>
                                        </p:tgtEl>
                                        <p:attrNameLst>
                                          <p:attrName>ppt_x</p:attrName>
                                        </p:attrNameLst>
                                      </p:cBhvr>
                                      <p:tavLst>
                                        <p:tav tm="0">
                                          <p:val>
                                            <p:strVal val="0-#ppt_w/2"/>
                                          </p:val>
                                        </p:tav>
                                        <p:tav tm="100000">
                                          <p:val>
                                            <p:strVal val="#ppt_x"/>
                                          </p:val>
                                        </p:tav>
                                      </p:tavLst>
                                    </p:anim>
                                    <p:anim calcmode="lin" valueType="num">
                                      <p:cBhvr additive="base">
                                        <p:cTn id="18" dur="5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500" fill="hold"/>
                                        <p:tgtEl>
                                          <p:spTgt spid="123"/>
                                        </p:tgtEl>
                                        <p:attrNameLst>
                                          <p:attrName>ppt_x</p:attrName>
                                        </p:attrNameLst>
                                      </p:cBhvr>
                                      <p:tavLst>
                                        <p:tav tm="0">
                                          <p:val>
                                            <p:strVal val="0-#ppt_w/2"/>
                                          </p:val>
                                        </p:tav>
                                        <p:tav tm="100000">
                                          <p:val>
                                            <p:strVal val="#ppt_x"/>
                                          </p:val>
                                        </p:tav>
                                      </p:tavLst>
                                    </p:anim>
                                    <p:anim calcmode="lin" valueType="num">
                                      <p:cBhvr additive="base">
                                        <p:cTn id="28"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6">
                                            <p:txEl>
                                              <p:pRg st="3" end="3"/>
                                            </p:txEl>
                                          </p:spTgt>
                                        </p:tgtEl>
                                        <p:attrNameLst>
                                          <p:attrName>style.visibility</p:attrName>
                                        </p:attrNameLst>
                                      </p:cBhvr>
                                      <p:to>
                                        <p:strVal val="visible"/>
                                      </p:to>
                                    </p:set>
                                    <p:anim calcmode="lin" valueType="num">
                                      <p:cBhvr additive="base">
                                        <p:cTn id="33" dur="500" fill="hold"/>
                                        <p:tgtEl>
                                          <p:spTgt spid="76">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6">
                                            <p:txEl>
                                              <p:pRg st="3" end="3"/>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0-#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anim calcmode="lin" valueType="num">
                                      <p:cBhvr additive="base">
                                        <p:cTn id="43" dur="500" fill="hold"/>
                                        <p:tgtEl>
                                          <p:spTgt spid="105"/>
                                        </p:tgtEl>
                                        <p:attrNameLst>
                                          <p:attrName>ppt_x</p:attrName>
                                        </p:attrNameLst>
                                      </p:cBhvr>
                                      <p:tavLst>
                                        <p:tav tm="0">
                                          <p:val>
                                            <p:strVal val="0-#ppt_w/2"/>
                                          </p:val>
                                        </p:tav>
                                        <p:tav tm="100000">
                                          <p:val>
                                            <p:strVal val="#ppt_x"/>
                                          </p:val>
                                        </p:tav>
                                      </p:tavLst>
                                    </p:anim>
                                    <p:anim calcmode="lin" valueType="num">
                                      <p:cBhvr additive="base">
                                        <p:cTn id="44" dur="500" fill="hold"/>
                                        <p:tgtEl>
                                          <p:spTgt spid="10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0-#ppt_w/2"/>
                                          </p:val>
                                        </p:tav>
                                        <p:tav tm="100000">
                                          <p:val>
                                            <p:strVal val="#ppt_x"/>
                                          </p:val>
                                        </p:tav>
                                      </p:tavLst>
                                    </p:anim>
                                    <p:anim calcmode="lin" valueType="num">
                                      <p:cBhvr additive="base">
                                        <p:cTn id="48" dur="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5" grpId="0"/>
      <p:bldP spid="30" grpId="0" animBg="1"/>
      <p:bldP spid="121" grpId="0"/>
      <p:bldP spid="1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636" name="Group 1049635"/>
          <p:cNvGrpSpPr/>
          <p:nvPr/>
        </p:nvGrpSpPr>
        <p:grpSpPr>
          <a:xfrm>
            <a:off x="76200" y="3962400"/>
            <a:ext cx="3766810" cy="2590800"/>
            <a:chOff x="76200" y="3962400"/>
            <a:chExt cx="3766810" cy="2590800"/>
          </a:xfrm>
        </p:grpSpPr>
        <p:grpSp>
          <p:nvGrpSpPr>
            <p:cNvPr id="27" name="Group 26"/>
            <p:cNvGrpSpPr/>
            <p:nvPr/>
          </p:nvGrpSpPr>
          <p:grpSpPr>
            <a:xfrm>
              <a:off x="76200" y="3962400"/>
              <a:ext cx="3766810" cy="2590800"/>
              <a:chOff x="76200" y="3962400"/>
              <a:chExt cx="3766810" cy="2590800"/>
            </a:xfrm>
          </p:grpSpPr>
          <p:cxnSp>
            <p:nvCxnSpPr>
              <p:cNvPr id="3" name="Straight Connector 2"/>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9" name="Group 28"/>
            <p:cNvGrpSpPr/>
            <p:nvPr/>
          </p:nvGrpSpPr>
          <p:grpSpPr>
            <a:xfrm>
              <a:off x="876128" y="4942080"/>
              <a:ext cx="2353800" cy="860040"/>
              <a:chOff x="875410" y="4942080"/>
              <a:chExt cx="2353800" cy="860040"/>
            </a:xfrm>
          </p:grpSpPr>
          <p:sp>
            <p:nvSpPr>
              <p:cNvPr id="13" name="Oval 12"/>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5" name="Oval 14"/>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6" name="Oval 15"/>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7" name="Oval 16"/>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8" name="Oval 17"/>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9" name="Oval 18"/>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0" name="Oval 19"/>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1" name="Oval 20"/>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2" name="Oval 21"/>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5" name="Oval 2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6" name="Oval 25"/>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71" name="Freeform 70"/>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51"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51"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3"/>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53" name="Group 52"/>
          <p:cNvGrpSpPr/>
          <p:nvPr/>
        </p:nvGrpSpPr>
        <p:grpSpPr>
          <a:xfrm>
            <a:off x="914400" y="5007360"/>
            <a:ext cx="2280320" cy="794760"/>
            <a:chOff x="912128" y="5007360"/>
            <a:chExt cx="2280320" cy="794760"/>
          </a:xfrm>
        </p:grpSpPr>
        <p:cxnSp>
          <p:nvCxnSpPr>
            <p:cNvPr id="54" name="Straight Connector 53"/>
            <p:cNvCxnSpPr/>
            <p:nvPr/>
          </p:nvCxnSpPr>
          <p:spPr bwMode="auto">
            <a:xfrm flipV="1">
              <a:off x="912128" y="5551680"/>
              <a:ext cx="2990" cy="250440"/>
            </a:xfrm>
            <a:prstGeom prst="line">
              <a:avLst/>
            </a:prstGeom>
            <a:noFill/>
            <a:ln w="12700" cap="sq"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flipV="1">
              <a:off x="1140010" y="539034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6" name="Straight Connector 55"/>
            <p:cNvCxnSpPr/>
            <p:nvPr/>
          </p:nvCxnSpPr>
          <p:spPr bwMode="auto">
            <a:xfrm flipV="1">
              <a:off x="1371600" y="5149820"/>
              <a:ext cx="0" cy="108960"/>
            </a:xfrm>
            <a:prstGeom prst="line">
              <a:avLst/>
            </a:prstGeom>
            <a:noFill/>
            <a:ln w="12700" cap="sq" cmpd="sng" algn="ctr">
              <a:solidFill>
                <a:schemeClr val="accent1"/>
              </a:solidFill>
              <a:prstDash val="solid"/>
              <a:round/>
              <a:headEnd type="none" w="med" len="med"/>
              <a:tailEnd type="none" w="med" len="med"/>
            </a:ln>
            <a:effectLst/>
          </p:spPr>
        </p:cxnSp>
        <p:cxnSp>
          <p:nvCxnSpPr>
            <p:cNvPr id="57" name="Straight Connector 56"/>
            <p:cNvCxnSpPr/>
            <p:nvPr/>
          </p:nvCxnSpPr>
          <p:spPr bwMode="auto">
            <a:xfrm flipV="1">
              <a:off x="1748624" y="5117328"/>
              <a:ext cx="2990" cy="206760"/>
            </a:xfrm>
            <a:prstGeom prst="line">
              <a:avLst/>
            </a:prstGeom>
            <a:noFill/>
            <a:ln w="12700" cap="sq" cmpd="sng" algn="ctr">
              <a:solidFill>
                <a:schemeClr val="accent1"/>
              </a:solidFill>
              <a:prstDash val="solid"/>
              <a:round/>
              <a:headEnd type="none" w="med" len="med"/>
              <a:tailEnd type="none" w="med" len="med"/>
            </a:ln>
            <a:effectLst/>
          </p:spPr>
        </p:cxnSp>
        <p:cxnSp>
          <p:nvCxnSpPr>
            <p:cNvPr id="58" name="Straight Connector 57"/>
            <p:cNvCxnSpPr/>
            <p:nvPr/>
          </p:nvCxnSpPr>
          <p:spPr bwMode="auto">
            <a:xfrm flipV="1">
              <a:off x="2131628" y="5007360"/>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59" name="Straight Connector 58"/>
            <p:cNvCxnSpPr/>
            <p:nvPr/>
          </p:nvCxnSpPr>
          <p:spPr bwMode="auto">
            <a:xfrm flipV="1">
              <a:off x="2283010" y="5141868"/>
              <a:ext cx="0" cy="98040"/>
            </a:xfrm>
            <a:prstGeom prst="line">
              <a:avLst/>
            </a:prstGeom>
            <a:noFill/>
            <a:ln w="12700" cap="sq" cmpd="sng" algn="ctr">
              <a:solidFill>
                <a:schemeClr val="accent1"/>
              </a:solidFill>
              <a:prstDash val="solid"/>
              <a:round/>
              <a:headEnd type="none" w="med" len="med"/>
              <a:tailEnd type="none" w="med" len="med"/>
            </a:ln>
            <a:effectLst/>
          </p:spPr>
        </p:cxnSp>
        <p:cxnSp>
          <p:nvCxnSpPr>
            <p:cNvPr id="60" name="Straight Connector 59"/>
            <p:cNvCxnSpPr/>
            <p:nvPr/>
          </p:nvCxnSpPr>
          <p:spPr bwMode="auto">
            <a:xfrm flipV="1">
              <a:off x="2511610" y="5007360"/>
              <a:ext cx="2990" cy="204032"/>
            </a:xfrm>
            <a:prstGeom prst="line">
              <a:avLst/>
            </a:prstGeom>
            <a:noFill/>
            <a:ln w="12700" cap="sq" cmpd="sng" algn="ctr">
              <a:solidFill>
                <a:schemeClr val="accent1"/>
              </a:solidFill>
              <a:prstDash val="solid"/>
              <a:round/>
              <a:headEnd type="none" w="med" len="med"/>
              <a:tailEnd type="none" w="med" len="med"/>
            </a:ln>
            <a:effectLst/>
          </p:spPr>
        </p:cxnSp>
        <p:cxnSp>
          <p:nvCxnSpPr>
            <p:cNvPr id="61" name="Straight Connector 60"/>
            <p:cNvCxnSpPr/>
            <p:nvPr/>
          </p:nvCxnSpPr>
          <p:spPr bwMode="auto">
            <a:xfrm>
              <a:off x="2659048" y="5312160"/>
              <a:ext cx="0" cy="152400"/>
            </a:xfrm>
            <a:prstGeom prst="line">
              <a:avLst/>
            </a:prstGeom>
            <a:noFill/>
            <a:ln w="12700" cap="sq" cmpd="sng" algn="ctr">
              <a:solidFill>
                <a:schemeClr val="accent1"/>
              </a:solidFill>
              <a:prstDash val="solid"/>
              <a:round/>
              <a:headEnd type="none" w="med" len="med"/>
              <a:tailEnd type="none" w="med" len="med"/>
            </a:ln>
            <a:effectLst/>
          </p:spPr>
        </p:cxnSp>
        <p:cxnSp>
          <p:nvCxnSpPr>
            <p:cNvPr id="63" name="Straight Connector 62"/>
            <p:cNvCxnSpPr/>
            <p:nvPr/>
          </p:nvCxnSpPr>
          <p:spPr bwMode="auto">
            <a:xfrm flipV="1">
              <a:off x="3037058" y="5155784"/>
              <a:ext cx="2990" cy="455212"/>
            </a:xfrm>
            <a:prstGeom prst="line">
              <a:avLst/>
            </a:prstGeom>
            <a:noFill/>
            <a:ln w="12700" cap="sq" cmpd="sng" algn="ctr">
              <a:solidFill>
                <a:schemeClr val="accent1"/>
              </a:solidFill>
              <a:prstDash val="solid"/>
              <a:round/>
              <a:headEnd type="none" w="med" len="med"/>
              <a:tailEnd type="none" w="med" len="med"/>
            </a:ln>
            <a:effectLst/>
          </p:spPr>
        </p:cxnSp>
        <p:cxnSp>
          <p:nvCxnSpPr>
            <p:cNvPr id="65" name="Straight Connector 64"/>
            <p:cNvCxnSpPr/>
            <p:nvPr/>
          </p:nvCxnSpPr>
          <p:spPr bwMode="auto">
            <a:xfrm flipV="1">
              <a:off x="3189458" y="5464560"/>
              <a:ext cx="2990" cy="326640"/>
            </a:xfrm>
            <a:prstGeom prst="line">
              <a:avLst/>
            </a:prstGeom>
            <a:noFill/>
            <a:ln w="12700" cap="sq" cmpd="sng" algn="ctr">
              <a:solidFill>
                <a:schemeClr val="accent1"/>
              </a:solidFill>
              <a:prstDash val="solid"/>
              <a:round/>
              <a:headEnd type="none" w="med" len="med"/>
              <a:tailEnd type="none" w="med" len="med"/>
            </a:ln>
            <a:effectLst/>
          </p:spPr>
        </p:cxnSp>
      </p:grpSp>
      <p:cxnSp>
        <p:nvCxnSpPr>
          <p:cNvPr id="50" name="Straight Connector 49"/>
          <p:cNvCxnSpPr/>
          <p:nvPr/>
        </p:nvCxnSpPr>
        <p:spPr bwMode="auto">
          <a:xfrm flipV="1">
            <a:off x="3039330" y="5155784"/>
            <a:ext cx="2990" cy="455212"/>
          </a:xfrm>
          <a:prstGeom prst="line">
            <a:avLst/>
          </a:prstGeom>
          <a:noFill/>
          <a:ln w="12700" cap="sq" cmpd="sng" algn="ctr">
            <a:solidFill>
              <a:schemeClr val="accent1"/>
            </a:solidFill>
            <a:prstDash val="solid"/>
            <a:round/>
            <a:headEnd type="none" w="med" len="med"/>
            <a:tailEnd type="none" w="med" len="med"/>
          </a:ln>
          <a:effectLst/>
        </p:spPr>
      </p:cxnSp>
      <p:sp>
        <p:nvSpPr>
          <p:cNvPr id="70" name="Freeform 69"/>
          <p:cNvSpPr/>
          <p:nvPr/>
        </p:nvSpPr>
        <p:spPr>
          <a:xfrm>
            <a:off x="645224" y="5238509"/>
            <a:ext cx="2871056" cy="647763"/>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 name="connsiteX0" fmla="*/ 0 w 2807261"/>
              <a:gd name="connsiteY0" fmla="*/ 519508 h 823200"/>
              <a:gd name="connsiteX1" fmla="*/ 1515671 w 2807261"/>
              <a:gd name="connsiteY1" fmla="*/ 240 h 823200"/>
              <a:gd name="connsiteX2" fmla="*/ 2807261 w 2807261"/>
              <a:gd name="connsiteY2" fmla="*/ 823200 h 823200"/>
              <a:gd name="connsiteX0" fmla="*/ 0 w 2807261"/>
              <a:gd name="connsiteY0" fmla="*/ 519508 h 823200"/>
              <a:gd name="connsiteX1" fmla="*/ 1345550 w 2807261"/>
              <a:gd name="connsiteY1" fmla="*/ 240 h 823200"/>
              <a:gd name="connsiteX2" fmla="*/ 2807261 w 2807261"/>
              <a:gd name="connsiteY2" fmla="*/ 823200 h 823200"/>
              <a:gd name="connsiteX0" fmla="*/ 0 w 2871056"/>
              <a:gd name="connsiteY0" fmla="*/ 519508 h 647763"/>
              <a:gd name="connsiteX1" fmla="*/ 1345550 w 2871056"/>
              <a:gd name="connsiteY1" fmla="*/ 240 h 647763"/>
              <a:gd name="connsiteX2" fmla="*/ 2871056 w 2871056"/>
              <a:gd name="connsiteY2" fmla="*/ 647763 h 647763"/>
            </a:gdLst>
            <a:ahLst/>
            <a:cxnLst>
              <a:cxn ang="0">
                <a:pos x="connsiteX0" y="connsiteY0"/>
              </a:cxn>
              <a:cxn ang="0">
                <a:pos x="connsiteX1" y="connsiteY1"/>
              </a:cxn>
              <a:cxn ang="0">
                <a:pos x="connsiteX2" y="connsiteY2"/>
              </a:cxn>
            </a:cxnLst>
            <a:rect l="l" t="t" r="r" b="b"/>
            <a:pathLst>
              <a:path w="2871056" h="647763">
                <a:moveTo>
                  <a:pt x="0" y="519508"/>
                </a:moveTo>
                <a:cubicBezTo>
                  <a:pt x="122396" y="213279"/>
                  <a:pt x="833105" y="-8332"/>
                  <a:pt x="1345550" y="240"/>
                </a:cubicBezTo>
                <a:cubicBezTo>
                  <a:pt x="1857995" y="8812"/>
                  <a:pt x="2597689" y="279146"/>
                  <a:pt x="2871056" y="647763"/>
                </a:cubicBezTo>
              </a:path>
            </a:pathLst>
          </a:custGeom>
          <a:noFill/>
          <a:ln w="15875">
            <a:solidFill>
              <a:srgbClr val="00B050"/>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86" name="Group 85"/>
          <p:cNvGrpSpPr/>
          <p:nvPr/>
        </p:nvGrpSpPr>
        <p:grpSpPr>
          <a:xfrm>
            <a:off x="4572000" y="3962400"/>
            <a:ext cx="3766810" cy="2590800"/>
            <a:chOff x="76200" y="3962400"/>
            <a:chExt cx="3766810" cy="2590800"/>
          </a:xfrm>
        </p:grpSpPr>
        <p:cxnSp>
          <p:nvCxnSpPr>
            <p:cNvPr id="88" name="Straight Connector 87"/>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9" name="Straight Connector 88"/>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90"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Error </a:t>
              </a:r>
              <a:r>
                <a:rPr lang="en-CA" altLang="en-US" sz="2800" i="1">
                  <a:solidFill>
                    <a:schemeClr val="accent1"/>
                  </a:solidFill>
                  <a:latin typeface="Times New Roman" panose="02020603050405020304" pitchFamily="18" charset="0"/>
                </a:rPr>
                <a:t>E</a:t>
              </a:r>
            </a:p>
          </p:txBody>
        </p:sp>
      </p:grpSp>
      <mc:AlternateContent xmlns:mc="http://schemas.openxmlformats.org/markup-compatibility/2006" xmlns:a14="http://schemas.microsoft.com/office/drawing/2010/main">
        <mc:Choice Requires="a14">
          <p:sp>
            <p:nvSpPr>
              <p:cNvPr id="91" name="Text Box 33"/>
              <p:cNvSpPr txBox="1">
                <a:spLocks noChangeArrowheads="1"/>
              </p:cNvSpPr>
              <p:nvPr/>
            </p:nvSpPr>
            <p:spPr bwMode="auto">
              <a:xfrm>
                <a:off x="4433454"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Weights</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oMath>
                </a14:m>
                <a:endParaRPr lang="en-CA" altLang="en-US" sz="2800">
                  <a:solidFill>
                    <a:srgbClr val="66FF33"/>
                  </a:solidFill>
                  <a:latin typeface="Times New Roman" pitchFamily="18" charset="0"/>
                </a:endParaRPr>
              </a:p>
            </p:txBody>
          </p:sp>
        </mc:Choice>
        <mc:Fallback xmlns="">
          <p:sp>
            <p:nvSpPr>
              <p:cNvPr id="91" name="Text Box 33"/>
              <p:cNvSpPr txBox="1">
                <a:spLocks noRot="1" noChangeAspect="1" noMove="1" noResize="1" noEditPoints="1" noAdjustHandles="1" noChangeArrowheads="1" noChangeShapeType="1" noTextEdit="1"/>
              </p:cNvSpPr>
              <p:nvPr/>
            </p:nvSpPr>
            <p:spPr bwMode="auto">
              <a:xfrm>
                <a:off x="4433454" y="6324600"/>
                <a:ext cx="2590800" cy="523220"/>
              </a:xfrm>
              <a:prstGeom prst="rect">
                <a:avLst/>
              </a:prstGeom>
              <a:blipFill>
                <a:blip r:embed="rId4"/>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cxnSp>
        <p:nvCxnSpPr>
          <p:cNvPr id="94" name="Straight Connector 93"/>
          <p:cNvCxnSpPr/>
          <p:nvPr/>
        </p:nvCxnSpPr>
        <p:spPr bwMode="auto">
          <a:xfrm flipV="1">
            <a:off x="6096000" y="5676900"/>
            <a:ext cx="0" cy="723900"/>
          </a:xfrm>
          <a:prstGeom prst="line">
            <a:avLst/>
          </a:prstGeom>
          <a:noFill/>
          <a:ln w="12700" cap="sq" cmpd="sng" algn="ctr">
            <a:solidFill>
              <a:srgbClr val="66FF33"/>
            </a:solidFill>
            <a:prstDash val="solid"/>
            <a:round/>
            <a:headEnd type="none" w="med" len="med"/>
            <a:tailEnd type="none" w="med" len="med"/>
          </a:ln>
          <a:effectLst/>
        </p:spPr>
      </p:cxnSp>
      <p:cxnSp>
        <p:nvCxnSpPr>
          <p:cNvPr id="98" name="Straight Connector 97"/>
          <p:cNvCxnSpPr/>
          <p:nvPr/>
        </p:nvCxnSpPr>
        <p:spPr bwMode="auto">
          <a:xfrm flipH="1" flipV="1">
            <a:off x="5098473" y="5645724"/>
            <a:ext cx="1008000" cy="0"/>
          </a:xfrm>
          <a:prstGeom prst="line">
            <a:avLst/>
          </a:prstGeom>
          <a:noFill/>
          <a:ln w="12700" cap="sq" cmpd="sng" algn="ctr">
            <a:solidFill>
              <a:schemeClr val="accent2"/>
            </a:solidFill>
            <a:prstDash val="solid"/>
            <a:round/>
            <a:headEnd type="none" w="med" len="med"/>
            <a:tailEnd type="none" w="med" len="med"/>
          </a:ln>
          <a:effectLst/>
        </p:spPr>
      </p:cxnSp>
      <p:sp>
        <p:nvSpPr>
          <p:cNvPr id="101" name="Oval 100"/>
          <p:cNvSpPr/>
          <p:nvPr/>
        </p:nvSpPr>
        <p:spPr>
          <a:xfrm>
            <a:off x="6061362" y="5607099"/>
            <a:ext cx="72000" cy="87120"/>
          </a:xfrm>
          <a:prstGeom prst="ellipse">
            <a:avLst/>
          </a:prstGeom>
          <a:solidFill>
            <a:srgbClr val="92D050"/>
          </a:solidFill>
          <a:ln>
            <a:noFill/>
          </a:ln>
        </p:spPr>
        <p:txBody>
          <a:bodyPr wrap="square" rtlCol="0" anchor="ctr">
            <a:spAutoFit/>
          </a:bodyPr>
          <a:lstStyle/>
          <a:p>
            <a:pPr algn="l"/>
            <a:endParaRPr lang="en-CA" sz="2400"/>
          </a:p>
        </p:txBody>
      </p:sp>
      <p:grpSp>
        <p:nvGrpSpPr>
          <p:cNvPr id="24" name="Group 23"/>
          <p:cNvGrpSpPr/>
          <p:nvPr/>
        </p:nvGrpSpPr>
        <p:grpSpPr>
          <a:xfrm>
            <a:off x="5091545" y="5136042"/>
            <a:ext cx="2565820" cy="1263393"/>
            <a:chOff x="5091545" y="5136042"/>
            <a:chExt cx="2565820" cy="1263393"/>
          </a:xfrm>
        </p:grpSpPr>
        <p:cxnSp>
          <p:nvCxnSpPr>
            <p:cNvPr id="96" name="Straight Connector 95"/>
            <p:cNvCxnSpPr/>
            <p:nvPr/>
          </p:nvCxnSpPr>
          <p:spPr bwMode="auto">
            <a:xfrm flipH="1" flipV="1">
              <a:off x="7620000" y="5175435"/>
              <a:ext cx="0" cy="1224000"/>
            </a:xfrm>
            <a:prstGeom prst="line">
              <a:avLst/>
            </a:prstGeom>
            <a:noFill/>
            <a:ln w="12700" cap="sq" cmpd="sng" algn="ctr">
              <a:solidFill>
                <a:srgbClr val="00B050"/>
              </a:solidFill>
              <a:prstDash val="solid"/>
              <a:round/>
              <a:headEnd type="none" w="med" len="med"/>
              <a:tailEnd type="none" w="med" len="med"/>
            </a:ln>
            <a:effectLst/>
          </p:spPr>
        </p:cxnSp>
        <p:sp>
          <p:nvSpPr>
            <p:cNvPr id="100" name="Oval 99"/>
            <p:cNvSpPr/>
            <p:nvPr/>
          </p:nvSpPr>
          <p:spPr>
            <a:xfrm>
              <a:off x="7585365" y="5136042"/>
              <a:ext cx="72000" cy="87120"/>
            </a:xfrm>
            <a:prstGeom prst="ellipse">
              <a:avLst/>
            </a:prstGeom>
            <a:solidFill>
              <a:srgbClr val="00B050"/>
            </a:solidFill>
            <a:ln>
              <a:noFill/>
            </a:ln>
          </p:spPr>
          <p:txBody>
            <a:bodyPr wrap="square" rtlCol="0" anchor="ctr">
              <a:spAutoFit/>
            </a:bodyPr>
            <a:lstStyle/>
            <a:p>
              <a:pPr algn="l"/>
              <a:endParaRPr lang="en-CA" sz="2400"/>
            </a:p>
          </p:txBody>
        </p:sp>
        <p:cxnSp>
          <p:nvCxnSpPr>
            <p:cNvPr id="102" name="Straight Connector 101"/>
            <p:cNvCxnSpPr/>
            <p:nvPr/>
          </p:nvCxnSpPr>
          <p:spPr bwMode="auto">
            <a:xfrm flipH="1" flipV="1">
              <a:off x="5091545" y="5188527"/>
              <a:ext cx="2520000" cy="0"/>
            </a:xfrm>
            <a:prstGeom prst="line">
              <a:avLst/>
            </a:prstGeom>
            <a:noFill/>
            <a:ln w="12700" cap="sq" cmpd="sng" algn="ctr">
              <a:solidFill>
                <a:schemeClr val="accent2"/>
              </a:solidFill>
              <a:prstDash val="solid"/>
              <a:round/>
              <a:headEnd type="none" w="med" len="med"/>
              <a:tailEnd type="none" w="med" len="med"/>
            </a:ln>
            <a:effectLst/>
          </p:spPr>
        </p:cxnSp>
      </p:grpSp>
      <p:sp>
        <p:nvSpPr>
          <p:cNvPr id="103" name="Freeform 102"/>
          <p:cNvSpPr/>
          <p:nvPr/>
        </p:nvSpPr>
        <p:spPr>
          <a:xfrm flipV="1">
            <a:off x="5406390" y="4495800"/>
            <a:ext cx="2594610" cy="1404000"/>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28" name="Group 27"/>
          <p:cNvGrpSpPr/>
          <p:nvPr/>
        </p:nvGrpSpPr>
        <p:grpSpPr>
          <a:xfrm>
            <a:off x="6532416" y="5652654"/>
            <a:ext cx="2088785" cy="1177638"/>
            <a:chOff x="6532416" y="5652654"/>
            <a:chExt cx="2088785" cy="1177638"/>
          </a:xfrm>
        </p:grpSpPr>
        <mc:AlternateContent xmlns:mc="http://schemas.openxmlformats.org/markup-compatibility/2006" xmlns:a14="http://schemas.microsoft.com/office/drawing/2010/main">
          <mc:Choice Requires="a14">
            <p:sp>
              <p:nvSpPr>
                <p:cNvPr id="97" name="Text Box 33"/>
                <p:cNvSpPr txBox="1">
                  <a:spLocks noChangeArrowheads="1"/>
                </p:cNvSpPr>
                <p:nvPr/>
              </p:nvSpPr>
              <p:spPr bwMode="auto">
                <a:xfrm>
                  <a:off x="6532416" y="6307072"/>
                  <a:ext cx="2088785"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vs   </a:t>
                  </a:r>
                  <a:r>
                    <a:rPr lang="en-CA" altLang="en-US" sz="2800">
                      <a:solidFill>
                        <a:srgbClr val="66FF33"/>
                      </a:solidFill>
                      <a:latin typeface="Times New Roman" pitchFamily="18" charset="0"/>
                    </a:rPr>
                    <a:t> </a:t>
                  </a:r>
                  <a14:m>
                    <m:oMath xmlns:m="http://schemas.openxmlformats.org/officeDocument/2006/math">
                      <m:acc>
                        <m:accPr>
                          <m:chr m:val="⃗"/>
                          <m:ctrlPr>
                            <a:rPr lang="en-US" altLang="en-US" sz="2800" i="1" smtClean="0">
                              <a:solidFill>
                                <a:srgbClr val="00B050"/>
                              </a:solidFill>
                              <a:latin typeface="Cambria Math" panose="02040503050406030204" pitchFamily="18" charset="0"/>
                              <a:sym typeface="Symbol" panose="05050102010706020507" pitchFamily="18" charset="2"/>
                            </a:rPr>
                          </m:ctrlPr>
                        </m:accPr>
                        <m:e>
                          <m:r>
                            <a:rPr lang="en-CA" altLang="en-US" sz="2800" b="0" i="1" smtClean="0">
                              <a:solidFill>
                                <a:srgbClr val="00B050"/>
                              </a:solidFill>
                              <a:latin typeface="Cambria Math" panose="02040503050406030204" pitchFamily="18" charset="0"/>
                              <a:sym typeface="Symbol" panose="05050102010706020507" pitchFamily="18" charset="2"/>
                            </a:rPr>
                            <m:t>𝑤</m:t>
                          </m:r>
                        </m:e>
                      </m:acc>
                    </m:oMath>
                  </a14:m>
                  <a:endParaRPr lang="en-CA" altLang="en-US" sz="2800">
                    <a:solidFill>
                      <a:srgbClr val="00B050"/>
                    </a:solidFill>
                    <a:latin typeface="Times New Roman" pitchFamily="18" charset="0"/>
                  </a:endParaRPr>
                </a:p>
              </p:txBody>
            </p:sp>
          </mc:Choice>
          <mc:Fallback xmlns="">
            <p:sp>
              <p:nvSpPr>
                <p:cNvPr id="97" name="Text Box 33"/>
                <p:cNvSpPr txBox="1">
                  <a:spLocks noRot="1" noChangeAspect="1" noMove="1" noResize="1" noEditPoints="1" noAdjustHandles="1" noChangeArrowheads="1" noChangeShapeType="1" noTextEdit="1"/>
                </p:cNvSpPr>
                <p:nvPr/>
              </p:nvSpPr>
              <p:spPr bwMode="auto">
                <a:xfrm>
                  <a:off x="6532416" y="6307072"/>
                  <a:ext cx="2088785" cy="523220"/>
                </a:xfrm>
                <a:prstGeom prst="rect">
                  <a:avLst/>
                </a:prstGeom>
                <a:blipFill>
                  <a:blip r:embed="rId8"/>
                  <a:stretch>
                    <a:fillRect t="-12941" b="-329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106" name="Straight Connector 105"/>
            <p:cNvCxnSpPr/>
            <p:nvPr/>
          </p:nvCxnSpPr>
          <p:spPr bwMode="auto">
            <a:xfrm flipV="1">
              <a:off x="7620000" y="5652654"/>
              <a:ext cx="0" cy="723900"/>
            </a:xfrm>
            <a:prstGeom prst="line">
              <a:avLst/>
            </a:prstGeom>
            <a:noFill/>
            <a:ln w="12700" cap="sq" cmpd="sng" algn="ctr">
              <a:solidFill>
                <a:srgbClr val="00B050"/>
              </a:solidFill>
              <a:prstDash val="solid"/>
              <a:round/>
              <a:headEnd type="none" w="med" len="med"/>
              <a:tailEnd type="none" w="med" len="med"/>
            </a:ln>
            <a:effectLst/>
          </p:spPr>
        </p:cxnSp>
      </p:grpSp>
      <p:sp>
        <p:nvSpPr>
          <p:cNvPr id="6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mc:AlternateContent xmlns:mc="http://schemas.openxmlformats.org/markup-compatibility/2006" xmlns:a14="http://schemas.microsoft.com/office/drawing/2010/main">
        <mc:Choice Requires="a14">
          <p:sp>
            <p:nvSpPr>
              <p:cNvPr id="66" name="Rectangle 6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66" name="Rectangle 6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9"/>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33"/>
              <p:cNvSpPr txBox="1">
                <a:spLocks noChangeArrowheads="1"/>
              </p:cNvSpPr>
              <p:nvPr/>
            </p:nvSpPr>
            <p:spPr bwMode="auto">
              <a:xfrm>
                <a:off x="-97458" y="622199"/>
                <a:ext cx="9338913" cy="3108543"/>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a:spcBef>
                    <a:spcPct val="0"/>
                  </a:spcBef>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a:latin typeface="Times New Roman" panose="02020603050405020304" pitchFamily="18" charset="0"/>
                    <a:cs typeface="Times New Roman" panose="02020603050405020304" pitchFamily="18" charset="0"/>
                    <a:sym typeface="Symbol" panose="05050102010706020507" pitchFamily="18" charset="2"/>
                  </a:rPr>
                  <a:t>Given the </a:t>
                </a:r>
                <a:r>
                  <a:rPr lang="en-CA" altLang="en-US" sz="28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training data</a:t>
                </a:r>
                <a:r>
                  <a:rPr lang="en-CA" altLang="en-US" sz="2800">
                    <a:latin typeface="Times New Roman" panose="02020603050405020304" pitchFamily="18" charset="0"/>
                    <a:cs typeface="Times New Roman" panose="02020603050405020304" pitchFamily="18" charset="0"/>
                    <a:sym typeface="Symbol" panose="05050102010706020507" pitchFamily="18" charset="2"/>
                  </a:rPr>
                  <a:t>, </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find the </a:t>
                </a:r>
                <a:r>
                  <a:rPr lang="en-CA" altLang="en-US" sz="28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 </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that minimizes the </a:t>
                </a:r>
                <a:r>
                  <a:rPr lang="en-CA" altLang="en-US" sz="2800">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error</a:t>
                </a:r>
                <a:r>
                  <a:rPr lang="en-CA" altLang="en-US" sz="2800">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a:latin typeface="Times New Roman" pitchFamily="18" charset="0"/>
                  <a:sym typeface="Symbol" panose="05050102010706020507" pitchFamily="18" charset="2"/>
                </a:endParaRPr>
              </a:p>
            </p:txBody>
          </p:sp>
        </mc:Choice>
        <mc:Fallback xmlns="">
          <p:sp>
            <p:nvSpPr>
              <p:cNvPr id="67" name="Text Box 33"/>
              <p:cNvSpPr txBox="1">
                <a:spLocks noRot="1" noChangeAspect="1" noMove="1" noResize="1" noEditPoints="1" noAdjustHandles="1" noChangeArrowheads="1" noChangeShapeType="1" noTextEdit="1"/>
              </p:cNvSpPr>
              <p:nvPr/>
            </p:nvSpPr>
            <p:spPr bwMode="auto">
              <a:xfrm>
                <a:off x="-97458" y="622199"/>
                <a:ext cx="9338913" cy="3108543"/>
              </a:xfrm>
              <a:prstGeom prst="rect">
                <a:avLst/>
              </a:prstGeom>
              <a:blipFill>
                <a:blip r:embed="rId10"/>
                <a:stretch>
                  <a:fillRect t="-1961" b="-45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646703" y="1502304"/>
                <a:ext cx="5138907" cy="436786"/>
              </a:xfrm>
              <a:prstGeom prst="rect">
                <a:avLst/>
              </a:prstGeom>
              <a:noFill/>
            </p:spPr>
            <p:txBody>
              <a:bodyPr wrap="none" lIns="0" tIns="0" rIns="0" bIns="0" rtlCol="0">
                <a:spAutoFit/>
              </a:bodyPr>
              <a:lstStyle/>
              <a:p>
                <a:r>
                  <a:rPr lang="en-US" altLang="en-US" i="1" dirty="0">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dirty="0">
                    <a:solidFill>
                      <a:schemeClr val="accent1"/>
                    </a:solidFill>
                    <a:cs typeface="Times New Roman" panose="02020603050405020304" pitchFamily="18" charset="0"/>
                    <a:sym typeface="Symbol" panose="05050102010706020507" pitchFamily="18" charset="2"/>
                  </a:rPr>
                  <a:t>) </a:t>
                </a:r>
                <a:r>
                  <a:rPr lang="en-US" altLang="en-US" dirty="0">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dirty="0">
                  <a:solidFill>
                    <a:schemeClr val="tx1"/>
                  </a:solidFill>
                  <a:cs typeface="Times New Roman" panose="02020603050405020304" pitchFamily="18" charset="0"/>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11"/>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5867400" y="2362200"/>
                <a:ext cx="3429000" cy="1200329"/>
              </a:xfrm>
              <a:prstGeom prst="rect">
                <a:avLst/>
              </a:prstGeom>
            </p:spPr>
            <p:txBody>
              <a:bodyPr wrap="square">
                <a:spAutoFit/>
              </a:bodyPr>
              <a:lstStyle/>
              <a:p>
                <a:pPr algn="ctr"/>
                <a:r>
                  <a:rPr lang="en-US" altLang="en-US" sz="2400">
                    <a:cs typeface="Times New Roman" panose="02020603050405020304" pitchFamily="18" charset="0"/>
                    <a:sym typeface="Symbol" panose="05050102010706020507" pitchFamily="18" charset="2"/>
                  </a:rPr>
                  <a:t>Note we think of this </a:t>
                </a:r>
              </a:p>
              <a:p>
                <a:pPr algn="ctr"/>
                <a:r>
                  <a:rPr lang="en-US" altLang="en-US" sz="2400">
                    <a:solidFill>
                      <a:schemeClr val="accent2"/>
                    </a:solidFill>
                    <a:cs typeface="Times New Roman" panose="02020603050405020304" pitchFamily="18" charset="0"/>
                    <a:sym typeface="Symbol" panose="05050102010706020507" pitchFamily="18" charset="2"/>
                  </a:rPr>
                  <a:t>error</a:t>
                </a:r>
                <a:r>
                  <a:rPr lang="en-US" altLang="en-US" sz="2400">
                    <a:cs typeface="Times New Roman" panose="02020603050405020304" pitchFamily="18" charset="0"/>
                    <a:sym typeface="Symbol" panose="05050102010706020507" pitchFamily="18" charset="2"/>
                  </a:rPr>
                  <a:t> as a </a:t>
                </a:r>
                <a:r>
                  <a:rPr lang="en-US" altLang="en-US" sz="2400">
                    <a:solidFill>
                      <a:schemeClr val="accent2"/>
                    </a:solidFill>
                    <a:cs typeface="Times New Roman" panose="02020603050405020304" pitchFamily="18" charset="0"/>
                    <a:sym typeface="Symbol" panose="05050102010706020507" pitchFamily="18" charset="2"/>
                  </a:rPr>
                  <a:t>function</a:t>
                </a:r>
                <a:r>
                  <a:rPr lang="en-US" altLang="en-US" sz="2400">
                    <a:cs typeface="Times New Roman" panose="02020603050405020304" pitchFamily="18" charset="0"/>
                    <a:sym typeface="Symbol" panose="05050102010706020507" pitchFamily="18" charset="2"/>
                  </a:rPr>
                  <a:t> </a:t>
                </a:r>
              </a:p>
              <a:p>
                <a:pPr algn="ctr"/>
                <a:r>
                  <a:rPr lang="en-US" altLang="en-US" sz="2400">
                    <a:cs typeface="Times New Roman" panose="02020603050405020304" pitchFamily="18" charset="0"/>
                    <a:sym typeface="Symbol" panose="05050102010706020507" pitchFamily="18" charset="2"/>
                  </a:rPr>
                  <a:t>of the </a:t>
                </a:r>
                <a:r>
                  <a:rPr lang="en-US" altLang="en-US" sz="2400" i="1">
                    <a:solidFill>
                      <a:srgbClr val="66FF33"/>
                    </a:solidFill>
                    <a:cs typeface="Times New Roman" panose="02020603050405020304" pitchFamily="18" charset="0"/>
                    <a:sym typeface="Symbol" panose="05050102010706020507" pitchFamily="18" charset="2"/>
                  </a:rPr>
                  <a:t>weights</a:t>
                </a:r>
                <a:r>
                  <a:rPr lang="en-US" altLang="en-US" sz="2400">
                    <a:sym typeface="Symbol" panose="05050102010706020507" pitchFamily="18" charset="2"/>
                  </a:rPr>
                  <a:t> </a:t>
                </a:r>
                <a14:m>
                  <m:oMath xmlns:m="http://schemas.openxmlformats.org/officeDocument/2006/math">
                    <m:acc>
                      <m:accPr>
                        <m:chr m:val="⃗"/>
                        <m:ctrlPr>
                          <a:rPr lang="en-US" altLang="en-US" sz="2400" i="1">
                            <a:solidFill>
                              <a:srgbClr val="66FF33"/>
                            </a:solidFill>
                            <a:latin typeface="Cambria Math" panose="02040503050406030204" pitchFamily="18" charset="0"/>
                          </a:rPr>
                        </m:ctrlPr>
                      </m:accPr>
                      <m:e>
                        <m:r>
                          <a:rPr lang="en-CA" altLang="en-US" sz="2400" i="1">
                            <a:solidFill>
                              <a:srgbClr val="66FF33"/>
                            </a:solidFill>
                            <a:latin typeface="Cambria Math" panose="02040503050406030204" pitchFamily="18" charset="0"/>
                          </a:rPr>
                          <m:t>𝑤</m:t>
                        </m:r>
                      </m:e>
                    </m:acc>
                  </m:oMath>
                </a14:m>
                <a:r>
                  <a:rPr lang="en-US" altLang="en-US" sz="2400">
                    <a:cs typeface="Times New Roman" panose="02020603050405020304" pitchFamily="18" charset="0"/>
                    <a:sym typeface="Symbol" panose="05050102010706020507" pitchFamily="18" charset="2"/>
                  </a:rPr>
                  <a:t>.</a:t>
                </a:r>
                <a:endParaRPr lang="en-US" altLang="en-US" sz="2400">
                  <a:sym typeface="Symbol" panose="05050102010706020507" pitchFamily="18" charset="2"/>
                </a:endParaRPr>
              </a:p>
            </p:txBody>
          </p:sp>
        </mc:Choice>
        <mc:Fallback xmlns="">
          <p:sp>
            <p:nvSpPr>
              <p:cNvPr id="69" name="Rectangle 68"/>
              <p:cNvSpPr>
                <a:spLocks noRot="1" noChangeAspect="1" noMove="1" noResize="1" noEditPoints="1" noAdjustHandles="1" noChangeArrowheads="1" noChangeShapeType="1" noTextEdit="1"/>
              </p:cNvSpPr>
              <p:nvPr/>
            </p:nvSpPr>
            <p:spPr>
              <a:xfrm>
                <a:off x="5867400" y="2362200"/>
                <a:ext cx="3429000" cy="1200329"/>
              </a:xfrm>
              <a:prstGeom prst="rect">
                <a:avLst/>
              </a:prstGeom>
              <a:blipFill>
                <a:blip r:embed="rId12"/>
                <a:stretch>
                  <a:fillRect t="-4082" b="-10714"/>
                </a:stretch>
              </a:blipFill>
            </p:spPr>
            <p:txBody>
              <a:bodyPr/>
              <a:lstStyle/>
              <a:p>
                <a:r>
                  <a:rPr lang="en-CA">
                    <a:noFill/>
                  </a:rPr>
                  <a:t> </a:t>
                </a:r>
              </a:p>
            </p:txBody>
          </p:sp>
        </mc:Fallback>
      </mc:AlternateContent>
    </p:spTree>
    <p:extLst>
      <p:ext uri="{BB962C8B-B14F-4D97-AF65-F5344CB8AC3E}">
        <p14:creationId xmlns:p14="http://schemas.microsoft.com/office/powerpoint/2010/main" val="97041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7">
                                            <p:txEl>
                                              <p:pRg st="3" end="3"/>
                                            </p:txEl>
                                          </p:spTgt>
                                        </p:tgtEl>
                                        <p:attrNameLst>
                                          <p:attrName>style.visibility</p:attrName>
                                        </p:attrNameLst>
                                      </p:cBhvr>
                                      <p:to>
                                        <p:strVal val="visible"/>
                                      </p:to>
                                    </p:set>
                                    <p:anim calcmode="lin" valueType="num">
                                      <p:cBhvr additive="base">
                                        <p:cTn id="7" dur="500" fill="hold"/>
                                        <p:tgtEl>
                                          <p:spTgt spid="67">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7">
                                            <p:txEl>
                                              <p:pRg st="4" end="4"/>
                                            </p:txEl>
                                          </p:spTgt>
                                        </p:tgtEl>
                                        <p:attrNameLst>
                                          <p:attrName>style.visibility</p:attrName>
                                        </p:attrNameLst>
                                      </p:cBhvr>
                                      <p:to>
                                        <p:strVal val="visible"/>
                                      </p:to>
                                    </p:set>
                                    <p:anim calcmode="lin" valueType="num">
                                      <p:cBhvr additive="base">
                                        <p:cTn id="13" dur="500" fill="hold"/>
                                        <p:tgtEl>
                                          <p:spTgt spid="67">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7">
                                            <p:txEl>
                                              <p:pRg st="0" end="0"/>
                                            </p:txEl>
                                          </p:spTgt>
                                        </p:tgtEl>
                                        <p:attrNameLst>
                                          <p:attrName>style.visibility</p:attrName>
                                        </p:attrNameLst>
                                      </p:cBhvr>
                                      <p:to>
                                        <p:strVal val="visible"/>
                                      </p:to>
                                    </p:set>
                                    <p:anim calcmode="lin" valueType="num">
                                      <p:cBhvr additive="base">
                                        <p:cTn id="17"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500" fill="hold"/>
                                        <p:tgtEl>
                                          <p:spTgt spid="66"/>
                                        </p:tgtEl>
                                        <p:attrNameLst>
                                          <p:attrName>ppt_x</p:attrName>
                                        </p:attrNameLst>
                                      </p:cBhvr>
                                      <p:tavLst>
                                        <p:tav tm="0">
                                          <p:val>
                                            <p:strVal val="0-#ppt_w/2"/>
                                          </p:val>
                                        </p:tav>
                                        <p:tav tm="100000">
                                          <p:val>
                                            <p:strVal val="#ppt_x"/>
                                          </p:val>
                                        </p:tav>
                                      </p:tavLst>
                                    </p:anim>
                                    <p:anim calcmode="lin" valueType="num">
                                      <p:cBhvr additive="base">
                                        <p:cTn id="22"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7">
                                            <p:txEl>
                                              <p:pRg st="1" end="1"/>
                                            </p:txEl>
                                          </p:spTgt>
                                        </p:tgtEl>
                                        <p:attrNameLst>
                                          <p:attrName>style.visibility</p:attrName>
                                        </p:attrNameLst>
                                      </p:cBhvr>
                                      <p:to>
                                        <p:strVal val="visible"/>
                                      </p:to>
                                    </p:set>
                                    <p:anim calcmode="lin" valueType="num">
                                      <p:cBhvr additive="base">
                                        <p:cTn id="27" dur="500" fill="hold"/>
                                        <p:tgtEl>
                                          <p:spTgt spid="67">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67">
                                            <p:txEl>
                                              <p:pRg st="2" end="2"/>
                                            </p:txEl>
                                          </p:spTgt>
                                        </p:tgtEl>
                                        <p:attrNameLst>
                                          <p:attrName>style.visibility</p:attrName>
                                        </p:attrNameLst>
                                      </p:cBhvr>
                                      <p:to>
                                        <p:strVal val="visible"/>
                                      </p:to>
                                    </p:set>
                                    <p:anim calcmode="lin" valueType="num">
                                      <p:cBhvr additive="base">
                                        <p:cTn id="33" dur="500" fill="hold"/>
                                        <p:tgtEl>
                                          <p:spTgt spid="67">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7">
                                            <p:txEl>
                                              <p:pRg st="2" end="2"/>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additive="base">
                                        <p:cTn id="37" dur="500" fill="hold"/>
                                        <p:tgtEl>
                                          <p:spTgt spid="68"/>
                                        </p:tgtEl>
                                        <p:attrNameLst>
                                          <p:attrName>ppt_x</p:attrName>
                                        </p:attrNameLst>
                                      </p:cBhvr>
                                      <p:tavLst>
                                        <p:tav tm="0">
                                          <p:val>
                                            <p:strVal val="0-#ppt_w/2"/>
                                          </p:val>
                                        </p:tav>
                                        <p:tav tm="100000">
                                          <p:val>
                                            <p:strVal val="#ppt_x"/>
                                          </p:val>
                                        </p:tav>
                                      </p:tavLst>
                                    </p:anim>
                                    <p:anim calcmode="lin" valueType="num">
                                      <p:cBhvr additive="base">
                                        <p:cTn id="3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7">
                                            <p:txEl>
                                              <p:pRg st="5" end="5"/>
                                            </p:txEl>
                                          </p:spTgt>
                                        </p:tgtEl>
                                        <p:attrNameLst>
                                          <p:attrName>style.visibility</p:attrName>
                                        </p:attrNameLst>
                                      </p:cBhvr>
                                      <p:to>
                                        <p:strVal val="visible"/>
                                      </p:to>
                                    </p:set>
                                    <p:anim calcmode="lin" valueType="num">
                                      <p:cBhvr additive="base">
                                        <p:cTn id="43" dur="500" fill="hold"/>
                                        <p:tgtEl>
                                          <p:spTgt spid="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7">
                                            <p:txEl>
                                              <p:pRg st="6" end="6"/>
                                            </p:txEl>
                                          </p:spTgt>
                                        </p:tgtEl>
                                        <p:attrNameLst>
                                          <p:attrName>style.visibility</p:attrName>
                                        </p:attrNameLst>
                                      </p:cBhvr>
                                      <p:to>
                                        <p:strVal val="visible"/>
                                      </p:to>
                                    </p:set>
                                    <p:anim calcmode="lin" valueType="num">
                                      <p:cBhvr additive="base">
                                        <p:cTn id="49" dur="500" fill="hold"/>
                                        <p:tgtEl>
                                          <p:spTgt spid="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4572000" y="3962400"/>
            <a:ext cx="3766810" cy="2590800"/>
            <a:chOff x="76200" y="3962400"/>
            <a:chExt cx="3766810" cy="2590800"/>
          </a:xfrm>
        </p:grpSpPr>
        <p:cxnSp>
          <p:nvCxnSpPr>
            <p:cNvPr id="88" name="Straight Connector 87"/>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9" name="Straight Connector 88"/>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90"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Error </a:t>
              </a:r>
              <a:r>
                <a:rPr lang="en-CA" altLang="en-US" sz="2800" i="1">
                  <a:solidFill>
                    <a:schemeClr val="accent1"/>
                  </a:solidFill>
                  <a:latin typeface="Times New Roman" panose="02020603050405020304" pitchFamily="18" charset="0"/>
                </a:rPr>
                <a:t>E</a:t>
              </a:r>
            </a:p>
          </p:txBody>
        </p:sp>
      </p:grpSp>
      <p:sp>
        <p:nvSpPr>
          <p:cNvPr id="91" name="Text Box 33"/>
          <p:cNvSpPr txBox="1">
            <a:spLocks noChangeArrowheads="1"/>
          </p:cNvSpPr>
          <p:nvPr/>
        </p:nvSpPr>
        <p:spPr bwMode="auto">
          <a:xfrm>
            <a:off x="4433454"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Weights</a:t>
            </a:r>
            <a:endParaRPr lang="en-CA" altLang="en-US" sz="2800">
              <a:solidFill>
                <a:srgbClr val="66FF33"/>
              </a:solidFill>
              <a:latin typeface="Times New Roman" panose="02020603050405020304" pitchFamily="18" charset="0"/>
            </a:endParaRPr>
          </a:p>
        </p:txBody>
      </p:sp>
      <p:sp>
        <p:nvSpPr>
          <p:cNvPr id="103" name="Freeform 102"/>
          <p:cNvSpPr/>
          <p:nvPr/>
        </p:nvSpPr>
        <p:spPr>
          <a:xfrm flipV="1">
            <a:off x="5406390" y="4495800"/>
            <a:ext cx="2594610" cy="1404000"/>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mc:AlternateContent xmlns:mc="http://schemas.openxmlformats.org/markup-compatibility/2006" xmlns:a14="http://schemas.microsoft.com/office/drawing/2010/main">
        <mc:Choice Requires="a14">
          <p:sp>
            <p:nvSpPr>
              <p:cNvPr id="66" name="Rectangle 6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66" name="Rectangle 6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33"/>
              <p:cNvSpPr txBox="1">
                <a:spLocks noChangeArrowheads="1"/>
              </p:cNvSpPr>
              <p:nvPr/>
            </p:nvSpPr>
            <p:spPr bwMode="auto">
              <a:xfrm>
                <a:off x="-97458" y="622199"/>
                <a:ext cx="9338913" cy="3108543"/>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a:spcBef>
                    <a:spcPct val="0"/>
                  </a:spcBef>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       </a:t>
                </a:r>
                <a:r>
                  <a:rPr lang="en-CA" altLang="en-US" sz="2800">
                    <a:latin typeface="Times New Roman" panose="02020603050405020304" pitchFamily="18" charset="0"/>
                    <a:cs typeface="Times New Roman" panose="02020603050405020304" pitchFamily="18" charset="0"/>
                    <a:sym typeface="Symbol" panose="05050102010706020507" pitchFamily="18" charset="2"/>
                  </a:rPr>
                  <a:t>Given the </a:t>
                </a:r>
                <a:r>
                  <a:rPr lang="en-CA" altLang="en-US" sz="2800">
                    <a:solidFill>
                      <a:srgbClr val="FF00FF"/>
                    </a:solidFill>
                    <a:latin typeface="Times New Roman" panose="02020603050405020304" pitchFamily="18" charset="0"/>
                    <a:cs typeface="Times New Roman" panose="02020603050405020304" pitchFamily="18" charset="0"/>
                    <a:sym typeface="Symbol" panose="05050102010706020507" pitchFamily="18" charset="2"/>
                  </a:rPr>
                  <a:t>training data</a:t>
                </a:r>
                <a:r>
                  <a:rPr lang="en-CA" altLang="en-US" sz="2800">
                    <a:latin typeface="Times New Roman" panose="02020603050405020304" pitchFamily="18" charset="0"/>
                    <a:cs typeface="Times New Roman" panose="02020603050405020304" pitchFamily="18" charset="0"/>
                    <a:sym typeface="Symbol" panose="05050102010706020507" pitchFamily="18" charset="2"/>
                  </a:rPr>
                  <a:t>, </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find the </a:t>
                </a:r>
                <a:r>
                  <a:rPr lang="en-CA" altLang="en-US" sz="2800">
                    <a:solidFill>
                      <a:srgbClr val="66FF33"/>
                    </a:solidFill>
                    <a:latin typeface="Times New Roman" panose="02020603050405020304" pitchFamily="18" charset="0"/>
                    <a:cs typeface="Times New Roman" panose="02020603050405020304" pitchFamily="18" charset="0"/>
                    <a:sym typeface="Symbol" panose="05050102010706020507" pitchFamily="18" charset="2"/>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that minimizes the </a:t>
                </a:r>
                <a:r>
                  <a:rPr lang="en-CA" altLang="en-US" sz="2800">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error</a:t>
                </a:r>
                <a:r>
                  <a:rPr lang="en-CA" altLang="en-US" sz="2800">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a:latin typeface="Times New Roman" pitchFamily="18" charset="0"/>
                  <a:sym typeface="Symbol" panose="05050102010706020507" pitchFamily="18" charset="2"/>
                </a:endParaRPr>
              </a:p>
            </p:txBody>
          </p:sp>
        </mc:Choice>
        <mc:Fallback xmlns="">
          <p:sp>
            <p:nvSpPr>
              <p:cNvPr id="67" name="Text Box 33"/>
              <p:cNvSpPr txBox="1">
                <a:spLocks noRot="1" noChangeAspect="1" noMove="1" noResize="1" noEditPoints="1" noAdjustHandles="1" noChangeArrowheads="1" noChangeShapeType="1" noTextEdit="1"/>
              </p:cNvSpPr>
              <p:nvPr/>
            </p:nvSpPr>
            <p:spPr bwMode="auto">
              <a:xfrm>
                <a:off x="-97458" y="622199"/>
                <a:ext cx="9338913" cy="3108543"/>
              </a:xfrm>
              <a:prstGeom prst="rect">
                <a:avLst/>
              </a:prstGeom>
              <a:blipFill>
                <a:blip r:embed="rId4"/>
                <a:stretch>
                  <a:fillRect t="-1961" b="-45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5867400" y="2362200"/>
                <a:ext cx="3429000" cy="1200329"/>
              </a:xfrm>
              <a:prstGeom prst="rect">
                <a:avLst/>
              </a:prstGeom>
            </p:spPr>
            <p:txBody>
              <a:bodyPr wrap="square">
                <a:spAutoFit/>
              </a:bodyPr>
              <a:lstStyle/>
              <a:p>
                <a:pPr algn="ctr"/>
                <a:r>
                  <a:rPr lang="en-US" altLang="en-US" sz="2400">
                    <a:cs typeface="Times New Roman" panose="02020603050405020304" pitchFamily="18" charset="0"/>
                    <a:sym typeface="Symbol" panose="05050102010706020507" pitchFamily="18" charset="2"/>
                  </a:rPr>
                  <a:t>Note we think of this </a:t>
                </a:r>
              </a:p>
              <a:p>
                <a:pPr algn="ctr"/>
                <a:r>
                  <a:rPr lang="en-US" altLang="en-US" sz="2400">
                    <a:solidFill>
                      <a:schemeClr val="accent2"/>
                    </a:solidFill>
                    <a:cs typeface="Times New Roman" panose="02020603050405020304" pitchFamily="18" charset="0"/>
                    <a:sym typeface="Symbol" panose="05050102010706020507" pitchFamily="18" charset="2"/>
                  </a:rPr>
                  <a:t>error</a:t>
                </a:r>
                <a:r>
                  <a:rPr lang="en-US" altLang="en-US" sz="2400">
                    <a:cs typeface="Times New Roman" panose="02020603050405020304" pitchFamily="18" charset="0"/>
                    <a:sym typeface="Symbol" panose="05050102010706020507" pitchFamily="18" charset="2"/>
                  </a:rPr>
                  <a:t> as a </a:t>
                </a:r>
                <a:r>
                  <a:rPr lang="en-US" altLang="en-US" sz="2400">
                    <a:solidFill>
                      <a:schemeClr val="accent2"/>
                    </a:solidFill>
                    <a:cs typeface="Times New Roman" panose="02020603050405020304" pitchFamily="18" charset="0"/>
                    <a:sym typeface="Symbol" panose="05050102010706020507" pitchFamily="18" charset="2"/>
                  </a:rPr>
                  <a:t>function</a:t>
                </a:r>
                <a:r>
                  <a:rPr lang="en-US" altLang="en-US" sz="2400">
                    <a:cs typeface="Times New Roman" panose="02020603050405020304" pitchFamily="18" charset="0"/>
                    <a:sym typeface="Symbol" panose="05050102010706020507" pitchFamily="18" charset="2"/>
                  </a:rPr>
                  <a:t> </a:t>
                </a:r>
              </a:p>
              <a:p>
                <a:pPr algn="ctr"/>
                <a:r>
                  <a:rPr lang="en-US" altLang="en-US" sz="2400">
                    <a:cs typeface="Times New Roman" panose="02020603050405020304" pitchFamily="18" charset="0"/>
                    <a:sym typeface="Symbol" panose="05050102010706020507" pitchFamily="18" charset="2"/>
                  </a:rPr>
                  <a:t>of the </a:t>
                </a:r>
                <a:r>
                  <a:rPr lang="en-US" altLang="en-US" sz="2400" i="1">
                    <a:solidFill>
                      <a:srgbClr val="66FF33"/>
                    </a:solidFill>
                    <a:cs typeface="Times New Roman" panose="02020603050405020304" pitchFamily="18" charset="0"/>
                    <a:sym typeface="Symbol" panose="05050102010706020507" pitchFamily="18" charset="2"/>
                  </a:rPr>
                  <a:t>weights</a:t>
                </a:r>
                <a:r>
                  <a:rPr lang="en-US" altLang="en-US" sz="2400">
                    <a:sym typeface="Symbol" panose="05050102010706020507" pitchFamily="18" charset="2"/>
                  </a:rPr>
                  <a:t> </a:t>
                </a:r>
                <a14:m>
                  <m:oMath xmlns:m="http://schemas.openxmlformats.org/officeDocument/2006/math">
                    <m:acc>
                      <m:accPr>
                        <m:chr m:val="⃗"/>
                        <m:ctrlPr>
                          <a:rPr lang="en-US" altLang="en-US" sz="2400" i="1">
                            <a:solidFill>
                              <a:srgbClr val="66FF33"/>
                            </a:solidFill>
                            <a:latin typeface="Cambria Math" panose="02040503050406030204" pitchFamily="18" charset="0"/>
                          </a:rPr>
                        </m:ctrlPr>
                      </m:accPr>
                      <m:e>
                        <m:r>
                          <a:rPr lang="en-CA" altLang="en-US" sz="2400" i="1">
                            <a:solidFill>
                              <a:srgbClr val="66FF33"/>
                            </a:solidFill>
                            <a:latin typeface="Cambria Math" panose="02040503050406030204" pitchFamily="18" charset="0"/>
                          </a:rPr>
                          <m:t>𝑤</m:t>
                        </m:r>
                      </m:e>
                    </m:acc>
                  </m:oMath>
                </a14:m>
                <a:r>
                  <a:rPr lang="en-US" altLang="en-US" sz="2400">
                    <a:cs typeface="Times New Roman" panose="02020603050405020304" pitchFamily="18" charset="0"/>
                    <a:sym typeface="Symbol" panose="05050102010706020507" pitchFamily="18" charset="2"/>
                  </a:rPr>
                  <a:t>.</a:t>
                </a:r>
                <a:endParaRPr lang="en-US" altLang="en-US" sz="2400">
                  <a:sym typeface="Symbol" panose="05050102010706020507" pitchFamily="18" charset="2"/>
                </a:endParaRPr>
              </a:p>
            </p:txBody>
          </p:sp>
        </mc:Choice>
        <mc:Fallback xmlns="">
          <p:sp>
            <p:nvSpPr>
              <p:cNvPr id="69" name="Rectangle 68"/>
              <p:cNvSpPr>
                <a:spLocks noRot="1" noChangeAspect="1" noMove="1" noResize="1" noEditPoints="1" noAdjustHandles="1" noChangeArrowheads="1" noChangeShapeType="1" noTextEdit="1"/>
              </p:cNvSpPr>
              <p:nvPr/>
            </p:nvSpPr>
            <p:spPr>
              <a:xfrm>
                <a:off x="5867400" y="2362200"/>
                <a:ext cx="3429000" cy="1200329"/>
              </a:xfrm>
              <a:prstGeom prst="rect">
                <a:avLst/>
              </a:prstGeom>
              <a:blipFill>
                <a:blip r:embed="rId6"/>
                <a:stretch>
                  <a:fillRect t="-4082" b="-10714"/>
                </a:stretch>
              </a:blipFill>
            </p:spPr>
            <p:txBody>
              <a:bodyPr/>
              <a:lstStyle/>
              <a:p>
                <a:r>
                  <a:rPr lang="en-US">
                    <a:noFill/>
                  </a:rPr>
                  <a:t> </a:t>
                </a:r>
              </a:p>
            </p:txBody>
          </p:sp>
        </mc:Fallback>
      </mc:AlternateContent>
      <p:grpSp>
        <p:nvGrpSpPr>
          <p:cNvPr id="75" name="Group 74"/>
          <p:cNvGrpSpPr/>
          <p:nvPr/>
        </p:nvGrpSpPr>
        <p:grpSpPr>
          <a:xfrm>
            <a:off x="6137618" y="5899588"/>
            <a:ext cx="914400" cy="981446"/>
            <a:chOff x="2596978" y="5899588"/>
            <a:chExt cx="914400" cy="981446"/>
          </a:xfrm>
        </p:grpSpPr>
        <mc:AlternateContent xmlns:mc="http://schemas.openxmlformats.org/markup-compatibility/2006" xmlns:a14="http://schemas.microsoft.com/office/drawing/2010/main">
          <mc:Choice Requires="a14">
            <p:sp>
              <p:nvSpPr>
                <p:cNvPr id="76" name="Text Box 33"/>
                <p:cNvSpPr txBox="1">
                  <a:spLocks noChangeArrowheads="1"/>
                </p:cNvSpPr>
                <p:nvPr/>
              </p:nvSpPr>
              <p:spPr bwMode="auto">
                <a:xfrm>
                  <a:off x="2596978" y="6324600"/>
                  <a:ext cx="914400" cy="556434"/>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e>
                          <m:sub>
                            <m:r>
                              <a:rPr lang="en-CA" altLang="en-US" sz="2800" i="1">
                                <a:solidFill>
                                  <a:srgbClr val="66FF33"/>
                                </a:solidFill>
                                <a:latin typeface="Cambria Math" panose="02040503050406030204" pitchFamily="18" charset="0"/>
                                <a:sym typeface="Symbol" panose="05050102010706020507" pitchFamily="18" charset="2"/>
                              </a:rPr>
                              <m:t>𝑜𝑝𝑡</m:t>
                            </m:r>
                          </m:sub>
                        </m:sSub>
                      </m:oMath>
                    </m:oMathPara>
                  </a14:m>
                  <a:endParaRPr lang="en-CA" altLang="en-US" sz="2800" baseline="-25000">
                    <a:latin typeface="Times New Roman" pitchFamily="18" charset="0"/>
                  </a:endParaRPr>
                </a:p>
              </p:txBody>
            </p:sp>
          </mc:Choice>
          <mc:Fallback xmlns="">
            <p:sp>
              <p:nvSpPr>
                <p:cNvPr id="50" name="Text Box 33"/>
                <p:cNvSpPr txBox="1">
                  <a:spLocks noRot="1" noChangeAspect="1" noMove="1" noResize="1" noEditPoints="1" noAdjustHandles="1" noChangeArrowheads="1" noChangeShapeType="1" noTextEdit="1"/>
                </p:cNvSpPr>
                <p:nvPr/>
              </p:nvSpPr>
              <p:spPr bwMode="auto">
                <a:xfrm>
                  <a:off x="2596978" y="6324600"/>
                  <a:ext cx="914400" cy="556434"/>
                </a:xfrm>
                <a:prstGeom prst="rect">
                  <a:avLst/>
                </a:prstGeom>
                <a:blipFill>
                  <a:blip r:embed="rId8"/>
                  <a:stretch>
                    <a:fillRect r="-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77" name="Straight Connector 76"/>
            <p:cNvCxnSpPr/>
            <p:nvPr/>
          </p:nvCxnSpPr>
          <p:spPr bwMode="auto">
            <a:xfrm flipV="1">
              <a:off x="3133444" y="5899588"/>
              <a:ext cx="0" cy="501212"/>
            </a:xfrm>
            <a:prstGeom prst="line">
              <a:avLst/>
            </a:prstGeom>
            <a:noFill/>
            <a:ln w="12700" cap="sq" cmpd="sng" algn="ctr">
              <a:solidFill>
                <a:srgbClr val="66FF33"/>
              </a:solidFill>
              <a:prstDash val="solid"/>
              <a:round/>
              <a:headEnd type="none" w="med" len="med"/>
              <a:tailEnd type="none" w="med" len="med"/>
            </a:ln>
            <a:effectLst/>
          </p:spPr>
        </p:cxnSp>
      </p:grpSp>
      <p:grpSp>
        <p:nvGrpSpPr>
          <p:cNvPr id="5" name="Group 4"/>
          <p:cNvGrpSpPr/>
          <p:nvPr/>
        </p:nvGrpSpPr>
        <p:grpSpPr>
          <a:xfrm>
            <a:off x="2133600" y="5590308"/>
            <a:ext cx="4561509" cy="523220"/>
            <a:chOff x="2133600" y="5590308"/>
            <a:chExt cx="4561509" cy="523220"/>
          </a:xfrm>
        </p:grpSpPr>
        <p:cxnSp>
          <p:nvCxnSpPr>
            <p:cNvPr id="78" name="Straight Connector 77"/>
            <p:cNvCxnSpPr/>
            <p:nvPr/>
          </p:nvCxnSpPr>
          <p:spPr bwMode="auto">
            <a:xfrm>
              <a:off x="4433454" y="5899588"/>
              <a:ext cx="2261655" cy="822"/>
            </a:xfrm>
            <a:prstGeom prst="line">
              <a:avLst/>
            </a:prstGeom>
            <a:noFill/>
            <a:ln w="12700" cap="sq" cmpd="sng" algn="ctr">
              <a:solidFill>
                <a:schemeClr val="accent1"/>
              </a:solidFill>
              <a:prstDash val="solid"/>
              <a:round/>
              <a:headEnd type="none" w="med" len="med"/>
              <a:tailEnd type="none" w="med" len="med"/>
            </a:ln>
            <a:effectLst/>
          </p:spPr>
        </p:cxnSp>
        <p:sp>
          <p:nvSpPr>
            <p:cNvPr id="79" name="Rectangle 78"/>
            <p:cNvSpPr/>
            <p:nvPr/>
          </p:nvSpPr>
          <p:spPr>
            <a:xfrm>
              <a:off x="2133600" y="5590308"/>
              <a:ext cx="4388526" cy="523220"/>
            </a:xfrm>
            <a:prstGeom prst="rect">
              <a:avLst/>
            </a:prstGeom>
          </p:spPr>
          <p:txBody>
            <a:bodyPr wrap="square">
              <a:spAutoFit/>
            </a:bodyPr>
            <a:lstStyle/>
            <a:p>
              <a:r>
                <a:rPr lang="en-CA" altLang="en-US">
                  <a:cs typeface="Times New Roman" panose="02020603050405020304" pitchFamily="18" charset="0"/>
                  <a:sym typeface="Symbol" panose="05050102010706020507" pitchFamily="18" charset="2"/>
                </a:rPr>
                <a:t>Minimum error</a:t>
              </a:r>
            </a:p>
          </p:txBody>
        </p:sp>
      </p:grpSp>
    </p:spTree>
    <p:extLst>
      <p:ext uri="{BB962C8B-B14F-4D97-AF65-F5344CB8AC3E}">
        <p14:creationId xmlns:p14="http://schemas.microsoft.com/office/powerpoint/2010/main" val="19595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0-#ppt_w/2"/>
                                          </p:val>
                                        </p:tav>
                                        <p:tav tm="100000">
                                          <p:val>
                                            <p:strVal val="#ppt_x"/>
                                          </p:val>
                                        </p:tav>
                                      </p:tavLst>
                                    </p:anim>
                                    <p:anim calcmode="lin" valueType="num">
                                      <p:cBhvr additive="base">
                                        <p:cTn id="14"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4572000" y="3962400"/>
            <a:ext cx="3766810" cy="2590800"/>
            <a:chOff x="76200" y="3962400"/>
            <a:chExt cx="3766810" cy="2590800"/>
          </a:xfrm>
        </p:grpSpPr>
        <p:cxnSp>
          <p:nvCxnSpPr>
            <p:cNvPr id="88" name="Straight Connector 87"/>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89" name="Straight Connector 88"/>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90"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Error </a:t>
              </a:r>
              <a:r>
                <a:rPr lang="en-CA" altLang="en-US" sz="2800" i="1">
                  <a:solidFill>
                    <a:schemeClr val="accent1"/>
                  </a:solidFill>
                  <a:latin typeface="Times New Roman" panose="02020603050405020304" pitchFamily="18" charset="0"/>
                </a:rPr>
                <a:t>E</a:t>
              </a:r>
            </a:p>
          </p:txBody>
        </p:sp>
      </p:grpSp>
      <p:sp>
        <p:nvSpPr>
          <p:cNvPr id="91" name="Text Box 33"/>
          <p:cNvSpPr txBox="1">
            <a:spLocks noChangeArrowheads="1"/>
          </p:cNvSpPr>
          <p:nvPr/>
        </p:nvSpPr>
        <p:spPr bwMode="auto">
          <a:xfrm>
            <a:off x="4433454"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Weights</a:t>
            </a:r>
            <a:endParaRPr lang="en-CA" altLang="en-US" sz="2800">
              <a:solidFill>
                <a:srgbClr val="66FF33"/>
              </a:solidFill>
              <a:latin typeface="Times New Roman" panose="02020603050405020304" pitchFamily="18" charset="0"/>
            </a:endParaRPr>
          </a:p>
        </p:txBody>
      </p:sp>
      <p:sp>
        <p:nvSpPr>
          <p:cNvPr id="103" name="Freeform 102"/>
          <p:cNvSpPr/>
          <p:nvPr/>
        </p:nvSpPr>
        <p:spPr>
          <a:xfrm flipV="1">
            <a:off x="5406390" y="4495800"/>
            <a:ext cx="2594610" cy="1404000"/>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mc:AlternateContent xmlns:mc="http://schemas.openxmlformats.org/markup-compatibility/2006" xmlns:a14="http://schemas.microsoft.com/office/drawing/2010/main">
        <mc:Choice Requires="a14">
          <p:sp>
            <p:nvSpPr>
              <p:cNvPr id="66" name="Rectangle 6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66" name="Rectangle 6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33"/>
              <p:cNvSpPr txBox="1">
                <a:spLocks noChangeArrowheads="1"/>
              </p:cNvSpPr>
              <p:nvPr/>
            </p:nvSpPr>
            <p:spPr bwMode="auto">
              <a:xfrm>
                <a:off x="-97458" y="622199"/>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p:txBody>
          </p:sp>
        </mc:Choice>
        <mc:Fallback xmlns="">
          <p:sp>
            <p:nvSpPr>
              <p:cNvPr id="67" name="Text Box 33"/>
              <p:cNvSpPr txBox="1">
                <a:spLocks noRot="1" noChangeAspect="1" noMove="1" noResize="1" noEditPoints="1" noAdjustHandles="1" noChangeArrowheads="1" noChangeShapeType="1" noTextEdit="1"/>
              </p:cNvSpPr>
              <p:nvPr/>
            </p:nvSpPr>
            <p:spPr bwMode="auto">
              <a:xfrm>
                <a:off x="-97458" y="622199"/>
                <a:ext cx="9338913" cy="1815882"/>
              </a:xfrm>
              <a:prstGeom prst="rect">
                <a:avLst/>
              </a:prstGeom>
              <a:blipFill>
                <a:blip r:embed="rId4"/>
                <a:stretch>
                  <a:fillRect t="-3356"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5867400" y="2362200"/>
                <a:ext cx="3429000" cy="1200329"/>
              </a:xfrm>
              <a:prstGeom prst="rect">
                <a:avLst/>
              </a:prstGeom>
            </p:spPr>
            <p:txBody>
              <a:bodyPr wrap="square">
                <a:spAutoFit/>
              </a:bodyPr>
              <a:lstStyle/>
              <a:p>
                <a:pPr algn="ctr"/>
                <a:r>
                  <a:rPr lang="en-US" altLang="en-US" sz="2400">
                    <a:cs typeface="Times New Roman" panose="02020603050405020304" pitchFamily="18" charset="0"/>
                    <a:sym typeface="Symbol" panose="05050102010706020507" pitchFamily="18" charset="2"/>
                  </a:rPr>
                  <a:t>Note we think of this </a:t>
                </a:r>
              </a:p>
              <a:p>
                <a:pPr algn="ctr"/>
                <a:r>
                  <a:rPr lang="en-US" altLang="en-US" sz="2400">
                    <a:solidFill>
                      <a:schemeClr val="accent2"/>
                    </a:solidFill>
                    <a:cs typeface="Times New Roman" panose="02020603050405020304" pitchFamily="18" charset="0"/>
                    <a:sym typeface="Symbol" panose="05050102010706020507" pitchFamily="18" charset="2"/>
                  </a:rPr>
                  <a:t>error</a:t>
                </a:r>
                <a:r>
                  <a:rPr lang="en-US" altLang="en-US" sz="2400">
                    <a:cs typeface="Times New Roman" panose="02020603050405020304" pitchFamily="18" charset="0"/>
                    <a:sym typeface="Symbol" panose="05050102010706020507" pitchFamily="18" charset="2"/>
                  </a:rPr>
                  <a:t> as a </a:t>
                </a:r>
                <a:r>
                  <a:rPr lang="en-US" altLang="en-US" sz="2400">
                    <a:solidFill>
                      <a:schemeClr val="accent2"/>
                    </a:solidFill>
                    <a:cs typeface="Times New Roman" panose="02020603050405020304" pitchFamily="18" charset="0"/>
                    <a:sym typeface="Symbol" panose="05050102010706020507" pitchFamily="18" charset="2"/>
                  </a:rPr>
                  <a:t>function</a:t>
                </a:r>
                <a:r>
                  <a:rPr lang="en-US" altLang="en-US" sz="2400">
                    <a:cs typeface="Times New Roman" panose="02020603050405020304" pitchFamily="18" charset="0"/>
                    <a:sym typeface="Symbol" panose="05050102010706020507" pitchFamily="18" charset="2"/>
                  </a:rPr>
                  <a:t> </a:t>
                </a:r>
              </a:p>
              <a:p>
                <a:pPr algn="ctr"/>
                <a:r>
                  <a:rPr lang="en-US" altLang="en-US" sz="2400">
                    <a:cs typeface="Times New Roman" panose="02020603050405020304" pitchFamily="18" charset="0"/>
                    <a:sym typeface="Symbol" panose="05050102010706020507" pitchFamily="18" charset="2"/>
                  </a:rPr>
                  <a:t>of the </a:t>
                </a:r>
                <a:r>
                  <a:rPr lang="en-US" altLang="en-US" sz="2400" i="1">
                    <a:solidFill>
                      <a:srgbClr val="66FF33"/>
                    </a:solidFill>
                    <a:cs typeface="Times New Roman" panose="02020603050405020304" pitchFamily="18" charset="0"/>
                    <a:sym typeface="Symbol" panose="05050102010706020507" pitchFamily="18" charset="2"/>
                  </a:rPr>
                  <a:t>weights</a:t>
                </a:r>
                <a:r>
                  <a:rPr lang="en-US" altLang="en-US" sz="2400">
                    <a:sym typeface="Symbol" panose="05050102010706020507" pitchFamily="18" charset="2"/>
                  </a:rPr>
                  <a:t> </a:t>
                </a:r>
                <a14:m>
                  <m:oMath xmlns:m="http://schemas.openxmlformats.org/officeDocument/2006/math">
                    <m:acc>
                      <m:accPr>
                        <m:chr m:val="⃗"/>
                        <m:ctrlPr>
                          <a:rPr lang="en-US" altLang="en-US" sz="2400" i="1">
                            <a:solidFill>
                              <a:srgbClr val="66FF33"/>
                            </a:solidFill>
                            <a:latin typeface="Cambria Math" panose="02040503050406030204" pitchFamily="18" charset="0"/>
                          </a:rPr>
                        </m:ctrlPr>
                      </m:accPr>
                      <m:e>
                        <m:r>
                          <a:rPr lang="en-CA" altLang="en-US" sz="2400" i="1">
                            <a:solidFill>
                              <a:srgbClr val="66FF33"/>
                            </a:solidFill>
                            <a:latin typeface="Cambria Math" panose="02040503050406030204" pitchFamily="18" charset="0"/>
                          </a:rPr>
                          <m:t>𝑤</m:t>
                        </m:r>
                      </m:e>
                    </m:acc>
                  </m:oMath>
                </a14:m>
                <a:r>
                  <a:rPr lang="en-US" altLang="en-US" sz="2400">
                    <a:cs typeface="Times New Roman" panose="02020603050405020304" pitchFamily="18" charset="0"/>
                    <a:sym typeface="Symbol" panose="05050102010706020507" pitchFamily="18" charset="2"/>
                  </a:rPr>
                  <a:t>.</a:t>
                </a:r>
                <a:endParaRPr lang="en-US" altLang="en-US" sz="2400">
                  <a:sym typeface="Symbol" panose="05050102010706020507" pitchFamily="18" charset="2"/>
                </a:endParaRPr>
              </a:p>
            </p:txBody>
          </p:sp>
        </mc:Choice>
        <mc:Fallback xmlns="">
          <p:sp>
            <p:nvSpPr>
              <p:cNvPr id="69" name="Rectangle 68"/>
              <p:cNvSpPr>
                <a:spLocks noRot="1" noChangeAspect="1" noMove="1" noResize="1" noEditPoints="1" noAdjustHandles="1" noChangeArrowheads="1" noChangeShapeType="1" noTextEdit="1"/>
              </p:cNvSpPr>
              <p:nvPr/>
            </p:nvSpPr>
            <p:spPr>
              <a:xfrm>
                <a:off x="5867400" y="2362200"/>
                <a:ext cx="3429000" cy="1200329"/>
              </a:xfrm>
              <a:prstGeom prst="rect">
                <a:avLst/>
              </a:prstGeom>
              <a:blipFill>
                <a:blip r:embed="rId6"/>
                <a:stretch>
                  <a:fillRect t="-4082" b="-10714"/>
                </a:stretch>
              </a:blipFill>
            </p:spPr>
            <p:txBody>
              <a:bodyPr/>
              <a:lstStyle/>
              <a:p>
                <a:r>
                  <a:rPr lang="en-US">
                    <a:noFill/>
                  </a:rPr>
                  <a:t> </a:t>
                </a:r>
              </a:p>
            </p:txBody>
          </p:sp>
        </mc:Fallback>
      </mc:AlternateContent>
      <p:grpSp>
        <p:nvGrpSpPr>
          <p:cNvPr id="75" name="Group 74"/>
          <p:cNvGrpSpPr/>
          <p:nvPr/>
        </p:nvGrpSpPr>
        <p:grpSpPr>
          <a:xfrm>
            <a:off x="6137618" y="5899588"/>
            <a:ext cx="914400" cy="981446"/>
            <a:chOff x="2596978" y="5899588"/>
            <a:chExt cx="914400" cy="981446"/>
          </a:xfrm>
        </p:grpSpPr>
        <mc:AlternateContent xmlns:mc="http://schemas.openxmlformats.org/markup-compatibility/2006" xmlns:a14="http://schemas.microsoft.com/office/drawing/2010/main">
          <mc:Choice Requires="a14">
            <p:sp>
              <p:nvSpPr>
                <p:cNvPr id="76" name="Text Box 33"/>
                <p:cNvSpPr txBox="1">
                  <a:spLocks noChangeArrowheads="1"/>
                </p:cNvSpPr>
                <p:nvPr/>
              </p:nvSpPr>
              <p:spPr bwMode="auto">
                <a:xfrm>
                  <a:off x="2596978" y="6324600"/>
                  <a:ext cx="914400" cy="556434"/>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e>
                          <m:sub>
                            <m:r>
                              <a:rPr lang="en-CA" altLang="en-US" sz="2800" i="1">
                                <a:solidFill>
                                  <a:srgbClr val="66FF33"/>
                                </a:solidFill>
                                <a:latin typeface="Cambria Math" panose="02040503050406030204" pitchFamily="18" charset="0"/>
                                <a:sym typeface="Symbol" panose="05050102010706020507" pitchFamily="18" charset="2"/>
                              </a:rPr>
                              <m:t>𝑜𝑝𝑡</m:t>
                            </m:r>
                          </m:sub>
                        </m:sSub>
                      </m:oMath>
                    </m:oMathPara>
                  </a14:m>
                  <a:endParaRPr lang="en-CA" altLang="en-US" sz="2800" baseline="-25000">
                    <a:latin typeface="Times New Roman" pitchFamily="18" charset="0"/>
                  </a:endParaRPr>
                </a:p>
              </p:txBody>
            </p:sp>
          </mc:Choice>
          <mc:Fallback xmlns="">
            <p:sp>
              <p:nvSpPr>
                <p:cNvPr id="50" name="Text Box 33"/>
                <p:cNvSpPr txBox="1">
                  <a:spLocks noRot="1" noChangeAspect="1" noMove="1" noResize="1" noEditPoints="1" noAdjustHandles="1" noChangeArrowheads="1" noChangeShapeType="1" noTextEdit="1"/>
                </p:cNvSpPr>
                <p:nvPr/>
              </p:nvSpPr>
              <p:spPr bwMode="auto">
                <a:xfrm>
                  <a:off x="2596978" y="6324600"/>
                  <a:ext cx="914400" cy="556434"/>
                </a:xfrm>
                <a:prstGeom prst="rect">
                  <a:avLst/>
                </a:prstGeom>
                <a:blipFill>
                  <a:blip r:embed="rId8"/>
                  <a:stretch>
                    <a:fillRect r="-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77" name="Straight Connector 76"/>
            <p:cNvCxnSpPr/>
            <p:nvPr/>
          </p:nvCxnSpPr>
          <p:spPr bwMode="auto">
            <a:xfrm flipV="1">
              <a:off x="3133444" y="5899588"/>
              <a:ext cx="0" cy="501212"/>
            </a:xfrm>
            <a:prstGeom prst="line">
              <a:avLst/>
            </a:prstGeom>
            <a:noFill/>
            <a:ln w="12700" cap="sq" cmpd="sng" algn="ctr">
              <a:solidFill>
                <a:srgbClr val="66FF33"/>
              </a:solidFill>
              <a:prstDash val="solid"/>
              <a:round/>
              <a:headEnd type="none" w="med" len="med"/>
              <a:tailEnd type="none" w="med" len="med"/>
            </a:ln>
            <a:effectLst/>
          </p:spPr>
        </p:cxnSp>
      </p:grpSp>
      <p:grpSp>
        <p:nvGrpSpPr>
          <p:cNvPr id="5" name="Group 4"/>
          <p:cNvGrpSpPr/>
          <p:nvPr/>
        </p:nvGrpSpPr>
        <p:grpSpPr>
          <a:xfrm>
            <a:off x="2133600" y="5590308"/>
            <a:ext cx="4561509" cy="523220"/>
            <a:chOff x="2133600" y="5590308"/>
            <a:chExt cx="4561509" cy="523220"/>
          </a:xfrm>
        </p:grpSpPr>
        <p:cxnSp>
          <p:nvCxnSpPr>
            <p:cNvPr id="78" name="Straight Connector 77"/>
            <p:cNvCxnSpPr/>
            <p:nvPr/>
          </p:nvCxnSpPr>
          <p:spPr bwMode="auto">
            <a:xfrm>
              <a:off x="4433454" y="5899588"/>
              <a:ext cx="2261655" cy="822"/>
            </a:xfrm>
            <a:prstGeom prst="line">
              <a:avLst/>
            </a:prstGeom>
            <a:noFill/>
            <a:ln w="12700" cap="sq" cmpd="sng" algn="ctr">
              <a:solidFill>
                <a:schemeClr val="accent1"/>
              </a:solidFill>
              <a:prstDash val="solid"/>
              <a:round/>
              <a:headEnd type="none" w="med" len="med"/>
              <a:tailEnd type="none" w="med" len="med"/>
            </a:ln>
            <a:effectLst/>
          </p:spPr>
        </p:cxnSp>
        <p:sp>
          <p:nvSpPr>
            <p:cNvPr id="79" name="Rectangle 78"/>
            <p:cNvSpPr/>
            <p:nvPr/>
          </p:nvSpPr>
          <p:spPr>
            <a:xfrm>
              <a:off x="2133600" y="5590308"/>
              <a:ext cx="4388526" cy="523220"/>
            </a:xfrm>
            <a:prstGeom prst="rect">
              <a:avLst/>
            </a:prstGeom>
          </p:spPr>
          <p:txBody>
            <a:bodyPr wrap="square">
              <a:spAutoFit/>
            </a:bodyPr>
            <a:lstStyle/>
            <a:p>
              <a:r>
                <a:rPr lang="en-CA" altLang="en-US">
                  <a:cs typeface="Times New Roman" panose="02020603050405020304" pitchFamily="18" charset="0"/>
                  <a:sym typeface="Symbol" panose="05050102010706020507" pitchFamily="18" charset="2"/>
                </a:rPr>
                <a:t>Minimum error</a:t>
              </a:r>
            </a:p>
          </p:txBody>
        </p:sp>
      </p:grpSp>
      <p:grpSp>
        <p:nvGrpSpPr>
          <p:cNvPr id="81" name="Group 80"/>
          <p:cNvGrpSpPr/>
          <p:nvPr/>
        </p:nvGrpSpPr>
        <p:grpSpPr>
          <a:xfrm>
            <a:off x="1244672" y="1854272"/>
            <a:ext cx="5028299" cy="1649547"/>
            <a:chOff x="686701" y="3833575"/>
            <a:chExt cx="5028299" cy="1649547"/>
          </a:xfrm>
        </p:grpSpPr>
        <mc:AlternateContent xmlns:mc="http://schemas.openxmlformats.org/markup-compatibility/2006" xmlns:a14="http://schemas.microsoft.com/office/drawing/2010/main">
          <mc:Choice Requires="a14">
            <p:sp>
              <p:nvSpPr>
                <p:cNvPr id="82" name="Rectangle 81"/>
                <p:cNvSpPr/>
                <p:nvPr/>
              </p:nvSpPr>
              <p:spPr>
                <a:xfrm>
                  <a:off x="686701" y="4495800"/>
                  <a:ext cx="4851328" cy="987322"/>
                </a:xfrm>
                <a:prstGeom prst="rect">
                  <a:avLst/>
                </a:prstGeom>
              </p:spPr>
              <p:txBody>
                <a:bodyPr wrap="none">
                  <a:spAutoFit/>
                </a:bodyPr>
                <a:lstStyle/>
                <a:p>
                  <a:pPr algn="ctr"/>
                  <a:r>
                    <a:rPr lang="en-US" altLang="en-US">
                      <a:sym typeface="Symbol" panose="05050102010706020507" pitchFamily="18" charset="2"/>
                    </a:rPr>
                    <a:t>Find me the argument </a:t>
                  </a:r>
                  <a14:m>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e>
                        <m:sub>
                          <m:r>
                            <a:rPr lang="en-CA" altLang="en-US" i="1">
                              <a:solidFill>
                                <a:srgbClr val="66FF33"/>
                              </a:solidFill>
                              <a:latin typeface="Cambria Math" panose="02040503050406030204" pitchFamily="18" charset="0"/>
                              <a:sym typeface="Symbol" panose="05050102010706020507" pitchFamily="18" charset="2"/>
                            </a:rPr>
                            <m:t>𝑜𝑝𝑡</m:t>
                          </m:r>
                        </m:sub>
                      </m:sSub>
                    </m:oMath>
                  </a14:m>
                  <a:r>
                    <a:rPr lang="en-US">
                      <a:sym typeface="Symbol" panose="05050102010706020507" pitchFamily="18" charset="2"/>
                    </a:rPr>
                    <a:t>that </a:t>
                  </a:r>
                  <a:br>
                    <a:rPr lang="en-US">
                      <a:sym typeface="Symbol" panose="05050102010706020507" pitchFamily="18" charset="2"/>
                    </a:rPr>
                  </a:br>
                  <a:r>
                    <a:rPr lang="en-US">
                      <a:sym typeface="Symbol" panose="05050102010706020507" pitchFamily="18" charset="2"/>
                    </a:rPr>
                    <a:t>gives the minimum error.</a:t>
                  </a:r>
                  <a:endParaRPr lang="en-CA"/>
                </a:p>
              </p:txBody>
            </p:sp>
          </mc:Choice>
          <mc:Fallback xmlns="">
            <p:sp>
              <p:nvSpPr>
                <p:cNvPr id="82" name="Rectangle 81"/>
                <p:cNvSpPr>
                  <a:spLocks noRot="1" noChangeAspect="1" noMove="1" noResize="1" noEditPoints="1" noAdjustHandles="1" noChangeArrowheads="1" noChangeShapeType="1" noTextEdit="1"/>
                </p:cNvSpPr>
                <p:nvPr/>
              </p:nvSpPr>
              <p:spPr>
                <a:xfrm>
                  <a:off x="686701" y="4495800"/>
                  <a:ext cx="4851328" cy="987322"/>
                </a:xfrm>
                <a:prstGeom prst="rect">
                  <a:avLst/>
                </a:prstGeom>
                <a:blipFill>
                  <a:blip r:embed="rId9"/>
                  <a:stretch>
                    <a:fillRect l="-1131" t="-6790" r="-1131" b="-16667"/>
                  </a:stretch>
                </a:blipFill>
              </p:spPr>
              <p:txBody>
                <a:bodyPr/>
                <a:lstStyle/>
                <a:p>
                  <a:r>
                    <a:rPr lang="en-CA">
                      <a:noFill/>
                    </a:rPr>
                    <a:t> </a:t>
                  </a:r>
                </a:p>
              </p:txBody>
            </p:sp>
          </mc:Fallback>
        </mc:AlternateContent>
        <p:sp>
          <p:nvSpPr>
            <p:cNvPr id="83" name="Oval 82"/>
            <p:cNvSpPr/>
            <p:nvPr/>
          </p:nvSpPr>
          <p:spPr>
            <a:xfrm>
              <a:off x="4028657" y="3833575"/>
              <a:ext cx="1686343" cy="630014"/>
            </a:xfrm>
            <a:prstGeom prst="ellipse">
              <a:avLst/>
            </a:prstGeom>
            <a:ln w="25400">
              <a:solidFill>
                <a:srgbClr val="FFFF00"/>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mc:AlternateContent xmlns:mc="http://schemas.openxmlformats.org/markup-compatibility/2006" xmlns:a14="http://schemas.microsoft.com/office/drawing/2010/main">
        <mc:Choice Requires="a14">
          <p:sp>
            <p:nvSpPr>
              <p:cNvPr id="84" name="TextBox 83"/>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5520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0-#ppt_w/2"/>
                                          </p:val>
                                        </p:tav>
                                        <p:tav tm="100000">
                                          <p:val>
                                            <p:strVal val="#ppt_x"/>
                                          </p:val>
                                        </p:tav>
                                      </p:tavLst>
                                    </p:anim>
                                    <p:anim calcmode="lin" valueType="num">
                                      <p:cBhvr additive="base">
                                        <p:cTn id="8"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additive="base">
                                        <p:cTn id="13" dur="500" fill="hold"/>
                                        <p:tgtEl>
                                          <p:spTgt spid="81"/>
                                        </p:tgtEl>
                                        <p:attrNameLst>
                                          <p:attrName>ppt_x</p:attrName>
                                        </p:attrNameLst>
                                      </p:cBhvr>
                                      <p:tavLst>
                                        <p:tav tm="0">
                                          <p:val>
                                            <p:strVal val="0-#ppt_w/2"/>
                                          </p:val>
                                        </p:tav>
                                        <p:tav tm="100000">
                                          <p:val>
                                            <p:strVal val="#ppt_x"/>
                                          </p:val>
                                        </p:tav>
                                      </p:tavLst>
                                    </p:anim>
                                    <p:anim calcmode="lin" valueType="num">
                                      <p:cBhvr additive="base">
                                        <p:cTn id="14"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4572000" y="3962400"/>
            <a:ext cx="523220" cy="2590800"/>
            <a:chOff x="76200" y="3962400"/>
            <a:chExt cx="523220" cy="2590800"/>
          </a:xfrm>
        </p:grpSpPr>
        <p:cxnSp>
          <p:nvCxnSpPr>
            <p:cNvPr id="88" name="Straight Connector 87"/>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sp>
          <p:nvSpPr>
            <p:cNvPr id="90"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Error </a:t>
              </a:r>
              <a:r>
                <a:rPr lang="en-CA" altLang="en-US" sz="2800" i="1">
                  <a:solidFill>
                    <a:schemeClr val="accent1"/>
                  </a:solidFill>
                  <a:latin typeface="Times New Roman" panose="02020603050405020304" pitchFamily="18" charset="0"/>
                </a:rPr>
                <a:t>E</a:t>
              </a:r>
            </a:p>
          </p:txBody>
        </p:sp>
      </p:grpSp>
      <p:sp>
        <p:nvSpPr>
          <p:cNvPr id="91" name="Text Box 33"/>
          <p:cNvSpPr txBox="1">
            <a:spLocks noChangeArrowheads="1"/>
          </p:cNvSpPr>
          <p:nvPr/>
        </p:nvSpPr>
        <p:spPr bwMode="auto">
          <a:xfrm>
            <a:off x="4433454"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Weights</a:t>
            </a:r>
            <a:endParaRPr lang="en-CA" altLang="en-US" sz="2800">
              <a:solidFill>
                <a:srgbClr val="66FF33"/>
              </a:solidFill>
              <a:latin typeface="Times New Roman" panose="02020603050405020304" pitchFamily="18" charset="0"/>
            </a:endParaRPr>
          </a:p>
        </p:txBody>
      </p:sp>
      <p:sp>
        <p:nvSpPr>
          <p:cNvPr id="103" name="Freeform 102"/>
          <p:cNvSpPr/>
          <p:nvPr/>
        </p:nvSpPr>
        <p:spPr>
          <a:xfrm flipV="1">
            <a:off x="5406390" y="4495800"/>
            <a:ext cx="2594610" cy="1404000"/>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mc:AlternateContent xmlns:mc="http://schemas.openxmlformats.org/markup-compatibility/2006" xmlns:a14="http://schemas.microsoft.com/office/drawing/2010/main">
        <mc:Choice Requires="a14">
          <p:sp>
            <p:nvSpPr>
              <p:cNvPr id="66" name="Rectangle 6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66" name="Rectangle 6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33"/>
              <p:cNvSpPr txBox="1">
                <a:spLocks noChangeArrowheads="1"/>
              </p:cNvSpPr>
              <p:nvPr/>
            </p:nvSpPr>
            <p:spPr bwMode="auto">
              <a:xfrm>
                <a:off x="-97458" y="622199"/>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p:txBody>
          </p:sp>
        </mc:Choice>
        <mc:Fallback xmlns="">
          <p:sp>
            <p:nvSpPr>
              <p:cNvPr id="67" name="Text Box 33"/>
              <p:cNvSpPr txBox="1">
                <a:spLocks noRot="1" noChangeAspect="1" noMove="1" noResize="1" noEditPoints="1" noAdjustHandles="1" noChangeArrowheads="1" noChangeShapeType="1" noTextEdit="1"/>
              </p:cNvSpPr>
              <p:nvPr/>
            </p:nvSpPr>
            <p:spPr bwMode="auto">
              <a:xfrm>
                <a:off x="-97458" y="622199"/>
                <a:ext cx="9338913" cy="1815882"/>
              </a:xfrm>
              <a:prstGeom prst="rect">
                <a:avLst/>
              </a:prstGeom>
              <a:blipFill>
                <a:blip r:embed="rId4"/>
                <a:stretch>
                  <a:fillRect t="-3356"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p:grpSp>
        <p:nvGrpSpPr>
          <p:cNvPr id="75" name="Group 74"/>
          <p:cNvGrpSpPr/>
          <p:nvPr/>
        </p:nvGrpSpPr>
        <p:grpSpPr>
          <a:xfrm>
            <a:off x="6137618" y="5899588"/>
            <a:ext cx="914400" cy="981446"/>
            <a:chOff x="2596978" y="5899588"/>
            <a:chExt cx="914400" cy="981446"/>
          </a:xfrm>
        </p:grpSpPr>
        <mc:AlternateContent xmlns:mc="http://schemas.openxmlformats.org/markup-compatibility/2006" xmlns:a14="http://schemas.microsoft.com/office/drawing/2010/main">
          <mc:Choice Requires="a14">
            <p:sp>
              <p:nvSpPr>
                <p:cNvPr id="76" name="Text Box 33"/>
                <p:cNvSpPr txBox="1">
                  <a:spLocks noChangeArrowheads="1"/>
                </p:cNvSpPr>
                <p:nvPr/>
              </p:nvSpPr>
              <p:spPr bwMode="auto">
                <a:xfrm>
                  <a:off x="2596978" y="6324600"/>
                  <a:ext cx="914400" cy="556434"/>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e>
                          <m:sub>
                            <m:r>
                              <a:rPr lang="en-CA" altLang="en-US" sz="2800" i="1">
                                <a:solidFill>
                                  <a:srgbClr val="66FF33"/>
                                </a:solidFill>
                                <a:latin typeface="Cambria Math" panose="02040503050406030204" pitchFamily="18" charset="0"/>
                                <a:sym typeface="Symbol" panose="05050102010706020507" pitchFamily="18" charset="2"/>
                              </a:rPr>
                              <m:t>𝑜𝑝𝑡</m:t>
                            </m:r>
                          </m:sub>
                        </m:sSub>
                      </m:oMath>
                    </m:oMathPara>
                  </a14:m>
                  <a:endParaRPr lang="en-CA" altLang="en-US" sz="2800" baseline="-25000">
                    <a:latin typeface="Times New Roman" pitchFamily="18" charset="0"/>
                  </a:endParaRPr>
                </a:p>
              </p:txBody>
            </p:sp>
          </mc:Choice>
          <mc:Fallback xmlns="">
            <p:sp>
              <p:nvSpPr>
                <p:cNvPr id="50" name="Text Box 33"/>
                <p:cNvSpPr txBox="1">
                  <a:spLocks noRot="1" noChangeAspect="1" noMove="1" noResize="1" noEditPoints="1" noAdjustHandles="1" noChangeArrowheads="1" noChangeShapeType="1" noTextEdit="1"/>
                </p:cNvSpPr>
                <p:nvPr/>
              </p:nvSpPr>
              <p:spPr bwMode="auto">
                <a:xfrm>
                  <a:off x="2596978" y="6324600"/>
                  <a:ext cx="914400" cy="556434"/>
                </a:xfrm>
                <a:prstGeom prst="rect">
                  <a:avLst/>
                </a:prstGeom>
                <a:blipFill>
                  <a:blip r:embed="rId8"/>
                  <a:stretch>
                    <a:fillRect r="-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77" name="Straight Connector 76"/>
            <p:cNvCxnSpPr/>
            <p:nvPr/>
          </p:nvCxnSpPr>
          <p:spPr bwMode="auto">
            <a:xfrm flipV="1">
              <a:off x="3133444" y="5899588"/>
              <a:ext cx="0" cy="501212"/>
            </a:xfrm>
            <a:prstGeom prst="line">
              <a:avLst/>
            </a:prstGeom>
            <a:noFill/>
            <a:ln w="12700" cap="sq" cmpd="sng" algn="ctr">
              <a:solidFill>
                <a:srgbClr val="66FF33"/>
              </a:solidFill>
              <a:prstDash val="solid"/>
              <a:round/>
              <a:headEnd type="none" w="med" len="med"/>
              <a:tailEnd type="none" w="med" len="med"/>
            </a:ln>
            <a:effectLst/>
          </p:spPr>
        </p:cxnSp>
      </p:grpSp>
      <p:grpSp>
        <p:nvGrpSpPr>
          <p:cNvPr id="5" name="Group 4"/>
          <p:cNvGrpSpPr/>
          <p:nvPr/>
        </p:nvGrpSpPr>
        <p:grpSpPr>
          <a:xfrm>
            <a:off x="2133600" y="5590308"/>
            <a:ext cx="4561509" cy="523220"/>
            <a:chOff x="2133600" y="5590308"/>
            <a:chExt cx="4561509" cy="523220"/>
          </a:xfrm>
        </p:grpSpPr>
        <p:cxnSp>
          <p:nvCxnSpPr>
            <p:cNvPr id="78" name="Straight Connector 77"/>
            <p:cNvCxnSpPr/>
            <p:nvPr/>
          </p:nvCxnSpPr>
          <p:spPr bwMode="auto">
            <a:xfrm>
              <a:off x="4433454" y="5899588"/>
              <a:ext cx="2261655" cy="822"/>
            </a:xfrm>
            <a:prstGeom prst="line">
              <a:avLst/>
            </a:prstGeom>
            <a:noFill/>
            <a:ln w="12700" cap="sq" cmpd="sng" algn="ctr">
              <a:solidFill>
                <a:schemeClr val="accent1"/>
              </a:solidFill>
              <a:prstDash val="solid"/>
              <a:round/>
              <a:headEnd type="none" w="med" len="med"/>
              <a:tailEnd type="none" w="med" len="med"/>
            </a:ln>
            <a:effectLst/>
          </p:spPr>
        </p:cxnSp>
        <p:sp>
          <p:nvSpPr>
            <p:cNvPr id="79" name="Rectangle 78"/>
            <p:cNvSpPr/>
            <p:nvPr/>
          </p:nvSpPr>
          <p:spPr>
            <a:xfrm>
              <a:off x="2133600" y="5590308"/>
              <a:ext cx="4388526" cy="523220"/>
            </a:xfrm>
            <a:prstGeom prst="rect">
              <a:avLst/>
            </a:prstGeom>
          </p:spPr>
          <p:txBody>
            <a:bodyPr wrap="square">
              <a:spAutoFit/>
            </a:bodyPr>
            <a:lstStyle/>
            <a:p>
              <a:r>
                <a:rPr lang="en-CA" altLang="en-US">
                  <a:cs typeface="Times New Roman" panose="02020603050405020304" pitchFamily="18" charset="0"/>
                  <a:sym typeface="Symbol" panose="05050102010706020507" pitchFamily="18" charset="2"/>
                </a:rPr>
                <a:t>Minimum error</a:t>
              </a:r>
            </a:p>
          </p:txBody>
        </p:sp>
      </p:grpSp>
      <mc:AlternateContent xmlns:mc="http://schemas.openxmlformats.org/markup-compatibility/2006" xmlns:a14="http://schemas.microsoft.com/office/drawing/2010/main">
        <mc:Choice Requires="a14">
          <p:sp>
            <p:nvSpPr>
              <p:cNvPr id="84" name="TextBox 83"/>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33"/>
              <p:cNvSpPr txBox="1">
                <a:spLocks noChangeArrowheads="1"/>
              </p:cNvSpPr>
              <p:nvPr/>
            </p:nvSpPr>
            <p:spPr bwMode="auto">
              <a:xfrm>
                <a:off x="-96981" y="2377875"/>
                <a:ext cx="9927258"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This graph pretends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a:solidFill>
                      <a:srgbClr val="66FF33"/>
                    </a:solidFill>
                    <a:latin typeface="Times New Roman" pitchFamily="18" charset="0"/>
                    <a:sym typeface="Symbol" panose="05050102010706020507" pitchFamily="18" charset="2"/>
                  </a:rPr>
                  <a:t> </a:t>
                </a:r>
                <a:r>
                  <a:rPr lang="en-US" altLang="en-US" sz="2800">
                    <a:latin typeface="Times New Roman" pitchFamily="18" charset="0"/>
                    <a:sym typeface="Symbol" panose="05050102010706020507" pitchFamily="18" charset="2"/>
                  </a:rPr>
                  <a:t> is one real number.</a:t>
                </a:r>
              </a:p>
            </p:txBody>
          </p:sp>
        </mc:Choice>
        <mc:Fallback xmlns="">
          <p:sp>
            <p:nvSpPr>
              <p:cNvPr id="24" name="Text Box 33"/>
              <p:cNvSpPr txBox="1">
                <a:spLocks noRot="1" noChangeAspect="1" noMove="1" noResize="1" noEditPoints="1" noAdjustHandles="1" noChangeArrowheads="1" noChangeShapeType="1" noTextEdit="1"/>
              </p:cNvSpPr>
              <p:nvPr/>
            </p:nvSpPr>
            <p:spPr bwMode="auto">
              <a:xfrm>
                <a:off x="-96981" y="2377875"/>
                <a:ext cx="9927258" cy="523220"/>
              </a:xfrm>
              <a:prstGeom prst="rect">
                <a:avLst/>
              </a:prstGeom>
              <a:blipFill>
                <a:blip r:embed="rId10"/>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25" name="Straight Connector 24"/>
          <p:cNvCxnSpPr/>
          <p:nvPr/>
        </p:nvCxnSpPr>
        <p:spPr bwMode="auto">
          <a:xfrm flipH="1">
            <a:off x="4909810" y="6400800"/>
            <a:ext cx="3429000" cy="0"/>
          </a:xfrm>
          <a:prstGeom prst="line">
            <a:avLst/>
          </a:prstGeom>
          <a:noFill/>
          <a:ln w="12700" cap="sq" cmpd="sng" algn="ctr">
            <a:solidFill>
              <a:schemeClr val="tx1"/>
            </a:solidFill>
            <a:prstDash val="solid"/>
            <a:round/>
            <a:headEnd type="none" w="med" len="med"/>
            <a:tailEnd type="none" w="med" len="med"/>
          </a:ln>
          <a:effectLst/>
        </p:spPr>
      </p:cxnSp>
      <p:grpSp>
        <p:nvGrpSpPr>
          <p:cNvPr id="2" name="Group 1"/>
          <p:cNvGrpSpPr/>
          <p:nvPr/>
        </p:nvGrpSpPr>
        <p:grpSpPr>
          <a:xfrm>
            <a:off x="2362200" y="3429000"/>
            <a:ext cx="4167501" cy="1338354"/>
            <a:chOff x="1295401" y="3547114"/>
            <a:chExt cx="4167501" cy="1338354"/>
          </a:xfrm>
        </p:grpSpPr>
        <p:sp>
          <p:nvSpPr>
            <p:cNvPr id="28" name="Rectangle 27"/>
            <p:cNvSpPr/>
            <p:nvPr/>
          </p:nvSpPr>
          <p:spPr>
            <a:xfrm>
              <a:off x="1295401" y="3547114"/>
              <a:ext cx="3830843" cy="1332761"/>
            </a:xfrm>
            <a:prstGeom prst="rect">
              <a:avLst/>
            </a:prstGeom>
            <a:solidFill>
              <a:schemeClr val="tx1"/>
            </a:solidFill>
            <a:ln>
              <a:noFill/>
            </a:ln>
          </p:spPr>
          <p:txBody>
            <a:bodyPr wrap="square" rtlCol="0" anchor="ctr">
              <a:spAutoFit/>
            </a:bodyPr>
            <a:lstStyle/>
            <a:p>
              <a:pPr algn="l"/>
              <a:endParaRPr lang="en-CA" sz="2400"/>
            </a:p>
          </p:txBody>
        </p:sp>
        <p:pic>
          <p:nvPicPr>
            <p:cNvPr id="29" name="Picture 6" descr="Image result for convolutional neural networ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7320" y="3609096"/>
              <a:ext cx="2883431" cy="1274973"/>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p:cNvCxnSpPr/>
            <p:nvPr/>
          </p:nvCxnSpPr>
          <p:spPr bwMode="auto">
            <a:xfrm flipV="1">
              <a:off x="1969391" y="4190834"/>
              <a:ext cx="555555" cy="203356"/>
            </a:xfrm>
            <a:prstGeom prst="line">
              <a:avLst/>
            </a:prstGeom>
            <a:noFill/>
            <a:ln w="25400" cap="sq" cmpd="sng" algn="ctr">
              <a:solidFill>
                <a:srgbClr val="66FF33"/>
              </a:solidFill>
              <a:prstDash val="solid"/>
              <a:round/>
              <a:headEnd type="none" w="med" len="med"/>
              <a:tailEnd type="none" w="med" len="med"/>
            </a:ln>
            <a:effectLst/>
          </p:spPr>
        </p:cxnSp>
        <p:cxnSp>
          <p:nvCxnSpPr>
            <p:cNvPr id="31" name="Straight Connector 30"/>
            <p:cNvCxnSpPr/>
            <p:nvPr/>
          </p:nvCxnSpPr>
          <p:spPr bwMode="auto">
            <a:xfrm>
              <a:off x="1929611" y="3870613"/>
              <a:ext cx="569441" cy="320221"/>
            </a:xfrm>
            <a:prstGeom prst="line">
              <a:avLst/>
            </a:prstGeom>
            <a:noFill/>
            <a:ln w="25400" cap="sq" cmpd="sng" algn="ctr">
              <a:solidFill>
                <a:srgbClr val="66FF33"/>
              </a:solidFill>
              <a:prstDash val="solid"/>
              <a:round/>
              <a:headEnd type="none" w="med" len="med"/>
              <a:tailEnd type="none" w="med" len="med"/>
            </a:ln>
            <a:effectLst/>
          </p:spPr>
        </p:cxnSp>
        <p:cxnSp>
          <p:nvCxnSpPr>
            <p:cNvPr id="32" name="Straight Connector 31"/>
            <p:cNvCxnSpPr/>
            <p:nvPr/>
          </p:nvCxnSpPr>
          <p:spPr bwMode="auto">
            <a:xfrm>
              <a:off x="1928425" y="3999678"/>
              <a:ext cx="597933" cy="191155"/>
            </a:xfrm>
            <a:prstGeom prst="line">
              <a:avLst/>
            </a:prstGeom>
            <a:noFill/>
            <a:ln w="25400" cap="sq" cmpd="sng" algn="ctr">
              <a:solidFill>
                <a:srgbClr val="66FF33"/>
              </a:solidFill>
              <a:prstDash val="solid"/>
              <a:round/>
              <a:headEnd type="none" w="med" len="med"/>
              <a:tailEnd type="none" w="med" len="med"/>
            </a:ln>
            <a:effectLst/>
          </p:spPr>
        </p:cxnSp>
        <p:cxnSp>
          <p:nvCxnSpPr>
            <p:cNvPr id="33" name="Straight Connector 32"/>
            <p:cNvCxnSpPr/>
            <p:nvPr/>
          </p:nvCxnSpPr>
          <p:spPr bwMode="auto">
            <a:xfrm>
              <a:off x="1927239" y="4129956"/>
              <a:ext cx="599119" cy="60878"/>
            </a:xfrm>
            <a:prstGeom prst="line">
              <a:avLst/>
            </a:prstGeom>
            <a:noFill/>
            <a:ln w="25400" cap="sq" cmpd="sng" algn="ctr">
              <a:solidFill>
                <a:srgbClr val="66FF33"/>
              </a:solidFill>
              <a:prstDash val="solid"/>
              <a:round/>
              <a:headEnd type="none" w="med" len="med"/>
              <a:tailEnd type="none" w="med" len="med"/>
            </a:ln>
            <a:effectLst/>
          </p:spPr>
        </p:cxnSp>
        <p:cxnSp>
          <p:nvCxnSpPr>
            <p:cNvPr id="34" name="Straight Connector 33"/>
            <p:cNvCxnSpPr/>
            <p:nvPr/>
          </p:nvCxnSpPr>
          <p:spPr bwMode="auto">
            <a:xfrm flipV="1">
              <a:off x="1926053" y="4190834"/>
              <a:ext cx="600305" cy="70611"/>
            </a:xfrm>
            <a:prstGeom prst="line">
              <a:avLst/>
            </a:prstGeom>
            <a:noFill/>
            <a:ln w="25400" cap="sq" cmpd="sng" algn="ctr">
              <a:solidFill>
                <a:srgbClr val="66FF33"/>
              </a:solidFill>
              <a:prstDash val="solid"/>
              <a:round/>
              <a:headEnd type="none" w="med" len="med"/>
              <a:tailEnd type="none" w="med" len="med"/>
            </a:ln>
            <a:effectLst/>
          </p:spPr>
        </p:cxnSp>
        <p:cxnSp>
          <p:nvCxnSpPr>
            <p:cNvPr id="35" name="Straight Connector 34"/>
            <p:cNvCxnSpPr/>
            <p:nvPr/>
          </p:nvCxnSpPr>
          <p:spPr bwMode="auto">
            <a:xfrm flipV="1">
              <a:off x="1923681" y="4175989"/>
              <a:ext cx="561485" cy="348435"/>
            </a:xfrm>
            <a:prstGeom prst="line">
              <a:avLst/>
            </a:prstGeom>
            <a:noFill/>
            <a:ln w="25400" cap="sq" cmpd="sng" algn="ctr">
              <a:solidFill>
                <a:srgbClr val="66FF33"/>
              </a:solidFill>
              <a:prstDash val="solid"/>
              <a:round/>
              <a:headEnd type="none" w="med" len="med"/>
              <a:tailEnd type="none" w="med" len="med"/>
            </a:ln>
            <a:effectLst/>
          </p:spPr>
        </p:cxnSp>
        <p:cxnSp>
          <p:nvCxnSpPr>
            <p:cNvPr id="36" name="Straight Connector 35"/>
            <p:cNvCxnSpPr/>
            <p:nvPr/>
          </p:nvCxnSpPr>
          <p:spPr bwMode="auto">
            <a:xfrm flipV="1">
              <a:off x="1922495" y="4190834"/>
              <a:ext cx="562671" cy="465079"/>
            </a:xfrm>
            <a:prstGeom prst="line">
              <a:avLst/>
            </a:prstGeom>
            <a:noFill/>
            <a:ln w="25400" cap="sq" cmpd="sng" algn="ctr">
              <a:solidFill>
                <a:srgbClr val="66FF33"/>
              </a:solidFill>
              <a:prstDash val="solid"/>
              <a:round/>
              <a:headEnd type="none" w="med" len="med"/>
              <a:tailEnd type="none" w="med" len="med"/>
            </a:ln>
            <a:effectLst/>
          </p:spPr>
        </p:cxnSp>
        <p:cxnSp>
          <p:nvCxnSpPr>
            <p:cNvPr id="37" name="Straight Connector 36"/>
            <p:cNvCxnSpPr/>
            <p:nvPr/>
          </p:nvCxnSpPr>
          <p:spPr bwMode="auto">
            <a:xfrm flipV="1">
              <a:off x="1921309" y="4190834"/>
              <a:ext cx="605049" cy="596568"/>
            </a:xfrm>
            <a:prstGeom prst="line">
              <a:avLst/>
            </a:prstGeom>
            <a:noFill/>
            <a:ln w="25400" cap="sq" cmpd="sng" algn="ctr">
              <a:solidFill>
                <a:srgbClr val="66FF33"/>
              </a:solidFill>
              <a:prstDash val="solid"/>
              <a:round/>
              <a:headEnd type="none" w="med" len="med"/>
              <a:tailEnd type="none" w="med" len="med"/>
            </a:ln>
            <a:effectLst/>
          </p:spPr>
        </p:cxnSp>
        <p:grpSp>
          <p:nvGrpSpPr>
            <p:cNvPr id="38" name="Group 37"/>
            <p:cNvGrpSpPr/>
            <p:nvPr/>
          </p:nvGrpSpPr>
          <p:grpSpPr>
            <a:xfrm>
              <a:off x="3104566" y="3800232"/>
              <a:ext cx="585262" cy="1048278"/>
              <a:chOff x="4097248" y="1066800"/>
              <a:chExt cx="1082664" cy="2184968"/>
            </a:xfrm>
          </p:grpSpPr>
          <p:cxnSp>
            <p:nvCxnSpPr>
              <p:cNvPr id="445" name="Straight Connector 444"/>
              <p:cNvCxnSpPr>
                <a:stCxn id="39"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446" name="Straight Connector 445"/>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447" name="Straight Connector 446"/>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448" name="Straight Connector 447"/>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449" name="Straight Connector 448"/>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450" name="Straight Connector 449"/>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451" name="Straight Connector 450"/>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452" name="Straight Connector 451"/>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453" name="Straight Connector 452"/>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39" name="Oval 38"/>
            <p:cNvSpPr/>
            <p:nvPr/>
          </p:nvSpPr>
          <p:spPr>
            <a:xfrm>
              <a:off x="3056530" y="428062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40" name="Oval 39"/>
            <p:cNvSpPr/>
            <p:nvPr/>
          </p:nvSpPr>
          <p:spPr>
            <a:xfrm>
              <a:off x="3056576" y="375164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41" name="Oval 40"/>
            <p:cNvSpPr/>
            <p:nvPr/>
          </p:nvSpPr>
          <p:spPr>
            <a:xfrm>
              <a:off x="3056624" y="3896666"/>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42" name="Oval 41"/>
            <p:cNvSpPr/>
            <p:nvPr/>
          </p:nvSpPr>
          <p:spPr>
            <a:xfrm>
              <a:off x="3056669" y="402350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43" name="Oval 42"/>
            <p:cNvSpPr/>
            <p:nvPr/>
          </p:nvSpPr>
          <p:spPr>
            <a:xfrm>
              <a:off x="3056716" y="415035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44" name="Oval 43"/>
            <p:cNvSpPr/>
            <p:nvPr/>
          </p:nvSpPr>
          <p:spPr>
            <a:xfrm>
              <a:off x="3056809" y="440403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45" name="Oval 44"/>
            <p:cNvSpPr/>
            <p:nvPr/>
          </p:nvSpPr>
          <p:spPr>
            <a:xfrm>
              <a:off x="3056856" y="453572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46" name="Oval 45"/>
            <p:cNvSpPr/>
            <p:nvPr/>
          </p:nvSpPr>
          <p:spPr>
            <a:xfrm>
              <a:off x="3056902" y="466741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47" name="Oval 46"/>
            <p:cNvSpPr/>
            <p:nvPr/>
          </p:nvSpPr>
          <p:spPr>
            <a:xfrm>
              <a:off x="3056948" y="4799110"/>
              <a:ext cx="97304" cy="86358"/>
            </a:xfrm>
            <a:prstGeom prst="ellipse">
              <a:avLst/>
            </a:prstGeom>
            <a:solidFill>
              <a:srgbClr val="FF00FF"/>
            </a:solidFill>
            <a:ln>
              <a:noFill/>
            </a:ln>
          </p:spPr>
          <p:txBody>
            <a:bodyPr wrap="square" rtlCol="0" anchor="ctr">
              <a:spAutoFit/>
            </a:bodyPr>
            <a:lstStyle/>
            <a:p>
              <a:pPr algn="l"/>
              <a:endParaRPr lang="en-CA" sz="2400"/>
            </a:p>
          </p:txBody>
        </p:sp>
        <p:grpSp>
          <p:nvGrpSpPr>
            <p:cNvPr id="48" name="Group 47"/>
            <p:cNvGrpSpPr/>
            <p:nvPr/>
          </p:nvGrpSpPr>
          <p:grpSpPr>
            <a:xfrm>
              <a:off x="3056530" y="3751644"/>
              <a:ext cx="584646" cy="1133824"/>
              <a:chOff x="4008388" y="965526"/>
              <a:chExt cx="1081524" cy="2363274"/>
            </a:xfrm>
          </p:grpSpPr>
          <p:cxnSp>
            <p:nvCxnSpPr>
              <p:cNvPr id="426" name="Straight Connector 425"/>
              <p:cNvCxnSpPr>
                <a:stCxn id="427"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sp>
            <p:nvSpPr>
              <p:cNvPr id="427" name="Oval 426"/>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428" name="Straight Connector 427"/>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429" name="Straight Connector 428"/>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430" name="Straight Connector 429"/>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431" name="Straight Connector 430"/>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432" name="Straight Connector 431"/>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433" name="Straight Connector 432"/>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434" name="Straight Connector 433"/>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435" name="Straight Connector 434"/>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436" name="Straight Connector 435"/>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437" name="Oval 43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38" name="Oval 437"/>
              <p:cNvSpPr/>
              <p:nvPr/>
            </p:nvSpPr>
            <p:spPr>
              <a:xfrm>
                <a:off x="4008561" y="12678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39" name="Oval 438"/>
              <p:cNvSpPr/>
              <p:nvPr/>
            </p:nvSpPr>
            <p:spPr>
              <a:xfrm>
                <a:off x="4008646" y="153218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0" name="Oval 43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1" name="Oval 44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2" name="Oval 441"/>
              <p:cNvSpPr/>
              <p:nvPr/>
            </p:nvSpPr>
            <p:spPr>
              <a:xfrm>
                <a:off x="4008991"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3" name="Oval 442"/>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4" name="Oval 443"/>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49" name="Oval 48"/>
            <p:cNvSpPr/>
            <p:nvPr/>
          </p:nvSpPr>
          <p:spPr>
            <a:xfrm>
              <a:off x="3641175" y="4019582"/>
              <a:ext cx="97304" cy="86358"/>
            </a:xfrm>
            <a:prstGeom prst="ellipse">
              <a:avLst/>
            </a:prstGeom>
            <a:solidFill>
              <a:srgbClr val="00FFFF"/>
            </a:solidFill>
            <a:ln>
              <a:noFill/>
            </a:ln>
          </p:spPr>
          <p:txBody>
            <a:bodyPr wrap="square" rtlCol="0" anchor="ctr">
              <a:spAutoFit/>
            </a:bodyPr>
            <a:lstStyle/>
            <a:p>
              <a:pPr algn="l"/>
              <a:endParaRPr lang="en-CA" sz="2400"/>
            </a:p>
          </p:txBody>
        </p:sp>
        <p:grpSp>
          <p:nvGrpSpPr>
            <p:cNvPr id="50" name="Group 49"/>
            <p:cNvGrpSpPr/>
            <p:nvPr/>
          </p:nvGrpSpPr>
          <p:grpSpPr>
            <a:xfrm>
              <a:off x="3649548" y="3746051"/>
              <a:ext cx="97722" cy="1133824"/>
              <a:chOff x="4008388" y="965526"/>
              <a:chExt cx="180773" cy="2363274"/>
            </a:xfrm>
            <a:solidFill>
              <a:srgbClr val="00FFFF"/>
            </a:solidFill>
          </p:grpSpPr>
          <p:sp>
            <p:nvSpPr>
              <p:cNvPr id="417" name="Oval 416"/>
              <p:cNvSpPr/>
              <p:nvPr/>
            </p:nvSpPr>
            <p:spPr>
              <a:xfrm>
                <a:off x="4008388" y="2068110"/>
                <a:ext cx="179999" cy="180000"/>
              </a:xfrm>
              <a:prstGeom prst="ellipse">
                <a:avLst/>
              </a:prstGeom>
              <a:grpFill/>
              <a:ln>
                <a:noFill/>
              </a:ln>
            </p:spPr>
            <p:txBody>
              <a:bodyPr wrap="square" rtlCol="0" anchor="ctr">
                <a:spAutoFit/>
              </a:bodyPr>
              <a:lstStyle/>
              <a:p>
                <a:pPr algn="l"/>
                <a:endParaRPr lang="en-CA" sz="2400"/>
              </a:p>
            </p:txBody>
          </p:sp>
          <p:sp>
            <p:nvSpPr>
              <p:cNvPr id="418" name="Oval 417"/>
              <p:cNvSpPr/>
              <p:nvPr/>
            </p:nvSpPr>
            <p:spPr>
              <a:xfrm>
                <a:off x="4008474" y="965526"/>
                <a:ext cx="179999" cy="180000"/>
              </a:xfrm>
              <a:prstGeom prst="ellipse">
                <a:avLst/>
              </a:prstGeom>
              <a:grpFill/>
              <a:ln>
                <a:noFill/>
              </a:ln>
            </p:spPr>
            <p:txBody>
              <a:bodyPr wrap="square" rtlCol="0" anchor="ctr">
                <a:spAutoFit/>
              </a:bodyPr>
              <a:lstStyle/>
              <a:p>
                <a:pPr algn="l"/>
                <a:endParaRPr lang="en-CA" sz="2400"/>
              </a:p>
            </p:txBody>
          </p:sp>
          <p:sp>
            <p:nvSpPr>
              <p:cNvPr id="419" name="Oval 418"/>
              <p:cNvSpPr/>
              <p:nvPr/>
            </p:nvSpPr>
            <p:spPr>
              <a:xfrm>
                <a:off x="4008561" y="1267801"/>
                <a:ext cx="179999" cy="180000"/>
              </a:xfrm>
              <a:prstGeom prst="ellipse">
                <a:avLst/>
              </a:prstGeom>
              <a:grpFill/>
              <a:ln>
                <a:noFill/>
              </a:ln>
            </p:spPr>
            <p:txBody>
              <a:bodyPr wrap="square" rtlCol="0" anchor="ctr">
                <a:spAutoFit/>
              </a:bodyPr>
              <a:lstStyle/>
              <a:p>
                <a:pPr algn="l"/>
                <a:endParaRPr lang="en-CA" sz="2400"/>
              </a:p>
            </p:txBody>
          </p:sp>
          <p:sp>
            <p:nvSpPr>
              <p:cNvPr id="420" name="Oval 419"/>
              <p:cNvSpPr/>
              <p:nvPr/>
            </p:nvSpPr>
            <p:spPr>
              <a:xfrm>
                <a:off x="4008646" y="1532183"/>
                <a:ext cx="179999" cy="180000"/>
              </a:xfrm>
              <a:prstGeom prst="ellipse">
                <a:avLst/>
              </a:prstGeom>
              <a:grpFill/>
              <a:ln>
                <a:noFill/>
              </a:ln>
            </p:spPr>
            <p:txBody>
              <a:bodyPr wrap="square" rtlCol="0" anchor="ctr">
                <a:spAutoFit/>
              </a:bodyPr>
              <a:lstStyle/>
              <a:p>
                <a:pPr algn="l"/>
                <a:endParaRPr lang="en-CA" sz="2400"/>
              </a:p>
            </p:txBody>
          </p:sp>
          <p:sp>
            <p:nvSpPr>
              <p:cNvPr id="421" name="Oval 420"/>
              <p:cNvSpPr/>
              <p:nvPr/>
            </p:nvSpPr>
            <p:spPr>
              <a:xfrm>
                <a:off x="4008732" y="1796568"/>
                <a:ext cx="179999" cy="180000"/>
              </a:xfrm>
              <a:prstGeom prst="ellipse">
                <a:avLst/>
              </a:prstGeom>
              <a:grpFill/>
              <a:ln>
                <a:noFill/>
              </a:ln>
            </p:spPr>
            <p:txBody>
              <a:bodyPr wrap="square" rtlCol="0" anchor="ctr">
                <a:spAutoFit/>
              </a:bodyPr>
              <a:lstStyle/>
              <a:p>
                <a:pPr algn="l"/>
                <a:endParaRPr lang="en-CA" sz="2400"/>
              </a:p>
            </p:txBody>
          </p:sp>
          <p:sp>
            <p:nvSpPr>
              <p:cNvPr id="422" name="Oval 421"/>
              <p:cNvSpPr/>
              <p:nvPr/>
            </p:nvSpPr>
            <p:spPr>
              <a:xfrm>
                <a:off x="4008904" y="2325336"/>
                <a:ext cx="179999" cy="180000"/>
              </a:xfrm>
              <a:prstGeom prst="ellipse">
                <a:avLst/>
              </a:prstGeom>
              <a:grpFill/>
              <a:ln>
                <a:noFill/>
              </a:ln>
            </p:spPr>
            <p:txBody>
              <a:bodyPr wrap="square" rtlCol="0" anchor="ctr">
                <a:spAutoFit/>
              </a:bodyPr>
              <a:lstStyle/>
              <a:p>
                <a:pPr algn="l"/>
                <a:endParaRPr lang="en-CA" sz="2400"/>
              </a:p>
            </p:txBody>
          </p:sp>
          <p:sp>
            <p:nvSpPr>
              <p:cNvPr id="423" name="Oval 422"/>
              <p:cNvSpPr/>
              <p:nvPr/>
            </p:nvSpPr>
            <p:spPr>
              <a:xfrm>
                <a:off x="4008991" y="2599824"/>
                <a:ext cx="179999" cy="180000"/>
              </a:xfrm>
              <a:prstGeom prst="ellipse">
                <a:avLst/>
              </a:prstGeom>
              <a:grpFill/>
              <a:ln>
                <a:noFill/>
              </a:ln>
            </p:spPr>
            <p:txBody>
              <a:bodyPr wrap="square" rtlCol="0" anchor="ctr">
                <a:spAutoFit/>
              </a:bodyPr>
              <a:lstStyle/>
              <a:p>
                <a:pPr algn="l"/>
                <a:endParaRPr lang="en-CA" sz="2400"/>
              </a:p>
            </p:txBody>
          </p:sp>
          <p:sp>
            <p:nvSpPr>
              <p:cNvPr id="424" name="Oval 423"/>
              <p:cNvSpPr/>
              <p:nvPr/>
            </p:nvSpPr>
            <p:spPr>
              <a:xfrm>
                <a:off x="4009076" y="2874312"/>
                <a:ext cx="179999" cy="180000"/>
              </a:xfrm>
              <a:prstGeom prst="ellipse">
                <a:avLst/>
              </a:prstGeom>
              <a:grpFill/>
              <a:ln>
                <a:noFill/>
              </a:ln>
            </p:spPr>
            <p:txBody>
              <a:bodyPr wrap="square" rtlCol="0" anchor="ctr">
                <a:spAutoFit/>
              </a:bodyPr>
              <a:lstStyle/>
              <a:p>
                <a:pPr algn="l"/>
                <a:endParaRPr lang="en-CA" sz="2400"/>
              </a:p>
            </p:txBody>
          </p:sp>
          <p:sp>
            <p:nvSpPr>
              <p:cNvPr id="425" name="Oval 424"/>
              <p:cNvSpPr/>
              <p:nvPr/>
            </p:nvSpPr>
            <p:spPr>
              <a:xfrm>
                <a:off x="4009161" y="3148800"/>
                <a:ext cx="180000" cy="180000"/>
              </a:xfrm>
              <a:prstGeom prst="ellipse">
                <a:avLst/>
              </a:prstGeom>
              <a:grpFill/>
              <a:ln>
                <a:noFill/>
              </a:ln>
            </p:spPr>
            <p:txBody>
              <a:bodyPr wrap="square" rtlCol="0" anchor="ctr">
                <a:spAutoFit/>
              </a:bodyPr>
              <a:lstStyle/>
              <a:p>
                <a:pPr algn="l"/>
                <a:endParaRPr lang="en-CA" sz="2400"/>
              </a:p>
            </p:txBody>
          </p:sp>
        </p:grpSp>
        <p:cxnSp>
          <p:nvCxnSpPr>
            <p:cNvPr id="51" name="Straight Connector 50"/>
            <p:cNvCxnSpPr>
              <a:stCxn id="59" idx="6"/>
            </p:cNvCxnSpPr>
            <p:nvPr/>
          </p:nvCxnSpPr>
          <p:spPr bwMode="auto">
            <a:xfrm>
              <a:off x="3733580" y="4320604"/>
              <a:ext cx="546043" cy="198506"/>
            </a:xfrm>
            <a:prstGeom prst="line">
              <a:avLst/>
            </a:prstGeom>
            <a:noFill/>
            <a:ln w="25400" cap="sq" cmpd="sng" algn="ctr">
              <a:solidFill>
                <a:srgbClr val="66FF33"/>
              </a:solidFill>
              <a:prstDash val="solid"/>
              <a:round/>
              <a:headEnd type="none" w="med" len="med"/>
              <a:tailEnd type="none" w="med" len="med"/>
            </a:ln>
            <a:effectLst/>
          </p:spPr>
        </p:cxnSp>
        <p:cxnSp>
          <p:nvCxnSpPr>
            <p:cNvPr id="52" name="Straight Connector 51"/>
            <p:cNvCxnSpPr/>
            <p:nvPr/>
          </p:nvCxnSpPr>
          <p:spPr bwMode="auto">
            <a:xfrm>
              <a:off x="3693800" y="3797028"/>
              <a:ext cx="568088" cy="721082"/>
            </a:xfrm>
            <a:prstGeom prst="line">
              <a:avLst/>
            </a:prstGeom>
            <a:noFill/>
            <a:ln w="25400" cap="sq" cmpd="sng" algn="ctr">
              <a:solidFill>
                <a:srgbClr val="66FF33"/>
              </a:solidFill>
              <a:prstDash val="solid"/>
              <a:round/>
              <a:headEnd type="none" w="med" len="med"/>
              <a:tailEnd type="none" w="med" len="med"/>
            </a:ln>
            <a:effectLst/>
          </p:spPr>
        </p:cxnSp>
        <p:cxnSp>
          <p:nvCxnSpPr>
            <p:cNvPr id="53" name="Straight Connector 52"/>
            <p:cNvCxnSpPr/>
            <p:nvPr/>
          </p:nvCxnSpPr>
          <p:spPr bwMode="auto">
            <a:xfrm>
              <a:off x="3692614" y="3926093"/>
              <a:ext cx="575149" cy="587308"/>
            </a:xfrm>
            <a:prstGeom prst="line">
              <a:avLst/>
            </a:prstGeom>
            <a:noFill/>
            <a:ln w="25400" cap="sq" cmpd="sng" algn="ctr">
              <a:solidFill>
                <a:srgbClr val="66FF33"/>
              </a:solidFill>
              <a:prstDash val="solid"/>
              <a:round/>
              <a:headEnd type="none" w="med" len="med"/>
              <a:tailEnd type="none" w="med" len="med"/>
            </a:ln>
            <a:effectLst/>
          </p:spPr>
        </p:cxnSp>
        <p:cxnSp>
          <p:nvCxnSpPr>
            <p:cNvPr id="54" name="Straight Connector 53"/>
            <p:cNvCxnSpPr/>
            <p:nvPr/>
          </p:nvCxnSpPr>
          <p:spPr bwMode="auto">
            <a:xfrm>
              <a:off x="3691428" y="4056371"/>
              <a:ext cx="581079" cy="458028"/>
            </a:xfrm>
            <a:prstGeom prst="line">
              <a:avLst/>
            </a:prstGeom>
            <a:noFill/>
            <a:ln w="25400" cap="sq" cmpd="sng" algn="ctr">
              <a:solidFill>
                <a:srgbClr val="66FF33"/>
              </a:solidFill>
              <a:prstDash val="solid"/>
              <a:round/>
              <a:headEnd type="none" w="med" len="med"/>
              <a:tailEnd type="none" w="med" len="med"/>
            </a:ln>
            <a:effectLst/>
          </p:spPr>
        </p:cxnSp>
        <p:cxnSp>
          <p:nvCxnSpPr>
            <p:cNvPr id="55" name="Straight Connector 54"/>
            <p:cNvCxnSpPr/>
            <p:nvPr/>
          </p:nvCxnSpPr>
          <p:spPr bwMode="auto">
            <a:xfrm>
              <a:off x="3690242" y="4187860"/>
              <a:ext cx="577521" cy="325542"/>
            </a:xfrm>
            <a:prstGeom prst="line">
              <a:avLst/>
            </a:prstGeom>
            <a:noFill/>
            <a:ln w="25400" cap="sq" cmpd="sng" algn="ctr">
              <a:solidFill>
                <a:srgbClr val="66FF33"/>
              </a:solidFill>
              <a:prstDash val="solid"/>
              <a:round/>
              <a:headEnd type="none" w="med" len="med"/>
              <a:tailEnd type="none" w="med" len="med"/>
            </a:ln>
            <a:effectLst/>
          </p:spPr>
        </p:cxnSp>
        <p:cxnSp>
          <p:nvCxnSpPr>
            <p:cNvPr id="56" name="Straight Connector 55"/>
            <p:cNvCxnSpPr/>
            <p:nvPr/>
          </p:nvCxnSpPr>
          <p:spPr bwMode="auto">
            <a:xfrm>
              <a:off x="3687870" y="4450839"/>
              <a:ext cx="579893" cy="62563"/>
            </a:xfrm>
            <a:prstGeom prst="line">
              <a:avLst/>
            </a:prstGeom>
            <a:noFill/>
            <a:ln w="25400" cap="sq" cmpd="sng" algn="ctr">
              <a:solidFill>
                <a:srgbClr val="66FF33"/>
              </a:solidFill>
              <a:prstDash val="solid"/>
              <a:round/>
              <a:headEnd type="none" w="med" len="med"/>
              <a:tailEnd type="none" w="med" len="med"/>
            </a:ln>
            <a:effectLst/>
          </p:spPr>
        </p:cxnSp>
        <p:cxnSp>
          <p:nvCxnSpPr>
            <p:cNvPr id="57" name="Straight Connector 56"/>
            <p:cNvCxnSpPr/>
            <p:nvPr/>
          </p:nvCxnSpPr>
          <p:spPr bwMode="auto">
            <a:xfrm flipV="1">
              <a:off x="3686684" y="4513402"/>
              <a:ext cx="582890" cy="68926"/>
            </a:xfrm>
            <a:prstGeom prst="line">
              <a:avLst/>
            </a:prstGeom>
            <a:noFill/>
            <a:ln w="25400" cap="sq" cmpd="sng" algn="ctr">
              <a:solidFill>
                <a:srgbClr val="66FF33"/>
              </a:solidFill>
              <a:prstDash val="solid"/>
              <a:round/>
              <a:headEnd type="none" w="med" len="med"/>
              <a:tailEnd type="none" w="med" len="med"/>
            </a:ln>
            <a:effectLst/>
          </p:spPr>
        </p:cxnSp>
        <p:cxnSp>
          <p:nvCxnSpPr>
            <p:cNvPr id="58" name="Straight Connector 57"/>
            <p:cNvCxnSpPr/>
            <p:nvPr/>
          </p:nvCxnSpPr>
          <p:spPr bwMode="auto">
            <a:xfrm flipV="1">
              <a:off x="3684312" y="4513402"/>
              <a:ext cx="585262" cy="331905"/>
            </a:xfrm>
            <a:prstGeom prst="line">
              <a:avLst/>
            </a:prstGeom>
            <a:noFill/>
            <a:ln w="25400" cap="sq" cmpd="sng" algn="ctr">
              <a:solidFill>
                <a:srgbClr val="66FF33"/>
              </a:solidFill>
              <a:prstDash val="solid"/>
              <a:round/>
              <a:headEnd type="none" w="med" len="med"/>
              <a:tailEnd type="none" w="med" len="med"/>
            </a:ln>
            <a:effectLst/>
          </p:spPr>
        </p:cxnSp>
        <p:sp>
          <p:nvSpPr>
            <p:cNvPr id="59" name="Oval 58"/>
            <p:cNvSpPr/>
            <p:nvPr/>
          </p:nvSpPr>
          <p:spPr>
            <a:xfrm>
              <a:off x="3636276" y="427742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60" name="Oval 59"/>
            <p:cNvSpPr/>
            <p:nvPr/>
          </p:nvSpPr>
          <p:spPr>
            <a:xfrm>
              <a:off x="3636322" y="3748440"/>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61" name="Oval 60"/>
            <p:cNvSpPr/>
            <p:nvPr/>
          </p:nvSpPr>
          <p:spPr>
            <a:xfrm>
              <a:off x="3636370" y="389346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62" name="Oval 61"/>
            <p:cNvSpPr/>
            <p:nvPr/>
          </p:nvSpPr>
          <p:spPr>
            <a:xfrm>
              <a:off x="3636415" y="402030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63" name="Oval 62"/>
            <p:cNvSpPr/>
            <p:nvPr/>
          </p:nvSpPr>
          <p:spPr>
            <a:xfrm>
              <a:off x="3636462" y="414714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65" name="Oval 64"/>
            <p:cNvSpPr/>
            <p:nvPr/>
          </p:nvSpPr>
          <p:spPr>
            <a:xfrm>
              <a:off x="3636555" y="440083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70" name="Oval 69"/>
            <p:cNvSpPr/>
            <p:nvPr/>
          </p:nvSpPr>
          <p:spPr>
            <a:xfrm>
              <a:off x="3636602" y="453252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71" name="Oval 70"/>
            <p:cNvSpPr/>
            <p:nvPr/>
          </p:nvSpPr>
          <p:spPr>
            <a:xfrm>
              <a:off x="3636648" y="466421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72" name="Oval 71"/>
            <p:cNvSpPr/>
            <p:nvPr/>
          </p:nvSpPr>
          <p:spPr>
            <a:xfrm>
              <a:off x="3636694" y="4795906"/>
              <a:ext cx="97304" cy="86358"/>
            </a:xfrm>
            <a:prstGeom prst="ellipse">
              <a:avLst/>
            </a:prstGeom>
            <a:solidFill>
              <a:srgbClr val="FF00FF"/>
            </a:solidFill>
            <a:ln>
              <a:noFill/>
            </a:ln>
          </p:spPr>
          <p:txBody>
            <a:bodyPr wrap="square" rtlCol="0" anchor="ctr">
              <a:spAutoFit/>
            </a:bodyPr>
            <a:lstStyle/>
            <a:p>
              <a:pPr algn="l"/>
              <a:endParaRPr lang="en-CA" sz="2400"/>
            </a:p>
          </p:txBody>
        </p:sp>
        <p:cxnSp>
          <p:nvCxnSpPr>
            <p:cNvPr id="73" name="Straight Connector 72"/>
            <p:cNvCxnSpPr>
              <a:stCxn id="74" idx="6"/>
            </p:cNvCxnSpPr>
            <p:nvPr/>
          </p:nvCxnSpPr>
          <p:spPr bwMode="auto">
            <a:xfrm flipV="1">
              <a:off x="3733580" y="4147818"/>
              <a:ext cx="535994" cy="172786"/>
            </a:xfrm>
            <a:prstGeom prst="line">
              <a:avLst/>
            </a:prstGeom>
            <a:noFill/>
            <a:ln w="25400" cap="sq" cmpd="sng" algn="ctr">
              <a:solidFill>
                <a:srgbClr val="66FF33"/>
              </a:solidFill>
              <a:prstDash val="solid"/>
              <a:round/>
              <a:headEnd type="none" w="med" len="med"/>
              <a:tailEnd type="none" w="med" len="med"/>
            </a:ln>
            <a:effectLst/>
          </p:spPr>
        </p:cxnSp>
        <p:sp>
          <p:nvSpPr>
            <p:cNvPr id="74" name="Oval 73"/>
            <p:cNvSpPr/>
            <p:nvPr/>
          </p:nvSpPr>
          <p:spPr>
            <a:xfrm>
              <a:off x="3636276" y="4277425"/>
              <a:ext cx="97304" cy="86358"/>
            </a:xfrm>
            <a:prstGeom prst="ellipse">
              <a:avLst/>
            </a:prstGeom>
            <a:solidFill>
              <a:srgbClr val="FF00FF"/>
            </a:solidFill>
            <a:ln>
              <a:noFill/>
            </a:ln>
          </p:spPr>
          <p:txBody>
            <a:bodyPr wrap="square" rtlCol="0" anchor="ctr">
              <a:spAutoFit/>
            </a:bodyPr>
            <a:lstStyle/>
            <a:p>
              <a:pPr algn="l"/>
              <a:endParaRPr lang="en-CA" sz="2400"/>
            </a:p>
          </p:txBody>
        </p:sp>
        <p:cxnSp>
          <p:nvCxnSpPr>
            <p:cNvPr id="80" name="Straight Connector 79"/>
            <p:cNvCxnSpPr/>
            <p:nvPr/>
          </p:nvCxnSpPr>
          <p:spPr bwMode="auto">
            <a:xfrm>
              <a:off x="3693800" y="3797028"/>
              <a:ext cx="573963" cy="332779"/>
            </a:xfrm>
            <a:prstGeom prst="line">
              <a:avLst/>
            </a:prstGeom>
            <a:noFill/>
            <a:ln w="25400" cap="sq" cmpd="sng" algn="ctr">
              <a:solidFill>
                <a:srgbClr val="66FF33"/>
              </a:solidFill>
              <a:prstDash val="solid"/>
              <a:round/>
              <a:headEnd type="none" w="med" len="med"/>
              <a:tailEnd type="none" w="med" len="med"/>
            </a:ln>
            <a:effectLst/>
          </p:spPr>
        </p:cxnSp>
        <p:cxnSp>
          <p:nvCxnSpPr>
            <p:cNvPr id="85" name="Straight Connector 84"/>
            <p:cNvCxnSpPr/>
            <p:nvPr/>
          </p:nvCxnSpPr>
          <p:spPr bwMode="auto">
            <a:xfrm>
              <a:off x="3692614" y="3926093"/>
              <a:ext cx="576959" cy="203714"/>
            </a:xfrm>
            <a:prstGeom prst="line">
              <a:avLst/>
            </a:prstGeom>
            <a:noFill/>
            <a:ln w="25400" cap="sq" cmpd="sng" algn="ctr">
              <a:solidFill>
                <a:srgbClr val="66FF33"/>
              </a:solidFill>
              <a:prstDash val="solid"/>
              <a:round/>
              <a:headEnd type="none" w="med" len="med"/>
              <a:tailEnd type="none" w="med" len="med"/>
            </a:ln>
            <a:effectLst/>
          </p:spPr>
        </p:cxnSp>
        <p:cxnSp>
          <p:nvCxnSpPr>
            <p:cNvPr id="87" name="Straight Connector 86"/>
            <p:cNvCxnSpPr/>
            <p:nvPr/>
          </p:nvCxnSpPr>
          <p:spPr bwMode="auto">
            <a:xfrm>
              <a:off x="3691428" y="4056371"/>
              <a:ext cx="578145" cy="73437"/>
            </a:xfrm>
            <a:prstGeom prst="line">
              <a:avLst/>
            </a:prstGeom>
            <a:noFill/>
            <a:ln w="25400" cap="sq" cmpd="sng" algn="ctr">
              <a:solidFill>
                <a:srgbClr val="66FF33"/>
              </a:solidFill>
              <a:prstDash val="solid"/>
              <a:round/>
              <a:headEnd type="none" w="med" len="med"/>
              <a:tailEnd type="none" w="med" len="med"/>
            </a:ln>
            <a:effectLst/>
          </p:spPr>
        </p:cxnSp>
        <p:cxnSp>
          <p:nvCxnSpPr>
            <p:cNvPr id="92" name="Straight Connector 91"/>
            <p:cNvCxnSpPr/>
            <p:nvPr/>
          </p:nvCxnSpPr>
          <p:spPr bwMode="auto">
            <a:xfrm flipV="1">
              <a:off x="3690242" y="4129807"/>
              <a:ext cx="579332" cy="58052"/>
            </a:xfrm>
            <a:prstGeom prst="line">
              <a:avLst/>
            </a:prstGeom>
            <a:noFill/>
            <a:ln w="25400" cap="sq" cmpd="sng" algn="ctr">
              <a:solidFill>
                <a:srgbClr val="66FF33"/>
              </a:solidFill>
              <a:prstDash val="solid"/>
              <a:round/>
              <a:headEnd type="none" w="med" len="med"/>
              <a:tailEnd type="none" w="med" len="med"/>
            </a:ln>
            <a:effectLst/>
          </p:spPr>
        </p:cxnSp>
        <p:cxnSp>
          <p:nvCxnSpPr>
            <p:cNvPr id="93" name="Straight Connector 92"/>
            <p:cNvCxnSpPr/>
            <p:nvPr/>
          </p:nvCxnSpPr>
          <p:spPr bwMode="auto">
            <a:xfrm flipV="1">
              <a:off x="3687870" y="4129807"/>
              <a:ext cx="581704" cy="321031"/>
            </a:xfrm>
            <a:prstGeom prst="line">
              <a:avLst/>
            </a:prstGeom>
            <a:noFill/>
            <a:ln w="25400" cap="sq" cmpd="sng" algn="ctr">
              <a:solidFill>
                <a:srgbClr val="66FF33"/>
              </a:solidFill>
              <a:prstDash val="solid"/>
              <a:round/>
              <a:headEnd type="none" w="med" len="med"/>
              <a:tailEnd type="none" w="med" len="med"/>
            </a:ln>
            <a:effectLst/>
          </p:spPr>
        </p:cxnSp>
        <p:cxnSp>
          <p:nvCxnSpPr>
            <p:cNvPr id="94" name="Straight Connector 93"/>
            <p:cNvCxnSpPr/>
            <p:nvPr/>
          </p:nvCxnSpPr>
          <p:spPr bwMode="auto">
            <a:xfrm flipV="1">
              <a:off x="3686684" y="4129807"/>
              <a:ext cx="582890" cy="452520"/>
            </a:xfrm>
            <a:prstGeom prst="line">
              <a:avLst/>
            </a:prstGeom>
            <a:noFill/>
            <a:ln w="25400" cap="sq" cmpd="sng" algn="ctr">
              <a:solidFill>
                <a:srgbClr val="66FF33"/>
              </a:solidFill>
              <a:prstDash val="solid"/>
              <a:round/>
              <a:headEnd type="none" w="med" len="med"/>
              <a:tailEnd type="none" w="med" len="med"/>
            </a:ln>
            <a:effectLst/>
          </p:spPr>
        </p:cxnSp>
        <p:cxnSp>
          <p:nvCxnSpPr>
            <p:cNvPr id="95" name="Straight Connector 94"/>
            <p:cNvCxnSpPr/>
            <p:nvPr/>
          </p:nvCxnSpPr>
          <p:spPr bwMode="auto">
            <a:xfrm flipV="1">
              <a:off x="3685498" y="4129807"/>
              <a:ext cx="584076" cy="584009"/>
            </a:xfrm>
            <a:prstGeom prst="line">
              <a:avLst/>
            </a:prstGeom>
            <a:noFill/>
            <a:ln w="25400" cap="sq" cmpd="sng" algn="ctr">
              <a:solidFill>
                <a:srgbClr val="66FF33"/>
              </a:solidFill>
              <a:prstDash val="solid"/>
              <a:round/>
              <a:headEnd type="none" w="med" len="med"/>
              <a:tailEnd type="none" w="med" len="med"/>
            </a:ln>
            <a:effectLst/>
          </p:spPr>
        </p:cxnSp>
        <p:cxnSp>
          <p:nvCxnSpPr>
            <p:cNvPr id="96" name="Straight Connector 95"/>
            <p:cNvCxnSpPr/>
            <p:nvPr/>
          </p:nvCxnSpPr>
          <p:spPr bwMode="auto">
            <a:xfrm flipV="1">
              <a:off x="3684312" y="4129807"/>
              <a:ext cx="585262" cy="715499"/>
            </a:xfrm>
            <a:prstGeom prst="line">
              <a:avLst/>
            </a:prstGeom>
            <a:noFill/>
            <a:ln w="25400" cap="sq" cmpd="sng" algn="ctr">
              <a:solidFill>
                <a:srgbClr val="66FF33"/>
              </a:solidFill>
              <a:prstDash val="solid"/>
              <a:round/>
              <a:headEnd type="none" w="med" len="med"/>
              <a:tailEnd type="none" w="med" len="med"/>
            </a:ln>
            <a:effectLst/>
          </p:spPr>
        </p:cxnSp>
        <p:sp>
          <p:nvSpPr>
            <p:cNvPr id="97" name="Oval 96"/>
            <p:cNvSpPr/>
            <p:nvPr/>
          </p:nvSpPr>
          <p:spPr>
            <a:xfrm>
              <a:off x="3636322" y="375297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98" name="Oval 97"/>
            <p:cNvSpPr/>
            <p:nvPr/>
          </p:nvSpPr>
          <p:spPr>
            <a:xfrm>
              <a:off x="3636369" y="389346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99" name="Oval 98"/>
            <p:cNvSpPr/>
            <p:nvPr/>
          </p:nvSpPr>
          <p:spPr>
            <a:xfrm>
              <a:off x="3636415" y="402030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00" name="Oval 99"/>
            <p:cNvSpPr/>
            <p:nvPr/>
          </p:nvSpPr>
          <p:spPr>
            <a:xfrm>
              <a:off x="3636462" y="414714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01" name="Oval 100"/>
            <p:cNvSpPr/>
            <p:nvPr/>
          </p:nvSpPr>
          <p:spPr>
            <a:xfrm>
              <a:off x="3636555" y="440083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02" name="Oval 101"/>
            <p:cNvSpPr/>
            <p:nvPr/>
          </p:nvSpPr>
          <p:spPr>
            <a:xfrm>
              <a:off x="3636601" y="453252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04" name="Oval 103"/>
            <p:cNvSpPr/>
            <p:nvPr/>
          </p:nvSpPr>
          <p:spPr>
            <a:xfrm>
              <a:off x="3636647" y="466421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05" name="Oval 104"/>
            <p:cNvSpPr/>
            <p:nvPr/>
          </p:nvSpPr>
          <p:spPr>
            <a:xfrm>
              <a:off x="3636694" y="4795906"/>
              <a:ext cx="97304" cy="86358"/>
            </a:xfrm>
            <a:prstGeom prst="ellipse">
              <a:avLst/>
            </a:prstGeom>
            <a:solidFill>
              <a:srgbClr val="FF00FF"/>
            </a:solidFill>
            <a:ln>
              <a:noFill/>
            </a:ln>
          </p:spPr>
          <p:txBody>
            <a:bodyPr wrap="square" rtlCol="0" anchor="ctr">
              <a:spAutoFit/>
            </a:bodyPr>
            <a:lstStyle/>
            <a:p>
              <a:pPr algn="l"/>
              <a:endParaRPr lang="en-CA" sz="2400"/>
            </a:p>
          </p:txBody>
        </p:sp>
        <p:grpSp>
          <p:nvGrpSpPr>
            <p:cNvPr id="106" name="Group 105"/>
            <p:cNvGrpSpPr/>
            <p:nvPr/>
          </p:nvGrpSpPr>
          <p:grpSpPr>
            <a:xfrm>
              <a:off x="4220844" y="4079240"/>
              <a:ext cx="100166" cy="475990"/>
              <a:chOff x="6781799" y="1152459"/>
              <a:chExt cx="185296" cy="992124"/>
            </a:xfrm>
          </p:grpSpPr>
          <p:sp>
            <p:nvSpPr>
              <p:cNvPr id="413" name="Oval 412"/>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4" name="Oval 413"/>
              <p:cNvSpPr/>
              <p:nvPr/>
            </p:nvSpPr>
            <p:spPr>
              <a:xfrm>
                <a:off x="6787009" y="1446495"/>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5" name="Oval 414"/>
              <p:cNvSpPr/>
              <p:nvPr/>
            </p:nvSpPr>
            <p:spPr>
              <a:xfrm>
                <a:off x="6787095" y="1705386"/>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6" name="Oval 415"/>
              <p:cNvSpPr/>
              <p:nvPr/>
            </p:nvSpPr>
            <p:spPr>
              <a:xfrm>
                <a:off x="6781799" y="1964583"/>
                <a:ext cx="180000" cy="180000"/>
              </a:xfrm>
              <a:prstGeom prst="ellipse">
                <a:avLst/>
              </a:prstGeom>
              <a:solidFill>
                <a:srgbClr val="00FFFF"/>
              </a:solidFill>
              <a:ln>
                <a:noFill/>
              </a:ln>
            </p:spPr>
            <p:txBody>
              <a:bodyPr wrap="square" rtlCol="0" anchor="ctr">
                <a:spAutoFit/>
              </a:bodyPr>
              <a:lstStyle/>
              <a:p>
                <a:pPr algn="l"/>
                <a:endParaRPr lang="en-CA" sz="2400"/>
              </a:p>
            </p:txBody>
          </p:sp>
        </p:grpSp>
        <p:cxnSp>
          <p:nvCxnSpPr>
            <p:cNvPr id="107" name="Straight Connector 106"/>
            <p:cNvCxnSpPr/>
            <p:nvPr/>
          </p:nvCxnSpPr>
          <p:spPr bwMode="auto">
            <a:xfrm flipV="1">
              <a:off x="4265074" y="4513402"/>
              <a:ext cx="249019" cy="0"/>
            </a:xfrm>
            <a:prstGeom prst="line">
              <a:avLst/>
            </a:prstGeom>
            <a:noFill/>
            <a:ln w="25400" cap="sq" cmpd="sng" algn="ctr">
              <a:solidFill>
                <a:srgbClr val="66FF33"/>
              </a:solidFill>
              <a:prstDash val="solid"/>
              <a:round/>
              <a:headEnd type="none" w="med" len="med"/>
              <a:tailEnd type="none" w="med" len="med"/>
            </a:ln>
            <a:effectLst/>
          </p:spPr>
        </p:cxnSp>
        <p:grpSp>
          <p:nvGrpSpPr>
            <p:cNvPr id="108" name="Group 107"/>
            <p:cNvGrpSpPr/>
            <p:nvPr/>
          </p:nvGrpSpPr>
          <p:grpSpPr>
            <a:xfrm>
              <a:off x="4508346" y="4074702"/>
              <a:ext cx="100166" cy="475990"/>
              <a:chOff x="6781800" y="1152459"/>
              <a:chExt cx="185296" cy="992125"/>
            </a:xfrm>
          </p:grpSpPr>
          <p:sp>
            <p:nvSpPr>
              <p:cNvPr id="409" name="Oval 408"/>
              <p:cNvSpPr/>
              <p:nvPr/>
            </p:nvSpPr>
            <p:spPr>
              <a:xfrm>
                <a:off x="6786925" y="1152459"/>
                <a:ext cx="180000" cy="180000"/>
              </a:xfrm>
              <a:prstGeom prst="ellipse">
                <a:avLst/>
              </a:prstGeom>
              <a:solidFill>
                <a:srgbClr val="66FF33"/>
              </a:solidFill>
              <a:ln>
                <a:noFill/>
              </a:ln>
            </p:spPr>
            <p:txBody>
              <a:bodyPr wrap="square" rtlCol="0" anchor="ctr">
                <a:spAutoFit/>
              </a:bodyPr>
              <a:lstStyle/>
              <a:p>
                <a:pPr algn="l"/>
                <a:endParaRPr lang="en-CA" sz="2400"/>
              </a:p>
            </p:txBody>
          </p:sp>
          <p:sp>
            <p:nvSpPr>
              <p:cNvPr id="410" name="Oval 409"/>
              <p:cNvSpPr/>
              <p:nvPr/>
            </p:nvSpPr>
            <p:spPr>
              <a:xfrm>
                <a:off x="6787010" y="1446496"/>
                <a:ext cx="180000" cy="180000"/>
              </a:xfrm>
              <a:prstGeom prst="ellipse">
                <a:avLst/>
              </a:prstGeom>
              <a:solidFill>
                <a:srgbClr val="66FF33"/>
              </a:solidFill>
              <a:ln>
                <a:noFill/>
              </a:ln>
            </p:spPr>
            <p:txBody>
              <a:bodyPr wrap="square" rtlCol="0" anchor="ctr">
                <a:spAutoFit/>
              </a:bodyPr>
              <a:lstStyle/>
              <a:p>
                <a:pPr algn="l"/>
                <a:endParaRPr lang="en-CA" sz="2400"/>
              </a:p>
            </p:txBody>
          </p:sp>
          <p:sp>
            <p:nvSpPr>
              <p:cNvPr id="411" name="Oval 410"/>
              <p:cNvSpPr/>
              <p:nvPr/>
            </p:nvSpPr>
            <p:spPr>
              <a:xfrm>
                <a:off x="6787096" y="1705387"/>
                <a:ext cx="180000" cy="180000"/>
              </a:xfrm>
              <a:prstGeom prst="ellipse">
                <a:avLst/>
              </a:prstGeom>
              <a:solidFill>
                <a:srgbClr val="66FF33"/>
              </a:solidFill>
              <a:ln>
                <a:noFill/>
              </a:ln>
            </p:spPr>
            <p:txBody>
              <a:bodyPr wrap="square" rtlCol="0" anchor="ctr">
                <a:spAutoFit/>
              </a:bodyPr>
              <a:lstStyle/>
              <a:p>
                <a:pPr algn="l"/>
                <a:endParaRPr lang="en-CA" sz="2400"/>
              </a:p>
            </p:txBody>
          </p:sp>
          <p:sp>
            <p:nvSpPr>
              <p:cNvPr id="412" name="Oval 411"/>
              <p:cNvSpPr/>
              <p:nvPr/>
            </p:nvSpPr>
            <p:spPr>
              <a:xfrm>
                <a:off x="6781800" y="1964584"/>
                <a:ext cx="180000" cy="180000"/>
              </a:xfrm>
              <a:prstGeom prst="ellipse">
                <a:avLst/>
              </a:prstGeom>
              <a:solidFill>
                <a:srgbClr val="66FF33"/>
              </a:solidFill>
              <a:ln>
                <a:noFill/>
              </a:ln>
            </p:spPr>
            <p:txBody>
              <a:bodyPr wrap="square" rtlCol="0" anchor="ctr">
                <a:spAutoFit/>
              </a:bodyPr>
              <a:lstStyle/>
              <a:p>
                <a:pPr algn="l"/>
                <a:endParaRPr lang="en-CA" sz="2400"/>
              </a:p>
            </p:txBody>
          </p:sp>
        </p:grpSp>
        <p:cxnSp>
          <p:nvCxnSpPr>
            <p:cNvPr id="109" name="Straight Connector 108"/>
            <p:cNvCxnSpPr/>
            <p:nvPr/>
          </p:nvCxnSpPr>
          <p:spPr bwMode="auto">
            <a:xfrm flipV="1">
              <a:off x="4281311" y="4385022"/>
              <a:ext cx="249019" cy="0"/>
            </a:xfrm>
            <a:prstGeom prst="line">
              <a:avLst/>
            </a:prstGeom>
            <a:noFill/>
            <a:ln w="25400" cap="sq" cmpd="sng" algn="ctr">
              <a:solidFill>
                <a:srgbClr val="66FF33"/>
              </a:solidFill>
              <a:prstDash val="solid"/>
              <a:round/>
              <a:headEnd type="none" w="med" len="med"/>
              <a:tailEnd type="none" w="med" len="med"/>
            </a:ln>
            <a:effectLst/>
          </p:spPr>
        </p:cxnSp>
        <p:cxnSp>
          <p:nvCxnSpPr>
            <p:cNvPr id="110" name="Straight Connector 109"/>
            <p:cNvCxnSpPr/>
            <p:nvPr/>
          </p:nvCxnSpPr>
          <p:spPr bwMode="auto">
            <a:xfrm flipV="1">
              <a:off x="4297547" y="4256642"/>
              <a:ext cx="249019" cy="0"/>
            </a:xfrm>
            <a:prstGeom prst="line">
              <a:avLst/>
            </a:prstGeom>
            <a:noFill/>
            <a:ln w="25400" cap="sq" cmpd="sng" algn="ctr">
              <a:solidFill>
                <a:srgbClr val="66FF33"/>
              </a:solidFill>
              <a:prstDash val="solid"/>
              <a:round/>
              <a:headEnd type="none" w="med" len="med"/>
              <a:tailEnd type="none" w="med" len="med"/>
            </a:ln>
            <a:effectLst/>
          </p:spPr>
        </p:cxnSp>
        <p:cxnSp>
          <p:nvCxnSpPr>
            <p:cNvPr id="111" name="Straight Connector 110"/>
            <p:cNvCxnSpPr/>
            <p:nvPr/>
          </p:nvCxnSpPr>
          <p:spPr bwMode="auto">
            <a:xfrm flipV="1">
              <a:off x="4313784" y="4128261"/>
              <a:ext cx="249019" cy="0"/>
            </a:xfrm>
            <a:prstGeom prst="line">
              <a:avLst/>
            </a:prstGeom>
            <a:noFill/>
            <a:ln w="25400" cap="sq" cmpd="sng" algn="ctr">
              <a:solidFill>
                <a:srgbClr val="66FF33"/>
              </a:solidFill>
              <a:prstDash val="solid"/>
              <a:round/>
              <a:headEnd type="none" w="med" len="med"/>
              <a:tailEnd type="none" w="med" len="med"/>
            </a:ln>
            <a:effectLst/>
          </p:spPr>
        </p:cxnSp>
        <p:grpSp>
          <p:nvGrpSpPr>
            <p:cNvPr id="112" name="Group 111"/>
            <p:cNvGrpSpPr/>
            <p:nvPr/>
          </p:nvGrpSpPr>
          <p:grpSpPr>
            <a:xfrm>
              <a:off x="4220023" y="4079240"/>
              <a:ext cx="100166" cy="475990"/>
              <a:chOff x="6771205" y="1152459"/>
              <a:chExt cx="185296" cy="992124"/>
            </a:xfrm>
          </p:grpSpPr>
          <p:sp>
            <p:nvSpPr>
              <p:cNvPr id="405" name="Oval 404"/>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6" name="Oval 405"/>
              <p:cNvSpPr/>
              <p:nvPr/>
            </p:nvSpPr>
            <p:spPr>
              <a:xfrm>
                <a:off x="6776415" y="144649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7" name="Oval 406"/>
              <p:cNvSpPr/>
              <p:nvPr/>
            </p:nvSpPr>
            <p:spPr>
              <a:xfrm>
                <a:off x="6776501" y="17053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8" name="Oval 407"/>
              <p:cNvSpPr/>
              <p:nvPr/>
            </p:nvSpPr>
            <p:spPr>
              <a:xfrm>
                <a:off x="6771205" y="1964583"/>
                <a:ext cx="180000" cy="180000"/>
              </a:xfrm>
              <a:prstGeom prst="ellipse">
                <a:avLst/>
              </a:prstGeom>
              <a:solidFill>
                <a:srgbClr val="FF00FF"/>
              </a:solidFill>
              <a:ln>
                <a:noFill/>
              </a:ln>
            </p:spPr>
            <p:txBody>
              <a:bodyPr wrap="square" rtlCol="0" anchor="ctr">
                <a:spAutoFit/>
              </a:bodyPr>
              <a:lstStyle/>
              <a:p>
                <a:pPr algn="l"/>
                <a:endParaRPr lang="en-CA" sz="2400"/>
              </a:p>
            </p:txBody>
          </p:sp>
        </p:grpSp>
        <p:cxnSp>
          <p:nvCxnSpPr>
            <p:cNvPr id="113" name="Straight Connector 112"/>
            <p:cNvCxnSpPr/>
            <p:nvPr/>
          </p:nvCxnSpPr>
          <p:spPr bwMode="auto">
            <a:xfrm flipV="1">
              <a:off x="1924867" y="4190834"/>
              <a:ext cx="601491" cy="202101"/>
            </a:xfrm>
            <a:prstGeom prst="line">
              <a:avLst/>
            </a:prstGeom>
            <a:noFill/>
            <a:ln w="25400" cap="sq" cmpd="sng" algn="ctr">
              <a:solidFill>
                <a:srgbClr val="66FF33"/>
              </a:solidFill>
              <a:prstDash val="solid"/>
              <a:round/>
              <a:headEnd type="none" w="med" len="med"/>
              <a:tailEnd type="none" w="med" len="med"/>
            </a:ln>
            <a:effectLst/>
          </p:spPr>
        </p:cxnSp>
        <p:sp>
          <p:nvSpPr>
            <p:cNvPr id="114" name="Rectangle 113"/>
            <p:cNvSpPr/>
            <p:nvPr/>
          </p:nvSpPr>
          <p:spPr>
            <a:xfrm>
              <a:off x="2040146" y="4035904"/>
              <a:ext cx="444764" cy="221078"/>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115" name="Rectangle 114"/>
            <p:cNvSpPr/>
            <p:nvPr/>
          </p:nvSpPr>
          <p:spPr>
            <a:xfrm>
              <a:off x="2026400" y="3999346"/>
              <a:ext cx="454381" cy="276999"/>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sym typeface="Symbol" panose="05050102010706020507" pitchFamily="18" charset="2"/>
                </a:rPr>
                <a:t></a:t>
              </a:r>
              <a:r>
                <a:rPr lang="en-US" sz="1200" i="1" baseline="-25000" err="1">
                  <a:solidFill>
                    <a:srgbClr val="66FF33"/>
                  </a:solidFill>
                  <a:cs typeface="Times New Roman" panose="02020603050405020304" pitchFamily="18" charset="0"/>
                  <a:sym typeface="Symbol" panose="05050102010706020507" pitchFamily="18" charset="2"/>
                </a:rPr>
                <a:t>i,j</a:t>
              </a:r>
              <a:r>
                <a:rPr lang="en-US" altLang="en-US" sz="1200" i="1" baseline="-25000">
                  <a:solidFill>
                    <a:srgbClr val="66FF33"/>
                  </a:solidFill>
                  <a:sym typeface="Symbol" panose="05050102010706020507" pitchFamily="18" charset="2"/>
                </a:rPr>
                <a:t></a:t>
              </a:r>
              <a:endParaRPr lang="en-CA" sz="1200">
                <a:solidFill>
                  <a:srgbClr val="66FF33"/>
                </a:solidFill>
              </a:endParaRPr>
            </a:p>
          </p:txBody>
        </p:sp>
        <p:grpSp>
          <p:nvGrpSpPr>
            <p:cNvPr id="116" name="Group 115"/>
            <p:cNvGrpSpPr/>
            <p:nvPr/>
          </p:nvGrpSpPr>
          <p:grpSpPr>
            <a:xfrm>
              <a:off x="1352942" y="4092708"/>
              <a:ext cx="291911" cy="259075"/>
              <a:chOff x="3220343" y="2894580"/>
              <a:chExt cx="540000" cy="540000"/>
            </a:xfrm>
          </p:grpSpPr>
          <p:sp>
            <p:nvSpPr>
              <p:cNvPr id="403" name="Rectangle 402"/>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404" name="Picture 10" descr="Image result for bicyc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sp>
          <p:nvSpPr>
            <p:cNvPr id="117" name="Rectangle 116"/>
            <p:cNvSpPr/>
            <p:nvPr/>
          </p:nvSpPr>
          <p:spPr>
            <a:xfrm>
              <a:off x="1551587" y="4229099"/>
              <a:ext cx="330541" cy="369332"/>
            </a:xfrm>
            <a:prstGeom prst="rect">
              <a:avLst/>
            </a:prstGeom>
          </p:spPr>
          <p:txBody>
            <a:bodyPr wrap="none">
              <a:spAutoFit/>
            </a:bodyPr>
            <a:lstStyle/>
            <a:p>
              <a:r>
                <a:rPr lang="en-US" altLang="en-US" sz="1800" i="1">
                  <a:solidFill>
                    <a:srgbClr val="FF00FF"/>
                  </a:solidFill>
                  <a:sym typeface="Symbol" panose="05050102010706020507" pitchFamily="18" charset="2"/>
                </a:rPr>
                <a:t>x</a:t>
              </a:r>
              <a:r>
                <a:rPr lang="en-US" altLang="en-US" sz="1800" i="1" baseline="-25000">
                  <a:solidFill>
                    <a:srgbClr val="FF00FF"/>
                  </a:solidFill>
                  <a:sym typeface="Symbol" panose="05050102010706020507" pitchFamily="18" charset="2"/>
                </a:rPr>
                <a:t>i</a:t>
              </a:r>
              <a:endParaRPr lang="en-CA" sz="1800"/>
            </a:p>
          </p:txBody>
        </p:sp>
        <p:sp>
          <p:nvSpPr>
            <p:cNvPr id="118" name="Rectangle 117"/>
            <p:cNvSpPr/>
            <p:nvPr/>
          </p:nvSpPr>
          <p:spPr>
            <a:xfrm flipH="1" flipV="1">
              <a:off x="1628152" y="3699500"/>
              <a:ext cx="55398" cy="54238"/>
            </a:xfrm>
            <a:prstGeom prst="rect">
              <a:avLst/>
            </a:prstGeom>
            <a:ln w="25400">
              <a:solidFill>
                <a:schemeClr val="bg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nvGrpSpPr>
            <p:cNvPr id="119" name="Group 118"/>
            <p:cNvGrpSpPr/>
            <p:nvPr/>
          </p:nvGrpSpPr>
          <p:grpSpPr>
            <a:xfrm>
              <a:off x="1872088" y="3822025"/>
              <a:ext cx="99843" cy="1002134"/>
              <a:chOff x="2438400" y="3428901"/>
              <a:chExt cx="184697" cy="2088787"/>
            </a:xfrm>
          </p:grpSpPr>
          <p:sp>
            <p:nvSpPr>
              <p:cNvPr id="395" name="Oval 394"/>
              <p:cNvSpPr/>
              <p:nvPr/>
            </p:nvSpPr>
            <p:spPr>
              <a:xfrm>
                <a:off x="2438486" y="34289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6" name="Oval 395"/>
              <p:cNvSpPr/>
              <p:nvPr/>
            </p:nvSpPr>
            <p:spPr>
              <a:xfrm>
                <a:off x="2438573" y="370273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7" name="Oval 396"/>
              <p:cNvSpPr/>
              <p:nvPr/>
            </p:nvSpPr>
            <p:spPr>
              <a:xfrm>
                <a:off x="2443097" y="398668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8" name="Oval 397"/>
              <p:cNvSpPr/>
              <p:nvPr/>
            </p:nvSpPr>
            <p:spPr>
              <a:xfrm>
                <a:off x="2438744" y="425994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9" name="Oval 398"/>
              <p:cNvSpPr/>
              <p:nvPr/>
            </p:nvSpPr>
            <p:spPr>
              <a:xfrm>
                <a:off x="2438916" y="478871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0" name="Oval 399"/>
              <p:cNvSpPr/>
              <p:nvPr/>
            </p:nvSpPr>
            <p:spPr>
              <a:xfrm>
                <a:off x="2439003" y="506319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1" name="Oval 400"/>
              <p:cNvSpPr/>
              <p:nvPr/>
            </p:nvSpPr>
            <p:spPr>
              <a:xfrm>
                <a:off x="2439088" y="533768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2" name="Oval 401"/>
              <p:cNvSpPr/>
              <p:nvPr/>
            </p:nvSpPr>
            <p:spPr>
              <a:xfrm>
                <a:off x="2438400" y="4531485"/>
                <a:ext cx="180000" cy="180000"/>
              </a:xfrm>
              <a:prstGeom prst="ellipse">
                <a:avLst/>
              </a:prstGeom>
              <a:solidFill>
                <a:srgbClr val="FF00FF"/>
              </a:solidFill>
              <a:ln>
                <a:noFill/>
              </a:ln>
            </p:spPr>
            <p:txBody>
              <a:bodyPr wrap="square" rtlCol="0" anchor="ctr">
                <a:spAutoFit/>
              </a:bodyPr>
              <a:lstStyle/>
              <a:p>
                <a:pPr algn="l"/>
                <a:endParaRPr lang="en-CA" sz="2400"/>
              </a:p>
            </p:txBody>
          </p:sp>
        </p:grpSp>
        <p:grpSp>
          <p:nvGrpSpPr>
            <p:cNvPr id="120" name="Group 119"/>
            <p:cNvGrpSpPr/>
            <p:nvPr/>
          </p:nvGrpSpPr>
          <p:grpSpPr>
            <a:xfrm>
              <a:off x="2511433" y="3797028"/>
              <a:ext cx="585262" cy="1048278"/>
              <a:chOff x="4097248" y="1066800"/>
              <a:chExt cx="1082664" cy="2184968"/>
            </a:xfrm>
          </p:grpSpPr>
          <p:cxnSp>
            <p:nvCxnSpPr>
              <p:cNvPr id="386" name="Straight Connector 385"/>
              <p:cNvCxnSpPr>
                <a:stCxn id="121"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387" name="Straight Connector 386"/>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388" name="Straight Connector 387"/>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389" name="Straight Connector 388"/>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390" name="Straight Connector 389"/>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391" name="Straight Connector 390"/>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392" name="Straight Connector 391"/>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393" name="Straight Connector 392"/>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394" name="Straight Connector 393"/>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121" name="Oval 120"/>
            <p:cNvSpPr/>
            <p:nvPr/>
          </p:nvSpPr>
          <p:spPr>
            <a:xfrm>
              <a:off x="2463397" y="427742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22" name="Oval 121"/>
            <p:cNvSpPr/>
            <p:nvPr/>
          </p:nvSpPr>
          <p:spPr>
            <a:xfrm>
              <a:off x="2463443" y="3748440"/>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23" name="Oval 122"/>
            <p:cNvSpPr/>
            <p:nvPr/>
          </p:nvSpPr>
          <p:spPr>
            <a:xfrm>
              <a:off x="2463491" y="389346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24" name="Oval 123"/>
            <p:cNvSpPr/>
            <p:nvPr/>
          </p:nvSpPr>
          <p:spPr>
            <a:xfrm>
              <a:off x="2463536" y="402030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25" name="Oval 124"/>
            <p:cNvSpPr/>
            <p:nvPr/>
          </p:nvSpPr>
          <p:spPr>
            <a:xfrm>
              <a:off x="2463583" y="4147148"/>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26" name="Oval 125"/>
            <p:cNvSpPr/>
            <p:nvPr/>
          </p:nvSpPr>
          <p:spPr>
            <a:xfrm>
              <a:off x="2463676" y="440083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27" name="Oval 126"/>
            <p:cNvSpPr/>
            <p:nvPr/>
          </p:nvSpPr>
          <p:spPr>
            <a:xfrm>
              <a:off x="2463723" y="4532524"/>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28" name="Oval 127"/>
            <p:cNvSpPr/>
            <p:nvPr/>
          </p:nvSpPr>
          <p:spPr>
            <a:xfrm>
              <a:off x="2463769" y="466421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29" name="Oval 128"/>
            <p:cNvSpPr/>
            <p:nvPr/>
          </p:nvSpPr>
          <p:spPr>
            <a:xfrm>
              <a:off x="2463815" y="4795906"/>
              <a:ext cx="97304" cy="86358"/>
            </a:xfrm>
            <a:prstGeom prst="ellipse">
              <a:avLst/>
            </a:prstGeom>
            <a:solidFill>
              <a:srgbClr val="FF00FF"/>
            </a:solidFill>
            <a:ln>
              <a:noFill/>
            </a:ln>
          </p:spPr>
          <p:txBody>
            <a:bodyPr wrap="square" rtlCol="0" anchor="ctr">
              <a:spAutoFit/>
            </a:bodyPr>
            <a:lstStyle/>
            <a:p>
              <a:pPr algn="l"/>
              <a:endParaRPr lang="en-CA" sz="2400"/>
            </a:p>
          </p:txBody>
        </p:sp>
        <p:grpSp>
          <p:nvGrpSpPr>
            <p:cNvPr id="130" name="Group 129"/>
            <p:cNvGrpSpPr/>
            <p:nvPr/>
          </p:nvGrpSpPr>
          <p:grpSpPr>
            <a:xfrm>
              <a:off x="2463397" y="3748440"/>
              <a:ext cx="584646" cy="1133824"/>
              <a:chOff x="4008388" y="965526"/>
              <a:chExt cx="1081524" cy="2363274"/>
            </a:xfrm>
          </p:grpSpPr>
          <p:cxnSp>
            <p:nvCxnSpPr>
              <p:cNvPr id="367" name="Straight Connector 366"/>
              <p:cNvCxnSpPr>
                <a:stCxn id="385"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cxnSp>
            <p:nvCxnSpPr>
              <p:cNvPr id="368" name="Straight Connector 367"/>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369" name="Straight Connector 368"/>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370" name="Straight Connector 369"/>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371" name="Straight Connector 370"/>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372" name="Straight Connector 371"/>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373" name="Straight Connector 372"/>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374" name="Straight Connector 373"/>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375" name="Straight Connector 374"/>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376" name="Straight Connector 375"/>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377" name="Oval 376"/>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8" name="Oval 377"/>
              <p:cNvSpPr/>
              <p:nvPr/>
            </p:nvSpPr>
            <p:spPr>
              <a:xfrm>
                <a:off x="4008561" y="12678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9" name="Oval 378"/>
              <p:cNvSpPr/>
              <p:nvPr/>
            </p:nvSpPr>
            <p:spPr>
              <a:xfrm>
                <a:off x="4008646" y="153218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0" name="Oval 379"/>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1" name="Oval 380"/>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2" name="Oval 381"/>
              <p:cNvSpPr/>
              <p:nvPr/>
            </p:nvSpPr>
            <p:spPr>
              <a:xfrm>
                <a:off x="4008991"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3" name="Oval 382"/>
              <p:cNvSpPr/>
              <p:nvPr/>
            </p:nvSpPr>
            <p:spPr>
              <a:xfrm>
                <a:off x="4009076" y="287431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4" name="Oval 383"/>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5" name="Oval 384"/>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131" name="Oval 130"/>
            <p:cNvSpPr/>
            <p:nvPr/>
          </p:nvSpPr>
          <p:spPr>
            <a:xfrm>
              <a:off x="3048042" y="4016378"/>
              <a:ext cx="97304" cy="86358"/>
            </a:xfrm>
            <a:prstGeom prst="ellipse">
              <a:avLst/>
            </a:prstGeom>
            <a:solidFill>
              <a:srgbClr val="00FFFF"/>
            </a:solidFill>
            <a:ln>
              <a:noFill/>
            </a:ln>
          </p:spPr>
          <p:txBody>
            <a:bodyPr wrap="square" rtlCol="0" anchor="ctr">
              <a:spAutoFit/>
            </a:bodyPr>
            <a:lstStyle/>
            <a:p>
              <a:pPr algn="l"/>
              <a:endParaRPr lang="en-CA" sz="2400"/>
            </a:p>
          </p:txBody>
        </p:sp>
        <p:grpSp>
          <p:nvGrpSpPr>
            <p:cNvPr id="132" name="Group 131"/>
            <p:cNvGrpSpPr/>
            <p:nvPr/>
          </p:nvGrpSpPr>
          <p:grpSpPr>
            <a:xfrm>
              <a:off x="3056415" y="3742847"/>
              <a:ext cx="97722" cy="1133824"/>
              <a:chOff x="4008388" y="965526"/>
              <a:chExt cx="180773" cy="2363274"/>
            </a:xfrm>
            <a:solidFill>
              <a:srgbClr val="00FFFF"/>
            </a:solidFill>
          </p:grpSpPr>
          <p:sp>
            <p:nvSpPr>
              <p:cNvPr id="358" name="Oval 357"/>
              <p:cNvSpPr/>
              <p:nvPr/>
            </p:nvSpPr>
            <p:spPr>
              <a:xfrm>
                <a:off x="4008388" y="2068110"/>
                <a:ext cx="179999" cy="180000"/>
              </a:xfrm>
              <a:prstGeom prst="ellipse">
                <a:avLst/>
              </a:prstGeom>
              <a:grpFill/>
              <a:ln>
                <a:noFill/>
              </a:ln>
            </p:spPr>
            <p:txBody>
              <a:bodyPr wrap="square" rtlCol="0" anchor="ctr">
                <a:spAutoFit/>
              </a:bodyPr>
              <a:lstStyle/>
              <a:p>
                <a:pPr algn="l"/>
                <a:endParaRPr lang="en-CA" sz="2400"/>
              </a:p>
            </p:txBody>
          </p:sp>
          <p:sp>
            <p:nvSpPr>
              <p:cNvPr id="359" name="Oval 358"/>
              <p:cNvSpPr/>
              <p:nvPr/>
            </p:nvSpPr>
            <p:spPr>
              <a:xfrm>
                <a:off x="4008474" y="965526"/>
                <a:ext cx="179999" cy="180000"/>
              </a:xfrm>
              <a:prstGeom prst="ellipse">
                <a:avLst/>
              </a:prstGeom>
              <a:grpFill/>
              <a:ln>
                <a:noFill/>
              </a:ln>
            </p:spPr>
            <p:txBody>
              <a:bodyPr wrap="square" rtlCol="0" anchor="ctr">
                <a:spAutoFit/>
              </a:bodyPr>
              <a:lstStyle/>
              <a:p>
                <a:pPr algn="l"/>
                <a:endParaRPr lang="en-CA" sz="2400"/>
              </a:p>
            </p:txBody>
          </p:sp>
          <p:sp>
            <p:nvSpPr>
              <p:cNvPr id="360" name="Oval 359"/>
              <p:cNvSpPr/>
              <p:nvPr/>
            </p:nvSpPr>
            <p:spPr>
              <a:xfrm>
                <a:off x="4008561" y="1267801"/>
                <a:ext cx="179999" cy="180000"/>
              </a:xfrm>
              <a:prstGeom prst="ellipse">
                <a:avLst/>
              </a:prstGeom>
              <a:grpFill/>
              <a:ln>
                <a:noFill/>
              </a:ln>
            </p:spPr>
            <p:txBody>
              <a:bodyPr wrap="square" rtlCol="0" anchor="ctr">
                <a:spAutoFit/>
              </a:bodyPr>
              <a:lstStyle/>
              <a:p>
                <a:pPr algn="l"/>
                <a:endParaRPr lang="en-CA" sz="2400"/>
              </a:p>
            </p:txBody>
          </p:sp>
          <p:sp>
            <p:nvSpPr>
              <p:cNvPr id="361" name="Oval 360"/>
              <p:cNvSpPr/>
              <p:nvPr/>
            </p:nvSpPr>
            <p:spPr>
              <a:xfrm>
                <a:off x="4008646" y="1532183"/>
                <a:ext cx="179999" cy="180000"/>
              </a:xfrm>
              <a:prstGeom prst="ellipse">
                <a:avLst/>
              </a:prstGeom>
              <a:grpFill/>
              <a:ln>
                <a:noFill/>
              </a:ln>
            </p:spPr>
            <p:txBody>
              <a:bodyPr wrap="square" rtlCol="0" anchor="ctr">
                <a:spAutoFit/>
              </a:bodyPr>
              <a:lstStyle/>
              <a:p>
                <a:pPr algn="l"/>
                <a:endParaRPr lang="en-CA" sz="2400"/>
              </a:p>
            </p:txBody>
          </p:sp>
          <p:sp>
            <p:nvSpPr>
              <p:cNvPr id="362" name="Oval 361"/>
              <p:cNvSpPr/>
              <p:nvPr/>
            </p:nvSpPr>
            <p:spPr>
              <a:xfrm>
                <a:off x="4008732" y="1796568"/>
                <a:ext cx="179999" cy="180000"/>
              </a:xfrm>
              <a:prstGeom prst="ellipse">
                <a:avLst/>
              </a:prstGeom>
              <a:grpFill/>
              <a:ln>
                <a:noFill/>
              </a:ln>
            </p:spPr>
            <p:txBody>
              <a:bodyPr wrap="square" rtlCol="0" anchor="ctr">
                <a:spAutoFit/>
              </a:bodyPr>
              <a:lstStyle/>
              <a:p>
                <a:pPr algn="l"/>
                <a:endParaRPr lang="en-CA" sz="2400"/>
              </a:p>
            </p:txBody>
          </p:sp>
          <p:sp>
            <p:nvSpPr>
              <p:cNvPr id="363" name="Oval 362"/>
              <p:cNvSpPr/>
              <p:nvPr/>
            </p:nvSpPr>
            <p:spPr>
              <a:xfrm>
                <a:off x="4008904" y="2325336"/>
                <a:ext cx="179999" cy="180000"/>
              </a:xfrm>
              <a:prstGeom prst="ellipse">
                <a:avLst/>
              </a:prstGeom>
              <a:grpFill/>
              <a:ln>
                <a:noFill/>
              </a:ln>
            </p:spPr>
            <p:txBody>
              <a:bodyPr wrap="square" rtlCol="0" anchor="ctr">
                <a:spAutoFit/>
              </a:bodyPr>
              <a:lstStyle/>
              <a:p>
                <a:pPr algn="l"/>
                <a:endParaRPr lang="en-CA" sz="2400"/>
              </a:p>
            </p:txBody>
          </p:sp>
          <p:sp>
            <p:nvSpPr>
              <p:cNvPr id="364" name="Oval 363"/>
              <p:cNvSpPr/>
              <p:nvPr/>
            </p:nvSpPr>
            <p:spPr>
              <a:xfrm>
                <a:off x="4008991" y="2599824"/>
                <a:ext cx="179999" cy="180000"/>
              </a:xfrm>
              <a:prstGeom prst="ellipse">
                <a:avLst/>
              </a:prstGeom>
              <a:grpFill/>
              <a:ln>
                <a:noFill/>
              </a:ln>
            </p:spPr>
            <p:txBody>
              <a:bodyPr wrap="square" rtlCol="0" anchor="ctr">
                <a:spAutoFit/>
              </a:bodyPr>
              <a:lstStyle/>
              <a:p>
                <a:pPr algn="l"/>
                <a:endParaRPr lang="en-CA" sz="2400"/>
              </a:p>
            </p:txBody>
          </p:sp>
          <p:sp>
            <p:nvSpPr>
              <p:cNvPr id="365" name="Oval 364"/>
              <p:cNvSpPr/>
              <p:nvPr/>
            </p:nvSpPr>
            <p:spPr>
              <a:xfrm>
                <a:off x="4009076" y="2874313"/>
                <a:ext cx="179999" cy="180000"/>
              </a:xfrm>
              <a:prstGeom prst="ellipse">
                <a:avLst/>
              </a:prstGeom>
              <a:grpFill/>
              <a:ln>
                <a:noFill/>
              </a:ln>
            </p:spPr>
            <p:txBody>
              <a:bodyPr wrap="square" rtlCol="0" anchor="ctr">
                <a:spAutoFit/>
              </a:bodyPr>
              <a:lstStyle/>
              <a:p>
                <a:pPr algn="l"/>
                <a:endParaRPr lang="en-CA" sz="2400"/>
              </a:p>
            </p:txBody>
          </p:sp>
          <p:sp>
            <p:nvSpPr>
              <p:cNvPr id="366" name="Oval 365"/>
              <p:cNvSpPr/>
              <p:nvPr/>
            </p:nvSpPr>
            <p:spPr>
              <a:xfrm>
                <a:off x="4009161" y="3148800"/>
                <a:ext cx="180000" cy="180000"/>
              </a:xfrm>
              <a:prstGeom prst="ellipse">
                <a:avLst/>
              </a:prstGeom>
              <a:grpFill/>
              <a:ln>
                <a:noFill/>
              </a:ln>
            </p:spPr>
            <p:txBody>
              <a:bodyPr wrap="square" rtlCol="0" anchor="ctr">
                <a:spAutoFit/>
              </a:bodyPr>
              <a:lstStyle/>
              <a:p>
                <a:pPr algn="l"/>
                <a:endParaRPr lang="en-CA" sz="2400"/>
              </a:p>
            </p:txBody>
          </p:sp>
        </p:grpSp>
        <p:sp>
          <p:nvSpPr>
            <p:cNvPr id="133" name="Rectangle 132"/>
            <p:cNvSpPr/>
            <p:nvPr/>
          </p:nvSpPr>
          <p:spPr>
            <a:xfrm>
              <a:off x="5059461" y="3547114"/>
              <a:ext cx="317843" cy="1331154"/>
            </a:xfrm>
            <a:prstGeom prst="rect">
              <a:avLst/>
            </a:prstGeom>
            <a:solidFill>
              <a:schemeClr val="tx1"/>
            </a:solidFill>
            <a:ln>
              <a:no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134" name="Rectangle 133"/>
                <p:cNvSpPr/>
                <p:nvPr/>
              </p:nvSpPr>
              <p:spPr>
                <a:xfrm>
                  <a:off x="4460310" y="3642737"/>
                  <a:ext cx="666657" cy="457433"/>
                </a:xfrm>
                <a:prstGeom prst="rect">
                  <a:avLst/>
                </a:prstGeom>
                <a:solidFill>
                  <a:srgbClr val="000066"/>
                </a:solidFill>
              </p:spPr>
              <p:txBody>
                <a:bodyPr wrap="none">
                  <a:spAutoFit/>
                </a:bodyPr>
                <a:lstStyle/>
                <a:p>
                  <a:pPr algn="ctr"/>
                  <a:r>
                    <a:rPr lang="en-US" sz="1200">
                      <a:solidFill>
                        <a:srgbClr val="66FF33"/>
                      </a:solidFill>
                      <a:sym typeface="Symbol" panose="05050102010706020507" pitchFamily="18" charset="2"/>
                    </a:rPr>
                    <a:t>Output </a:t>
                  </a:r>
                  <a:br>
                    <a:rPr lang="en-US" sz="1200">
                      <a:solidFill>
                        <a:srgbClr val="FF00FF"/>
                      </a:solidFill>
                      <a:sym typeface="Symbol" panose="05050102010706020507" pitchFamily="18" charset="2"/>
                    </a:rPr>
                  </a:br>
                  <a14:m>
                    <m:oMathPara xmlns:m="http://schemas.openxmlformats.org/officeDocument/2006/math">
                      <m:oMathParaPr>
                        <m:jc m:val="centerGroup"/>
                      </m:oMathParaPr>
                      <m:oMath xmlns:m="http://schemas.openxmlformats.org/officeDocument/2006/math">
                        <m:sSub>
                          <m:sSubPr>
                            <m:ctrlPr>
                              <a:rPr lang="en-US" altLang="en-US" sz="1200" i="1">
                                <a:solidFill>
                                  <a:srgbClr val="66FF33"/>
                                </a:solidFill>
                                <a:latin typeface="Cambria Math" panose="02040503050406030204" pitchFamily="18" charset="0"/>
                                <a:sym typeface="Symbol" panose="05050102010706020507" pitchFamily="18" charset="2"/>
                              </a:rPr>
                            </m:ctrlPr>
                          </m:sSubPr>
                          <m:e>
                            <m:r>
                              <a:rPr lang="en-CA" altLang="en-US" sz="1200" i="1">
                                <a:solidFill>
                                  <a:srgbClr val="66FF33"/>
                                </a:solidFill>
                                <a:latin typeface="Cambria Math" panose="02040503050406030204" pitchFamily="18" charset="0"/>
                                <a:sym typeface="Symbol" panose="05050102010706020507" pitchFamily="18" charset="2"/>
                              </a:rPr>
                              <m:t>𝑀</m:t>
                            </m:r>
                          </m:e>
                          <m:sub>
                            <m:acc>
                              <m:accPr>
                                <m:chr m:val="⃗"/>
                                <m:ctrlPr>
                                  <a:rPr lang="en-US" altLang="en-US" sz="1200" i="1">
                                    <a:solidFill>
                                      <a:srgbClr val="66FF33"/>
                                    </a:solidFill>
                                    <a:latin typeface="Cambria Math" panose="02040503050406030204" pitchFamily="18" charset="0"/>
                                    <a:sym typeface="Symbol" panose="05050102010706020507" pitchFamily="18" charset="2"/>
                                  </a:rPr>
                                </m:ctrlPr>
                              </m:accPr>
                              <m:e>
                                <m:r>
                                  <a:rPr lang="en-CA" altLang="en-US" sz="1200" i="1">
                                    <a:solidFill>
                                      <a:srgbClr val="66FF33"/>
                                    </a:solidFill>
                                    <a:latin typeface="Cambria Math" panose="02040503050406030204" pitchFamily="18" charset="0"/>
                                    <a:sym typeface="Symbol" panose="05050102010706020507" pitchFamily="18" charset="2"/>
                                  </a:rPr>
                                  <m:t>𝑤</m:t>
                                </m:r>
                              </m:e>
                            </m:acc>
                          </m:sub>
                        </m:sSub>
                        <m:d>
                          <m:dPr>
                            <m:ctrlPr>
                              <a:rPr lang="en-US" altLang="en-US" sz="1200" i="1">
                                <a:latin typeface="Cambria Math" panose="02040503050406030204" pitchFamily="18" charset="0"/>
                                <a:sym typeface="Symbol" panose="05050102010706020507" pitchFamily="18" charset="2"/>
                              </a:rPr>
                            </m:ctrlPr>
                          </m:dPr>
                          <m:e>
                            <m:acc>
                              <m:accPr>
                                <m:chr m:val="⃗"/>
                                <m:ctrlPr>
                                  <a:rPr lang="en-US" altLang="en-US" sz="1200" i="1">
                                    <a:solidFill>
                                      <a:srgbClr val="FF00FF"/>
                                    </a:solidFill>
                                    <a:latin typeface="Cambria Math" panose="02040503050406030204" pitchFamily="18" charset="0"/>
                                    <a:sym typeface="Symbol" panose="05050102010706020507" pitchFamily="18" charset="2"/>
                                  </a:rPr>
                                </m:ctrlPr>
                              </m:accPr>
                              <m:e>
                                <m:r>
                                  <a:rPr lang="en-CA" altLang="en-US" sz="1200" i="1">
                                    <a:solidFill>
                                      <a:srgbClr val="FF00FF"/>
                                    </a:solidFill>
                                    <a:latin typeface="Cambria Math" panose="02040503050406030204" pitchFamily="18" charset="0"/>
                                    <a:sym typeface="Symbol" panose="05050102010706020507" pitchFamily="18" charset="2"/>
                                  </a:rPr>
                                  <m:t>𝑥</m:t>
                                </m:r>
                              </m:e>
                            </m:acc>
                          </m:e>
                        </m:d>
                      </m:oMath>
                    </m:oMathPara>
                  </a14:m>
                  <a:endParaRPr lang="en-CA" sz="1200" i="1" baseline="-25000">
                    <a:solidFill>
                      <a:srgbClr val="FF00FF"/>
                    </a:solidFill>
                  </a:endParaRPr>
                </a:p>
              </p:txBody>
            </p:sp>
          </mc:Choice>
          <mc:Fallback xmlns="">
            <p:sp>
              <p:nvSpPr>
                <p:cNvPr id="134" name="Rectangle 133"/>
                <p:cNvSpPr>
                  <a:spLocks noRot="1" noChangeAspect="1" noMove="1" noResize="1" noEditPoints="1" noAdjustHandles="1" noChangeArrowheads="1" noChangeShapeType="1" noTextEdit="1"/>
                </p:cNvSpPr>
                <p:nvPr/>
              </p:nvSpPr>
              <p:spPr>
                <a:xfrm>
                  <a:off x="4460310" y="3642737"/>
                  <a:ext cx="666657" cy="457433"/>
                </a:xfrm>
                <a:prstGeom prst="rect">
                  <a:avLst/>
                </a:prstGeom>
                <a:blipFill>
                  <a:blip r:embed="rId13"/>
                  <a:stretch>
                    <a:fillRect l="-917" r="-9174"/>
                  </a:stretch>
                </a:blipFill>
              </p:spPr>
              <p:txBody>
                <a:bodyPr/>
                <a:lstStyle/>
                <a:p>
                  <a:r>
                    <a:rPr lang="en-US">
                      <a:noFill/>
                    </a:rPr>
                    <a:t> </a:t>
                  </a:r>
                </a:p>
              </p:txBody>
            </p:sp>
          </mc:Fallback>
        </mc:AlternateContent>
        <p:sp>
          <p:nvSpPr>
            <p:cNvPr id="135" name="Rectangle 134"/>
            <p:cNvSpPr/>
            <p:nvPr/>
          </p:nvSpPr>
          <p:spPr>
            <a:xfrm>
              <a:off x="4590751" y="3995534"/>
              <a:ext cx="373820" cy="276999"/>
            </a:xfrm>
            <a:prstGeom prst="rect">
              <a:avLst/>
            </a:prstGeom>
          </p:spPr>
          <p:txBody>
            <a:bodyPr wrap="none">
              <a:spAutoFit/>
            </a:bodyPr>
            <a:lstStyle/>
            <a:p>
              <a:r>
                <a:rPr lang="en-US" altLang="en-US" sz="1200" i="1">
                  <a:solidFill>
                    <a:srgbClr val="66FF33"/>
                  </a:solidFill>
                  <a:sym typeface="Symbol" panose="05050102010706020507" pitchFamily="18" charset="2"/>
                </a:rPr>
                <a:t>cat</a:t>
              </a:r>
              <a:endParaRPr lang="en-CA" sz="1200">
                <a:solidFill>
                  <a:srgbClr val="66FF33"/>
                </a:solidFill>
              </a:endParaRPr>
            </a:p>
          </p:txBody>
        </p:sp>
        <p:sp>
          <p:nvSpPr>
            <p:cNvPr id="136" name="Rectangle 135"/>
            <p:cNvSpPr/>
            <p:nvPr/>
          </p:nvSpPr>
          <p:spPr>
            <a:xfrm>
              <a:off x="4598899" y="4270664"/>
              <a:ext cx="481222" cy="276999"/>
            </a:xfrm>
            <a:prstGeom prst="rect">
              <a:avLst/>
            </a:prstGeom>
          </p:spPr>
          <p:txBody>
            <a:bodyPr wrap="none">
              <a:spAutoFit/>
            </a:bodyPr>
            <a:lstStyle/>
            <a:p>
              <a:r>
                <a:rPr lang="en-US" altLang="en-US" sz="1200" i="1">
                  <a:solidFill>
                    <a:srgbClr val="66FF33"/>
                  </a:solidFill>
                  <a:sym typeface="Symbol" panose="05050102010706020507" pitchFamily="18" charset="2"/>
                </a:rPr>
                <a:t>face </a:t>
              </a:r>
              <a:endParaRPr lang="en-CA" sz="1200">
                <a:solidFill>
                  <a:srgbClr val="66FF33"/>
                </a:solidFill>
              </a:endParaRPr>
            </a:p>
          </p:txBody>
        </p:sp>
        <p:sp>
          <p:nvSpPr>
            <p:cNvPr id="137" name="Rectangle 136"/>
            <p:cNvSpPr/>
            <p:nvPr/>
          </p:nvSpPr>
          <p:spPr>
            <a:xfrm>
              <a:off x="4590751" y="4394845"/>
              <a:ext cx="442750" cy="276999"/>
            </a:xfrm>
            <a:prstGeom prst="rect">
              <a:avLst/>
            </a:prstGeom>
          </p:spPr>
          <p:txBody>
            <a:bodyPr wrap="none">
              <a:spAutoFit/>
            </a:bodyPr>
            <a:lstStyle/>
            <a:p>
              <a:r>
                <a:rPr lang="en-US" sz="1200" i="1">
                  <a:solidFill>
                    <a:srgbClr val="66FF33"/>
                  </a:solidFill>
                  <a:sym typeface="Symbol" panose="05050102010706020507" pitchFamily="18" charset="2"/>
                </a:rPr>
                <a:t>bike</a:t>
              </a:r>
              <a:endParaRPr lang="en-CA" sz="1200">
                <a:solidFill>
                  <a:srgbClr val="66FF33"/>
                </a:solidFill>
              </a:endParaRPr>
            </a:p>
          </p:txBody>
        </p:sp>
        <p:sp>
          <p:nvSpPr>
            <p:cNvPr id="138" name="Rectangle 137"/>
            <p:cNvSpPr/>
            <p:nvPr/>
          </p:nvSpPr>
          <p:spPr>
            <a:xfrm>
              <a:off x="4590751" y="4129296"/>
              <a:ext cx="415498" cy="276999"/>
            </a:xfrm>
            <a:prstGeom prst="rect">
              <a:avLst/>
            </a:prstGeom>
          </p:spPr>
          <p:txBody>
            <a:bodyPr wrap="none">
              <a:spAutoFit/>
            </a:bodyPr>
            <a:lstStyle/>
            <a:p>
              <a:r>
                <a:rPr lang="en-US" sz="1200" i="1">
                  <a:solidFill>
                    <a:srgbClr val="66FF33"/>
                  </a:solidFill>
                  <a:sym typeface="Symbol" panose="05050102010706020507" pitchFamily="18" charset="2"/>
                </a:rPr>
                <a:t>dog</a:t>
              </a:r>
              <a:endParaRPr lang="en-CA" sz="1200">
                <a:solidFill>
                  <a:srgbClr val="66FF33"/>
                </a:solidFill>
              </a:endParaRPr>
            </a:p>
          </p:txBody>
        </p:sp>
        <p:sp>
          <p:nvSpPr>
            <p:cNvPr id="139" name="Rectangle 138"/>
            <p:cNvSpPr/>
            <p:nvPr/>
          </p:nvSpPr>
          <p:spPr>
            <a:xfrm>
              <a:off x="4858115" y="4004436"/>
              <a:ext cx="596638" cy="276999"/>
            </a:xfrm>
            <a:prstGeom prst="rect">
              <a:avLst/>
            </a:prstGeom>
          </p:spPr>
          <p:txBody>
            <a:bodyPr wrap="none">
              <a:spAutoFit/>
            </a:bodyPr>
            <a:lstStyle/>
            <a:p>
              <a:r>
                <a:rPr lang="en-US" altLang="en-US" sz="1200" i="1">
                  <a:solidFill>
                    <a:srgbClr val="66FF33"/>
                  </a:solidFill>
                  <a:sym typeface="Symbol" panose="05050102010706020507" pitchFamily="18" charset="2"/>
                </a:rPr>
                <a:t>= 0.02</a:t>
              </a:r>
              <a:endParaRPr lang="en-CA" sz="1200">
                <a:solidFill>
                  <a:srgbClr val="66FF33"/>
                </a:solidFill>
              </a:endParaRPr>
            </a:p>
          </p:txBody>
        </p:sp>
        <p:sp>
          <p:nvSpPr>
            <p:cNvPr id="140" name="Rectangle 139"/>
            <p:cNvSpPr/>
            <p:nvPr/>
          </p:nvSpPr>
          <p:spPr>
            <a:xfrm>
              <a:off x="4866264" y="4279565"/>
              <a:ext cx="596638" cy="276999"/>
            </a:xfrm>
            <a:prstGeom prst="rect">
              <a:avLst/>
            </a:prstGeom>
          </p:spPr>
          <p:txBody>
            <a:bodyPr wrap="none">
              <a:spAutoFit/>
            </a:bodyPr>
            <a:lstStyle/>
            <a:p>
              <a:r>
                <a:rPr lang="en-US" altLang="en-US" sz="1200" i="1">
                  <a:solidFill>
                    <a:srgbClr val="66FF33"/>
                  </a:solidFill>
                  <a:sym typeface="Symbol" panose="05050102010706020507" pitchFamily="18" charset="2"/>
                </a:rPr>
                <a:t>= 0.05</a:t>
              </a:r>
              <a:endParaRPr lang="en-CA" sz="1200">
                <a:solidFill>
                  <a:srgbClr val="66FF33"/>
                </a:solidFill>
              </a:endParaRPr>
            </a:p>
          </p:txBody>
        </p:sp>
        <p:sp>
          <p:nvSpPr>
            <p:cNvPr id="141" name="Rectangle 140"/>
            <p:cNvSpPr/>
            <p:nvPr/>
          </p:nvSpPr>
          <p:spPr>
            <a:xfrm>
              <a:off x="4858117" y="4403747"/>
              <a:ext cx="596638" cy="276999"/>
            </a:xfrm>
            <a:prstGeom prst="rect">
              <a:avLst/>
            </a:prstGeom>
          </p:spPr>
          <p:txBody>
            <a:bodyPr wrap="none">
              <a:spAutoFit/>
            </a:bodyPr>
            <a:lstStyle/>
            <a:p>
              <a:r>
                <a:rPr lang="en-US" sz="1200" i="1">
                  <a:solidFill>
                    <a:srgbClr val="66FF33"/>
                  </a:solidFill>
                  <a:sym typeface="Symbol" panose="05050102010706020507" pitchFamily="18" charset="2"/>
                </a:rPr>
                <a:t>= 0.92</a:t>
              </a:r>
              <a:endParaRPr lang="en-CA" sz="1200">
                <a:solidFill>
                  <a:srgbClr val="66FF33"/>
                </a:solidFill>
              </a:endParaRPr>
            </a:p>
          </p:txBody>
        </p:sp>
        <p:sp>
          <p:nvSpPr>
            <p:cNvPr id="142" name="Rectangle 141"/>
            <p:cNvSpPr/>
            <p:nvPr/>
          </p:nvSpPr>
          <p:spPr>
            <a:xfrm>
              <a:off x="4858117" y="4138197"/>
              <a:ext cx="596638" cy="276999"/>
            </a:xfrm>
            <a:prstGeom prst="rect">
              <a:avLst/>
            </a:prstGeom>
          </p:spPr>
          <p:txBody>
            <a:bodyPr wrap="none">
              <a:spAutoFit/>
            </a:bodyPr>
            <a:lstStyle/>
            <a:p>
              <a:r>
                <a:rPr lang="en-US" sz="1200" i="1">
                  <a:solidFill>
                    <a:srgbClr val="66FF33"/>
                  </a:solidFill>
                  <a:sym typeface="Symbol" panose="05050102010706020507" pitchFamily="18" charset="2"/>
                </a:rPr>
                <a:t>= 0.01</a:t>
              </a:r>
              <a:endParaRPr lang="en-CA" sz="1200">
                <a:solidFill>
                  <a:srgbClr val="66FF33"/>
                </a:solidFill>
              </a:endParaRPr>
            </a:p>
          </p:txBody>
        </p:sp>
        <p:cxnSp>
          <p:nvCxnSpPr>
            <p:cNvPr id="143" name="Straight Connector 142"/>
            <p:cNvCxnSpPr>
              <a:stCxn id="144" idx="6"/>
            </p:cNvCxnSpPr>
            <p:nvPr/>
          </p:nvCxnSpPr>
          <p:spPr bwMode="auto">
            <a:xfrm>
              <a:off x="3148614" y="4315012"/>
              <a:ext cx="546043" cy="198505"/>
            </a:xfrm>
            <a:prstGeom prst="line">
              <a:avLst/>
            </a:prstGeom>
            <a:noFill/>
            <a:ln w="25400" cap="sq" cmpd="sng" algn="ctr">
              <a:solidFill>
                <a:srgbClr val="66FF33"/>
              </a:solidFill>
              <a:prstDash val="solid"/>
              <a:round/>
              <a:headEnd type="none" w="med" len="med"/>
              <a:tailEnd type="none" w="med" len="med"/>
            </a:ln>
            <a:effectLst/>
          </p:spPr>
        </p:cxnSp>
        <p:sp>
          <p:nvSpPr>
            <p:cNvPr id="144" name="Oval 143"/>
            <p:cNvSpPr/>
            <p:nvPr/>
          </p:nvSpPr>
          <p:spPr>
            <a:xfrm>
              <a:off x="3051311" y="427183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5" name="Oval 144"/>
            <p:cNvSpPr/>
            <p:nvPr/>
          </p:nvSpPr>
          <p:spPr>
            <a:xfrm>
              <a:off x="3051357" y="3742847"/>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6" name="Oval 145"/>
            <p:cNvSpPr/>
            <p:nvPr/>
          </p:nvSpPr>
          <p:spPr>
            <a:xfrm>
              <a:off x="3051405" y="388786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7" name="Oval 146"/>
            <p:cNvSpPr/>
            <p:nvPr/>
          </p:nvSpPr>
          <p:spPr>
            <a:xfrm>
              <a:off x="3051450" y="401471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8" name="Oval 147"/>
            <p:cNvSpPr/>
            <p:nvPr/>
          </p:nvSpPr>
          <p:spPr>
            <a:xfrm>
              <a:off x="3051497" y="414155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49" name="Oval 148"/>
            <p:cNvSpPr/>
            <p:nvPr/>
          </p:nvSpPr>
          <p:spPr>
            <a:xfrm>
              <a:off x="3051590" y="439524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0" name="Oval 149"/>
            <p:cNvSpPr/>
            <p:nvPr/>
          </p:nvSpPr>
          <p:spPr>
            <a:xfrm>
              <a:off x="3051637" y="452693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1" name="Oval 150"/>
            <p:cNvSpPr/>
            <p:nvPr/>
          </p:nvSpPr>
          <p:spPr>
            <a:xfrm>
              <a:off x="3051683" y="465862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2" name="Oval 151"/>
            <p:cNvSpPr/>
            <p:nvPr/>
          </p:nvSpPr>
          <p:spPr>
            <a:xfrm>
              <a:off x="3051729" y="4790313"/>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3" name="Oval 152"/>
            <p:cNvSpPr/>
            <p:nvPr/>
          </p:nvSpPr>
          <p:spPr>
            <a:xfrm>
              <a:off x="3051357" y="3747386"/>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4" name="Oval 153"/>
            <p:cNvSpPr/>
            <p:nvPr/>
          </p:nvSpPr>
          <p:spPr>
            <a:xfrm>
              <a:off x="3051405" y="3887869"/>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5" name="Oval 154"/>
            <p:cNvSpPr/>
            <p:nvPr/>
          </p:nvSpPr>
          <p:spPr>
            <a:xfrm>
              <a:off x="3051450" y="401471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6" name="Oval 155"/>
            <p:cNvSpPr/>
            <p:nvPr/>
          </p:nvSpPr>
          <p:spPr>
            <a:xfrm>
              <a:off x="3051497" y="4141555"/>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7" name="Oval 156"/>
            <p:cNvSpPr/>
            <p:nvPr/>
          </p:nvSpPr>
          <p:spPr>
            <a:xfrm>
              <a:off x="3051590" y="439524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8" name="Oval 157"/>
            <p:cNvSpPr/>
            <p:nvPr/>
          </p:nvSpPr>
          <p:spPr>
            <a:xfrm>
              <a:off x="3051637" y="4526931"/>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59" name="Oval 158"/>
            <p:cNvSpPr/>
            <p:nvPr/>
          </p:nvSpPr>
          <p:spPr>
            <a:xfrm>
              <a:off x="3051683" y="4658622"/>
              <a:ext cx="97304" cy="86358"/>
            </a:xfrm>
            <a:prstGeom prst="ellipse">
              <a:avLst/>
            </a:prstGeom>
            <a:solidFill>
              <a:srgbClr val="FF00FF"/>
            </a:solidFill>
            <a:ln>
              <a:noFill/>
            </a:ln>
          </p:spPr>
          <p:txBody>
            <a:bodyPr wrap="square" rtlCol="0" anchor="ctr">
              <a:spAutoFit/>
            </a:bodyPr>
            <a:lstStyle/>
            <a:p>
              <a:pPr algn="l"/>
              <a:endParaRPr lang="en-CA" sz="2400"/>
            </a:p>
          </p:txBody>
        </p:sp>
        <p:sp>
          <p:nvSpPr>
            <p:cNvPr id="160" name="Oval 159"/>
            <p:cNvSpPr/>
            <p:nvPr/>
          </p:nvSpPr>
          <p:spPr>
            <a:xfrm>
              <a:off x="3051729" y="4790313"/>
              <a:ext cx="97304" cy="86358"/>
            </a:xfrm>
            <a:prstGeom prst="ellipse">
              <a:avLst/>
            </a:prstGeom>
            <a:solidFill>
              <a:srgbClr val="FF00FF"/>
            </a:solidFill>
            <a:ln>
              <a:noFill/>
            </a:ln>
          </p:spPr>
          <p:txBody>
            <a:bodyPr wrap="square" rtlCol="0" anchor="ctr">
              <a:spAutoFit/>
            </a:bodyPr>
            <a:lstStyle/>
            <a:p>
              <a:pPr algn="l"/>
              <a:endParaRPr lang="en-CA" sz="2400"/>
            </a:p>
          </p:txBody>
        </p:sp>
      </p:grpSp>
    </p:spTree>
    <p:extLst>
      <p:ext uri="{BB962C8B-B14F-4D97-AF65-F5344CB8AC3E}">
        <p14:creationId xmlns:p14="http://schemas.microsoft.com/office/powerpoint/2010/main" val="53076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ppt_y"/>
                                          </p:val>
                                        </p:tav>
                                        <p:tav tm="100000">
                                          <p:val>
                                            <p:strVal val="#ppt_y"/>
                                          </p:val>
                                        </p:tav>
                                      </p:tavLst>
                                    </p:anim>
                                  </p:childTnLst>
                                </p:cTn>
                              </p:par>
                              <p:par>
                                <p:cTn id="9" presetID="7" presetClass="emph" presetSubtype="2" fill="hold" nodeType="withEffect">
                                  <p:stCondLst>
                                    <p:cond delay="0"/>
                                  </p:stCondLst>
                                  <p:childTnLst>
                                    <p:animClr clrSpc="rgb" dir="cw">
                                      <p:cBhvr>
                                        <p:cTn id="10" dur="1000" fill="hold"/>
                                        <p:tgtEl>
                                          <p:spTgt spid="25"/>
                                        </p:tgtEl>
                                        <p:attrNameLst>
                                          <p:attrName>stroke.color</p:attrName>
                                        </p:attrNameLst>
                                      </p:cBhvr>
                                      <p:to>
                                        <a:srgbClr val="99FF66"/>
                                      </p:to>
                                    </p:animClr>
                                    <p:set>
                                      <p:cBhvr>
                                        <p:cTn id="11" dur="1000" fill="hold"/>
                                        <p:tgtEl>
                                          <p:spTgt spid="25"/>
                                        </p:tgtEl>
                                        <p:attrNameLst>
                                          <p:attrName>stroke.on</p:attrName>
                                        </p:attrNameLst>
                                      </p:cBhvr>
                                      <p:to>
                                        <p:strVal val="true"/>
                                      </p:to>
                                    </p:set>
                                  </p:childTnLst>
                                </p:cTn>
                              </p:par>
                              <p:par>
                                <p:cTn id="12" presetID="2" presetClass="entr" presetSubtype="8"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mc:AlternateContent xmlns:mc="http://schemas.openxmlformats.org/markup-compatibility/2006" xmlns:a14="http://schemas.microsoft.com/office/drawing/2010/main">
        <mc:Choice Requires="a14">
          <p:sp>
            <p:nvSpPr>
              <p:cNvPr id="66" name="Rectangle 6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66" name="Rectangle 6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33"/>
              <p:cNvSpPr txBox="1">
                <a:spLocks noChangeArrowheads="1"/>
              </p:cNvSpPr>
              <p:nvPr/>
            </p:nvSpPr>
            <p:spPr bwMode="auto">
              <a:xfrm>
                <a:off x="-97458" y="622199"/>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p:txBody>
          </p:sp>
        </mc:Choice>
        <mc:Fallback xmlns="">
          <p:sp>
            <p:nvSpPr>
              <p:cNvPr id="67" name="Text Box 33"/>
              <p:cNvSpPr txBox="1">
                <a:spLocks noRot="1" noChangeAspect="1" noMove="1" noResize="1" noEditPoints="1" noAdjustHandles="1" noChangeArrowheads="1" noChangeShapeType="1" noTextEdit="1"/>
              </p:cNvSpPr>
              <p:nvPr/>
            </p:nvSpPr>
            <p:spPr bwMode="auto">
              <a:xfrm>
                <a:off x="-97458" y="622199"/>
                <a:ext cx="9338913" cy="1815882"/>
              </a:xfrm>
              <a:prstGeom prst="rect">
                <a:avLst/>
              </a:prstGeom>
              <a:blipFill>
                <a:blip r:embed="rId4"/>
                <a:stretch>
                  <a:fillRect t="-3356"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33"/>
              <p:cNvSpPr txBox="1">
                <a:spLocks noChangeArrowheads="1"/>
              </p:cNvSpPr>
              <p:nvPr/>
            </p:nvSpPr>
            <p:spPr bwMode="auto">
              <a:xfrm>
                <a:off x="-96981" y="2377875"/>
                <a:ext cx="9927258"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Lets pretend that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2</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consists of two of real numbers</a:t>
                </a:r>
              </a:p>
            </p:txBody>
          </p:sp>
        </mc:Choice>
        <mc:Fallback xmlns="">
          <p:sp>
            <p:nvSpPr>
              <p:cNvPr id="24" name="Text Box 33"/>
              <p:cNvSpPr txBox="1">
                <a:spLocks noRot="1" noChangeAspect="1" noMove="1" noResize="1" noEditPoints="1" noAdjustHandles="1" noChangeArrowheads="1" noChangeShapeType="1" noTextEdit="1"/>
              </p:cNvSpPr>
              <p:nvPr/>
            </p:nvSpPr>
            <p:spPr bwMode="auto">
              <a:xfrm>
                <a:off x="-96981" y="2377875"/>
                <a:ext cx="9927258" cy="523220"/>
              </a:xfrm>
              <a:prstGeom prst="rect">
                <a:avLst/>
              </a:prstGeom>
              <a:blipFill>
                <a:blip r:embed="rId7"/>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82" name="Rectangle 81"/>
          <p:cNvSpPr/>
          <p:nvPr/>
        </p:nvSpPr>
        <p:spPr>
          <a:xfrm>
            <a:off x="76200" y="3585775"/>
            <a:ext cx="6553200" cy="2900065"/>
          </a:xfrm>
          <a:prstGeom prst="rect">
            <a:avLst/>
          </a:prstGeom>
          <a:solidFill>
            <a:schemeClr val="tx1"/>
          </a:solidFill>
          <a:ln>
            <a:noFill/>
          </a:ln>
        </p:spPr>
        <p:txBody>
          <a:bodyPr wrap="square" rtlCol="0" anchor="ctr">
            <a:spAutoFit/>
          </a:bodyPr>
          <a:lstStyle/>
          <a:p>
            <a:pPr algn="l"/>
            <a:endParaRPr lang="en-CA" sz="2400"/>
          </a:p>
        </p:txBody>
      </p:sp>
      <p:pic>
        <p:nvPicPr>
          <p:cNvPr id="83" name="Picture 6" descr="Image result for gradient descent"/>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916971" y="3581400"/>
            <a:ext cx="5633657" cy="2971800"/>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p:cNvSpPr/>
          <p:nvPr/>
        </p:nvSpPr>
        <p:spPr>
          <a:xfrm>
            <a:off x="76200" y="6477000"/>
            <a:ext cx="6553199" cy="152400"/>
          </a:xfrm>
          <a:prstGeom prst="rect">
            <a:avLst/>
          </a:prstGeom>
          <a:solidFill>
            <a:schemeClr val="tx1"/>
          </a:solidFill>
          <a:ln>
            <a:noFill/>
          </a:ln>
        </p:spPr>
        <p:txBody>
          <a:bodyPr wrap="square" rtlCol="0" anchor="ctr">
            <a:spAutoFit/>
          </a:bodyPr>
          <a:lstStyle/>
          <a:p>
            <a:pPr algn="l"/>
            <a:endParaRPr lang="en-CA" sz="2400"/>
          </a:p>
        </p:txBody>
      </p:sp>
      <p:grpSp>
        <p:nvGrpSpPr>
          <p:cNvPr id="86" name="Group 85"/>
          <p:cNvGrpSpPr/>
          <p:nvPr/>
        </p:nvGrpSpPr>
        <p:grpSpPr>
          <a:xfrm>
            <a:off x="94638" y="3504217"/>
            <a:ext cx="6892627" cy="3276600"/>
            <a:chOff x="76199" y="3505200"/>
            <a:chExt cx="6892627" cy="3276600"/>
          </a:xfrm>
        </p:grpSpPr>
        <p:sp>
          <p:nvSpPr>
            <p:cNvPr id="87" name="TextBox 86"/>
            <p:cNvSpPr txBox="1"/>
            <p:nvPr/>
          </p:nvSpPr>
          <p:spPr bwMode="auto">
            <a:xfrm rot="20818719">
              <a:off x="1950318" y="4675208"/>
              <a:ext cx="1644479" cy="53184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88" name="Group 87"/>
            <p:cNvGrpSpPr/>
            <p:nvPr/>
          </p:nvGrpSpPr>
          <p:grpSpPr>
            <a:xfrm>
              <a:off x="76199" y="3505200"/>
              <a:ext cx="6892627" cy="3276600"/>
              <a:chOff x="76199" y="3505200"/>
              <a:chExt cx="6892627" cy="3276600"/>
            </a:xfrm>
          </p:grpSpPr>
          <p:sp>
            <p:nvSpPr>
              <p:cNvPr id="90" name="Rectangle 89"/>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grpSp>
            <p:nvGrpSpPr>
              <p:cNvPr id="91" name="Group 90"/>
              <p:cNvGrpSpPr/>
              <p:nvPr/>
            </p:nvGrpSpPr>
            <p:grpSpPr>
              <a:xfrm>
                <a:off x="2379154" y="4505419"/>
                <a:ext cx="3198170" cy="1259209"/>
                <a:chOff x="2379154" y="4505419"/>
                <a:chExt cx="3198170" cy="1259209"/>
              </a:xfrm>
            </p:grpSpPr>
            <p:sp>
              <p:nvSpPr>
                <p:cNvPr id="104" name="TextBox 103"/>
                <p:cNvSpPr txBox="1"/>
                <p:nvPr/>
              </p:nvSpPr>
              <p:spPr bwMode="auto">
                <a:xfrm>
                  <a:off x="2454539" y="4675402"/>
                  <a:ext cx="2552641"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5" name="TextBox 104"/>
                <p:cNvSpPr txBox="1"/>
                <p:nvPr/>
              </p:nvSpPr>
              <p:spPr bwMode="auto">
                <a:xfrm rot="20022446">
                  <a:off x="3610533" y="4568097"/>
                  <a:ext cx="1075325"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6" name="TextBox 105"/>
                <p:cNvSpPr txBox="1"/>
                <p:nvPr/>
              </p:nvSpPr>
              <p:spPr bwMode="auto">
                <a:xfrm rot="1769552">
                  <a:off x="4314346" y="4505419"/>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7" name="TextBox 106"/>
                <p:cNvSpPr txBox="1"/>
                <p:nvPr/>
              </p:nvSpPr>
              <p:spPr bwMode="auto">
                <a:xfrm rot="2353458">
                  <a:off x="2914450" y="5049858"/>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8" name="TextBox 107"/>
                <p:cNvSpPr txBox="1"/>
                <p:nvPr/>
              </p:nvSpPr>
              <p:spPr bwMode="auto">
                <a:xfrm rot="18982493">
                  <a:off x="3127042" y="5179553"/>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09" name="TextBox 108"/>
                <p:cNvSpPr txBox="1"/>
                <p:nvPr/>
              </p:nvSpPr>
              <p:spPr bwMode="auto">
                <a:xfrm rot="563998">
                  <a:off x="2379154" y="5365649"/>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0" name="TextBox 109"/>
                <p:cNvSpPr txBox="1"/>
                <p:nvPr/>
              </p:nvSpPr>
              <p:spPr bwMode="auto">
                <a:xfrm rot="563998">
                  <a:off x="4219211" y="526102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1" name="TextBox 110"/>
                <p:cNvSpPr txBox="1"/>
                <p:nvPr/>
              </p:nvSpPr>
              <p:spPr bwMode="auto">
                <a:xfrm rot="563998">
                  <a:off x="3304811" y="455388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2" name="TextBox 111"/>
                <p:cNvSpPr txBox="1"/>
                <p:nvPr/>
              </p:nvSpPr>
              <p:spPr bwMode="auto">
                <a:xfrm rot="2027731">
                  <a:off x="4852330" y="4826806"/>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3" name="TextBox 112"/>
                <p:cNvSpPr txBox="1"/>
                <p:nvPr/>
              </p:nvSpPr>
              <p:spPr bwMode="auto">
                <a:xfrm rot="19217064">
                  <a:off x="4600648" y="5076204"/>
                  <a:ext cx="724994" cy="28800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92" name="Group 91"/>
              <p:cNvGrpSpPr/>
              <p:nvPr/>
            </p:nvGrpSpPr>
            <p:grpSpPr>
              <a:xfrm>
                <a:off x="76199" y="4038600"/>
                <a:ext cx="5529615" cy="2057400"/>
                <a:chOff x="76199" y="4038600"/>
                <a:chExt cx="5529615" cy="2057400"/>
              </a:xfrm>
            </p:grpSpPr>
            <p:sp>
              <p:nvSpPr>
                <p:cNvPr id="93" name="Rectangle 92"/>
                <p:cNvSpPr/>
                <p:nvPr/>
              </p:nvSpPr>
              <p:spPr>
                <a:xfrm>
                  <a:off x="76199" y="4940470"/>
                  <a:ext cx="1752600" cy="461665"/>
                </a:xfrm>
                <a:prstGeom prst="rect">
                  <a:avLst/>
                </a:prstGeom>
                <a:solidFill>
                  <a:schemeClr val="tx1"/>
                </a:solidFill>
              </p:spPr>
              <p:txBody>
                <a:bodyPr wrap="square">
                  <a:spAutoFit/>
                </a:bodyPr>
                <a:lstStyle/>
                <a:p>
                  <a:pPr algn="ctr"/>
                  <a:r>
                    <a:rPr lang="en-US" sz="2400" i="1">
                      <a:solidFill>
                        <a:schemeClr val="accent1"/>
                      </a:solidFill>
                    </a:rPr>
                    <a:t>E(</a:t>
                  </a:r>
                  <a:r>
                    <a:rPr lang="en-US" altLang="en-US" sz="2400" i="1">
                      <a:solidFill>
                        <a:srgbClr val="008000"/>
                      </a:solidFill>
                    </a:rPr>
                    <a:t>w</a:t>
                  </a:r>
                  <a:r>
                    <a:rPr lang="en-US" altLang="en-US" sz="2400" i="1" baseline="-25000">
                      <a:solidFill>
                        <a:srgbClr val="008000"/>
                      </a:solidFill>
                    </a:rPr>
                    <a:t>1</a:t>
                  </a:r>
                  <a:r>
                    <a:rPr lang="en-CA" sz="2400" i="1">
                      <a:solidFill>
                        <a:schemeClr val="accent1"/>
                      </a:solidFill>
                    </a:rPr>
                    <a:t>,…,</a:t>
                  </a:r>
                  <a:r>
                    <a:rPr lang="en-US" altLang="en-US" sz="2400" i="1" err="1">
                      <a:solidFill>
                        <a:srgbClr val="008000"/>
                      </a:solidFill>
                    </a:rPr>
                    <a:t>w</a:t>
                  </a:r>
                  <a:r>
                    <a:rPr lang="en-US" altLang="en-US" sz="2400" i="1" baseline="-25000" err="1">
                      <a:solidFill>
                        <a:srgbClr val="008000"/>
                      </a:solidFill>
                    </a:rPr>
                    <a:t>m</a:t>
                  </a:r>
                  <a:r>
                    <a:rPr lang="en-CA" sz="2400" i="1">
                      <a:solidFill>
                        <a:schemeClr val="accent1"/>
                      </a:solidFill>
                    </a:rPr>
                    <a:t>)</a:t>
                  </a:r>
                </a:p>
              </p:txBody>
            </p:sp>
            <p:cxnSp>
              <p:nvCxnSpPr>
                <p:cNvPr id="94" name="Straight Connector 93"/>
                <p:cNvCxnSpPr/>
                <p:nvPr/>
              </p:nvCxnSpPr>
              <p:spPr bwMode="auto">
                <a:xfrm>
                  <a:off x="1861786" y="566897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95" name="Straight Connector 94"/>
                <p:cNvCxnSpPr/>
                <p:nvPr/>
              </p:nvCxnSpPr>
              <p:spPr bwMode="auto">
                <a:xfrm flipH="1">
                  <a:off x="4191000" y="5452869"/>
                  <a:ext cx="1367722" cy="632529"/>
                </a:xfrm>
                <a:prstGeom prst="line">
                  <a:avLst/>
                </a:prstGeom>
                <a:noFill/>
                <a:ln w="38100" cap="sq" cmpd="sng" algn="ctr">
                  <a:solidFill>
                    <a:srgbClr val="66FF33"/>
                  </a:solidFill>
                  <a:prstDash val="solid"/>
                  <a:round/>
                  <a:headEnd type="none" w="med" len="med"/>
                  <a:tailEnd type="none" w="med" len="med"/>
                </a:ln>
                <a:effectLst/>
              </p:spPr>
            </p:cxnSp>
            <p:cxnSp>
              <p:nvCxnSpPr>
                <p:cNvPr id="96" name="Straight Connector 95"/>
                <p:cNvCxnSpPr/>
                <p:nvPr/>
              </p:nvCxnSpPr>
              <p:spPr bwMode="auto">
                <a:xfrm flipV="1">
                  <a:off x="1919109" y="4994797"/>
                  <a:ext cx="1354859" cy="652000"/>
                </a:xfrm>
                <a:prstGeom prst="line">
                  <a:avLst/>
                </a:prstGeom>
                <a:noFill/>
                <a:ln w="38100" cap="sq" cmpd="sng" algn="ctr">
                  <a:solidFill>
                    <a:srgbClr val="66FF33"/>
                  </a:solidFill>
                  <a:prstDash val="solid"/>
                  <a:round/>
                  <a:headEnd type="none" w="med" len="med"/>
                  <a:tailEnd type="none" w="med" len="med"/>
                </a:ln>
                <a:effectLst/>
              </p:spPr>
            </p:cxnSp>
            <p:cxnSp>
              <p:nvCxnSpPr>
                <p:cNvPr id="97" name="Straight Connector 96"/>
                <p:cNvCxnSpPr/>
                <p:nvPr/>
              </p:nvCxnSpPr>
              <p:spPr bwMode="auto">
                <a:xfrm flipV="1">
                  <a:off x="1868387" y="4635521"/>
                  <a:ext cx="0" cy="1011276"/>
                </a:xfrm>
                <a:prstGeom prst="line">
                  <a:avLst/>
                </a:prstGeom>
                <a:noFill/>
                <a:ln w="38100" cap="sq" cmpd="sng" algn="ctr">
                  <a:solidFill>
                    <a:schemeClr val="accent1"/>
                  </a:solidFill>
                  <a:prstDash val="solid"/>
                  <a:round/>
                  <a:headEnd type="none" w="med" len="med"/>
                  <a:tailEnd type="none" w="med" len="med"/>
                </a:ln>
                <a:effectLst/>
              </p:spPr>
            </p:cxnSp>
            <p:cxnSp>
              <p:nvCxnSpPr>
                <p:cNvPr id="98" name="Straight Connector 97"/>
                <p:cNvCxnSpPr/>
                <p:nvPr/>
              </p:nvCxnSpPr>
              <p:spPr bwMode="auto">
                <a:xfrm flipV="1">
                  <a:off x="3283128" y="4038600"/>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99" name="Straight Connector 98"/>
                <p:cNvCxnSpPr/>
                <p:nvPr/>
              </p:nvCxnSpPr>
              <p:spPr bwMode="auto">
                <a:xfrm flipV="1">
                  <a:off x="5590689" y="4461469"/>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100" name="Straight Connector 99"/>
                <p:cNvCxnSpPr/>
                <p:nvPr/>
              </p:nvCxnSpPr>
              <p:spPr bwMode="auto">
                <a:xfrm>
                  <a:off x="3276600" y="499201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101" name="Straight Connector 100"/>
                <p:cNvCxnSpPr/>
                <p:nvPr/>
              </p:nvCxnSpPr>
              <p:spPr bwMode="auto">
                <a:xfrm flipV="1">
                  <a:off x="4162911" y="5142517"/>
                  <a:ext cx="0" cy="953483"/>
                </a:xfrm>
                <a:prstGeom prst="line">
                  <a:avLst/>
                </a:prstGeom>
                <a:noFill/>
                <a:ln w="38100" cap="sq" cmpd="sng" algn="ctr">
                  <a:solidFill>
                    <a:schemeClr val="accent1"/>
                  </a:solidFill>
                  <a:prstDash val="solid"/>
                  <a:round/>
                  <a:headEnd type="none" w="med" len="med"/>
                  <a:tailEnd type="none" w="med" len="med"/>
                </a:ln>
                <a:effectLst/>
              </p:spPr>
            </p:cxnSp>
          </p:grpSp>
        </p:grpSp>
        <p:sp>
          <p:nvSpPr>
            <p:cNvPr id="89" name="TextBox 88"/>
            <p:cNvSpPr txBox="1"/>
            <p:nvPr/>
          </p:nvSpPr>
          <p:spPr bwMode="auto">
            <a:xfrm rot="20086641">
              <a:off x="2061505" y="5023999"/>
              <a:ext cx="1153370" cy="228531"/>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sp>
        <p:nvSpPr>
          <p:cNvPr id="132" name="Rectangle 131"/>
          <p:cNvSpPr/>
          <p:nvPr/>
        </p:nvSpPr>
        <p:spPr>
          <a:xfrm>
            <a:off x="2110465" y="6023192"/>
            <a:ext cx="808482" cy="461665"/>
          </a:xfrm>
          <a:prstGeom prst="rect">
            <a:avLst/>
          </a:prstGeom>
          <a:solidFill>
            <a:schemeClr val="tx1"/>
          </a:solidFill>
        </p:spPr>
        <p:txBody>
          <a:bodyPr wrap="square">
            <a:spAutoFit/>
          </a:bodyPr>
          <a:lstStyle/>
          <a:p>
            <a:pPr algn="ctr"/>
            <a:r>
              <a:rPr lang="en-US" altLang="en-US" sz="2400" i="1">
                <a:solidFill>
                  <a:srgbClr val="66FF33"/>
                </a:solidFill>
              </a:rPr>
              <a:t>w</a:t>
            </a:r>
            <a:r>
              <a:rPr lang="en-US" altLang="en-US" sz="2400" i="1" baseline="-25000">
                <a:solidFill>
                  <a:srgbClr val="66FF33"/>
                </a:solidFill>
              </a:rPr>
              <a:t>1</a:t>
            </a:r>
            <a:endParaRPr lang="en-CA" sz="2400" i="1">
              <a:solidFill>
                <a:srgbClr val="66FF33"/>
              </a:solidFill>
            </a:endParaRPr>
          </a:p>
        </p:txBody>
      </p:sp>
      <p:sp>
        <p:nvSpPr>
          <p:cNvPr id="133" name="Rectangle 132"/>
          <p:cNvSpPr/>
          <p:nvPr/>
        </p:nvSpPr>
        <p:spPr>
          <a:xfrm>
            <a:off x="5077356" y="5870792"/>
            <a:ext cx="808482" cy="461665"/>
          </a:xfrm>
          <a:prstGeom prst="rect">
            <a:avLst/>
          </a:prstGeom>
          <a:solidFill>
            <a:schemeClr val="tx1"/>
          </a:solidFill>
        </p:spPr>
        <p:txBody>
          <a:bodyPr wrap="square">
            <a:spAutoFit/>
          </a:bodyPr>
          <a:lstStyle/>
          <a:p>
            <a:pPr algn="ctr"/>
            <a:r>
              <a:rPr lang="en-US" altLang="en-US" sz="2400" i="1">
                <a:solidFill>
                  <a:srgbClr val="66FF33"/>
                </a:solidFill>
              </a:rPr>
              <a:t>w</a:t>
            </a:r>
            <a:r>
              <a:rPr lang="en-US" altLang="en-US" sz="2400" i="1" baseline="-25000">
                <a:solidFill>
                  <a:srgbClr val="66FF33"/>
                </a:solidFill>
              </a:rPr>
              <a:t>2</a:t>
            </a:r>
            <a:endParaRPr lang="en-CA" sz="2400" i="1">
              <a:solidFill>
                <a:srgbClr val="66FF33"/>
              </a:solidFill>
            </a:endParaRPr>
          </a:p>
        </p:txBody>
      </p:sp>
      <p:grpSp>
        <p:nvGrpSpPr>
          <p:cNvPr id="134" name="Group 133"/>
          <p:cNvGrpSpPr/>
          <p:nvPr/>
        </p:nvGrpSpPr>
        <p:grpSpPr>
          <a:xfrm>
            <a:off x="2379301" y="5072234"/>
            <a:ext cx="2502237" cy="709490"/>
            <a:chOff x="2379301" y="5072234"/>
            <a:chExt cx="2502237" cy="709490"/>
          </a:xfrm>
        </p:grpSpPr>
        <p:grpSp>
          <p:nvGrpSpPr>
            <p:cNvPr id="135" name="Group 134"/>
            <p:cNvGrpSpPr/>
            <p:nvPr/>
          </p:nvGrpSpPr>
          <p:grpSpPr>
            <a:xfrm>
              <a:off x="2379301" y="5072234"/>
              <a:ext cx="2502237" cy="709490"/>
              <a:chOff x="2812059" y="5172124"/>
              <a:chExt cx="2502237" cy="709490"/>
            </a:xfrm>
          </p:grpSpPr>
          <p:cxnSp>
            <p:nvCxnSpPr>
              <p:cNvPr id="137" name="Straight Connector 136"/>
              <p:cNvCxnSpPr/>
              <p:nvPr/>
            </p:nvCxnSpPr>
            <p:spPr bwMode="auto">
              <a:xfrm flipV="1">
                <a:off x="2812059" y="5172124"/>
                <a:ext cx="1354859" cy="652000"/>
              </a:xfrm>
              <a:prstGeom prst="line">
                <a:avLst/>
              </a:prstGeom>
              <a:noFill/>
              <a:ln w="38100" cap="sq" cmpd="sng" algn="ctr">
                <a:solidFill>
                  <a:srgbClr val="66FF33"/>
                </a:solidFill>
                <a:prstDash val="dash"/>
                <a:round/>
                <a:headEnd type="none" w="med" len="med"/>
                <a:tailEnd type="none" w="med" len="med"/>
              </a:ln>
              <a:effectLst/>
            </p:spPr>
          </p:cxnSp>
          <p:cxnSp>
            <p:nvCxnSpPr>
              <p:cNvPr id="138" name="Straight Connector 137"/>
              <p:cNvCxnSpPr>
                <a:cxnSpLocks/>
              </p:cNvCxnSpPr>
              <p:nvPr/>
            </p:nvCxnSpPr>
            <p:spPr bwMode="auto">
              <a:xfrm>
                <a:off x="2985082" y="5463433"/>
                <a:ext cx="2329214" cy="418181"/>
              </a:xfrm>
              <a:prstGeom prst="line">
                <a:avLst/>
              </a:prstGeom>
              <a:noFill/>
              <a:ln w="38100" cap="sq" cmpd="sng" algn="ctr">
                <a:solidFill>
                  <a:srgbClr val="66FF33"/>
                </a:solidFill>
                <a:prstDash val="dash"/>
                <a:round/>
                <a:headEnd type="none" w="med" len="med"/>
                <a:tailEnd type="none" w="med" len="med"/>
              </a:ln>
              <a:effectLst/>
            </p:spPr>
          </p:cxnSp>
          <p:sp>
            <p:nvSpPr>
              <p:cNvPr id="139" name="Oval 138"/>
              <p:cNvSpPr>
                <a:spLocks/>
              </p:cNvSpPr>
              <p:nvPr/>
            </p:nvSpPr>
            <p:spPr>
              <a:xfrm>
                <a:off x="3357145" y="5461926"/>
                <a:ext cx="177271" cy="123972"/>
              </a:xfrm>
              <a:prstGeom prst="ellipse">
                <a:avLst/>
              </a:prstGeom>
              <a:solidFill>
                <a:srgbClr val="66FF33"/>
              </a:solidFill>
              <a:ln>
                <a:solidFill>
                  <a:srgbClr val="FF00FF"/>
                </a:solidFill>
              </a:ln>
            </p:spPr>
            <p:txBody>
              <a:bodyPr wrap="square" rtlCol="0" anchor="ctr">
                <a:spAutoFit/>
              </a:bodyPr>
              <a:lstStyle/>
              <a:p>
                <a:pPr algn="l"/>
                <a:endParaRPr lang="en-CA" sz="2400"/>
              </a:p>
            </p:txBody>
          </p:sp>
        </p:grpSp>
        <mc:AlternateContent xmlns:mc="http://schemas.openxmlformats.org/markup-compatibility/2006" xmlns:a14="http://schemas.microsoft.com/office/drawing/2010/main">
          <mc:Choice Requires="a14">
            <p:sp>
              <p:nvSpPr>
                <p:cNvPr id="136" name="Rectangle 135"/>
                <p:cNvSpPr/>
                <p:nvPr/>
              </p:nvSpPr>
              <p:spPr>
                <a:xfrm>
                  <a:off x="2438400" y="5186604"/>
                  <a:ext cx="54944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m:oMathPara>
                  </a14:m>
                  <a:endParaRPr lang="en-CA"/>
                </a:p>
              </p:txBody>
            </p:sp>
          </mc:Choice>
          <mc:Fallback xmlns="">
            <p:sp>
              <p:nvSpPr>
                <p:cNvPr id="136" name="Rectangle 135"/>
                <p:cNvSpPr>
                  <a:spLocks noRot="1" noChangeAspect="1" noMove="1" noResize="1" noEditPoints="1" noAdjustHandles="1" noChangeArrowheads="1" noChangeShapeType="1" noTextEdit="1"/>
                </p:cNvSpPr>
                <p:nvPr/>
              </p:nvSpPr>
              <p:spPr>
                <a:xfrm>
                  <a:off x="2438400" y="5186604"/>
                  <a:ext cx="549445" cy="523220"/>
                </a:xfrm>
                <a:prstGeom prst="rect">
                  <a:avLst/>
                </a:prstGeom>
                <a:blipFill>
                  <a:blip r:embed="rId9"/>
                  <a:stretch>
                    <a:fillRect/>
                  </a:stretch>
                </a:blipFill>
              </p:spPr>
              <p:txBody>
                <a:bodyPr/>
                <a:lstStyle/>
                <a:p>
                  <a:r>
                    <a:rPr lang="en-US">
                      <a:noFill/>
                    </a:rPr>
                    <a:t> </a:t>
                  </a:r>
                </a:p>
              </p:txBody>
            </p:sp>
          </mc:Fallback>
        </mc:AlternateContent>
      </p:grpSp>
      <p:grpSp>
        <p:nvGrpSpPr>
          <p:cNvPr id="140" name="Group 139"/>
          <p:cNvGrpSpPr/>
          <p:nvPr/>
        </p:nvGrpSpPr>
        <p:grpSpPr>
          <a:xfrm>
            <a:off x="2277122" y="5245944"/>
            <a:ext cx="2329214" cy="850056"/>
            <a:chOff x="1863136" y="5169744"/>
            <a:chExt cx="2329214" cy="850056"/>
          </a:xfrm>
        </p:grpSpPr>
        <p:grpSp>
          <p:nvGrpSpPr>
            <p:cNvPr id="141" name="Group 140"/>
            <p:cNvGrpSpPr/>
            <p:nvPr/>
          </p:nvGrpSpPr>
          <p:grpSpPr>
            <a:xfrm>
              <a:off x="1863136" y="5169744"/>
              <a:ext cx="2329214" cy="652000"/>
              <a:chOff x="2143494" y="5057816"/>
              <a:chExt cx="2329214" cy="652000"/>
            </a:xfrm>
          </p:grpSpPr>
          <p:cxnSp>
            <p:nvCxnSpPr>
              <p:cNvPr id="143" name="Straight Connector 142"/>
              <p:cNvCxnSpPr/>
              <p:nvPr/>
            </p:nvCxnSpPr>
            <p:spPr bwMode="auto">
              <a:xfrm flipV="1">
                <a:off x="3060847" y="5057816"/>
                <a:ext cx="1354859" cy="652000"/>
              </a:xfrm>
              <a:prstGeom prst="line">
                <a:avLst/>
              </a:prstGeom>
              <a:noFill/>
              <a:ln w="38100" cap="sq" cmpd="sng" algn="ctr">
                <a:solidFill>
                  <a:srgbClr val="00B050"/>
                </a:solidFill>
                <a:prstDash val="dash"/>
                <a:round/>
                <a:headEnd type="none" w="med" len="med"/>
                <a:tailEnd type="none" w="med" len="med"/>
              </a:ln>
              <a:effectLst/>
            </p:spPr>
          </p:cxnSp>
          <p:cxnSp>
            <p:nvCxnSpPr>
              <p:cNvPr id="144" name="Straight Connector 143"/>
              <p:cNvCxnSpPr>
                <a:cxnSpLocks/>
              </p:cNvCxnSpPr>
              <p:nvPr/>
            </p:nvCxnSpPr>
            <p:spPr bwMode="auto">
              <a:xfrm>
                <a:off x="2143494" y="5271638"/>
                <a:ext cx="2329214" cy="418181"/>
              </a:xfrm>
              <a:prstGeom prst="line">
                <a:avLst/>
              </a:prstGeom>
              <a:noFill/>
              <a:ln w="38100" cap="sq" cmpd="sng" algn="ctr">
                <a:solidFill>
                  <a:srgbClr val="00B050"/>
                </a:solidFill>
                <a:prstDash val="dash"/>
                <a:round/>
                <a:headEnd type="none" w="med" len="med"/>
                <a:tailEnd type="none" w="med" len="med"/>
              </a:ln>
              <a:effectLst/>
            </p:spPr>
          </p:cxnSp>
          <p:sp>
            <p:nvSpPr>
              <p:cNvPr id="145" name="Oval 144"/>
              <p:cNvSpPr>
                <a:spLocks/>
              </p:cNvSpPr>
              <p:nvPr/>
            </p:nvSpPr>
            <p:spPr>
              <a:xfrm>
                <a:off x="3357145" y="5461926"/>
                <a:ext cx="177271" cy="123972"/>
              </a:xfrm>
              <a:prstGeom prst="ellipse">
                <a:avLst/>
              </a:prstGeom>
              <a:solidFill>
                <a:srgbClr val="00B050"/>
              </a:solidFill>
              <a:ln>
                <a:solidFill>
                  <a:srgbClr val="FF00FF"/>
                </a:solidFill>
              </a:ln>
            </p:spPr>
            <p:txBody>
              <a:bodyPr wrap="square" rtlCol="0" anchor="ctr">
                <a:spAutoFit/>
              </a:bodyPr>
              <a:lstStyle/>
              <a:p>
                <a:pPr algn="l"/>
                <a:endParaRPr lang="en-CA" sz="2400"/>
              </a:p>
            </p:txBody>
          </p:sp>
        </p:grpSp>
        <mc:AlternateContent xmlns:mc="http://schemas.openxmlformats.org/markup-compatibility/2006" xmlns:a14="http://schemas.microsoft.com/office/drawing/2010/main">
          <mc:Choice Requires="a14">
            <p:sp>
              <p:nvSpPr>
                <p:cNvPr id="142" name="Rectangle 141"/>
                <p:cNvSpPr/>
                <p:nvPr/>
              </p:nvSpPr>
              <p:spPr>
                <a:xfrm>
                  <a:off x="3200400" y="5496580"/>
                  <a:ext cx="54944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i="1" smtClean="0">
                                <a:solidFill>
                                  <a:srgbClr val="00B050"/>
                                </a:solidFill>
                                <a:latin typeface="Cambria Math" panose="02040503050406030204" pitchFamily="18" charset="0"/>
                              </a:rPr>
                            </m:ctrlPr>
                          </m:accPr>
                          <m:e>
                            <m:r>
                              <a:rPr lang="en-CA" altLang="en-US" i="1">
                                <a:solidFill>
                                  <a:srgbClr val="00B050"/>
                                </a:solidFill>
                                <a:latin typeface="Cambria Math" panose="02040503050406030204" pitchFamily="18" charset="0"/>
                              </a:rPr>
                              <m:t>𝑤</m:t>
                            </m:r>
                          </m:e>
                        </m:acc>
                      </m:oMath>
                    </m:oMathPara>
                  </a14:m>
                  <a:endParaRPr lang="en-CA">
                    <a:solidFill>
                      <a:srgbClr val="00B050"/>
                    </a:solidFill>
                  </a:endParaRPr>
                </a:p>
              </p:txBody>
            </p:sp>
          </mc:Choice>
          <mc:Fallback xmlns="">
            <p:sp>
              <p:nvSpPr>
                <p:cNvPr id="142" name="Rectangle 141"/>
                <p:cNvSpPr>
                  <a:spLocks noRot="1" noChangeAspect="1" noMove="1" noResize="1" noEditPoints="1" noAdjustHandles="1" noChangeArrowheads="1" noChangeShapeType="1" noTextEdit="1"/>
                </p:cNvSpPr>
                <p:nvPr/>
              </p:nvSpPr>
              <p:spPr>
                <a:xfrm>
                  <a:off x="3200400" y="5496580"/>
                  <a:ext cx="549445" cy="523220"/>
                </a:xfrm>
                <a:prstGeom prst="rect">
                  <a:avLst/>
                </a:prstGeom>
                <a:blipFill>
                  <a:blip r:embed="rId10"/>
                  <a:stretch>
                    <a:fillRect/>
                  </a:stretch>
                </a:blipFill>
              </p:spPr>
              <p:txBody>
                <a:bodyPr/>
                <a:lstStyle/>
                <a:p>
                  <a:r>
                    <a:rPr lang="en-US">
                      <a:noFill/>
                    </a:rPr>
                    <a:t> </a:t>
                  </a:r>
                </a:p>
              </p:txBody>
            </p:sp>
          </mc:Fallback>
        </mc:AlternateContent>
      </p:grpSp>
      <p:grpSp>
        <p:nvGrpSpPr>
          <p:cNvPr id="146" name="Group 145"/>
          <p:cNvGrpSpPr/>
          <p:nvPr/>
        </p:nvGrpSpPr>
        <p:grpSpPr>
          <a:xfrm>
            <a:off x="2943372" y="4664982"/>
            <a:ext cx="142875" cy="744826"/>
            <a:chOff x="3377327" y="4762250"/>
            <a:chExt cx="142875" cy="744826"/>
          </a:xfrm>
        </p:grpSpPr>
        <p:cxnSp>
          <p:nvCxnSpPr>
            <p:cNvPr id="147" name="Straight Connector 146"/>
            <p:cNvCxnSpPr/>
            <p:nvPr/>
          </p:nvCxnSpPr>
          <p:spPr bwMode="auto">
            <a:xfrm flipV="1">
              <a:off x="3447952" y="4909471"/>
              <a:ext cx="0" cy="597605"/>
            </a:xfrm>
            <a:prstGeom prst="line">
              <a:avLst/>
            </a:prstGeom>
            <a:noFill/>
            <a:ln w="38100" cap="sq" cmpd="sng" algn="ctr">
              <a:solidFill>
                <a:schemeClr val="accent1"/>
              </a:solidFill>
              <a:prstDash val="solid"/>
              <a:round/>
              <a:headEnd type="none" w="med" len="med"/>
              <a:tailEnd type="none" w="med" len="med"/>
            </a:ln>
            <a:effectLst/>
          </p:spPr>
        </p:cxnSp>
        <p:pic>
          <p:nvPicPr>
            <p:cNvPr id="148" name="Picture 147"/>
            <p:cNvPicPr>
              <a:picLocks noChangeAspect="1"/>
            </p:cNvPicPr>
            <p:nvPr/>
          </p:nvPicPr>
          <p:blipFill rotWithShape="1">
            <a:blip r:embed="rId11"/>
            <a:srcRect r="50000" b="60666"/>
            <a:stretch/>
          </p:blipFill>
          <p:spPr>
            <a:xfrm>
              <a:off x="3377327" y="4762250"/>
              <a:ext cx="142875" cy="135962"/>
            </a:xfrm>
            <a:prstGeom prst="rect">
              <a:avLst/>
            </a:prstGeom>
          </p:spPr>
        </p:pic>
      </p:grpSp>
      <p:grpSp>
        <p:nvGrpSpPr>
          <p:cNvPr id="149" name="Group 148"/>
          <p:cNvGrpSpPr/>
          <p:nvPr/>
        </p:nvGrpSpPr>
        <p:grpSpPr>
          <a:xfrm>
            <a:off x="3505847" y="5054516"/>
            <a:ext cx="142875" cy="575989"/>
            <a:chOff x="3377327" y="4931088"/>
            <a:chExt cx="142875" cy="575989"/>
          </a:xfrm>
        </p:grpSpPr>
        <p:cxnSp>
          <p:nvCxnSpPr>
            <p:cNvPr id="150" name="Straight Connector 149"/>
            <p:cNvCxnSpPr/>
            <p:nvPr/>
          </p:nvCxnSpPr>
          <p:spPr bwMode="auto">
            <a:xfrm flipV="1">
              <a:off x="3447952" y="5066067"/>
              <a:ext cx="0" cy="441010"/>
            </a:xfrm>
            <a:prstGeom prst="line">
              <a:avLst/>
            </a:prstGeom>
            <a:noFill/>
            <a:ln w="38100" cap="sq" cmpd="sng" algn="ctr">
              <a:solidFill>
                <a:schemeClr val="accent1"/>
              </a:solidFill>
              <a:prstDash val="solid"/>
              <a:round/>
              <a:headEnd type="none" w="med" len="med"/>
              <a:tailEnd type="none" w="med" len="med"/>
            </a:ln>
            <a:effectLst/>
          </p:spPr>
        </p:cxnSp>
        <p:pic>
          <p:nvPicPr>
            <p:cNvPr id="151" name="Picture 150"/>
            <p:cNvPicPr>
              <a:picLocks noChangeAspect="1"/>
            </p:cNvPicPr>
            <p:nvPr/>
          </p:nvPicPr>
          <p:blipFill rotWithShape="1">
            <a:blip r:embed="rId11"/>
            <a:srcRect r="50000" b="60666"/>
            <a:stretch/>
          </p:blipFill>
          <p:spPr>
            <a:xfrm>
              <a:off x="3377327" y="4931088"/>
              <a:ext cx="142875" cy="135962"/>
            </a:xfrm>
            <a:prstGeom prst="rect">
              <a:avLst/>
            </a:prstGeom>
          </p:spPr>
        </p:pic>
      </p:grpSp>
      <p:sp>
        <p:nvSpPr>
          <p:cNvPr id="152" name="Rectangle 151"/>
          <p:cNvSpPr/>
          <p:nvPr/>
        </p:nvSpPr>
        <p:spPr>
          <a:xfrm>
            <a:off x="6040073" y="5522893"/>
            <a:ext cx="3025188" cy="954107"/>
          </a:xfrm>
          <a:prstGeom prst="rect">
            <a:avLst/>
          </a:prstGeom>
        </p:spPr>
        <p:txBody>
          <a:bodyPr wrap="none">
            <a:spAutoFit/>
          </a:bodyPr>
          <a:lstStyle/>
          <a:p>
            <a:pPr algn="ctr"/>
            <a:r>
              <a:rPr lang="en-US"/>
              <a:t>The </a:t>
            </a:r>
            <a:r>
              <a:rPr lang="en-US">
                <a:solidFill>
                  <a:srgbClr val="FFC000"/>
                </a:solidFill>
              </a:rPr>
              <a:t>Error</a:t>
            </a:r>
            <a:r>
              <a:rPr lang="en-US"/>
              <a:t> specifies </a:t>
            </a:r>
            <a:br>
              <a:rPr lang="en-US"/>
            </a:br>
            <a:r>
              <a:rPr lang="en-US"/>
              <a:t>our </a:t>
            </a:r>
            <a:r>
              <a:rPr lang="en-US">
                <a:solidFill>
                  <a:schemeClr val="accent1"/>
                </a:solidFill>
              </a:rPr>
              <a:t>altitude</a:t>
            </a:r>
            <a:r>
              <a:rPr lang="en-US"/>
              <a:t>.</a:t>
            </a:r>
            <a:endParaRPr lang="en-CA"/>
          </a:p>
        </p:txBody>
      </p:sp>
      <mc:AlternateContent xmlns:mc="http://schemas.openxmlformats.org/markup-compatibility/2006" xmlns:a14="http://schemas.microsoft.com/office/drawing/2010/main">
        <mc:Choice Requires="a14">
          <p:sp>
            <p:nvSpPr>
              <p:cNvPr id="153" name="Text Box 33"/>
              <p:cNvSpPr txBox="1">
                <a:spLocks noChangeArrowheads="1"/>
              </p:cNvSpPr>
              <p:nvPr/>
            </p:nvSpPr>
            <p:spPr bwMode="auto">
              <a:xfrm>
                <a:off x="5998115" y="3517312"/>
                <a:ext cx="3121661"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sym typeface="Symbol" panose="05050102010706020507" pitchFamily="18" charset="2"/>
                  </a:rPr>
                  <a:t>The </a:t>
                </a:r>
                <a:r>
                  <a:rPr lang="en-US" altLang="en-US" sz="2800">
                    <a:solidFill>
                      <a:srgbClr val="66FF33"/>
                    </a:solidFill>
                    <a:latin typeface="Times New Roman" pitchFamily="18" charset="0"/>
                    <a:sym typeface="Symbol" panose="05050102010706020507" pitchFamily="18" charset="2"/>
                  </a:rPr>
                  <a:t>weights</a:t>
                </a:r>
                <a:r>
                  <a:rPr lang="en-US" altLang="en-US" sz="2800">
                    <a:latin typeface="Times New Roman" pitchFamily="18" charset="0"/>
                    <a:sym typeface="Symbol" panose="05050102010706020507" pitchFamily="18" charset="2"/>
                  </a:rPr>
                  <a:t> </a:t>
                </a:r>
              </a:p>
              <a:p>
                <a:pPr algn="ctr">
                  <a:spcBef>
                    <a:spcPct val="0"/>
                  </a:spcBef>
                </a:pP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2</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a:t>
                </a:r>
                <a:r>
                  <a:rPr lang="en-US" sz="2800">
                    <a:latin typeface="Times New Roman" panose="02020603050405020304" pitchFamily="18" charset="0"/>
                    <a:cs typeface="Times New Roman" panose="02020603050405020304" pitchFamily="18" charset="0"/>
                  </a:rPr>
                  <a:t>specifies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where we </a:t>
                </a:r>
                <a:r>
                  <a:rPr lang="en-US" sz="2800">
                    <a:solidFill>
                      <a:srgbClr val="66FF33"/>
                    </a:solidFill>
                    <a:latin typeface="Times New Roman" panose="02020603050405020304" pitchFamily="18" charset="0"/>
                    <a:cs typeface="Times New Roman" panose="02020603050405020304" pitchFamily="18" charset="0"/>
                  </a:rPr>
                  <a:t>stand.</a:t>
                </a:r>
                <a:endParaRPr lang="en-CA" sz="2800">
                  <a:latin typeface="Times New Roman" panose="02020603050405020304" pitchFamily="18" charset="0"/>
                  <a:cs typeface="Times New Roman" panose="02020603050405020304" pitchFamily="18" charset="0"/>
                </a:endParaRPr>
              </a:p>
            </p:txBody>
          </p:sp>
        </mc:Choice>
        <mc:Fallback xmlns="">
          <p:sp>
            <p:nvSpPr>
              <p:cNvPr id="153" name="Text Box 33"/>
              <p:cNvSpPr txBox="1">
                <a:spLocks noRot="1" noChangeAspect="1" noMove="1" noResize="1" noEditPoints="1" noAdjustHandles="1" noChangeArrowheads="1" noChangeShapeType="1" noTextEdit="1"/>
              </p:cNvSpPr>
              <p:nvPr/>
            </p:nvSpPr>
            <p:spPr bwMode="auto">
              <a:xfrm>
                <a:off x="5998115" y="3517312"/>
                <a:ext cx="3121661" cy="1815882"/>
              </a:xfrm>
              <a:prstGeom prst="rect">
                <a:avLst/>
              </a:prstGeom>
              <a:blipFill>
                <a:blip r:embed="rId12"/>
                <a:stretch>
                  <a:fillRect t="-3691"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54" name="Rectangle 153"/>
          <p:cNvSpPr/>
          <p:nvPr/>
        </p:nvSpPr>
        <p:spPr>
          <a:xfrm>
            <a:off x="137057" y="2996625"/>
            <a:ext cx="2130711" cy="523220"/>
          </a:xfrm>
          <a:prstGeom prst="rect">
            <a:avLst/>
          </a:prstGeom>
        </p:spPr>
        <p:txBody>
          <a:bodyPr wrap="none">
            <a:spAutoFit/>
          </a:bodyPr>
          <a:lstStyle/>
          <a:p>
            <a:pPr algn="ctr"/>
            <a:r>
              <a:rPr lang="en-US">
                <a:solidFill>
                  <a:srgbClr val="FFC000"/>
                </a:solidFill>
              </a:rPr>
              <a:t>Error</a:t>
            </a:r>
            <a:r>
              <a:rPr lang="en-US"/>
              <a:t> </a:t>
            </a:r>
            <a:r>
              <a:rPr lang="en-US">
                <a:solidFill>
                  <a:schemeClr val="tx2">
                    <a:lumMod val="60000"/>
                    <a:lumOff val="40000"/>
                  </a:schemeClr>
                </a:solidFill>
              </a:rPr>
              <a:t>Surface</a:t>
            </a:r>
            <a:endParaRPr lang="en-CA">
              <a:solidFill>
                <a:schemeClr val="tx2">
                  <a:lumMod val="60000"/>
                  <a:lumOff val="40000"/>
                </a:schemeClr>
              </a:solidFill>
            </a:endParaRPr>
          </a:p>
        </p:txBody>
      </p:sp>
    </p:spTree>
    <p:extLst>
      <p:ext uri="{BB962C8B-B14F-4D97-AF65-F5344CB8AC3E}">
        <p14:creationId xmlns:p14="http://schemas.microsoft.com/office/powerpoint/2010/main" val="233963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0-#ppt_w/2"/>
                                          </p:val>
                                        </p:tav>
                                        <p:tav tm="100000">
                                          <p:val>
                                            <p:strVal val="#ppt_x"/>
                                          </p:val>
                                        </p:tav>
                                      </p:tavLst>
                                    </p:anim>
                                    <p:anim calcmode="lin" valueType="num">
                                      <p:cBhvr additive="base">
                                        <p:cTn id="14" dur="500" fill="hold"/>
                                        <p:tgtEl>
                                          <p:spTgt spid="15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4"/>
                                        </p:tgtEl>
                                        <p:attrNameLst>
                                          <p:attrName>style.visibility</p:attrName>
                                        </p:attrNameLst>
                                      </p:cBhvr>
                                      <p:to>
                                        <p:strVal val="visible"/>
                                      </p:to>
                                    </p:set>
                                    <p:anim calcmode="lin" valueType="num">
                                      <p:cBhvr additive="base">
                                        <p:cTn id="17" dur="500" fill="hold"/>
                                        <p:tgtEl>
                                          <p:spTgt spid="134"/>
                                        </p:tgtEl>
                                        <p:attrNameLst>
                                          <p:attrName>ppt_x</p:attrName>
                                        </p:attrNameLst>
                                      </p:cBhvr>
                                      <p:tavLst>
                                        <p:tav tm="0">
                                          <p:val>
                                            <p:strVal val="0-#ppt_w/2"/>
                                          </p:val>
                                        </p:tav>
                                        <p:tav tm="100000">
                                          <p:val>
                                            <p:strVal val="#ppt_x"/>
                                          </p:val>
                                        </p:tav>
                                      </p:tavLst>
                                    </p:anim>
                                    <p:anim calcmode="lin" valueType="num">
                                      <p:cBhvr additive="base">
                                        <p:cTn id="18" dur="5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2"/>
                                        </p:tgtEl>
                                        <p:attrNameLst>
                                          <p:attrName>style.visibility</p:attrName>
                                        </p:attrNameLst>
                                      </p:cBhvr>
                                      <p:to>
                                        <p:strVal val="visible"/>
                                      </p:to>
                                    </p:set>
                                    <p:anim calcmode="lin" valueType="num">
                                      <p:cBhvr additive="base">
                                        <p:cTn id="23" dur="500" fill="hold"/>
                                        <p:tgtEl>
                                          <p:spTgt spid="152"/>
                                        </p:tgtEl>
                                        <p:attrNameLst>
                                          <p:attrName>ppt_x</p:attrName>
                                        </p:attrNameLst>
                                      </p:cBhvr>
                                      <p:tavLst>
                                        <p:tav tm="0">
                                          <p:val>
                                            <p:strVal val="0-#ppt_w/2"/>
                                          </p:val>
                                        </p:tav>
                                        <p:tav tm="100000">
                                          <p:val>
                                            <p:strVal val="#ppt_x"/>
                                          </p:val>
                                        </p:tav>
                                      </p:tavLst>
                                    </p:anim>
                                    <p:anim calcmode="lin" valueType="num">
                                      <p:cBhvr additive="base">
                                        <p:cTn id="24" dur="500" fill="hold"/>
                                        <p:tgtEl>
                                          <p:spTgt spid="15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46"/>
                                        </p:tgtEl>
                                        <p:attrNameLst>
                                          <p:attrName>style.visibility</p:attrName>
                                        </p:attrNameLst>
                                      </p:cBhvr>
                                      <p:to>
                                        <p:strVal val="visible"/>
                                      </p:to>
                                    </p:set>
                                    <p:anim calcmode="lin" valueType="num">
                                      <p:cBhvr additive="base">
                                        <p:cTn id="27" dur="500" fill="hold"/>
                                        <p:tgtEl>
                                          <p:spTgt spid="146"/>
                                        </p:tgtEl>
                                        <p:attrNameLst>
                                          <p:attrName>ppt_x</p:attrName>
                                        </p:attrNameLst>
                                      </p:cBhvr>
                                      <p:tavLst>
                                        <p:tav tm="0">
                                          <p:val>
                                            <p:strVal val="0-#ppt_w/2"/>
                                          </p:val>
                                        </p:tav>
                                        <p:tav tm="100000">
                                          <p:val>
                                            <p:strVal val="#ppt_x"/>
                                          </p:val>
                                        </p:tav>
                                      </p:tavLst>
                                    </p:anim>
                                    <p:anim calcmode="lin" valueType="num">
                                      <p:cBhvr additive="base">
                                        <p:cTn id="28"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40"/>
                                        </p:tgtEl>
                                        <p:attrNameLst>
                                          <p:attrName>style.visibility</p:attrName>
                                        </p:attrNameLst>
                                      </p:cBhvr>
                                      <p:to>
                                        <p:strVal val="visible"/>
                                      </p:to>
                                    </p:set>
                                    <p:anim calcmode="lin" valueType="num">
                                      <p:cBhvr additive="base">
                                        <p:cTn id="33" dur="500" fill="hold"/>
                                        <p:tgtEl>
                                          <p:spTgt spid="140"/>
                                        </p:tgtEl>
                                        <p:attrNameLst>
                                          <p:attrName>ppt_x</p:attrName>
                                        </p:attrNameLst>
                                      </p:cBhvr>
                                      <p:tavLst>
                                        <p:tav tm="0">
                                          <p:val>
                                            <p:strVal val="0-#ppt_w/2"/>
                                          </p:val>
                                        </p:tav>
                                        <p:tav tm="100000">
                                          <p:val>
                                            <p:strVal val="#ppt_x"/>
                                          </p:val>
                                        </p:tav>
                                      </p:tavLst>
                                    </p:anim>
                                    <p:anim calcmode="lin" valueType="num">
                                      <p:cBhvr additive="base">
                                        <p:cTn id="34" dur="500" fill="hold"/>
                                        <p:tgtEl>
                                          <p:spTgt spid="14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49"/>
                                        </p:tgtEl>
                                        <p:attrNameLst>
                                          <p:attrName>style.visibility</p:attrName>
                                        </p:attrNameLst>
                                      </p:cBhvr>
                                      <p:to>
                                        <p:strVal val="visible"/>
                                      </p:to>
                                    </p:set>
                                    <p:anim calcmode="lin" valueType="num">
                                      <p:cBhvr additive="base">
                                        <p:cTn id="39" dur="500" fill="hold"/>
                                        <p:tgtEl>
                                          <p:spTgt spid="149"/>
                                        </p:tgtEl>
                                        <p:attrNameLst>
                                          <p:attrName>ppt_x</p:attrName>
                                        </p:attrNameLst>
                                      </p:cBhvr>
                                      <p:tavLst>
                                        <p:tav tm="0">
                                          <p:val>
                                            <p:strVal val="0-#ppt_w/2"/>
                                          </p:val>
                                        </p:tav>
                                        <p:tav tm="100000">
                                          <p:val>
                                            <p:strVal val="#ppt_x"/>
                                          </p:val>
                                        </p:tav>
                                      </p:tavLst>
                                    </p:anim>
                                    <p:anim calcmode="lin" valueType="num">
                                      <p:cBhvr additive="base">
                                        <p:cTn id="40"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4"/>
                                        </p:tgtEl>
                                        <p:attrNameLst>
                                          <p:attrName>style.visibility</p:attrName>
                                        </p:attrNameLst>
                                      </p:cBhvr>
                                      <p:to>
                                        <p:strVal val="visible"/>
                                      </p:to>
                                    </p:set>
                                    <p:anim calcmode="lin" valueType="num">
                                      <p:cBhvr additive="base">
                                        <p:cTn id="45" dur="500" fill="hold"/>
                                        <p:tgtEl>
                                          <p:spTgt spid="154"/>
                                        </p:tgtEl>
                                        <p:attrNameLst>
                                          <p:attrName>ppt_x</p:attrName>
                                        </p:attrNameLst>
                                      </p:cBhvr>
                                      <p:tavLst>
                                        <p:tav tm="0">
                                          <p:val>
                                            <p:strVal val="0-#ppt_w/2"/>
                                          </p:val>
                                        </p:tav>
                                        <p:tav tm="100000">
                                          <p:val>
                                            <p:strVal val="#ppt_x"/>
                                          </p:val>
                                        </p:tav>
                                      </p:tavLst>
                                    </p:anim>
                                    <p:anim calcmode="lin" valueType="num">
                                      <p:cBhvr additive="base">
                                        <p:cTn id="46" dur="500" fill="hold"/>
                                        <p:tgtEl>
                                          <p:spTgt spid="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3" grpId="0"/>
      <p:bldP spid="1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mc:AlternateContent xmlns:mc="http://schemas.openxmlformats.org/markup-compatibility/2006" xmlns:a14="http://schemas.microsoft.com/office/drawing/2010/main">
        <mc:Choice Requires="a14">
          <p:sp>
            <p:nvSpPr>
              <p:cNvPr id="66" name="Rectangle 6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66" name="Rectangle 6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33"/>
              <p:cNvSpPr txBox="1">
                <a:spLocks noChangeArrowheads="1"/>
              </p:cNvSpPr>
              <p:nvPr/>
            </p:nvSpPr>
            <p:spPr bwMode="auto">
              <a:xfrm>
                <a:off x="-97458" y="622199"/>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p:txBody>
          </p:sp>
        </mc:Choice>
        <mc:Fallback xmlns="">
          <p:sp>
            <p:nvSpPr>
              <p:cNvPr id="67" name="Text Box 33"/>
              <p:cNvSpPr txBox="1">
                <a:spLocks noRot="1" noChangeAspect="1" noMove="1" noResize="1" noEditPoints="1" noAdjustHandles="1" noChangeArrowheads="1" noChangeShapeType="1" noTextEdit="1"/>
              </p:cNvSpPr>
              <p:nvPr/>
            </p:nvSpPr>
            <p:spPr bwMode="auto">
              <a:xfrm>
                <a:off x="-97458" y="622199"/>
                <a:ext cx="9338913" cy="1815882"/>
              </a:xfrm>
              <a:prstGeom prst="rect">
                <a:avLst/>
              </a:prstGeom>
              <a:blipFill>
                <a:blip r:embed="rId4"/>
                <a:stretch>
                  <a:fillRect t="-3356"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33"/>
              <p:cNvSpPr txBox="1">
                <a:spLocks noChangeArrowheads="1"/>
              </p:cNvSpPr>
              <p:nvPr/>
            </p:nvSpPr>
            <p:spPr bwMode="auto">
              <a:xfrm>
                <a:off x="-96981" y="2377875"/>
                <a:ext cx="9927258"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Lets pretend that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2</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consists of two of real numbers</a:t>
                </a:r>
              </a:p>
            </p:txBody>
          </p:sp>
        </mc:Choice>
        <mc:Fallback xmlns="">
          <p:sp>
            <p:nvSpPr>
              <p:cNvPr id="24" name="Text Box 33"/>
              <p:cNvSpPr txBox="1">
                <a:spLocks noRot="1" noChangeAspect="1" noMove="1" noResize="1" noEditPoints="1" noAdjustHandles="1" noChangeArrowheads="1" noChangeShapeType="1" noTextEdit="1"/>
              </p:cNvSpPr>
              <p:nvPr/>
            </p:nvSpPr>
            <p:spPr bwMode="auto">
              <a:xfrm>
                <a:off x="-96981" y="2377875"/>
                <a:ext cx="9927258" cy="523220"/>
              </a:xfrm>
              <a:prstGeom prst="rect">
                <a:avLst/>
              </a:prstGeom>
              <a:blipFill>
                <a:blip r:embed="rId7"/>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280" name="Group 279"/>
          <p:cNvGrpSpPr/>
          <p:nvPr/>
        </p:nvGrpSpPr>
        <p:grpSpPr>
          <a:xfrm>
            <a:off x="76200" y="3504217"/>
            <a:ext cx="6911065" cy="3276600"/>
            <a:chOff x="76200" y="3504217"/>
            <a:chExt cx="6911065" cy="3276600"/>
          </a:xfrm>
        </p:grpSpPr>
        <p:sp>
          <p:nvSpPr>
            <p:cNvPr id="281" name="Rectangle 280"/>
            <p:cNvSpPr/>
            <p:nvPr/>
          </p:nvSpPr>
          <p:spPr>
            <a:xfrm>
              <a:off x="76200" y="3585775"/>
              <a:ext cx="6553200" cy="2900065"/>
            </a:xfrm>
            <a:prstGeom prst="rect">
              <a:avLst/>
            </a:prstGeom>
            <a:solidFill>
              <a:schemeClr val="tx1"/>
            </a:solidFill>
            <a:ln>
              <a:noFill/>
            </a:ln>
          </p:spPr>
          <p:txBody>
            <a:bodyPr wrap="square" rtlCol="0" anchor="ctr">
              <a:spAutoFit/>
            </a:bodyPr>
            <a:lstStyle/>
            <a:p>
              <a:pPr algn="l"/>
              <a:endParaRPr lang="en-CA" sz="2400"/>
            </a:p>
          </p:txBody>
        </p:sp>
        <p:sp>
          <p:nvSpPr>
            <p:cNvPr id="282" name="Rectangle 281"/>
            <p:cNvSpPr/>
            <p:nvPr/>
          </p:nvSpPr>
          <p:spPr>
            <a:xfrm>
              <a:off x="76200" y="6477000"/>
              <a:ext cx="6553199" cy="152400"/>
            </a:xfrm>
            <a:prstGeom prst="rect">
              <a:avLst/>
            </a:prstGeom>
            <a:solidFill>
              <a:schemeClr val="tx1"/>
            </a:solidFill>
            <a:ln>
              <a:noFill/>
            </a:ln>
          </p:spPr>
          <p:txBody>
            <a:bodyPr wrap="square" rtlCol="0" anchor="ctr">
              <a:spAutoFit/>
            </a:bodyPr>
            <a:lstStyle/>
            <a:p>
              <a:pPr algn="l"/>
              <a:endParaRPr lang="en-CA" sz="2400"/>
            </a:p>
          </p:txBody>
        </p:sp>
        <p:grpSp>
          <p:nvGrpSpPr>
            <p:cNvPr id="283" name="Group 282"/>
            <p:cNvGrpSpPr/>
            <p:nvPr/>
          </p:nvGrpSpPr>
          <p:grpSpPr>
            <a:xfrm>
              <a:off x="94638" y="3504217"/>
              <a:ext cx="6892627" cy="3276600"/>
              <a:chOff x="76199" y="3505200"/>
              <a:chExt cx="6892627" cy="3276600"/>
            </a:xfrm>
          </p:grpSpPr>
          <p:sp>
            <p:nvSpPr>
              <p:cNvPr id="284" name="TextBox 283"/>
              <p:cNvSpPr txBox="1"/>
              <p:nvPr/>
            </p:nvSpPr>
            <p:spPr bwMode="auto">
              <a:xfrm rot="20818719">
                <a:off x="1950318" y="4675208"/>
                <a:ext cx="1644479" cy="53184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285" name="Group 284"/>
              <p:cNvGrpSpPr/>
              <p:nvPr/>
            </p:nvGrpSpPr>
            <p:grpSpPr>
              <a:xfrm>
                <a:off x="76199" y="3505200"/>
                <a:ext cx="6892627" cy="3276600"/>
                <a:chOff x="76199" y="3505200"/>
                <a:chExt cx="6892627" cy="3276600"/>
              </a:xfrm>
            </p:grpSpPr>
            <p:sp>
              <p:nvSpPr>
                <p:cNvPr id="287" name="Rectangle 286"/>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grpSp>
              <p:nvGrpSpPr>
                <p:cNvPr id="288" name="Group 287"/>
                <p:cNvGrpSpPr/>
                <p:nvPr/>
              </p:nvGrpSpPr>
              <p:grpSpPr>
                <a:xfrm>
                  <a:off x="2092026" y="4505419"/>
                  <a:ext cx="3775373" cy="1980421"/>
                  <a:chOff x="2092026" y="4505419"/>
                  <a:chExt cx="3775373" cy="1980421"/>
                </a:xfrm>
              </p:grpSpPr>
              <p:sp>
                <p:nvSpPr>
                  <p:cNvPr id="299" name="Rectangle 298"/>
                  <p:cNvSpPr/>
                  <p:nvPr/>
                </p:nvSpPr>
                <p:spPr>
                  <a:xfrm>
                    <a:off x="2092026" y="6024175"/>
                    <a:ext cx="808482" cy="461665"/>
                  </a:xfrm>
                  <a:prstGeom prst="rect">
                    <a:avLst/>
                  </a:prstGeom>
                  <a:solidFill>
                    <a:schemeClr val="tx1"/>
                  </a:solidFill>
                </p:spPr>
                <p:txBody>
                  <a:bodyPr wrap="square">
                    <a:spAutoFit/>
                  </a:bodyPr>
                  <a:lstStyle/>
                  <a:p>
                    <a:pPr algn="ctr"/>
                    <a:r>
                      <a:rPr lang="en-US" altLang="en-US" sz="2400" i="1">
                        <a:solidFill>
                          <a:srgbClr val="66FF33"/>
                        </a:solidFill>
                      </a:rPr>
                      <a:t>w</a:t>
                    </a:r>
                    <a:r>
                      <a:rPr lang="en-US" altLang="en-US" sz="2400" i="1" baseline="-25000">
                        <a:solidFill>
                          <a:srgbClr val="66FF33"/>
                        </a:solidFill>
                      </a:rPr>
                      <a:t>1</a:t>
                    </a:r>
                    <a:endParaRPr lang="en-CA" sz="2400" i="1">
                      <a:solidFill>
                        <a:srgbClr val="66FF33"/>
                      </a:solidFill>
                    </a:endParaRPr>
                  </a:p>
                </p:txBody>
              </p:sp>
              <p:sp>
                <p:nvSpPr>
                  <p:cNvPr id="300" name="Rectangle 299"/>
                  <p:cNvSpPr/>
                  <p:nvPr/>
                </p:nvSpPr>
                <p:spPr>
                  <a:xfrm>
                    <a:off x="5058917" y="5871775"/>
                    <a:ext cx="808482" cy="461665"/>
                  </a:xfrm>
                  <a:prstGeom prst="rect">
                    <a:avLst/>
                  </a:prstGeom>
                  <a:solidFill>
                    <a:schemeClr val="tx1"/>
                  </a:solidFill>
                </p:spPr>
                <p:txBody>
                  <a:bodyPr wrap="square">
                    <a:spAutoFit/>
                  </a:bodyPr>
                  <a:lstStyle/>
                  <a:p>
                    <a:pPr algn="ctr"/>
                    <a:r>
                      <a:rPr lang="en-US" altLang="en-US" sz="2400" i="1">
                        <a:solidFill>
                          <a:srgbClr val="66FF33"/>
                        </a:solidFill>
                      </a:rPr>
                      <a:t>w</a:t>
                    </a:r>
                    <a:r>
                      <a:rPr lang="en-US" altLang="en-US" sz="2400" i="1" baseline="-25000">
                        <a:solidFill>
                          <a:srgbClr val="66FF33"/>
                        </a:solidFill>
                      </a:rPr>
                      <a:t>2</a:t>
                    </a:r>
                    <a:endParaRPr lang="en-CA" sz="2400" i="1">
                      <a:solidFill>
                        <a:srgbClr val="66FF33"/>
                      </a:solidFill>
                    </a:endParaRPr>
                  </a:p>
                </p:txBody>
              </p:sp>
              <p:sp>
                <p:nvSpPr>
                  <p:cNvPr id="301" name="TextBox 300"/>
                  <p:cNvSpPr txBox="1"/>
                  <p:nvPr/>
                </p:nvSpPr>
                <p:spPr bwMode="auto">
                  <a:xfrm>
                    <a:off x="2454539" y="4675402"/>
                    <a:ext cx="2552641"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2" name="TextBox 301"/>
                  <p:cNvSpPr txBox="1"/>
                  <p:nvPr/>
                </p:nvSpPr>
                <p:spPr bwMode="auto">
                  <a:xfrm rot="20022446">
                    <a:off x="3610533" y="4568097"/>
                    <a:ext cx="1075325"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3" name="TextBox 302"/>
                  <p:cNvSpPr txBox="1"/>
                  <p:nvPr/>
                </p:nvSpPr>
                <p:spPr bwMode="auto">
                  <a:xfrm rot="1769552">
                    <a:off x="4314346" y="4505419"/>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4" name="TextBox 303"/>
                  <p:cNvSpPr txBox="1"/>
                  <p:nvPr/>
                </p:nvSpPr>
                <p:spPr bwMode="auto">
                  <a:xfrm rot="2353458">
                    <a:off x="2914450" y="5049858"/>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5" name="TextBox 304"/>
                  <p:cNvSpPr txBox="1"/>
                  <p:nvPr/>
                </p:nvSpPr>
                <p:spPr bwMode="auto">
                  <a:xfrm rot="18982493">
                    <a:off x="3127042" y="5179553"/>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6" name="TextBox 305"/>
                  <p:cNvSpPr txBox="1"/>
                  <p:nvPr/>
                </p:nvSpPr>
                <p:spPr bwMode="auto">
                  <a:xfrm rot="563998">
                    <a:off x="2379154" y="5365649"/>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7" name="TextBox 306"/>
                  <p:cNvSpPr txBox="1"/>
                  <p:nvPr/>
                </p:nvSpPr>
                <p:spPr bwMode="auto">
                  <a:xfrm rot="563998">
                    <a:off x="4219211" y="526102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8" name="TextBox 307"/>
                  <p:cNvSpPr txBox="1"/>
                  <p:nvPr/>
                </p:nvSpPr>
                <p:spPr bwMode="auto">
                  <a:xfrm rot="563998">
                    <a:off x="3304811" y="455388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09" name="TextBox 308"/>
                  <p:cNvSpPr txBox="1"/>
                  <p:nvPr/>
                </p:nvSpPr>
                <p:spPr bwMode="auto">
                  <a:xfrm rot="2027731">
                    <a:off x="4852330" y="4826806"/>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310" name="TextBox 309"/>
                  <p:cNvSpPr txBox="1"/>
                  <p:nvPr/>
                </p:nvSpPr>
                <p:spPr bwMode="auto">
                  <a:xfrm rot="19217064">
                    <a:off x="4600648" y="5076204"/>
                    <a:ext cx="724994" cy="28800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289" name="Group 288"/>
                <p:cNvGrpSpPr/>
                <p:nvPr/>
              </p:nvGrpSpPr>
              <p:grpSpPr>
                <a:xfrm>
                  <a:off x="76199" y="4038600"/>
                  <a:ext cx="5529615" cy="2057400"/>
                  <a:chOff x="76199" y="4038600"/>
                  <a:chExt cx="5529615" cy="2057400"/>
                </a:xfrm>
              </p:grpSpPr>
              <p:sp>
                <p:nvSpPr>
                  <p:cNvPr id="290" name="Rectangle 289"/>
                  <p:cNvSpPr/>
                  <p:nvPr/>
                </p:nvSpPr>
                <p:spPr>
                  <a:xfrm>
                    <a:off x="76199" y="4940470"/>
                    <a:ext cx="1752600" cy="461665"/>
                  </a:xfrm>
                  <a:prstGeom prst="rect">
                    <a:avLst/>
                  </a:prstGeom>
                  <a:solidFill>
                    <a:schemeClr val="tx1"/>
                  </a:solidFill>
                </p:spPr>
                <p:txBody>
                  <a:bodyPr wrap="square">
                    <a:spAutoFit/>
                  </a:bodyPr>
                  <a:lstStyle/>
                  <a:p>
                    <a:pPr algn="ctr"/>
                    <a:r>
                      <a:rPr lang="en-US" sz="2400" i="1">
                        <a:solidFill>
                          <a:schemeClr val="accent1"/>
                        </a:solidFill>
                      </a:rPr>
                      <a:t>E(</a:t>
                    </a:r>
                    <a:r>
                      <a:rPr lang="en-US" altLang="en-US" sz="2400" i="1">
                        <a:solidFill>
                          <a:srgbClr val="008000"/>
                        </a:solidFill>
                      </a:rPr>
                      <a:t>w</a:t>
                    </a:r>
                    <a:r>
                      <a:rPr lang="en-US" altLang="en-US" sz="2400" i="1" baseline="-25000">
                        <a:solidFill>
                          <a:srgbClr val="008000"/>
                        </a:solidFill>
                      </a:rPr>
                      <a:t>1</a:t>
                    </a:r>
                    <a:r>
                      <a:rPr lang="en-CA" sz="2400" i="1">
                        <a:solidFill>
                          <a:schemeClr val="accent1"/>
                        </a:solidFill>
                      </a:rPr>
                      <a:t>,…,</a:t>
                    </a:r>
                    <a:r>
                      <a:rPr lang="en-US" altLang="en-US" sz="2400" i="1" err="1">
                        <a:solidFill>
                          <a:srgbClr val="008000"/>
                        </a:solidFill>
                      </a:rPr>
                      <a:t>w</a:t>
                    </a:r>
                    <a:r>
                      <a:rPr lang="en-US" altLang="en-US" sz="2400" i="1" baseline="-25000" err="1">
                        <a:solidFill>
                          <a:srgbClr val="008000"/>
                        </a:solidFill>
                      </a:rPr>
                      <a:t>m</a:t>
                    </a:r>
                    <a:r>
                      <a:rPr lang="en-CA" sz="2400" i="1">
                        <a:solidFill>
                          <a:schemeClr val="accent1"/>
                        </a:solidFill>
                      </a:rPr>
                      <a:t>)</a:t>
                    </a:r>
                  </a:p>
                </p:txBody>
              </p:sp>
              <p:cxnSp>
                <p:nvCxnSpPr>
                  <p:cNvPr id="291" name="Straight Connector 290"/>
                  <p:cNvCxnSpPr/>
                  <p:nvPr/>
                </p:nvCxnSpPr>
                <p:spPr bwMode="auto">
                  <a:xfrm>
                    <a:off x="1861786" y="566897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292" name="Straight Connector 291"/>
                  <p:cNvCxnSpPr/>
                  <p:nvPr/>
                </p:nvCxnSpPr>
                <p:spPr bwMode="auto">
                  <a:xfrm flipH="1">
                    <a:off x="4191000" y="5452869"/>
                    <a:ext cx="1367722" cy="632529"/>
                  </a:xfrm>
                  <a:prstGeom prst="line">
                    <a:avLst/>
                  </a:prstGeom>
                  <a:noFill/>
                  <a:ln w="38100" cap="sq" cmpd="sng" algn="ctr">
                    <a:solidFill>
                      <a:srgbClr val="66FF33"/>
                    </a:solidFill>
                    <a:prstDash val="solid"/>
                    <a:round/>
                    <a:headEnd type="none" w="med" len="med"/>
                    <a:tailEnd type="none" w="med" len="med"/>
                  </a:ln>
                  <a:effectLst/>
                </p:spPr>
              </p:cxnSp>
              <p:cxnSp>
                <p:nvCxnSpPr>
                  <p:cNvPr id="293" name="Straight Connector 292"/>
                  <p:cNvCxnSpPr/>
                  <p:nvPr/>
                </p:nvCxnSpPr>
                <p:spPr bwMode="auto">
                  <a:xfrm flipV="1">
                    <a:off x="1919109" y="4994797"/>
                    <a:ext cx="1354859" cy="652000"/>
                  </a:xfrm>
                  <a:prstGeom prst="line">
                    <a:avLst/>
                  </a:prstGeom>
                  <a:noFill/>
                  <a:ln w="38100" cap="sq" cmpd="sng" algn="ctr">
                    <a:solidFill>
                      <a:srgbClr val="66FF33"/>
                    </a:solidFill>
                    <a:prstDash val="solid"/>
                    <a:round/>
                    <a:headEnd type="none" w="med" len="med"/>
                    <a:tailEnd type="none" w="med" len="med"/>
                  </a:ln>
                  <a:effectLst/>
                </p:spPr>
              </p:cxnSp>
              <p:cxnSp>
                <p:nvCxnSpPr>
                  <p:cNvPr id="294" name="Straight Connector 293"/>
                  <p:cNvCxnSpPr/>
                  <p:nvPr/>
                </p:nvCxnSpPr>
                <p:spPr bwMode="auto">
                  <a:xfrm flipV="1">
                    <a:off x="1868387" y="4635521"/>
                    <a:ext cx="0" cy="1011276"/>
                  </a:xfrm>
                  <a:prstGeom prst="line">
                    <a:avLst/>
                  </a:prstGeom>
                  <a:noFill/>
                  <a:ln w="38100" cap="sq" cmpd="sng" algn="ctr">
                    <a:solidFill>
                      <a:schemeClr val="accent1"/>
                    </a:solidFill>
                    <a:prstDash val="solid"/>
                    <a:round/>
                    <a:headEnd type="none" w="med" len="med"/>
                    <a:tailEnd type="none" w="med" len="med"/>
                  </a:ln>
                  <a:effectLst/>
                </p:spPr>
              </p:cxnSp>
              <p:cxnSp>
                <p:nvCxnSpPr>
                  <p:cNvPr id="295" name="Straight Connector 294"/>
                  <p:cNvCxnSpPr/>
                  <p:nvPr/>
                </p:nvCxnSpPr>
                <p:spPr bwMode="auto">
                  <a:xfrm flipV="1">
                    <a:off x="3283128" y="4038600"/>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296" name="Straight Connector 295"/>
                  <p:cNvCxnSpPr/>
                  <p:nvPr/>
                </p:nvCxnSpPr>
                <p:spPr bwMode="auto">
                  <a:xfrm flipV="1">
                    <a:off x="5590689" y="4461469"/>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297" name="Straight Connector 296"/>
                  <p:cNvCxnSpPr/>
                  <p:nvPr/>
                </p:nvCxnSpPr>
                <p:spPr bwMode="auto">
                  <a:xfrm>
                    <a:off x="3276600" y="499201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298" name="Straight Connector 297"/>
                  <p:cNvCxnSpPr/>
                  <p:nvPr/>
                </p:nvCxnSpPr>
                <p:spPr bwMode="auto">
                  <a:xfrm flipV="1">
                    <a:off x="4162911" y="5142517"/>
                    <a:ext cx="0" cy="953483"/>
                  </a:xfrm>
                  <a:prstGeom prst="line">
                    <a:avLst/>
                  </a:prstGeom>
                  <a:noFill/>
                  <a:ln w="38100" cap="sq" cmpd="sng" algn="ctr">
                    <a:solidFill>
                      <a:schemeClr val="accent1"/>
                    </a:solidFill>
                    <a:prstDash val="solid"/>
                    <a:round/>
                    <a:headEnd type="none" w="med" len="med"/>
                    <a:tailEnd type="none" w="med" len="med"/>
                  </a:ln>
                  <a:effectLst/>
                </p:spPr>
              </p:cxnSp>
            </p:grpSp>
          </p:grpSp>
          <p:sp>
            <p:nvSpPr>
              <p:cNvPr id="286" name="TextBox 285"/>
              <p:cNvSpPr txBox="1"/>
              <p:nvPr/>
            </p:nvSpPr>
            <p:spPr bwMode="auto">
              <a:xfrm rot="20086641">
                <a:off x="2061505" y="5023999"/>
                <a:ext cx="1153370" cy="228531"/>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grpSp>
        <p:nvGrpSpPr>
          <p:cNvPr id="8" name="Group 7"/>
          <p:cNvGrpSpPr/>
          <p:nvPr/>
        </p:nvGrpSpPr>
        <p:grpSpPr>
          <a:xfrm>
            <a:off x="2379301" y="5072234"/>
            <a:ext cx="2502237" cy="709490"/>
            <a:chOff x="2379301" y="5072234"/>
            <a:chExt cx="2502237" cy="709490"/>
          </a:xfrm>
        </p:grpSpPr>
        <p:grpSp>
          <p:nvGrpSpPr>
            <p:cNvPr id="311" name="Group 310"/>
            <p:cNvGrpSpPr/>
            <p:nvPr/>
          </p:nvGrpSpPr>
          <p:grpSpPr>
            <a:xfrm>
              <a:off x="2379301" y="5072234"/>
              <a:ext cx="2502237" cy="709490"/>
              <a:chOff x="2812059" y="5172124"/>
              <a:chExt cx="2502237" cy="709490"/>
            </a:xfrm>
          </p:grpSpPr>
          <p:cxnSp>
            <p:nvCxnSpPr>
              <p:cNvPr id="312" name="Straight Connector 311"/>
              <p:cNvCxnSpPr/>
              <p:nvPr/>
            </p:nvCxnSpPr>
            <p:spPr bwMode="auto">
              <a:xfrm flipV="1">
                <a:off x="2812059" y="5172124"/>
                <a:ext cx="1354859" cy="652000"/>
              </a:xfrm>
              <a:prstGeom prst="line">
                <a:avLst/>
              </a:prstGeom>
              <a:noFill/>
              <a:ln w="38100" cap="sq" cmpd="sng" algn="ctr">
                <a:solidFill>
                  <a:srgbClr val="66FF33"/>
                </a:solidFill>
                <a:prstDash val="dash"/>
                <a:round/>
                <a:headEnd type="none" w="med" len="med"/>
                <a:tailEnd type="none" w="med" len="med"/>
              </a:ln>
              <a:effectLst/>
            </p:spPr>
          </p:cxnSp>
          <p:cxnSp>
            <p:nvCxnSpPr>
              <p:cNvPr id="313" name="Straight Connector 312"/>
              <p:cNvCxnSpPr>
                <a:cxnSpLocks/>
              </p:cNvCxnSpPr>
              <p:nvPr/>
            </p:nvCxnSpPr>
            <p:spPr bwMode="auto">
              <a:xfrm>
                <a:off x="2985082" y="5463433"/>
                <a:ext cx="2329214" cy="418181"/>
              </a:xfrm>
              <a:prstGeom prst="line">
                <a:avLst/>
              </a:prstGeom>
              <a:noFill/>
              <a:ln w="38100" cap="sq" cmpd="sng" algn="ctr">
                <a:solidFill>
                  <a:srgbClr val="66FF33"/>
                </a:solidFill>
                <a:prstDash val="dash"/>
                <a:round/>
                <a:headEnd type="none" w="med" len="med"/>
                <a:tailEnd type="none" w="med" len="med"/>
              </a:ln>
              <a:effectLst/>
            </p:spPr>
          </p:cxnSp>
          <p:sp>
            <p:nvSpPr>
              <p:cNvPr id="314" name="Oval 313"/>
              <p:cNvSpPr>
                <a:spLocks/>
              </p:cNvSpPr>
              <p:nvPr/>
            </p:nvSpPr>
            <p:spPr>
              <a:xfrm>
                <a:off x="3357145" y="5461926"/>
                <a:ext cx="177271" cy="123972"/>
              </a:xfrm>
              <a:prstGeom prst="ellipse">
                <a:avLst/>
              </a:prstGeom>
              <a:solidFill>
                <a:srgbClr val="66FF33"/>
              </a:solidFill>
              <a:ln>
                <a:solidFill>
                  <a:srgbClr val="FF00FF"/>
                </a:solidFill>
              </a:ln>
            </p:spPr>
            <p:txBody>
              <a:bodyPr wrap="square" rtlCol="0" anchor="ctr">
                <a:spAutoFit/>
              </a:bodyPr>
              <a:lstStyle/>
              <a:p>
                <a:pPr algn="l"/>
                <a:endParaRPr lang="en-CA" sz="2400"/>
              </a:p>
            </p:txBody>
          </p:sp>
        </p:grpSp>
        <mc:AlternateContent xmlns:mc="http://schemas.openxmlformats.org/markup-compatibility/2006" xmlns:a14="http://schemas.microsoft.com/office/drawing/2010/main">
          <mc:Choice Requires="a14">
            <p:sp>
              <p:nvSpPr>
                <p:cNvPr id="6" name="Rectangle 5"/>
                <p:cNvSpPr/>
                <p:nvPr/>
              </p:nvSpPr>
              <p:spPr>
                <a:xfrm>
                  <a:off x="2438400" y="5186604"/>
                  <a:ext cx="54944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m:oMathPara>
                  </a14:m>
                  <a:endParaRPr lang="en-CA"/>
                </a:p>
              </p:txBody>
            </p:sp>
          </mc:Choice>
          <mc:Fallback xmlns="">
            <p:sp>
              <p:nvSpPr>
                <p:cNvPr id="6" name="Rectangle 5"/>
                <p:cNvSpPr>
                  <a:spLocks noRot="1" noChangeAspect="1" noMove="1" noResize="1" noEditPoints="1" noAdjustHandles="1" noChangeArrowheads="1" noChangeShapeType="1" noTextEdit="1"/>
                </p:cNvSpPr>
                <p:nvPr/>
              </p:nvSpPr>
              <p:spPr>
                <a:xfrm>
                  <a:off x="2438400" y="5186604"/>
                  <a:ext cx="549445" cy="523220"/>
                </a:xfrm>
                <a:prstGeom prst="rect">
                  <a:avLst/>
                </a:prstGeom>
                <a:blipFill>
                  <a:blip r:embed="rId8"/>
                  <a:stretch>
                    <a:fillRect/>
                  </a:stretch>
                </a:blipFill>
              </p:spPr>
              <p:txBody>
                <a:bodyPr/>
                <a:lstStyle/>
                <a:p>
                  <a:r>
                    <a:rPr lang="en-US">
                      <a:noFill/>
                    </a:rPr>
                    <a:t> </a:t>
                  </a:r>
                </a:p>
              </p:txBody>
            </p:sp>
          </mc:Fallback>
        </mc:AlternateContent>
      </p:grpSp>
      <p:grpSp>
        <p:nvGrpSpPr>
          <p:cNvPr id="7" name="Group 6"/>
          <p:cNvGrpSpPr/>
          <p:nvPr/>
        </p:nvGrpSpPr>
        <p:grpSpPr>
          <a:xfrm>
            <a:off x="2277122" y="5245944"/>
            <a:ext cx="2329214" cy="850056"/>
            <a:chOff x="1863136" y="5169744"/>
            <a:chExt cx="2329214" cy="850056"/>
          </a:xfrm>
        </p:grpSpPr>
        <p:grpSp>
          <p:nvGrpSpPr>
            <p:cNvPr id="326" name="Group 325"/>
            <p:cNvGrpSpPr/>
            <p:nvPr/>
          </p:nvGrpSpPr>
          <p:grpSpPr>
            <a:xfrm>
              <a:off x="1863136" y="5169744"/>
              <a:ext cx="2329214" cy="652000"/>
              <a:chOff x="2143494" y="5057816"/>
              <a:chExt cx="2329214" cy="652000"/>
            </a:xfrm>
          </p:grpSpPr>
          <p:cxnSp>
            <p:nvCxnSpPr>
              <p:cNvPr id="327" name="Straight Connector 326"/>
              <p:cNvCxnSpPr/>
              <p:nvPr/>
            </p:nvCxnSpPr>
            <p:spPr bwMode="auto">
              <a:xfrm flipV="1">
                <a:off x="3060847" y="5057816"/>
                <a:ext cx="1354859" cy="652000"/>
              </a:xfrm>
              <a:prstGeom prst="line">
                <a:avLst/>
              </a:prstGeom>
              <a:noFill/>
              <a:ln w="38100" cap="sq" cmpd="sng" algn="ctr">
                <a:solidFill>
                  <a:srgbClr val="00B050"/>
                </a:solidFill>
                <a:prstDash val="dash"/>
                <a:round/>
                <a:headEnd type="none" w="med" len="med"/>
                <a:tailEnd type="none" w="med" len="med"/>
              </a:ln>
              <a:effectLst/>
            </p:spPr>
          </p:cxnSp>
          <p:cxnSp>
            <p:nvCxnSpPr>
              <p:cNvPr id="328" name="Straight Connector 327"/>
              <p:cNvCxnSpPr>
                <a:cxnSpLocks/>
              </p:cNvCxnSpPr>
              <p:nvPr/>
            </p:nvCxnSpPr>
            <p:spPr bwMode="auto">
              <a:xfrm>
                <a:off x="2143494" y="5271638"/>
                <a:ext cx="2329214" cy="418181"/>
              </a:xfrm>
              <a:prstGeom prst="line">
                <a:avLst/>
              </a:prstGeom>
              <a:noFill/>
              <a:ln w="38100" cap="sq" cmpd="sng" algn="ctr">
                <a:solidFill>
                  <a:srgbClr val="00B050"/>
                </a:solidFill>
                <a:prstDash val="dash"/>
                <a:round/>
                <a:headEnd type="none" w="med" len="med"/>
                <a:tailEnd type="none" w="med" len="med"/>
              </a:ln>
              <a:effectLst/>
            </p:spPr>
          </p:cxnSp>
          <p:sp>
            <p:nvSpPr>
              <p:cNvPr id="329" name="Oval 328"/>
              <p:cNvSpPr>
                <a:spLocks/>
              </p:cNvSpPr>
              <p:nvPr/>
            </p:nvSpPr>
            <p:spPr>
              <a:xfrm>
                <a:off x="3357145" y="5461926"/>
                <a:ext cx="177271" cy="123972"/>
              </a:xfrm>
              <a:prstGeom prst="ellipse">
                <a:avLst/>
              </a:prstGeom>
              <a:solidFill>
                <a:srgbClr val="00B050"/>
              </a:solidFill>
              <a:ln>
                <a:solidFill>
                  <a:srgbClr val="FF00FF"/>
                </a:solidFill>
              </a:ln>
            </p:spPr>
            <p:txBody>
              <a:bodyPr wrap="square" rtlCol="0" anchor="ctr">
                <a:spAutoFit/>
              </a:bodyPr>
              <a:lstStyle/>
              <a:p>
                <a:pPr algn="l"/>
                <a:endParaRPr lang="en-CA" sz="2400"/>
              </a:p>
            </p:txBody>
          </p:sp>
        </p:grpSp>
        <mc:AlternateContent xmlns:mc="http://schemas.openxmlformats.org/markup-compatibility/2006" xmlns:a14="http://schemas.microsoft.com/office/drawing/2010/main">
          <mc:Choice Requires="a14">
            <p:sp>
              <p:nvSpPr>
                <p:cNvPr id="330" name="Rectangle 329"/>
                <p:cNvSpPr/>
                <p:nvPr/>
              </p:nvSpPr>
              <p:spPr>
                <a:xfrm>
                  <a:off x="3200400" y="5496580"/>
                  <a:ext cx="54944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i="1" smtClean="0">
                                <a:solidFill>
                                  <a:srgbClr val="00B050"/>
                                </a:solidFill>
                                <a:latin typeface="Cambria Math" panose="02040503050406030204" pitchFamily="18" charset="0"/>
                              </a:rPr>
                            </m:ctrlPr>
                          </m:accPr>
                          <m:e>
                            <m:r>
                              <a:rPr lang="en-CA" altLang="en-US" i="1">
                                <a:solidFill>
                                  <a:srgbClr val="00B050"/>
                                </a:solidFill>
                                <a:latin typeface="Cambria Math" panose="02040503050406030204" pitchFamily="18" charset="0"/>
                              </a:rPr>
                              <m:t>𝑤</m:t>
                            </m:r>
                          </m:e>
                        </m:acc>
                      </m:oMath>
                    </m:oMathPara>
                  </a14:m>
                  <a:endParaRPr lang="en-CA">
                    <a:solidFill>
                      <a:srgbClr val="00B050"/>
                    </a:solidFill>
                  </a:endParaRPr>
                </a:p>
              </p:txBody>
            </p:sp>
          </mc:Choice>
          <mc:Fallback xmlns="">
            <p:sp>
              <p:nvSpPr>
                <p:cNvPr id="330" name="Rectangle 329"/>
                <p:cNvSpPr>
                  <a:spLocks noRot="1" noChangeAspect="1" noMove="1" noResize="1" noEditPoints="1" noAdjustHandles="1" noChangeArrowheads="1" noChangeShapeType="1" noTextEdit="1"/>
                </p:cNvSpPr>
                <p:nvPr/>
              </p:nvSpPr>
              <p:spPr>
                <a:xfrm>
                  <a:off x="3200400" y="5496580"/>
                  <a:ext cx="549445" cy="523220"/>
                </a:xfrm>
                <a:prstGeom prst="rect">
                  <a:avLst/>
                </a:prstGeom>
                <a:blipFill>
                  <a:blip r:embed="rId9"/>
                  <a:stretch>
                    <a:fillRect/>
                  </a:stretch>
                </a:blipFill>
              </p:spPr>
              <p:txBody>
                <a:bodyPr/>
                <a:lstStyle/>
                <a:p>
                  <a:r>
                    <a:rPr lang="en-US">
                      <a:noFill/>
                    </a:rPr>
                    <a:t> </a:t>
                  </a:r>
                </a:p>
              </p:txBody>
            </p:sp>
          </mc:Fallback>
        </mc:AlternateContent>
      </p:grpSp>
      <p:grpSp>
        <p:nvGrpSpPr>
          <p:cNvPr id="315" name="Group 314"/>
          <p:cNvGrpSpPr/>
          <p:nvPr/>
        </p:nvGrpSpPr>
        <p:grpSpPr>
          <a:xfrm>
            <a:off x="2943372" y="4664982"/>
            <a:ext cx="142875" cy="744826"/>
            <a:chOff x="3377327" y="4762250"/>
            <a:chExt cx="142875" cy="744826"/>
          </a:xfrm>
        </p:grpSpPr>
        <p:cxnSp>
          <p:nvCxnSpPr>
            <p:cNvPr id="316" name="Straight Connector 315"/>
            <p:cNvCxnSpPr/>
            <p:nvPr/>
          </p:nvCxnSpPr>
          <p:spPr bwMode="auto">
            <a:xfrm flipV="1">
              <a:off x="3447952" y="4909471"/>
              <a:ext cx="0" cy="597605"/>
            </a:xfrm>
            <a:prstGeom prst="line">
              <a:avLst/>
            </a:prstGeom>
            <a:noFill/>
            <a:ln w="38100" cap="sq" cmpd="sng" algn="ctr">
              <a:solidFill>
                <a:schemeClr val="accent1"/>
              </a:solidFill>
              <a:prstDash val="solid"/>
              <a:round/>
              <a:headEnd type="none" w="med" len="med"/>
              <a:tailEnd type="none" w="med" len="med"/>
            </a:ln>
            <a:effectLst/>
          </p:spPr>
        </p:cxnSp>
        <p:pic>
          <p:nvPicPr>
            <p:cNvPr id="317" name="Picture 316"/>
            <p:cNvPicPr>
              <a:picLocks noChangeAspect="1"/>
            </p:cNvPicPr>
            <p:nvPr/>
          </p:nvPicPr>
          <p:blipFill rotWithShape="1">
            <a:blip r:embed="rId10"/>
            <a:srcRect r="50000" b="60666"/>
            <a:stretch/>
          </p:blipFill>
          <p:spPr>
            <a:xfrm>
              <a:off x="3377327" y="4762250"/>
              <a:ext cx="142875" cy="135962"/>
            </a:xfrm>
            <a:prstGeom prst="rect">
              <a:avLst/>
            </a:prstGeom>
          </p:spPr>
        </p:pic>
      </p:grpSp>
      <p:grpSp>
        <p:nvGrpSpPr>
          <p:cNvPr id="322" name="Group 321"/>
          <p:cNvGrpSpPr/>
          <p:nvPr/>
        </p:nvGrpSpPr>
        <p:grpSpPr>
          <a:xfrm>
            <a:off x="3505847" y="5054516"/>
            <a:ext cx="142875" cy="575989"/>
            <a:chOff x="3377327" y="4931088"/>
            <a:chExt cx="142875" cy="575989"/>
          </a:xfrm>
        </p:grpSpPr>
        <p:cxnSp>
          <p:nvCxnSpPr>
            <p:cNvPr id="323" name="Straight Connector 322"/>
            <p:cNvCxnSpPr/>
            <p:nvPr/>
          </p:nvCxnSpPr>
          <p:spPr bwMode="auto">
            <a:xfrm flipV="1">
              <a:off x="3447952" y="5066067"/>
              <a:ext cx="0" cy="441010"/>
            </a:xfrm>
            <a:prstGeom prst="line">
              <a:avLst/>
            </a:prstGeom>
            <a:noFill/>
            <a:ln w="38100" cap="sq" cmpd="sng" algn="ctr">
              <a:solidFill>
                <a:schemeClr val="accent1"/>
              </a:solidFill>
              <a:prstDash val="solid"/>
              <a:round/>
              <a:headEnd type="none" w="med" len="med"/>
              <a:tailEnd type="none" w="med" len="med"/>
            </a:ln>
            <a:effectLst/>
          </p:spPr>
        </p:cxnSp>
        <p:pic>
          <p:nvPicPr>
            <p:cNvPr id="324" name="Picture 323"/>
            <p:cNvPicPr>
              <a:picLocks noChangeAspect="1"/>
            </p:cNvPicPr>
            <p:nvPr/>
          </p:nvPicPr>
          <p:blipFill rotWithShape="1">
            <a:blip r:embed="rId10"/>
            <a:srcRect r="50000" b="60666"/>
            <a:stretch/>
          </p:blipFill>
          <p:spPr>
            <a:xfrm>
              <a:off x="3377327" y="4931088"/>
              <a:ext cx="142875" cy="135962"/>
            </a:xfrm>
            <a:prstGeom prst="rect">
              <a:avLst/>
            </a:prstGeom>
          </p:spPr>
        </p:pic>
      </p:grpSp>
      <p:sp>
        <p:nvSpPr>
          <p:cNvPr id="58" name="Rectangle 57"/>
          <p:cNvSpPr/>
          <p:nvPr/>
        </p:nvSpPr>
        <p:spPr>
          <a:xfrm>
            <a:off x="76200" y="3585775"/>
            <a:ext cx="6553200" cy="2900065"/>
          </a:xfrm>
          <a:prstGeom prst="rect">
            <a:avLst/>
          </a:prstGeom>
          <a:solidFill>
            <a:schemeClr val="tx1"/>
          </a:solidFill>
          <a:ln>
            <a:noFill/>
          </a:ln>
        </p:spPr>
        <p:txBody>
          <a:bodyPr wrap="square" rtlCol="0" anchor="ctr">
            <a:spAutoFit/>
          </a:bodyPr>
          <a:lstStyle/>
          <a:p>
            <a:pPr algn="l"/>
            <a:endParaRPr lang="en-CA" sz="2400"/>
          </a:p>
        </p:txBody>
      </p:sp>
      <p:pic>
        <p:nvPicPr>
          <p:cNvPr id="59" name="Picture 6" descr="Image result for gradient descent"/>
          <p:cNvPicPr>
            <a:picLocks noGrp="1" noChangeAspect="1" noChangeArrowheads="1"/>
          </p:cNvPicPr>
          <p:nvPr>
            <p:ph idx="1"/>
          </p:nvPr>
        </p:nvPicPr>
        <p:blipFill>
          <a:blip r:embed="rId11">
            <a:extLst>
              <a:ext uri="{28A0092B-C50C-407E-A947-70E740481C1C}">
                <a14:useLocalDpi xmlns:a14="http://schemas.microsoft.com/office/drawing/2010/main" val="0"/>
              </a:ext>
            </a:extLst>
          </a:blip>
          <a:srcRect/>
          <a:stretch>
            <a:fillRect/>
          </a:stretch>
        </p:blipFill>
        <p:spPr bwMode="auto">
          <a:xfrm>
            <a:off x="916971" y="3581400"/>
            <a:ext cx="5633657"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76200" y="3504217"/>
            <a:ext cx="6911065" cy="3276600"/>
            <a:chOff x="76200" y="3504217"/>
            <a:chExt cx="6911065" cy="3276600"/>
          </a:xfrm>
        </p:grpSpPr>
        <p:sp>
          <p:nvSpPr>
            <p:cNvPr id="61" name="Rectangle 60"/>
            <p:cNvSpPr/>
            <p:nvPr/>
          </p:nvSpPr>
          <p:spPr>
            <a:xfrm>
              <a:off x="94638" y="4939487"/>
              <a:ext cx="1752600" cy="461665"/>
            </a:xfrm>
            <a:prstGeom prst="rect">
              <a:avLst/>
            </a:prstGeom>
            <a:solidFill>
              <a:schemeClr val="tx1"/>
            </a:solidFill>
          </p:spPr>
          <p:txBody>
            <a:bodyPr wrap="square">
              <a:spAutoFit/>
            </a:bodyPr>
            <a:lstStyle/>
            <a:p>
              <a:pPr algn="ctr"/>
              <a:r>
                <a:rPr lang="en-US" sz="2400" i="1">
                  <a:solidFill>
                    <a:schemeClr val="accent1"/>
                  </a:solidFill>
                </a:rPr>
                <a:t>E(</a:t>
              </a:r>
              <a:r>
                <a:rPr lang="en-US" altLang="en-US" sz="2400" i="1">
                  <a:solidFill>
                    <a:srgbClr val="008000"/>
                  </a:solidFill>
                </a:rPr>
                <a:t>w</a:t>
              </a:r>
              <a:r>
                <a:rPr lang="en-US" altLang="en-US" sz="2400" i="1" baseline="-25000">
                  <a:solidFill>
                    <a:srgbClr val="008000"/>
                  </a:solidFill>
                </a:rPr>
                <a:t>1</a:t>
              </a:r>
              <a:r>
                <a:rPr lang="en-CA" sz="2400" i="1">
                  <a:solidFill>
                    <a:schemeClr val="accent1"/>
                  </a:solidFill>
                </a:rPr>
                <a:t>,…,</a:t>
              </a:r>
              <a:r>
                <a:rPr lang="en-US" altLang="en-US" sz="2400" i="1" err="1">
                  <a:solidFill>
                    <a:srgbClr val="008000"/>
                  </a:solidFill>
                </a:rPr>
                <a:t>w</a:t>
              </a:r>
              <a:r>
                <a:rPr lang="en-US" altLang="en-US" sz="2400" i="1" baseline="-25000" err="1">
                  <a:solidFill>
                    <a:srgbClr val="008000"/>
                  </a:solidFill>
                </a:rPr>
                <a:t>m</a:t>
              </a:r>
              <a:r>
                <a:rPr lang="en-CA" sz="2400" i="1">
                  <a:solidFill>
                    <a:schemeClr val="accent1"/>
                  </a:solidFill>
                </a:rPr>
                <a:t>)</a:t>
              </a:r>
            </a:p>
          </p:txBody>
        </p:sp>
        <p:sp>
          <p:nvSpPr>
            <p:cNvPr id="62" name="Rectangle 61"/>
            <p:cNvSpPr/>
            <p:nvPr/>
          </p:nvSpPr>
          <p:spPr>
            <a:xfrm>
              <a:off x="2110465" y="6023192"/>
              <a:ext cx="808482" cy="461665"/>
            </a:xfrm>
            <a:prstGeom prst="rect">
              <a:avLst/>
            </a:prstGeom>
            <a:solidFill>
              <a:schemeClr val="tx1"/>
            </a:solidFill>
          </p:spPr>
          <p:txBody>
            <a:bodyPr wrap="square">
              <a:spAutoFit/>
            </a:bodyPr>
            <a:lstStyle/>
            <a:p>
              <a:pPr algn="ctr"/>
              <a:r>
                <a:rPr lang="en-US" altLang="en-US" sz="2400" i="1">
                  <a:solidFill>
                    <a:srgbClr val="66FF33"/>
                  </a:solidFill>
                </a:rPr>
                <a:t>w</a:t>
              </a:r>
              <a:r>
                <a:rPr lang="en-US" altLang="en-US" sz="2400" i="1" baseline="-25000">
                  <a:solidFill>
                    <a:srgbClr val="66FF33"/>
                  </a:solidFill>
                </a:rPr>
                <a:t>1</a:t>
              </a:r>
              <a:endParaRPr lang="en-CA" sz="2400" i="1">
                <a:solidFill>
                  <a:srgbClr val="66FF33"/>
                </a:solidFill>
              </a:endParaRPr>
            </a:p>
          </p:txBody>
        </p:sp>
        <p:sp>
          <p:nvSpPr>
            <p:cNvPr id="63" name="Rectangle 62"/>
            <p:cNvSpPr/>
            <p:nvPr/>
          </p:nvSpPr>
          <p:spPr>
            <a:xfrm>
              <a:off x="5077356" y="5870792"/>
              <a:ext cx="808482" cy="461665"/>
            </a:xfrm>
            <a:prstGeom prst="rect">
              <a:avLst/>
            </a:prstGeom>
            <a:solidFill>
              <a:schemeClr val="tx1"/>
            </a:solidFill>
          </p:spPr>
          <p:txBody>
            <a:bodyPr wrap="square">
              <a:spAutoFit/>
            </a:bodyPr>
            <a:lstStyle/>
            <a:p>
              <a:pPr algn="ctr"/>
              <a:r>
                <a:rPr lang="en-US" altLang="en-US" sz="2400" i="1">
                  <a:solidFill>
                    <a:srgbClr val="66FF33"/>
                  </a:solidFill>
                </a:rPr>
                <a:t>w</a:t>
              </a:r>
              <a:r>
                <a:rPr lang="en-US" altLang="en-US" sz="2400" i="1" baseline="-25000">
                  <a:solidFill>
                    <a:srgbClr val="66FF33"/>
                  </a:solidFill>
                </a:rPr>
                <a:t>2</a:t>
              </a:r>
              <a:endParaRPr lang="en-CA" sz="2400" i="1">
                <a:solidFill>
                  <a:srgbClr val="66FF33"/>
                </a:solidFill>
              </a:endParaRPr>
            </a:p>
          </p:txBody>
        </p:sp>
        <p:sp>
          <p:nvSpPr>
            <p:cNvPr id="65" name="Rectangle 64"/>
            <p:cNvSpPr/>
            <p:nvPr/>
          </p:nvSpPr>
          <p:spPr>
            <a:xfrm>
              <a:off x="76200" y="6477000"/>
              <a:ext cx="6553199" cy="152400"/>
            </a:xfrm>
            <a:prstGeom prst="rect">
              <a:avLst/>
            </a:prstGeom>
            <a:solidFill>
              <a:schemeClr val="tx1"/>
            </a:solidFill>
            <a:ln>
              <a:noFill/>
            </a:ln>
          </p:spPr>
          <p:txBody>
            <a:bodyPr wrap="square" rtlCol="0" anchor="ctr">
              <a:spAutoFit/>
            </a:bodyPr>
            <a:lstStyle/>
            <a:p>
              <a:pPr algn="l"/>
              <a:endParaRPr lang="en-CA" sz="2400"/>
            </a:p>
          </p:txBody>
        </p:sp>
        <p:sp>
          <p:nvSpPr>
            <p:cNvPr id="69" name="Rectangle 68"/>
            <p:cNvSpPr/>
            <p:nvPr/>
          </p:nvSpPr>
          <p:spPr>
            <a:xfrm>
              <a:off x="5885838" y="3504217"/>
              <a:ext cx="1101427" cy="3276600"/>
            </a:xfrm>
            <a:prstGeom prst="rect">
              <a:avLst/>
            </a:prstGeom>
            <a:solidFill>
              <a:srgbClr val="000066"/>
            </a:solidFill>
            <a:ln>
              <a:noFill/>
            </a:ln>
          </p:spPr>
          <p:txBody>
            <a:bodyPr wrap="square" rtlCol="0" anchor="ctr">
              <a:spAutoFit/>
            </a:bodyPr>
            <a:lstStyle/>
            <a:p>
              <a:pPr algn="l"/>
              <a:endParaRPr lang="en-CA" sz="2400"/>
            </a:p>
          </p:txBody>
        </p:sp>
      </p:grpSp>
      <p:grpSp>
        <p:nvGrpSpPr>
          <p:cNvPr id="70" name="Group 69"/>
          <p:cNvGrpSpPr/>
          <p:nvPr/>
        </p:nvGrpSpPr>
        <p:grpSpPr>
          <a:xfrm>
            <a:off x="3122042" y="5665384"/>
            <a:ext cx="1397258" cy="854486"/>
            <a:chOff x="6019800" y="6026548"/>
            <a:chExt cx="1202330" cy="854486"/>
          </a:xfrm>
        </p:grpSpPr>
        <mc:AlternateContent xmlns:mc="http://schemas.openxmlformats.org/markup-compatibility/2006" xmlns:a14="http://schemas.microsoft.com/office/drawing/2010/main">
          <mc:Choice Requires="a14">
            <p:sp>
              <p:nvSpPr>
                <p:cNvPr id="71" name="Text Box 33"/>
                <p:cNvSpPr txBox="1">
                  <a:spLocks noChangeArrowheads="1"/>
                </p:cNvSpPr>
                <p:nvPr/>
              </p:nvSpPr>
              <p:spPr bwMode="auto">
                <a:xfrm>
                  <a:off x="6137618" y="6324600"/>
                  <a:ext cx="914400" cy="556434"/>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smtClean="0">
                                <a:solidFill>
                                  <a:srgbClr val="00B050"/>
                                </a:solidFill>
                                <a:latin typeface="Cambria Math" panose="02040503050406030204" pitchFamily="18" charset="0"/>
                                <a:sym typeface="Symbol" panose="05050102010706020507" pitchFamily="18" charset="2"/>
                              </a:rPr>
                            </m:ctrlPr>
                          </m:sSubPr>
                          <m:e>
                            <m:acc>
                              <m:accPr>
                                <m:chr m:val="⃗"/>
                                <m:ctrlPr>
                                  <a:rPr lang="en-US" altLang="en-US" sz="2800" i="1">
                                    <a:solidFill>
                                      <a:srgbClr val="00B050"/>
                                    </a:solidFill>
                                    <a:latin typeface="Cambria Math" panose="02040503050406030204" pitchFamily="18" charset="0"/>
                                    <a:sym typeface="Symbol" panose="05050102010706020507" pitchFamily="18" charset="2"/>
                                  </a:rPr>
                                </m:ctrlPr>
                              </m:accPr>
                              <m:e>
                                <m:r>
                                  <a:rPr lang="en-CA" altLang="en-US" sz="2800" i="1">
                                    <a:solidFill>
                                      <a:srgbClr val="00B050"/>
                                    </a:solidFill>
                                    <a:latin typeface="Cambria Math" panose="02040503050406030204" pitchFamily="18" charset="0"/>
                                    <a:sym typeface="Symbol" panose="05050102010706020507" pitchFamily="18" charset="2"/>
                                  </a:rPr>
                                  <m:t>𝑤</m:t>
                                </m:r>
                              </m:e>
                            </m:acc>
                          </m:e>
                          <m:sub>
                            <m:r>
                              <a:rPr lang="en-CA" altLang="en-US" sz="2800" i="1">
                                <a:solidFill>
                                  <a:srgbClr val="00B050"/>
                                </a:solidFill>
                                <a:latin typeface="Cambria Math" panose="02040503050406030204" pitchFamily="18" charset="0"/>
                                <a:sym typeface="Symbol" panose="05050102010706020507" pitchFamily="18" charset="2"/>
                              </a:rPr>
                              <m:t>𝑜𝑝𝑡</m:t>
                            </m:r>
                          </m:sub>
                        </m:sSub>
                      </m:oMath>
                    </m:oMathPara>
                  </a14:m>
                  <a:endParaRPr lang="en-CA" altLang="en-US" sz="2800" baseline="-25000">
                    <a:solidFill>
                      <a:srgbClr val="00B050"/>
                    </a:solidFill>
                    <a:latin typeface="Times New Roman" pitchFamily="18" charset="0"/>
                  </a:endParaRPr>
                </a:p>
              </p:txBody>
            </p:sp>
          </mc:Choice>
          <mc:Fallback xmlns="">
            <p:sp>
              <p:nvSpPr>
                <p:cNvPr id="71" name="Text Box 33"/>
                <p:cNvSpPr txBox="1">
                  <a:spLocks noRot="1" noChangeAspect="1" noMove="1" noResize="1" noEditPoints="1" noAdjustHandles="1" noChangeArrowheads="1" noChangeShapeType="1" noTextEdit="1"/>
                </p:cNvSpPr>
                <p:nvPr/>
              </p:nvSpPr>
              <p:spPr bwMode="auto">
                <a:xfrm>
                  <a:off x="6137618" y="6324600"/>
                  <a:ext cx="914400" cy="556434"/>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72" name="Straight Connector 71"/>
            <p:cNvCxnSpPr/>
            <p:nvPr/>
          </p:nvCxnSpPr>
          <p:spPr bwMode="auto">
            <a:xfrm flipV="1">
              <a:off x="6019800" y="6086623"/>
              <a:ext cx="253171" cy="161777"/>
            </a:xfrm>
            <a:prstGeom prst="line">
              <a:avLst/>
            </a:prstGeom>
            <a:noFill/>
            <a:ln w="12700" cap="sq" cmpd="sng" algn="ctr">
              <a:solidFill>
                <a:srgbClr val="00B050"/>
              </a:solidFill>
              <a:prstDash val="solid"/>
              <a:round/>
              <a:headEnd type="none" w="med" len="med"/>
              <a:tailEnd type="none" w="med" len="med"/>
            </a:ln>
            <a:effectLst/>
          </p:spPr>
        </p:cxnSp>
        <p:cxnSp>
          <p:nvCxnSpPr>
            <p:cNvPr id="73" name="Straight Connector 72"/>
            <p:cNvCxnSpPr/>
            <p:nvPr/>
          </p:nvCxnSpPr>
          <p:spPr bwMode="auto">
            <a:xfrm>
              <a:off x="6286533" y="6062918"/>
              <a:ext cx="935597" cy="198978"/>
            </a:xfrm>
            <a:prstGeom prst="line">
              <a:avLst/>
            </a:prstGeom>
            <a:noFill/>
            <a:ln w="12700" cap="sq" cmpd="sng" algn="ctr">
              <a:solidFill>
                <a:srgbClr val="00B050"/>
              </a:solidFill>
              <a:prstDash val="solid"/>
              <a:round/>
              <a:headEnd type="none" w="med" len="med"/>
              <a:tailEnd type="none" w="med" len="med"/>
            </a:ln>
            <a:effectLst/>
          </p:spPr>
        </p:cxnSp>
        <p:sp>
          <p:nvSpPr>
            <p:cNvPr id="74" name="Oval 73"/>
            <p:cNvSpPr/>
            <p:nvPr/>
          </p:nvSpPr>
          <p:spPr>
            <a:xfrm>
              <a:off x="6252600" y="6026548"/>
              <a:ext cx="72000" cy="87120"/>
            </a:xfrm>
            <a:prstGeom prst="ellipse">
              <a:avLst/>
            </a:prstGeom>
            <a:solidFill>
              <a:srgbClr val="00B050"/>
            </a:solidFill>
            <a:ln>
              <a:noFill/>
            </a:ln>
          </p:spPr>
          <p:txBody>
            <a:bodyPr wrap="square" rtlCol="0" anchor="ctr">
              <a:spAutoFit/>
            </a:bodyPr>
            <a:lstStyle/>
            <a:p>
              <a:pPr algn="l"/>
              <a:endParaRPr lang="en-CA" sz="2400"/>
            </a:p>
          </p:txBody>
        </p:sp>
      </p:grpSp>
      <p:sp>
        <p:nvSpPr>
          <p:cNvPr id="76" name="Rectangle 75"/>
          <p:cNvSpPr/>
          <p:nvPr/>
        </p:nvSpPr>
        <p:spPr>
          <a:xfrm>
            <a:off x="6040073" y="5522893"/>
            <a:ext cx="3025188" cy="954107"/>
          </a:xfrm>
          <a:prstGeom prst="rect">
            <a:avLst/>
          </a:prstGeom>
        </p:spPr>
        <p:txBody>
          <a:bodyPr wrap="none">
            <a:spAutoFit/>
          </a:bodyPr>
          <a:lstStyle/>
          <a:p>
            <a:pPr algn="ctr"/>
            <a:r>
              <a:rPr lang="en-US"/>
              <a:t>The </a:t>
            </a:r>
            <a:r>
              <a:rPr lang="en-US">
                <a:solidFill>
                  <a:srgbClr val="FFC000"/>
                </a:solidFill>
              </a:rPr>
              <a:t>Error</a:t>
            </a:r>
            <a:r>
              <a:rPr lang="en-US"/>
              <a:t> specifies </a:t>
            </a:r>
            <a:br>
              <a:rPr lang="en-US"/>
            </a:br>
            <a:r>
              <a:rPr lang="en-US"/>
              <a:t>our </a:t>
            </a:r>
            <a:r>
              <a:rPr lang="en-US">
                <a:solidFill>
                  <a:schemeClr val="accent1"/>
                </a:solidFill>
              </a:rPr>
              <a:t>altitude</a:t>
            </a:r>
            <a:r>
              <a:rPr lang="en-US"/>
              <a:t>.</a:t>
            </a:r>
            <a:endParaRPr lang="en-CA"/>
          </a:p>
        </p:txBody>
      </p:sp>
      <mc:AlternateContent xmlns:mc="http://schemas.openxmlformats.org/markup-compatibility/2006" xmlns:a14="http://schemas.microsoft.com/office/drawing/2010/main">
        <mc:Choice Requires="a14">
          <p:sp>
            <p:nvSpPr>
              <p:cNvPr id="77" name="Text Box 33"/>
              <p:cNvSpPr txBox="1">
                <a:spLocks noChangeArrowheads="1"/>
              </p:cNvSpPr>
              <p:nvPr/>
            </p:nvSpPr>
            <p:spPr bwMode="auto">
              <a:xfrm>
                <a:off x="5998115" y="3517312"/>
                <a:ext cx="3121661"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sym typeface="Symbol" panose="05050102010706020507" pitchFamily="18" charset="2"/>
                  </a:rPr>
                  <a:t>The </a:t>
                </a:r>
                <a:r>
                  <a:rPr lang="en-US" altLang="en-US" sz="2800">
                    <a:solidFill>
                      <a:srgbClr val="66FF33"/>
                    </a:solidFill>
                    <a:latin typeface="Times New Roman" pitchFamily="18" charset="0"/>
                    <a:sym typeface="Symbol" panose="05050102010706020507" pitchFamily="18" charset="2"/>
                  </a:rPr>
                  <a:t>weights</a:t>
                </a:r>
                <a:r>
                  <a:rPr lang="en-US" altLang="en-US" sz="2800">
                    <a:latin typeface="Times New Roman" pitchFamily="18" charset="0"/>
                    <a:sym typeface="Symbol" panose="05050102010706020507" pitchFamily="18" charset="2"/>
                  </a:rPr>
                  <a:t> </a:t>
                </a:r>
              </a:p>
              <a:p>
                <a:pPr algn="ctr">
                  <a:spcBef>
                    <a:spcPct val="0"/>
                  </a:spcBef>
                </a:pP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2</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a:t>
                </a:r>
                <a:r>
                  <a:rPr lang="en-US" sz="2800">
                    <a:latin typeface="Times New Roman" panose="02020603050405020304" pitchFamily="18" charset="0"/>
                    <a:cs typeface="Times New Roman" panose="02020603050405020304" pitchFamily="18" charset="0"/>
                  </a:rPr>
                  <a:t>specifies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where we </a:t>
                </a:r>
                <a:r>
                  <a:rPr lang="en-US" sz="2800">
                    <a:solidFill>
                      <a:srgbClr val="66FF33"/>
                    </a:solidFill>
                    <a:latin typeface="Times New Roman" panose="02020603050405020304" pitchFamily="18" charset="0"/>
                    <a:cs typeface="Times New Roman" panose="02020603050405020304" pitchFamily="18" charset="0"/>
                  </a:rPr>
                  <a:t>stand.</a:t>
                </a:r>
                <a:endParaRPr lang="en-CA" sz="2800">
                  <a:latin typeface="Times New Roman" panose="02020603050405020304" pitchFamily="18" charset="0"/>
                  <a:cs typeface="Times New Roman" panose="02020603050405020304" pitchFamily="18" charset="0"/>
                </a:endParaRPr>
              </a:p>
            </p:txBody>
          </p:sp>
        </mc:Choice>
        <mc:Fallback xmlns="">
          <p:sp>
            <p:nvSpPr>
              <p:cNvPr id="77" name="Text Box 33"/>
              <p:cNvSpPr txBox="1">
                <a:spLocks noRot="1" noChangeAspect="1" noMove="1" noResize="1" noEditPoints="1" noAdjustHandles="1" noChangeArrowheads="1" noChangeShapeType="1" noTextEdit="1"/>
              </p:cNvSpPr>
              <p:nvPr/>
            </p:nvSpPr>
            <p:spPr bwMode="auto">
              <a:xfrm>
                <a:off x="5998115" y="3517312"/>
                <a:ext cx="3121661" cy="1815882"/>
              </a:xfrm>
              <a:prstGeom prst="rect">
                <a:avLst/>
              </a:prstGeom>
              <a:blipFill>
                <a:blip r:embed="rId13"/>
                <a:stretch>
                  <a:fillRect t="-3691"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78" name="Rectangle 77"/>
          <p:cNvSpPr/>
          <p:nvPr/>
        </p:nvSpPr>
        <p:spPr>
          <a:xfrm>
            <a:off x="137057" y="2996625"/>
            <a:ext cx="2130711" cy="523220"/>
          </a:xfrm>
          <a:prstGeom prst="rect">
            <a:avLst/>
          </a:prstGeom>
        </p:spPr>
        <p:txBody>
          <a:bodyPr wrap="none">
            <a:spAutoFit/>
          </a:bodyPr>
          <a:lstStyle/>
          <a:p>
            <a:pPr algn="ctr"/>
            <a:r>
              <a:rPr lang="en-US">
                <a:solidFill>
                  <a:srgbClr val="FFC000"/>
                </a:solidFill>
              </a:rPr>
              <a:t>Error</a:t>
            </a:r>
            <a:r>
              <a:rPr lang="en-US"/>
              <a:t> </a:t>
            </a:r>
            <a:r>
              <a:rPr lang="en-US">
                <a:solidFill>
                  <a:schemeClr val="tx2">
                    <a:lumMod val="60000"/>
                    <a:lumOff val="40000"/>
                  </a:schemeClr>
                </a:solidFill>
              </a:rPr>
              <a:t>Surface</a:t>
            </a:r>
            <a:endParaRPr lang="en-CA">
              <a:solidFill>
                <a:schemeClr val="tx2">
                  <a:lumMod val="60000"/>
                  <a:lumOff val="40000"/>
                </a:schemeClr>
              </a:solidFill>
            </a:endParaRPr>
          </a:p>
        </p:txBody>
      </p:sp>
    </p:spTree>
    <p:extLst>
      <p:ext uri="{BB962C8B-B14F-4D97-AF65-F5344CB8AC3E}">
        <p14:creationId xmlns:p14="http://schemas.microsoft.com/office/powerpoint/2010/main" val="62653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0-#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0-#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0-#ppt_w/2"/>
                                          </p:val>
                                        </p:tav>
                                        <p:tav tm="100000">
                                          <p:val>
                                            <p:strVal val="#ppt_x"/>
                                          </p:val>
                                        </p:tav>
                                      </p:tavLst>
                                    </p:anim>
                                    <p:anim calcmode="lin" valueType="num">
                                      <p:cBhvr additive="base">
                                        <p:cTn id="16"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additive="base">
                                        <p:cTn id="21" dur="500" fill="hold"/>
                                        <p:tgtEl>
                                          <p:spTgt spid="70"/>
                                        </p:tgtEl>
                                        <p:attrNameLst>
                                          <p:attrName>ppt_x</p:attrName>
                                        </p:attrNameLst>
                                      </p:cBhvr>
                                      <p:tavLst>
                                        <p:tav tm="0">
                                          <p:val>
                                            <p:strVal val="0-#ppt_w/2"/>
                                          </p:val>
                                        </p:tav>
                                        <p:tav tm="100000">
                                          <p:val>
                                            <p:strVal val="#ppt_x"/>
                                          </p:val>
                                        </p:tav>
                                      </p:tavLst>
                                    </p:anim>
                                    <p:anim calcmode="lin" valueType="num">
                                      <p:cBhvr additive="base">
                                        <p:cTn id="22"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mc:AlternateContent xmlns:mc="http://schemas.openxmlformats.org/markup-compatibility/2006" xmlns:a14="http://schemas.microsoft.com/office/drawing/2010/main">
        <mc:Choice Requires="a14">
          <p:sp>
            <p:nvSpPr>
              <p:cNvPr id="66" name="Rectangle 6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66" name="Rectangle 6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 Box 33"/>
              <p:cNvSpPr txBox="1">
                <a:spLocks noChangeArrowheads="1"/>
              </p:cNvSpPr>
              <p:nvPr/>
            </p:nvSpPr>
            <p:spPr bwMode="auto">
              <a:xfrm>
                <a:off x="-97458" y="622199"/>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p:txBody>
          </p:sp>
        </mc:Choice>
        <mc:Fallback xmlns="">
          <p:sp>
            <p:nvSpPr>
              <p:cNvPr id="67" name="Text Box 33"/>
              <p:cNvSpPr txBox="1">
                <a:spLocks noRot="1" noChangeAspect="1" noMove="1" noResize="1" noEditPoints="1" noAdjustHandles="1" noChangeArrowheads="1" noChangeShapeType="1" noTextEdit="1"/>
              </p:cNvSpPr>
              <p:nvPr/>
            </p:nvSpPr>
            <p:spPr bwMode="auto">
              <a:xfrm>
                <a:off x="-97458" y="622199"/>
                <a:ext cx="9338913" cy="1815882"/>
              </a:xfrm>
              <a:prstGeom prst="rect">
                <a:avLst/>
              </a:prstGeom>
              <a:blipFill>
                <a:blip r:embed="rId4"/>
                <a:stretch>
                  <a:fillRect t="-3356"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33"/>
              <p:cNvSpPr txBox="1">
                <a:spLocks noChangeArrowheads="1"/>
              </p:cNvSpPr>
              <p:nvPr/>
            </p:nvSpPr>
            <p:spPr bwMode="auto">
              <a:xfrm>
                <a:off x="-96981" y="2377875"/>
                <a:ext cx="9927258"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consist of thousands of real numbers!</a:t>
                </a:r>
              </a:p>
            </p:txBody>
          </p:sp>
        </mc:Choice>
        <mc:Fallback xmlns="">
          <p:sp>
            <p:nvSpPr>
              <p:cNvPr id="24" name="Text Box 33"/>
              <p:cNvSpPr txBox="1">
                <a:spLocks noRot="1" noChangeAspect="1" noMove="1" noResize="1" noEditPoints="1" noAdjustHandles="1" noChangeArrowheads="1" noChangeShapeType="1" noTextEdit="1"/>
              </p:cNvSpPr>
              <p:nvPr/>
            </p:nvSpPr>
            <p:spPr bwMode="auto">
              <a:xfrm>
                <a:off x="-96981" y="2377875"/>
                <a:ext cx="9927258" cy="523220"/>
              </a:xfrm>
              <a:prstGeom prst="rect">
                <a:avLst/>
              </a:prstGeom>
              <a:blipFill>
                <a:blip r:embed="rId7"/>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23" name="Group 22"/>
          <p:cNvGrpSpPr/>
          <p:nvPr/>
        </p:nvGrpSpPr>
        <p:grpSpPr>
          <a:xfrm>
            <a:off x="417974" y="3608700"/>
            <a:ext cx="2744698" cy="3173100"/>
            <a:chOff x="6151440" y="3608700"/>
            <a:chExt cx="2744698" cy="3173100"/>
          </a:xfrm>
        </p:grpSpPr>
        <p:pic>
          <p:nvPicPr>
            <p:cNvPr id="25"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1440" y="3608700"/>
              <a:ext cx="2687760" cy="16491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209184" y="5212140"/>
              <a:ext cx="2686954" cy="1569660"/>
            </a:xfrm>
            <a:prstGeom prst="rect">
              <a:avLst/>
            </a:prstGeom>
          </p:spPr>
          <p:txBody>
            <a:bodyPr wrap="none">
              <a:spAutoFit/>
            </a:bodyPr>
            <a:lstStyle/>
            <a:p>
              <a:pPr algn="ctr"/>
              <a:r>
                <a:rPr lang="en-US" sz="2400"/>
                <a:t>We can’t really see </a:t>
              </a:r>
              <a:br>
                <a:rPr lang="en-US" sz="2400"/>
              </a:br>
              <a:r>
                <a:rPr lang="en-US" sz="2400"/>
                <a:t>the whole </a:t>
              </a:r>
            </a:p>
            <a:p>
              <a:pPr algn="ctr"/>
              <a:r>
                <a:rPr lang="en-US" sz="2400">
                  <a:solidFill>
                    <a:srgbClr val="66FF33"/>
                  </a:solidFill>
                </a:rPr>
                <a:t>10,000 dimensional </a:t>
              </a:r>
              <a:br>
                <a:rPr lang="en-US" sz="2400"/>
              </a:br>
              <a:r>
                <a:rPr lang="en-US" sz="2400"/>
                <a:t>error functions.</a:t>
              </a:r>
              <a:endParaRPr lang="en-CA" sz="2400"/>
            </a:p>
          </p:txBody>
        </p:sp>
      </p:grpSp>
      <p:sp>
        <p:nvSpPr>
          <p:cNvPr id="37" name="Rectangle 36"/>
          <p:cNvSpPr/>
          <p:nvPr/>
        </p:nvSpPr>
        <p:spPr>
          <a:xfrm>
            <a:off x="6040073" y="5522893"/>
            <a:ext cx="3025188" cy="954107"/>
          </a:xfrm>
          <a:prstGeom prst="rect">
            <a:avLst/>
          </a:prstGeom>
        </p:spPr>
        <p:txBody>
          <a:bodyPr wrap="none">
            <a:spAutoFit/>
          </a:bodyPr>
          <a:lstStyle/>
          <a:p>
            <a:pPr algn="ctr"/>
            <a:r>
              <a:rPr lang="en-US"/>
              <a:t>The </a:t>
            </a:r>
            <a:r>
              <a:rPr lang="en-US">
                <a:solidFill>
                  <a:srgbClr val="FFC000"/>
                </a:solidFill>
              </a:rPr>
              <a:t>Error</a:t>
            </a:r>
            <a:r>
              <a:rPr lang="en-US"/>
              <a:t> specifies </a:t>
            </a:r>
            <a:br>
              <a:rPr lang="en-US"/>
            </a:br>
            <a:r>
              <a:rPr lang="en-US"/>
              <a:t>our </a:t>
            </a:r>
            <a:r>
              <a:rPr lang="en-US">
                <a:solidFill>
                  <a:schemeClr val="accent1"/>
                </a:solidFill>
              </a:rPr>
              <a:t>altitude</a:t>
            </a:r>
            <a:r>
              <a:rPr lang="en-US"/>
              <a:t>.</a:t>
            </a:r>
            <a:endParaRPr lang="en-CA"/>
          </a:p>
        </p:txBody>
      </p:sp>
      <mc:AlternateContent xmlns:mc="http://schemas.openxmlformats.org/markup-compatibility/2006" xmlns:a14="http://schemas.microsoft.com/office/drawing/2010/main">
        <mc:Choice Requires="a14">
          <p:sp>
            <p:nvSpPr>
              <p:cNvPr id="38" name="Text Box 33"/>
              <p:cNvSpPr txBox="1">
                <a:spLocks noChangeArrowheads="1"/>
              </p:cNvSpPr>
              <p:nvPr/>
            </p:nvSpPr>
            <p:spPr bwMode="auto">
              <a:xfrm>
                <a:off x="5998115" y="3517312"/>
                <a:ext cx="3121661"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sym typeface="Symbol" panose="05050102010706020507" pitchFamily="18" charset="2"/>
                  </a:rPr>
                  <a:t>The </a:t>
                </a:r>
                <a:r>
                  <a:rPr lang="en-US" altLang="en-US" sz="2800">
                    <a:solidFill>
                      <a:srgbClr val="66FF33"/>
                    </a:solidFill>
                    <a:latin typeface="Times New Roman" pitchFamily="18" charset="0"/>
                    <a:sym typeface="Symbol" panose="05050102010706020507" pitchFamily="18" charset="2"/>
                  </a:rPr>
                  <a:t>weights</a:t>
                </a:r>
                <a:r>
                  <a:rPr lang="en-US" altLang="en-US" sz="2800">
                    <a:latin typeface="Times New Roman" pitchFamily="18" charset="0"/>
                    <a:sym typeface="Symbol" panose="05050102010706020507" pitchFamily="18" charset="2"/>
                  </a:rPr>
                  <a:t> </a:t>
                </a:r>
              </a:p>
              <a:p>
                <a:pPr algn="ctr">
                  <a:spcBef>
                    <a:spcPct val="0"/>
                  </a:spcBef>
                </a:pP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a:t>
                </a:r>
                <a:r>
                  <a:rPr lang="en-US" sz="2800">
                    <a:latin typeface="Times New Roman" panose="02020603050405020304" pitchFamily="18" charset="0"/>
                    <a:cs typeface="Times New Roman" panose="02020603050405020304" pitchFamily="18" charset="0"/>
                  </a:rPr>
                  <a:t>specifies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where we </a:t>
                </a:r>
                <a:r>
                  <a:rPr lang="en-US" sz="2800">
                    <a:solidFill>
                      <a:srgbClr val="66FF33"/>
                    </a:solidFill>
                    <a:latin typeface="Times New Roman" panose="02020603050405020304" pitchFamily="18" charset="0"/>
                    <a:cs typeface="Times New Roman" panose="02020603050405020304" pitchFamily="18" charset="0"/>
                  </a:rPr>
                  <a:t>stand.</a:t>
                </a:r>
                <a:endParaRPr lang="en-CA" sz="2800">
                  <a:latin typeface="Times New Roman" panose="02020603050405020304" pitchFamily="18" charset="0"/>
                  <a:cs typeface="Times New Roman" panose="02020603050405020304" pitchFamily="18" charset="0"/>
                </a:endParaRPr>
              </a:p>
            </p:txBody>
          </p:sp>
        </mc:Choice>
        <mc:Fallback xmlns="">
          <p:sp>
            <p:nvSpPr>
              <p:cNvPr id="38" name="Text Box 33"/>
              <p:cNvSpPr txBox="1">
                <a:spLocks noRot="1" noChangeAspect="1" noMove="1" noResize="1" noEditPoints="1" noAdjustHandles="1" noChangeArrowheads="1" noChangeShapeType="1" noTextEdit="1"/>
              </p:cNvSpPr>
              <p:nvPr/>
            </p:nvSpPr>
            <p:spPr bwMode="auto">
              <a:xfrm>
                <a:off x="5998115" y="3517312"/>
                <a:ext cx="3121661" cy="1815882"/>
              </a:xfrm>
              <a:prstGeom prst="rect">
                <a:avLst/>
              </a:prstGeom>
              <a:blipFill>
                <a:blip r:embed="rId9"/>
                <a:stretch>
                  <a:fillRect t="-3691"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39" name="Rectangle 38"/>
          <p:cNvSpPr/>
          <p:nvPr/>
        </p:nvSpPr>
        <p:spPr>
          <a:xfrm>
            <a:off x="137057" y="2996625"/>
            <a:ext cx="2130711" cy="523220"/>
          </a:xfrm>
          <a:prstGeom prst="rect">
            <a:avLst/>
          </a:prstGeom>
        </p:spPr>
        <p:txBody>
          <a:bodyPr wrap="none">
            <a:spAutoFit/>
          </a:bodyPr>
          <a:lstStyle/>
          <a:p>
            <a:pPr algn="ctr"/>
            <a:r>
              <a:rPr lang="en-US">
                <a:solidFill>
                  <a:srgbClr val="FFC000"/>
                </a:solidFill>
              </a:rPr>
              <a:t>Error</a:t>
            </a:r>
            <a:r>
              <a:rPr lang="en-US"/>
              <a:t> </a:t>
            </a:r>
            <a:r>
              <a:rPr lang="en-US">
                <a:solidFill>
                  <a:schemeClr val="tx2">
                    <a:lumMod val="60000"/>
                    <a:lumOff val="40000"/>
                  </a:schemeClr>
                </a:solidFill>
              </a:rPr>
              <a:t>Surface</a:t>
            </a:r>
            <a:endParaRPr lang="en-CA">
              <a:solidFill>
                <a:schemeClr val="tx2">
                  <a:lumMod val="60000"/>
                  <a:lumOff val="40000"/>
                </a:schemeClr>
              </a:solidFill>
            </a:endParaRPr>
          </a:p>
        </p:txBody>
      </p:sp>
      <p:sp>
        <p:nvSpPr>
          <p:cNvPr id="16" name="Rectangle 15">
            <a:extLst>
              <a:ext uri="{FF2B5EF4-FFF2-40B4-BE49-F238E27FC236}">
                <a16:creationId xmlns:a16="http://schemas.microsoft.com/office/drawing/2014/main" id="{7C5D098B-AFE2-4ACB-8FD0-DBEF2B8D6F09}"/>
              </a:ext>
            </a:extLst>
          </p:cNvPr>
          <p:cNvSpPr/>
          <p:nvPr/>
        </p:nvSpPr>
        <p:spPr>
          <a:xfrm>
            <a:off x="2692997" y="3276600"/>
            <a:ext cx="3472424" cy="1200329"/>
          </a:xfrm>
          <a:prstGeom prst="rect">
            <a:avLst/>
          </a:prstGeom>
        </p:spPr>
        <p:txBody>
          <a:bodyPr wrap="none">
            <a:spAutoFit/>
          </a:bodyPr>
          <a:lstStyle/>
          <a:p>
            <a:pPr algn="ctr"/>
            <a:r>
              <a:rPr lang="en-US" sz="2400"/>
              <a:t>With </a:t>
            </a:r>
            <a:r>
              <a:rPr lang="en-US" sz="2400">
                <a:solidFill>
                  <a:srgbClr val="66FF33"/>
                </a:solidFill>
              </a:rPr>
              <a:t>10,000 weights</a:t>
            </a:r>
            <a:br>
              <a:rPr lang="en-US" sz="2400"/>
            </a:br>
            <a:r>
              <a:rPr lang="en-US" sz="2400"/>
              <a:t>with values </a:t>
            </a:r>
            <a:r>
              <a:rPr lang="en-US" sz="2400">
                <a:solidFill>
                  <a:srgbClr val="66FF33"/>
                </a:solidFill>
              </a:rPr>
              <a:t>0..9 </a:t>
            </a:r>
          </a:p>
          <a:p>
            <a:pPr algn="ctr"/>
            <a:r>
              <a:rPr lang="en-US" sz="2400"/>
              <a:t>There are </a:t>
            </a:r>
            <a:r>
              <a:rPr lang="en-US" sz="2400">
                <a:solidFill>
                  <a:srgbClr val="66FF33"/>
                </a:solidFill>
              </a:rPr>
              <a:t>10</a:t>
            </a:r>
            <a:r>
              <a:rPr lang="en-US" sz="2400" baseline="30000">
                <a:solidFill>
                  <a:srgbClr val="66FF33"/>
                </a:solidFill>
              </a:rPr>
              <a:t>10,000</a:t>
            </a:r>
            <a:r>
              <a:rPr lang="en-US" sz="2400"/>
              <a:t> settings.</a:t>
            </a:r>
            <a:endParaRPr lang="en-CA" sz="2400"/>
          </a:p>
        </p:txBody>
      </p:sp>
      <p:sp>
        <p:nvSpPr>
          <p:cNvPr id="15" name="Rectangle 14">
            <a:extLst>
              <a:ext uri="{FF2B5EF4-FFF2-40B4-BE49-F238E27FC236}">
                <a16:creationId xmlns:a16="http://schemas.microsoft.com/office/drawing/2014/main" id="{5DA479BF-18A1-4486-A30B-EF0F779B22DB}"/>
              </a:ext>
            </a:extLst>
          </p:cNvPr>
          <p:cNvSpPr/>
          <p:nvPr/>
        </p:nvSpPr>
        <p:spPr>
          <a:xfrm>
            <a:off x="3036948" y="4590871"/>
            <a:ext cx="2884957" cy="2308324"/>
          </a:xfrm>
          <a:prstGeom prst="rect">
            <a:avLst/>
          </a:prstGeom>
        </p:spPr>
        <p:txBody>
          <a:bodyPr wrap="none">
            <a:spAutoFit/>
          </a:bodyPr>
          <a:lstStyle/>
          <a:p>
            <a:pPr algn="ctr"/>
            <a:r>
              <a:rPr lang="en-US" sz="2400"/>
              <a:t>A super computer</a:t>
            </a:r>
          </a:p>
          <a:p>
            <a:pPr algn="ctr"/>
            <a:r>
              <a:rPr lang="en-US" sz="2400"/>
              <a:t>on each atom </a:t>
            </a:r>
            <a:br>
              <a:rPr lang="en-US" sz="2400"/>
            </a:br>
            <a:r>
              <a:rPr lang="en-US" sz="2400"/>
              <a:t>of the universe</a:t>
            </a:r>
          </a:p>
          <a:p>
            <a:pPr algn="ctr"/>
            <a:r>
              <a:rPr lang="en-US" sz="2400"/>
              <a:t>working for the age </a:t>
            </a:r>
          </a:p>
          <a:p>
            <a:pPr algn="ctr"/>
            <a:r>
              <a:rPr lang="en-US" sz="2400"/>
              <a:t>of the universe</a:t>
            </a:r>
          </a:p>
          <a:p>
            <a:pPr algn="ctr"/>
            <a:r>
              <a:rPr lang="en-US" sz="2400"/>
              <a:t>couldn’t dent this list!</a:t>
            </a:r>
            <a:endParaRPr lang="en-CA" sz="2400"/>
          </a:p>
        </p:txBody>
      </p:sp>
    </p:spTree>
    <p:extLst>
      <p:ext uri="{BB962C8B-B14F-4D97-AF65-F5344CB8AC3E}">
        <p14:creationId xmlns:p14="http://schemas.microsoft.com/office/powerpoint/2010/main" val="94522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Error Surface</a:t>
            </a:r>
          </a:p>
        </p:txBody>
      </p:sp>
      <mc:AlternateContent xmlns:mc="http://schemas.openxmlformats.org/markup-compatibility/2006" xmlns:a14="http://schemas.microsoft.com/office/drawing/2010/main">
        <mc:Choice Requires="a14">
          <p:sp>
            <p:nvSpPr>
              <p:cNvPr id="66" name="Rectangle 6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66" name="Rectangle 6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7" name="Text Box 33"/>
              <p:cNvSpPr txBox="1">
                <a:spLocks noChangeArrowheads="1"/>
              </p:cNvSpPr>
              <p:nvPr/>
            </p:nvSpPr>
            <p:spPr bwMode="auto">
              <a:xfrm>
                <a:off x="-97458" y="622199"/>
                <a:ext cx="9338913"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p:txBody>
          </p:sp>
        </mc:Choice>
        <mc:Fallback xmlns="">
          <p:sp>
            <p:nvSpPr>
              <p:cNvPr id="67" name="Text Box 33"/>
              <p:cNvSpPr txBox="1">
                <a:spLocks noRot="1" noChangeAspect="1" noMove="1" noResize="1" noEditPoints="1" noAdjustHandles="1" noChangeArrowheads="1" noChangeShapeType="1" noTextEdit="1"/>
              </p:cNvSpPr>
              <p:nvPr/>
            </p:nvSpPr>
            <p:spPr bwMode="auto">
              <a:xfrm>
                <a:off x="-97458" y="622199"/>
                <a:ext cx="9338913" cy="1815882"/>
              </a:xfrm>
              <a:prstGeom prst="rect">
                <a:avLst/>
              </a:prstGeom>
              <a:blipFill>
                <a:blip r:embed="rId4"/>
                <a:stretch>
                  <a:fillRect t="-3356"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Text Box 33"/>
              <p:cNvSpPr txBox="1">
                <a:spLocks noChangeArrowheads="1"/>
              </p:cNvSpPr>
              <p:nvPr/>
            </p:nvSpPr>
            <p:spPr bwMode="auto">
              <a:xfrm>
                <a:off x="-96981" y="2377875"/>
                <a:ext cx="9927258"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Weights </a:t>
                </a: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consist of thousands of real numbers!</a:t>
                </a:r>
              </a:p>
            </p:txBody>
          </p:sp>
        </mc:Choice>
        <mc:Fallback xmlns="">
          <p:sp>
            <p:nvSpPr>
              <p:cNvPr id="24" name="Text Box 33"/>
              <p:cNvSpPr txBox="1">
                <a:spLocks noRot="1" noChangeAspect="1" noMove="1" noResize="1" noEditPoints="1" noAdjustHandles="1" noChangeArrowheads="1" noChangeShapeType="1" noTextEdit="1"/>
              </p:cNvSpPr>
              <p:nvPr/>
            </p:nvSpPr>
            <p:spPr bwMode="auto">
              <a:xfrm>
                <a:off x="-96981" y="2377875"/>
                <a:ext cx="9927258" cy="523220"/>
              </a:xfrm>
              <a:prstGeom prst="rect">
                <a:avLst/>
              </a:prstGeom>
              <a:blipFill>
                <a:blip r:embed="rId7"/>
                <a:stretch>
                  <a:fillRect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pic>
        <p:nvPicPr>
          <p:cNvPr id="25"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7974" y="3608700"/>
            <a:ext cx="2687760" cy="16491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37057" y="2996625"/>
            <a:ext cx="2130711" cy="523220"/>
          </a:xfrm>
          <a:prstGeom prst="rect">
            <a:avLst/>
          </a:prstGeom>
        </p:spPr>
        <p:txBody>
          <a:bodyPr wrap="none">
            <a:spAutoFit/>
          </a:bodyPr>
          <a:lstStyle/>
          <a:p>
            <a:pPr algn="ctr"/>
            <a:r>
              <a:rPr lang="en-US">
                <a:solidFill>
                  <a:srgbClr val="FFC000"/>
                </a:solidFill>
              </a:rPr>
              <a:t>Error</a:t>
            </a:r>
            <a:r>
              <a:rPr lang="en-US"/>
              <a:t> </a:t>
            </a:r>
            <a:r>
              <a:rPr lang="en-US">
                <a:solidFill>
                  <a:schemeClr val="tx2">
                    <a:lumMod val="60000"/>
                    <a:lumOff val="40000"/>
                  </a:schemeClr>
                </a:solidFill>
              </a:rPr>
              <a:t>Surface</a:t>
            </a:r>
            <a:endParaRPr lang="en-CA">
              <a:solidFill>
                <a:schemeClr val="tx2">
                  <a:lumMod val="60000"/>
                  <a:lumOff val="40000"/>
                </a:schemeClr>
              </a:solidFill>
            </a:endParaRPr>
          </a:p>
        </p:txBody>
      </p:sp>
      <p:pic>
        <p:nvPicPr>
          <p:cNvPr id="17" name="Picture 6" descr="Image result for windy mountain path">
            <a:extLst>
              <a:ext uri="{FF2B5EF4-FFF2-40B4-BE49-F238E27FC236}">
                <a16:creationId xmlns:a16="http://schemas.microsoft.com/office/drawing/2014/main" id="{3EA1BBE7-629B-46F5-A953-01428C2F62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68086" y="5355696"/>
            <a:ext cx="2635842" cy="14464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 Box 33">
                <a:extLst>
                  <a:ext uri="{FF2B5EF4-FFF2-40B4-BE49-F238E27FC236}">
                    <a16:creationId xmlns:a16="http://schemas.microsoft.com/office/drawing/2014/main" id="{9039ABC6-CABC-4172-AC0F-CC61FE6D458A}"/>
                  </a:ext>
                </a:extLst>
              </p:cNvPr>
              <p:cNvSpPr txBox="1">
                <a:spLocks noChangeArrowheads="1"/>
              </p:cNvSpPr>
              <p:nvPr/>
            </p:nvSpPr>
            <p:spPr bwMode="auto">
              <a:xfrm>
                <a:off x="3276600" y="3813347"/>
                <a:ext cx="7315200" cy="2739853"/>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400">
                    <a:latin typeface="Times New Roman" panose="02020603050405020304" pitchFamily="18" charset="0"/>
                    <a:cs typeface="Times New Roman" panose="02020603050405020304" pitchFamily="18" charset="0"/>
                    <a:sym typeface="Symbol" panose="05050102010706020507" pitchFamily="18" charset="2"/>
                  </a:rPr>
                  <a:t>This surface is smooth/differentiable:</a:t>
                </a:r>
              </a:p>
              <a:p>
                <a:pPr marL="457200" indent="-457200">
                  <a:spcBef>
                    <a:spcPct val="0"/>
                  </a:spcBef>
                  <a:buFont typeface="Arial" panose="020B0604020202020204" pitchFamily="34" charset="0"/>
                  <a:buChar char="•"/>
                </a:pPr>
                <a:r>
                  <a:rPr lang="en-CA" sz="2400">
                    <a:latin typeface="Times New Roman" pitchFamily="18" charset="0"/>
                    <a:cs typeface="Times New Roman" panose="02020603050405020304" pitchFamily="18" charset="0"/>
                    <a:sym typeface="Symbol" panose="05050102010706020507" pitchFamily="18" charset="2"/>
                  </a:rPr>
                  <a:t>An infinitesimally small change in</a:t>
                </a:r>
                <a:r>
                  <a:rPr lang="en-US" altLang="en-US" sz="240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acc>
                      <m:accPr>
                        <m:chr m:val="⃗"/>
                        <m:ctrlPr>
                          <a:rPr lang="en-US" altLang="en-US" sz="2400" i="1">
                            <a:solidFill>
                              <a:srgbClr val="66FF33"/>
                            </a:solidFill>
                            <a:latin typeface="Cambria Math" panose="02040503050406030204" pitchFamily="18" charset="0"/>
                          </a:rPr>
                        </m:ctrlPr>
                      </m:accPr>
                      <m:e>
                        <m:r>
                          <a:rPr lang="en-CA" altLang="en-US" sz="2400" i="1">
                            <a:solidFill>
                              <a:srgbClr val="66FF33"/>
                            </a:solidFill>
                            <a:latin typeface="Cambria Math" panose="02040503050406030204" pitchFamily="18" charset="0"/>
                          </a:rPr>
                          <m:t>𝑤</m:t>
                        </m:r>
                      </m:e>
                    </m:acc>
                  </m:oMath>
                </a14:m>
                <a:r>
                  <a:rPr lang="en-CA" sz="2400">
                    <a:latin typeface="Times New Roman" pitchFamily="18" charset="0"/>
                    <a:cs typeface="Times New Roman" panose="02020603050405020304" pitchFamily="18" charset="0"/>
                    <a:sym typeface="Symbol" panose="05050102010706020507" pitchFamily="18" charset="2"/>
                  </a:rPr>
                  <a:t> </a:t>
                </a:r>
                <a:br>
                  <a:rPr lang="en-CA" sz="2400">
                    <a:latin typeface="Times New Roman" pitchFamily="18" charset="0"/>
                    <a:cs typeface="Times New Roman" panose="02020603050405020304" pitchFamily="18" charset="0"/>
                    <a:sym typeface="Symbol" panose="05050102010706020507" pitchFamily="18" charset="2"/>
                  </a:rPr>
                </a:br>
                <a:r>
                  <a:rPr lang="en-CA" sz="2400">
                    <a:latin typeface="Times New Roman" pitchFamily="18" charset="0"/>
                    <a:cs typeface="Times New Roman" panose="02020603050405020304" pitchFamily="18" charset="0"/>
                    <a:sym typeface="Symbol" panose="05050102010706020507" pitchFamily="18" charset="2"/>
                  </a:rPr>
                  <a:t>causes an infinitesimally small one in </a:t>
                </a:r>
              </a:p>
              <a:p>
                <a:pPr>
                  <a:spcBef>
                    <a:spcPct val="0"/>
                  </a:spcBef>
                </a:pPr>
                <a:r>
                  <a:rPr lang="en-CA" sz="24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CA" sz="2400" i="1" smtClean="0">
                        <a:solidFill>
                          <a:schemeClr val="tx1"/>
                        </a:solidFill>
                        <a:latin typeface="Cambria Math" panose="02040503050406030204" pitchFamily="18" charset="0"/>
                      </a:rPr>
                      <m:t>𝑧</m:t>
                    </m:r>
                    <m:r>
                      <a:rPr lang="en-CA" sz="2400" i="1" smtClean="0">
                        <a:solidFill>
                          <a:schemeClr val="tx1"/>
                        </a:solidFill>
                        <a:latin typeface="Cambria Math" panose="02040503050406030204" pitchFamily="18" charset="0"/>
                      </a:rPr>
                      <m:t>= </m:t>
                    </m:r>
                    <m:nary>
                      <m:naryPr>
                        <m:chr m:val="∑"/>
                        <m:supHide m:val="on"/>
                        <m:ctrlPr>
                          <a:rPr lang="en-CA" sz="2400" i="1">
                            <a:solidFill>
                              <a:schemeClr val="tx1"/>
                            </a:solidFill>
                            <a:latin typeface="Cambria Math" panose="02040503050406030204" pitchFamily="18" charset="0"/>
                          </a:rPr>
                        </m:ctrlPr>
                      </m:naryPr>
                      <m:sub>
                        <m:r>
                          <m:rPr>
                            <m:brk m:alnAt="7"/>
                          </m:rPr>
                          <a:rPr lang="en-CA" sz="2400" i="1">
                            <a:solidFill>
                              <a:schemeClr val="tx1"/>
                            </a:solidFill>
                            <a:latin typeface="Cambria Math" panose="02040503050406030204" pitchFamily="18" charset="0"/>
                          </a:rPr>
                          <m:t>𝑖</m:t>
                        </m:r>
                        <m:r>
                          <a:rPr lang="en-CA" sz="2400" i="1">
                            <a:solidFill>
                              <a:schemeClr val="tx1"/>
                            </a:solidFill>
                            <a:latin typeface="Cambria Math" panose="02040503050406030204" pitchFamily="18" charset="0"/>
                          </a:rPr>
                          <m:t>=0..</m:t>
                        </m:r>
                        <m:r>
                          <a:rPr lang="en-CA" sz="2400" i="1">
                            <a:solidFill>
                              <a:schemeClr val="tx1"/>
                            </a:solidFill>
                            <a:latin typeface="Cambria Math" panose="02040503050406030204" pitchFamily="18" charset="0"/>
                          </a:rPr>
                          <m:t>𝑛</m:t>
                        </m:r>
                      </m:sub>
                      <m:sup/>
                      <m:e>
                        <m:sSub>
                          <m:sSubPr>
                            <m:ctrlPr>
                              <a:rPr lang="en-CA" sz="2400" i="1">
                                <a:solidFill>
                                  <a:schemeClr val="tx1"/>
                                </a:solidFill>
                                <a:latin typeface="Cambria Math" panose="02040503050406030204" pitchFamily="18" charset="0"/>
                              </a:rPr>
                            </m:ctrlPr>
                          </m:sSubPr>
                          <m:e>
                            <m:r>
                              <a:rPr lang="en-CA" sz="2400" i="1">
                                <a:solidFill>
                                  <a:schemeClr val="tx1"/>
                                </a:solidFill>
                                <a:latin typeface="Cambria Math" panose="02040503050406030204" pitchFamily="18" charset="0"/>
                              </a:rPr>
                              <m:t>𝑤</m:t>
                            </m:r>
                          </m:e>
                          <m:sub>
                            <m:r>
                              <a:rPr lang="en-CA" sz="2400" i="1">
                                <a:solidFill>
                                  <a:schemeClr val="tx1"/>
                                </a:solidFill>
                                <a:latin typeface="Cambria Math" panose="02040503050406030204" pitchFamily="18" charset="0"/>
                              </a:rPr>
                              <m:t>𝑖</m:t>
                            </m:r>
                          </m:sub>
                        </m:sSub>
                      </m:e>
                    </m:nary>
                    <m:sSub>
                      <m:sSubPr>
                        <m:ctrlPr>
                          <a:rPr lang="en-CA" sz="2400" i="1">
                            <a:solidFill>
                              <a:schemeClr val="tx1"/>
                            </a:solidFill>
                            <a:latin typeface="Cambria Math" panose="02040503050406030204" pitchFamily="18" charset="0"/>
                          </a:rPr>
                        </m:ctrlPr>
                      </m:sSubPr>
                      <m:e>
                        <m:r>
                          <a:rPr lang="en-CA" sz="2400" i="1">
                            <a:solidFill>
                              <a:schemeClr val="tx1"/>
                            </a:solidFill>
                            <a:latin typeface="Cambria Math" panose="02040503050406030204" pitchFamily="18" charset="0"/>
                          </a:rPr>
                          <m:t>𝑥</m:t>
                        </m:r>
                      </m:e>
                      <m:sub>
                        <m:r>
                          <a:rPr lang="en-CA" sz="2400" i="1">
                            <a:solidFill>
                              <a:schemeClr val="tx1"/>
                            </a:solidFill>
                            <a:latin typeface="Cambria Math" panose="02040503050406030204" pitchFamily="18" charset="0"/>
                          </a:rPr>
                          <m:t>𝑖</m:t>
                        </m:r>
                      </m:sub>
                    </m:sSub>
                    <m:r>
                      <a:rPr lang="en-CA" sz="2400" i="1">
                        <a:solidFill>
                          <a:schemeClr val="bg2"/>
                        </a:solidFill>
                        <a:latin typeface="Cambria Math" panose="02040503050406030204" pitchFamily="18" charset="0"/>
                      </a:rPr>
                      <m:t> </m:t>
                    </m:r>
                  </m:oMath>
                </a14:m>
                <a:endParaRPr lang="en-CA" sz="2400">
                  <a:solidFill>
                    <a:schemeClr val="bg2"/>
                  </a:solidFill>
                  <a:latin typeface="Times New Roman" panose="02020603050405020304" pitchFamily="18" charset="0"/>
                  <a:cs typeface="Times New Roman" panose="02020603050405020304" pitchFamily="18" charset="0"/>
                </a:endParaRPr>
              </a:p>
              <a:p>
                <a:pPr>
                  <a:spcBef>
                    <a:spcPct val="0"/>
                  </a:spcBef>
                </a:pPr>
                <a:r>
                  <a:rPr lang="en-US" altLang="en-US" sz="28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p>
              <a:p>
                <a:pPr>
                  <a:spcBef>
                    <a:spcPct val="0"/>
                  </a:spcBef>
                </a:pPr>
                <a:r>
                  <a:rPr lang="en-US" altLang="en-US" sz="2400" i="1">
                    <a:solidFill>
                      <a:srgbClr val="66FF33"/>
                    </a:solidFill>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sz="2400" i="1">
                            <a:solidFill>
                              <a:srgbClr val="66FF33"/>
                            </a:solidFill>
                            <a:latin typeface="Cambria Math" panose="02040503050406030204" pitchFamily="18" charset="0"/>
                            <a:sym typeface="Symbol" panose="05050102010706020507" pitchFamily="18" charset="2"/>
                          </a:rPr>
                        </m:ctrlPr>
                      </m:sSubPr>
                      <m:e>
                        <m:r>
                          <a:rPr lang="en-CA" altLang="en-US" sz="2400" i="1">
                            <a:solidFill>
                              <a:srgbClr val="66FF33"/>
                            </a:solidFill>
                            <a:latin typeface="Cambria Math" panose="02040503050406030204" pitchFamily="18" charset="0"/>
                            <a:sym typeface="Symbol" panose="05050102010706020507" pitchFamily="18" charset="2"/>
                          </a:rPr>
                          <m:t>𝑀</m:t>
                        </m:r>
                      </m:e>
                      <m:sub>
                        <m:acc>
                          <m:accPr>
                            <m:chr m:val="⃗"/>
                            <m:ctrlPr>
                              <a:rPr lang="en-US" altLang="en-US" sz="2400" i="1">
                                <a:solidFill>
                                  <a:srgbClr val="66FF33"/>
                                </a:solidFill>
                                <a:latin typeface="Cambria Math" panose="02040503050406030204" pitchFamily="18" charset="0"/>
                                <a:sym typeface="Symbol" panose="05050102010706020507" pitchFamily="18" charset="2"/>
                              </a:rPr>
                            </m:ctrlPr>
                          </m:accPr>
                          <m:e>
                            <m:r>
                              <a:rPr lang="en-CA" altLang="en-US" sz="2400" i="1">
                                <a:solidFill>
                                  <a:srgbClr val="66FF33"/>
                                </a:solidFill>
                                <a:latin typeface="Cambria Math" panose="02040503050406030204" pitchFamily="18" charset="0"/>
                                <a:sym typeface="Symbol" panose="05050102010706020507" pitchFamily="18" charset="2"/>
                              </a:rPr>
                              <m:t>𝑤</m:t>
                            </m:r>
                          </m:e>
                        </m:acc>
                      </m:sub>
                    </m:sSub>
                    <m:d>
                      <m:dPr>
                        <m:ctrlPr>
                          <a:rPr lang="en-US" altLang="en-US" sz="2400" i="1">
                            <a:latin typeface="Cambria Math" panose="02040503050406030204" pitchFamily="18" charset="0"/>
                            <a:sym typeface="Symbol" panose="05050102010706020507" pitchFamily="18" charset="2"/>
                          </a:rPr>
                        </m:ctrlPr>
                      </m:dPr>
                      <m:e>
                        <m:acc>
                          <m:accPr>
                            <m:chr m:val="⃗"/>
                            <m:ctrlPr>
                              <a:rPr lang="en-US" altLang="en-US" sz="2400" i="1">
                                <a:solidFill>
                                  <a:srgbClr val="FF00FF"/>
                                </a:solidFill>
                                <a:latin typeface="Cambria Math" panose="02040503050406030204" pitchFamily="18" charset="0"/>
                                <a:sym typeface="Symbol" panose="05050102010706020507" pitchFamily="18" charset="2"/>
                              </a:rPr>
                            </m:ctrlPr>
                          </m:accPr>
                          <m:e>
                            <m:r>
                              <a:rPr lang="en-CA" altLang="en-US" sz="2400" i="1">
                                <a:solidFill>
                                  <a:srgbClr val="FF00FF"/>
                                </a:solidFill>
                                <a:latin typeface="Cambria Math" panose="02040503050406030204" pitchFamily="18" charset="0"/>
                                <a:sym typeface="Symbol" panose="05050102010706020507" pitchFamily="18" charset="2"/>
                              </a:rPr>
                              <m:t>𝑥</m:t>
                            </m:r>
                          </m:e>
                        </m:acc>
                      </m:e>
                    </m:d>
                  </m:oMath>
                </a14:m>
                <a:endParaRPr lang="en-CA" sz="2400">
                  <a:solidFill>
                    <a:schemeClr val="bg2"/>
                  </a:solidFill>
                  <a:latin typeface="Times New Roman" panose="02020603050405020304" pitchFamily="18" charset="0"/>
                  <a:cs typeface="Times New Roman" panose="02020603050405020304" pitchFamily="18" charset="0"/>
                </a:endParaRPr>
              </a:p>
              <a:p>
                <a:pPr>
                  <a:spcBef>
                    <a:spcPct val="0"/>
                  </a:spcBef>
                </a:pPr>
                <a:r>
                  <a:rPr lang="en-CA" sz="2400">
                    <a:solidFill>
                      <a:schemeClr val="bg2"/>
                    </a:solidFill>
                    <a:latin typeface="Times New Roman" panose="02020603050405020304" pitchFamily="18" charset="0"/>
                    <a:cs typeface="Times New Roman" panose="02020603050405020304" pitchFamily="18" charset="0"/>
                  </a:rPr>
                  <a:t>          </a:t>
                </a:r>
                <a:r>
                  <a:rPr lang="en-US" altLang="en-US" sz="2400" i="1">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sz="2400" i="1">
                            <a:solidFill>
                              <a:srgbClr val="66FF33"/>
                            </a:solidFill>
                            <a:latin typeface="Cambria Math" panose="02040503050406030204" pitchFamily="18" charset="0"/>
                          </a:rPr>
                        </m:ctrlPr>
                      </m:accPr>
                      <m:e>
                        <m:r>
                          <a:rPr lang="en-CA" altLang="en-US" sz="2400" i="1">
                            <a:solidFill>
                              <a:srgbClr val="66FF33"/>
                            </a:solidFill>
                            <a:latin typeface="Cambria Math" panose="02040503050406030204" pitchFamily="18" charset="0"/>
                          </a:rPr>
                          <m:t>𝑤</m:t>
                        </m:r>
                      </m:e>
                    </m:acc>
                  </m:oMath>
                </a14:m>
                <a:r>
                  <a:rPr lang="en-US" altLang="en-US" sz="2400" i="1">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a:t>
                </a:r>
                <a:endParaRPr lang="en-CA" sz="2400">
                  <a:solidFill>
                    <a:schemeClr val="bg2"/>
                  </a:solidFill>
                  <a:latin typeface="Times New Roman" panose="02020603050405020304" pitchFamily="18" charset="0"/>
                  <a:cs typeface="Times New Roman" panose="02020603050405020304" pitchFamily="18" charset="0"/>
                </a:endParaRPr>
              </a:p>
            </p:txBody>
          </p:sp>
        </mc:Choice>
        <mc:Fallback xmlns="">
          <p:sp>
            <p:nvSpPr>
              <p:cNvPr id="18" name="Text Box 33">
                <a:extLst>
                  <a:ext uri="{FF2B5EF4-FFF2-40B4-BE49-F238E27FC236}">
                    <a16:creationId xmlns:a16="http://schemas.microsoft.com/office/drawing/2014/main" id="{9039ABC6-CABC-4172-AC0F-CC61FE6D458A}"/>
                  </a:ext>
                </a:extLst>
              </p:cNvPr>
              <p:cNvSpPr txBox="1">
                <a:spLocks noRot="1" noChangeAspect="1" noMove="1" noResize="1" noEditPoints="1" noAdjustHandles="1" noChangeArrowheads="1" noChangeShapeType="1" noTextEdit="1"/>
              </p:cNvSpPr>
              <p:nvPr/>
            </p:nvSpPr>
            <p:spPr bwMode="auto">
              <a:xfrm>
                <a:off x="3276600" y="3813347"/>
                <a:ext cx="7315200" cy="2739853"/>
              </a:xfrm>
              <a:prstGeom prst="rect">
                <a:avLst/>
              </a:prstGeom>
              <a:blipFill>
                <a:blip r:embed="rId10"/>
                <a:stretch>
                  <a:fillRect t="-1782" b="-42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pic>
        <p:nvPicPr>
          <p:cNvPr id="19" name="Picture 18">
            <a:extLst>
              <a:ext uri="{FF2B5EF4-FFF2-40B4-BE49-F238E27FC236}">
                <a16:creationId xmlns:a16="http://schemas.microsoft.com/office/drawing/2014/main" id="{E0C1EE4C-DCDD-4E49-BBA4-9DBDCBE9011C}"/>
              </a:ext>
            </a:extLst>
          </p:cNvPr>
          <p:cNvPicPr>
            <a:picLocks noChangeAspect="1"/>
          </p:cNvPicPr>
          <p:nvPr/>
        </p:nvPicPr>
        <p:blipFill rotWithShape="1">
          <a:blip r:embed="rId11"/>
          <a:srcRect l="9188" t="5560"/>
          <a:stretch/>
        </p:blipFill>
        <p:spPr>
          <a:xfrm>
            <a:off x="4495800" y="5358185"/>
            <a:ext cx="428029" cy="408791"/>
          </a:xfrm>
          <a:prstGeom prst="rect">
            <a:avLst/>
          </a:prstGeom>
        </p:spPr>
      </p:pic>
    </p:spTree>
    <p:extLst>
      <p:ext uri="{BB962C8B-B14F-4D97-AF65-F5344CB8AC3E}">
        <p14:creationId xmlns:p14="http://schemas.microsoft.com/office/powerpoint/2010/main" val="225969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 calcmode="lin" valueType="num">
                                      <p:cBhvr additive="base">
                                        <p:cTn id="17"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 calcmode="lin" valueType="num">
                                      <p:cBhvr additive="base">
                                        <p:cTn id="23" dur="500" fill="hold"/>
                                        <p:tgtEl>
                                          <p:spTgt spid="1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8">
                                            <p:txEl>
                                              <p:pRg st="4" end="4"/>
                                            </p:txEl>
                                          </p:spTgt>
                                        </p:tgtEl>
                                        <p:attrNameLst>
                                          <p:attrName>style.visibility</p:attrName>
                                        </p:attrNameLst>
                                      </p:cBhvr>
                                      <p:to>
                                        <p:strVal val="visible"/>
                                      </p:to>
                                    </p:set>
                                    <p:anim calcmode="lin" valueType="num">
                                      <p:cBhvr additive="base">
                                        <p:cTn id="35" dur="500" fill="hold"/>
                                        <p:tgtEl>
                                          <p:spTgt spid="18">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 calcmode="lin" valueType="num">
                                      <p:cBhvr additive="base">
                                        <p:cTn id="41" dur="500" fill="hold"/>
                                        <p:tgtEl>
                                          <p:spTgt spid="18">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685800" y="-228600"/>
            <a:ext cx="7772400" cy="1143000"/>
          </a:xfrm>
        </p:spPr>
        <p:txBody>
          <a:bodyPr/>
          <a:lstStyle/>
          <a:p>
            <a:pPr>
              <a:defRPr/>
            </a:pPr>
            <a:r>
              <a:rPr lang="en-CA" b="0">
                <a:effectLst>
                  <a:outerShdw blurRad="38100" dist="38100" dir="2700000" algn="tl">
                    <a:srgbClr val="000000">
                      <a:alpha val="43137"/>
                    </a:srgbClr>
                  </a:outerShdw>
                </a:effectLst>
                <a:latin typeface="Times New Roman" panose="02020603050405020304" pitchFamily="18" charset="0"/>
              </a:rPr>
              <a:t>Magic</a:t>
            </a:r>
          </a:p>
        </p:txBody>
      </p:sp>
      <p:sp>
        <p:nvSpPr>
          <p:cNvPr id="15" name="Text Box 33"/>
          <p:cNvSpPr txBox="1">
            <a:spLocks noChangeArrowheads="1"/>
          </p:cNvSpPr>
          <p:nvPr/>
        </p:nvSpPr>
        <p:spPr bwMode="auto">
          <a:xfrm>
            <a:off x="5257800" y="4584918"/>
            <a:ext cx="3810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anose="02020603050405020304" pitchFamily="18" charset="0"/>
              </a:rPr>
              <a:t>Emergent Complexity</a:t>
            </a:r>
          </a:p>
          <a:p>
            <a:pPr algn="ctr">
              <a:spcBef>
                <a:spcPct val="0"/>
              </a:spcBef>
            </a:pPr>
            <a:r>
              <a:rPr lang="en-US" altLang="en-US" sz="2800">
                <a:latin typeface="Times New Roman" pitchFamily="18" charset="0"/>
              </a:rPr>
              <a:t>And what arises</a:t>
            </a:r>
          </a:p>
          <a:p>
            <a:pPr algn="ctr">
              <a:spcBef>
                <a:spcPct val="0"/>
              </a:spcBef>
            </a:pPr>
            <a:r>
              <a:rPr lang="en-US" altLang="en-US" sz="2800">
                <a:latin typeface="Times New Roman" pitchFamily="18" charset="0"/>
              </a:rPr>
              <a:t>is awe inspiring</a:t>
            </a:r>
          </a:p>
          <a:p>
            <a:pPr algn="ctr">
              <a:spcBef>
                <a:spcPct val="0"/>
              </a:spcBef>
            </a:pPr>
            <a:endParaRPr lang="en-US" altLang="en-US" sz="2800">
              <a:latin typeface="Times New Roman" pitchFamily="18" charset="0"/>
            </a:endParaRPr>
          </a:p>
        </p:txBody>
      </p:sp>
      <p:pic>
        <p:nvPicPr>
          <p:cNvPr id="12" name="Picture 8" descr="https://resources.inbenta.com/finger%20me%20A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 y="4361245"/>
            <a:ext cx="4991101" cy="224951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3B89475-F08F-49FE-80C5-4F1DD787DA08}"/>
              </a:ext>
            </a:extLst>
          </p:cNvPr>
          <p:cNvGrpSpPr/>
          <p:nvPr/>
        </p:nvGrpSpPr>
        <p:grpSpPr>
          <a:xfrm>
            <a:off x="1295400" y="1295400"/>
            <a:ext cx="6884997" cy="2365512"/>
            <a:chOff x="2030402" y="1981200"/>
            <a:chExt cx="6884997" cy="2365512"/>
          </a:xfrm>
        </p:grpSpPr>
        <p:pic>
          <p:nvPicPr>
            <p:cNvPr id="14" name="Picture 2" descr="Image result for and he said it was good">
              <a:extLst>
                <a:ext uri="{FF2B5EF4-FFF2-40B4-BE49-F238E27FC236}">
                  <a16:creationId xmlns:a16="http://schemas.microsoft.com/office/drawing/2014/main" id="{D130B361-2207-412B-A2DE-4602F30F3A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592" r="4084" b="17727"/>
            <a:stretch/>
          </p:blipFill>
          <p:spPr bwMode="auto">
            <a:xfrm>
              <a:off x="2030402" y="1981200"/>
              <a:ext cx="2590800" cy="23655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33">
              <a:extLst>
                <a:ext uri="{FF2B5EF4-FFF2-40B4-BE49-F238E27FC236}">
                  <a16:creationId xmlns:a16="http://schemas.microsoft.com/office/drawing/2014/main" id="{8DF38A5E-373E-45D9-A210-101A40663923}"/>
                </a:ext>
              </a:extLst>
            </p:cNvPr>
            <p:cNvSpPr txBox="1">
              <a:spLocks noChangeArrowheads="1"/>
            </p:cNvSpPr>
            <p:nvPr/>
          </p:nvSpPr>
          <p:spPr bwMode="auto">
            <a:xfrm>
              <a:off x="3962400" y="2677180"/>
              <a:ext cx="4952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anose="02020603050405020304" pitchFamily="18" charset="0"/>
                </a:rPr>
                <a:t>I find it oddly spiritual. </a:t>
              </a:r>
            </a:p>
          </p:txBody>
        </p:sp>
      </p:grpSp>
    </p:spTree>
    <p:extLst>
      <p:ext uri="{BB962C8B-B14F-4D97-AF65-F5344CB8AC3E}">
        <p14:creationId xmlns:p14="http://schemas.microsoft.com/office/powerpoint/2010/main" val="269946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Learning</a:t>
            </a:r>
          </a:p>
        </p:txBody>
      </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22199"/>
                <a:ext cx="9338913" cy="3572645"/>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Linear Regression:</a:t>
                </a:r>
                <a:br>
                  <a:rPr lang="en-CA" altLang="en-US" sz="2800">
                    <a:latin typeface="Times New Roman" panose="02020603050405020304" pitchFamily="18" charset="0"/>
                    <a:cs typeface="Times New Roman" panose="02020603050405020304" pitchFamily="18" charset="0"/>
                    <a:sym typeface="Symbol" panose="05050102010706020507" pitchFamily="18" charset="2"/>
                  </a:rPr>
                </a:br>
                <a:r>
                  <a:rPr lang="en-CA" altLang="en-US" sz="2800">
                    <a:latin typeface="Times New Roman" panose="02020603050405020304" pitchFamily="18" charset="0"/>
                    <a:cs typeface="Times New Roman" panose="02020603050405020304" pitchFamily="18" charset="0"/>
                    <a:sym typeface="Symbol" panose="05050102010706020507" pitchFamily="18" charset="2"/>
                  </a:rPr>
                  <a:t>  If the “machines” are lines or polynomials,</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then there are formulas that will give you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e>
                      <m:sub>
                        <m:r>
                          <a:rPr lang="en-CA" altLang="en-US" sz="2800" i="1">
                            <a:solidFill>
                              <a:srgbClr val="66FF33"/>
                            </a:solidFill>
                            <a:latin typeface="Cambria Math" panose="02040503050406030204" pitchFamily="18" charset="0"/>
                            <a:sym typeface="Symbol" panose="05050102010706020507" pitchFamily="18" charset="2"/>
                          </a:rPr>
                          <m:t>𝑜𝑝𝑡</m:t>
                        </m:r>
                      </m:sub>
                    </m:sSub>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Note that these are linear in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endParaRPr lang="en-CA" altLang="en-US" sz="2800">
                  <a:latin typeface="Times New Roman" panose="02020603050405020304" pitchFamily="18" charset="0"/>
                  <a:cs typeface="Times New Roman" panose="02020603050405020304" pitchFamily="18" charset="0"/>
                  <a:sym typeface="Symbol" panose="05050102010706020507" pitchFamily="18" charset="2"/>
                </a:endParaRP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22199"/>
                <a:ext cx="9338913" cy="3572645"/>
              </a:xfrm>
              <a:prstGeom prst="rect">
                <a:avLst/>
              </a:prstGeom>
              <a:blipFill>
                <a:blip r:embed="rId4"/>
                <a:stretch>
                  <a:fillRect t="-1706" b="-39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6"/>
                <a:stretch>
                  <a:fillRect/>
                </a:stretch>
              </a:blipFill>
            </p:spPr>
            <p:txBody>
              <a:bodyPr/>
              <a:lstStyle/>
              <a:p>
                <a:r>
                  <a:rPr lang="en-US">
                    <a:noFill/>
                  </a:rPr>
                  <a:t> </a:t>
                </a:r>
              </a:p>
            </p:txBody>
          </p:sp>
        </mc:Fallback>
      </mc:AlternateContent>
      <p:grpSp>
        <p:nvGrpSpPr>
          <p:cNvPr id="2" name="Group 1"/>
          <p:cNvGrpSpPr/>
          <p:nvPr/>
        </p:nvGrpSpPr>
        <p:grpSpPr>
          <a:xfrm>
            <a:off x="76200" y="3962400"/>
            <a:ext cx="7848600" cy="2885420"/>
            <a:chOff x="76200" y="3962400"/>
            <a:chExt cx="7848600" cy="2885420"/>
          </a:xfrm>
        </p:grpSpPr>
        <p:grpSp>
          <p:nvGrpSpPr>
            <p:cNvPr id="23" name="Group 22"/>
            <p:cNvGrpSpPr/>
            <p:nvPr/>
          </p:nvGrpSpPr>
          <p:grpSpPr>
            <a:xfrm>
              <a:off x="76200" y="3962400"/>
              <a:ext cx="3766810" cy="2590800"/>
              <a:chOff x="76200" y="3962400"/>
              <a:chExt cx="3766810" cy="2590800"/>
            </a:xfrm>
          </p:grpSpPr>
          <p:grpSp>
            <p:nvGrpSpPr>
              <p:cNvPr id="24" name="Group 23"/>
              <p:cNvGrpSpPr/>
              <p:nvPr/>
            </p:nvGrpSpPr>
            <p:grpSpPr>
              <a:xfrm>
                <a:off x="76200" y="3962400"/>
                <a:ext cx="3766810" cy="2590800"/>
                <a:chOff x="76200" y="3962400"/>
                <a:chExt cx="3766810" cy="2590800"/>
              </a:xfrm>
            </p:grpSpPr>
            <p:cxnSp>
              <p:nvCxnSpPr>
                <p:cNvPr id="40" name="Straight Connector 39"/>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5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5" name="Group 24"/>
              <p:cNvGrpSpPr/>
              <p:nvPr/>
            </p:nvGrpSpPr>
            <p:grpSpPr>
              <a:xfrm>
                <a:off x="876128" y="4942080"/>
                <a:ext cx="2353800" cy="860040"/>
                <a:chOff x="875410" y="4942080"/>
                <a:chExt cx="2353800" cy="860040"/>
              </a:xfrm>
            </p:grpSpPr>
            <p:sp>
              <p:nvSpPr>
                <p:cNvPr id="26" name="Oval 2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8" name="Oval 27"/>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9" name="Oval 28"/>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0" name="Oval 29"/>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2" name="Oval 3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3" name="Oval 3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4" name="Oval 33"/>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5" name="Oval 34"/>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6" name="Oval 35"/>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7" name="Oval 36"/>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8" name="Oval 37"/>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9" name="Oval 38"/>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53" name="Freeform 52"/>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75"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75"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7"/>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76" name="Text Box 33"/>
            <p:cNvSpPr txBox="1">
              <a:spLocks noChangeArrowheads="1"/>
            </p:cNvSpPr>
            <p:nvPr/>
          </p:nvSpPr>
          <p:spPr bwMode="auto">
            <a:xfrm>
              <a:off x="457200" y="4038600"/>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err="1">
                  <a:solidFill>
                    <a:srgbClr val="FF00FF"/>
                  </a:solidFill>
                  <a:latin typeface="Times New Roman" pitchFamily="18" charset="0"/>
                </a:rPr>
                <a:t>y</a:t>
              </a:r>
              <a:r>
                <a:rPr lang="en-US" altLang="en-US" sz="2800" i="1" baseline="-25000" err="1">
                  <a:solidFill>
                    <a:srgbClr val="FF00FF"/>
                  </a:solidFill>
                  <a:latin typeface="Times New Roman" pitchFamily="18" charset="0"/>
                </a:rPr>
                <a:t>d</a:t>
              </a:r>
              <a:r>
                <a:rPr lang="en-CA" altLang="en-US" sz="2800">
                  <a:latin typeface="Times New Roman" pitchFamily="18" charset="0"/>
                </a:rPr>
                <a:t> =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0  </a:t>
              </a:r>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,1</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sym typeface="Symbol" panose="05050102010706020507" pitchFamily="18" charset="2"/>
                </a:rPr>
                <a:t> </a:t>
              </a:r>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2</a:t>
              </a:r>
              <a:r>
                <a:rPr lang="en-US" altLang="en-US" sz="2800" i="1">
                  <a:solidFill>
                    <a:srgbClr val="FF00FF"/>
                  </a:solidFill>
                  <a:latin typeface="Times New Roman" pitchFamily="18" charset="0"/>
                </a:rPr>
                <a:t>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,2</a:t>
              </a:r>
              <a:r>
                <a:rPr lang="en-US" altLang="en-US" sz="2800" baseline="-25000">
                  <a:solidFill>
                    <a:srgbClr val="FF00FF"/>
                  </a:solidFill>
                  <a:latin typeface="Times New Roman" pitchFamily="18" charset="0"/>
                  <a:sym typeface="Symbol" panose="05050102010706020507" pitchFamily="18" charset="2"/>
                </a:rPr>
                <a:t> </a:t>
              </a:r>
              <a:r>
                <a:rPr lang="en-CA" altLang="en-US" sz="2800">
                  <a:latin typeface="Times New Roman" pitchFamily="18" charset="0"/>
                </a:rPr>
                <a:t>+ </a:t>
              </a:r>
              <a:r>
                <a:rPr lang="en-US" altLang="en-US" sz="2800" i="1">
                  <a:latin typeface="Times New Roman" pitchFamily="18" charset="0"/>
                </a:rPr>
                <a:t>…</a:t>
              </a:r>
              <a:r>
                <a:rPr lang="en-US" altLang="en-US" sz="2800" i="1">
                  <a:solidFill>
                    <a:srgbClr val="FF00FF"/>
                  </a:solidFill>
                  <a:latin typeface="Times New Roman" pitchFamily="18" charset="0"/>
                </a:rPr>
                <a:t> </a:t>
              </a:r>
              <a:r>
                <a:rPr lang="en-CA" altLang="en-US" sz="2800">
                  <a:latin typeface="Times New Roman" pitchFamily="18" charset="0"/>
                </a:rPr>
                <a:t>+ </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n</a:t>
              </a:r>
              <a:r>
                <a:rPr lang="en-US" altLang="en-US" sz="2800" i="1">
                  <a:solidFill>
                    <a:srgbClr val="FF00FF"/>
                  </a:solidFill>
                  <a:latin typeface="Times New Roman" pitchFamily="18" charset="0"/>
                </a:rPr>
                <a:t> </a:t>
              </a:r>
              <a:r>
                <a:rPr lang="en-US" altLang="en-US" sz="2800" i="1" err="1">
                  <a:solidFill>
                    <a:srgbClr val="FF00FF"/>
                  </a:solidFill>
                  <a:latin typeface="Times New Roman" pitchFamily="18" charset="0"/>
                  <a:sym typeface="Symbol" panose="05050102010706020507" pitchFamily="18" charset="2"/>
                </a:rPr>
                <a:t>x</a:t>
              </a:r>
              <a:r>
                <a:rPr lang="en-US" altLang="en-US" sz="2800" baseline="-25000" err="1">
                  <a:solidFill>
                    <a:srgbClr val="FF00FF"/>
                  </a:solidFill>
                  <a:latin typeface="Times New Roman" pitchFamily="18" charset="0"/>
                  <a:sym typeface="Symbol" panose="05050102010706020507" pitchFamily="18" charset="2"/>
                </a:rPr>
                <a:t></a:t>
              </a:r>
              <a:r>
                <a:rPr lang="en-US" altLang="en-US" sz="2800" i="1" baseline="-25000" err="1">
                  <a:solidFill>
                    <a:srgbClr val="FF00FF"/>
                  </a:solidFill>
                  <a:latin typeface="Times New Roman" pitchFamily="18" charset="0"/>
                  <a:sym typeface="Symbol" panose="05050102010706020507" pitchFamily="18" charset="2"/>
                </a:rPr>
                <a:t>d</a:t>
              </a:r>
              <a:r>
                <a:rPr lang="en-US" altLang="en-US" sz="2800" i="1" baseline="-25000" err="1">
                  <a:solidFill>
                    <a:srgbClr val="FF00FF"/>
                  </a:solidFill>
                  <a:latin typeface="Times New Roman" pitchFamily="18" charset="0"/>
                </a:rPr>
                <a:t>,n</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rPr>
                <a:t>  </a:t>
              </a:r>
              <a:endParaRPr lang="en-CA" altLang="en-US" sz="2800">
                <a:latin typeface="Times New Roman" pitchFamily="18" charset="0"/>
              </a:endParaRPr>
            </a:p>
          </p:txBody>
        </p:sp>
        <p:sp>
          <p:nvSpPr>
            <p:cNvPr id="77" name="Text Box 33"/>
            <p:cNvSpPr txBox="1">
              <a:spLocks noChangeArrowheads="1"/>
            </p:cNvSpPr>
            <p:nvPr/>
          </p:nvSpPr>
          <p:spPr bwMode="auto">
            <a:xfrm>
              <a:off x="2971800" y="4572000"/>
              <a:ext cx="495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 </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m-1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,1</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sym typeface="Symbol" panose="05050102010706020507" pitchFamily="18" charset="2"/>
                </a:rPr>
                <a:t> </a:t>
              </a:r>
              <a:r>
                <a:rPr lang="en-US" altLang="en-US" sz="2800" i="1" baseline="30000">
                  <a:solidFill>
                    <a:srgbClr val="FF00FF"/>
                  </a:solidFill>
                  <a:latin typeface="Times New Roman" pitchFamily="18" charset="0"/>
                </a:rPr>
                <a:t>2</a:t>
              </a:r>
              <a:r>
                <a:rPr lang="en-CA" altLang="en-US" sz="2800">
                  <a:latin typeface="Times New Roman" pitchFamily="18" charset="0"/>
                </a:rPr>
                <a:t> + </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i="1" baseline="-25000">
                  <a:solidFill>
                    <a:srgbClr val="66FF33"/>
                  </a:solidFill>
                  <a:latin typeface="Times New Roman" pitchFamily="18" charset="0"/>
                </a:rPr>
                <a:t>  </a:t>
              </a:r>
              <a:r>
                <a:rPr lang="en-US" altLang="en-US" sz="2800" i="1">
                  <a:solidFill>
                    <a:srgbClr val="FF00FF"/>
                  </a:solidFill>
                  <a:latin typeface="Times New Roman" pitchFamily="18" charset="0"/>
                  <a:sym typeface="Symbol" panose="05050102010706020507" pitchFamily="18" charset="2"/>
                </a:rPr>
                <a:t>x</a:t>
              </a:r>
              <a:r>
                <a:rPr lang="en-US" altLang="en-US" sz="2800" baseline="-25000">
                  <a:solidFill>
                    <a:srgbClr val="FF00FF"/>
                  </a:solidFill>
                  <a:latin typeface="Times New Roman" pitchFamily="18" charset="0"/>
                  <a:sym typeface="Symbol" panose="05050102010706020507" pitchFamily="18" charset="2"/>
                </a:rPr>
                <a:t></a:t>
              </a:r>
              <a:r>
                <a:rPr lang="en-US" altLang="en-US" sz="2800" i="1" baseline="-25000">
                  <a:solidFill>
                    <a:srgbClr val="FF00FF"/>
                  </a:solidFill>
                  <a:latin typeface="Times New Roman" pitchFamily="18" charset="0"/>
                  <a:sym typeface="Symbol" panose="05050102010706020507" pitchFamily="18" charset="2"/>
                </a:rPr>
                <a:t>d</a:t>
              </a:r>
              <a:r>
                <a:rPr lang="en-US" altLang="en-US" sz="2800" i="1" baseline="-25000">
                  <a:solidFill>
                    <a:srgbClr val="FF00FF"/>
                  </a:solidFill>
                  <a:latin typeface="Times New Roman" pitchFamily="18" charset="0"/>
                </a:rPr>
                <a:t>,2</a:t>
              </a:r>
              <a:r>
                <a:rPr lang="en-US" altLang="en-US" sz="2800" baseline="-25000">
                  <a:solidFill>
                    <a:srgbClr val="FF00FF"/>
                  </a:solidFill>
                  <a:latin typeface="Times New Roman" pitchFamily="18" charset="0"/>
                  <a:sym typeface="Symbol" panose="05050102010706020507" pitchFamily="18" charset="2"/>
                </a:rPr>
                <a:t></a:t>
              </a:r>
              <a:r>
                <a:rPr lang="en-US" altLang="en-US" sz="2800" i="1">
                  <a:solidFill>
                    <a:srgbClr val="FF00FF"/>
                  </a:solidFill>
                  <a:latin typeface="Times New Roman" pitchFamily="18" charset="0"/>
                  <a:sym typeface="Symbol" panose="05050102010706020507" pitchFamily="18" charset="2"/>
                </a:rPr>
                <a:t> </a:t>
              </a:r>
              <a:r>
                <a:rPr lang="en-US" altLang="en-US" sz="2800" i="1" baseline="30000">
                  <a:solidFill>
                    <a:srgbClr val="FF00FF"/>
                  </a:solidFill>
                  <a:latin typeface="Times New Roman" pitchFamily="18" charset="0"/>
                </a:rPr>
                <a:t>2</a:t>
              </a:r>
              <a:r>
                <a:rPr lang="en-CA" altLang="en-US" sz="2800">
                  <a:latin typeface="Times New Roman" pitchFamily="18" charset="0"/>
                </a:rPr>
                <a:t> </a:t>
              </a:r>
            </a:p>
            <a:p>
              <a:pPr>
                <a:spcBef>
                  <a:spcPct val="0"/>
                </a:spcBef>
              </a:pPr>
              <a:endParaRPr lang="en-CA" altLang="en-US" sz="2800">
                <a:latin typeface="Times New Roman" pitchFamily="18" charset="0"/>
              </a:endParaRPr>
            </a:p>
          </p:txBody>
        </p:sp>
      </p:grpSp>
    </p:spTree>
    <p:extLst>
      <p:ext uri="{BB962C8B-B14F-4D97-AF65-F5344CB8AC3E}">
        <p14:creationId xmlns:p14="http://schemas.microsoft.com/office/powerpoint/2010/main" val="429190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6">
                                            <p:txEl>
                                              <p:pRg st="4" end="4"/>
                                            </p:txEl>
                                          </p:spTgt>
                                        </p:tgtEl>
                                        <p:attrNameLst>
                                          <p:attrName>style.visibility</p:attrName>
                                        </p:attrNameLst>
                                      </p:cBhvr>
                                      <p:to>
                                        <p:strVal val="visible"/>
                                      </p:to>
                                    </p:set>
                                    <p:anim calcmode="lin" valueType="num">
                                      <p:cBhvr additive="base">
                                        <p:cTn id="13" dur="500" fill="hold"/>
                                        <p:tgtEl>
                                          <p:spTgt spid="66">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6">
                                            <p:txEl>
                                              <p:pRg st="5" end="5"/>
                                            </p:txEl>
                                          </p:spTgt>
                                        </p:tgtEl>
                                        <p:attrNameLst>
                                          <p:attrName>style.visibility</p:attrName>
                                        </p:attrNameLst>
                                      </p:cBhvr>
                                      <p:to>
                                        <p:strVal val="visible"/>
                                      </p:to>
                                    </p:set>
                                    <p:anim calcmode="lin" valueType="num">
                                      <p:cBhvr additive="base">
                                        <p:cTn id="23" dur="500" fill="hold"/>
                                        <p:tgtEl>
                                          <p:spTgt spid="66">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6">
                                            <p:txEl>
                                              <p:pRg st="6" end="6"/>
                                            </p:txEl>
                                          </p:spTgt>
                                        </p:tgtEl>
                                        <p:attrNameLst>
                                          <p:attrName>style.visibility</p:attrName>
                                        </p:attrNameLst>
                                      </p:cBhvr>
                                      <p:to>
                                        <p:strVal val="visible"/>
                                      </p:to>
                                    </p:set>
                                    <p:anim calcmode="lin" valueType="num">
                                      <p:cBhvr additive="base">
                                        <p:cTn id="29" dur="500" fill="hold"/>
                                        <p:tgtEl>
                                          <p:spTgt spid="66">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Learning</a:t>
            </a:r>
          </a:p>
        </p:txBody>
      </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09600"/>
                <a:ext cx="9338913" cy="271087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Neural Networks:</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It is much harder to find the weights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e>
                      <m:sub>
                        <m:r>
                          <a:rPr lang="en-CA" altLang="en-US" sz="2800" i="1">
                            <a:solidFill>
                              <a:srgbClr val="66FF33"/>
                            </a:solidFill>
                            <a:latin typeface="Cambria Math" panose="02040503050406030204" pitchFamily="18" charset="0"/>
                            <a:sym typeface="Symbol" panose="05050102010706020507" pitchFamily="18" charset="2"/>
                          </a:rPr>
                          <m:t>𝑜𝑝𝑡</m:t>
                        </m:r>
                      </m:sub>
                    </m:sSub>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a:t>
                </a: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09600"/>
                <a:ext cx="9338913" cy="2710870"/>
              </a:xfrm>
              <a:prstGeom prst="rect">
                <a:avLst/>
              </a:prstGeom>
              <a:blipFill>
                <a:blip r:embed="rId4"/>
                <a:stretch>
                  <a:fillRect t="-2247" b="-40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6"/>
                <a:stretch>
                  <a:fillRect/>
                </a:stretch>
              </a:blipFill>
            </p:spPr>
            <p:txBody>
              <a:bodyPr/>
              <a:lstStyle/>
              <a:p>
                <a:r>
                  <a:rPr lang="en-US">
                    <a:noFill/>
                  </a:rPr>
                  <a:t> </a:t>
                </a:r>
              </a:p>
            </p:txBody>
          </p:sp>
        </mc:Fallback>
      </mc:AlternateContent>
      <p:grpSp>
        <p:nvGrpSpPr>
          <p:cNvPr id="23" name="Group 22"/>
          <p:cNvGrpSpPr/>
          <p:nvPr/>
        </p:nvGrpSpPr>
        <p:grpSpPr>
          <a:xfrm>
            <a:off x="76200" y="3962400"/>
            <a:ext cx="3766810" cy="2590800"/>
            <a:chOff x="76200" y="3962400"/>
            <a:chExt cx="3766810" cy="2590800"/>
          </a:xfrm>
        </p:grpSpPr>
        <p:grpSp>
          <p:nvGrpSpPr>
            <p:cNvPr id="24" name="Group 23"/>
            <p:cNvGrpSpPr/>
            <p:nvPr/>
          </p:nvGrpSpPr>
          <p:grpSpPr>
            <a:xfrm>
              <a:off x="76200" y="3962400"/>
              <a:ext cx="3766810" cy="2590800"/>
              <a:chOff x="76200" y="3962400"/>
              <a:chExt cx="3766810" cy="2590800"/>
            </a:xfrm>
          </p:grpSpPr>
          <p:cxnSp>
            <p:nvCxnSpPr>
              <p:cNvPr id="40" name="Straight Connector 39"/>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5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5" name="Group 24"/>
            <p:cNvGrpSpPr/>
            <p:nvPr/>
          </p:nvGrpSpPr>
          <p:grpSpPr>
            <a:xfrm>
              <a:off x="876128" y="4942080"/>
              <a:ext cx="2353800" cy="860040"/>
              <a:chOff x="875410" y="4942080"/>
              <a:chExt cx="2353800" cy="860040"/>
            </a:xfrm>
          </p:grpSpPr>
          <p:sp>
            <p:nvSpPr>
              <p:cNvPr id="26" name="Oval 2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8" name="Oval 27"/>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9" name="Oval 28"/>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0" name="Oval 29"/>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2" name="Oval 3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3" name="Oval 3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4" name="Oval 33"/>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5" name="Oval 34"/>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6" name="Oval 35"/>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7" name="Oval 36"/>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8" name="Oval 37"/>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9" name="Oval 38"/>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75"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75"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7"/>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Freeform 43"/>
          <p:cNvSpPr/>
          <p:nvPr/>
        </p:nvSpPr>
        <p:spPr>
          <a:xfrm>
            <a:off x="791200" y="4994900"/>
            <a:ext cx="2720340" cy="98299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0340" h="982990">
                <a:moveTo>
                  <a:pt x="0" y="925840"/>
                </a:moveTo>
                <a:cubicBezTo>
                  <a:pt x="37147" y="881548"/>
                  <a:pt x="74295" y="837257"/>
                  <a:pt x="137160" y="771535"/>
                </a:cubicBezTo>
                <a:cubicBezTo>
                  <a:pt x="200025" y="705813"/>
                  <a:pt x="301943" y="638185"/>
                  <a:pt x="377190" y="531505"/>
                </a:cubicBezTo>
                <a:cubicBezTo>
                  <a:pt x="452437" y="424825"/>
                  <a:pt x="499110" y="170507"/>
                  <a:pt x="588645" y="131455"/>
                </a:cubicBezTo>
                <a:cubicBezTo>
                  <a:pt x="678180" y="92402"/>
                  <a:pt x="787718" y="314335"/>
                  <a:pt x="914400" y="297190"/>
                </a:cubicBezTo>
                <a:cubicBezTo>
                  <a:pt x="1041082" y="280045"/>
                  <a:pt x="1254443" y="36205"/>
                  <a:pt x="1348740" y="28585"/>
                </a:cubicBezTo>
                <a:cubicBezTo>
                  <a:pt x="1443037" y="20965"/>
                  <a:pt x="1419225" y="256233"/>
                  <a:pt x="1480185" y="251470"/>
                </a:cubicBezTo>
                <a:cubicBezTo>
                  <a:pt x="1541145" y="246708"/>
                  <a:pt x="1664018" y="-1895"/>
                  <a:pt x="1714500" y="10"/>
                </a:cubicBezTo>
                <a:cubicBezTo>
                  <a:pt x="1764982" y="1915"/>
                  <a:pt x="1760220" y="182890"/>
                  <a:pt x="1783080" y="262900"/>
                </a:cubicBezTo>
                <a:cubicBezTo>
                  <a:pt x="1805940" y="342910"/>
                  <a:pt x="1801178" y="422920"/>
                  <a:pt x="1851660" y="480070"/>
                </a:cubicBezTo>
                <a:cubicBezTo>
                  <a:pt x="1902143" y="537220"/>
                  <a:pt x="2012632" y="663903"/>
                  <a:pt x="2085975" y="605800"/>
                </a:cubicBezTo>
                <a:cubicBezTo>
                  <a:pt x="2159318" y="547697"/>
                  <a:pt x="2239328" y="157173"/>
                  <a:pt x="2291715" y="131455"/>
                </a:cubicBezTo>
                <a:cubicBezTo>
                  <a:pt x="2344103" y="105738"/>
                  <a:pt x="2360295" y="343863"/>
                  <a:pt x="2400300" y="451495"/>
                </a:cubicBezTo>
                <a:cubicBezTo>
                  <a:pt x="2440305" y="559127"/>
                  <a:pt x="2478405" y="688668"/>
                  <a:pt x="2531745" y="777250"/>
                </a:cubicBezTo>
                <a:cubicBezTo>
                  <a:pt x="2585085" y="865832"/>
                  <a:pt x="2652712" y="924411"/>
                  <a:pt x="2720340" y="982990"/>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46" name="Group 45"/>
          <p:cNvGrpSpPr/>
          <p:nvPr/>
        </p:nvGrpSpPr>
        <p:grpSpPr>
          <a:xfrm>
            <a:off x="4185729" y="4776808"/>
            <a:ext cx="4848408" cy="2004749"/>
            <a:chOff x="990600" y="571500"/>
            <a:chExt cx="7145283" cy="2890830"/>
          </a:xfrm>
        </p:grpSpPr>
        <p:sp>
          <p:nvSpPr>
            <p:cNvPr id="47" name="Rectangle 46"/>
            <p:cNvSpPr/>
            <p:nvPr/>
          </p:nvSpPr>
          <p:spPr>
            <a:xfrm>
              <a:off x="990600" y="571500"/>
              <a:ext cx="6858000" cy="2781300"/>
            </a:xfrm>
            <a:prstGeom prst="rect">
              <a:avLst/>
            </a:prstGeom>
            <a:solidFill>
              <a:schemeClr val="tx1"/>
            </a:solidFill>
            <a:ln>
              <a:noFill/>
            </a:ln>
          </p:spPr>
          <p:txBody>
            <a:bodyPr wrap="square" rtlCol="0" anchor="ctr">
              <a:spAutoFit/>
            </a:bodyPr>
            <a:lstStyle/>
            <a:p>
              <a:pPr algn="l"/>
              <a:endParaRPr lang="en-CA" sz="2400"/>
            </a:p>
          </p:txBody>
        </p:sp>
        <p:pic>
          <p:nvPicPr>
            <p:cNvPr id="48" name="Picture 6" descr="Image result for convolutional neural net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668887"/>
              <a:ext cx="5334000" cy="2657476"/>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096001" y="2792965"/>
              <a:ext cx="1752599" cy="488192"/>
            </a:xfrm>
            <a:prstGeom prst="rect">
              <a:avLst/>
            </a:prstGeom>
            <a:solidFill>
              <a:schemeClr val="tx1"/>
            </a:solidFill>
          </p:spPr>
          <p:txBody>
            <a:bodyPr wrap="square">
              <a:spAutoFit/>
            </a:bodyPr>
            <a:lstStyle/>
            <a:p>
              <a:pPr algn="ctr"/>
              <a:r>
                <a:rPr lang="en-US" sz="1600" i="1">
                  <a:solidFill>
                    <a:schemeClr val="accent1"/>
                  </a:solidFill>
                </a:rPr>
                <a:t>E(</a:t>
              </a:r>
              <a:r>
                <a:rPr lang="en-US" altLang="en-US" sz="1600" i="1">
                  <a:solidFill>
                    <a:srgbClr val="008000"/>
                  </a:solidFill>
                </a:rPr>
                <a:t>w</a:t>
              </a:r>
              <a:r>
                <a:rPr lang="en-US" altLang="en-US" sz="1600" i="1" baseline="-25000">
                  <a:solidFill>
                    <a:srgbClr val="008000"/>
                  </a:solidFill>
                </a:rPr>
                <a:t>1</a:t>
              </a:r>
              <a:r>
                <a:rPr lang="en-CA" sz="1600" i="1">
                  <a:solidFill>
                    <a:schemeClr val="accent1"/>
                  </a:solidFill>
                </a:rPr>
                <a:t>,…,</a:t>
              </a:r>
              <a:r>
                <a:rPr lang="en-US" altLang="en-US" sz="1600" i="1" err="1">
                  <a:solidFill>
                    <a:srgbClr val="008000"/>
                  </a:solidFill>
                </a:rPr>
                <a:t>w</a:t>
              </a:r>
              <a:r>
                <a:rPr lang="en-US" altLang="en-US" sz="1600" i="1" baseline="-25000" err="1">
                  <a:solidFill>
                    <a:srgbClr val="008000"/>
                  </a:solidFill>
                </a:rPr>
                <a:t>m</a:t>
              </a:r>
              <a:r>
                <a:rPr lang="en-CA" sz="1600" i="1">
                  <a:solidFill>
                    <a:schemeClr val="accent1"/>
                  </a:solidFill>
                </a:rPr>
                <a:t>)</a:t>
              </a:r>
            </a:p>
          </p:txBody>
        </p:sp>
        <p:sp>
          <p:nvSpPr>
            <p:cNvPr id="50" name="Rectangle 49"/>
            <p:cNvSpPr/>
            <p:nvPr/>
          </p:nvSpPr>
          <p:spPr>
            <a:xfrm>
              <a:off x="2087119" y="735562"/>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51" name="Rectangle 50"/>
            <p:cNvSpPr/>
            <p:nvPr/>
          </p:nvSpPr>
          <p:spPr>
            <a:xfrm>
              <a:off x="2102500" y="1001483"/>
              <a:ext cx="808482" cy="665717"/>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54" name="Rectangle 53"/>
            <p:cNvSpPr/>
            <p:nvPr/>
          </p:nvSpPr>
          <p:spPr>
            <a:xfrm>
              <a:off x="5439918" y="2640563"/>
              <a:ext cx="808482" cy="665717"/>
            </a:xfrm>
            <a:prstGeom prst="rect">
              <a:avLst/>
            </a:prstGeom>
            <a:noFill/>
          </p:spPr>
          <p:txBody>
            <a:bodyPr wrap="square">
              <a:spAutoFit/>
            </a:bodyPr>
            <a:lstStyle/>
            <a:p>
              <a:pPr algn="ctr"/>
              <a:r>
                <a:rPr lang="en-US" altLang="en-US" sz="2400" i="1" err="1">
                  <a:solidFill>
                    <a:srgbClr val="008000"/>
                  </a:solidFill>
                </a:rPr>
                <a:t>w</a:t>
              </a:r>
              <a:r>
                <a:rPr lang="en-US" altLang="en-US" sz="2400" i="1" baseline="-25000" err="1">
                  <a:solidFill>
                    <a:srgbClr val="008000"/>
                  </a:solidFill>
                </a:rPr>
                <a:t>m</a:t>
              </a:r>
              <a:endParaRPr lang="en-CA" sz="2400" i="1">
                <a:solidFill>
                  <a:srgbClr val="008000"/>
                </a:solidFill>
              </a:endParaRPr>
            </a:p>
          </p:txBody>
        </p:sp>
        <p:sp>
          <p:nvSpPr>
            <p:cNvPr id="55" name="Rectangle 54"/>
            <p:cNvSpPr/>
            <p:nvPr/>
          </p:nvSpPr>
          <p:spPr>
            <a:xfrm>
              <a:off x="1360650" y="905469"/>
              <a:ext cx="637050" cy="665717"/>
            </a:xfrm>
            <a:prstGeom prst="rect">
              <a:avLst/>
            </a:prstGeom>
            <a:noFill/>
          </p:spPr>
          <p:txBody>
            <a:bodyPr wrap="square">
              <a:spAutoFit/>
            </a:bodyPr>
            <a:lstStyle/>
            <a:p>
              <a:pPr algn="ctr"/>
              <a:r>
                <a:rPr lang="en-US" altLang="en-US" sz="2400" i="1">
                  <a:solidFill>
                    <a:schemeClr val="bg2"/>
                  </a:solidFill>
                </a:rPr>
                <a:t>x</a:t>
              </a:r>
              <a:r>
                <a:rPr lang="en-US" altLang="en-US" sz="2400" i="1" baseline="-25000">
                  <a:solidFill>
                    <a:schemeClr val="bg2"/>
                  </a:solidFill>
                </a:rPr>
                <a:t>1</a:t>
              </a:r>
              <a:endParaRPr lang="en-CA" sz="2400" i="1">
                <a:solidFill>
                  <a:schemeClr val="bg2"/>
                </a:solidFill>
              </a:endParaRPr>
            </a:p>
          </p:txBody>
        </p:sp>
        <p:sp>
          <p:nvSpPr>
            <p:cNvPr id="56" name="Rectangle 55"/>
            <p:cNvSpPr/>
            <p:nvPr/>
          </p:nvSpPr>
          <p:spPr>
            <a:xfrm>
              <a:off x="1344150" y="2796613"/>
              <a:ext cx="637050" cy="665717"/>
            </a:xfrm>
            <a:prstGeom prst="rect">
              <a:avLst/>
            </a:prstGeom>
            <a:noFill/>
          </p:spPr>
          <p:txBody>
            <a:bodyPr wrap="square">
              <a:spAutoFit/>
            </a:bodyPr>
            <a:lstStyle/>
            <a:p>
              <a:pPr algn="ctr"/>
              <a:r>
                <a:rPr lang="en-US" altLang="en-US" sz="2400" i="1" err="1">
                  <a:solidFill>
                    <a:schemeClr val="bg2"/>
                  </a:solidFill>
                </a:rPr>
                <a:t>x</a:t>
              </a:r>
              <a:r>
                <a:rPr lang="en-US" altLang="en-US" sz="2400" i="1" baseline="-25000" err="1">
                  <a:solidFill>
                    <a:schemeClr val="bg2"/>
                  </a:solidFill>
                </a:rPr>
                <a:t>n</a:t>
              </a:r>
              <a:endParaRPr lang="en-CA" sz="2400" i="1">
                <a:solidFill>
                  <a:schemeClr val="bg2"/>
                </a:solidFill>
              </a:endParaRPr>
            </a:p>
          </p:txBody>
        </p:sp>
        <p:sp>
          <p:nvSpPr>
            <p:cNvPr id="57" name="Rectangle 56"/>
            <p:cNvSpPr/>
            <p:nvPr/>
          </p:nvSpPr>
          <p:spPr>
            <a:xfrm>
              <a:off x="6858000" y="1474357"/>
              <a:ext cx="824953" cy="665717"/>
            </a:xfrm>
            <a:prstGeom prst="rect">
              <a:avLst/>
            </a:prstGeom>
          </p:spPr>
          <p:txBody>
            <a:bodyPr wrap="none">
              <a:spAutoFit/>
            </a:bodyPr>
            <a:lstStyle/>
            <a:p>
              <a:r>
                <a:rPr lang="en-US" altLang="en-US" sz="2400" i="1">
                  <a:solidFill>
                    <a:schemeClr val="bg2"/>
                  </a:solidFill>
                  <a:sym typeface="Symbol" panose="05050102010706020507" pitchFamily="18" charset="2"/>
                </a:rPr>
                <a:t>cat</a:t>
              </a:r>
              <a:endParaRPr lang="en-CA" sz="2400">
                <a:solidFill>
                  <a:schemeClr val="bg2"/>
                </a:solidFill>
              </a:endParaRPr>
            </a:p>
          </p:txBody>
        </p:sp>
        <p:sp>
          <p:nvSpPr>
            <p:cNvPr id="58" name="Rectangle 57"/>
            <p:cNvSpPr/>
            <p:nvPr/>
          </p:nvSpPr>
          <p:spPr>
            <a:xfrm>
              <a:off x="6858000" y="1753160"/>
              <a:ext cx="952523" cy="665717"/>
            </a:xfrm>
            <a:prstGeom prst="rect">
              <a:avLst/>
            </a:prstGeom>
          </p:spPr>
          <p:txBody>
            <a:bodyPr wrap="none">
              <a:spAutoFit/>
            </a:bodyPr>
            <a:lstStyle/>
            <a:p>
              <a:r>
                <a:rPr lang="en-US" sz="2400" i="1">
                  <a:solidFill>
                    <a:schemeClr val="bg2"/>
                  </a:solidFill>
                  <a:sym typeface="Symbol" panose="05050102010706020507" pitchFamily="18" charset="2"/>
                </a:rPr>
                <a:t>dog</a:t>
              </a:r>
              <a:endParaRPr lang="en-CA" sz="2400">
                <a:solidFill>
                  <a:schemeClr val="bg2"/>
                </a:solidFill>
              </a:endParaRPr>
            </a:p>
          </p:txBody>
        </p:sp>
        <p:sp>
          <p:nvSpPr>
            <p:cNvPr id="59" name="Rectangle 58"/>
            <p:cNvSpPr/>
            <p:nvPr/>
          </p:nvSpPr>
          <p:spPr>
            <a:xfrm>
              <a:off x="6873072" y="2047818"/>
              <a:ext cx="1025757" cy="665717"/>
            </a:xfrm>
            <a:prstGeom prst="rect">
              <a:avLst/>
            </a:prstGeom>
          </p:spPr>
          <p:txBody>
            <a:bodyPr wrap="none">
              <a:spAutoFit/>
            </a:bodyPr>
            <a:lstStyle/>
            <a:p>
              <a:r>
                <a:rPr lang="en-US" altLang="en-US" sz="2400" i="1">
                  <a:solidFill>
                    <a:schemeClr val="bg2"/>
                  </a:solidFill>
                  <a:sym typeface="Symbol" panose="05050102010706020507" pitchFamily="18" charset="2"/>
                </a:rPr>
                <a:t>face</a:t>
              </a:r>
              <a:endParaRPr lang="en-CA" sz="2400">
                <a:solidFill>
                  <a:schemeClr val="bg2"/>
                </a:solidFill>
              </a:endParaRPr>
            </a:p>
          </p:txBody>
        </p:sp>
        <p:sp>
          <p:nvSpPr>
            <p:cNvPr id="60" name="Rectangle 59"/>
            <p:cNvSpPr/>
            <p:nvPr/>
          </p:nvSpPr>
          <p:spPr>
            <a:xfrm>
              <a:off x="6469914" y="2306655"/>
              <a:ext cx="1665969" cy="665717"/>
            </a:xfrm>
            <a:prstGeom prst="rect">
              <a:avLst/>
            </a:prstGeom>
          </p:spPr>
          <p:txBody>
            <a:bodyPr wrap="none">
              <a:spAutoFit/>
            </a:bodyPr>
            <a:lstStyle/>
            <a:p>
              <a:r>
                <a:rPr lang="en-US" sz="2400" i="1">
                  <a:solidFill>
                    <a:schemeClr val="bg2"/>
                  </a:solidFill>
                  <a:sym typeface="Symbol" panose="05050102010706020507" pitchFamily="18" charset="2"/>
                </a:rPr>
                <a:t>bicycle.</a:t>
              </a:r>
              <a:endParaRPr lang="en-CA" sz="2400">
                <a:solidFill>
                  <a:schemeClr val="bg2"/>
                </a:solidFill>
              </a:endParaRPr>
            </a:p>
          </p:txBody>
        </p:sp>
        <p:sp>
          <p:nvSpPr>
            <p:cNvPr id="61" name="Rectangle 60"/>
            <p:cNvSpPr/>
            <p:nvPr/>
          </p:nvSpPr>
          <p:spPr>
            <a:xfrm>
              <a:off x="1033505" y="1752600"/>
              <a:ext cx="1396654" cy="665717"/>
            </a:xfrm>
            <a:prstGeom prst="rect">
              <a:avLst/>
            </a:prstGeom>
          </p:spPr>
          <p:txBody>
            <a:bodyPr wrap="none">
              <a:spAutoFit/>
            </a:bodyPr>
            <a:lstStyle/>
            <a:p>
              <a:r>
                <a:rPr lang="en-US" sz="2400" i="1" err="1">
                  <a:solidFill>
                    <a:schemeClr val="bg2"/>
                  </a:solidFill>
                  <a:sym typeface="Symbol" panose="05050102010706020507" pitchFamily="18" charset="2"/>
                </a:rPr>
                <a:t>pixel</a:t>
              </a:r>
              <a:r>
                <a:rPr lang="en-US" sz="2400" i="1" baseline="-25000" err="1">
                  <a:solidFill>
                    <a:schemeClr val="bg2"/>
                  </a:solidFill>
                  <a:sym typeface="Symbol" panose="05050102010706020507" pitchFamily="18" charset="2"/>
                </a:rPr>
                <a:t>i,j</a:t>
              </a:r>
              <a:endParaRPr lang="en-CA" sz="2400" baseline="-25000">
                <a:solidFill>
                  <a:schemeClr val="bg2"/>
                </a:solidFill>
              </a:endParaRPr>
            </a:p>
          </p:txBody>
        </p:sp>
      </p:grpSp>
      <p:grpSp>
        <p:nvGrpSpPr>
          <p:cNvPr id="3" name="Group 2"/>
          <p:cNvGrpSpPr/>
          <p:nvPr/>
        </p:nvGrpSpPr>
        <p:grpSpPr>
          <a:xfrm>
            <a:off x="163413" y="3200400"/>
            <a:ext cx="8828187" cy="2362200"/>
            <a:chOff x="87213" y="3200400"/>
            <a:chExt cx="8828187" cy="2362200"/>
          </a:xfrm>
        </p:grpSpPr>
        <p:sp>
          <p:nvSpPr>
            <p:cNvPr id="67" name="Rectangle 5"/>
            <p:cNvSpPr>
              <a:spLocks noChangeArrowheads="1"/>
            </p:cNvSpPr>
            <p:nvPr/>
          </p:nvSpPr>
          <p:spPr bwMode="auto">
            <a:xfrm>
              <a:off x="87213" y="3200400"/>
              <a:ext cx="88281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a:latin typeface="Times New Roman" panose="02020603050405020304" pitchFamily="18" charset="0"/>
                  <a:cs typeface="Times New Roman" pitchFamily="18" charset="0"/>
                </a:rPr>
                <a:t>Weights </a:t>
              </a:r>
              <a:r>
                <a:rPr lang="en-US" altLang="en-US" sz="2800" i="1" err="1">
                  <a:solidFill>
                    <a:srgbClr val="66FF33"/>
                  </a:solidFill>
                  <a:latin typeface="Times New Roman" panose="02020603050405020304" pitchFamily="18" charset="0"/>
                  <a:cs typeface="Times New Roman" pitchFamily="18" charset="0"/>
                </a:rPr>
                <a:t>w</a:t>
              </a:r>
              <a:r>
                <a:rPr lang="en-US" altLang="en-US" sz="2800" i="1" baseline="-25000" err="1">
                  <a:solidFill>
                    <a:srgbClr val="66FF33"/>
                  </a:solidFill>
                  <a:latin typeface="Times New Roman" panose="02020603050405020304" pitchFamily="18" charset="0"/>
                  <a:cs typeface="Times New Roman" pitchFamily="18" charset="0"/>
                </a:rPr>
                <a:t>k</a:t>
              </a:r>
              <a:r>
                <a:rPr lang="en-US" altLang="en-US" sz="2800">
                  <a:solidFill>
                    <a:srgbClr val="66FF33"/>
                  </a:solidFill>
                  <a:latin typeface="Times New Roman" panose="02020603050405020304" pitchFamily="18" charset="0"/>
                  <a:cs typeface="Times New Roman" pitchFamily="18" charset="0"/>
                </a:rPr>
                <a:t> </a:t>
              </a:r>
              <a:r>
                <a:rPr lang="en-US" altLang="en-US" sz="2800">
                  <a:latin typeface="Times New Roman" pitchFamily="18" charset="0"/>
                  <a:cs typeface="Times New Roman" pitchFamily="18" charset="0"/>
                </a:rPr>
                <a:t>that influence correct answers are increased</a:t>
              </a:r>
            </a:p>
            <a:p>
              <a:pPr lvl="1" algn="ctr">
                <a:spcBef>
                  <a:spcPct val="0"/>
                </a:spcBef>
                <a:buNone/>
              </a:pPr>
              <a:r>
                <a:rPr lang="en-US" altLang="en-US" sz="2800">
                  <a:latin typeface="Times New Roman" pitchFamily="18" charset="0"/>
                  <a:cs typeface="Times New Roman" pitchFamily="18" charset="0"/>
                </a:rPr>
                <a:t>and those that influence wrong answers are decreased.</a:t>
              </a:r>
            </a:p>
          </p:txBody>
        </p:sp>
        <p:grpSp>
          <p:nvGrpSpPr>
            <p:cNvPr id="68" name="Group 67"/>
            <p:cNvGrpSpPr/>
            <p:nvPr/>
          </p:nvGrpSpPr>
          <p:grpSpPr>
            <a:xfrm>
              <a:off x="4955211" y="4176954"/>
              <a:ext cx="1826589" cy="1385646"/>
              <a:chOff x="4724400" y="3077392"/>
              <a:chExt cx="4030951" cy="3642254"/>
            </a:xfrm>
          </p:grpSpPr>
          <p:pic>
            <p:nvPicPr>
              <p:cNvPr id="69" name="Picture 2"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077392"/>
                <a:ext cx="4030951" cy="3642254"/>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p:cNvSpPr/>
              <p:nvPr/>
            </p:nvSpPr>
            <p:spPr>
              <a:xfrm>
                <a:off x="6400800" y="4114800"/>
                <a:ext cx="2033628" cy="609600"/>
              </a:xfrm>
              <a:prstGeom prst="rect">
                <a:avLst/>
              </a:prstGeom>
              <a:solidFill>
                <a:srgbClr val="00621A"/>
              </a:solidFill>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spTree>
    <p:extLst>
      <p:ext uri="{BB962C8B-B14F-4D97-AF65-F5344CB8AC3E}">
        <p14:creationId xmlns:p14="http://schemas.microsoft.com/office/powerpoint/2010/main" val="125834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xEl>
                                              <p:pRg st="4" end="4"/>
                                            </p:txEl>
                                          </p:spTgt>
                                        </p:tgtEl>
                                        <p:attrNameLst>
                                          <p:attrName>style.visibility</p:attrName>
                                        </p:attrNameLst>
                                      </p:cBhvr>
                                      <p:to>
                                        <p:strVal val="visible"/>
                                      </p:to>
                                    </p:set>
                                    <p:anim calcmode="lin" valueType="num">
                                      <p:cBhvr additive="base">
                                        <p:cTn id="7" dur="500" fill="hold"/>
                                        <p:tgtEl>
                                          <p:spTgt spid="66">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0-#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6">
                                            <p:txEl>
                                              <p:pRg st="5" end="5"/>
                                            </p:txEl>
                                          </p:spTgt>
                                        </p:tgtEl>
                                        <p:attrNameLst>
                                          <p:attrName>style.visibility</p:attrName>
                                        </p:attrNameLst>
                                      </p:cBhvr>
                                      <p:to>
                                        <p:strVal val="visible"/>
                                      </p:to>
                                    </p:set>
                                    <p:anim calcmode="lin" valueType="num">
                                      <p:cBhvr additive="base">
                                        <p:cTn id="21" dur="500" fill="hold"/>
                                        <p:tgtEl>
                                          <p:spTgt spid="66">
                                            <p:txEl>
                                              <p:pRg st="5" end="5"/>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Learning</a:t>
            </a:r>
          </a:p>
        </p:txBody>
      </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09600"/>
                <a:ext cx="9338913" cy="271087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Neural Networks:</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It is much harder to find the weights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e>
                      <m:sub>
                        <m:r>
                          <a:rPr lang="en-CA" altLang="en-US" sz="2800" i="1">
                            <a:solidFill>
                              <a:srgbClr val="66FF33"/>
                            </a:solidFill>
                            <a:latin typeface="Cambria Math" panose="02040503050406030204" pitchFamily="18" charset="0"/>
                            <a:sym typeface="Symbol" panose="05050102010706020507" pitchFamily="18" charset="2"/>
                          </a:rPr>
                          <m:t>𝑜𝑝𝑡</m:t>
                        </m:r>
                      </m:sub>
                    </m:sSub>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a:t>
                </a: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09600"/>
                <a:ext cx="9338913" cy="2710870"/>
              </a:xfrm>
              <a:prstGeom prst="rect">
                <a:avLst/>
              </a:prstGeom>
              <a:blipFill>
                <a:blip r:embed="rId4"/>
                <a:stretch>
                  <a:fillRect t="-2247" b="-40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6"/>
                <a:stretch>
                  <a:fillRect/>
                </a:stretch>
              </a:blipFill>
            </p:spPr>
            <p:txBody>
              <a:bodyPr/>
              <a:lstStyle/>
              <a:p>
                <a:r>
                  <a:rPr lang="en-US">
                    <a:noFill/>
                  </a:rPr>
                  <a:t> </a:t>
                </a:r>
              </a:p>
            </p:txBody>
          </p:sp>
        </mc:Fallback>
      </mc:AlternateContent>
      <p:grpSp>
        <p:nvGrpSpPr>
          <p:cNvPr id="23" name="Group 22"/>
          <p:cNvGrpSpPr/>
          <p:nvPr/>
        </p:nvGrpSpPr>
        <p:grpSpPr>
          <a:xfrm>
            <a:off x="76200" y="3962400"/>
            <a:ext cx="3766810" cy="2590800"/>
            <a:chOff x="76200" y="3962400"/>
            <a:chExt cx="3766810" cy="2590800"/>
          </a:xfrm>
        </p:grpSpPr>
        <p:grpSp>
          <p:nvGrpSpPr>
            <p:cNvPr id="24" name="Group 23"/>
            <p:cNvGrpSpPr/>
            <p:nvPr/>
          </p:nvGrpSpPr>
          <p:grpSpPr>
            <a:xfrm>
              <a:off x="76200" y="3962400"/>
              <a:ext cx="3766810" cy="2590800"/>
              <a:chOff x="76200" y="3962400"/>
              <a:chExt cx="3766810" cy="2590800"/>
            </a:xfrm>
          </p:grpSpPr>
          <p:cxnSp>
            <p:nvCxnSpPr>
              <p:cNvPr id="40" name="Straight Connector 39"/>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5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5" name="Group 24"/>
            <p:cNvGrpSpPr/>
            <p:nvPr/>
          </p:nvGrpSpPr>
          <p:grpSpPr>
            <a:xfrm>
              <a:off x="876128" y="4942080"/>
              <a:ext cx="2353800" cy="860040"/>
              <a:chOff x="875410" y="4942080"/>
              <a:chExt cx="2353800" cy="860040"/>
            </a:xfrm>
          </p:grpSpPr>
          <p:sp>
            <p:nvSpPr>
              <p:cNvPr id="26" name="Oval 2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8" name="Oval 27"/>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9" name="Oval 28"/>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0" name="Oval 29"/>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2" name="Oval 3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3" name="Oval 3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4" name="Oval 33"/>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5" name="Oval 34"/>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6" name="Oval 35"/>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7" name="Oval 36"/>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8" name="Oval 37"/>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9" name="Oval 38"/>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75"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75"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7"/>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Freeform 43"/>
          <p:cNvSpPr/>
          <p:nvPr/>
        </p:nvSpPr>
        <p:spPr>
          <a:xfrm>
            <a:off x="791200" y="4994900"/>
            <a:ext cx="2720340" cy="98299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0340" h="982990">
                <a:moveTo>
                  <a:pt x="0" y="925840"/>
                </a:moveTo>
                <a:cubicBezTo>
                  <a:pt x="37147" y="881548"/>
                  <a:pt x="74295" y="837257"/>
                  <a:pt x="137160" y="771535"/>
                </a:cubicBezTo>
                <a:cubicBezTo>
                  <a:pt x="200025" y="705813"/>
                  <a:pt x="301943" y="638185"/>
                  <a:pt x="377190" y="531505"/>
                </a:cubicBezTo>
                <a:cubicBezTo>
                  <a:pt x="452437" y="424825"/>
                  <a:pt x="499110" y="170507"/>
                  <a:pt x="588645" y="131455"/>
                </a:cubicBezTo>
                <a:cubicBezTo>
                  <a:pt x="678180" y="92402"/>
                  <a:pt x="787718" y="314335"/>
                  <a:pt x="914400" y="297190"/>
                </a:cubicBezTo>
                <a:cubicBezTo>
                  <a:pt x="1041082" y="280045"/>
                  <a:pt x="1254443" y="36205"/>
                  <a:pt x="1348740" y="28585"/>
                </a:cubicBezTo>
                <a:cubicBezTo>
                  <a:pt x="1443037" y="20965"/>
                  <a:pt x="1419225" y="256233"/>
                  <a:pt x="1480185" y="251470"/>
                </a:cubicBezTo>
                <a:cubicBezTo>
                  <a:pt x="1541145" y="246708"/>
                  <a:pt x="1664018" y="-1895"/>
                  <a:pt x="1714500" y="10"/>
                </a:cubicBezTo>
                <a:cubicBezTo>
                  <a:pt x="1764982" y="1915"/>
                  <a:pt x="1760220" y="182890"/>
                  <a:pt x="1783080" y="262900"/>
                </a:cubicBezTo>
                <a:cubicBezTo>
                  <a:pt x="1805940" y="342910"/>
                  <a:pt x="1801178" y="422920"/>
                  <a:pt x="1851660" y="480070"/>
                </a:cubicBezTo>
                <a:cubicBezTo>
                  <a:pt x="1902143" y="537220"/>
                  <a:pt x="2012632" y="663903"/>
                  <a:pt x="2085975" y="605800"/>
                </a:cubicBezTo>
                <a:cubicBezTo>
                  <a:pt x="2159318" y="547697"/>
                  <a:pt x="2239328" y="157173"/>
                  <a:pt x="2291715" y="131455"/>
                </a:cubicBezTo>
                <a:cubicBezTo>
                  <a:pt x="2344103" y="105738"/>
                  <a:pt x="2360295" y="343863"/>
                  <a:pt x="2400300" y="451495"/>
                </a:cubicBezTo>
                <a:cubicBezTo>
                  <a:pt x="2440305" y="559127"/>
                  <a:pt x="2478405" y="688668"/>
                  <a:pt x="2531745" y="777250"/>
                </a:cubicBezTo>
                <a:cubicBezTo>
                  <a:pt x="2585085" y="865832"/>
                  <a:pt x="2652712" y="924411"/>
                  <a:pt x="2720340" y="982990"/>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7" name="Rectangle 5"/>
          <p:cNvSpPr>
            <a:spLocks noChangeArrowheads="1"/>
          </p:cNvSpPr>
          <p:nvPr/>
        </p:nvSpPr>
        <p:spPr bwMode="auto">
          <a:xfrm>
            <a:off x="163413" y="3200400"/>
            <a:ext cx="88281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a:latin typeface="Times New Roman" panose="02020603050405020304" pitchFamily="18" charset="0"/>
                <a:cs typeface="Times New Roman" pitchFamily="18" charset="0"/>
              </a:rPr>
              <a:t>Weights </a:t>
            </a:r>
            <a:r>
              <a:rPr lang="en-US" altLang="en-US" sz="2800" i="1" err="1">
                <a:solidFill>
                  <a:srgbClr val="66FF33"/>
                </a:solidFill>
                <a:latin typeface="Times New Roman" panose="02020603050405020304" pitchFamily="18" charset="0"/>
                <a:cs typeface="Times New Roman" pitchFamily="18" charset="0"/>
              </a:rPr>
              <a:t>w</a:t>
            </a:r>
            <a:r>
              <a:rPr lang="en-US" altLang="en-US" sz="2800" i="1" baseline="-25000" err="1">
                <a:solidFill>
                  <a:srgbClr val="66FF33"/>
                </a:solidFill>
                <a:latin typeface="Times New Roman" panose="02020603050405020304" pitchFamily="18" charset="0"/>
                <a:cs typeface="Times New Roman" pitchFamily="18" charset="0"/>
              </a:rPr>
              <a:t>k</a:t>
            </a:r>
            <a:r>
              <a:rPr lang="en-US" altLang="en-US" sz="2800">
                <a:solidFill>
                  <a:srgbClr val="66FF33"/>
                </a:solidFill>
                <a:latin typeface="Times New Roman" panose="02020603050405020304" pitchFamily="18" charset="0"/>
                <a:cs typeface="Times New Roman" pitchFamily="18" charset="0"/>
              </a:rPr>
              <a:t> </a:t>
            </a:r>
            <a:r>
              <a:rPr lang="en-US" altLang="en-US" sz="2800">
                <a:latin typeface="Times New Roman" pitchFamily="18" charset="0"/>
                <a:cs typeface="Times New Roman" pitchFamily="18" charset="0"/>
              </a:rPr>
              <a:t>that influence correct answers are increased</a:t>
            </a:r>
          </a:p>
          <a:p>
            <a:pPr lvl="1" algn="ctr">
              <a:spcBef>
                <a:spcPct val="0"/>
              </a:spcBef>
              <a:buNone/>
            </a:pPr>
            <a:r>
              <a:rPr lang="en-US" altLang="en-US" sz="2800">
                <a:latin typeface="Times New Roman" pitchFamily="18" charset="0"/>
                <a:cs typeface="Times New Roman" pitchFamily="18" charset="0"/>
              </a:rPr>
              <a:t>and those that influence wrong answers are decreased.</a:t>
            </a:r>
          </a:p>
        </p:txBody>
      </p:sp>
      <p:sp>
        <p:nvSpPr>
          <p:cNvPr id="63" name="Rectangle 5"/>
          <p:cNvSpPr>
            <a:spLocks noChangeArrowheads="1"/>
          </p:cNvSpPr>
          <p:nvPr/>
        </p:nvSpPr>
        <p:spPr bwMode="auto">
          <a:xfrm>
            <a:off x="3587869" y="5294293"/>
            <a:ext cx="32159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a:latin typeface="Times New Roman" panose="02020603050405020304" pitchFamily="18" charset="0"/>
                <a:cs typeface="Times New Roman" pitchFamily="18" charset="0"/>
              </a:rPr>
              <a:t>This is called</a:t>
            </a:r>
            <a:br>
              <a:rPr lang="en-US" altLang="en-US" sz="2800">
                <a:latin typeface="Times New Roman" panose="02020603050405020304" pitchFamily="18" charset="0"/>
                <a:cs typeface="Times New Roman" pitchFamily="18" charset="0"/>
              </a:rPr>
            </a:br>
            <a:r>
              <a:rPr lang="en-US" altLang="en-US" sz="2800">
                <a:solidFill>
                  <a:srgbClr val="FFFF66"/>
                </a:solidFill>
                <a:latin typeface="Times New Roman" panose="02020603050405020304" pitchFamily="18" charset="0"/>
                <a:cs typeface="Times New Roman" pitchFamily="18" charset="0"/>
              </a:rPr>
              <a:t>gradient descent</a:t>
            </a:r>
          </a:p>
        </p:txBody>
      </p:sp>
    </p:spTree>
    <p:extLst>
      <p:ext uri="{BB962C8B-B14F-4D97-AF65-F5344CB8AC3E}">
        <p14:creationId xmlns:p14="http://schemas.microsoft.com/office/powerpoint/2010/main" val="1903202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457200" y="-304800"/>
            <a:ext cx="86868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Learning</a:t>
            </a:r>
          </a:p>
        </p:txBody>
      </p:sp>
      <mc:AlternateContent xmlns:mc="http://schemas.openxmlformats.org/markup-compatibility/2006" xmlns:a14="http://schemas.microsoft.com/office/drawing/2010/main">
        <mc:Choice Requires="a14">
          <p:sp>
            <p:nvSpPr>
              <p:cNvPr id="41" name="Rectangle 40"/>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41" name="Rectangle 40"/>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 Box 33"/>
              <p:cNvSpPr txBox="1">
                <a:spLocks noChangeArrowheads="1"/>
              </p:cNvSpPr>
              <p:nvPr/>
            </p:nvSpPr>
            <p:spPr bwMode="auto">
              <a:xfrm>
                <a:off x="-97458" y="609600"/>
                <a:ext cx="9338913" cy="271087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28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US" altLang="en-US" sz="2800">
                    <a:solidFill>
                      <a:srgbClr val="66FF33"/>
                    </a:solidFill>
                    <a:latin typeface="Times New Roman" pitchFamily="18" charset="0"/>
                  </a:rPr>
                  <a:t>Machine</a:t>
                </a:r>
                <a:r>
                  <a:rPr lang="en-US" altLang="en-US" sz="2800">
                    <a:solidFill>
                      <a:schemeClr val="accent1"/>
                    </a:solidFill>
                    <a:latin typeface="Times New Roman" pitchFamily="18" charset="0"/>
                  </a:rPr>
                  <a:t> </a:t>
                </a:r>
                <a14:m>
                  <m:oMath xmlns:m="http://schemas.openxmlformats.org/officeDocument/2006/math">
                    <m:sSub>
                      <m:sSubPr>
                        <m:ctrlPr>
                          <a:rPr lang="en-US" altLang="en-US" sz="2800" i="1" smtClean="0">
                            <a:solidFill>
                              <a:srgbClr val="66FF33"/>
                            </a:solidFill>
                            <a:latin typeface="Cambria Math" panose="02040503050406030204" pitchFamily="18" charset="0"/>
                            <a:sym typeface="Symbol" panose="05050102010706020507" pitchFamily="18" charset="2"/>
                          </a:rPr>
                        </m:ctrlPr>
                      </m:sSubPr>
                      <m:e>
                        <m:r>
                          <a:rPr lang="en-CA" altLang="en-US" sz="2800" b="0" i="1" smtClean="0">
                            <a:solidFill>
                              <a:srgbClr val="66FF33"/>
                            </a:solidFill>
                            <a:latin typeface="Cambria Math" panose="02040503050406030204" pitchFamily="18" charset="0"/>
                            <a:sym typeface="Symbol" panose="05050102010706020507" pitchFamily="18" charset="2"/>
                          </a:rPr>
                          <m:t>𝑀</m:t>
                        </m:r>
                      </m:e>
                      <m:sub>
                        <m:acc>
                          <m:accPr>
                            <m:chr m:val="⃗"/>
                            <m:ctrlPr>
                              <a:rPr lang="en-US" altLang="en-US" sz="2800" i="1" smtClean="0">
                                <a:solidFill>
                                  <a:srgbClr val="66FF33"/>
                                </a:solidFill>
                                <a:latin typeface="Cambria Math" panose="02040503050406030204" pitchFamily="18" charset="0"/>
                                <a:sym typeface="Symbol" panose="05050102010706020507" pitchFamily="18" charset="2"/>
                              </a:rPr>
                            </m:ctrlPr>
                          </m:accPr>
                          <m:e>
                            <m:r>
                              <a:rPr lang="en-CA" altLang="en-US" sz="2800" b="0" i="1" smtClean="0">
                                <a:solidFill>
                                  <a:srgbClr val="66FF33"/>
                                </a:solidFill>
                                <a:latin typeface="Cambria Math" panose="02040503050406030204" pitchFamily="18" charset="0"/>
                                <a:sym typeface="Symbol" panose="05050102010706020507" pitchFamily="18" charset="2"/>
                              </a:rPr>
                              <m:t>𝑤</m:t>
                            </m:r>
                          </m:e>
                        </m:acc>
                      </m:sub>
                    </m:sSub>
                    <m:d>
                      <m:dPr>
                        <m:ctrlPr>
                          <a:rPr lang="en-US" altLang="en-US" sz="2800" i="1" smtClean="0">
                            <a:solidFill>
                              <a:schemeClr val="tx1"/>
                            </a:solidFill>
                            <a:latin typeface="Cambria Math" panose="02040503050406030204" pitchFamily="18" charset="0"/>
                            <a:sym typeface="Symbol" panose="05050102010706020507" pitchFamily="18" charset="2"/>
                          </a:rPr>
                        </m:ctrlPr>
                      </m:dPr>
                      <m:e>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e>
                    </m:d>
                  </m:oMath>
                </a14:m>
                <a:r>
                  <a:rPr lang="en-US" altLang="en-US" sz="2800">
                    <a:latin typeface="Times New Roman" pitchFamily="18" charset="0"/>
                    <a:sym typeface="Symbol" panose="05050102010706020507" pitchFamily="18" charset="2"/>
                  </a:rPr>
                  <a:t> specified with </a:t>
                </a:r>
                <a14:m>
                  <m:oMath xmlns:m="http://schemas.openxmlformats.org/officeDocument/2006/math">
                    <m:acc>
                      <m:accPr>
                        <m:chr m:val="⃗"/>
                        <m:ctrlPr>
                          <a:rPr lang="en-US" altLang="en-US" sz="2800" i="1" smtClean="0">
                            <a:solidFill>
                              <a:srgbClr val="66FF33"/>
                            </a:solidFill>
                            <a:latin typeface="Cambria Math" panose="02040503050406030204" pitchFamily="18" charset="0"/>
                          </a:rPr>
                        </m:ctrlPr>
                      </m:accPr>
                      <m:e>
                        <m:r>
                          <a:rPr lang="en-CA" altLang="en-US" sz="2800" b="0" i="1" smtClean="0">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a:t>
                </a:r>
                <a:r>
                  <a:rPr lang="en-US" altLang="en-US" sz="2800" i="1" baseline="-25000">
                    <a:solidFill>
                      <a:srgbClr val="66FF33"/>
                    </a:solidFill>
                    <a:latin typeface="Times New Roman" pitchFamily="18" charset="0"/>
                  </a:rPr>
                  <a:t>1</a:t>
                </a:r>
                <a:r>
                  <a:rPr lang="en-US" altLang="en-US" sz="2800" i="1">
                    <a:solidFill>
                      <a:srgbClr val="66FF33"/>
                    </a:solidFill>
                    <a:latin typeface="Times New Roman" pitchFamily="18" charset="0"/>
                  </a:rPr>
                  <a:t>,…,</a:t>
                </a:r>
                <a:r>
                  <a:rPr lang="en-US" altLang="en-US" sz="2800" i="1" err="1">
                    <a:solidFill>
                      <a:srgbClr val="66FF33"/>
                    </a:solidFill>
                    <a:latin typeface="Times New Roman" pitchFamily="18" charset="0"/>
                  </a:rPr>
                  <a:t>w</a:t>
                </a:r>
                <a:r>
                  <a:rPr lang="en-US" altLang="en-US" sz="2800" i="1" baseline="-25000" err="1">
                    <a:solidFill>
                      <a:srgbClr val="66FF33"/>
                    </a:solidFill>
                    <a:latin typeface="Times New Roman" pitchFamily="18" charset="0"/>
                  </a:rPr>
                  <a:t>m</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a:t>
                </a:r>
              </a:p>
              <a:p>
                <a:pPr marL="457200" indent="-457200">
                  <a:spcBef>
                    <a:spcPct val="0"/>
                  </a:spcBef>
                  <a:buFont typeface="Arial" panose="020B0604020202020204" pitchFamily="34" charset="0"/>
                  <a:buChar char="•"/>
                </a:pPr>
                <a:r>
                  <a:rPr lang="en-CA" altLang="en-US" sz="2800">
                    <a:solidFill>
                      <a:schemeClr val="accent1"/>
                    </a:solidFill>
                    <a:latin typeface="Times New Roman" panose="02020603050405020304" pitchFamily="18" charset="0"/>
                    <a:cs typeface="Times New Roman" panose="02020603050405020304" pitchFamily="18" charset="0"/>
                    <a:sym typeface="Symbol" panose="05050102010706020507" pitchFamily="18" charset="2"/>
                  </a:rPr>
                  <a:t>Error:</a:t>
                </a: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Neural Networks:</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It is much harder to find the weights </a:t>
                </a:r>
                <a14:m>
                  <m:oMath xmlns:m="http://schemas.openxmlformats.org/officeDocument/2006/math">
                    <m:sSub>
                      <m:sSubPr>
                        <m:ctrlPr>
                          <a:rPr lang="en-US" altLang="en-US" sz="2800" i="1">
                            <a:solidFill>
                              <a:srgbClr val="66FF33"/>
                            </a:solidFill>
                            <a:latin typeface="Cambria Math" panose="02040503050406030204" pitchFamily="18" charset="0"/>
                            <a:sym typeface="Symbol" panose="05050102010706020507" pitchFamily="18" charset="2"/>
                          </a:rPr>
                        </m:ctrlPr>
                      </m:sSubPr>
                      <m:e>
                        <m:acc>
                          <m:accPr>
                            <m:chr m:val="⃗"/>
                            <m:ctrlPr>
                              <a:rPr lang="en-US" altLang="en-US" sz="2800" i="1">
                                <a:solidFill>
                                  <a:srgbClr val="66FF33"/>
                                </a:solidFill>
                                <a:latin typeface="Cambria Math" panose="02040503050406030204" pitchFamily="18" charset="0"/>
                                <a:sym typeface="Symbol" panose="05050102010706020507" pitchFamily="18" charset="2"/>
                              </a:rPr>
                            </m:ctrlPr>
                          </m:accPr>
                          <m:e>
                            <m:r>
                              <a:rPr lang="en-CA" altLang="en-US" sz="2800" i="1">
                                <a:solidFill>
                                  <a:srgbClr val="66FF33"/>
                                </a:solidFill>
                                <a:latin typeface="Cambria Math" panose="02040503050406030204" pitchFamily="18" charset="0"/>
                                <a:sym typeface="Symbol" panose="05050102010706020507" pitchFamily="18" charset="2"/>
                              </a:rPr>
                              <m:t>𝑤</m:t>
                            </m:r>
                          </m:e>
                        </m:acc>
                      </m:e>
                      <m:sub>
                        <m:r>
                          <a:rPr lang="en-CA" altLang="en-US" sz="2800" i="1">
                            <a:solidFill>
                              <a:srgbClr val="66FF33"/>
                            </a:solidFill>
                            <a:latin typeface="Cambria Math" panose="02040503050406030204" pitchFamily="18" charset="0"/>
                            <a:sym typeface="Symbol" panose="05050102010706020507" pitchFamily="18" charset="2"/>
                          </a:rPr>
                          <m:t>𝑜𝑝𝑡</m:t>
                        </m:r>
                      </m:sub>
                    </m:sSub>
                  </m:oMath>
                </a14:m>
                <a:r>
                  <a:rPr lang="en-CA" altLang="en-US" sz="2800">
                    <a:latin typeface="Times New Roman" panose="02020603050405020304" pitchFamily="18" charset="0"/>
                    <a:cs typeface="Times New Roman" panose="02020603050405020304" pitchFamily="18" charset="0"/>
                    <a:sym typeface="Symbol" panose="05050102010706020507" pitchFamily="18" charset="2"/>
                  </a:rPr>
                  <a:t>.</a:t>
                </a:r>
              </a:p>
            </p:txBody>
          </p:sp>
        </mc:Choice>
        <mc:Fallback xmlns="">
          <p:sp>
            <p:nvSpPr>
              <p:cNvPr id="66" name="Text Box 33"/>
              <p:cNvSpPr txBox="1">
                <a:spLocks noRot="1" noChangeAspect="1" noMove="1" noResize="1" noEditPoints="1" noAdjustHandles="1" noChangeArrowheads="1" noChangeShapeType="1" noTextEdit="1"/>
              </p:cNvSpPr>
              <p:nvPr/>
            </p:nvSpPr>
            <p:spPr bwMode="auto">
              <a:xfrm>
                <a:off x="-97458" y="609600"/>
                <a:ext cx="9338913" cy="2710870"/>
              </a:xfrm>
              <a:prstGeom prst="rect">
                <a:avLst/>
              </a:prstGeom>
              <a:blipFill>
                <a:blip r:embed="rId4"/>
                <a:stretch>
                  <a:fillRect t="-2247" b="-40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646703" y="1502304"/>
                <a:ext cx="5138907" cy="436786"/>
              </a:xfrm>
              <a:prstGeom prst="rect">
                <a:avLst/>
              </a:prstGeom>
              <a:noFill/>
            </p:spPr>
            <p:txBody>
              <a:bodyPr wrap="none" lIns="0" tIns="0" rIns="0" bIns="0" rtlCol="0">
                <a:spAutoFit/>
              </a:bodyPr>
              <a:lstStyle/>
              <a:p>
                <a:r>
                  <a:rPr lang="en-US" altLang="en-US" i="1">
                    <a:solidFill>
                      <a:schemeClr val="accent1"/>
                    </a:solidFill>
                    <a:cs typeface="Times New Roman" panose="02020603050405020304" pitchFamily="18" charset="0"/>
                    <a:sym typeface="Symbol" panose="05050102010706020507" pitchFamily="18" charset="2"/>
                  </a:rPr>
                  <a:t>E(</a:t>
                </a:r>
                <a14:m>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a14:m>
                <a:r>
                  <a:rPr lang="en-US" altLang="en-US" i="1">
                    <a:solidFill>
                      <a:schemeClr val="accent1"/>
                    </a:solidFill>
                    <a:cs typeface="Times New Roman" panose="02020603050405020304" pitchFamily="18" charset="0"/>
                    <a:sym typeface="Symbol" panose="05050102010706020507" pitchFamily="18" charset="2"/>
                  </a:rPr>
                  <a:t>) </a:t>
                </a:r>
                <a:r>
                  <a:rPr lang="en-US" altLang="en-US">
                    <a:solidFill>
                      <a:schemeClr val="tx1"/>
                    </a:solidFill>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US" altLang="en-US" i="1" smtClean="0">
                            <a:solidFill>
                              <a:schemeClr val="tx1"/>
                            </a:solidFill>
                            <a:latin typeface="Cambria Math" panose="02040503050406030204" pitchFamily="18" charset="0"/>
                            <a:sym typeface="Symbol" panose="05050102010706020507" pitchFamily="18" charset="2"/>
                          </a:rPr>
                        </m:ctrlPr>
                      </m:naryPr>
                      <m:sub>
                        <m:r>
                          <m:rPr>
                            <m:brk m:alnAt="7"/>
                          </m:rPr>
                          <a:rPr lang="en-CA" altLang="en-US" b="0" i="1" smtClean="0">
                            <a:solidFill>
                              <a:schemeClr val="tx1"/>
                            </a:solidFill>
                            <a:latin typeface="Cambria Math" panose="02040503050406030204" pitchFamily="18" charset="0"/>
                            <a:sym typeface="Symbol" panose="05050102010706020507" pitchFamily="18" charset="2"/>
                          </a:rPr>
                          <m:t>𝑑</m:t>
                        </m:r>
                        <m:r>
                          <a:rPr lang="en-CA" altLang="en-US" b="0" i="1" smtClean="0">
                            <a:solidFill>
                              <a:schemeClr val="tx1"/>
                            </a:solidFill>
                            <a:latin typeface="Cambria Math" panose="02040503050406030204" pitchFamily="18" charset="0"/>
                            <a:sym typeface="Symbol" panose="05050102010706020507" pitchFamily="18" charset="2"/>
                          </a:rPr>
                          <m:t>=1..</m:t>
                        </m:r>
                        <m:r>
                          <a:rPr lang="en-CA" altLang="en-US" b="0" i="1" smtClean="0">
                            <a:solidFill>
                              <a:schemeClr val="tx1"/>
                            </a:solidFill>
                            <a:latin typeface="Cambria Math" panose="02040503050406030204" pitchFamily="18" charset="0"/>
                            <a:sym typeface="Symbol" panose="05050102010706020507" pitchFamily="18" charset="2"/>
                          </a:rPr>
                          <m:t>𝐷</m:t>
                        </m:r>
                      </m:sub>
                      <m:sup/>
                      <m:e>
                        <m:sSup>
                          <m:sSupPr>
                            <m:ctrlPr>
                              <a:rPr lang="en-US" altLang="en-US" i="1" smtClean="0">
                                <a:solidFill>
                                  <a:schemeClr val="tx1"/>
                                </a:solidFill>
                                <a:latin typeface="Cambria Math" panose="02040503050406030204" pitchFamily="18" charset="0"/>
                                <a:sym typeface="Symbol" panose="05050102010706020507" pitchFamily="18" charset="2"/>
                              </a:rPr>
                            </m:ctrlPr>
                          </m:sSupPr>
                          <m:e>
                            <m:r>
                              <a:rPr lang="en-CA" altLang="en-US" b="0" i="0" smtClean="0">
                                <a:solidFill>
                                  <a:schemeClr val="tx1"/>
                                </a:solidFill>
                                <a:latin typeface="Cambria Math" panose="02040503050406030204" pitchFamily="18" charset="0"/>
                                <a:sym typeface="Symbol" panose="05050102010706020507" pitchFamily="18" charset="2"/>
                              </a:rPr>
                              <m:t> </m:t>
                            </m:r>
                            <m:r>
                              <a:rPr lang="en-US" altLang="en-US" i="0" smtClean="0">
                                <a:solidFill>
                                  <a:schemeClr val="tx1"/>
                                </a:solidFill>
                                <a:latin typeface="Cambria Math" panose="02040503050406030204" pitchFamily="18" charset="0"/>
                                <a:sym typeface="Symbol" panose="05050102010706020507" pitchFamily="18" charset="2"/>
                              </a:rPr>
                              <m:t>(</m:t>
                            </m:r>
                            <m:r>
                              <a:rPr lang="en-CA" altLang="en-US" b="0" i="0" smtClean="0">
                                <a:solidFill>
                                  <a:schemeClr val="tx1"/>
                                </a:solidFill>
                                <a:latin typeface="Cambria Math" panose="02040503050406030204" pitchFamily="18" charset="0"/>
                                <a:sym typeface="Symbol" panose="05050102010706020507" pitchFamily="18" charset="2"/>
                              </a:rPr>
                              <m:t> </m:t>
                            </m:r>
                            <m:sSub>
                              <m:sSubPr>
                                <m:ctrlPr>
                                  <a:rPr lang="en-US" altLang="en-US" i="1" smtClean="0">
                                    <a:solidFill>
                                      <a:srgbClr val="FF00FF"/>
                                    </a:solidFill>
                                    <a:latin typeface="Cambria Math" panose="02040503050406030204" pitchFamily="18" charset="0"/>
                                    <a:sym typeface="Symbol" panose="05050102010706020507" pitchFamily="18" charset="2"/>
                                  </a:rPr>
                                </m:ctrlPr>
                              </m:sSubPr>
                              <m:e>
                                <m:r>
                                  <a:rPr lang="en-CA" altLang="en-US" b="0" i="1" smtClean="0">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𝑑</m:t>
                                </m:r>
                              </m:sub>
                            </m:sSub>
                            <m:r>
                              <a:rPr lang="en-CA" altLang="en-US" b="0" i="0" smtClean="0">
                                <a:solidFill>
                                  <a:srgbClr val="FF00FF"/>
                                </a:solidFill>
                                <a:latin typeface="Cambria Math" panose="02040503050406030204" pitchFamily="18" charset="0"/>
                                <a:sym typeface="Symbol" panose="05050102010706020507" pitchFamily="18" charset="2"/>
                              </a:rPr>
                              <m:t> </m:t>
                            </m:r>
                            <m:r>
                              <a:rPr lang="en-CA" i="0">
                                <a:solidFill>
                                  <a:schemeClr val="tx1"/>
                                </a:solidFill>
                                <a:latin typeface="Cambria Math" panose="02040503050406030204" pitchFamily="18" charset="0"/>
                              </a:rPr>
                              <m:t>−</m:t>
                            </m:r>
                            <m:r>
                              <a:rPr lang="en-CA" b="0" i="0" smtClean="0">
                                <a:solidFill>
                                  <a:schemeClr val="tx1"/>
                                </a:solidFill>
                                <a:latin typeface="Cambria Math" panose="02040503050406030204" pitchFamily="18" charset="0"/>
                              </a:rPr>
                              <m:t> </m:t>
                            </m:r>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smtClean="0">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𝑑</m:t>
                                    </m:r>
                                  </m:sub>
                                </m:sSub>
                              </m:e>
                            </m:d>
                            <m:r>
                              <a:rPr lang="en-CA" altLang="en-US" b="0" i="1" smtClean="0">
                                <a:solidFill>
                                  <a:srgbClr val="FF00FF"/>
                                </a:solidFill>
                                <a:latin typeface="Cambria Math" panose="02040503050406030204" pitchFamily="18" charset="0"/>
                                <a:sym typeface="Symbol" panose="05050102010706020507" pitchFamily="18" charset="2"/>
                              </a:rPr>
                              <m:t> </m:t>
                            </m:r>
                            <m:r>
                              <a:rPr lang="en-US" altLang="en-US" i="0">
                                <a:solidFill>
                                  <a:schemeClr val="tx1"/>
                                </a:solidFill>
                                <a:latin typeface="Cambria Math" panose="02040503050406030204" pitchFamily="18" charset="0"/>
                                <a:sym typeface="Symbol" panose="05050102010706020507" pitchFamily="18" charset="2"/>
                              </a:rPr>
                              <m:t>)</m:t>
                            </m:r>
                          </m:e>
                          <m:sup>
                            <m:r>
                              <a:rPr lang="en-CA" altLang="en-US" b="0" i="1" smtClean="0">
                                <a:solidFill>
                                  <a:schemeClr val="tx1"/>
                                </a:solidFill>
                                <a:latin typeface="Cambria Math" panose="02040503050406030204" pitchFamily="18" charset="0"/>
                                <a:sym typeface="Symbol" panose="05050102010706020507" pitchFamily="18" charset="2"/>
                              </a:rPr>
                              <m:t>2</m:t>
                            </m:r>
                          </m:sup>
                        </m:sSup>
                      </m:e>
                    </m:nary>
                  </m:oMath>
                </a14:m>
                <a:endParaRPr lang="en-CA">
                  <a:solidFill>
                    <a:schemeClr val="tx1"/>
                  </a:solidFill>
                  <a:cs typeface="Times New Roman" panose="02020603050405020304" pitchFamily="18"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646703" y="1502304"/>
                <a:ext cx="5138907" cy="436786"/>
              </a:xfrm>
              <a:prstGeom prst="rect">
                <a:avLst/>
              </a:prstGeom>
              <a:blipFill>
                <a:blip r:embed="rId5"/>
                <a:stretch>
                  <a:fillRect l="-4152" t="-23611" b="-48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6"/>
                <a:stretch>
                  <a:fillRect/>
                </a:stretch>
              </a:blipFill>
            </p:spPr>
            <p:txBody>
              <a:bodyPr/>
              <a:lstStyle/>
              <a:p>
                <a:r>
                  <a:rPr lang="en-US">
                    <a:noFill/>
                  </a:rPr>
                  <a:t> </a:t>
                </a:r>
              </a:p>
            </p:txBody>
          </p:sp>
        </mc:Fallback>
      </mc:AlternateContent>
      <p:grpSp>
        <p:nvGrpSpPr>
          <p:cNvPr id="23" name="Group 22"/>
          <p:cNvGrpSpPr/>
          <p:nvPr/>
        </p:nvGrpSpPr>
        <p:grpSpPr>
          <a:xfrm>
            <a:off x="76200" y="3962400"/>
            <a:ext cx="3766810" cy="2590800"/>
            <a:chOff x="76200" y="3962400"/>
            <a:chExt cx="3766810" cy="2590800"/>
          </a:xfrm>
        </p:grpSpPr>
        <p:grpSp>
          <p:nvGrpSpPr>
            <p:cNvPr id="24" name="Group 23"/>
            <p:cNvGrpSpPr/>
            <p:nvPr/>
          </p:nvGrpSpPr>
          <p:grpSpPr>
            <a:xfrm>
              <a:off x="76200" y="3962400"/>
              <a:ext cx="3766810" cy="2590800"/>
              <a:chOff x="76200" y="3962400"/>
              <a:chExt cx="3766810" cy="2590800"/>
            </a:xfrm>
          </p:grpSpPr>
          <p:cxnSp>
            <p:nvCxnSpPr>
              <p:cNvPr id="40" name="Straight Connector 39"/>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52"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25" name="Group 24"/>
            <p:cNvGrpSpPr/>
            <p:nvPr/>
          </p:nvGrpSpPr>
          <p:grpSpPr>
            <a:xfrm>
              <a:off x="876128" y="4942080"/>
              <a:ext cx="2353800" cy="860040"/>
              <a:chOff x="875410" y="4942080"/>
              <a:chExt cx="2353800" cy="860040"/>
            </a:xfrm>
          </p:grpSpPr>
          <p:sp>
            <p:nvSpPr>
              <p:cNvPr id="26" name="Oval 2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8" name="Oval 27"/>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9" name="Oval 28"/>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0" name="Oval 29"/>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2" name="Oval 3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3" name="Oval 3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4" name="Oval 33"/>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5" name="Oval 34"/>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6" name="Oval 35"/>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7" name="Oval 36"/>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8" name="Oval 37"/>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9" name="Oval 38"/>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mc:AlternateContent xmlns:mc="http://schemas.openxmlformats.org/markup-compatibility/2006" xmlns:a14="http://schemas.microsoft.com/office/drawing/2010/main">
        <mc:Choice Requires="a14">
          <p:sp>
            <p:nvSpPr>
              <p:cNvPr id="75"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Input </a:t>
                </a:r>
                <a14:m>
                  <m:oMath xmlns:m="http://schemas.openxmlformats.org/officeDocument/2006/math">
                    <m:acc>
                      <m:accPr>
                        <m:chr m:val="⃗"/>
                        <m:ctrlPr>
                          <a:rPr lang="en-US" altLang="en-US" sz="2800" i="1" smtClean="0">
                            <a:solidFill>
                              <a:srgbClr val="FF00FF"/>
                            </a:solidFill>
                            <a:latin typeface="Cambria Math" panose="02040503050406030204" pitchFamily="18" charset="0"/>
                            <a:sym typeface="Symbol" panose="05050102010706020507" pitchFamily="18" charset="2"/>
                          </a:rPr>
                        </m:ctrlPr>
                      </m:accPr>
                      <m:e>
                        <m:r>
                          <a:rPr lang="en-CA" altLang="en-US" sz="2800" b="0" i="1" smtClean="0">
                            <a:solidFill>
                              <a:srgbClr val="FF00FF"/>
                            </a:solidFill>
                            <a:latin typeface="Cambria Math" panose="02040503050406030204" pitchFamily="18" charset="0"/>
                            <a:sym typeface="Symbol" panose="05050102010706020507" pitchFamily="18" charset="2"/>
                          </a:rPr>
                          <m:t>𝑥</m:t>
                        </m:r>
                      </m:e>
                    </m:acc>
                  </m:oMath>
                </a14:m>
                <a:endParaRPr lang="en-CA" altLang="en-US" sz="2800">
                  <a:latin typeface="Times New Roman" pitchFamily="18" charset="0"/>
                </a:endParaRPr>
              </a:p>
            </p:txBody>
          </p:sp>
        </mc:Choice>
        <mc:Fallback xmlns="">
          <p:sp>
            <p:nvSpPr>
              <p:cNvPr id="75" name="Text Box 33"/>
              <p:cNvSpPr txBox="1">
                <a:spLocks noRot="1" noChangeAspect="1" noMove="1" noResize="1" noEditPoints="1" noAdjustHandles="1" noChangeArrowheads="1" noChangeShapeType="1" noTextEdit="1"/>
              </p:cNvSpPr>
              <p:nvPr/>
            </p:nvSpPr>
            <p:spPr bwMode="auto">
              <a:xfrm>
                <a:off x="1295400" y="6324600"/>
                <a:ext cx="2590800" cy="523220"/>
              </a:xfrm>
              <a:prstGeom prst="rect">
                <a:avLst/>
              </a:prstGeom>
              <a:blipFill>
                <a:blip r:embed="rId7"/>
                <a:stretch>
                  <a:fillRect t="-12941" b="-317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44" name="Freeform 43"/>
          <p:cNvSpPr/>
          <p:nvPr/>
        </p:nvSpPr>
        <p:spPr>
          <a:xfrm>
            <a:off x="791200" y="4994900"/>
            <a:ext cx="2720340" cy="98299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0340" h="982990">
                <a:moveTo>
                  <a:pt x="0" y="925840"/>
                </a:moveTo>
                <a:cubicBezTo>
                  <a:pt x="37147" y="881548"/>
                  <a:pt x="74295" y="837257"/>
                  <a:pt x="137160" y="771535"/>
                </a:cubicBezTo>
                <a:cubicBezTo>
                  <a:pt x="200025" y="705813"/>
                  <a:pt x="301943" y="638185"/>
                  <a:pt x="377190" y="531505"/>
                </a:cubicBezTo>
                <a:cubicBezTo>
                  <a:pt x="452437" y="424825"/>
                  <a:pt x="499110" y="170507"/>
                  <a:pt x="588645" y="131455"/>
                </a:cubicBezTo>
                <a:cubicBezTo>
                  <a:pt x="678180" y="92402"/>
                  <a:pt x="787718" y="314335"/>
                  <a:pt x="914400" y="297190"/>
                </a:cubicBezTo>
                <a:cubicBezTo>
                  <a:pt x="1041082" y="280045"/>
                  <a:pt x="1254443" y="36205"/>
                  <a:pt x="1348740" y="28585"/>
                </a:cubicBezTo>
                <a:cubicBezTo>
                  <a:pt x="1443037" y="20965"/>
                  <a:pt x="1419225" y="256233"/>
                  <a:pt x="1480185" y="251470"/>
                </a:cubicBezTo>
                <a:cubicBezTo>
                  <a:pt x="1541145" y="246708"/>
                  <a:pt x="1664018" y="-1895"/>
                  <a:pt x="1714500" y="10"/>
                </a:cubicBezTo>
                <a:cubicBezTo>
                  <a:pt x="1764982" y="1915"/>
                  <a:pt x="1760220" y="182890"/>
                  <a:pt x="1783080" y="262900"/>
                </a:cubicBezTo>
                <a:cubicBezTo>
                  <a:pt x="1805940" y="342910"/>
                  <a:pt x="1801178" y="422920"/>
                  <a:pt x="1851660" y="480070"/>
                </a:cubicBezTo>
                <a:cubicBezTo>
                  <a:pt x="1902143" y="537220"/>
                  <a:pt x="2012632" y="663903"/>
                  <a:pt x="2085975" y="605800"/>
                </a:cubicBezTo>
                <a:cubicBezTo>
                  <a:pt x="2159318" y="547697"/>
                  <a:pt x="2239328" y="157173"/>
                  <a:pt x="2291715" y="131455"/>
                </a:cubicBezTo>
                <a:cubicBezTo>
                  <a:pt x="2344103" y="105738"/>
                  <a:pt x="2360295" y="343863"/>
                  <a:pt x="2400300" y="451495"/>
                </a:cubicBezTo>
                <a:cubicBezTo>
                  <a:pt x="2440305" y="559127"/>
                  <a:pt x="2478405" y="688668"/>
                  <a:pt x="2531745" y="777250"/>
                </a:cubicBezTo>
                <a:cubicBezTo>
                  <a:pt x="2585085" y="865832"/>
                  <a:pt x="2652712" y="924411"/>
                  <a:pt x="2720340" y="982990"/>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3" name="Rectangle 5"/>
          <p:cNvSpPr>
            <a:spLocks noChangeArrowheads="1"/>
          </p:cNvSpPr>
          <p:nvPr/>
        </p:nvSpPr>
        <p:spPr bwMode="auto">
          <a:xfrm>
            <a:off x="3587869" y="5294293"/>
            <a:ext cx="32159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lvl="1" algn="ctr">
              <a:spcBef>
                <a:spcPct val="0"/>
              </a:spcBef>
              <a:buNone/>
            </a:pPr>
            <a:r>
              <a:rPr lang="en-US" altLang="en-US" sz="2800">
                <a:latin typeface="Times New Roman" panose="02020603050405020304" pitchFamily="18" charset="0"/>
                <a:cs typeface="Times New Roman" pitchFamily="18" charset="0"/>
              </a:rPr>
              <a:t>This is called</a:t>
            </a:r>
            <a:br>
              <a:rPr lang="en-US" altLang="en-US" sz="2800">
                <a:latin typeface="Times New Roman" panose="02020603050405020304" pitchFamily="18" charset="0"/>
                <a:cs typeface="Times New Roman" pitchFamily="18" charset="0"/>
              </a:rPr>
            </a:br>
            <a:r>
              <a:rPr lang="en-US" altLang="en-US" sz="2800">
                <a:solidFill>
                  <a:srgbClr val="FFFF66"/>
                </a:solidFill>
                <a:latin typeface="Times New Roman" panose="02020603050405020304" pitchFamily="18" charset="0"/>
                <a:cs typeface="Times New Roman" pitchFamily="18" charset="0"/>
              </a:rPr>
              <a:t>gradient descent</a:t>
            </a:r>
          </a:p>
        </p:txBody>
      </p:sp>
      <p:grpSp>
        <p:nvGrpSpPr>
          <p:cNvPr id="3" name="Group 2"/>
          <p:cNvGrpSpPr/>
          <p:nvPr/>
        </p:nvGrpSpPr>
        <p:grpSpPr>
          <a:xfrm>
            <a:off x="609600" y="3305041"/>
            <a:ext cx="7924800" cy="2172913"/>
            <a:chOff x="609600" y="3305041"/>
            <a:chExt cx="7924800" cy="2172913"/>
          </a:xfrm>
        </p:grpSpPr>
        <p:sp>
          <p:nvSpPr>
            <p:cNvPr id="2" name="Rectangle 1"/>
            <p:cNvSpPr/>
            <p:nvPr/>
          </p:nvSpPr>
          <p:spPr>
            <a:xfrm>
              <a:off x="609600" y="3465493"/>
              <a:ext cx="4572000" cy="954107"/>
            </a:xfrm>
            <a:prstGeom prst="rect">
              <a:avLst/>
            </a:prstGeom>
          </p:spPr>
          <p:txBody>
            <a:bodyPr>
              <a:spAutoFit/>
            </a:bodyPr>
            <a:lstStyle/>
            <a:p>
              <a:pPr algn="ctr"/>
              <a:r>
                <a:rPr lang="en-CA" altLang="en-US">
                  <a:cs typeface="Times New Roman" panose="02020603050405020304" pitchFamily="18" charset="0"/>
                  <a:sym typeface="Symbol" panose="05050102010706020507" pitchFamily="18" charset="2"/>
                </a:rPr>
                <a:t>We find a local optimal </a:t>
              </a:r>
              <a:br>
                <a:rPr lang="en-CA" altLang="en-US">
                  <a:cs typeface="Times New Roman" panose="02020603050405020304" pitchFamily="18" charset="0"/>
                  <a:sym typeface="Symbol" panose="05050102010706020507" pitchFamily="18" charset="2"/>
                </a:rPr>
              </a:br>
              <a:r>
                <a:rPr lang="en-CA" altLang="en-US">
                  <a:cs typeface="Times New Roman" panose="02020603050405020304" pitchFamily="18" charset="0"/>
                  <a:sym typeface="Symbol" panose="05050102010706020507" pitchFamily="18" charset="2"/>
                </a:rPr>
                <a:t> not a global one.</a:t>
              </a:r>
            </a:p>
          </p:txBody>
        </p:sp>
        <p:grpSp>
          <p:nvGrpSpPr>
            <p:cNvPr id="46" name="Group 45"/>
            <p:cNvGrpSpPr/>
            <p:nvPr/>
          </p:nvGrpSpPr>
          <p:grpSpPr>
            <a:xfrm>
              <a:off x="5081557" y="3305041"/>
              <a:ext cx="3452843" cy="2172913"/>
              <a:chOff x="761999" y="2819400"/>
              <a:chExt cx="6934201" cy="4160570"/>
            </a:xfrm>
          </p:grpSpPr>
          <p:pic>
            <p:nvPicPr>
              <p:cNvPr id="47" name="Picture 2" descr="Image result for gradient desc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2819400"/>
                <a:ext cx="6934200" cy="3739031"/>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114800" y="6096000"/>
                <a:ext cx="685800" cy="883970"/>
              </a:xfrm>
              <a:prstGeom prst="rect">
                <a:avLst/>
              </a:prstGeom>
              <a:solidFill>
                <a:schemeClr val="tx1"/>
              </a:solidFill>
            </p:spPr>
            <p:txBody>
              <a:bodyPr wrap="square">
                <a:spAutoFit/>
              </a:bodyPr>
              <a:lstStyle/>
              <a:p>
                <a:pPr algn="ctr"/>
                <a:r>
                  <a:rPr lang="en-US" altLang="en-US" sz="2400" i="1">
                    <a:solidFill>
                      <a:srgbClr val="008000"/>
                    </a:solidFill>
                  </a:rPr>
                  <a:t>w</a:t>
                </a:r>
                <a:endParaRPr lang="en-CA" sz="2400" i="1">
                  <a:solidFill>
                    <a:srgbClr val="008000"/>
                  </a:solidFill>
                </a:endParaRPr>
              </a:p>
            </p:txBody>
          </p:sp>
          <p:sp>
            <p:nvSpPr>
              <p:cNvPr id="49" name="Rectangle 48"/>
              <p:cNvSpPr/>
              <p:nvPr/>
            </p:nvSpPr>
            <p:spPr>
              <a:xfrm>
                <a:off x="761999" y="4415135"/>
                <a:ext cx="533401" cy="883970"/>
              </a:xfrm>
              <a:prstGeom prst="rect">
                <a:avLst/>
              </a:prstGeom>
              <a:solidFill>
                <a:schemeClr val="tx1"/>
              </a:solidFill>
            </p:spPr>
            <p:txBody>
              <a:bodyPr wrap="square">
                <a:spAutoFit/>
              </a:bodyPr>
              <a:lstStyle/>
              <a:p>
                <a:pPr algn="ctr"/>
                <a:r>
                  <a:rPr lang="en-US" sz="2400" i="1">
                    <a:solidFill>
                      <a:schemeClr val="accent1"/>
                    </a:solidFill>
                  </a:rPr>
                  <a:t>E</a:t>
                </a:r>
                <a:endParaRPr lang="en-CA" sz="2400" i="1">
                  <a:solidFill>
                    <a:schemeClr val="accent1"/>
                  </a:solidFill>
                </a:endParaRPr>
              </a:p>
            </p:txBody>
          </p:sp>
        </p:grpSp>
      </p:grpSp>
    </p:spTree>
    <p:extLst>
      <p:ext uri="{BB962C8B-B14F-4D97-AF65-F5344CB8AC3E}">
        <p14:creationId xmlns:p14="http://schemas.microsoft.com/office/powerpoint/2010/main" val="134646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458" y="609600"/>
            <a:ext cx="9338913" cy="523220"/>
            <a:chOff x="-97458" y="1890415"/>
            <a:chExt cx="9338913" cy="523220"/>
          </a:xfrm>
        </p:grpSpPr>
        <p:sp>
          <p:nvSpPr>
            <p:cNvPr id="67" name="Text Box 33"/>
            <p:cNvSpPr txBox="1">
              <a:spLocks noChangeArrowheads="1"/>
            </p:cNvSpPr>
            <p:nvPr/>
          </p:nvSpPr>
          <p:spPr bwMode="auto">
            <a:xfrm>
              <a:off x="-97458" y="1890415"/>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p:txBody>
        </p:sp>
        <mc:AlternateContent xmlns:mc="http://schemas.openxmlformats.org/markup-compatibility/2006" xmlns:a14="http://schemas.microsoft.com/office/drawing/2010/main">
          <mc:Choice Requires="a14">
            <p:sp>
              <p:nvSpPr>
                <p:cNvPr id="84" name="TextBox 83"/>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3"/>
                  <a:stretch>
                    <a:fillRect b="-1316"/>
                  </a:stretch>
                </a:blipFill>
              </p:spPr>
              <p:txBody>
                <a:bodyPr/>
                <a:lstStyle/>
                <a:p>
                  <a:r>
                    <a:rPr lang="en-US">
                      <a:noFill/>
                    </a:rPr>
                    <a:t> </a:t>
                  </a:r>
                </a:p>
              </p:txBody>
            </p:sp>
          </mc:Fallback>
        </mc:AlternateContent>
      </p:grpSp>
      <p:sp>
        <p:nvSpPr>
          <p:cNvPr id="76"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Gradient Descent</a:t>
            </a:r>
          </a:p>
        </p:txBody>
      </p:sp>
      <mc:AlternateContent xmlns:mc="http://schemas.openxmlformats.org/markup-compatibility/2006" xmlns:a14="http://schemas.microsoft.com/office/drawing/2010/main">
        <mc:Choice Requires="a14">
          <p:sp>
            <p:nvSpPr>
              <p:cNvPr id="77" name="Rectangle 76"/>
              <p:cNvSpPr/>
              <p:nvPr/>
            </p:nvSpPr>
            <p:spPr>
              <a:xfrm>
                <a:off x="855734" y="1143000"/>
                <a:ext cx="5415778" cy="556434"/>
              </a:xfrm>
              <a:prstGeom prst="rect">
                <a:avLst/>
              </a:prstGeom>
            </p:spPr>
            <p:txBody>
              <a:bodyPr wrap="none">
                <a:spAutoFit/>
              </a:bodyPr>
              <a:lstStyle/>
              <a:p>
                <a:r>
                  <a:rPr lang="en-US"/>
                  <a:t>We find </a:t>
                </a:r>
                <a14:m>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e>
                      <m:sub>
                        <m:r>
                          <a:rPr lang="en-CA" altLang="en-US" i="1">
                            <a:solidFill>
                              <a:srgbClr val="66FF33"/>
                            </a:solidFill>
                            <a:latin typeface="Cambria Math" panose="02040503050406030204" pitchFamily="18" charset="0"/>
                            <a:sym typeface="Symbol" panose="05050102010706020507" pitchFamily="18" charset="2"/>
                          </a:rPr>
                          <m:t>𝑜𝑝𝑡</m:t>
                        </m:r>
                      </m:sub>
                    </m:sSub>
                  </m:oMath>
                </a14:m>
                <a:r>
                  <a:rPr lang="en-US"/>
                  <a:t>using gradient descent.</a:t>
                </a:r>
                <a:endParaRPr lang="en-CA"/>
              </a:p>
            </p:txBody>
          </p:sp>
        </mc:Choice>
        <mc:Fallback xmlns="">
          <p:sp>
            <p:nvSpPr>
              <p:cNvPr id="77" name="Rectangle 76"/>
              <p:cNvSpPr>
                <a:spLocks noRot="1" noChangeAspect="1" noMove="1" noResize="1" noEditPoints="1" noAdjustHandles="1" noChangeArrowheads="1" noChangeShapeType="1" noTextEdit="1"/>
              </p:cNvSpPr>
              <p:nvPr/>
            </p:nvSpPr>
            <p:spPr>
              <a:xfrm>
                <a:off x="855734" y="1143000"/>
                <a:ext cx="5415778" cy="556434"/>
              </a:xfrm>
              <a:prstGeom prst="rect">
                <a:avLst/>
              </a:prstGeom>
              <a:blipFill>
                <a:blip r:embed="rId4"/>
                <a:stretch>
                  <a:fillRect l="-2250" t="-12088" r="-1350" b="-23077"/>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7520EA3F-C6B2-4535-9012-63CD11986D99}"/>
              </a:ext>
            </a:extLst>
          </p:cNvPr>
          <p:cNvGrpSpPr/>
          <p:nvPr/>
        </p:nvGrpSpPr>
        <p:grpSpPr>
          <a:xfrm>
            <a:off x="4648200" y="1811933"/>
            <a:ext cx="4806600" cy="4940823"/>
            <a:chOff x="4648200" y="1811933"/>
            <a:chExt cx="4806600" cy="4940823"/>
          </a:xfrm>
        </p:grpSpPr>
        <p:sp>
          <p:nvSpPr>
            <p:cNvPr id="28" name="Rectangle 27">
              <a:extLst>
                <a:ext uri="{FF2B5EF4-FFF2-40B4-BE49-F238E27FC236}">
                  <a16:creationId xmlns:a16="http://schemas.microsoft.com/office/drawing/2014/main" id="{A72D3552-446F-43FE-9101-438E49268EAC}"/>
                </a:ext>
              </a:extLst>
            </p:cNvPr>
            <p:cNvSpPr/>
            <p:nvPr/>
          </p:nvSpPr>
          <p:spPr>
            <a:xfrm>
              <a:off x="4648200" y="1811933"/>
              <a:ext cx="4806600" cy="954107"/>
            </a:xfrm>
            <a:prstGeom prst="rect">
              <a:avLst/>
            </a:prstGeom>
          </p:spPr>
          <p:txBody>
            <a:bodyPr wrap="square">
              <a:spAutoFit/>
            </a:bodyPr>
            <a:lstStyle/>
            <a:p>
              <a:pPr algn="ctr"/>
              <a:r>
                <a:rPr lang="en-CA"/>
                <a:t>The direction </a:t>
              </a:r>
            </a:p>
            <a:p>
              <a:pPr algn="ctr"/>
              <a:r>
                <a:rPr lang="en-CA"/>
                <a:t>water flows</a:t>
              </a:r>
            </a:p>
          </p:txBody>
        </p:sp>
        <p:pic>
          <p:nvPicPr>
            <p:cNvPr id="29" name="Picture 2" descr="Related image">
              <a:extLst>
                <a:ext uri="{FF2B5EF4-FFF2-40B4-BE49-F238E27FC236}">
                  <a16:creationId xmlns:a16="http://schemas.microsoft.com/office/drawing/2014/main" id="{654671D2-5001-461F-AFD1-FED0764FC0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2805796"/>
              <a:ext cx="2955287" cy="39469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F765954-5747-426A-A8AB-A6BA923842A6}"/>
              </a:ext>
            </a:extLst>
          </p:cNvPr>
          <p:cNvGrpSpPr/>
          <p:nvPr/>
        </p:nvGrpSpPr>
        <p:grpSpPr>
          <a:xfrm>
            <a:off x="609600" y="1805646"/>
            <a:ext cx="4838266" cy="5052353"/>
            <a:chOff x="609600" y="1805646"/>
            <a:chExt cx="4838266" cy="5052353"/>
          </a:xfrm>
        </p:grpSpPr>
        <p:sp>
          <p:nvSpPr>
            <p:cNvPr id="30" name="Rectangle 29">
              <a:extLst>
                <a:ext uri="{FF2B5EF4-FFF2-40B4-BE49-F238E27FC236}">
                  <a16:creationId xmlns:a16="http://schemas.microsoft.com/office/drawing/2014/main" id="{B129B71A-39BF-462B-930A-88B3B3DBDB30}"/>
                </a:ext>
              </a:extLst>
            </p:cNvPr>
            <p:cNvSpPr/>
            <p:nvPr/>
          </p:nvSpPr>
          <p:spPr>
            <a:xfrm>
              <a:off x="1219200" y="1805646"/>
              <a:ext cx="3816000" cy="954107"/>
            </a:xfrm>
            <a:prstGeom prst="rect">
              <a:avLst/>
            </a:prstGeom>
          </p:spPr>
          <p:txBody>
            <a:bodyPr>
              <a:spAutoFit/>
            </a:bodyPr>
            <a:lstStyle/>
            <a:p>
              <a:pPr algn="ctr"/>
              <a:r>
                <a:rPr lang="en-CA"/>
                <a:t>Which direction is steepest?</a:t>
              </a:r>
            </a:p>
          </p:txBody>
        </p:sp>
        <p:pic>
          <p:nvPicPr>
            <p:cNvPr id="31" name="Picture 2" descr="Image result for skiing back and forth">
              <a:extLst>
                <a:ext uri="{FF2B5EF4-FFF2-40B4-BE49-F238E27FC236}">
                  <a16:creationId xmlns:a16="http://schemas.microsoft.com/office/drawing/2014/main" id="{30D459F4-ED54-4E88-A52A-13D205731B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26" t="5913" r="52989" b="22640"/>
            <a:stretch/>
          </p:blipFill>
          <p:spPr bwMode="auto">
            <a:xfrm>
              <a:off x="2274991" y="5125112"/>
              <a:ext cx="1532938" cy="1732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windy mountain path">
              <a:extLst>
                <a:ext uri="{FF2B5EF4-FFF2-40B4-BE49-F238E27FC236}">
                  <a16:creationId xmlns:a16="http://schemas.microsoft.com/office/drawing/2014/main" id="{579F43E5-2F7D-411D-9985-2B22787E76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2819048"/>
              <a:ext cx="4838266" cy="22467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989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anim calcmode="lin" valueType="num">
                                      <p:cBhvr additive="base">
                                        <p:cTn id="15" dur="500" fill="hold"/>
                                        <p:tgtEl>
                                          <p:spTgt spid="77"/>
                                        </p:tgtEl>
                                        <p:attrNameLst>
                                          <p:attrName>ppt_x</p:attrName>
                                        </p:attrNameLst>
                                      </p:cBhvr>
                                      <p:tavLst>
                                        <p:tav tm="0">
                                          <p:val>
                                            <p:strVal val="0-#ppt_w/2"/>
                                          </p:val>
                                        </p:tav>
                                        <p:tav tm="100000">
                                          <p:val>
                                            <p:strVal val="#ppt_x"/>
                                          </p:val>
                                        </p:tav>
                                      </p:tavLst>
                                    </p:anim>
                                    <p:anim calcmode="lin" valueType="num">
                                      <p:cBhvr additive="base">
                                        <p:cTn id="16"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458" y="609600"/>
            <a:ext cx="9338913" cy="523220"/>
            <a:chOff x="-97458" y="1890415"/>
            <a:chExt cx="9338913" cy="523220"/>
          </a:xfrm>
        </p:grpSpPr>
        <p:sp>
          <p:nvSpPr>
            <p:cNvPr id="67" name="Text Box 33"/>
            <p:cNvSpPr txBox="1">
              <a:spLocks noChangeArrowheads="1"/>
            </p:cNvSpPr>
            <p:nvPr/>
          </p:nvSpPr>
          <p:spPr bwMode="auto">
            <a:xfrm>
              <a:off x="-97458" y="1890415"/>
              <a:ext cx="9338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p:txBody>
        </p:sp>
        <mc:AlternateContent xmlns:mc="http://schemas.openxmlformats.org/markup-compatibility/2006" xmlns:a14="http://schemas.microsoft.com/office/drawing/2010/main">
          <mc:Choice Requires="a14">
            <p:sp>
              <p:nvSpPr>
                <p:cNvPr id="84" name="TextBox 83"/>
                <p:cNvSpPr txBox="1"/>
                <p:nvPr/>
              </p:nvSpPr>
              <p:spPr>
                <a:xfrm>
                  <a:off x="3446398" y="1935280"/>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3446398" y="1935280"/>
                  <a:ext cx="3716402" cy="464101"/>
                </a:xfrm>
                <a:prstGeom prst="rect">
                  <a:avLst/>
                </a:prstGeom>
                <a:blipFill>
                  <a:blip r:embed="rId3"/>
                  <a:stretch>
                    <a:fillRect b="-1316"/>
                  </a:stretch>
                </a:blipFill>
              </p:spPr>
              <p:txBody>
                <a:bodyPr/>
                <a:lstStyle/>
                <a:p>
                  <a:r>
                    <a:rPr lang="en-US">
                      <a:noFill/>
                    </a:rPr>
                    <a:t> </a:t>
                  </a:r>
                </a:p>
              </p:txBody>
            </p:sp>
          </mc:Fallback>
        </mc:AlternateContent>
      </p:grpSp>
      <p:sp>
        <p:nvSpPr>
          <p:cNvPr id="76"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Gradient Descent</a:t>
            </a:r>
          </a:p>
        </p:txBody>
      </p:sp>
      <mc:AlternateContent xmlns:mc="http://schemas.openxmlformats.org/markup-compatibility/2006" xmlns:a14="http://schemas.microsoft.com/office/drawing/2010/main">
        <mc:Choice Requires="a14">
          <p:sp>
            <p:nvSpPr>
              <p:cNvPr id="77" name="Rectangle 76"/>
              <p:cNvSpPr/>
              <p:nvPr/>
            </p:nvSpPr>
            <p:spPr>
              <a:xfrm>
                <a:off x="855734" y="1143000"/>
                <a:ext cx="5415778" cy="556434"/>
              </a:xfrm>
              <a:prstGeom prst="rect">
                <a:avLst/>
              </a:prstGeom>
            </p:spPr>
            <p:txBody>
              <a:bodyPr wrap="none">
                <a:spAutoFit/>
              </a:bodyPr>
              <a:lstStyle/>
              <a:p>
                <a:r>
                  <a:rPr lang="en-US"/>
                  <a:t>We find </a:t>
                </a:r>
                <a14:m>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e>
                      <m:sub>
                        <m:r>
                          <a:rPr lang="en-CA" altLang="en-US" i="1">
                            <a:solidFill>
                              <a:srgbClr val="66FF33"/>
                            </a:solidFill>
                            <a:latin typeface="Cambria Math" panose="02040503050406030204" pitchFamily="18" charset="0"/>
                            <a:sym typeface="Symbol" panose="05050102010706020507" pitchFamily="18" charset="2"/>
                          </a:rPr>
                          <m:t>𝑜𝑝𝑡</m:t>
                        </m:r>
                      </m:sub>
                    </m:sSub>
                  </m:oMath>
                </a14:m>
                <a:r>
                  <a:rPr lang="en-US"/>
                  <a:t>using gradient descent.</a:t>
                </a:r>
                <a:endParaRPr lang="en-CA"/>
              </a:p>
            </p:txBody>
          </p:sp>
        </mc:Choice>
        <mc:Fallback xmlns="">
          <p:sp>
            <p:nvSpPr>
              <p:cNvPr id="77" name="Rectangle 76"/>
              <p:cNvSpPr>
                <a:spLocks noRot="1" noChangeAspect="1" noMove="1" noResize="1" noEditPoints="1" noAdjustHandles="1" noChangeArrowheads="1" noChangeShapeType="1" noTextEdit="1"/>
              </p:cNvSpPr>
              <p:nvPr/>
            </p:nvSpPr>
            <p:spPr>
              <a:xfrm>
                <a:off x="855734" y="1143000"/>
                <a:ext cx="5415778" cy="556434"/>
              </a:xfrm>
              <a:prstGeom prst="rect">
                <a:avLst/>
              </a:prstGeom>
              <a:blipFill>
                <a:blip r:embed="rId4"/>
                <a:stretch>
                  <a:fillRect l="-2250" t="-12088" r="-1350" b="-23077"/>
                </a:stretch>
              </a:blipFill>
            </p:spPr>
            <p:txBody>
              <a:bodyPr/>
              <a:lstStyle/>
              <a:p>
                <a:r>
                  <a:rPr lang="en-US">
                    <a:noFill/>
                  </a:rPr>
                  <a:t> </a:t>
                </a:r>
              </a:p>
            </p:txBody>
          </p:sp>
        </mc:Fallback>
      </mc:AlternateContent>
      <p:sp>
        <p:nvSpPr>
          <p:cNvPr id="86" name="Rectangle 85"/>
          <p:cNvSpPr/>
          <p:nvPr/>
        </p:nvSpPr>
        <p:spPr>
          <a:xfrm>
            <a:off x="76200" y="3585775"/>
            <a:ext cx="6553200" cy="2900065"/>
          </a:xfrm>
          <a:prstGeom prst="rect">
            <a:avLst/>
          </a:prstGeom>
          <a:solidFill>
            <a:schemeClr val="tx1"/>
          </a:solidFill>
          <a:ln>
            <a:noFill/>
          </a:ln>
        </p:spPr>
        <p:txBody>
          <a:bodyPr wrap="square" rtlCol="0" anchor="ctr">
            <a:spAutoFit/>
          </a:bodyPr>
          <a:lstStyle/>
          <a:p>
            <a:pPr algn="l"/>
            <a:endParaRPr lang="en-CA" sz="2400"/>
          </a:p>
        </p:txBody>
      </p:sp>
      <p:pic>
        <p:nvPicPr>
          <p:cNvPr id="87" name="Picture 6" descr="Image result for gradient descent"/>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990599" y="3581400"/>
            <a:ext cx="5633657" cy="2971800"/>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p:cNvSpPr/>
          <p:nvPr/>
        </p:nvSpPr>
        <p:spPr>
          <a:xfrm>
            <a:off x="2126653" y="6024175"/>
            <a:ext cx="808482" cy="461665"/>
          </a:xfrm>
          <a:prstGeom prst="rect">
            <a:avLst/>
          </a:prstGeom>
          <a:solidFill>
            <a:schemeClr val="tx1"/>
          </a:solid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89" name="Rectangle 88"/>
          <p:cNvSpPr/>
          <p:nvPr/>
        </p:nvSpPr>
        <p:spPr>
          <a:xfrm>
            <a:off x="5093544" y="5871775"/>
            <a:ext cx="808482" cy="461665"/>
          </a:xfrm>
          <a:prstGeom prst="rect">
            <a:avLst/>
          </a:prstGeom>
          <a:solidFill>
            <a:schemeClr val="tx1"/>
          </a:solid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90" name="Rectangle 89"/>
          <p:cNvSpPr/>
          <p:nvPr/>
        </p:nvSpPr>
        <p:spPr>
          <a:xfrm>
            <a:off x="76200" y="6477000"/>
            <a:ext cx="6553199" cy="152400"/>
          </a:xfrm>
          <a:prstGeom prst="rect">
            <a:avLst/>
          </a:prstGeom>
          <a:solidFill>
            <a:schemeClr val="tx1"/>
          </a:solidFill>
          <a:ln>
            <a:noFill/>
          </a:ln>
        </p:spPr>
        <p:txBody>
          <a:bodyPr wrap="square" rtlCol="0" anchor="ctr">
            <a:spAutoFit/>
          </a:bodyPr>
          <a:lstStyle/>
          <a:p>
            <a:pPr algn="l"/>
            <a:endParaRPr lang="en-CA" sz="2400"/>
          </a:p>
        </p:txBody>
      </p:sp>
      <p:sp>
        <p:nvSpPr>
          <p:cNvPr id="91" name="Rectangle 90"/>
          <p:cNvSpPr/>
          <p:nvPr/>
        </p:nvSpPr>
        <p:spPr>
          <a:xfrm>
            <a:off x="110826" y="4940470"/>
            <a:ext cx="1752600" cy="461665"/>
          </a:xfrm>
          <a:prstGeom prst="rect">
            <a:avLst/>
          </a:prstGeom>
          <a:solidFill>
            <a:schemeClr val="tx1"/>
          </a:solidFill>
        </p:spPr>
        <p:txBody>
          <a:bodyPr wrap="square">
            <a:spAutoFit/>
          </a:bodyPr>
          <a:lstStyle/>
          <a:p>
            <a:pPr algn="ctr"/>
            <a:r>
              <a:rPr lang="en-US" sz="2400" i="1">
                <a:solidFill>
                  <a:schemeClr val="accent1"/>
                </a:solidFill>
              </a:rPr>
              <a:t>E(</a:t>
            </a:r>
            <a:r>
              <a:rPr lang="en-US" altLang="en-US" sz="2400" i="1">
                <a:solidFill>
                  <a:srgbClr val="008000"/>
                </a:solidFill>
              </a:rPr>
              <a:t>w</a:t>
            </a:r>
            <a:r>
              <a:rPr lang="en-US" altLang="en-US" sz="2400" i="1" baseline="-25000">
                <a:solidFill>
                  <a:srgbClr val="008000"/>
                </a:solidFill>
              </a:rPr>
              <a:t>1</a:t>
            </a:r>
            <a:r>
              <a:rPr lang="en-CA" sz="2400" i="1">
                <a:solidFill>
                  <a:schemeClr val="accent1"/>
                </a:solidFill>
              </a:rPr>
              <a:t>,…,</a:t>
            </a:r>
            <a:r>
              <a:rPr lang="en-US" altLang="en-US" sz="2400" i="1" err="1">
                <a:solidFill>
                  <a:srgbClr val="008000"/>
                </a:solidFill>
              </a:rPr>
              <a:t>w</a:t>
            </a:r>
            <a:r>
              <a:rPr lang="en-US" altLang="en-US" sz="2400" i="1" baseline="-25000" err="1">
                <a:solidFill>
                  <a:srgbClr val="008000"/>
                </a:solidFill>
              </a:rPr>
              <a:t>m</a:t>
            </a:r>
            <a:r>
              <a:rPr lang="en-CA" sz="2400" i="1">
                <a:solidFill>
                  <a:schemeClr val="accent1"/>
                </a:solidFill>
              </a:rPr>
              <a:t>)</a:t>
            </a:r>
          </a:p>
        </p:txBody>
      </p:sp>
      <p:sp>
        <p:nvSpPr>
          <p:cNvPr id="92" name="Rectangle 91"/>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sp>
        <p:nvSpPr>
          <p:cNvPr id="339" name="Rectangle 338"/>
          <p:cNvSpPr/>
          <p:nvPr/>
        </p:nvSpPr>
        <p:spPr>
          <a:xfrm>
            <a:off x="6040073" y="5522893"/>
            <a:ext cx="3025188" cy="954107"/>
          </a:xfrm>
          <a:prstGeom prst="rect">
            <a:avLst/>
          </a:prstGeom>
        </p:spPr>
        <p:txBody>
          <a:bodyPr wrap="none">
            <a:spAutoFit/>
          </a:bodyPr>
          <a:lstStyle/>
          <a:p>
            <a:pPr algn="ctr"/>
            <a:r>
              <a:rPr lang="en-US"/>
              <a:t>The </a:t>
            </a:r>
            <a:r>
              <a:rPr lang="en-US">
                <a:solidFill>
                  <a:srgbClr val="FFC000"/>
                </a:solidFill>
              </a:rPr>
              <a:t>Error</a:t>
            </a:r>
            <a:r>
              <a:rPr lang="en-US"/>
              <a:t> specifies </a:t>
            </a:r>
            <a:br>
              <a:rPr lang="en-US"/>
            </a:br>
            <a:r>
              <a:rPr lang="en-US"/>
              <a:t>our </a:t>
            </a:r>
            <a:r>
              <a:rPr lang="en-US">
                <a:solidFill>
                  <a:schemeClr val="accent1"/>
                </a:solidFill>
              </a:rPr>
              <a:t>altitude</a:t>
            </a:r>
            <a:r>
              <a:rPr lang="en-US"/>
              <a:t>.</a:t>
            </a:r>
            <a:endParaRPr lang="en-CA"/>
          </a:p>
        </p:txBody>
      </p:sp>
      <mc:AlternateContent xmlns:mc="http://schemas.openxmlformats.org/markup-compatibility/2006" xmlns:a14="http://schemas.microsoft.com/office/drawing/2010/main">
        <mc:Choice Requires="a14">
          <p:sp>
            <p:nvSpPr>
              <p:cNvPr id="24" name="Text Box 33"/>
              <p:cNvSpPr txBox="1">
                <a:spLocks noChangeArrowheads="1"/>
              </p:cNvSpPr>
              <p:nvPr/>
            </p:nvSpPr>
            <p:spPr bwMode="auto">
              <a:xfrm>
                <a:off x="5998115" y="3517312"/>
                <a:ext cx="3121661"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sym typeface="Symbol" panose="05050102010706020507" pitchFamily="18" charset="2"/>
                  </a:rPr>
                  <a:t>The </a:t>
                </a:r>
                <a:r>
                  <a:rPr lang="en-US" altLang="en-US" sz="2800">
                    <a:solidFill>
                      <a:srgbClr val="66FF33"/>
                    </a:solidFill>
                    <a:latin typeface="Times New Roman" pitchFamily="18" charset="0"/>
                    <a:sym typeface="Symbol" panose="05050102010706020507" pitchFamily="18" charset="2"/>
                  </a:rPr>
                  <a:t>weights</a:t>
                </a:r>
                <a:r>
                  <a:rPr lang="en-US" altLang="en-US" sz="2800">
                    <a:latin typeface="Times New Roman" pitchFamily="18" charset="0"/>
                    <a:sym typeface="Symbol" panose="05050102010706020507" pitchFamily="18" charset="2"/>
                  </a:rPr>
                  <a:t> </a:t>
                </a:r>
              </a:p>
              <a:p>
                <a:pPr algn="ctr">
                  <a:spcBef>
                    <a:spcPct val="0"/>
                  </a:spcBef>
                </a:pP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w,w</a:t>
                </a:r>
                <a:r>
                  <a:rPr lang="en-US" altLang="en-US" sz="2800" i="1" baseline="-25000">
                    <a:solidFill>
                      <a:srgbClr val="66FF33"/>
                    </a:solidFill>
                    <a:latin typeface="Times New Roman" pitchFamily="18" charset="0"/>
                  </a:rPr>
                  <a:t>2</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a:t>
                </a:r>
                <a:r>
                  <a:rPr lang="en-US" sz="2800">
                    <a:latin typeface="Times New Roman" panose="02020603050405020304" pitchFamily="18" charset="0"/>
                    <a:cs typeface="Times New Roman" panose="02020603050405020304" pitchFamily="18" charset="0"/>
                  </a:rPr>
                  <a:t>specifies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where we </a:t>
                </a:r>
                <a:r>
                  <a:rPr lang="en-US" sz="2800">
                    <a:solidFill>
                      <a:srgbClr val="66FF33"/>
                    </a:solidFill>
                    <a:latin typeface="Times New Roman" panose="02020603050405020304" pitchFamily="18" charset="0"/>
                    <a:cs typeface="Times New Roman" panose="02020603050405020304" pitchFamily="18" charset="0"/>
                  </a:rPr>
                  <a:t>stand.</a:t>
                </a:r>
                <a:endParaRPr lang="en-CA" sz="2800">
                  <a:latin typeface="Times New Roman" panose="02020603050405020304" pitchFamily="18" charset="0"/>
                  <a:cs typeface="Times New Roman" panose="02020603050405020304" pitchFamily="18" charset="0"/>
                </a:endParaRPr>
              </a:p>
            </p:txBody>
          </p:sp>
        </mc:Choice>
        <mc:Fallback xmlns="">
          <p:sp>
            <p:nvSpPr>
              <p:cNvPr id="24" name="Text Box 33"/>
              <p:cNvSpPr txBox="1">
                <a:spLocks noRot="1" noChangeAspect="1" noMove="1" noResize="1" noEditPoints="1" noAdjustHandles="1" noChangeArrowheads="1" noChangeShapeType="1" noTextEdit="1"/>
              </p:cNvSpPr>
              <p:nvPr/>
            </p:nvSpPr>
            <p:spPr bwMode="auto">
              <a:xfrm>
                <a:off x="5998115" y="3517312"/>
                <a:ext cx="3121661" cy="1815882"/>
              </a:xfrm>
              <a:prstGeom prst="rect">
                <a:avLst/>
              </a:prstGeom>
              <a:blipFill>
                <a:blip r:embed="rId6"/>
                <a:stretch>
                  <a:fillRect t="-3691"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93" name="Rectangle 92"/>
          <p:cNvSpPr/>
          <p:nvPr/>
        </p:nvSpPr>
        <p:spPr>
          <a:xfrm>
            <a:off x="137057" y="2996625"/>
            <a:ext cx="2130711" cy="523220"/>
          </a:xfrm>
          <a:prstGeom prst="rect">
            <a:avLst/>
          </a:prstGeom>
        </p:spPr>
        <p:txBody>
          <a:bodyPr wrap="none">
            <a:spAutoFit/>
          </a:bodyPr>
          <a:lstStyle/>
          <a:p>
            <a:pPr algn="ctr"/>
            <a:r>
              <a:rPr lang="en-US">
                <a:solidFill>
                  <a:srgbClr val="FFC000"/>
                </a:solidFill>
              </a:rPr>
              <a:t>Error</a:t>
            </a:r>
            <a:r>
              <a:rPr lang="en-US"/>
              <a:t> </a:t>
            </a:r>
            <a:r>
              <a:rPr lang="en-US">
                <a:solidFill>
                  <a:schemeClr val="tx2">
                    <a:lumMod val="60000"/>
                    <a:lumOff val="40000"/>
                  </a:schemeClr>
                </a:solidFill>
              </a:rPr>
              <a:t>Surface</a:t>
            </a:r>
            <a:endParaRPr lang="en-CA">
              <a:solidFill>
                <a:schemeClr val="tx2">
                  <a:lumMod val="60000"/>
                  <a:lumOff val="40000"/>
                </a:schemeClr>
              </a:solidFill>
            </a:endParaRPr>
          </a:p>
        </p:txBody>
      </p:sp>
      <p:grpSp>
        <p:nvGrpSpPr>
          <p:cNvPr id="94" name="Group 93"/>
          <p:cNvGrpSpPr/>
          <p:nvPr/>
        </p:nvGrpSpPr>
        <p:grpSpPr>
          <a:xfrm>
            <a:off x="2379301" y="5072234"/>
            <a:ext cx="2502237" cy="709490"/>
            <a:chOff x="2379301" y="5072234"/>
            <a:chExt cx="2502237" cy="709490"/>
          </a:xfrm>
        </p:grpSpPr>
        <p:grpSp>
          <p:nvGrpSpPr>
            <p:cNvPr id="95" name="Group 94"/>
            <p:cNvGrpSpPr/>
            <p:nvPr/>
          </p:nvGrpSpPr>
          <p:grpSpPr>
            <a:xfrm>
              <a:off x="2379301" y="5072234"/>
              <a:ext cx="2502237" cy="709490"/>
              <a:chOff x="2812059" y="5172124"/>
              <a:chExt cx="2502237" cy="709490"/>
            </a:xfrm>
          </p:grpSpPr>
          <p:cxnSp>
            <p:nvCxnSpPr>
              <p:cNvPr id="97" name="Straight Connector 96"/>
              <p:cNvCxnSpPr/>
              <p:nvPr/>
            </p:nvCxnSpPr>
            <p:spPr bwMode="auto">
              <a:xfrm flipV="1">
                <a:off x="2812059" y="5172124"/>
                <a:ext cx="1354859" cy="652000"/>
              </a:xfrm>
              <a:prstGeom prst="line">
                <a:avLst/>
              </a:prstGeom>
              <a:noFill/>
              <a:ln w="38100" cap="sq" cmpd="sng" algn="ctr">
                <a:solidFill>
                  <a:srgbClr val="66FF33"/>
                </a:solidFill>
                <a:prstDash val="dash"/>
                <a:round/>
                <a:headEnd type="none" w="med" len="med"/>
                <a:tailEnd type="none" w="med" len="med"/>
              </a:ln>
              <a:effectLst/>
            </p:spPr>
          </p:cxnSp>
          <p:cxnSp>
            <p:nvCxnSpPr>
              <p:cNvPr id="98" name="Straight Connector 97"/>
              <p:cNvCxnSpPr>
                <a:cxnSpLocks/>
              </p:cNvCxnSpPr>
              <p:nvPr/>
            </p:nvCxnSpPr>
            <p:spPr bwMode="auto">
              <a:xfrm>
                <a:off x="2985082" y="5463433"/>
                <a:ext cx="2329214" cy="418181"/>
              </a:xfrm>
              <a:prstGeom prst="line">
                <a:avLst/>
              </a:prstGeom>
              <a:noFill/>
              <a:ln w="38100" cap="sq" cmpd="sng" algn="ctr">
                <a:solidFill>
                  <a:srgbClr val="66FF33"/>
                </a:solidFill>
                <a:prstDash val="dash"/>
                <a:round/>
                <a:headEnd type="none" w="med" len="med"/>
                <a:tailEnd type="none" w="med" len="med"/>
              </a:ln>
              <a:effectLst/>
            </p:spPr>
          </p:cxnSp>
          <p:sp>
            <p:nvSpPr>
              <p:cNvPr id="99" name="Oval 98"/>
              <p:cNvSpPr>
                <a:spLocks/>
              </p:cNvSpPr>
              <p:nvPr/>
            </p:nvSpPr>
            <p:spPr>
              <a:xfrm>
                <a:off x="3357145" y="5461926"/>
                <a:ext cx="177271" cy="123972"/>
              </a:xfrm>
              <a:prstGeom prst="ellipse">
                <a:avLst/>
              </a:prstGeom>
              <a:solidFill>
                <a:srgbClr val="66FF33"/>
              </a:solidFill>
              <a:ln>
                <a:solidFill>
                  <a:srgbClr val="FF00FF"/>
                </a:solidFill>
              </a:ln>
            </p:spPr>
            <p:txBody>
              <a:bodyPr wrap="square" rtlCol="0" anchor="ctr">
                <a:spAutoFit/>
              </a:bodyPr>
              <a:lstStyle/>
              <a:p>
                <a:pPr algn="l"/>
                <a:endParaRPr lang="en-CA" sz="2400"/>
              </a:p>
            </p:txBody>
          </p:sp>
        </p:grpSp>
        <mc:AlternateContent xmlns:mc="http://schemas.openxmlformats.org/markup-compatibility/2006" xmlns:a14="http://schemas.microsoft.com/office/drawing/2010/main">
          <mc:Choice Requires="a14">
            <p:sp>
              <p:nvSpPr>
                <p:cNvPr id="96" name="Rectangle 95"/>
                <p:cNvSpPr/>
                <p:nvPr/>
              </p:nvSpPr>
              <p:spPr>
                <a:xfrm>
                  <a:off x="2438400" y="5186604"/>
                  <a:ext cx="54944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en-US" i="1">
                                <a:solidFill>
                                  <a:srgbClr val="66FF33"/>
                                </a:solidFill>
                                <a:latin typeface="Cambria Math" panose="02040503050406030204" pitchFamily="18" charset="0"/>
                              </a:rPr>
                            </m:ctrlPr>
                          </m:accPr>
                          <m:e>
                            <m:r>
                              <a:rPr lang="en-CA" altLang="en-US" i="1">
                                <a:solidFill>
                                  <a:srgbClr val="66FF33"/>
                                </a:solidFill>
                                <a:latin typeface="Cambria Math" panose="02040503050406030204" pitchFamily="18" charset="0"/>
                              </a:rPr>
                              <m:t>𝑤</m:t>
                            </m:r>
                          </m:e>
                        </m:acc>
                      </m:oMath>
                    </m:oMathPara>
                  </a14:m>
                  <a:endParaRPr lang="en-CA"/>
                </a:p>
              </p:txBody>
            </p:sp>
          </mc:Choice>
          <mc:Fallback xmlns="">
            <p:sp>
              <p:nvSpPr>
                <p:cNvPr id="96" name="Rectangle 95"/>
                <p:cNvSpPr>
                  <a:spLocks noRot="1" noChangeAspect="1" noMove="1" noResize="1" noEditPoints="1" noAdjustHandles="1" noChangeArrowheads="1" noChangeShapeType="1" noTextEdit="1"/>
                </p:cNvSpPr>
                <p:nvPr/>
              </p:nvSpPr>
              <p:spPr>
                <a:xfrm>
                  <a:off x="2438400" y="5186604"/>
                  <a:ext cx="549445" cy="523220"/>
                </a:xfrm>
                <a:prstGeom prst="rect">
                  <a:avLst/>
                </a:prstGeom>
                <a:blipFill>
                  <a:blip r:embed="rId7"/>
                  <a:stretch>
                    <a:fillRect/>
                  </a:stretch>
                </a:blipFill>
              </p:spPr>
              <p:txBody>
                <a:bodyPr/>
                <a:lstStyle/>
                <a:p>
                  <a:r>
                    <a:rPr lang="en-US">
                      <a:noFill/>
                    </a:rPr>
                    <a:t> </a:t>
                  </a:r>
                </a:p>
              </p:txBody>
            </p:sp>
          </mc:Fallback>
        </mc:AlternateContent>
      </p:grpSp>
      <p:grpSp>
        <p:nvGrpSpPr>
          <p:cNvPr id="100" name="Group 99"/>
          <p:cNvGrpSpPr/>
          <p:nvPr/>
        </p:nvGrpSpPr>
        <p:grpSpPr>
          <a:xfrm>
            <a:off x="2943372" y="4664982"/>
            <a:ext cx="142875" cy="744826"/>
            <a:chOff x="3377327" y="4762250"/>
            <a:chExt cx="142875" cy="744826"/>
          </a:xfrm>
        </p:grpSpPr>
        <p:cxnSp>
          <p:nvCxnSpPr>
            <p:cNvPr id="101" name="Straight Connector 100"/>
            <p:cNvCxnSpPr/>
            <p:nvPr/>
          </p:nvCxnSpPr>
          <p:spPr bwMode="auto">
            <a:xfrm flipV="1">
              <a:off x="3447952" y="4909471"/>
              <a:ext cx="0" cy="597605"/>
            </a:xfrm>
            <a:prstGeom prst="line">
              <a:avLst/>
            </a:prstGeom>
            <a:noFill/>
            <a:ln w="38100" cap="sq" cmpd="sng" algn="ctr">
              <a:solidFill>
                <a:schemeClr val="accent1"/>
              </a:solidFill>
              <a:prstDash val="solid"/>
              <a:round/>
              <a:headEnd type="none" w="med" len="med"/>
              <a:tailEnd type="none" w="med" len="med"/>
            </a:ln>
            <a:effectLst/>
          </p:spPr>
        </p:cxnSp>
        <p:pic>
          <p:nvPicPr>
            <p:cNvPr id="102" name="Picture 101"/>
            <p:cNvPicPr>
              <a:picLocks noChangeAspect="1"/>
            </p:cNvPicPr>
            <p:nvPr/>
          </p:nvPicPr>
          <p:blipFill rotWithShape="1">
            <a:blip r:embed="rId8"/>
            <a:srcRect r="50000" b="60666"/>
            <a:stretch/>
          </p:blipFill>
          <p:spPr>
            <a:xfrm>
              <a:off x="3377327" y="4762250"/>
              <a:ext cx="142875" cy="135962"/>
            </a:xfrm>
            <a:prstGeom prst="rect">
              <a:avLst/>
            </a:prstGeom>
          </p:spPr>
        </p:pic>
      </p:grpSp>
    </p:spTree>
    <p:extLst>
      <p:ext uri="{BB962C8B-B14F-4D97-AF65-F5344CB8AC3E}">
        <p14:creationId xmlns:p14="http://schemas.microsoft.com/office/powerpoint/2010/main" val="71149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500" fill="hold"/>
                                        <p:tgtEl>
                                          <p:spTgt spid="87"/>
                                        </p:tgtEl>
                                        <p:attrNameLst>
                                          <p:attrName>ppt_x</p:attrName>
                                        </p:attrNameLst>
                                      </p:cBhvr>
                                      <p:tavLst>
                                        <p:tav tm="0">
                                          <p:val>
                                            <p:strVal val="#ppt_x"/>
                                          </p:val>
                                        </p:tav>
                                        <p:tav tm="100000">
                                          <p:val>
                                            <p:strVal val="#ppt_x"/>
                                          </p:val>
                                        </p:tav>
                                      </p:tavLst>
                                    </p:anim>
                                    <p:anim calcmode="lin" valueType="num">
                                      <p:cBhvr additive="base">
                                        <p:cTn id="12" dur="500" fill="hold"/>
                                        <p:tgtEl>
                                          <p:spTgt spid="8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500" fill="hold"/>
                                        <p:tgtEl>
                                          <p:spTgt spid="88"/>
                                        </p:tgtEl>
                                        <p:attrNameLst>
                                          <p:attrName>ppt_x</p:attrName>
                                        </p:attrNameLst>
                                      </p:cBhvr>
                                      <p:tavLst>
                                        <p:tav tm="0">
                                          <p:val>
                                            <p:strVal val="#ppt_x"/>
                                          </p:val>
                                        </p:tav>
                                        <p:tav tm="100000">
                                          <p:val>
                                            <p:strVal val="#ppt_x"/>
                                          </p:val>
                                        </p:tav>
                                      </p:tavLst>
                                    </p:anim>
                                    <p:anim calcmode="lin" valueType="num">
                                      <p:cBhvr additive="base">
                                        <p:cTn id="16" dur="500" fill="hold"/>
                                        <p:tgtEl>
                                          <p:spTgt spid="8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500" fill="hold"/>
                                        <p:tgtEl>
                                          <p:spTgt spid="89"/>
                                        </p:tgtEl>
                                        <p:attrNameLst>
                                          <p:attrName>ppt_x</p:attrName>
                                        </p:attrNameLst>
                                      </p:cBhvr>
                                      <p:tavLst>
                                        <p:tav tm="0">
                                          <p:val>
                                            <p:strVal val="#ppt_x"/>
                                          </p:val>
                                        </p:tav>
                                        <p:tav tm="100000">
                                          <p:val>
                                            <p:strVal val="#ppt_x"/>
                                          </p:val>
                                        </p:tav>
                                      </p:tavLst>
                                    </p:anim>
                                    <p:anim calcmode="lin" valueType="num">
                                      <p:cBhvr additive="base">
                                        <p:cTn id="20" dur="500" fill="hold"/>
                                        <p:tgtEl>
                                          <p:spTgt spid="8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 calcmode="lin" valueType="num">
                                      <p:cBhvr additive="base">
                                        <p:cTn id="23" dur="500" fill="hold"/>
                                        <p:tgtEl>
                                          <p:spTgt spid="90"/>
                                        </p:tgtEl>
                                        <p:attrNameLst>
                                          <p:attrName>ppt_x</p:attrName>
                                        </p:attrNameLst>
                                      </p:cBhvr>
                                      <p:tavLst>
                                        <p:tav tm="0">
                                          <p:val>
                                            <p:strVal val="#ppt_x"/>
                                          </p:val>
                                        </p:tav>
                                        <p:tav tm="100000">
                                          <p:val>
                                            <p:strVal val="#ppt_x"/>
                                          </p:val>
                                        </p:tav>
                                      </p:tavLst>
                                    </p:anim>
                                    <p:anim calcmode="lin" valueType="num">
                                      <p:cBhvr additive="base">
                                        <p:cTn id="24" dur="500" fill="hold"/>
                                        <p:tgtEl>
                                          <p:spTgt spid="9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anim calcmode="lin" valueType="num">
                                      <p:cBhvr additive="base">
                                        <p:cTn id="27" dur="500" fill="hold"/>
                                        <p:tgtEl>
                                          <p:spTgt spid="91"/>
                                        </p:tgtEl>
                                        <p:attrNameLst>
                                          <p:attrName>ppt_x</p:attrName>
                                        </p:attrNameLst>
                                      </p:cBhvr>
                                      <p:tavLst>
                                        <p:tav tm="0">
                                          <p:val>
                                            <p:strVal val="#ppt_x"/>
                                          </p:val>
                                        </p:tav>
                                        <p:tav tm="100000">
                                          <p:val>
                                            <p:strVal val="#ppt_x"/>
                                          </p:val>
                                        </p:tav>
                                      </p:tavLst>
                                    </p:anim>
                                    <p:anim calcmode="lin" valueType="num">
                                      <p:cBhvr additive="base">
                                        <p:cTn id="28" dur="500" fill="hold"/>
                                        <p:tgtEl>
                                          <p:spTgt spid="9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additive="base">
                                        <p:cTn id="31" dur="500" fill="hold"/>
                                        <p:tgtEl>
                                          <p:spTgt spid="93"/>
                                        </p:tgtEl>
                                        <p:attrNameLst>
                                          <p:attrName>ppt_x</p:attrName>
                                        </p:attrNameLst>
                                      </p:cBhvr>
                                      <p:tavLst>
                                        <p:tav tm="0">
                                          <p:val>
                                            <p:strVal val="#ppt_x"/>
                                          </p:val>
                                        </p:tav>
                                        <p:tav tm="100000">
                                          <p:val>
                                            <p:strVal val="#ppt_x"/>
                                          </p:val>
                                        </p:tav>
                                      </p:tavLst>
                                    </p:anim>
                                    <p:anim calcmode="lin" valueType="num">
                                      <p:cBhvr additive="base">
                                        <p:cTn id="32" dur="500" fill="hold"/>
                                        <p:tgtEl>
                                          <p:spTgt spid="9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500" fill="hold"/>
                                        <p:tgtEl>
                                          <p:spTgt spid="92"/>
                                        </p:tgtEl>
                                        <p:attrNameLst>
                                          <p:attrName>ppt_x</p:attrName>
                                        </p:attrNameLst>
                                      </p:cBhvr>
                                      <p:tavLst>
                                        <p:tav tm="0">
                                          <p:val>
                                            <p:strVal val="#ppt_x"/>
                                          </p:val>
                                        </p:tav>
                                        <p:tav tm="100000">
                                          <p:val>
                                            <p:strVal val="#ppt_x"/>
                                          </p:val>
                                        </p:tav>
                                      </p:tavLst>
                                    </p:anim>
                                    <p:anim calcmode="lin" valueType="num">
                                      <p:cBhvr additive="base">
                                        <p:cTn id="36" dur="500" fill="hold"/>
                                        <p:tgtEl>
                                          <p:spTgt spid="9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 calcmode="lin" valueType="num">
                                      <p:cBhvr additive="base">
                                        <p:cTn id="43" dur="500" fill="hold"/>
                                        <p:tgtEl>
                                          <p:spTgt spid="94"/>
                                        </p:tgtEl>
                                        <p:attrNameLst>
                                          <p:attrName>ppt_x</p:attrName>
                                        </p:attrNameLst>
                                      </p:cBhvr>
                                      <p:tavLst>
                                        <p:tav tm="0">
                                          <p:val>
                                            <p:strVal val="0-#ppt_w/2"/>
                                          </p:val>
                                        </p:tav>
                                        <p:tav tm="100000">
                                          <p:val>
                                            <p:strVal val="#ppt_x"/>
                                          </p:val>
                                        </p:tav>
                                      </p:tavLst>
                                    </p:anim>
                                    <p:anim calcmode="lin" valueType="num">
                                      <p:cBhvr additive="base">
                                        <p:cTn id="44" dur="500" fill="hold"/>
                                        <p:tgtEl>
                                          <p:spTgt spid="94"/>
                                        </p:tgtEl>
                                        <p:attrNameLst>
                                          <p:attrName>ppt_y</p:attrName>
                                        </p:attrNameLst>
                                      </p:cBhvr>
                                      <p:tavLst>
                                        <p:tav tm="0">
                                          <p:val>
                                            <p:strVal val="#ppt_y"/>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39"/>
                                        </p:tgtEl>
                                        <p:attrNameLst>
                                          <p:attrName>style.visibility</p:attrName>
                                        </p:attrNameLst>
                                      </p:cBhvr>
                                      <p:to>
                                        <p:strVal val="visible"/>
                                      </p:to>
                                    </p:set>
                                    <p:anim calcmode="lin" valueType="num">
                                      <p:cBhvr additive="base">
                                        <p:cTn id="47" dur="500" fill="hold"/>
                                        <p:tgtEl>
                                          <p:spTgt spid="339"/>
                                        </p:tgtEl>
                                        <p:attrNameLst>
                                          <p:attrName>ppt_x</p:attrName>
                                        </p:attrNameLst>
                                      </p:cBhvr>
                                      <p:tavLst>
                                        <p:tav tm="0">
                                          <p:val>
                                            <p:strVal val="#ppt_x"/>
                                          </p:val>
                                        </p:tav>
                                        <p:tav tm="100000">
                                          <p:val>
                                            <p:strVal val="#ppt_x"/>
                                          </p:val>
                                        </p:tav>
                                      </p:tavLst>
                                    </p:anim>
                                    <p:anim calcmode="lin" valueType="num">
                                      <p:cBhvr additive="base">
                                        <p:cTn id="48" dur="500" fill="hold"/>
                                        <p:tgtEl>
                                          <p:spTgt spid="33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additive="base">
                                        <p:cTn id="51" dur="500" fill="hold"/>
                                        <p:tgtEl>
                                          <p:spTgt spid="100"/>
                                        </p:tgtEl>
                                        <p:attrNameLst>
                                          <p:attrName>ppt_x</p:attrName>
                                        </p:attrNameLst>
                                      </p:cBhvr>
                                      <p:tavLst>
                                        <p:tav tm="0">
                                          <p:val>
                                            <p:strVal val="#ppt_x"/>
                                          </p:val>
                                        </p:tav>
                                        <p:tav tm="100000">
                                          <p:val>
                                            <p:strVal val="#ppt_x"/>
                                          </p:val>
                                        </p:tav>
                                      </p:tavLst>
                                    </p:anim>
                                    <p:anim calcmode="lin" valueType="num">
                                      <p:cBhvr additive="base">
                                        <p:cTn id="5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animBg="1"/>
      <p:bldP spid="89" grpId="0" animBg="1"/>
      <p:bldP spid="90" grpId="0" animBg="1"/>
      <p:bldP spid="91" grpId="0" animBg="1"/>
      <p:bldP spid="92" grpId="0" animBg="1"/>
      <p:bldP spid="339" grpId="0"/>
      <p:bldP spid="24" grpId="0"/>
      <p:bldP spid="9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Gradient Descent</a:t>
            </a:r>
          </a:p>
        </p:txBody>
      </p:sp>
      <p:sp>
        <p:nvSpPr>
          <p:cNvPr id="12" name="Rectangle 11"/>
          <p:cNvSpPr/>
          <p:nvPr/>
        </p:nvSpPr>
        <p:spPr>
          <a:xfrm>
            <a:off x="1981200" y="563940"/>
            <a:ext cx="10191032" cy="1384995"/>
          </a:xfrm>
          <a:prstGeom prst="rect">
            <a:avLst/>
          </a:prstGeom>
        </p:spPr>
        <p:txBody>
          <a:bodyPr wrap="square">
            <a:spAutoFit/>
          </a:bodyPr>
          <a:lstStyle/>
          <a:p>
            <a:pPr>
              <a:spcAft>
                <a:spcPts val="0"/>
              </a:spcAft>
            </a:pPr>
            <a:r>
              <a:rPr lang="en-US"/>
              <a:t>The way to find the bottom of the valley </a:t>
            </a:r>
          </a:p>
          <a:p>
            <a:pPr marL="342900" indent="-342900">
              <a:spcAft>
                <a:spcPts val="0"/>
              </a:spcAft>
              <a:buFont typeface="Arial" panose="020B0604020202020204" pitchFamily="34" charset="0"/>
              <a:buChar char="•"/>
            </a:pPr>
            <a:r>
              <a:rPr lang="en-US"/>
              <a:t>is to keep going down.</a:t>
            </a:r>
          </a:p>
          <a:p>
            <a:pPr marL="800100" lvl="1" indent="-342900">
              <a:spcAft>
                <a:spcPts val="0"/>
              </a:spcAft>
              <a:buFont typeface="Arial" panose="020B0604020202020204" pitchFamily="34" charset="0"/>
              <a:buChar char="•"/>
            </a:pPr>
            <a:endParaRPr lang="en-US"/>
          </a:p>
        </p:txBody>
      </p:sp>
      <p:pic>
        <p:nvPicPr>
          <p:cNvPr id="2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543" y="1517113"/>
            <a:ext cx="2695457" cy="193396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76200" y="3585775"/>
            <a:ext cx="6553200" cy="2900065"/>
          </a:xfrm>
          <a:prstGeom prst="rect">
            <a:avLst/>
          </a:prstGeom>
          <a:solidFill>
            <a:schemeClr val="tx1"/>
          </a:solidFill>
          <a:ln>
            <a:noFill/>
          </a:ln>
        </p:spPr>
        <p:txBody>
          <a:bodyPr wrap="square" rtlCol="0" anchor="ctr">
            <a:spAutoFit/>
          </a:bodyPr>
          <a:lstStyle/>
          <a:p>
            <a:pPr algn="l"/>
            <a:endParaRPr lang="en-CA" sz="2400"/>
          </a:p>
        </p:txBody>
      </p:sp>
      <p:pic>
        <p:nvPicPr>
          <p:cNvPr id="26"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599" y="3581400"/>
            <a:ext cx="5633657" cy="29718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2126653" y="6024175"/>
            <a:ext cx="808482" cy="461665"/>
          </a:xfrm>
          <a:prstGeom prst="rect">
            <a:avLst/>
          </a:prstGeom>
          <a:solidFill>
            <a:schemeClr val="tx1"/>
          </a:solid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28" name="Rectangle 27"/>
          <p:cNvSpPr/>
          <p:nvPr/>
        </p:nvSpPr>
        <p:spPr>
          <a:xfrm>
            <a:off x="5093544" y="5871775"/>
            <a:ext cx="808482" cy="461665"/>
          </a:xfrm>
          <a:prstGeom prst="rect">
            <a:avLst/>
          </a:prstGeom>
          <a:solidFill>
            <a:schemeClr val="tx1"/>
          </a:solid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29" name="Rectangle 28"/>
          <p:cNvSpPr/>
          <p:nvPr/>
        </p:nvSpPr>
        <p:spPr>
          <a:xfrm>
            <a:off x="76200" y="6477000"/>
            <a:ext cx="6553199" cy="152400"/>
          </a:xfrm>
          <a:prstGeom prst="rect">
            <a:avLst/>
          </a:prstGeom>
          <a:solidFill>
            <a:schemeClr val="tx1"/>
          </a:solidFill>
          <a:ln>
            <a:noFill/>
          </a:ln>
        </p:spPr>
        <p:txBody>
          <a:bodyPr wrap="square" rtlCol="0" anchor="ctr">
            <a:spAutoFit/>
          </a:bodyPr>
          <a:lstStyle/>
          <a:p>
            <a:pPr algn="l"/>
            <a:endParaRPr lang="en-CA" sz="2400"/>
          </a:p>
        </p:txBody>
      </p:sp>
      <p:sp>
        <p:nvSpPr>
          <p:cNvPr id="30" name="Rectangle 29"/>
          <p:cNvSpPr/>
          <p:nvPr/>
        </p:nvSpPr>
        <p:spPr>
          <a:xfrm>
            <a:off x="110826" y="4940470"/>
            <a:ext cx="1752600" cy="461665"/>
          </a:xfrm>
          <a:prstGeom prst="rect">
            <a:avLst/>
          </a:prstGeom>
          <a:solidFill>
            <a:schemeClr val="tx1"/>
          </a:solidFill>
        </p:spPr>
        <p:txBody>
          <a:bodyPr wrap="square">
            <a:spAutoFit/>
          </a:bodyPr>
          <a:lstStyle/>
          <a:p>
            <a:pPr algn="ctr"/>
            <a:r>
              <a:rPr lang="en-US" sz="2400" i="1">
                <a:solidFill>
                  <a:schemeClr val="accent1"/>
                </a:solidFill>
              </a:rPr>
              <a:t>E(</a:t>
            </a:r>
            <a:r>
              <a:rPr lang="en-US" altLang="en-US" sz="2400" i="1">
                <a:solidFill>
                  <a:srgbClr val="008000"/>
                </a:solidFill>
              </a:rPr>
              <a:t>w</a:t>
            </a:r>
            <a:r>
              <a:rPr lang="en-US" altLang="en-US" sz="2400" i="1" baseline="-25000">
                <a:solidFill>
                  <a:srgbClr val="008000"/>
                </a:solidFill>
              </a:rPr>
              <a:t>1</a:t>
            </a:r>
            <a:r>
              <a:rPr lang="en-CA" sz="2400" i="1">
                <a:solidFill>
                  <a:schemeClr val="accent1"/>
                </a:solidFill>
              </a:rPr>
              <a:t>,…,</a:t>
            </a:r>
            <a:r>
              <a:rPr lang="en-US" altLang="en-US" sz="2400" i="1" err="1">
                <a:solidFill>
                  <a:srgbClr val="008000"/>
                </a:solidFill>
              </a:rPr>
              <a:t>w</a:t>
            </a:r>
            <a:r>
              <a:rPr lang="en-US" altLang="en-US" sz="2400" i="1" baseline="-25000" err="1">
                <a:solidFill>
                  <a:srgbClr val="008000"/>
                </a:solidFill>
              </a:rPr>
              <a:t>m</a:t>
            </a:r>
            <a:r>
              <a:rPr lang="en-CA" sz="2400" i="1">
                <a:solidFill>
                  <a:schemeClr val="accent1"/>
                </a:solidFill>
              </a:rPr>
              <a:t>)</a:t>
            </a:r>
          </a:p>
        </p:txBody>
      </p:sp>
      <p:sp>
        <p:nvSpPr>
          <p:cNvPr id="31" name="Rectangle 30"/>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sp>
        <p:nvSpPr>
          <p:cNvPr id="17" name="Rectangle 16"/>
          <p:cNvSpPr/>
          <p:nvPr/>
        </p:nvSpPr>
        <p:spPr>
          <a:xfrm>
            <a:off x="6040073" y="5522893"/>
            <a:ext cx="3025188" cy="954107"/>
          </a:xfrm>
          <a:prstGeom prst="rect">
            <a:avLst/>
          </a:prstGeom>
        </p:spPr>
        <p:txBody>
          <a:bodyPr wrap="none">
            <a:spAutoFit/>
          </a:bodyPr>
          <a:lstStyle/>
          <a:p>
            <a:pPr algn="ctr"/>
            <a:r>
              <a:rPr lang="en-US"/>
              <a:t>The </a:t>
            </a:r>
            <a:r>
              <a:rPr lang="en-US">
                <a:solidFill>
                  <a:srgbClr val="FFC000"/>
                </a:solidFill>
              </a:rPr>
              <a:t>Error</a:t>
            </a:r>
            <a:r>
              <a:rPr lang="en-US"/>
              <a:t> specifies </a:t>
            </a:r>
            <a:br>
              <a:rPr lang="en-US"/>
            </a:br>
            <a:r>
              <a:rPr lang="en-US"/>
              <a:t>our </a:t>
            </a:r>
            <a:r>
              <a:rPr lang="en-US">
                <a:solidFill>
                  <a:schemeClr val="accent1"/>
                </a:solidFill>
              </a:rPr>
              <a:t>altitude</a:t>
            </a:r>
            <a:r>
              <a:rPr lang="en-US"/>
              <a:t>.</a:t>
            </a:r>
            <a:endParaRPr lang="en-CA"/>
          </a:p>
        </p:txBody>
      </p:sp>
      <mc:AlternateContent xmlns:mc="http://schemas.openxmlformats.org/markup-compatibility/2006" xmlns:a14="http://schemas.microsoft.com/office/drawing/2010/main">
        <mc:Choice Requires="a14">
          <p:sp>
            <p:nvSpPr>
              <p:cNvPr id="18" name="Text Box 33"/>
              <p:cNvSpPr txBox="1">
                <a:spLocks noChangeArrowheads="1"/>
              </p:cNvSpPr>
              <p:nvPr/>
            </p:nvSpPr>
            <p:spPr bwMode="auto">
              <a:xfrm>
                <a:off x="5998115" y="3517312"/>
                <a:ext cx="3121661"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sym typeface="Symbol" panose="05050102010706020507" pitchFamily="18" charset="2"/>
                  </a:rPr>
                  <a:t>The </a:t>
                </a:r>
                <a:r>
                  <a:rPr lang="en-US" altLang="en-US" sz="2800">
                    <a:solidFill>
                      <a:srgbClr val="66FF33"/>
                    </a:solidFill>
                    <a:latin typeface="Times New Roman" pitchFamily="18" charset="0"/>
                    <a:sym typeface="Symbol" panose="05050102010706020507" pitchFamily="18" charset="2"/>
                  </a:rPr>
                  <a:t>weights</a:t>
                </a:r>
                <a:r>
                  <a:rPr lang="en-US" altLang="en-US" sz="2800">
                    <a:latin typeface="Times New Roman" pitchFamily="18" charset="0"/>
                    <a:sym typeface="Symbol" panose="05050102010706020507" pitchFamily="18" charset="2"/>
                  </a:rPr>
                  <a:t> </a:t>
                </a:r>
              </a:p>
              <a:p>
                <a:pPr algn="ctr">
                  <a:spcBef>
                    <a:spcPct val="0"/>
                  </a:spcBef>
                </a:pP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w,w</a:t>
                </a:r>
                <a:r>
                  <a:rPr lang="en-US" altLang="en-US" sz="2800" i="1" baseline="-25000">
                    <a:solidFill>
                      <a:srgbClr val="66FF33"/>
                    </a:solidFill>
                    <a:latin typeface="Times New Roman" pitchFamily="18" charset="0"/>
                  </a:rPr>
                  <a:t>2</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a:t>
                </a:r>
                <a:r>
                  <a:rPr lang="en-US" sz="2800">
                    <a:latin typeface="Times New Roman" panose="02020603050405020304" pitchFamily="18" charset="0"/>
                    <a:cs typeface="Times New Roman" panose="02020603050405020304" pitchFamily="18" charset="0"/>
                  </a:rPr>
                  <a:t>specifies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where we </a:t>
                </a:r>
                <a:r>
                  <a:rPr lang="en-US" sz="2800">
                    <a:solidFill>
                      <a:srgbClr val="66FF33"/>
                    </a:solidFill>
                    <a:latin typeface="Times New Roman" panose="02020603050405020304" pitchFamily="18" charset="0"/>
                    <a:cs typeface="Times New Roman" panose="02020603050405020304" pitchFamily="18" charset="0"/>
                  </a:rPr>
                  <a:t>stand.</a:t>
                </a:r>
                <a:endParaRPr lang="en-CA" sz="2800">
                  <a:latin typeface="Times New Roman" panose="02020603050405020304" pitchFamily="18" charset="0"/>
                  <a:cs typeface="Times New Roman" panose="02020603050405020304" pitchFamily="18" charset="0"/>
                </a:endParaRPr>
              </a:p>
            </p:txBody>
          </p:sp>
        </mc:Choice>
        <mc:Fallback xmlns="">
          <p:sp>
            <p:nvSpPr>
              <p:cNvPr id="18" name="Text Box 33"/>
              <p:cNvSpPr txBox="1">
                <a:spLocks noRot="1" noChangeAspect="1" noMove="1" noResize="1" noEditPoints="1" noAdjustHandles="1" noChangeArrowheads="1" noChangeShapeType="1" noTextEdit="1"/>
              </p:cNvSpPr>
              <p:nvPr/>
            </p:nvSpPr>
            <p:spPr bwMode="auto">
              <a:xfrm>
                <a:off x="5998115" y="3517312"/>
                <a:ext cx="3121661" cy="1815882"/>
              </a:xfrm>
              <a:prstGeom prst="rect">
                <a:avLst/>
              </a:prstGeom>
              <a:blipFill>
                <a:blip r:embed="rId4"/>
                <a:stretch>
                  <a:fillRect t="-3691"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
        <p:nvSpPr>
          <p:cNvPr id="19" name="Rectangle 18"/>
          <p:cNvSpPr/>
          <p:nvPr/>
        </p:nvSpPr>
        <p:spPr>
          <a:xfrm>
            <a:off x="137057" y="2996625"/>
            <a:ext cx="2130711" cy="523220"/>
          </a:xfrm>
          <a:prstGeom prst="rect">
            <a:avLst/>
          </a:prstGeom>
        </p:spPr>
        <p:txBody>
          <a:bodyPr wrap="none">
            <a:spAutoFit/>
          </a:bodyPr>
          <a:lstStyle/>
          <a:p>
            <a:pPr algn="ctr"/>
            <a:r>
              <a:rPr lang="en-US">
                <a:solidFill>
                  <a:srgbClr val="FFC000"/>
                </a:solidFill>
              </a:rPr>
              <a:t>Error</a:t>
            </a:r>
            <a:r>
              <a:rPr lang="en-US"/>
              <a:t> </a:t>
            </a:r>
            <a:r>
              <a:rPr lang="en-US">
                <a:solidFill>
                  <a:schemeClr val="tx2">
                    <a:lumMod val="60000"/>
                    <a:lumOff val="40000"/>
                  </a:schemeClr>
                </a:solidFill>
              </a:rPr>
              <a:t>Surface</a:t>
            </a:r>
            <a:endParaRPr lang="en-CA">
              <a:solidFill>
                <a:schemeClr val="tx2">
                  <a:lumMod val="60000"/>
                  <a:lumOff val="40000"/>
                </a:schemeClr>
              </a:solidFill>
            </a:endParaRPr>
          </a:p>
        </p:txBody>
      </p:sp>
    </p:spTree>
    <p:extLst>
      <p:ext uri="{BB962C8B-B14F-4D97-AF65-F5344CB8AC3E}">
        <p14:creationId xmlns:p14="http://schemas.microsoft.com/office/powerpoint/2010/main" val="1439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Gradient Descent</a:t>
            </a:r>
          </a:p>
        </p:txBody>
      </p:sp>
      <p:sp>
        <p:nvSpPr>
          <p:cNvPr id="12" name="Rectangle 11"/>
          <p:cNvSpPr/>
          <p:nvPr/>
        </p:nvSpPr>
        <p:spPr>
          <a:xfrm>
            <a:off x="152400" y="609600"/>
            <a:ext cx="9048032" cy="3108543"/>
          </a:xfrm>
          <a:prstGeom prst="rect">
            <a:avLst/>
          </a:prstGeom>
        </p:spPr>
        <p:txBody>
          <a:bodyPr wrap="square">
            <a:spAutoFit/>
          </a:bodyPr>
          <a:lstStyle/>
          <a:p>
            <a:pPr>
              <a:spcAft>
                <a:spcPts val="0"/>
              </a:spcAft>
            </a:pPr>
            <a:r>
              <a:rPr lang="en-US" sz="2400"/>
              <a:t>Method for finding weights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,..,w</a:t>
            </a:r>
            <a:r>
              <a:rPr lang="en-US" altLang="en-US" sz="2400" i="1" baseline="-25000">
                <a:solidFill>
                  <a:srgbClr val="66FF33"/>
                </a:solidFill>
              </a:rPr>
              <a:t>m</a:t>
            </a:r>
            <a:r>
              <a:rPr lang="en-US" altLang="en-US" sz="2400">
                <a:solidFill>
                  <a:srgbClr val="66FF33"/>
                </a:solidFill>
                <a:sym typeface="Symbol" panose="05050102010706020507" pitchFamily="18" charset="2"/>
              </a:rPr>
              <a:t> </a:t>
            </a:r>
            <a:r>
              <a:rPr lang="en-US" altLang="en-US" sz="2400"/>
              <a:t>that minimize </a:t>
            </a:r>
            <a:r>
              <a:rPr lang="en-US" sz="2400"/>
              <a:t>error </a:t>
            </a:r>
            <a:r>
              <a:rPr lang="en-US" sz="2400" i="1">
                <a:solidFill>
                  <a:schemeClr val="accent1"/>
                </a:solidFill>
              </a:rPr>
              <a:t>E(</a:t>
            </a:r>
            <a:r>
              <a:rPr lang="en-US" altLang="en-US" sz="2400" i="1">
                <a:solidFill>
                  <a:srgbClr val="66FF33"/>
                </a:solidFill>
              </a:rPr>
              <a:t>w</a:t>
            </a:r>
            <a:r>
              <a:rPr lang="en-US" altLang="en-US" sz="2400" i="1" baseline="-25000">
                <a:solidFill>
                  <a:srgbClr val="66FF33"/>
                </a:solidFill>
              </a:rPr>
              <a:t>1</a:t>
            </a:r>
            <a:r>
              <a:rPr lang="en-CA" sz="2400" i="1">
                <a:solidFill>
                  <a:srgbClr val="66FF33"/>
                </a:solidFill>
              </a:rPr>
              <a:t>,..,</a:t>
            </a:r>
            <a:r>
              <a:rPr lang="en-US" altLang="en-US" sz="2400" i="1" err="1">
                <a:solidFill>
                  <a:srgbClr val="66FF33"/>
                </a:solidFill>
              </a:rPr>
              <a:t>w</a:t>
            </a:r>
            <a:r>
              <a:rPr lang="en-US" altLang="en-US" sz="2400" i="1" baseline="-25000" err="1">
                <a:solidFill>
                  <a:srgbClr val="66FF33"/>
                </a:solidFill>
              </a:rPr>
              <a:t>m</a:t>
            </a:r>
            <a:r>
              <a:rPr lang="en-CA" sz="2400" i="1">
                <a:solidFill>
                  <a:schemeClr val="accent1"/>
                </a:solidFill>
              </a:rPr>
              <a:t>):</a:t>
            </a:r>
          </a:p>
          <a:p>
            <a:pPr lvl="1">
              <a:spcAft>
                <a:spcPts val="0"/>
              </a:spcAft>
            </a:pPr>
            <a:r>
              <a:rPr lang="en-CA" sz="2400"/>
              <a:t>Start with random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,..,w</a:t>
            </a:r>
            <a:r>
              <a:rPr lang="en-US" altLang="en-US" sz="2400" i="1" baseline="-25000">
                <a:solidFill>
                  <a:srgbClr val="66FF33"/>
                </a:solidFill>
              </a:rPr>
              <a:t>m</a:t>
            </a:r>
            <a:r>
              <a:rPr lang="en-US" altLang="en-US" sz="2400">
                <a:solidFill>
                  <a:srgbClr val="66FF33"/>
                </a:solidFill>
                <a:sym typeface="Symbol" panose="05050102010706020507" pitchFamily="18" charset="2"/>
              </a:rPr>
              <a:t>.</a:t>
            </a:r>
          </a:p>
          <a:p>
            <a:pPr lvl="1">
              <a:spcAft>
                <a:spcPts val="0"/>
              </a:spcAft>
            </a:pPr>
            <a:r>
              <a:rPr lang="en-US" sz="2400">
                <a:sym typeface="Symbol" panose="05050102010706020507" pitchFamily="18" charset="2"/>
              </a:rPr>
              <a:t>Repeat:</a:t>
            </a:r>
          </a:p>
          <a:p>
            <a:pPr marL="800100" lvl="1" indent="-342900">
              <a:spcAft>
                <a:spcPts val="0"/>
              </a:spcAft>
              <a:buFont typeface="Arial" panose="020B0604020202020204" pitchFamily="34" charset="0"/>
              <a:buChar char="•"/>
            </a:pPr>
            <a:r>
              <a:rPr lang="en-US" sz="2400"/>
              <a:t>Find the direction and slope of steepest descent. </a:t>
            </a:r>
          </a:p>
          <a:p>
            <a:pPr marL="800100" lvl="1" indent="-342900">
              <a:spcAft>
                <a:spcPts val="0"/>
              </a:spcAft>
              <a:buFont typeface="Arial" panose="020B0604020202020204" pitchFamily="34" charset="0"/>
              <a:buChar char="•"/>
            </a:pPr>
            <a:r>
              <a:rPr lang="en-US" sz="2400"/>
              <a:t>Change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,..,w</a:t>
            </a:r>
            <a:r>
              <a:rPr lang="en-US" altLang="en-US" sz="2400" i="1" baseline="-25000">
                <a:solidFill>
                  <a:srgbClr val="66FF33"/>
                </a:solidFill>
              </a:rPr>
              <a:t>m</a:t>
            </a:r>
            <a:r>
              <a:rPr lang="en-US" altLang="en-US" sz="2400">
                <a:solidFill>
                  <a:srgbClr val="66FF33"/>
                </a:solidFill>
                <a:sym typeface="Symbol" panose="05050102010706020507" pitchFamily="18" charset="2"/>
              </a:rPr>
              <a:t> </a:t>
            </a:r>
            <a:r>
              <a:rPr lang="en-US" sz="2400"/>
              <a:t>by a small step in this direction.</a:t>
            </a:r>
          </a:p>
          <a:p>
            <a:pPr lvl="1">
              <a:spcAft>
                <a:spcPts val="0"/>
              </a:spcAft>
            </a:pPr>
            <a:r>
              <a:rPr lang="en-US" sz="2400"/>
              <a:t>Stop when at the bottom of a valley.</a:t>
            </a:r>
          </a:p>
          <a:p>
            <a:pPr lvl="1">
              <a:spcAft>
                <a:spcPts val="0"/>
              </a:spcAft>
            </a:pPr>
            <a:r>
              <a:rPr lang="en-US" sz="2400"/>
              <a:t>Hope that this is a particularly low location.</a:t>
            </a:r>
          </a:p>
          <a:p>
            <a:pPr marL="800100" lvl="1" indent="-342900">
              <a:spcAft>
                <a:spcPts val="0"/>
              </a:spcAft>
              <a:buFont typeface="Arial" panose="020B0604020202020204" pitchFamily="34" charset="0"/>
              <a:buChar char="•"/>
            </a:pPr>
            <a:endParaRPr lang="en-US" sz="2400"/>
          </a:p>
        </p:txBody>
      </p:sp>
      <p:sp>
        <p:nvSpPr>
          <p:cNvPr id="13" name="Rectangle 12"/>
          <p:cNvSpPr/>
          <p:nvPr/>
        </p:nvSpPr>
        <p:spPr>
          <a:xfrm>
            <a:off x="76200" y="3585775"/>
            <a:ext cx="6553200" cy="2900065"/>
          </a:xfrm>
          <a:prstGeom prst="rect">
            <a:avLst/>
          </a:prstGeom>
          <a:solidFill>
            <a:schemeClr val="tx1"/>
          </a:solidFill>
          <a:ln>
            <a:noFill/>
          </a:ln>
        </p:spPr>
        <p:txBody>
          <a:bodyPr wrap="square" rtlCol="0" anchor="ctr">
            <a:spAutoFit/>
          </a:bodyPr>
          <a:lstStyle/>
          <a:p>
            <a:pPr algn="l"/>
            <a:endParaRPr lang="en-CA" sz="2400"/>
          </a:p>
        </p:txBody>
      </p:sp>
      <p:pic>
        <p:nvPicPr>
          <p:cNvPr id="14" name="Picture 6" descr="Image result for gradient desc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599" y="3581400"/>
            <a:ext cx="5633657" cy="29718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126653" y="6024175"/>
            <a:ext cx="808482" cy="461665"/>
          </a:xfrm>
          <a:prstGeom prst="rect">
            <a:avLst/>
          </a:prstGeom>
          <a:solidFill>
            <a:schemeClr val="tx1"/>
          </a:solid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16" name="Rectangle 15"/>
          <p:cNvSpPr/>
          <p:nvPr/>
        </p:nvSpPr>
        <p:spPr>
          <a:xfrm>
            <a:off x="5093544" y="5871775"/>
            <a:ext cx="808482" cy="461665"/>
          </a:xfrm>
          <a:prstGeom prst="rect">
            <a:avLst/>
          </a:prstGeom>
          <a:solidFill>
            <a:schemeClr val="tx1"/>
          </a:solid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17" name="Rectangle 16"/>
          <p:cNvSpPr/>
          <p:nvPr/>
        </p:nvSpPr>
        <p:spPr>
          <a:xfrm>
            <a:off x="76200" y="6400800"/>
            <a:ext cx="6553199" cy="152400"/>
          </a:xfrm>
          <a:prstGeom prst="rect">
            <a:avLst/>
          </a:prstGeom>
          <a:solidFill>
            <a:schemeClr val="tx1"/>
          </a:solidFill>
          <a:ln>
            <a:noFill/>
          </a:ln>
        </p:spPr>
        <p:txBody>
          <a:bodyPr wrap="square" rtlCol="0" anchor="ctr">
            <a:spAutoFit/>
          </a:bodyPr>
          <a:lstStyle/>
          <a:p>
            <a:pPr algn="l"/>
            <a:endParaRPr lang="en-CA" sz="2400"/>
          </a:p>
        </p:txBody>
      </p:sp>
      <p:sp>
        <p:nvSpPr>
          <p:cNvPr id="18" name="Rectangle 17"/>
          <p:cNvSpPr/>
          <p:nvPr/>
        </p:nvSpPr>
        <p:spPr>
          <a:xfrm>
            <a:off x="110826" y="4940470"/>
            <a:ext cx="1752600" cy="461665"/>
          </a:xfrm>
          <a:prstGeom prst="rect">
            <a:avLst/>
          </a:prstGeom>
          <a:solidFill>
            <a:schemeClr val="tx1"/>
          </a:solidFill>
        </p:spPr>
        <p:txBody>
          <a:bodyPr wrap="square">
            <a:spAutoFit/>
          </a:bodyPr>
          <a:lstStyle/>
          <a:p>
            <a:pPr algn="ctr"/>
            <a:r>
              <a:rPr lang="en-US" sz="2400" i="1">
                <a:solidFill>
                  <a:schemeClr val="accent1"/>
                </a:solidFill>
              </a:rPr>
              <a:t>E(</a:t>
            </a:r>
            <a:r>
              <a:rPr lang="en-US" altLang="en-US" sz="2400" i="1">
                <a:solidFill>
                  <a:srgbClr val="008000"/>
                </a:solidFill>
              </a:rPr>
              <a:t>w</a:t>
            </a:r>
            <a:r>
              <a:rPr lang="en-US" altLang="en-US" sz="2400" i="1" baseline="-25000">
                <a:solidFill>
                  <a:srgbClr val="008000"/>
                </a:solidFill>
              </a:rPr>
              <a:t>1</a:t>
            </a:r>
            <a:r>
              <a:rPr lang="en-CA" sz="2400" i="1">
                <a:solidFill>
                  <a:schemeClr val="accent1"/>
                </a:solidFill>
              </a:rPr>
              <a:t>,…,</a:t>
            </a:r>
            <a:r>
              <a:rPr lang="en-US" altLang="en-US" sz="2400" i="1" err="1">
                <a:solidFill>
                  <a:srgbClr val="008000"/>
                </a:solidFill>
              </a:rPr>
              <a:t>w</a:t>
            </a:r>
            <a:r>
              <a:rPr lang="en-US" altLang="en-US" sz="2400" i="1" baseline="-25000" err="1">
                <a:solidFill>
                  <a:srgbClr val="008000"/>
                </a:solidFill>
              </a:rPr>
              <a:t>m</a:t>
            </a:r>
            <a:r>
              <a:rPr lang="en-CA" sz="2400" i="1">
                <a:solidFill>
                  <a:schemeClr val="accent1"/>
                </a:solidFill>
              </a:rPr>
              <a:t>)</a:t>
            </a:r>
          </a:p>
        </p:txBody>
      </p:sp>
      <p:sp>
        <p:nvSpPr>
          <p:cNvPr id="19" name="Rectangle 18"/>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sp>
        <p:nvSpPr>
          <p:cNvPr id="24" name="Oval 23"/>
          <p:cNvSpPr>
            <a:spLocks noChangeAspect="1"/>
          </p:cNvSpPr>
          <p:nvPr/>
        </p:nvSpPr>
        <p:spPr>
          <a:xfrm>
            <a:off x="3359242" y="4740015"/>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a:p>
        </p:txBody>
      </p:sp>
      <p:cxnSp>
        <p:nvCxnSpPr>
          <p:cNvPr id="25" name="Straight Connector 24"/>
          <p:cNvCxnSpPr/>
          <p:nvPr/>
        </p:nvCxnSpPr>
        <p:spPr bwMode="auto">
          <a:xfrm>
            <a:off x="3441322" y="4816215"/>
            <a:ext cx="0" cy="593985"/>
          </a:xfrm>
          <a:prstGeom prst="line">
            <a:avLst/>
          </a:prstGeom>
          <a:noFill/>
          <a:ln w="50800" cap="sq" cmpd="sng" algn="ctr">
            <a:solidFill>
              <a:srgbClr val="66FF33"/>
            </a:solidFill>
            <a:prstDash val="solid"/>
            <a:round/>
            <a:headEnd type="none" w="lg" len="lg"/>
            <a:tailEnd type="stealth" w="med" len="med"/>
          </a:ln>
          <a:effectLst/>
        </p:spPr>
      </p:cxnSp>
      <p:sp>
        <p:nvSpPr>
          <p:cNvPr id="28" name="Oval 27"/>
          <p:cNvSpPr>
            <a:spLocks noChangeAspect="1"/>
          </p:cNvSpPr>
          <p:nvPr/>
        </p:nvSpPr>
        <p:spPr>
          <a:xfrm>
            <a:off x="3349087" y="4882116"/>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a:p>
        </p:txBody>
      </p:sp>
      <p:cxnSp>
        <p:nvCxnSpPr>
          <p:cNvPr id="29" name="Straight Connector 28"/>
          <p:cNvCxnSpPr/>
          <p:nvPr/>
        </p:nvCxnSpPr>
        <p:spPr bwMode="auto">
          <a:xfrm>
            <a:off x="3426415" y="4963632"/>
            <a:ext cx="0" cy="449135"/>
          </a:xfrm>
          <a:prstGeom prst="line">
            <a:avLst/>
          </a:prstGeom>
          <a:noFill/>
          <a:ln w="50800" cap="sq" cmpd="sng" algn="ctr">
            <a:solidFill>
              <a:srgbClr val="66FF33"/>
            </a:solidFill>
            <a:prstDash val="solid"/>
            <a:round/>
            <a:headEnd type="none" w="lg" len="lg"/>
            <a:tailEnd type="stealth" w="med" len="med"/>
          </a:ln>
          <a:effectLst/>
        </p:spPr>
      </p:cxnSp>
      <p:sp>
        <p:nvSpPr>
          <p:cNvPr id="30" name="Oval 29"/>
          <p:cNvSpPr>
            <a:spLocks noChangeAspect="1"/>
          </p:cNvSpPr>
          <p:nvPr/>
        </p:nvSpPr>
        <p:spPr>
          <a:xfrm>
            <a:off x="3349087" y="5028072"/>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a:p>
        </p:txBody>
      </p:sp>
      <p:cxnSp>
        <p:nvCxnSpPr>
          <p:cNvPr id="31" name="Straight Connector 30"/>
          <p:cNvCxnSpPr/>
          <p:nvPr/>
        </p:nvCxnSpPr>
        <p:spPr bwMode="auto">
          <a:xfrm flipH="1">
            <a:off x="3029436" y="5134088"/>
            <a:ext cx="380466" cy="343939"/>
          </a:xfrm>
          <a:prstGeom prst="line">
            <a:avLst/>
          </a:prstGeom>
          <a:noFill/>
          <a:ln w="50800" cap="sq" cmpd="sng" algn="ctr">
            <a:solidFill>
              <a:srgbClr val="66FF33"/>
            </a:solidFill>
            <a:prstDash val="solid"/>
            <a:round/>
            <a:headEnd type="none" w="lg" len="lg"/>
            <a:tailEnd type="stealth" w="med" len="med"/>
          </a:ln>
          <a:effectLst/>
        </p:spPr>
      </p:cxnSp>
      <p:sp>
        <p:nvSpPr>
          <p:cNvPr id="32" name="Oval 31"/>
          <p:cNvSpPr>
            <a:spLocks noChangeAspect="1"/>
          </p:cNvSpPr>
          <p:nvPr/>
        </p:nvSpPr>
        <p:spPr>
          <a:xfrm>
            <a:off x="3225097" y="5192232"/>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a:p>
        </p:txBody>
      </p:sp>
      <p:cxnSp>
        <p:nvCxnSpPr>
          <p:cNvPr id="33" name="Straight Connector 32"/>
          <p:cNvCxnSpPr/>
          <p:nvPr/>
        </p:nvCxnSpPr>
        <p:spPr bwMode="auto">
          <a:xfrm>
            <a:off x="3308595" y="5270472"/>
            <a:ext cx="94779" cy="412632"/>
          </a:xfrm>
          <a:prstGeom prst="line">
            <a:avLst/>
          </a:prstGeom>
          <a:noFill/>
          <a:ln w="50800" cap="sq" cmpd="sng" algn="ctr">
            <a:solidFill>
              <a:srgbClr val="66FF33"/>
            </a:solidFill>
            <a:prstDash val="solid"/>
            <a:round/>
            <a:headEnd type="none" w="lg" len="lg"/>
            <a:tailEnd type="stealth" w="med" len="med"/>
          </a:ln>
          <a:effectLst/>
        </p:spPr>
      </p:cxnSp>
      <p:sp>
        <p:nvSpPr>
          <p:cNvPr id="34" name="Oval 33"/>
          <p:cNvSpPr>
            <a:spLocks noChangeAspect="1"/>
          </p:cNvSpPr>
          <p:nvPr/>
        </p:nvSpPr>
        <p:spPr>
          <a:xfrm>
            <a:off x="3217386" y="5320055"/>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a:p>
        </p:txBody>
      </p:sp>
      <p:cxnSp>
        <p:nvCxnSpPr>
          <p:cNvPr id="35" name="Straight Connector 34"/>
          <p:cNvCxnSpPr/>
          <p:nvPr/>
        </p:nvCxnSpPr>
        <p:spPr bwMode="auto">
          <a:xfrm>
            <a:off x="3321458" y="5407451"/>
            <a:ext cx="446969" cy="83414"/>
          </a:xfrm>
          <a:prstGeom prst="line">
            <a:avLst/>
          </a:prstGeom>
          <a:noFill/>
          <a:ln w="50800" cap="sq" cmpd="sng" algn="ctr">
            <a:solidFill>
              <a:srgbClr val="66FF33"/>
            </a:solidFill>
            <a:prstDash val="solid"/>
            <a:round/>
            <a:headEnd type="none" w="lg" len="lg"/>
            <a:tailEnd type="stealth" w="med" len="med"/>
          </a:ln>
          <a:effectLst/>
        </p:spPr>
      </p:cxnSp>
      <p:sp>
        <p:nvSpPr>
          <p:cNvPr id="36" name="Oval 35"/>
          <p:cNvSpPr>
            <a:spLocks noChangeAspect="1"/>
          </p:cNvSpPr>
          <p:nvPr/>
        </p:nvSpPr>
        <p:spPr>
          <a:xfrm>
            <a:off x="3449490" y="5363947"/>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a:p>
        </p:txBody>
      </p:sp>
      <p:cxnSp>
        <p:nvCxnSpPr>
          <p:cNvPr id="37" name="Straight Connector 36"/>
          <p:cNvCxnSpPr/>
          <p:nvPr/>
        </p:nvCxnSpPr>
        <p:spPr bwMode="auto">
          <a:xfrm>
            <a:off x="3554563" y="5458557"/>
            <a:ext cx="280817" cy="332643"/>
          </a:xfrm>
          <a:prstGeom prst="line">
            <a:avLst/>
          </a:prstGeom>
          <a:noFill/>
          <a:ln w="50800" cap="sq" cmpd="sng" algn="ctr">
            <a:solidFill>
              <a:srgbClr val="66FF33"/>
            </a:solidFill>
            <a:prstDash val="solid"/>
            <a:round/>
            <a:headEnd type="none" w="lg" len="lg"/>
            <a:tailEnd type="stealth" w="med" len="med"/>
          </a:ln>
          <a:effectLst/>
        </p:spPr>
      </p:cxnSp>
      <p:sp>
        <p:nvSpPr>
          <p:cNvPr id="38" name="Oval 37"/>
          <p:cNvSpPr>
            <a:spLocks noChangeAspect="1"/>
          </p:cNvSpPr>
          <p:nvPr/>
        </p:nvSpPr>
        <p:spPr>
          <a:xfrm>
            <a:off x="3531570" y="5446027"/>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a:p>
        </p:txBody>
      </p:sp>
      <p:cxnSp>
        <p:nvCxnSpPr>
          <p:cNvPr id="39" name="Straight Connector 38"/>
          <p:cNvCxnSpPr/>
          <p:nvPr/>
        </p:nvCxnSpPr>
        <p:spPr bwMode="auto">
          <a:xfrm flipH="1">
            <a:off x="3526426" y="5541083"/>
            <a:ext cx="81516" cy="402517"/>
          </a:xfrm>
          <a:prstGeom prst="line">
            <a:avLst/>
          </a:prstGeom>
          <a:noFill/>
          <a:ln w="50800" cap="sq" cmpd="sng" algn="ctr">
            <a:solidFill>
              <a:srgbClr val="66FF33"/>
            </a:solidFill>
            <a:prstDash val="solid"/>
            <a:round/>
            <a:headEnd type="none" w="lg" len="lg"/>
            <a:tailEnd type="stealth" w="med" len="med"/>
          </a:ln>
          <a:effectLst/>
        </p:spPr>
      </p:cxnSp>
      <p:sp>
        <p:nvSpPr>
          <p:cNvPr id="40" name="Oval 39"/>
          <p:cNvSpPr>
            <a:spLocks noChangeAspect="1"/>
          </p:cNvSpPr>
          <p:nvPr/>
        </p:nvSpPr>
        <p:spPr>
          <a:xfrm>
            <a:off x="3449490" y="5610187"/>
            <a:ext cx="164160" cy="164160"/>
          </a:xfrm>
          <a:prstGeom prst="ellipse">
            <a:avLst/>
          </a:prstGeom>
          <a:solidFill>
            <a:srgbClr val="66FF33"/>
          </a:solidFill>
          <a:ln>
            <a:solidFill>
              <a:srgbClr val="66FF33"/>
            </a:solidFill>
          </a:ln>
        </p:spPr>
        <p:txBody>
          <a:bodyPr wrap="square" rtlCol="0" anchor="ctr">
            <a:spAutoFit/>
          </a:bodyPr>
          <a:lstStyle/>
          <a:p>
            <a:pPr algn="l"/>
            <a:endParaRPr lang="en-CA" sz="2400"/>
          </a:p>
        </p:txBody>
      </p:sp>
      <p:grpSp>
        <p:nvGrpSpPr>
          <p:cNvPr id="44" name="Group 43"/>
          <p:cNvGrpSpPr/>
          <p:nvPr/>
        </p:nvGrpSpPr>
        <p:grpSpPr>
          <a:xfrm>
            <a:off x="3293470" y="5715000"/>
            <a:ext cx="1202330" cy="818116"/>
            <a:chOff x="6019800" y="6062918"/>
            <a:chExt cx="1202330" cy="818116"/>
          </a:xfrm>
        </p:grpSpPr>
        <mc:AlternateContent xmlns:mc="http://schemas.openxmlformats.org/markup-compatibility/2006" xmlns:a14="http://schemas.microsoft.com/office/drawing/2010/main">
          <mc:Choice Requires="a14">
            <p:sp>
              <p:nvSpPr>
                <p:cNvPr id="45" name="Text Box 33"/>
                <p:cNvSpPr txBox="1">
                  <a:spLocks noChangeArrowheads="1"/>
                </p:cNvSpPr>
                <p:nvPr/>
              </p:nvSpPr>
              <p:spPr bwMode="auto">
                <a:xfrm>
                  <a:off x="6137618" y="6324600"/>
                  <a:ext cx="914400" cy="556434"/>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smtClean="0">
                                <a:solidFill>
                                  <a:srgbClr val="00B050"/>
                                </a:solidFill>
                                <a:latin typeface="Cambria Math" panose="02040503050406030204" pitchFamily="18" charset="0"/>
                                <a:sym typeface="Symbol" panose="05050102010706020507" pitchFamily="18" charset="2"/>
                              </a:rPr>
                            </m:ctrlPr>
                          </m:sSubPr>
                          <m:e>
                            <m:acc>
                              <m:accPr>
                                <m:chr m:val="⃗"/>
                                <m:ctrlPr>
                                  <a:rPr lang="en-US" altLang="en-US" sz="2800" i="1">
                                    <a:solidFill>
                                      <a:srgbClr val="00B050"/>
                                    </a:solidFill>
                                    <a:latin typeface="Cambria Math" panose="02040503050406030204" pitchFamily="18" charset="0"/>
                                    <a:sym typeface="Symbol" panose="05050102010706020507" pitchFamily="18" charset="2"/>
                                  </a:rPr>
                                </m:ctrlPr>
                              </m:accPr>
                              <m:e>
                                <m:r>
                                  <a:rPr lang="en-CA" altLang="en-US" sz="2800" i="1">
                                    <a:solidFill>
                                      <a:srgbClr val="00B050"/>
                                    </a:solidFill>
                                    <a:latin typeface="Cambria Math" panose="02040503050406030204" pitchFamily="18" charset="0"/>
                                    <a:sym typeface="Symbol" panose="05050102010706020507" pitchFamily="18" charset="2"/>
                                  </a:rPr>
                                  <m:t>𝑤</m:t>
                                </m:r>
                              </m:e>
                            </m:acc>
                          </m:e>
                          <m:sub>
                            <m:r>
                              <a:rPr lang="en-CA" altLang="en-US" sz="2800" i="1">
                                <a:solidFill>
                                  <a:srgbClr val="00B050"/>
                                </a:solidFill>
                                <a:latin typeface="Cambria Math" panose="02040503050406030204" pitchFamily="18" charset="0"/>
                                <a:sym typeface="Symbol" panose="05050102010706020507" pitchFamily="18" charset="2"/>
                              </a:rPr>
                              <m:t>𝑜𝑝𝑡</m:t>
                            </m:r>
                          </m:sub>
                        </m:sSub>
                      </m:oMath>
                    </m:oMathPara>
                  </a14:m>
                  <a:endParaRPr lang="en-CA" altLang="en-US" sz="2800" baseline="-25000">
                    <a:solidFill>
                      <a:srgbClr val="00B050"/>
                    </a:solidFill>
                    <a:latin typeface="Times New Roman" pitchFamily="18" charset="0"/>
                  </a:endParaRPr>
                </a:p>
              </p:txBody>
            </p:sp>
          </mc:Choice>
          <mc:Fallback xmlns="">
            <p:sp>
              <p:nvSpPr>
                <p:cNvPr id="45" name="Text Box 33"/>
                <p:cNvSpPr txBox="1">
                  <a:spLocks noRot="1" noChangeAspect="1" noMove="1" noResize="1" noEditPoints="1" noAdjustHandles="1" noChangeArrowheads="1" noChangeShapeType="1" noTextEdit="1"/>
                </p:cNvSpPr>
                <p:nvPr/>
              </p:nvSpPr>
              <p:spPr bwMode="auto">
                <a:xfrm>
                  <a:off x="6137618" y="6324600"/>
                  <a:ext cx="914400" cy="556434"/>
                </a:xfrm>
                <a:prstGeom prst="rect">
                  <a:avLst/>
                </a:prstGeom>
                <a:blipFill>
                  <a:blip r:embed="rId3"/>
                  <a:stretch>
                    <a:fillRect r="-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CA">
                      <a:noFill/>
                    </a:rPr>
                    <a:t> </a:t>
                  </a:r>
                </a:p>
              </p:txBody>
            </p:sp>
          </mc:Fallback>
        </mc:AlternateContent>
        <p:cxnSp>
          <p:nvCxnSpPr>
            <p:cNvPr id="46" name="Straight Connector 45"/>
            <p:cNvCxnSpPr/>
            <p:nvPr/>
          </p:nvCxnSpPr>
          <p:spPr bwMode="auto">
            <a:xfrm flipV="1">
              <a:off x="6019800" y="6086623"/>
              <a:ext cx="253171" cy="161777"/>
            </a:xfrm>
            <a:prstGeom prst="line">
              <a:avLst/>
            </a:prstGeom>
            <a:noFill/>
            <a:ln w="12700" cap="sq" cmpd="sng" algn="ctr">
              <a:solidFill>
                <a:srgbClr val="00B050"/>
              </a:solidFill>
              <a:prstDash val="solid"/>
              <a:round/>
              <a:headEnd type="none" w="med" len="med"/>
              <a:tailEnd type="none" w="med" len="med"/>
            </a:ln>
            <a:effectLst/>
          </p:spPr>
        </p:cxnSp>
        <p:cxnSp>
          <p:nvCxnSpPr>
            <p:cNvPr id="47" name="Straight Connector 46"/>
            <p:cNvCxnSpPr/>
            <p:nvPr/>
          </p:nvCxnSpPr>
          <p:spPr bwMode="auto">
            <a:xfrm>
              <a:off x="6286533" y="6062918"/>
              <a:ext cx="935597" cy="198978"/>
            </a:xfrm>
            <a:prstGeom prst="line">
              <a:avLst/>
            </a:prstGeom>
            <a:noFill/>
            <a:ln w="12700" cap="sq" cmpd="sng" algn="ctr">
              <a:solidFill>
                <a:srgbClr val="00B050"/>
              </a:solidFill>
              <a:prstDash val="solid"/>
              <a:round/>
              <a:headEnd type="none" w="med" len="med"/>
              <a:tailEnd type="none" w="med" len="med"/>
            </a:ln>
            <a:effectLst/>
          </p:spPr>
        </p:cxnSp>
      </p:grpSp>
      <p:sp>
        <p:nvSpPr>
          <p:cNvPr id="51" name="Rectangle 50"/>
          <p:cNvSpPr/>
          <p:nvPr/>
        </p:nvSpPr>
        <p:spPr>
          <a:xfrm>
            <a:off x="6040073" y="5522893"/>
            <a:ext cx="3025188" cy="954107"/>
          </a:xfrm>
          <a:prstGeom prst="rect">
            <a:avLst/>
          </a:prstGeom>
        </p:spPr>
        <p:txBody>
          <a:bodyPr wrap="none">
            <a:spAutoFit/>
          </a:bodyPr>
          <a:lstStyle/>
          <a:p>
            <a:pPr algn="ctr"/>
            <a:r>
              <a:rPr lang="en-US"/>
              <a:t>The </a:t>
            </a:r>
            <a:r>
              <a:rPr lang="en-US">
                <a:solidFill>
                  <a:srgbClr val="FFC000"/>
                </a:solidFill>
              </a:rPr>
              <a:t>Error</a:t>
            </a:r>
            <a:r>
              <a:rPr lang="en-US"/>
              <a:t> specifies </a:t>
            </a:r>
            <a:br>
              <a:rPr lang="en-US"/>
            </a:br>
            <a:r>
              <a:rPr lang="en-US"/>
              <a:t>our </a:t>
            </a:r>
            <a:r>
              <a:rPr lang="en-US">
                <a:solidFill>
                  <a:schemeClr val="accent1"/>
                </a:solidFill>
              </a:rPr>
              <a:t>altitude</a:t>
            </a:r>
            <a:r>
              <a:rPr lang="en-US"/>
              <a:t>.</a:t>
            </a:r>
            <a:endParaRPr lang="en-CA"/>
          </a:p>
        </p:txBody>
      </p:sp>
      <mc:AlternateContent xmlns:mc="http://schemas.openxmlformats.org/markup-compatibility/2006" xmlns:a14="http://schemas.microsoft.com/office/drawing/2010/main">
        <mc:Choice Requires="a14">
          <p:sp>
            <p:nvSpPr>
              <p:cNvPr id="52" name="Text Box 33"/>
              <p:cNvSpPr txBox="1">
                <a:spLocks noChangeArrowheads="1"/>
              </p:cNvSpPr>
              <p:nvPr/>
            </p:nvSpPr>
            <p:spPr bwMode="auto">
              <a:xfrm>
                <a:off x="5998115" y="3517312"/>
                <a:ext cx="3121661" cy="1815882"/>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sym typeface="Symbol" panose="05050102010706020507" pitchFamily="18" charset="2"/>
                  </a:rPr>
                  <a:t>The </a:t>
                </a:r>
                <a:r>
                  <a:rPr lang="en-US" altLang="en-US" sz="2800">
                    <a:solidFill>
                      <a:srgbClr val="66FF33"/>
                    </a:solidFill>
                    <a:latin typeface="Times New Roman" pitchFamily="18" charset="0"/>
                    <a:sym typeface="Symbol" panose="05050102010706020507" pitchFamily="18" charset="2"/>
                  </a:rPr>
                  <a:t>weights</a:t>
                </a:r>
                <a:r>
                  <a:rPr lang="en-US" altLang="en-US" sz="2800">
                    <a:latin typeface="Times New Roman" pitchFamily="18" charset="0"/>
                    <a:sym typeface="Symbol" panose="05050102010706020507" pitchFamily="18" charset="2"/>
                  </a:rPr>
                  <a:t> </a:t>
                </a:r>
              </a:p>
              <a:p>
                <a:pPr algn="ctr">
                  <a:spcBef>
                    <a:spcPct val="0"/>
                  </a:spcBef>
                </a:pPr>
                <a14:m>
                  <m:oMath xmlns:m="http://schemas.openxmlformats.org/officeDocument/2006/math">
                    <m:acc>
                      <m:accPr>
                        <m:chr m:val="⃗"/>
                        <m:ctrlPr>
                          <a:rPr lang="en-US" altLang="en-US" sz="2800" i="1">
                            <a:solidFill>
                              <a:srgbClr val="66FF33"/>
                            </a:solidFill>
                            <a:latin typeface="Cambria Math" panose="02040503050406030204" pitchFamily="18" charset="0"/>
                          </a:rPr>
                        </m:ctrlPr>
                      </m:accPr>
                      <m:e>
                        <m:r>
                          <a:rPr lang="en-CA" altLang="en-US" sz="2800" i="1">
                            <a:solidFill>
                              <a:srgbClr val="66FF33"/>
                            </a:solidFill>
                            <a:latin typeface="Cambria Math" panose="02040503050406030204" pitchFamily="18" charset="0"/>
                          </a:rPr>
                          <m:t>𝑤</m:t>
                        </m:r>
                      </m:e>
                    </m:acc>
                  </m:oMath>
                </a14:m>
                <a:r>
                  <a:rPr lang="en-US" altLang="en-US" sz="2800" i="1">
                    <a:solidFill>
                      <a:srgbClr val="66FF33"/>
                    </a:solidFill>
                    <a:latin typeface="Times New Roman" pitchFamily="18" charset="0"/>
                  </a:rPr>
                  <a:t> = </a:t>
                </a:r>
                <a:r>
                  <a:rPr lang="en-US" altLang="en-US" sz="2800">
                    <a:solidFill>
                      <a:srgbClr val="66FF33"/>
                    </a:solidFill>
                    <a:latin typeface="Times New Roman" pitchFamily="18" charset="0"/>
                    <a:sym typeface="Symbol" panose="05050102010706020507" pitchFamily="18" charset="2"/>
                  </a:rPr>
                  <a:t></a:t>
                </a:r>
                <a:r>
                  <a:rPr lang="en-US" altLang="en-US" sz="2800" i="1">
                    <a:solidFill>
                      <a:srgbClr val="66FF33"/>
                    </a:solidFill>
                    <a:latin typeface="Times New Roman" pitchFamily="18" charset="0"/>
                  </a:rPr>
                  <a:t>w,w</a:t>
                </a:r>
                <a:r>
                  <a:rPr lang="en-US" altLang="en-US" sz="2800" i="1" baseline="-25000">
                    <a:solidFill>
                      <a:srgbClr val="66FF33"/>
                    </a:solidFill>
                    <a:latin typeface="Times New Roman" pitchFamily="18" charset="0"/>
                  </a:rPr>
                  <a:t>2</a:t>
                </a:r>
                <a:r>
                  <a:rPr lang="en-US" altLang="en-US" sz="2800">
                    <a:solidFill>
                      <a:srgbClr val="66FF33"/>
                    </a:solidFill>
                    <a:latin typeface="Times New Roman" pitchFamily="18" charset="0"/>
                    <a:sym typeface="Symbol" panose="05050102010706020507" pitchFamily="18" charset="2"/>
                  </a:rPr>
                  <a:t></a:t>
                </a:r>
                <a:r>
                  <a:rPr lang="en-US" altLang="en-US" sz="2800">
                    <a:latin typeface="Times New Roman" pitchFamily="18" charset="0"/>
                    <a:sym typeface="Symbol" panose="05050102010706020507" pitchFamily="18" charset="2"/>
                  </a:rPr>
                  <a:t> </a:t>
                </a:r>
                <a:r>
                  <a:rPr lang="en-US" sz="2800">
                    <a:latin typeface="Times New Roman" panose="02020603050405020304" pitchFamily="18" charset="0"/>
                    <a:cs typeface="Times New Roman" panose="02020603050405020304" pitchFamily="18" charset="0"/>
                  </a:rPr>
                  <a:t>specifies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where we </a:t>
                </a:r>
                <a:r>
                  <a:rPr lang="en-US" sz="2800">
                    <a:solidFill>
                      <a:srgbClr val="66FF33"/>
                    </a:solidFill>
                    <a:latin typeface="Times New Roman" panose="02020603050405020304" pitchFamily="18" charset="0"/>
                    <a:cs typeface="Times New Roman" panose="02020603050405020304" pitchFamily="18" charset="0"/>
                  </a:rPr>
                  <a:t>stand.</a:t>
                </a:r>
                <a:endParaRPr lang="en-CA" sz="2800">
                  <a:latin typeface="Times New Roman" panose="02020603050405020304" pitchFamily="18" charset="0"/>
                  <a:cs typeface="Times New Roman" panose="02020603050405020304" pitchFamily="18" charset="0"/>
                </a:endParaRPr>
              </a:p>
            </p:txBody>
          </p:sp>
        </mc:Choice>
        <mc:Fallback xmlns="">
          <p:sp>
            <p:nvSpPr>
              <p:cNvPr id="52" name="Text Box 33"/>
              <p:cNvSpPr txBox="1">
                <a:spLocks noRot="1" noChangeAspect="1" noMove="1" noResize="1" noEditPoints="1" noAdjustHandles="1" noChangeArrowheads="1" noChangeShapeType="1" noTextEdit="1"/>
              </p:cNvSpPr>
              <p:nvPr/>
            </p:nvSpPr>
            <p:spPr bwMode="auto">
              <a:xfrm>
                <a:off x="5998115" y="3517312"/>
                <a:ext cx="3121661" cy="1815882"/>
              </a:xfrm>
              <a:prstGeom prst="rect">
                <a:avLst/>
              </a:prstGeom>
              <a:blipFill>
                <a:blip r:embed="rId4"/>
                <a:stretch>
                  <a:fillRect t="-3691" b="-8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8787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 calcmode="lin" valueType="num">
                                      <p:cBhvr additive="base">
                                        <p:cTn id="25"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additive="base">
                                        <p:cTn id="31"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 calcmode="lin" valueType="num">
                                      <p:cBhvr additive="base">
                                        <p:cTn id="43"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2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1" presetClass="exit"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 nodeType="clickEffect">
                                  <p:stCondLst>
                                    <p:cond delay="0"/>
                                  </p:stCondLst>
                                  <p:childTnLst>
                                    <p:set>
                                      <p:cBhvr>
                                        <p:cTn id="108" dur="1" fill="hold">
                                          <p:stCondLst>
                                            <p:cond delay="0"/>
                                          </p:stCondLst>
                                        </p:cTn>
                                        <p:tgtEl>
                                          <p:spTgt spid="38"/>
                                        </p:tgtEl>
                                        <p:attrNameLst>
                                          <p:attrName>style.visibility</p:attrName>
                                        </p:attrNameLst>
                                      </p:cBhvr>
                                      <p:to>
                                        <p:strVal val="visible"/>
                                      </p:to>
                                    </p:set>
                                  </p:childTnLst>
                                </p:cTn>
                              </p:par>
                              <p:par>
                                <p:cTn id="109" presetID="1" presetClass="exit" presetSubtype="0" fill="hold" grpId="0" nodeType="withEffect">
                                  <p:stCondLst>
                                    <p:cond delay="0"/>
                                  </p:stCondLst>
                                  <p:childTnLst>
                                    <p:set>
                                      <p:cBhvr>
                                        <p:cTn id="110" dur="1" fill="hold">
                                          <p:stCondLst>
                                            <p:cond delay="0"/>
                                          </p:stCondLst>
                                        </p:cTn>
                                        <p:tgtEl>
                                          <p:spTgt spid="36"/>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childTnLst>
                                </p:cTn>
                              </p:par>
                              <p:par>
                                <p:cTn id="121" presetID="1" presetClass="exit" presetSubtype="0" fill="hold" grpId="0" nodeType="withEffect">
                                  <p:stCondLst>
                                    <p:cond delay="0"/>
                                  </p:stCondLst>
                                  <p:childTnLst>
                                    <p:set>
                                      <p:cBhvr>
                                        <p:cTn id="122" dur="1" fill="hold">
                                          <p:stCondLst>
                                            <p:cond delay="0"/>
                                          </p:stCondLst>
                                        </p:cTn>
                                        <p:tgtEl>
                                          <p:spTgt spid="38"/>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ntr" presetSubtype="8" fill="hold" nodeType="clickEffect">
                                  <p:stCondLst>
                                    <p:cond delay="0"/>
                                  </p:stCondLst>
                                  <p:childTnLst>
                                    <p:set>
                                      <p:cBhvr>
                                        <p:cTn id="128" dur="1" fill="hold">
                                          <p:stCondLst>
                                            <p:cond delay="0"/>
                                          </p:stCondLst>
                                        </p:cTn>
                                        <p:tgtEl>
                                          <p:spTgt spid="12">
                                            <p:txEl>
                                              <p:pRg st="5" end="5"/>
                                            </p:txEl>
                                          </p:spTgt>
                                        </p:tgtEl>
                                        <p:attrNameLst>
                                          <p:attrName>style.visibility</p:attrName>
                                        </p:attrNameLst>
                                      </p:cBhvr>
                                      <p:to>
                                        <p:strVal val="visible"/>
                                      </p:to>
                                    </p:set>
                                    <p:anim calcmode="lin" valueType="num">
                                      <p:cBhvr additive="base">
                                        <p:cTn id="129"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130"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8" fill="hold" nodeType="clickEffect">
                                  <p:stCondLst>
                                    <p:cond delay="0"/>
                                  </p:stCondLst>
                                  <p:childTnLst>
                                    <p:set>
                                      <p:cBhvr>
                                        <p:cTn id="134" dur="1" fill="hold">
                                          <p:stCondLst>
                                            <p:cond delay="0"/>
                                          </p:stCondLst>
                                        </p:cTn>
                                        <p:tgtEl>
                                          <p:spTgt spid="12">
                                            <p:txEl>
                                              <p:pRg st="6" end="6"/>
                                            </p:txEl>
                                          </p:spTgt>
                                        </p:tgtEl>
                                        <p:attrNameLst>
                                          <p:attrName>style.visibility</p:attrName>
                                        </p:attrNameLst>
                                      </p:cBhvr>
                                      <p:to>
                                        <p:strVal val="visible"/>
                                      </p:to>
                                    </p:set>
                                    <p:anim calcmode="lin" valueType="num">
                                      <p:cBhvr additive="base">
                                        <p:cTn id="135" dur="500" fill="hold"/>
                                        <p:tgtEl>
                                          <p:spTgt spid="12">
                                            <p:txEl>
                                              <p:pRg st="6" end="6"/>
                                            </p:txEl>
                                          </p:spTgt>
                                        </p:tgtEl>
                                        <p:attrNameLst>
                                          <p:attrName>ppt_x</p:attrName>
                                        </p:attrNameLst>
                                      </p:cBhvr>
                                      <p:tavLst>
                                        <p:tav tm="0">
                                          <p:val>
                                            <p:strVal val="0-#ppt_w/2"/>
                                          </p:val>
                                        </p:tav>
                                        <p:tav tm="100000">
                                          <p:val>
                                            <p:strVal val="#ppt_x"/>
                                          </p:val>
                                        </p:tav>
                                      </p:tavLst>
                                    </p:anim>
                                    <p:anim calcmode="lin" valueType="num">
                                      <p:cBhvr additive="base">
                                        <p:cTn id="136" dur="500" fill="hold"/>
                                        <p:tgtEl>
                                          <p:spTgt spid="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8"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 calcmode="lin" valueType="num">
                                      <p:cBhvr additive="base">
                                        <p:cTn id="141" dur="500" fill="hold"/>
                                        <p:tgtEl>
                                          <p:spTgt spid="44"/>
                                        </p:tgtEl>
                                        <p:attrNameLst>
                                          <p:attrName>ppt_x</p:attrName>
                                        </p:attrNameLst>
                                      </p:cBhvr>
                                      <p:tavLst>
                                        <p:tav tm="0">
                                          <p:val>
                                            <p:strVal val="0-#ppt_w/2"/>
                                          </p:val>
                                        </p:tav>
                                        <p:tav tm="100000">
                                          <p:val>
                                            <p:strVal val="#ppt_x"/>
                                          </p:val>
                                        </p:tav>
                                      </p:tavLst>
                                    </p:anim>
                                    <p:anim calcmode="lin" valueType="num">
                                      <p:cBhvr additive="base">
                                        <p:cTn id="14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8" grpId="0" animBg="1"/>
      <p:bldP spid="28" grpId="1" animBg="1"/>
      <p:bldP spid="30" grpId="0" animBg="1"/>
      <p:bldP spid="30" grpId="1" animBg="1"/>
      <p:bldP spid="32" grpId="0" animBg="1"/>
      <p:bldP spid="32" grpId="1" animBg="1"/>
      <p:bldP spid="34" grpId="0" animBg="1"/>
      <p:bldP spid="34" grpId="1" animBg="1"/>
      <p:bldP spid="36" grpId="0" animBg="1"/>
      <p:bldP spid="36" grpId="1" animBg="1"/>
      <p:bldP spid="38" grpId="0" animBg="1"/>
      <p:bldP spid="38" grpId="1" animBg="1"/>
      <p:bldP spid="4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Gradient Descent</a:t>
            </a:r>
          </a:p>
        </p:txBody>
      </p:sp>
      <p:sp>
        <p:nvSpPr>
          <p:cNvPr id="13" name="Rectangle 12"/>
          <p:cNvSpPr/>
          <p:nvPr/>
        </p:nvSpPr>
        <p:spPr>
          <a:xfrm>
            <a:off x="76200" y="3585775"/>
            <a:ext cx="6553200" cy="2900065"/>
          </a:xfrm>
          <a:prstGeom prst="rect">
            <a:avLst/>
          </a:prstGeom>
          <a:solidFill>
            <a:schemeClr val="tx1"/>
          </a:solidFill>
          <a:ln>
            <a:noFill/>
          </a:ln>
        </p:spPr>
        <p:txBody>
          <a:bodyPr wrap="square" rtlCol="0" anchor="ctr">
            <a:spAutoFit/>
          </a:bodyPr>
          <a:lstStyle/>
          <a:p>
            <a:pPr algn="l"/>
            <a:endParaRPr lang="en-CA" sz="2400"/>
          </a:p>
        </p:txBody>
      </p:sp>
      <p:pic>
        <p:nvPicPr>
          <p:cNvPr id="14"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6971" y="3581400"/>
            <a:ext cx="5633657" cy="29718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6200" y="6477000"/>
            <a:ext cx="6553199" cy="152400"/>
          </a:xfrm>
          <a:prstGeom prst="rect">
            <a:avLst/>
          </a:prstGeom>
          <a:solidFill>
            <a:schemeClr val="tx1"/>
          </a:solidFill>
          <a:ln>
            <a:noFill/>
          </a:ln>
        </p:spPr>
        <p:txBody>
          <a:bodyPr wrap="square" rtlCol="0" anchor="ctr">
            <a:spAutoFit/>
          </a:bodyPr>
          <a:lstStyle/>
          <a:p>
            <a:pPr algn="l"/>
            <a:endParaRPr lang="en-CA" sz="2400"/>
          </a:p>
        </p:txBody>
      </p:sp>
      <p:grpSp>
        <p:nvGrpSpPr>
          <p:cNvPr id="76" name="Group 75"/>
          <p:cNvGrpSpPr/>
          <p:nvPr/>
        </p:nvGrpSpPr>
        <p:grpSpPr>
          <a:xfrm>
            <a:off x="94638" y="3504217"/>
            <a:ext cx="6892627" cy="3276600"/>
            <a:chOff x="76199" y="3505200"/>
            <a:chExt cx="6892627" cy="3276600"/>
          </a:xfrm>
        </p:grpSpPr>
        <p:sp>
          <p:nvSpPr>
            <p:cNvPr id="58" name="TextBox 57"/>
            <p:cNvSpPr txBox="1"/>
            <p:nvPr/>
          </p:nvSpPr>
          <p:spPr bwMode="auto">
            <a:xfrm rot="20818719">
              <a:off x="1950318" y="4675208"/>
              <a:ext cx="1644479" cy="53184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nvGrpSpPr>
            <p:cNvPr id="74" name="Group 73"/>
            <p:cNvGrpSpPr/>
            <p:nvPr/>
          </p:nvGrpSpPr>
          <p:grpSpPr>
            <a:xfrm>
              <a:off x="76199" y="3505200"/>
              <a:ext cx="6892627" cy="3276600"/>
              <a:chOff x="76199" y="3505200"/>
              <a:chExt cx="6892627" cy="3276600"/>
            </a:xfrm>
          </p:grpSpPr>
          <p:sp>
            <p:nvSpPr>
              <p:cNvPr id="19" name="Rectangle 18"/>
              <p:cNvSpPr/>
              <p:nvPr/>
            </p:nvSpPr>
            <p:spPr>
              <a:xfrm>
                <a:off x="5867399" y="3505200"/>
                <a:ext cx="1101427" cy="3276600"/>
              </a:xfrm>
              <a:prstGeom prst="rect">
                <a:avLst/>
              </a:prstGeom>
              <a:solidFill>
                <a:srgbClr val="000066"/>
              </a:solidFill>
              <a:ln>
                <a:noFill/>
              </a:ln>
            </p:spPr>
            <p:txBody>
              <a:bodyPr wrap="square" rtlCol="0" anchor="ctr">
                <a:spAutoFit/>
              </a:bodyPr>
              <a:lstStyle/>
              <a:p>
                <a:pPr algn="l"/>
                <a:endParaRPr lang="en-CA" sz="2400"/>
              </a:p>
            </p:txBody>
          </p:sp>
          <p:grpSp>
            <p:nvGrpSpPr>
              <p:cNvPr id="62" name="Group 61"/>
              <p:cNvGrpSpPr/>
              <p:nvPr/>
            </p:nvGrpSpPr>
            <p:grpSpPr>
              <a:xfrm>
                <a:off x="2092026" y="4505419"/>
                <a:ext cx="3775373" cy="1980421"/>
                <a:chOff x="2092026" y="4505419"/>
                <a:chExt cx="3775373" cy="1980421"/>
              </a:xfrm>
            </p:grpSpPr>
            <p:sp>
              <p:nvSpPr>
                <p:cNvPr id="15" name="Rectangle 14"/>
                <p:cNvSpPr/>
                <p:nvPr/>
              </p:nvSpPr>
              <p:spPr>
                <a:xfrm>
                  <a:off x="2092026" y="6024175"/>
                  <a:ext cx="808482" cy="461665"/>
                </a:xfrm>
                <a:prstGeom prst="rect">
                  <a:avLst/>
                </a:prstGeom>
                <a:solidFill>
                  <a:schemeClr val="tx1"/>
                </a:solid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16" name="Rectangle 15"/>
                <p:cNvSpPr/>
                <p:nvPr/>
              </p:nvSpPr>
              <p:spPr>
                <a:xfrm>
                  <a:off x="5058917" y="5871775"/>
                  <a:ext cx="808482" cy="461665"/>
                </a:xfrm>
                <a:prstGeom prst="rect">
                  <a:avLst/>
                </a:prstGeom>
                <a:solidFill>
                  <a:schemeClr val="tx1"/>
                </a:solidFill>
              </p:spPr>
              <p:txBody>
                <a:bodyPr wrap="square">
                  <a:spAutoFit/>
                </a:bodyPr>
                <a:lstStyle/>
                <a:p>
                  <a:pPr algn="ctr"/>
                  <a:r>
                    <a:rPr lang="en-US" altLang="en-US" sz="2400" i="1">
                      <a:solidFill>
                        <a:srgbClr val="008000"/>
                      </a:solidFill>
                    </a:rPr>
                    <a:t>w</a:t>
                  </a:r>
                  <a:r>
                    <a:rPr lang="en-US" altLang="en-US" sz="2400" i="1" baseline="-25000">
                      <a:solidFill>
                        <a:srgbClr val="008000"/>
                      </a:solidFill>
                    </a:rPr>
                    <a:t>2</a:t>
                  </a:r>
                  <a:endParaRPr lang="en-CA" sz="2400" i="1">
                    <a:solidFill>
                      <a:srgbClr val="008000"/>
                    </a:solidFill>
                  </a:endParaRPr>
                </a:p>
              </p:txBody>
            </p:sp>
            <p:sp>
              <p:nvSpPr>
                <p:cNvPr id="63" name="TextBox 62"/>
                <p:cNvSpPr txBox="1"/>
                <p:nvPr/>
              </p:nvSpPr>
              <p:spPr bwMode="auto">
                <a:xfrm>
                  <a:off x="2454539" y="4675402"/>
                  <a:ext cx="2552641"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4" name="TextBox 63"/>
                <p:cNvSpPr txBox="1"/>
                <p:nvPr/>
              </p:nvSpPr>
              <p:spPr bwMode="auto">
                <a:xfrm rot="20022446">
                  <a:off x="3610533" y="4568097"/>
                  <a:ext cx="1075325" cy="732702"/>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5" name="TextBox 64"/>
                <p:cNvSpPr txBox="1"/>
                <p:nvPr/>
              </p:nvSpPr>
              <p:spPr bwMode="auto">
                <a:xfrm rot="1769552">
                  <a:off x="4314346" y="4505419"/>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6" name="TextBox 65"/>
                <p:cNvSpPr txBox="1"/>
                <p:nvPr/>
              </p:nvSpPr>
              <p:spPr bwMode="auto">
                <a:xfrm rot="2353458">
                  <a:off x="2914450" y="5049858"/>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7" name="TextBox 66"/>
                <p:cNvSpPr txBox="1"/>
                <p:nvPr/>
              </p:nvSpPr>
              <p:spPr bwMode="auto">
                <a:xfrm rot="18982493">
                  <a:off x="3127042" y="5179553"/>
                  <a:ext cx="755816" cy="585075"/>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8" name="TextBox 67"/>
                <p:cNvSpPr txBox="1"/>
                <p:nvPr/>
              </p:nvSpPr>
              <p:spPr bwMode="auto">
                <a:xfrm rot="563998">
                  <a:off x="2379154" y="5365649"/>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9" name="TextBox 68"/>
                <p:cNvSpPr txBox="1"/>
                <p:nvPr/>
              </p:nvSpPr>
              <p:spPr bwMode="auto">
                <a:xfrm rot="563998">
                  <a:off x="4219211" y="526102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0" name="TextBox 69"/>
                <p:cNvSpPr txBox="1"/>
                <p:nvPr/>
              </p:nvSpPr>
              <p:spPr bwMode="auto">
                <a:xfrm rot="563998">
                  <a:off x="3304811" y="4553882"/>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1" name="TextBox 70"/>
                <p:cNvSpPr txBox="1"/>
                <p:nvPr/>
              </p:nvSpPr>
              <p:spPr bwMode="auto">
                <a:xfrm rot="2027731">
                  <a:off x="4852330" y="4826806"/>
                  <a:ext cx="724994" cy="167296"/>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sp>
              <p:nvSpPr>
                <p:cNvPr id="72" name="TextBox 71"/>
                <p:cNvSpPr txBox="1"/>
                <p:nvPr/>
              </p:nvSpPr>
              <p:spPr bwMode="auto">
                <a:xfrm rot="19217064">
                  <a:off x="4600648" y="5076204"/>
                  <a:ext cx="724994" cy="288000"/>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73" name="Group 72"/>
              <p:cNvGrpSpPr/>
              <p:nvPr/>
            </p:nvGrpSpPr>
            <p:grpSpPr>
              <a:xfrm>
                <a:off x="76199" y="4038600"/>
                <a:ext cx="5529615" cy="2057400"/>
                <a:chOff x="76199" y="4038600"/>
                <a:chExt cx="5529615" cy="2057400"/>
              </a:xfrm>
            </p:grpSpPr>
            <p:sp>
              <p:nvSpPr>
                <p:cNvPr id="18" name="Rectangle 17"/>
                <p:cNvSpPr/>
                <p:nvPr/>
              </p:nvSpPr>
              <p:spPr>
                <a:xfrm>
                  <a:off x="76199" y="4940470"/>
                  <a:ext cx="1752600" cy="461665"/>
                </a:xfrm>
                <a:prstGeom prst="rect">
                  <a:avLst/>
                </a:prstGeom>
                <a:solidFill>
                  <a:schemeClr val="tx1"/>
                </a:solidFill>
              </p:spPr>
              <p:txBody>
                <a:bodyPr wrap="square">
                  <a:spAutoFit/>
                </a:bodyPr>
                <a:lstStyle/>
                <a:p>
                  <a:pPr algn="ctr"/>
                  <a:r>
                    <a:rPr lang="en-US" sz="2400" i="1">
                      <a:solidFill>
                        <a:schemeClr val="accent1"/>
                      </a:solidFill>
                    </a:rPr>
                    <a:t>E(</a:t>
                  </a:r>
                  <a:r>
                    <a:rPr lang="en-US" altLang="en-US" sz="2400" i="1">
                      <a:solidFill>
                        <a:srgbClr val="008000"/>
                      </a:solidFill>
                    </a:rPr>
                    <a:t>w</a:t>
                  </a:r>
                  <a:r>
                    <a:rPr lang="en-US" altLang="en-US" sz="2400" i="1" baseline="-25000">
                      <a:solidFill>
                        <a:srgbClr val="008000"/>
                      </a:solidFill>
                    </a:rPr>
                    <a:t>1</a:t>
                  </a:r>
                  <a:r>
                    <a:rPr lang="en-CA" sz="2400" i="1">
                      <a:solidFill>
                        <a:schemeClr val="accent1"/>
                      </a:solidFill>
                    </a:rPr>
                    <a:t>,…,</a:t>
                  </a:r>
                  <a:r>
                    <a:rPr lang="en-US" altLang="en-US" sz="2400" i="1" err="1">
                      <a:solidFill>
                        <a:srgbClr val="008000"/>
                      </a:solidFill>
                    </a:rPr>
                    <a:t>w</a:t>
                  </a:r>
                  <a:r>
                    <a:rPr lang="en-US" altLang="en-US" sz="2400" i="1" baseline="-25000" err="1">
                      <a:solidFill>
                        <a:srgbClr val="008000"/>
                      </a:solidFill>
                    </a:rPr>
                    <a:t>m</a:t>
                  </a:r>
                  <a:r>
                    <a:rPr lang="en-CA" sz="2400" i="1">
                      <a:solidFill>
                        <a:schemeClr val="accent1"/>
                      </a:solidFill>
                    </a:rPr>
                    <a:t>)</a:t>
                  </a:r>
                </a:p>
              </p:txBody>
            </p:sp>
            <p:cxnSp>
              <p:nvCxnSpPr>
                <p:cNvPr id="3" name="Straight Connector 2"/>
                <p:cNvCxnSpPr/>
                <p:nvPr/>
              </p:nvCxnSpPr>
              <p:spPr bwMode="auto">
                <a:xfrm>
                  <a:off x="1861786" y="566897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44" name="Straight Connector 43"/>
                <p:cNvCxnSpPr/>
                <p:nvPr/>
              </p:nvCxnSpPr>
              <p:spPr bwMode="auto">
                <a:xfrm flipH="1">
                  <a:off x="4191000" y="5452869"/>
                  <a:ext cx="1367722" cy="632529"/>
                </a:xfrm>
                <a:prstGeom prst="line">
                  <a:avLst/>
                </a:prstGeom>
                <a:noFill/>
                <a:ln w="38100" cap="sq" cmpd="sng" algn="ctr">
                  <a:solidFill>
                    <a:srgbClr val="66FF33"/>
                  </a:solidFill>
                  <a:prstDash val="solid"/>
                  <a:round/>
                  <a:headEnd type="none" w="med" len="med"/>
                  <a:tailEnd type="none" w="med" len="med"/>
                </a:ln>
                <a:effectLst/>
              </p:spPr>
            </p:cxnSp>
            <p:cxnSp>
              <p:nvCxnSpPr>
                <p:cNvPr id="48" name="Straight Connector 47"/>
                <p:cNvCxnSpPr/>
                <p:nvPr/>
              </p:nvCxnSpPr>
              <p:spPr bwMode="auto">
                <a:xfrm flipV="1">
                  <a:off x="1919109" y="4994797"/>
                  <a:ext cx="1354859" cy="652000"/>
                </a:xfrm>
                <a:prstGeom prst="line">
                  <a:avLst/>
                </a:prstGeom>
                <a:noFill/>
                <a:ln w="38100" cap="sq" cmpd="sng" algn="ctr">
                  <a:solidFill>
                    <a:srgbClr val="66FF33"/>
                  </a:solidFill>
                  <a:prstDash val="solid"/>
                  <a:round/>
                  <a:headEnd type="none" w="med" len="med"/>
                  <a:tailEnd type="none" w="med" len="med"/>
                </a:ln>
                <a:effectLst/>
              </p:spPr>
            </p:cxnSp>
            <p:cxnSp>
              <p:nvCxnSpPr>
                <p:cNvPr id="52" name="Straight Connector 51"/>
                <p:cNvCxnSpPr/>
                <p:nvPr/>
              </p:nvCxnSpPr>
              <p:spPr bwMode="auto">
                <a:xfrm flipV="1">
                  <a:off x="1868387" y="4635521"/>
                  <a:ext cx="0" cy="1011276"/>
                </a:xfrm>
                <a:prstGeom prst="line">
                  <a:avLst/>
                </a:prstGeom>
                <a:noFill/>
                <a:ln w="38100" cap="sq" cmpd="sng" algn="ctr">
                  <a:solidFill>
                    <a:schemeClr val="accent1"/>
                  </a:solidFill>
                  <a:prstDash val="solid"/>
                  <a:round/>
                  <a:headEnd type="none" w="med" len="med"/>
                  <a:tailEnd type="none" w="med" len="med"/>
                </a:ln>
                <a:effectLst/>
              </p:spPr>
            </p:cxnSp>
            <p:cxnSp>
              <p:nvCxnSpPr>
                <p:cNvPr id="55" name="Straight Connector 54"/>
                <p:cNvCxnSpPr/>
                <p:nvPr/>
              </p:nvCxnSpPr>
              <p:spPr bwMode="auto">
                <a:xfrm flipV="1">
                  <a:off x="3283128" y="4038600"/>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59" name="Straight Connector 58"/>
                <p:cNvCxnSpPr/>
                <p:nvPr/>
              </p:nvCxnSpPr>
              <p:spPr bwMode="auto">
                <a:xfrm flipV="1">
                  <a:off x="5590689" y="4461469"/>
                  <a:ext cx="0" cy="953483"/>
                </a:xfrm>
                <a:prstGeom prst="line">
                  <a:avLst/>
                </a:prstGeom>
                <a:noFill/>
                <a:ln w="38100" cap="sq" cmpd="sng" algn="ctr">
                  <a:solidFill>
                    <a:schemeClr val="accent1"/>
                  </a:solidFill>
                  <a:prstDash val="solid"/>
                  <a:round/>
                  <a:headEnd type="none" w="med" len="med"/>
                  <a:tailEnd type="none" w="med" len="med"/>
                </a:ln>
                <a:effectLst/>
              </p:spPr>
            </p:cxnSp>
            <p:cxnSp>
              <p:nvCxnSpPr>
                <p:cNvPr id="75" name="Straight Connector 74"/>
                <p:cNvCxnSpPr/>
                <p:nvPr/>
              </p:nvCxnSpPr>
              <p:spPr bwMode="auto">
                <a:xfrm>
                  <a:off x="3276600" y="4992019"/>
                  <a:ext cx="2329214" cy="418181"/>
                </a:xfrm>
                <a:prstGeom prst="line">
                  <a:avLst/>
                </a:prstGeom>
                <a:noFill/>
                <a:ln w="38100" cap="sq" cmpd="sng" algn="ctr">
                  <a:solidFill>
                    <a:srgbClr val="66FF33"/>
                  </a:solidFill>
                  <a:prstDash val="solid"/>
                  <a:round/>
                  <a:headEnd type="none" w="med" len="med"/>
                  <a:tailEnd type="none" w="med" len="med"/>
                </a:ln>
                <a:effectLst/>
              </p:spPr>
            </p:cxnSp>
            <p:cxnSp>
              <p:nvCxnSpPr>
                <p:cNvPr id="60" name="Straight Connector 59"/>
                <p:cNvCxnSpPr/>
                <p:nvPr/>
              </p:nvCxnSpPr>
              <p:spPr bwMode="auto">
                <a:xfrm flipV="1">
                  <a:off x="4162911" y="5142517"/>
                  <a:ext cx="0" cy="953483"/>
                </a:xfrm>
                <a:prstGeom prst="line">
                  <a:avLst/>
                </a:prstGeom>
                <a:noFill/>
                <a:ln w="38100" cap="sq" cmpd="sng" algn="ctr">
                  <a:solidFill>
                    <a:schemeClr val="accent1"/>
                  </a:solidFill>
                  <a:prstDash val="solid"/>
                  <a:round/>
                  <a:headEnd type="none" w="med" len="med"/>
                  <a:tailEnd type="none" w="med" len="med"/>
                </a:ln>
                <a:effectLst/>
              </p:spPr>
            </p:cxnSp>
          </p:grpSp>
        </p:grpSp>
        <p:sp>
          <p:nvSpPr>
            <p:cNvPr id="105" name="TextBox 104"/>
            <p:cNvSpPr txBox="1"/>
            <p:nvPr/>
          </p:nvSpPr>
          <p:spPr bwMode="auto">
            <a:xfrm rot="20086641">
              <a:off x="2061505" y="5023999"/>
              <a:ext cx="1153370" cy="228531"/>
            </a:xfrm>
            <a:prstGeom prst="rect">
              <a:avLst/>
            </a:prstGeom>
            <a:solidFill>
              <a:schemeClr val="tx1"/>
            </a:solidFill>
            <a:ln>
              <a:noFill/>
            </a:ln>
          </p:spPr>
          <p:txBody>
            <a:bodyPr wrap="square" lIns="274320" rIns="274320" rtlCol="0">
              <a:spAutoFit/>
            </a:bodyPr>
            <a:lstStyle/>
            <a:p>
              <a:pPr>
                <a:spcBef>
                  <a:spcPct val="0"/>
                </a:spcBef>
              </a:pPr>
              <a:endParaRPr lang="en-CA" sz="3600">
                <a:latin typeface="Times New Roman" panose="02020603050405020304" pitchFamily="18" charset="0"/>
                <a:cs typeface="Times New Roman" panose="02020603050405020304" pitchFamily="18" charset="0"/>
                <a:sym typeface="Symbol" panose="05050102010706020507" pitchFamily="18" charset="2"/>
              </a:endParaRPr>
            </a:p>
          </p:txBody>
        </p:sp>
      </p:grpSp>
      <p:grpSp>
        <p:nvGrpSpPr>
          <p:cNvPr id="95" name="Group 94"/>
          <p:cNvGrpSpPr/>
          <p:nvPr/>
        </p:nvGrpSpPr>
        <p:grpSpPr>
          <a:xfrm>
            <a:off x="2379301" y="5072234"/>
            <a:ext cx="2502237" cy="709490"/>
            <a:chOff x="2812059" y="5172124"/>
            <a:chExt cx="2502237" cy="709490"/>
          </a:xfrm>
        </p:grpSpPr>
        <p:cxnSp>
          <p:nvCxnSpPr>
            <p:cNvPr id="84" name="Straight Connector 83"/>
            <p:cNvCxnSpPr/>
            <p:nvPr/>
          </p:nvCxnSpPr>
          <p:spPr bwMode="auto">
            <a:xfrm flipV="1">
              <a:off x="2812059" y="5172124"/>
              <a:ext cx="1354859" cy="652000"/>
            </a:xfrm>
            <a:prstGeom prst="line">
              <a:avLst/>
            </a:prstGeom>
            <a:noFill/>
            <a:ln w="38100" cap="sq" cmpd="sng" algn="ctr">
              <a:solidFill>
                <a:srgbClr val="66FF33"/>
              </a:solidFill>
              <a:prstDash val="dash"/>
              <a:round/>
              <a:headEnd type="none" w="med" len="med"/>
              <a:tailEnd type="none" w="med" len="med"/>
            </a:ln>
            <a:effectLst/>
          </p:spPr>
        </p:cxnSp>
        <p:cxnSp>
          <p:nvCxnSpPr>
            <p:cNvPr id="86" name="Straight Connector 85"/>
            <p:cNvCxnSpPr>
              <a:cxnSpLocks/>
            </p:cNvCxnSpPr>
            <p:nvPr/>
          </p:nvCxnSpPr>
          <p:spPr bwMode="auto">
            <a:xfrm>
              <a:off x="2985082" y="5463433"/>
              <a:ext cx="2329214" cy="418181"/>
            </a:xfrm>
            <a:prstGeom prst="line">
              <a:avLst/>
            </a:prstGeom>
            <a:noFill/>
            <a:ln w="38100" cap="sq" cmpd="sng" algn="ctr">
              <a:solidFill>
                <a:srgbClr val="66FF33"/>
              </a:solidFill>
              <a:prstDash val="dash"/>
              <a:round/>
              <a:headEnd type="none" w="med" len="med"/>
              <a:tailEnd type="none" w="med" len="med"/>
            </a:ln>
            <a:effectLst/>
          </p:spPr>
        </p:cxnSp>
        <p:sp>
          <p:nvSpPr>
            <p:cNvPr id="90" name="Oval 89"/>
            <p:cNvSpPr>
              <a:spLocks/>
            </p:cNvSpPr>
            <p:nvPr/>
          </p:nvSpPr>
          <p:spPr>
            <a:xfrm>
              <a:off x="3357145" y="5461926"/>
              <a:ext cx="177271" cy="123972"/>
            </a:xfrm>
            <a:prstGeom prst="ellipse">
              <a:avLst/>
            </a:prstGeom>
            <a:solidFill>
              <a:srgbClr val="66FF33"/>
            </a:solidFill>
            <a:ln>
              <a:solidFill>
                <a:srgbClr val="FF00FF"/>
              </a:solidFill>
            </a:ln>
          </p:spPr>
          <p:txBody>
            <a:bodyPr wrap="square" rtlCol="0" anchor="ctr">
              <a:spAutoFit/>
            </a:bodyPr>
            <a:lstStyle/>
            <a:p>
              <a:pPr algn="l"/>
              <a:endParaRPr lang="en-CA" sz="2400"/>
            </a:p>
          </p:txBody>
        </p:sp>
      </p:grpSp>
      <p:grpSp>
        <p:nvGrpSpPr>
          <p:cNvPr id="3072" name="Group 3071"/>
          <p:cNvGrpSpPr/>
          <p:nvPr/>
        </p:nvGrpSpPr>
        <p:grpSpPr>
          <a:xfrm>
            <a:off x="2943372" y="4664982"/>
            <a:ext cx="142875" cy="744826"/>
            <a:chOff x="3377327" y="4762250"/>
            <a:chExt cx="142875" cy="744826"/>
          </a:xfrm>
        </p:grpSpPr>
        <p:cxnSp>
          <p:nvCxnSpPr>
            <p:cNvPr id="93" name="Straight Connector 92"/>
            <p:cNvCxnSpPr/>
            <p:nvPr/>
          </p:nvCxnSpPr>
          <p:spPr bwMode="auto">
            <a:xfrm flipV="1">
              <a:off x="3447952" y="4909471"/>
              <a:ext cx="0" cy="597605"/>
            </a:xfrm>
            <a:prstGeom prst="line">
              <a:avLst/>
            </a:prstGeom>
            <a:noFill/>
            <a:ln w="38100" cap="sq" cmpd="sng" algn="ctr">
              <a:solidFill>
                <a:schemeClr val="accent1"/>
              </a:solidFill>
              <a:prstDash val="solid"/>
              <a:round/>
              <a:headEnd type="none" w="med" len="med"/>
              <a:tailEnd type="none" w="med" len="med"/>
            </a:ln>
            <a:effectLst/>
          </p:spPr>
        </p:cxnSp>
        <p:pic>
          <p:nvPicPr>
            <p:cNvPr id="89" name="Picture 88"/>
            <p:cNvPicPr>
              <a:picLocks noChangeAspect="1"/>
            </p:cNvPicPr>
            <p:nvPr/>
          </p:nvPicPr>
          <p:blipFill rotWithShape="1">
            <a:blip r:embed="rId4"/>
            <a:srcRect r="50000" b="60666"/>
            <a:stretch/>
          </p:blipFill>
          <p:spPr>
            <a:xfrm>
              <a:off x="3377327" y="4762250"/>
              <a:ext cx="142875" cy="135962"/>
            </a:xfrm>
            <a:prstGeom prst="rect">
              <a:avLst/>
            </a:prstGeom>
          </p:spPr>
        </p:pic>
      </p:grpSp>
      <p:cxnSp>
        <p:nvCxnSpPr>
          <p:cNvPr id="99" name="Straight Connector 98"/>
          <p:cNvCxnSpPr>
            <a:endCxn id="67" idx="1"/>
          </p:cNvCxnSpPr>
          <p:nvPr/>
        </p:nvCxnSpPr>
        <p:spPr bwMode="auto">
          <a:xfrm>
            <a:off x="3017761" y="5433453"/>
            <a:ext cx="232072" cy="298388"/>
          </a:xfrm>
          <a:prstGeom prst="line">
            <a:avLst/>
          </a:prstGeom>
          <a:noFill/>
          <a:ln w="38100" cap="sq" cmpd="sng" algn="ctr">
            <a:solidFill>
              <a:srgbClr val="66FF33"/>
            </a:solidFill>
            <a:prstDash val="solid"/>
            <a:round/>
            <a:headEnd type="none" w="med" len="med"/>
            <a:tailEnd type="triangle" w="med" len="med"/>
          </a:ln>
          <a:effectLst/>
        </p:spPr>
      </p:cxnSp>
      <p:grpSp>
        <p:nvGrpSpPr>
          <p:cNvPr id="3077" name="Group 3076"/>
          <p:cNvGrpSpPr/>
          <p:nvPr/>
        </p:nvGrpSpPr>
        <p:grpSpPr>
          <a:xfrm>
            <a:off x="6151440" y="3608700"/>
            <a:ext cx="2706226" cy="3173100"/>
            <a:chOff x="6151440" y="3608700"/>
            <a:chExt cx="2706226" cy="3173100"/>
          </a:xfrm>
        </p:grpSpPr>
        <p:pic>
          <p:nvPicPr>
            <p:cNvPr id="3074"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440" y="3608700"/>
              <a:ext cx="2687760" cy="1649100"/>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3075"/>
            <p:cNvSpPr/>
            <p:nvPr/>
          </p:nvSpPr>
          <p:spPr>
            <a:xfrm>
              <a:off x="6247656" y="5212140"/>
              <a:ext cx="2610010" cy="1569660"/>
            </a:xfrm>
            <a:prstGeom prst="rect">
              <a:avLst/>
            </a:prstGeom>
          </p:spPr>
          <p:txBody>
            <a:bodyPr wrap="none">
              <a:spAutoFit/>
            </a:bodyPr>
            <a:lstStyle/>
            <a:p>
              <a:pPr algn="ctr"/>
              <a:r>
                <a:rPr lang="en-US" sz="2400"/>
                <a:t>But we can’t see </a:t>
              </a:r>
              <a:br>
                <a:rPr lang="en-US" sz="2400"/>
              </a:br>
              <a:r>
                <a:rPr lang="en-US" sz="2400"/>
                <a:t>the whole </a:t>
              </a:r>
            </a:p>
            <a:p>
              <a:pPr algn="ctr"/>
              <a:r>
                <a:rPr lang="en-US" sz="2400"/>
                <a:t>10000 dimensional </a:t>
              </a:r>
              <a:br>
                <a:rPr lang="en-US" sz="2400"/>
              </a:br>
              <a:r>
                <a:rPr lang="en-US" sz="2400"/>
                <a:t>error functions.</a:t>
              </a:r>
              <a:endParaRPr lang="en-CA" sz="2400"/>
            </a:p>
          </p:txBody>
        </p:sp>
      </p:grpSp>
      <p:sp>
        <p:nvSpPr>
          <p:cNvPr id="106" name="Rectangle 105"/>
          <p:cNvSpPr/>
          <p:nvPr/>
        </p:nvSpPr>
        <p:spPr>
          <a:xfrm>
            <a:off x="152400" y="609600"/>
            <a:ext cx="9906000" cy="3046988"/>
          </a:xfrm>
          <a:prstGeom prst="rect">
            <a:avLst/>
          </a:prstGeom>
        </p:spPr>
        <p:txBody>
          <a:bodyPr wrap="square">
            <a:spAutoFit/>
          </a:bodyPr>
          <a:lstStyle/>
          <a:p>
            <a:pPr>
              <a:spcAft>
                <a:spcPts val="0"/>
              </a:spcAft>
            </a:pPr>
            <a:r>
              <a:rPr lang="en-US" sz="2400"/>
              <a:t>Method for finding weights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,..,w</a:t>
            </a:r>
            <a:r>
              <a:rPr lang="en-US" altLang="en-US" sz="2400" i="1" baseline="-25000">
                <a:solidFill>
                  <a:srgbClr val="66FF33"/>
                </a:solidFill>
              </a:rPr>
              <a:t>m</a:t>
            </a:r>
            <a:r>
              <a:rPr lang="en-US" altLang="en-US" sz="2400">
                <a:solidFill>
                  <a:srgbClr val="66FF33"/>
                </a:solidFill>
                <a:sym typeface="Symbol" panose="05050102010706020507" pitchFamily="18" charset="2"/>
              </a:rPr>
              <a:t> </a:t>
            </a:r>
            <a:r>
              <a:rPr lang="en-US" altLang="en-US" sz="2400"/>
              <a:t>that minimize </a:t>
            </a:r>
            <a:r>
              <a:rPr lang="en-US" sz="2400"/>
              <a:t>error </a:t>
            </a:r>
            <a:r>
              <a:rPr lang="en-US" sz="2400" i="1">
                <a:solidFill>
                  <a:schemeClr val="accent1"/>
                </a:solidFill>
              </a:rPr>
              <a:t>E(</a:t>
            </a:r>
            <a:r>
              <a:rPr lang="en-US" altLang="en-US" sz="2400" i="1">
                <a:solidFill>
                  <a:srgbClr val="66FF33"/>
                </a:solidFill>
              </a:rPr>
              <a:t>w</a:t>
            </a:r>
            <a:r>
              <a:rPr lang="en-US" altLang="en-US" sz="2400" i="1" baseline="-25000">
                <a:solidFill>
                  <a:srgbClr val="66FF33"/>
                </a:solidFill>
              </a:rPr>
              <a:t>1</a:t>
            </a:r>
            <a:r>
              <a:rPr lang="en-CA" sz="2400" i="1">
                <a:solidFill>
                  <a:srgbClr val="66FF33"/>
                </a:solidFill>
              </a:rPr>
              <a:t>,..,</a:t>
            </a:r>
            <a:r>
              <a:rPr lang="en-US" altLang="en-US" sz="2400" i="1" err="1">
                <a:solidFill>
                  <a:srgbClr val="66FF33"/>
                </a:solidFill>
              </a:rPr>
              <a:t>w</a:t>
            </a:r>
            <a:r>
              <a:rPr lang="en-US" altLang="en-US" sz="2400" i="1" baseline="-25000" err="1">
                <a:solidFill>
                  <a:srgbClr val="66FF33"/>
                </a:solidFill>
              </a:rPr>
              <a:t>m</a:t>
            </a:r>
            <a:r>
              <a:rPr lang="en-CA" sz="2400" i="1">
                <a:solidFill>
                  <a:schemeClr val="accent1"/>
                </a:solidFill>
              </a:rPr>
              <a:t>):</a:t>
            </a:r>
          </a:p>
          <a:p>
            <a:pPr lvl="1">
              <a:spcAft>
                <a:spcPts val="0"/>
              </a:spcAft>
            </a:pPr>
            <a:r>
              <a:rPr lang="en-CA" sz="2400"/>
              <a:t>Start with random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,..,w</a:t>
            </a:r>
            <a:r>
              <a:rPr lang="en-US" altLang="en-US" sz="2400" i="1" baseline="-25000">
                <a:solidFill>
                  <a:srgbClr val="66FF33"/>
                </a:solidFill>
              </a:rPr>
              <a:t>m</a:t>
            </a:r>
            <a:r>
              <a:rPr lang="en-US" altLang="en-US" sz="2400">
                <a:solidFill>
                  <a:srgbClr val="66FF33"/>
                </a:solidFill>
                <a:sym typeface="Symbol" panose="05050102010706020507" pitchFamily="18" charset="2"/>
              </a:rPr>
              <a:t>.</a:t>
            </a:r>
          </a:p>
          <a:p>
            <a:pPr lvl="1">
              <a:spcAft>
                <a:spcPts val="0"/>
              </a:spcAft>
            </a:pPr>
            <a:r>
              <a:rPr lang="en-US" sz="2400">
                <a:sym typeface="Symbol" panose="05050102010706020507" pitchFamily="18" charset="2"/>
              </a:rPr>
              <a:t>Repeat:</a:t>
            </a:r>
          </a:p>
          <a:p>
            <a:pPr marL="800100" lvl="1" indent="-342900">
              <a:spcAft>
                <a:spcPts val="0"/>
              </a:spcAft>
              <a:buFont typeface="Arial" panose="020B0604020202020204" pitchFamily="34" charset="0"/>
              <a:buChar char="•"/>
            </a:pPr>
            <a:r>
              <a:rPr lang="en-US" sz="2400"/>
              <a:t>We know where we are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,..,w</a:t>
            </a:r>
            <a:r>
              <a:rPr lang="en-US" altLang="en-US" sz="2400" i="1" baseline="-25000">
                <a:solidFill>
                  <a:srgbClr val="66FF33"/>
                </a:solidFill>
              </a:rPr>
              <a:t>m</a:t>
            </a:r>
            <a:r>
              <a:rPr lang="en-US" altLang="en-US" sz="2400">
                <a:solidFill>
                  <a:srgbClr val="66FF33"/>
                </a:solidFill>
                <a:sym typeface="Symbol" panose="05050102010706020507" pitchFamily="18" charset="2"/>
              </a:rPr>
              <a:t>.</a:t>
            </a:r>
          </a:p>
          <a:p>
            <a:pPr marL="800100" lvl="1" indent="-342900">
              <a:spcAft>
                <a:spcPts val="0"/>
              </a:spcAft>
              <a:buFont typeface="Arial" panose="020B0604020202020204" pitchFamily="34" charset="0"/>
              <a:buChar char="•"/>
            </a:pPr>
            <a:r>
              <a:rPr lang="en-US" altLang="en-US" sz="2400">
                <a:sym typeface="Symbol" panose="05050102010706020507" pitchFamily="18" charset="2"/>
              </a:rPr>
              <a:t>Calculate our height </a:t>
            </a:r>
            <a:r>
              <a:rPr lang="en-US" sz="2400" i="1">
                <a:solidFill>
                  <a:schemeClr val="accent1"/>
                </a:solidFill>
              </a:rPr>
              <a:t>E(</a:t>
            </a:r>
            <a:r>
              <a:rPr lang="en-US" altLang="en-US" sz="2400" i="1">
                <a:solidFill>
                  <a:srgbClr val="66FF33"/>
                </a:solidFill>
              </a:rPr>
              <a:t>w</a:t>
            </a:r>
            <a:r>
              <a:rPr lang="en-US" altLang="en-US" sz="2400" i="1" baseline="-25000">
                <a:solidFill>
                  <a:srgbClr val="66FF33"/>
                </a:solidFill>
              </a:rPr>
              <a:t>1</a:t>
            </a:r>
            <a:r>
              <a:rPr lang="en-CA" sz="2400" i="1">
                <a:solidFill>
                  <a:srgbClr val="66FF33"/>
                </a:solidFill>
              </a:rPr>
              <a:t>,..,</a:t>
            </a:r>
            <a:r>
              <a:rPr lang="en-US" altLang="en-US" sz="2400" i="1" err="1">
                <a:solidFill>
                  <a:srgbClr val="66FF33"/>
                </a:solidFill>
              </a:rPr>
              <a:t>w</a:t>
            </a:r>
            <a:r>
              <a:rPr lang="en-US" altLang="en-US" sz="2400" i="1" baseline="-25000" err="1">
                <a:solidFill>
                  <a:srgbClr val="66FF33"/>
                </a:solidFill>
              </a:rPr>
              <a:t>m</a:t>
            </a:r>
            <a:r>
              <a:rPr lang="en-CA" sz="2400" i="1">
                <a:solidFill>
                  <a:schemeClr val="accent1"/>
                </a:solidFill>
              </a:rPr>
              <a:t>).</a:t>
            </a:r>
          </a:p>
          <a:p>
            <a:pPr marL="800100" lvl="1" indent="-342900">
              <a:spcAft>
                <a:spcPts val="0"/>
              </a:spcAft>
              <a:buFont typeface="Arial" panose="020B0604020202020204" pitchFamily="34" charset="0"/>
              <a:buChar char="•"/>
            </a:pPr>
            <a:r>
              <a:rPr lang="en-US" altLang="en-US" sz="2400">
                <a:sym typeface="Symbol" panose="05050102010706020507" pitchFamily="18" charset="2"/>
              </a:rPr>
              <a:t>Calculate </a:t>
            </a:r>
            <a:r>
              <a:rPr lang="en-US" sz="2400"/>
              <a:t>the direction and slope of steepest descent. </a:t>
            </a:r>
          </a:p>
          <a:p>
            <a:pPr marL="800100" lvl="1" indent="-342900">
              <a:spcAft>
                <a:spcPts val="0"/>
              </a:spcAft>
              <a:buFont typeface="Arial" panose="020B0604020202020204" pitchFamily="34" charset="0"/>
              <a:buChar char="•"/>
            </a:pPr>
            <a:r>
              <a:rPr lang="en-US" sz="2400"/>
              <a:t>Change </a:t>
            </a:r>
            <a:r>
              <a:rPr lang="en-US" altLang="en-US" sz="2400">
                <a:solidFill>
                  <a:srgbClr val="66FF33"/>
                </a:solidFill>
                <a:sym typeface="Symbol" panose="05050102010706020507" pitchFamily="18" charset="2"/>
              </a:rPr>
              <a:t></a:t>
            </a:r>
            <a:r>
              <a:rPr lang="en-US" altLang="en-US" sz="2400" i="1">
                <a:solidFill>
                  <a:srgbClr val="66FF33"/>
                </a:solidFill>
              </a:rPr>
              <a:t>w</a:t>
            </a:r>
            <a:r>
              <a:rPr lang="en-US" altLang="en-US" sz="2400" i="1" baseline="-25000">
                <a:solidFill>
                  <a:srgbClr val="66FF33"/>
                </a:solidFill>
              </a:rPr>
              <a:t>1</a:t>
            </a:r>
            <a:r>
              <a:rPr lang="en-US" altLang="en-US" sz="2400" i="1">
                <a:solidFill>
                  <a:srgbClr val="66FF33"/>
                </a:solidFill>
              </a:rPr>
              <a:t>,..,w</a:t>
            </a:r>
            <a:r>
              <a:rPr lang="en-US" altLang="en-US" sz="2400" i="1" baseline="-25000">
                <a:solidFill>
                  <a:srgbClr val="66FF33"/>
                </a:solidFill>
              </a:rPr>
              <a:t>m</a:t>
            </a:r>
            <a:r>
              <a:rPr lang="en-US" altLang="en-US" sz="2400">
                <a:solidFill>
                  <a:srgbClr val="66FF33"/>
                </a:solidFill>
                <a:sym typeface="Symbol" panose="05050102010706020507" pitchFamily="18" charset="2"/>
              </a:rPr>
              <a:t> </a:t>
            </a:r>
            <a:r>
              <a:rPr lang="en-US" sz="2400"/>
              <a:t>by a small step in this direction &amp; speed.</a:t>
            </a:r>
          </a:p>
          <a:p>
            <a:pPr lvl="1">
              <a:spcAft>
                <a:spcPts val="0"/>
              </a:spcAft>
            </a:pPr>
            <a:r>
              <a:rPr lang="en-US" sz="2400"/>
              <a:t>Stop when every direction is up.</a:t>
            </a:r>
          </a:p>
        </p:txBody>
      </p:sp>
      <p:grpSp>
        <p:nvGrpSpPr>
          <p:cNvPr id="114" name="Group 113"/>
          <p:cNvGrpSpPr/>
          <p:nvPr/>
        </p:nvGrpSpPr>
        <p:grpSpPr>
          <a:xfrm>
            <a:off x="2438400" y="5169744"/>
            <a:ext cx="2329214" cy="773856"/>
            <a:chOff x="2718758" y="5057816"/>
            <a:chExt cx="2329214" cy="773856"/>
          </a:xfrm>
        </p:grpSpPr>
        <p:cxnSp>
          <p:nvCxnSpPr>
            <p:cNvPr id="115" name="Straight Connector 114"/>
            <p:cNvCxnSpPr/>
            <p:nvPr/>
          </p:nvCxnSpPr>
          <p:spPr bwMode="auto">
            <a:xfrm flipV="1">
              <a:off x="3060847" y="5057816"/>
              <a:ext cx="1354859" cy="652000"/>
            </a:xfrm>
            <a:prstGeom prst="line">
              <a:avLst/>
            </a:prstGeom>
            <a:noFill/>
            <a:ln w="38100" cap="sq" cmpd="sng" algn="ctr">
              <a:solidFill>
                <a:srgbClr val="66FF33"/>
              </a:solidFill>
              <a:prstDash val="dash"/>
              <a:round/>
              <a:headEnd type="none" w="med" len="med"/>
              <a:tailEnd type="none" w="med" len="med"/>
            </a:ln>
            <a:effectLst/>
          </p:spPr>
        </p:cxnSp>
        <p:cxnSp>
          <p:nvCxnSpPr>
            <p:cNvPr id="116" name="Straight Connector 115"/>
            <p:cNvCxnSpPr>
              <a:cxnSpLocks/>
            </p:cNvCxnSpPr>
            <p:nvPr/>
          </p:nvCxnSpPr>
          <p:spPr bwMode="auto">
            <a:xfrm>
              <a:off x="2718758" y="5413491"/>
              <a:ext cx="2329214" cy="418181"/>
            </a:xfrm>
            <a:prstGeom prst="line">
              <a:avLst/>
            </a:prstGeom>
            <a:noFill/>
            <a:ln w="38100" cap="sq" cmpd="sng" algn="ctr">
              <a:solidFill>
                <a:srgbClr val="66FF33"/>
              </a:solidFill>
              <a:prstDash val="dash"/>
              <a:round/>
              <a:headEnd type="none" w="med" len="med"/>
              <a:tailEnd type="none" w="med" len="med"/>
            </a:ln>
            <a:effectLst/>
          </p:spPr>
        </p:cxnSp>
        <p:sp>
          <p:nvSpPr>
            <p:cNvPr id="117" name="Oval 116"/>
            <p:cNvSpPr>
              <a:spLocks/>
            </p:cNvSpPr>
            <p:nvPr/>
          </p:nvSpPr>
          <p:spPr>
            <a:xfrm>
              <a:off x="3357145" y="5461926"/>
              <a:ext cx="177271" cy="123972"/>
            </a:xfrm>
            <a:prstGeom prst="ellipse">
              <a:avLst/>
            </a:prstGeom>
            <a:solidFill>
              <a:srgbClr val="66FF33"/>
            </a:solidFill>
            <a:ln>
              <a:solidFill>
                <a:srgbClr val="FF00FF"/>
              </a:solidFill>
            </a:ln>
          </p:spPr>
          <p:txBody>
            <a:bodyPr wrap="square" rtlCol="0" anchor="ctr">
              <a:spAutoFit/>
            </a:bodyPr>
            <a:lstStyle/>
            <a:p>
              <a:pPr algn="l"/>
              <a:endParaRPr lang="en-CA" sz="2400"/>
            </a:p>
          </p:txBody>
        </p:sp>
      </p:grpSp>
      <p:grpSp>
        <p:nvGrpSpPr>
          <p:cNvPr id="118" name="Group 117"/>
          <p:cNvGrpSpPr/>
          <p:nvPr/>
        </p:nvGrpSpPr>
        <p:grpSpPr>
          <a:xfrm>
            <a:off x="3095772" y="5045638"/>
            <a:ext cx="142875" cy="575989"/>
            <a:chOff x="3377327" y="4931088"/>
            <a:chExt cx="142875" cy="575989"/>
          </a:xfrm>
        </p:grpSpPr>
        <p:cxnSp>
          <p:nvCxnSpPr>
            <p:cNvPr id="119" name="Straight Connector 118"/>
            <p:cNvCxnSpPr/>
            <p:nvPr/>
          </p:nvCxnSpPr>
          <p:spPr bwMode="auto">
            <a:xfrm flipV="1">
              <a:off x="3447952" y="5066067"/>
              <a:ext cx="0" cy="441010"/>
            </a:xfrm>
            <a:prstGeom prst="line">
              <a:avLst/>
            </a:prstGeom>
            <a:noFill/>
            <a:ln w="38100" cap="sq" cmpd="sng" algn="ctr">
              <a:solidFill>
                <a:schemeClr val="accent1"/>
              </a:solidFill>
              <a:prstDash val="solid"/>
              <a:round/>
              <a:headEnd type="none" w="med" len="med"/>
              <a:tailEnd type="none" w="med" len="med"/>
            </a:ln>
            <a:effectLst/>
          </p:spPr>
        </p:cxnSp>
        <p:pic>
          <p:nvPicPr>
            <p:cNvPr id="120" name="Picture 119"/>
            <p:cNvPicPr>
              <a:picLocks noChangeAspect="1"/>
            </p:cNvPicPr>
            <p:nvPr/>
          </p:nvPicPr>
          <p:blipFill rotWithShape="1">
            <a:blip r:embed="rId4"/>
            <a:srcRect r="50000" b="60666"/>
            <a:stretch/>
          </p:blipFill>
          <p:spPr>
            <a:xfrm>
              <a:off x="3377327" y="4931088"/>
              <a:ext cx="142875" cy="135962"/>
            </a:xfrm>
            <a:prstGeom prst="rect">
              <a:avLst/>
            </a:prstGeom>
          </p:spPr>
        </p:pic>
      </p:grpSp>
      <p:cxnSp>
        <p:nvCxnSpPr>
          <p:cNvPr id="122" name="Straight Connector 121"/>
          <p:cNvCxnSpPr/>
          <p:nvPr/>
        </p:nvCxnSpPr>
        <p:spPr bwMode="auto">
          <a:xfrm>
            <a:off x="3170161" y="5640724"/>
            <a:ext cx="481848" cy="230068"/>
          </a:xfrm>
          <a:prstGeom prst="line">
            <a:avLst/>
          </a:prstGeom>
          <a:noFill/>
          <a:ln w="38100" cap="sq" cmpd="sng" algn="ctr">
            <a:solidFill>
              <a:srgbClr val="66FF33"/>
            </a:solidFill>
            <a:prstDash val="solid"/>
            <a:round/>
            <a:headEnd type="none" w="med" len="med"/>
            <a:tailEnd type="triangle" w="med" len="med"/>
          </a:ln>
          <a:effectLst/>
        </p:spPr>
      </p:cxnSp>
    </p:spTree>
    <p:extLst>
      <p:ext uri="{BB962C8B-B14F-4D97-AF65-F5344CB8AC3E}">
        <p14:creationId xmlns:p14="http://schemas.microsoft.com/office/powerpoint/2010/main" val="31307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additive="base">
                                        <p:cTn id="7" dur="500" fill="hold"/>
                                        <p:tgtEl>
                                          <p:spTgt spid="3077"/>
                                        </p:tgtEl>
                                        <p:attrNameLst>
                                          <p:attrName>ppt_x</p:attrName>
                                        </p:attrNameLst>
                                      </p:cBhvr>
                                      <p:tavLst>
                                        <p:tav tm="0">
                                          <p:val>
                                            <p:strVal val="0-#ppt_w/2"/>
                                          </p:val>
                                        </p:tav>
                                        <p:tav tm="100000">
                                          <p:val>
                                            <p:strVal val="#ppt_x"/>
                                          </p:val>
                                        </p:tav>
                                      </p:tavLst>
                                    </p:anim>
                                    <p:anim calcmode="lin" valueType="num">
                                      <p:cBhvr additive="base">
                                        <p:cTn id="8" dur="5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6">
                                            <p:txEl>
                                              <p:pRg st="3" end="3"/>
                                            </p:txEl>
                                          </p:spTgt>
                                        </p:tgtEl>
                                        <p:attrNameLst>
                                          <p:attrName>style.visibility</p:attrName>
                                        </p:attrNameLst>
                                      </p:cBhvr>
                                      <p:to>
                                        <p:strVal val="visible"/>
                                      </p:to>
                                    </p:set>
                                    <p:anim calcmode="lin" valueType="num">
                                      <p:cBhvr additive="base">
                                        <p:cTn id="13" dur="500" fill="hold"/>
                                        <p:tgtEl>
                                          <p:spTgt spid="106">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additive="base">
                                        <p:cTn id="19" dur="500" fill="hold"/>
                                        <p:tgtEl>
                                          <p:spTgt spid="95"/>
                                        </p:tgtEl>
                                        <p:attrNameLst>
                                          <p:attrName>ppt_x</p:attrName>
                                        </p:attrNameLst>
                                      </p:cBhvr>
                                      <p:tavLst>
                                        <p:tav tm="0">
                                          <p:val>
                                            <p:strVal val="0-#ppt_w/2"/>
                                          </p:val>
                                        </p:tav>
                                        <p:tav tm="100000">
                                          <p:val>
                                            <p:strVal val="#ppt_x"/>
                                          </p:val>
                                        </p:tav>
                                      </p:tavLst>
                                    </p:anim>
                                    <p:anim calcmode="lin" valueType="num">
                                      <p:cBhvr additive="base">
                                        <p:cTn id="20"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6">
                                            <p:txEl>
                                              <p:pRg st="4" end="4"/>
                                            </p:txEl>
                                          </p:spTgt>
                                        </p:tgtEl>
                                        <p:attrNameLst>
                                          <p:attrName>style.visibility</p:attrName>
                                        </p:attrNameLst>
                                      </p:cBhvr>
                                      <p:to>
                                        <p:strVal val="visible"/>
                                      </p:to>
                                    </p:set>
                                    <p:anim calcmode="lin" valueType="num">
                                      <p:cBhvr additive="base">
                                        <p:cTn id="25" dur="500" fill="hold"/>
                                        <p:tgtEl>
                                          <p:spTgt spid="10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072"/>
                                        </p:tgtEl>
                                        <p:attrNameLst>
                                          <p:attrName>style.visibility</p:attrName>
                                        </p:attrNameLst>
                                      </p:cBhvr>
                                      <p:to>
                                        <p:strVal val="visible"/>
                                      </p:to>
                                    </p:set>
                                    <p:anim calcmode="lin" valueType="num">
                                      <p:cBhvr additive="base">
                                        <p:cTn id="31" dur="500" fill="hold"/>
                                        <p:tgtEl>
                                          <p:spTgt spid="3072"/>
                                        </p:tgtEl>
                                        <p:attrNameLst>
                                          <p:attrName>ppt_x</p:attrName>
                                        </p:attrNameLst>
                                      </p:cBhvr>
                                      <p:tavLst>
                                        <p:tav tm="0">
                                          <p:val>
                                            <p:strVal val="0-#ppt_w/2"/>
                                          </p:val>
                                        </p:tav>
                                        <p:tav tm="100000">
                                          <p:val>
                                            <p:strVal val="#ppt_x"/>
                                          </p:val>
                                        </p:tav>
                                      </p:tavLst>
                                    </p:anim>
                                    <p:anim calcmode="lin" valueType="num">
                                      <p:cBhvr additive="base">
                                        <p:cTn id="32" dur="500" fill="hold"/>
                                        <p:tgtEl>
                                          <p:spTgt spid="307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6">
                                            <p:txEl>
                                              <p:pRg st="5" end="5"/>
                                            </p:txEl>
                                          </p:spTgt>
                                        </p:tgtEl>
                                        <p:attrNameLst>
                                          <p:attrName>style.visibility</p:attrName>
                                        </p:attrNameLst>
                                      </p:cBhvr>
                                      <p:to>
                                        <p:strVal val="visible"/>
                                      </p:to>
                                    </p:set>
                                    <p:anim calcmode="lin" valueType="num">
                                      <p:cBhvr additive="base">
                                        <p:cTn id="37" dur="500" fill="hold"/>
                                        <p:tgtEl>
                                          <p:spTgt spid="10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anim calcmode="lin" valueType="num">
                                      <p:cBhvr additive="base">
                                        <p:cTn id="43" dur="500" fill="hold"/>
                                        <p:tgtEl>
                                          <p:spTgt spid="99"/>
                                        </p:tgtEl>
                                        <p:attrNameLst>
                                          <p:attrName>ppt_x</p:attrName>
                                        </p:attrNameLst>
                                      </p:cBhvr>
                                      <p:tavLst>
                                        <p:tav tm="0">
                                          <p:val>
                                            <p:strVal val="0-#ppt_w/2"/>
                                          </p:val>
                                        </p:tav>
                                        <p:tav tm="100000">
                                          <p:val>
                                            <p:strVal val="#ppt_x"/>
                                          </p:val>
                                        </p:tav>
                                      </p:tavLst>
                                    </p:anim>
                                    <p:anim calcmode="lin" valueType="num">
                                      <p:cBhvr additive="base">
                                        <p:cTn id="44"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06">
                                            <p:txEl>
                                              <p:pRg st="6" end="6"/>
                                            </p:txEl>
                                          </p:spTgt>
                                        </p:tgtEl>
                                        <p:attrNameLst>
                                          <p:attrName>style.visibility</p:attrName>
                                        </p:attrNameLst>
                                      </p:cBhvr>
                                      <p:to>
                                        <p:strVal val="visible"/>
                                      </p:to>
                                    </p:set>
                                    <p:anim calcmode="lin" valueType="num">
                                      <p:cBhvr additive="base">
                                        <p:cTn id="49" dur="500" fill="hold"/>
                                        <p:tgtEl>
                                          <p:spTgt spid="106">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9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99"/>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07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18"/>
                                        </p:tgtEl>
                                        <p:attrNameLst>
                                          <p:attrName>style.visibility</p:attrName>
                                        </p:attrNameLst>
                                      </p:cBhvr>
                                      <p:to>
                                        <p:strVal val="visible"/>
                                      </p:to>
                                    </p:set>
                                    <p:anim calcmode="lin" valueType="num">
                                      <p:cBhvr additive="base">
                                        <p:cTn id="65" dur="500" fill="hold"/>
                                        <p:tgtEl>
                                          <p:spTgt spid="118"/>
                                        </p:tgtEl>
                                        <p:attrNameLst>
                                          <p:attrName>ppt_x</p:attrName>
                                        </p:attrNameLst>
                                      </p:cBhvr>
                                      <p:tavLst>
                                        <p:tav tm="0">
                                          <p:val>
                                            <p:strVal val="0-#ppt_w/2"/>
                                          </p:val>
                                        </p:tav>
                                        <p:tav tm="100000">
                                          <p:val>
                                            <p:strVal val="#ppt_x"/>
                                          </p:val>
                                        </p:tav>
                                      </p:tavLst>
                                    </p:anim>
                                    <p:anim calcmode="lin" valueType="num">
                                      <p:cBhvr additive="base">
                                        <p:cTn id="66" dur="50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122"/>
                                        </p:tgtEl>
                                        <p:attrNameLst>
                                          <p:attrName>style.visibility</p:attrName>
                                        </p:attrNameLst>
                                      </p:cBhvr>
                                      <p:to>
                                        <p:strVal val="visible"/>
                                      </p:to>
                                    </p:set>
                                    <p:anim calcmode="lin" valueType="num">
                                      <p:cBhvr additive="base">
                                        <p:cTn id="71" dur="500" fill="hold"/>
                                        <p:tgtEl>
                                          <p:spTgt spid="122"/>
                                        </p:tgtEl>
                                        <p:attrNameLst>
                                          <p:attrName>ppt_x</p:attrName>
                                        </p:attrNameLst>
                                      </p:cBhvr>
                                      <p:tavLst>
                                        <p:tav tm="0">
                                          <p:val>
                                            <p:strVal val="0-#ppt_w/2"/>
                                          </p:val>
                                        </p:tav>
                                        <p:tav tm="100000">
                                          <p:val>
                                            <p:strVal val="#ppt_x"/>
                                          </p:val>
                                        </p:tav>
                                      </p:tavLst>
                                    </p:anim>
                                    <p:anim calcmode="lin" valueType="num">
                                      <p:cBhvr additive="base">
                                        <p:cTn id="72"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106">
                                            <p:txEl>
                                              <p:pRg st="7" end="7"/>
                                            </p:txEl>
                                          </p:spTgt>
                                        </p:tgtEl>
                                        <p:attrNameLst>
                                          <p:attrName>style.visibility</p:attrName>
                                        </p:attrNameLst>
                                      </p:cBhvr>
                                      <p:to>
                                        <p:strVal val="visible"/>
                                      </p:to>
                                    </p:set>
                                    <p:anim calcmode="lin" valueType="num">
                                      <p:cBhvr additive="base">
                                        <p:cTn id="77" dur="500" fill="hold"/>
                                        <p:tgtEl>
                                          <p:spTgt spid="106">
                                            <p:txEl>
                                              <p:pRg st="7" end="7"/>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106">
                                            <p:txEl>
                                              <p:pRg st="7" end="7"/>
                                            </p:txEl>
                                          </p:spTgt>
                                        </p:tgtEl>
                                        <p:attrNameLst>
                                          <p:attrName>ppt_y</p:attrName>
                                        </p:attrNameLst>
                                      </p:cBhvr>
                                      <p:tavLst>
                                        <p:tav tm="0">
                                          <p:val>
                                            <p:strVal val="#ppt_y"/>
                                          </p:val>
                                        </p:tav>
                                        <p:tav tm="100000">
                                          <p:val>
                                            <p:strVal val="#ppt_y"/>
                                          </p:val>
                                        </p:tav>
                                      </p:tavLst>
                                    </p:anim>
                                  </p:childTnLst>
                                </p:cTn>
                              </p:par>
                              <p:par>
                                <p:cTn id="79" presetID="1" presetClass="exit" presetSubtype="0" fill="hold" nodeType="withEffect">
                                  <p:stCondLst>
                                    <p:cond delay="0"/>
                                  </p:stCondLst>
                                  <p:childTnLst>
                                    <p:set>
                                      <p:cBhvr>
                                        <p:cTn id="80" dur="1" fill="hold">
                                          <p:stCondLst>
                                            <p:cond delay="0"/>
                                          </p:stCondLst>
                                        </p:cTn>
                                        <p:tgtEl>
                                          <p:spTgt spid="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Gradient Descent</a:t>
            </a:r>
          </a:p>
        </p:txBody>
      </p:sp>
      <p:grpSp>
        <p:nvGrpSpPr>
          <p:cNvPr id="305" name="Group 304"/>
          <p:cNvGrpSpPr/>
          <p:nvPr/>
        </p:nvGrpSpPr>
        <p:grpSpPr>
          <a:xfrm>
            <a:off x="76200" y="3113960"/>
            <a:ext cx="7086600" cy="2786667"/>
            <a:chOff x="1371600" y="762000"/>
            <a:chExt cx="7086600" cy="2786667"/>
          </a:xfrm>
        </p:grpSpPr>
        <p:sp>
          <p:nvSpPr>
            <p:cNvPr id="306" name="Rectangle 305"/>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a:p>
          </p:txBody>
        </p:sp>
        <p:pic>
          <p:nvPicPr>
            <p:cNvPr id="307"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8" name="Group 307"/>
          <p:cNvGrpSpPr/>
          <p:nvPr/>
        </p:nvGrpSpPr>
        <p:grpSpPr>
          <a:xfrm>
            <a:off x="3334078" y="3528611"/>
            <a:ext cx="1277786" cy="2374932"/>
            <a:chOff x="4008388" y="953868"/>
            <a:chExt cx="1277786" cy="2374932"/>
          </a:xfrm>
        </p:grpSpPr>
        <p:grpSp>
          <p:nvGrpSpPr>
            <p:cNvPr id="309" name="Group 308"/>
            <p:cNvGrpSpPr/>
            <p:nvPr/>
          </p:nvGrpSpPr>
          <p:grpSpPr>
            <a:xfrm>
              <a:off x="4097248" y="1066800"/>
              <a:ext cx="1082664" cy="2184968"/>
              <a:chOff x="4097248" y="1066800"/>
              <a:chExt cx="1082664" cy="2184968"/>
            </a:xfrm>
          </p:grpSpPr>
          <p:cxnSp>
            <p:nvCxnSpPr>
              <p:cNvPr id="350" name="Straight Connector 349"/>
              <p:cNvCxnSpPr>
                <a:stCxn id="310"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351" name="Straight Connector 350"/>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352" name="Straight Connector 351"/>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353" name="Straight Connector 352"/>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354" name="Straight Connector 353"/>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355" name="Straight Connector 354"/>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356" name="Straight Connector 355"/>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357" name="Straight Connector 356"/>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358" name="Straight Connector 357"/>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310" name="Oval 309"/>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1" name="Oval 310"/>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2" name="Oval 311"/>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3" name="Oval 312"/>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4" name="Oval 313"/>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5" name="Oval 314"/>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6" name="Oval 315"/>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7" name="Oval 316"/>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8" name="Oval 317"/>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nvGrpSpPr>
            <p:cNvPr id="319" name="Group 318"/>
            <p:cNvGrpSpPr/>
            <p:nvPr/>
          </p:nvGrpSpPr>
          <p:grpSpPr>
            <a:xfrm>
              <a:off x="4008388" y="965526"/>
              <a:ext cx="1081524" cy="2363274"/>
              <a:chOff x="4008388" y="965526"/>
              <a:chExt cx="1081524" cy="2363274"/>
            </a:xfrm>
          </p:grpSpPr>
          <p:cxnSp>
            <p:nvCxnSpPr>
              <p:cNvPr id="331" name="Straight Connector 330"/>
              <p:cNvCxnSpPr>
                <a:stCxn id="332"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sp>
            <p:nvSpPr>
              <p:cNvPr id="332" name="Oval 331"/>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333" name="Straight Connector 332"/>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334" name="Straight Connector 333"/>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335" name="Straight Connector 334"/>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336" name="Straight Connector 335"/>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337" name="Straight Connector 336"/>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338" name="Straight Connector 337"/>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339" name="Straight Connector 338"/>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340" name="Straight Connector 339"/>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341" name="Straight Connector 340"/>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342" name="Oval 34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3" name="Oval 342"/>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4" name="Oval 343"/>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5" name="Oval 344"/>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6" name="Oval 345"/>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7" name="Oval 346"/>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8" name="Oval 347"/>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9" name="Oval 348"/>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320" name="Oval 319"/>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a:p>
          </p:txBody>
        </p:sp>
        <p:grpSp>
          <p:nvGrpSpPr>
            <p:cNvPr id="321" name="Group 320"/>
            <p:cNvGrpSpPr/>
            <p:nvPr/>
          </p:nvGrpSpPr>
          <p:grpSpPr>
            <a:xfrm>
              <a:off x="5105400" y="953868"/>
              <a:ext cx="180774" cy="2363274"/>
              <a:chOff x="4008388" y="965526"/>
              <a:chExt cx="180774" cy="2363274"/>
            </a:xfrm>
            <a:solidFill>
              <a:srgbClr val="00FFFF"/>
            </a:solidFill>
          </p:grpSpPr>
          <p:sp>
            <p:nvSpPr>
              <p:cNvPr id="322" name="Oval 321"/>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323" name="Oval 322"/>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324" name="Oval 323"/>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325" name="Oval 324"/>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326" name="Oval 325"/>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327" name="Oval 326"/>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328" name="Oval 327"/>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329" name="Oval 328"/>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330" name="Oval 329"/>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grpSp>
        <p:nvGrpSpPr>
          <p:cNvPr id="359" name="Group 358"/>
          <p:cNvGrpSpPr/>
          <p:nvPr/>
        </p:nvGrpSpPr>
        <p:grpSpPr>
          <a:xfrm>
            <a:off x="4406538" y="3533593"/>
            <a:ext cx="1266676" cy="2363274"/>
            <a:chOff x="5689826" y="462960"/>
            <a:chExt cx="1266676" cy="2363274"/>
          </a:xfrm>
        </p:grpSpPr>
        <p:cxnSp>
          <p:nvCxnSpPr>
            <p:cNvPr id="360" name="Straight Connector 359"/>
            <p:cNvCxnSpPr>
              <a:stCxn id="368" idx="6"/>
            </p:cNvCxnSpPr>
            <p:nvPr/>
          </p:nvCxnSpPr>
          <p:spPr bwMode="auto">
            <a:xfrm>
              <a:off x="5869826" y="1655544"/>
              <a:ext cx="1010114" cy="413753"/>
            </a:xfrm>
            <a:prstGeom prst="line">
              <a:avLst/>
            </a:prstGeom>
            <a:noFill/>
            <a:ln w="25400" cap="sq" cmpd="sng" algn="ctr">
              <a:solidFill>
                <a:srgbClr val="66FF33"/>
              </a:solidFill>
              <a:prstDash val="solid"/>
              <a:round/>
              <a:headEnd type="none" w="med" len="med"/>
              <a:tailEnd type="none" w="med" len="med"/>
            </a:ln>
            <a:effectLst/>
          </p:spPr>
        </p:cxnSp>
        <p:cxnSp>
          <p:nvCxnSpPr>
            <p:cNvPr id="361" name="Straight Connector 360"/>
            <p:cNvCxnSpPr/>
            <p:nvPr/>
          </p:nvCxnSpPr>
          <p:spPr bwMode="auto">
            <a:xfrm>
              <a:off x="5796238" y="564234"/>
              <a:ext cx="1050894" cy="1502980"/>
            </a:xfrm>
            <a:prstGeom prst="line">
              <a:avLst/>
            </a:prstGeom>
            <a:noFill/>
            <a:ln w="25400" cap="sq" cmpd="sng" algn="ctr">
              <a:solidFill>
                <a:srgbClr val="66FF33"/>
              </a:solidFill>
              <a:prstDash val="solid"/>
              <a:round/>
              <a:headEnd type="none" w="med" len="med"/>
              <a:tailEnd type="none" w="med" len="med"/>
            </a:ln>
            <a:effectLst/>
          </p:spPr>
        </p:cxnSp>
        <p:cxnSp>
          <p:nvCxnSpPr>
            <p:cNvPr id="362" name="Straight Connector 361"/>
            <p:cNvCxnSpPr/>
            <p:nvPr/>
          </p:nvCxnSpPr>
          <p:spPr bwMode="auto">
            <a:xfrm>
              <a:off x="5794044" y="833250"/>
              <a:ext cx="1063956" cy="1224150"/>
            </a:xfrm>
            <a:prstGeom prst="line">
              <a:avLst/>
            </a:prstGeom>
            <a:noFill/>
            <a:ln w="25400" cap="sq" cmpd="sng" algn="ctr">
              <a:solidFill>
                <a:srgbClr val="66FF33"/>
              </a:solidFill>
              <a:prstDash val="solid"/>
              <a:round/>
              <a:headEnd type="none" w="med" len="med"/>
              <a:tailEnd type="none" w="med" len="med"/>
            </a:ln>
            <a:effectLst/>
          </p:spPr>
        </p:cxnSp>
        <p:cxnSp>
          <p:nvCxnSpPr>
            <p:cNvPr id="363" name="Straight Connector 362"/>
            <p:cNvCxnSpPr/>
            <p:nvPr/>
          </p:nvCxnSpPr>
          <p:spPr bwMode="auto">
            <a:xfrm>
              <a:off x="5791850" y="1104792"/>
              <a:ext cx="1074926" cy="954686"/>
            </a:xfrm>
            <a:prstGeom prst="line">
              <a:avLst/>
            </a:prstGeom>
            <a:noFill/>
            <a:ln w="25400" cap="sq" cmpd="sng" algn="ctr">
              <a:solidFill>
                <a:srgbClr val="66FF33"/>
              </a:solidFill>
              <a:prstDash val="solid"/>
              <a:round/>
              <a:headEnd type="none" w="med" len="med"/>
              <a:tailEnd type="none" w="med" len="med"/>
            </a:ln>
            <a:effectLst/>
          </p:spPr>
        </p:cxnSp>
        <p:cxnSp>
          <p:nvCxnSpPr>
            <p:cNvPr id="364" name="Straight Connector 363"/>
            <p:cNvCxnSpPr/>
            <p:nvPr/>
          </p:nvCxnSpPr>
          <p:spPr bwMode="auto">
            <a:xfrm>
              <a:off x="5789656" y="1378860"/>
              <a:ext cx="1068344" cy="678540"/>
            </a:xfrm>
            <a:prstGeom prst="line">
              <a:avLst/>
            </a:prstGeom>
            <a:noFill/>
            <a:ln w="25400" cap="sq" cmpd="sng" algn="ctr">
              <a:solidFill>
                <a:srgbClr val="66FF33"/>
              </a:solidFill>
              <a:prstDash val="solid"/>
              <a:round/>
              <a:headEnd type="none" w="med" len="med"/>
              <a:tailEnd type="none" w="med" len="med"/>
            </a:ln>
            <a:effectLst/>
          </p:spPr>
        </p:cxnSp>
        <p:cxnSp>
          <p:nvCxnSpPr>
            <p:cNvPr id="365" name="Straight Connector 364"/>
            <p:cNvCxnSpPr/>
            <p:nvPr/>
          </p:nvCxnSpPr>
          <p:spPr bwMode="auto">
            <a:xfrm>
              <a:off x="5785268" y="1926997"/>
              <a:ext cx="1072732" cy="130403"/>
            </a:xfrm>
            <a:prstGeom prst="line">
              <a:avLst/>
            </a:prstGeom>
            <a:noFill/>
            <a:ln w="25400" cap="sq" cmpd="sng" algn="ctr">
              <a:solidFill>
                <a:srgbClr val="66FF33"/>
              </a:solidFill>
              <a:prstDash val="solid"/>
              <a:round/>
              <a:headEnd type="none" w="med" len="med"/>
              <a:tailEnd type="none" w="med" len="med"/>
            </a:ln>
            <a:effectLst/>
          </p:spPr>
        </p:cxnSp>
        <p:cxnSp>
          <p:nvCxnSpPr>
            <p:cNvPr id="366" name="Straight Connector 365"/>
            <p:cNvCxnSpPr/>
            <p:nvPr/>
          </p:nvCxnSpPr>
          <p:spPr bwMode="auto">
            <a:xfrm flipV="1">
              <a:off x="5783074" y="2057400"/>
              <a:ext cx="1078276" cy="143665"/>
            </a:xfrm>
            <a:prstGeom prst="line">
              <a:avLst/>
            </a:prstGeom>
            <a:noFill/>
            <a:ln w="25400" cap="sq" cmpd="sng" algn="ctr">
              <a:solidFill>
                <a:srgbClr val="66FF33"/>
              </a:solidFill>
              <a:prstDash val="solid"/>
              <a:round/>
              <a:headEnd type="none" w="med" len="med"/>
              <a:tailEnd type="none" w="med" len="med"/>
            </a:ln>
            <a:effectLst/>
          </p:spPr>
        </p:cxnSp>
        <p:cxnSp>
          <p:nvCxnSpPr>
            <p:cNvPr id="367" name="Straight Connector 366"/>
            <p:cNvCxnSpPr/>
            <p:nvPr/>
          </p:nvCxnSpPr>
          <p:spPr bwMode="auto">
            <a:xfrm flipV="1">
              <a:off x="5778686" y="2057400"/>
              <a:ext cx="1082664" cy="691803"/>
            </a:xfrm>
            <a:prstGeom prst="line">
              <a:avLst/>
            </a:prstGeom>
            <a:noFill/>
            <a:ln w="25400" cap="sq" cmpd="sng" algn="ctr">
              <a:solidFill>
                <a:srgbClr val="66FF33"/>
              </a:solidFill>
              <a:prstDash val="solid"/>
              <a:round/>
              <a:headEnd type="none" w="med" len="med"/>
              <a:tailEnd type="none" w="med" len="med"/>
            </a:ln>
            <a:effectLst/>
          </p:spPr>
        </p:cxnSp>
        <p:sp>
          <p:nvSpPr>
            <p:cNvPr id="368" name="Oval 367"/>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69" name="Oval 368"/>
            <p:cNvSpPr/>
            <p:nvPr/>
          </p:nvSpPr>
          <p:spPr>
            <a:xfrm>
              <a:off x="5689912" y="46296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0" name="Oval 369"/>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1" name="Oval 370"/>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2" name="Oval 371"/>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3" name="Oval 372"/>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4" name="Oval 373"/>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5" name="Oval 374"/>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6" name="Oval 375"/>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377" name="Straight Connector 376"/>
            <p:cNvCxnSpPr>
              <a:stCxn id="378" idx="6"/>
            </p:cNvCxnSpPr>
            <p:nvPr/>
          </p:nvCxnSpPr>
          <p:spPr bwMode="auto">
            <a:xfrm flipV="1">
              <a:off x="5869826" y="1295400"/>
              <a:ext cx="991524" cy="360144"/>
            </a:xfrm>
            <a:prstGeom prst="line">
              <a:avLst/>
            </a:prstGeom>
            <a:noFill/>
            <a:ln w="25400" cap="sq" cmpd="sng" algn="ctr">
              <a:solidFill>
                <a:srgbClr val="66FF33"/>
              </a:solidFill>
              <a:prstDash val="solid"/>
              <a:round/>
              <a:headEnd type="none" w="med" len="med"/>
              <a:tailEnd type="none" w="med" len="med"/>
            </a:ln>
            <a:effectLst/>
          </p:spPr>
        </p:cxnSp>
        <p:sp>
          <p:nvSpPr>
            <p:cNvPr id="378" name="Oval 377"/>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379" name="Straight Connector 378"/>
            <p:cNvCxnSpPr/>
            <p:nvPr/>
          </p:nvCxnSpPr>
          <p:spPr bwMode="auto">
            <a:xfrm>
              <a:off x="5796238" y="564234"/>
              <a:ext cx="1061762" cy="693625"/>
            </a:xfrm>
            <a:prstGeom prst="line">
              <a:avLst/>
            </a:prstGeom>
            <a:noFill/>
            <a:ln w="25400" cap="sq" cmpd="sng" algn="ctr">
              <a:solidFill>
                <a:srgbClr val="66FF33"/>
              </a:solidFill>
              <a:prstDash val="solid"/>
              <a:round/>
              <a:headEnd type="none" w="med" len="med"/>
              <a:tailEnd type="none" w="med" len="med"/>
            </a:ln>
            <a:effectLst/>
          </p:spPr>
        </p:cxnSp>
        <p:cxnSp>
          <p:nvCxnSpPr>
            <p:cNvPr id="380" name="Straight Connector 379"/>
            <p:cNvCxnSpPr/>
            <p:nvPr/>
          </p:nvCxnSpPr>
          <p:spPr bwMode="auto">
            <a:xfrm>
              <a:off x="5794044" y="833250"/>
              <a:ext cx="1067306" cy="424609"/>
            </a:xfrm>
            <a:prstGeom prst="line">
              <a:avLst/>
            </a:prstGeom>
            <a:noFill/>
            <a:ln w="25400" cap="sq" cmpd="sng" algn="ctr">
              <a:solidFill>
                <a:srgbClr val="66FF33"/>
              </a:solidFill>
              <a:prstDash val="solid"/>
              <a:round/>
              <a:headEnd type="none" w="med" len="med"/>
              <a:tailEnd type="none" w="med" len="med"/>
            </a:ln>
            <a:effectLst/>
          </p:spPr>
        </p:cxnSp>
        <p:cxnSp>
          <p:nvCxnSpPr>
            <p:cNvPr id="381" name="Straight Connector 380"/>
            <p:cNvCxnSpPr/>
            <p:nvPr/>
          </p:nvCxnSpPr>
          <p:spPr bwMode="auto">
            <a:xfrm>
              <a:off x="5791850" y="1104792"/>
              <a:ext cx="1069500" cy="153067"/>
            </a:xfrm>
            <a:prstGeom prst="line">
              <a:avLst/>
            </a:prstGeom>
            <a:noFill/>
            <a:ln w="25400" cap="sq" cmpd="sng" algn="ctr">
              <a:solidFill>
                <a:srgbClr val="66FF33"/>
              </a:solidFill>
              <a:prstDash val="solid"/>
              <a:round/>
              <a:headEnd type="none" w="med" len="med"/>
              <a:tailEnd type="none" w="med" len="med"/>
            </a:ln>
            <a:effectLst/>
          </p:spPr>
        </p:cxnSp>
        <p:cxnSp>
          <p:nvCxnSpPr>
            <p:cNvPr id="382" name="Straight Connector 381"/>
            <p:cNvCxnSpPr/>
            <p:nvPr/>
          </p:nvCxnSpPr>
          <p:spPr bwMode="auto">
            <a:xfrm flipV="1">
              <a:off x="5789656" y="1257859"/>
              <a:ext cx="1071694" cy="121001"/>
            </a:xfrm>
            <a:prstGeom prst="line">
              <a:avLst/>
            </a:prstGeom>
            <a:noFill/>
            <a:ln w="25400" cap="sq" cmpd="sng" algn="ctr">
              <a:solidFill>
                <a:srgbClr val="66FF33"/>
              </a:solidFill>
              <a:prstDash val="solid"/>
              <a:round/>
              <a:headEnd type="none" w="med" len="med"/>
              <a:tailEnd type="none" w="med" len="med"/>
            </a:ln>
            <a:effectLst/>
          </p:spPr>
        </p:cxnSp>
        <p:cxnSp>
          <p:nvCxnSpPr>
            <p:cNvPr id="383" name="Straight Connector 382"/>
            <p:cNvCxnSpPr/>
            <p:nvPr/>
          </p:nvCxnSpPr>
          <p:spPr bwMode="auto">
            <a:xfrm flipV="1">
              <a:off x="5785268" y="1257859"/>
              <a:ext cx="1076082" cy="669137"/>
            </a:xfrm>
            <a:prstGeom prst="line">
              <a:avLst/>
            </a:prstGeom>
            <a:noFill/>
            <a:ln w="25400" cap="sq" cmpd="sng" algn="ctr">
              <a:solidFill>
                <a:srgbClr val="66FF33"/>
              </a:solidFill>
              <a:prstDash val="solid"/>
              <a:round/>
              <a:headEnd type="none" w="med" len="med"/>
              <a:tailEnd type="none" w="med" len="med"/>
            </a:ln>
            <a:effectLst/>
          </p:spPr>
        </p:cxnSp>
        <p:cxnSp>
          <p:nvCxnSpPr>
            <p:cNvPr id="384" name="Straight Connector 383"/>
            <p:cNvCxnSpPr/>
            <p:nvPr/>
          </p:nvCxnSpPr>
          <p:spPr bwMode="auto">
            <a:xfrm flipV="1">
              <a:off x="5783074" y="1257859"/>
              <a:ext cx="1078276" cy="943205"/>
            </a:xfrm>
            <a:prstGeom prst="line">
              <a:avLst/>
            </a:prstGeom>
            <a:noFill/>
            <a:ln w="25400" cap="sq" cmpd="sng" algn="ctr">
              <a:solidFill>
                <a:srgbClr val="66FF33"/>
              </a:solidFill>
              <a:prstDash val="solid"/>
              <a:round/>
              <a:headEnd type="none" w="med" len="med"/>
              <a:tailEnd type="none" w="med" len="med"/>
            </a:ln>
            <a:effectLst/>
          </p:spPr>
        </p:cxnSp>
        <p:cxnSp>
          <p:nvCxnSpPr>
            <p:cNvPr id="385" name="Straight Connector 384"/>
            <p:cNvCxnSpPr/>
            <p:nvPr/>
          </p:nvCxnSpPr>
          <p:spPr bwMode="auto">
            <a:xfrm flipV="1">
              <a:off x="5780880" y="1257859"/>
              <a:ext cx="1080470" cy="1217273"/>
            </a:xfrm>
            <a:prstGeom prst="line">
              <a:avLst/>
            </a:prstGeom>
            <a:noFill/>
            <a:ln w="25400" cap="sq" cmpd="sng" algn="ctr">
              <a:solidFill>
                <a:srgbClr val="66FF33"/>
              </a:solidFill>
              <a:prstDash val="solid"/>
              <a:round/>
              <a:headEnd type="none" w="med" len="med"/>
              <a:tailEnd type="none" w="med" len="med"/>
            </a:ln>
            <a:effectLst/>
          </p:spPr>
        </p:cxnSp>
        <p:cxnSp>
          <p:nvCxnSpPr>
            <p:cNvPr id="386" name="Straight Connector 385"/>
            <p:cNvCxnSpPr/>
            <p:nvPr/>
          </p:nvCxnSpPr>
          <p:spPr bwMode="auto">
            <a:xfrm flipV="1">
              <a:off x="5778686" y="1257859"/>
              <a:ext cx="1082664" cy="1491343"/>
            </a:xfrm>
            <a:prstGeom prst="line">
              <a:avLst/>
            </a:prstGeom>
            <a:noFill/>
            <a:ln w="25400" cap="sq" cmpd="sng" algn="ctr">
              <a:solidFill>
                <a:srgbClr val="66FF33"/>
              </a:solidFill>
              <a:prstDash val="solid"/>
              <a:round/>
              <a:headEnd type="none" w="med" len="med"/>
              <a:tailEnd type="none" w="med" len="med"/>
            </a:ln>
            <a:effectLst/>
          </p:spPr>
        </p:cxnSp>
        <p:sp>
          <p:nvSpPr>
            <p:cNvPr id="387" name="Oval 386"/>
            <p:cNvSpPr/>
            <p:nvPr/>
          </p:nvSpPr>
          <p:spPr>
            <a:xfrm>
              <a:off x="5689912" y="47241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8" name="Oval 387"/>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9" name="Oval 388"/>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0" name="Oval 389"/>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1" name="Oval 390"/>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2" name="Oval 391"/>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3" name="Oval 392"/>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4" name="Oval 393"/>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a:p>
          </p:txBody>
        </p:sp>
        <p:grpSp>
          <p:nvGrpSpPr>
            <p:cNvPr id="395" name="Group 394"/>
            <p:cNvGrpSpPr/>
            <p:nvPr/>
          </p:nvGrpSpPr>
          <p:grpSpPr>
            <a:xfrm>
              <a:off x="6771206" y="1152459"/>
              <a:ext cx="185296" cy="992125"/>
              <a:chOff x="6781800" y="1152459"/>
              <a:chExt cx="185296" cy="992125"/>
            </a:xfrm>
          </p:grpSpPr>
          <p:sp>
            <p:nvSpPr>
              <p:cNvPr id="396" name="Oval 395"/>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397" name="Oval 396"/>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398" name="Oval 397"/>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399" name="Oval 398"/>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a:p>
            </p:txBody>
          </p:sp>
        </p:grpSp>
      </p:grpSp>
      <p:grpSp>
        <p:nvGrpSpPr>
          <p:cNvPr id="400" name="Group 399"/>
          <p:cNvGrpSpPr/>
          <p:nvPr/>
        </p:nvGrpSpPr>
        <p:grpSpPr>
          <a:xfrm>
            <a:off x="5486400" y="4213633"/>
            <a:ext cx="718658" cy="1001584"/>
            <a:chOff x="6771206" y="1143000"/>
            <a:chExt cx="718658" cy="1001584"/>
          </a:xfrm>
        </p:grpSpPr>
        <p:cxnSp>
          <p:nvCxnSpPr>
            <p:cNvPr id="401" name="Straight Connector 400"/>
            <p:cNvCxnSpPr/>
            <p:nvPr/>
          </p:nvCxnSpPr>
          <p:spPr bwMode="auto">
            <a:xfrm flipV="1">
              <a:off x="6854544" y="2057400"/>
              <a:ext cx="460656" cy="1"/>
            </a:xfrm>
            <a:prstGeom prst="line">
              <a:avLst/>
            </a:prstGeom>
            <a:noFill/>
            <a:ln w="25400" cap="sq" cmpd="sng" algn="ctr">
              <a:solidFill>
                <a:srgbClr val="66FF33"/>
              </a:solidFill>
              <a:prstDash val="solid"/>
              <a:round/>
              <a:headEnd type="none" w="med" len="med"/>
              <a:tailEnd type="none" w="med" len="med"/>
            </a:ln>
            <a:effectLst/>
          </p:spPr>
        </p:cxnSp>
        <p:grpSp>
          <p:nvGrpSpPr>
            <p:cNvPr id="402" name="Group 401"/>
            <p:cNvGrpSpPr/>
            <p:nvPr/>
          </p:nvGrpSpPr>
          <p:grpSpPr>
            <a:xfrm>
              <a:off x="7304568" y="1143000"/>
              <a:ext cx="185296" cy="992125"/>
              <a:chOff x="6781800" y="1152459"/>
              <a:chExt cx="185296" cy="992125"/>
            </a:xfrm>
          </p:grpSpPr>
          <p:sp>
            <p:nvSpPr>
              <p:cNvPr id="411" name="Oval 410"/>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2" name="Oval 411"/>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3" name="Oval 412"/>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4" name="Oval 413"/>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a:p>
            </p:txBody>
          </p:sp>
        </p:grpSp>
        <p:cxnSp>
          <p:nvCxnSpPr>
            <p:cNvPr id="403" name="Straight Connector 402"/>
            <p:cNvCxnSpPr/>
            <p:nvPr/>
          </p:nvCxnSpPr>
          <p:spPr bwMode="auto">
            <a:xfrm flipV="1">
              <a:off x="6884580" y="1789812"/>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404" name="Straight Connector 403"/>
            <p:cNvCxnSpPr/>
            <p:nvPr/>
          </p:nvCxnSpPr>
          <p:spPr bwMode="auto">
            <a:xfrm flipV="1">
              <a:off x="6914616" y="1522224"/>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405" name="Straight Connector 404"/>
            <p:cNvCxnSpPr/>
            <p:nvPr/>
          </p:nvCxnSpPr>
          <p:spPr bwMode="auto">
            <a:xfrm flipV="1">
              <a:off x="6944652" y="1254636"/>
              <a:ext cx="460656" cy="1"/>
            </a:xfrm>
            <a:prstGeom prst="line">
              <a:avLst/>
            </a:prstGeom>
            <a:noFill/>
            <a:ln w="25400" cap="sq" cmpd="sng" algn="ctr">
              <a:solidFill>
                <a:srgbClr val="66FF33"/>
              </a:solidFill>
              <a:prstDash val="solid"/>
              <a:round/>
              <a:headEnd type="none" w="med" len="med"/>
              <a:tailEnd type="none" w="med" len="med"/>
            </a:ln>
            <a:effectLst/>
          </p:spPr>
        </p:cxnSp>
        <p:grpSp>
          <p:nvGrpSpPr>
            <p:cNvPr id="406" name="Group 405"/>
            <p:cNvGrpSpPr/>
            <p:nvPr/>
          </p:nvGrpSpPr>
          <p:grpSpPr>
            <a:xfrm>
              <a:off x="6771206" y="1152459"/>
              <a:ext cx="185296" cy="992125"/>
              <a:chOff x="6771206" y="1152459"/>
              <a:chExt cx="185296" cy="992125"/>
            </a:xfrm>
          </p:grpSpPr>
          <p:sp>
            <p:nvSpPr>
              <p:cNvPr id="407" name="Oval 406"/>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8" name="Oval 407"/>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9" name="Oval 408"/>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10" name="Oval 409"/>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a:p>
            </p:txBody>
          </p:sp>
        </p:grpSp>
      </p:grpSp>
      <p:grpSp>
        <p:nvGrpSpPr>
          <p:cNvPr id="415" name="Group 414"/>
          <p:cNvGrpSpPr/>
          <p:nvPr/>
        </p:nvGrpSpPr>
        <p:grpSpPr>
          <a:xfrm>
            <a:off x="182643" y="3686968"/>
            <a:ext cx="2170679" cy="2088786"/>
            <a:chOff x="1478043" y="3686968"/>
            <a:chExt cx="2170679" cy="2088786"/>
          </a:xfrm>
        </p:grpSpPr>
        <p:grpSp>
          <p:nvGrpSpPr>
            <p:cNvPr id="416" name="Group 415"/>
            <p:cNvGrpSpPr/>
            <p:nvPr/>
          </p:nvGrpSpPr>
          <p:grpSpPr>
            <a:xfrm>
              <a:off x="2529454" y="3776534"/>
              <a:ext cx="1119268" cy="1892546"/>
              <a:chOff x="4099442" y="1085152"/>
              <a:chExt cx="1119268" cy="1892546"/>
            </a:xfrm>
          </p:grpSpPr>
          <p:cxnSp>
            <p:nvCxnSpPr>
              <p:cNvPr id="431" name="Straight Connector 430"/>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432" name="Straight Connector 431"/>
              <p:cNvCxnSpPr/>
              <p:nvPr/>
            </p:nvCxnSpPr>
            <p:spPr bwMode="auto">
              <a:xfrm>
                <a:off x="4114800" y="1085152"/>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433" name="Straight Connector 432"/>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434" name="Straight Connector 433"/>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435" name="Straight Connector 434"/>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436" name="Straight Connector 435"/>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437" name="Straight Connector 436"/>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438" name="Straight Connector 437"/>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grpSp>
        <p:grpSp>
          <p:nvGrpSpPr>
            <p:cNvPr id="417" name="Group 416"/>
            <p:cNvGrpSpPr/>
            <p:nvPr/>
          </p:nvGrpSpPr>
          <p:grpSpPr>
            <a:xfrm>
              <a:off x="1478043" y="3686968"/>
              <a:ext cx="1145054" cy="2088786"/>
              <a:chOff x="1478043" y="3686968"/>
              <a:chExt cx="1145054" cy="2088786"/>
            </a:xfrm>
          </p:grpSpPr>
          <p:grpSp>
            <p:nvGrpSpPr>
              <p:cNvPr id="418" name="Group 417"/>
              <p:cNvGrpSpPr/>
              <p:nvPr/>
            </p:nvGrpSpPr>
            <p:grpSpPr>
              <a:xfrm>
                <a:off x="1478043" y="4251162"/>
                <a:ext cx="540000" cy="540000"/>
                <a:chOff x="3220343" y="2894580"/>
                <a:chExt cx="540000" cy="540000"/>
              </a:xfrm>
            </p:grpSpPr>
            <p:sp>
              <p:nvSpPr>
                <p:cNvPr id="429" name="Rectangle 428"/>
                <p:cNvSpPr/>
                <p:nvPr/>
              </p:nvSpPr>
              <p:spPr>
                <a:xfrm>
                  <a:off x="3220343" y="2894580"/>
                  <a:ext cx="540000" cy="540000"/>
                </a:xfrm>
                <a:prstGeom prst="rect">
                  <a:avLst/>
                </a:prstGeom>
                <a:solidFill>
                  <a:schemeClr val="tx1"/>
                </a:solidFill>
                <a:ln w="25400">
                  <a:solidFill>
                    <a:schemeClr val="bg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pic>
              <p:nvPicPr>
                <p:cNvPr id="430" name="Picture 10" descr="Image result for bicyc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352" y="2909895"/>
                  <a:ext cx="468000" cy="468000"/>
                </a:xfrm>
                <a:prstGeom prst="rect">
                  <a:avLst/>
                </a:prstGeom>
                <a:noFill/>
                <a:ln w="25400">
                  <a:noFill/>
                </a:ln>
                <a:extLst>
                  <a:ext uri="{909E8E84-426E-40DD-AFC4-6F175D3DCCD1}">
                    <a14:hiddenFill xmlns:a14="http://schemas.microsoft.com/office/drawing/2010/main">
                      <a:solidFill>
                        <a:srgbClr val="FFFFFF"/>
                      </a:solidFill>
                    </a14:hiddenFill>
                  </a:ext>
                </a:extLst>
              </p:spPr>
            </p:pic>
          </p:grpSp>
          <p:grpSp>
            <p:nvGrpSpPr>
              <p:cNvPr id="420" name="Group 419"/>
              <p:cNvGrpSpPr/>
              <p:nvPr/>
            </p:nvGrpSpPr>
            <p:grpSpPr>
              <a:xfrm>
                <a:off x="2438400" y="3686968"/>
                <a:ext cx="184697" cy="2088786"/>
                <a:chOff x="2438400" y="3428901"/>
                <a:chExt cx="184697" cy="2088786"/>
              </a:xfrm>
            </p:grpSpPr>
            <p:sp>
              <p:nvSpPr>
                <p:cNvPr id="421" name="Oval 420"/>
                <p:cNvSpPr/>
                <p:nvPr/>
              </p:nvSpPr>
              <p:spPr>
                <a:xfrm>
                  <a:off x="2438486" y="342890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22" name="Oval 421"/>
                <p:cNvSpPr/>
                <p:nvPr/>
              </p:nvSpPr>
              <p:spPr>
                <a:xfrm>
                  <a:off x="2438572" y="37027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23" name="Oval 422"/>
                <p:cNvSpPr/>
                <p:nvPr/>
              </p:nvSpPr>
              <p:spPr>
                <a:xfrm>
                  <a:off x="2443097" y="398668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24" name="Oval 423"/>
                <p:cNvSpPr/>
                <p:nvPr/>
              </p:nvSpPr>
              <p:spPr>
                <a:xfrm>
                  <a:off x="2438744" y="4259943"/>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25" name="Oval 424"/>
                <p:cNvSpPr/>
                <p:nvPr/>
              </p:nvSpPr>
              <p:spPr>
                <a:xfrm>
                  <a:off x="2438916" y="4788711"/>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26" name="Oval 425"/>
                <p:cNvSpPr/>
                <p:nvPr/>
              </p:nvSpPr>
              <p:spPr>
                <a:xfrm>
                  <a:off x="2439002" y="506319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27" name="Oval 426"/>
                <p:cNvSpPr/>
                <p:nvPr/>
              </p:nvSpPr>
              <p:spPr>
                <a:xfrm>
                  <a:off x="2439088" y="53376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28" name="Oval 427"/>
                <p:cNvSpPr/>
                <p:nvPr/>
              </p:nvSpPr>
              <p:spPr>
                <a:xfrm>
                  <a:off x="2438400" y="4531485"/>
                  <a:ext cx="180000" cy="180000"/>
                </a:xfrm>
                <a:prstGeom prst="ellipse">
                  <a:avLst/>
                </a:prstGeom>
                <a:solidFill>
                  <a:srgbClr val="FF00FF"/>
                </a:solidFill>
                <a:ln>
                  <a:noFill/>
                </a:ln>
              </p:spPr>
              <p:txBody>
                <a:bodyPr wrap="square" rtlCol="0" anchor="ctr">
                  <a:spAutoFit/>
                </a:bodyPr>
                <a:lstStyle/>
                <a:p>
                  <a:pPr algn="l"/>
                  <a:endParaRPr lang="en-CA" sz="2400"/>
                </a:p>
              </p:txBody>
            </p:sp>
          </p:grpSp>
        </p:grpSp>
      </p:grpSp>
      <p:grpSp>
        <p:nvGrpSpPr>
          <p:cNvPr id="439" name="Group 438"/>
          <p:cNvGrpSpPr/>
          <p:nvPr/>
        </p:nvGrpSpPr>
        <p:grpSpPr>
          <a:xfrm>
            <a:off x="2236852" y="3521935"/>
            <a:ext cx="1277786" cy="2374932"/>
            <a:chOff x="4008388" y="953868"/>
            <a:chExt cx="1277786" cy="2374932"/>
          </a:xfrm>
        </p:grpSpPr>
        <p:grpSp>
          <p:nvGrpSpPr>
            <p:cNvPr id="440" name="Group 439"/>
            <p:cNvGrpSpPr/>
            <p:nvPr/>
          </p:nvGrpSpPr>
          <p:grpSpPr>
            <a:xfrm>
              <a:off x="4097248" y="1066800"/>
              <a:ext cx="1082664" cy="2184968"/>
              <a:chOff x="4097248" y="1066800"/>
              <a:chExt cx="1082664" cy="2184968"/>
            </a:xfrm>
          </p:grpSpPr>
          <p:cxnSp>
            <p:nvCxnSpPr>
              <p:cNvPr id="481" name="Straight Connector 480"/>
              <p:cNvCxnSpPr>
                <a:stCxn id="441"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482" name="Straight Connector 481"/>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483" name="Straight Connector 482"/>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484" name="Straight Connector 483"/>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485" name="Straight Connector 484"/>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486" name="Straight Connector 485"/>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487" name="Straight Connector 486"/>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488" name="Straight Connector 487"/>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489" name="Straight Connector 488"/>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441" name="Oval 440"/>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2" name="Oval 44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3" name="Oval 442"/>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4" name="Oval 443"/>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5" name="Oval 444"/>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6" name="Oval 445"/>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7" name="Oval 446"/>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8" name="Oval 447"/>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9" name="Oval 448"/>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nvGrpSpPr>
            <p:cNvPr id="450" name="Group 449"/>
            <p:cNvGrpSpPr/>
            <p:nvPr/>
          </p:nvGrpSpPr>
          <p:grpSpPr>
            <a:xfrm>
              <a:off x="4008388" y="965526"/>
              <a:ext cx="1081524" cy="2363274"/>
              <a:chOff x="4008388" y="965526"/>
              <a:chExt cx="1081524" cy="2363274"/>
            </a:xfrm>
          </p:grpSpPr>
          <p:cxnSp>
            <p:nvCxnSpPr>
              <p:cNvPr id="462" name="Straight Connector 461"/>
              <p:cNvCxnSpPr>
                <a:stCxn id="463"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sp>
            <p:nvSpPr>
              <p:cNvPr id="463" name="Oval 462"/>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464" name="Straight Connector 463"/>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465" name="Straight Connector 464"/>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466" name="Straight Connector 465"/>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467" name="Straight Connector 466"/>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468" name="Straight Connector 467"/>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469" name="Straight Connector 468"/>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470" name="Straight Connector 469"/>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471" name="Straight Connector 470"/>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472" name="Straight Connector 471"/>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473" name="Oval 472"/>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4" name="Oval 473"/>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5" name="Oval 474"/>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6" name="Oval 475"/>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7" name="Oval 476"/>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8" name="Oval 477"/>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9" name="Oval 478"/>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80" name="Oval 479"/>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451" name="Oval 450"/>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a:p>
          </p:txBody>
        </p:sp>
        <p:grpSp>
          <p:nvGrpSpPr>
            <p:cNvPr id="452" name="Group 451"/>
            <p:cNvGrpSpPr/>
            <p:nvPr/>
          </p:nvGrpSpPr>
          <p:grpSpPr>
            <a:xfrm>
              <a:off x="5105400" y="953868"/>
              <a:ext cx="180774" cy="2363274"/>
              <a:chOff x="4008388" y="965526"/>
              <a:chExt cx="180774" cy="2363274"/>
            </a:xfrm>
            <a:solidFill>
              <a:srgbClr val="00FFFF"/>
            </a:solidFill>
          </p:grpSpPr>
          <p:sp>
            <p:nvSpPr>
              <p:cNvPr id="453" name="Oval 452"/>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454" name="Oval 453"/>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455" name="Oval 454"/>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456" name="Oval 455"/>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457" name="Oval 456"/>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458" name="Oval 457"/>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459" name="Oval 458"/>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460" name="Oval 459"/>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461" name="Oval 460"/>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sp>
        <p:nvSpPr>
          <p:cNvPr id="490" name="Rectangle 489"/>
          <p:cNvSpPr/>
          <p:nvPr/>
        </p:nvSpPr>
        <p:spPr>
          <a:xfrm>
            <a:off x="7039260" y="3113960"/>
            <a:ext cx="587971" cy="2774576"/>
          </a:xfrm>
          <a:prstGeom prst="rect">
            <a:avLst/>
          </a:prstGeom>
          <a:solidFill>
            <a:schemeClr val="tx1"/>
          </a:solidFill>
          <a:ln>
            <a:noFill/>
          </a:ln>
        </p:spPr>
        <p:txBody>
          <a:bodyPr wrap="square" rtlCol="0" anchor="ctr">
            <a:spAutoFit/>
          </a:bodyPr>
          <a:lstStyle/>
          <a:p>
            <a:pPr algn="l"/>
            <a:endParaRPr lang="en-CA" sz="2400"/>
          </a:p>
        </p:txBody>
      </p:sp>
      <p:grpSp>
        <p:nvGrpSpPr>
          <p:cNvPr id="491" name="Group 490"/>
          <p:cNvGrpSpPr/>
          <p:nvPr/>
        </p:nvGrpSpPr>
        <p:grpSpPr>
          <a:xfrm>
            <a:off x="6003530" y="4048620"/>
            <a:ext cx="1686955" cy="1312519"/>
            <a:chOff x="7298930" y="4048620"/>
            <a:chExt cx="1686955" cy="1312519"/>
          </a:xfrm>
        </p:grpSpPr>
        <p:grpSp>
          <p:nvGrpSpPr>
            <p:cNvPr id="492" name="Group 491"/>
            <p:cNvGrpSpPr/>
            <p:nvPr/>
          </p:nvGrpSpPr>
          <p:grpSpPr>
            <a:xfrm>
              <a:off x="7298930" y="4048620"/>
              <a:ext cx="956711" cy="1293964"/>
              <a:chOff x="7298930" y="2723753"/>
              <a:chExt cx="956711" cy="1293964"/>
            </a:xfrm>
          </p:grpSpPr>
          <p:grpSp>
            <p:nvGrpSpPr>
              <p:cNvPr id="498" name="Group 497"/>
              <p:cNvGrpSpPr/>
              <p:nvPr/>
            </p:nvGrpSpPr>
            <p:grpSpPr>
              <a:xfrm>
                <a:off x="7467600" y="2723753"/>
                <a:ext cx="788041" cy="1293964"/>
                <a:chOff x="7467600" y="1696660"/>
                <a:chExt cx="788041" cy="1293964"/>
              </a:xfrm>
            </p:grpSpPr>
            <p:sp>
              <p:nvSpPr>
                <p:cNvPr id="504" name="Rectangle 503"/>
                <p:cNvSpPr/>
                <p:nvPr/>
              </p:nvSpPr>
              <p:spPr>
                <a:xfrm>
                  <a:off x="7467600" y="1696660"/>
                  <a:ext cx="559769" cy="461665"/>
                </a:xfrm>
                <a:prstGeom prst="rect">
                  <a:avLst/>
                </a:prstGeom>
              </p:spPr>
              <p:txBody>
                <a:bodyPr wrap="none">
                  <a:spAutoFit/>
                </a:bodyPr>
                <a:lstStyle/>
                <a:p>
                  <a:r>
                    <a:rPr lang="en-US" altLang="en-US" sz="2400" i="1">
                      <a:solidFill>
                        <a:srgbClr val="00B050"/>
                      </a:solidFill>
                      <a:sym typeface="Symbol" panose="05050102010706020507" pitchFamily="18" charset="2"/>
                    </a:rPr>
                    <a:t>cat</a:t>
                  </a:r>
                  <a:endParaRPr lang="en-CA" sz="2400">
                    <a:solidFill>
                      <a:srgbClr val="00B050"/>
                    </a:solidFill>
                  </a:endParaRPr>
                </a:p>
              </p:txBody>
            </p:sp>
            <p:sp>
              <p:nvSpPr>
                <p:cNvPr id="505" name="Rectangle 504"/>
                <p:cNvSpPr/>
                <p:nvPr/>
              </p:nvSpPr>
              <p:spPr>
                <a:xfrm>
                  <a:off x="7482672" y="2270122"/>
                  <a:ext cx="772969" cy="461665"/>
                </a:xfrm>
                <a:prstGeom prst="rect">
                  <a:avLst/>
                </a:prstGeom>
              </p:spPr>
              <p:txBody>
                <a:bodyPr wrap="none">
                  <a:spAutoFit/>
                </a:bodyPr>
                <a:lstStyle/>
                <a:p>
                  <a:r>
                    <a:rPr lang="en-US" altLang="en-US" sz="2400" i="1">
                      <a:solidFill>
                        <a:srgbClr val="00B050"/>
                      </a:solidFill>
                      <a:sym typeface="Symbol" panose="05050102010706020507" pitchFamily="18" charset="2"/>
                    </a:rPr>
                    <a:t>face </a:t>
                  </a:r>
                  <a:endParaRPr lang="en-CA" sz="2400">
                    <a:solidFill>
                      <a:srgbClr val="00B050"/>
                    </a:solidFill>
                  </a:endParaRPr>
                </a:p>
              </p:txBody>
            </p:sp>
            <p:sp>
              <p:nvSpPr>
                <p:cNvPr id="506" name="Rectangle 505"/>
                <p:cNvSpPr/>
                <p:nvPr/>
              </p:nvSpPr>
              <p:spPr>
                <a:xfrm>
                  <a:off x="7467600" y="2528959"/>
                  <a:ext cx="696024" cy="461665"/>
                </a:xfrm>
                <a:prstGeom prst="rect">
                  <a:avLst/>
                </a:prstGeom>
              </p:spPr>
              <p:txBody>
                <a:bodyPr wrap="none">
                  <a:spAutoFit/>
                </a:bodyPr>
                <a:lstStyle/>
                <a:p>
                  <a:r>
                    <a:rPr lang="en-US" sz="2400" i="1">
                      <a:solidFill>
                        <a:srgbClr val="00B050"/>
                      </a:solidFill>
                      <a:sym typeface="Symbol" panose="05050102010706020507" pitchFamily="18" charset="2"/>
                    </a:rPr>
                    <a:t>bike</a:t>
                  </a:r>
                  <a:endParaRPr lang="en-CA" sz="2400">
                    <a:solidFill>
                      <a:srgbClr val="00B050"/>
                    </a:solidFill>
                  </a:endParaRPr>
                </a:p>
              </p:txBody>
            </p:sp>
            <p:sp>
              <p:nvSpPr>
                <p:cNvPr id="507" name="Rectangle 506"/>
                <p:cNvSpPr/>
                <p:nvPr/>
              </p:nvSpPr>
              <p:spPr>
                <a:xfrm>
                  <a:off x="7467600" y="1975463"/>
                  <a:ext cx="646331" cy="461665"/>
                </a:xfrm>
                <a:prstGeom prst="rect">
                  <a:avLst/>
                </a:prstGeom>
              </p:spPr>
              <p:txBody>
                <a:bodyPr wrap="none">
                  <a:spAutoFit/>
                </a:bodyPr>
                <a:lstStyle/>
                <a:p>
                  <a:r>
                    <a:rPr lang="en-US" sz="2400" i="1">
                      <a:solidFill>
                        <a:srgbClr val="00B050"/>
                      </a:solidFill>
                      <a:sym typeface="Symbol" panose="05050102010706020507" pitchFamily="18" charset="2"/>
                    </a:rPr>
                    <a:t>dog</a:t>
                  </a:r>
                  <a:endParaRPr lang="en-CA" sz="2400">
                    <a:solidFill>
                      <a:srgbClr val="00B050"/>
                    </a:solidFill>
                  </a:endParaRPr>
                </a:p>
              </p:txBody>
            </p:sp>
          </p:grpSp>
          <p:grpSp>
            <p:nvGrpSpPr>
              <p:cNvPr id="499" name="Group 498"/>
              <p:cNvGrpSpPr/>
              <p:nvPr/>
            </p:nvGrpSpPr>
            <p:grpSpPr>
              <a:xfrm>
                <a:off x="7298930" y="2874820"/>
                <a:ext cx="185296" cy="992125"/>
                <a:chOff x="6934200" y="3050625"/>
                <a:chExt cx="185296" cy="992125"/>
              </a:xfrm>
            </p:grpSpPr>
            <p:sp>
              <p:nvSpPr>
                <p:cNvPr id="500" name="Oval 499"/>
                <p:cNvSpPr/>
                <p:nvPr/>
              </p:nvSpPr>
              <p:spPr>
                <a:xfrm>
                  <a:off x="6939324" y="3050625"/>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501" name="Oval 500"/>
                <p:cNvSpPr/>
                <p:nvPr/>
              </p:nvSpPr>
              <p:spPr>
                <a:xfrm>
                  <a:off x="6939410" y="3344661"/>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502" name="Oval 501"/>
                <p:cNvSpPr/>
                <p:nvPr/>
              </p:nvSpPr>
              <p:spPr>
                <a:xfrm>
                  <a:off x="6939496" y="3603553"/>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503" name="Oval 502"/>
                <p:cNvSpPr/>
                <p:nvPr/>
              </p:nvSpPr>
              <p:spPr>
                <a:xfrm>
                  <a:off x="6934200" y="3862750"/>
                  <a:ext cx="180000" cy="180000"/>
                </a:xfrm>
                <a:prstGeom prst="ellipse">
                  <a:avLst/>
                </a:prstGeom>
                <a:solidFill>
                  <a:srgbClr val="92D050"/>
                </a:solidFill>
                <a:ln>
                  <a:noFill/>
                </a:ln>
              </p:spPr>
              <p:txBody>
                <a:bodyPr wrap="square" rtlCol="0" anchor="ctr">
                  <a:spAutoFit/>
                </a:bodyPr>
                <a:lstStyle/>
                <a:p>
                  <a:pPr algn="l"/>
                  <a:endParaRPr lang="en-CA" sz="2400"/>
                </a:p>
              </p:txBody>
            </p:sp>
          </p:grpSp>
        </p:grpSp>
        <p:grpSp>
          <p:nvGrpSpPr>
            <p:cNvPr id="493" name="Group 492"/>
            <p:cNvGrpSpPr/>
            <p:nvPr/>
          </p:nvGrpSpPr>
          <p:grpSpPr>
            <a:xfrm>
              <a:off x="7962204" y="4067175"/>
              <a:ext cx="1023681" cy="1293964"/>
              <a:chOff x="7467600" y="1696660"/>
              <a:chExt cx="1023681" cy="1293964"/>
            </a:xfrm>
          </p:grpSpPr>
          <p:sp>
            <p:nvSpPr>
              <p:cNvPr id="494" name="Rectangle 493"/>
              <p:cNvSpPr/>
              <p:nvPr/>
            </p:nvSpPr>
            <p:spPr>
              <a:xfrm>
                <a:off x="7467600" y="1696660"/>
                <a:ext cx="1008609" cy="461665"/>
              </a:xfrm>
              <a:prstGeom prst="rect">
                <a:avLst/>
              </a:prstGeom>
            </p:spPr>
            <p:txBody>
              <a:bodyPr wrap="none">
                <a:spAutoFit/>
              </a:bodyPr>
              <a:lstStyle/>
              <a:p>
                <a:r>
                  <a:rPr lang="en-US" altLang="en-US" sz="2400" i="1">
                    <a:solidFill>
                      <a:srgbClr val="00B050"/>
                    </a:solidFill>
                    <a:sym typeface="Symbol" panose="05050102010706020507" pitchFamily="18" charset="2"/>
                  </a:rPr>
                  <a:t>= 0.02</a:t>
                </a:r>
                <a:endParaRPr lang="en-CA" sz="2400">
                  <a:solidFill>
                    <a:srgbClr val="00B050"/>
                  </a:solidFill>
                </a:endParaRPr>
              </a:p>
            </p:txBody>
          </p:sp>
          <p:sp>
            <p:nvSpPr>
              <p:cNvPr id="495" name="Rectangle 494"/>
              <p:cNvSpPr/>
              <p:nvPr/>
            </p:nvSpPr>
            <p:spPr>
              <a:xfrm>
                <a:off x="7482672" y="2270122"/>
                <a:ext cx="1008609" cy="461665"/>
              </a:xfrm>
              <a:prstGeom prst="rect">
                <a:avLst/>
              </a:prstGeom>
            </p:spPr>
            <p:txBody>
              <a:bodyPr wrap="none">
                <a:spAutoFit/>
              </a:bodyPr>
              <a:lstStyle/>
              <a:p>
                <a:r>
                  <a:rPr lang="en-US" altLang="en-US" sz="2400" i="1">
                    <a:solidFill>
                      <a:srgbClr val="00B050"/>
                    </a:solidFill>
                    <a:sym typeface="Symbol" panose="05050102010706020507" pitchFamily="18" charset="2"/>
                  </a:rPr>
                  <a:t>= 0.05</a:t>
                </a:r>
                <a:endParaRPr lang="en-CA" sz="2400">
                  <a:solidFill>
                    <a:srgbClr val="00B050"/>
                  </a:solidFill>
                </a:endParaRPr>
              </a:p>
            </p:txBody>
          </p:sp>
          <p:sp>
            <p:nvSpPr>
              <p:cNvPr id="496" name="Rectangle 495"/>
              <p:cNvSpPr/>
              <p:nvPr/>
            </p:nvSpPr>
            <p:spPr>
              <a:xfrm>
                <a:off x="7467600" y="2528959"/>
                <a:ext cx="1008609" cy="461665"/>
              </a:xfrm>
              <a:prstGeom prst="rect">
                <a:avLst/>
              </a:prstGeom>
            </p:spPr>
            <p:txBody>
              <a:bodyPr wrap="none">
                <a:spAutoFit/>
              </a:bodyPr>
              <a:lstStyle/>
              <a:p>
                <a:r>
                  <a:rPr lang="en-US" sz="2400" i="1">
                    <a:solidFill>
                      <a:srgbClr val="00B050"/>
                    </a:solidFill>
                    <a:sym typeface="Symbol" panose="05050102010706020507" pitchFamily="18" charset="2"/>
                  </a:rPr>
                  <a:t>= 0.92</a:t>
                </a:r>
                <a:endParaRPr lang="en-CA" sz="2400">
                  <a:solidFill>
                    <a:srgbClr val="00B050"/>
                  </a:solidFill>
                </a:endParaRPr>
              </a:p>
            </p:txBody>
          </p:sp>
          <p:sp>
            <p:nvSpPr>
              <p:cNvPr id="497" name="Rectangle 496"/>
              <p:cNvSpPr/>
              <p:nvPr/>
            </p:nvSpPr>
            <p:spPr>
              <a:xfrm>
                <a:off x="7467600" y="1975463"/>
                <a:ext cx="1008609" cy="461665"/>
              </a:xfrm>
              <a:prstGeom prst="rect">
                <a:avLst/>
              </a:prstGeom>
            </p:spPr>
            <p:txBody>
              <a:bodyPr wrap="none">
                <a:spAutoFit/>
              </a:bodyPr>
              <a:lstStyle/>
              <a:p>
                <a:r>
                  <a:rPr lang="en-US" sz="2400" i="1">
                    <a:solidFill>
                      <a:srgbClr val="00B050"/>
                    </a:solidFill>
                    <a:sym typeface="Symbol" panose="05050102010706020507" pitchFamily="18" charset="2"/>
                  </a:rPr>
                  <a:t>= 0.01</a:t>
                </a:r>
                <a:endParaRPr lang="en-CA" sz="2400">
                  <a:solidFill>
                    <a:srgbClr val="00B050"/>
                  </a:solidFill>
                </a:endParaRPr>
              </a:p>
            </p:txBody>
          </p:sp>
        </p:grpSp>
      </p:grpSp>
      <p:sp>
        <p:nvSpPr>
          <p:cNvPr id="508" name="Rectangle 507"/>
          <p:cNvSpPr/>
          <p:nvPr/>
        </p:nvSpPr>
        <p:spPr>
          <a:xfrm>
            <a:off x="7691386" y="4267200"/>
            <a:ext cx="1545616" cy="461665"/>
          </a:xfrm>
          <a:prstGeom prst="rect">
            <a:avLst/>
          </a:prstGeom>
          <a:solidFill>
            <a:srgbClr val="000066"/>
          </a:solidFill>
        </p:spPr>
        <p:txBody>
          <a:bodyPr wrap="none">
            <a:spAutoFit/>
          </a:bodyPr>
          <a:lstStyle/>
          <a:p>
            <a:pPr>
              <a:spcAft>
                <a:spcPts val="0"/>
              </a:spcAft>
            </a:pPr>
            <a:r>
              <a:rPr lang="en-US" sz="2400" i="1">
                <a:solidFill>
                  <a:schemeClr val="accent1"/>
                </a:solidFill>
              </a:rPr>
              <a:t>E(</a:t>
            </a:r>
            <a:r>
              <a:rPr lang="en-US" altLang="en-US" sz="2400" i="1">
                <a:solidFill>
                  <a:srgbClr val="66FF33"/>
                </a:solidFill>
              </a:rPr>
              <a:t>w</a:t>
            </a:r>
            <a:r>
              <a:rPr lang="en-US" altLang="en-US" sz="2400" i="1" baseline="-25000">
                <a:solidFill>
                  <a:srgbClr val="66FF33"/>
                </a:solidFill>
              </a:rPr>
              <a:t>1</a:t>
            </a:r>
            <a:r>
              <a:rPr lang="en-CA" sz="2400" i="1">
                <a:solidFill>
                  <a:srgbClr val="66FF33"/>
                </a:solidFill>
              </a:rPr>
              <a:t>,..,</a:t>
            </a:r>
            <a:r>
              <a:rPr lang="en-US" altLang="en-US" sz="2400" i="1" err="1">
                <a:solidFill>
                  <a:srgbClr val="66FF33"/>
                </a:solidFill>
              </a:rPr>
              <a:t>w</a:t>
            </a:r>
            <a:r>
              <a:rPr lang="en-US" altLang="en-US" sz="2400" i="1" baseline="-25000" err="1">
                <a:solidFill>
                  <a:srgbClr val="66FF33"/>
                </a:solidFill>
              </a:rPr>
              <a:t>m</a:t>
            </a:r>
            <a:r>
              <a:rPr lang="en-CA" sz="2400" i="1">
                <a:solidFill>
                  <a:schemeClr val="accent1"/>
                </a:solidFill>
              </a:rPr>
              <a:t>)</a:t>
            </a:r>
          </a:p>
        </p:txBody>
      </p:sp>
      <p:sp>
        <p:nvSpPr>
          <p:cNvPr id="513" name="Rectangle 512"/>
          <p:cNvSpPr/>
          <p:nvPr/>
        </p:nvSpPr>
        <p:spPr>
          <a:xfrm>
            <a:off x="762000" y="2438400"/>
            <a:ext cx="9906000" cy="461665"/>
          </a:xfrm>
          <a:prstGeom prst="rect">
            <a:avLst/>
          </a:prstGeom>
        </p:spPr>
        <p:txBody>
          <a:bodyPr wrap="square">
            <a:spAutoFit/>
          </a:bodyPr>
          <a:lstStyle/>
          <a:p>
            <a:pPr>
              <a:spcAft>
                <a:spcPts val="0"/>
              </a:spcAft>
            </a:pPr>
            <a:r>
              <a:rPr lang="en-US" altLang="en-US" sz="2400">
                <a:sym typeface="Symbol" panose="05050102010706020507" pitchFamily="18" charset="2"/>
              </a:rPr>
              <a:t>      using </a:t>
            </a:r>
            <a:r>
              <a:rPr lang="en-US" altLang="en-US" sz="2400">
                <a:solidFill>
                  <a:schemeClr val="tx2">
                    <a:lumMod val="60000"/>
                    <a:lumOff val="40000"/>
                  </a:schemeClr>
                </a:solidFill>
                <a:sym typeface="Symbol" panose="05050102010706020507" pitchFamily="18" charset="2"/>
              </a:rPr>
              <a:t>Forward Propagation.</a:t>
            </a:r>
            <a:endParaRPr lang="en-CA" sz="2400" i="1">
              <a:solidFill>
                <a:schemeClr val="accent1"/>
              </a:solidFill>
            </a:endParaRPr>
          </a:p>
        </p:txBody>
      </p:sp>
      <p:sp>
        <p:nvSpPr>
          <p:cNvPr id="514" name="Rectangle 513"/>
          <p:cNvSpPr/>
          <p:nvPr/>
        </p:nvSpPr>
        <p:spPr>
          <a:xfrm>
            <a:off x="152400" y="2077159"/>
            <a:ext cx="5834542" cy="461665"/>
          </a:xfrm>
          <a:prstGeom prst="rect">
            <a:avLst/>
          </a:prstGeom>
        </p:spPr>
        <p:txBody>
          <a:bodyPr wrap="square">
            <a:spAutoFit/>
          </a:bodyPr>
          <a:lstStyle/>
          <a:p>
            <a:pPr marL="800100" lvl="1" indent="-342900">
              <a:spcAft>
                <a:spcPts val="0"/>
              </a:spcAft>
              <a:buFont typeface="Arial" panose="020B0604020202020204" pitchFamily="34" charset="0"/>
              <a:buChar char="•"/>
            </a:pPr>
            <a:r>
              <a:rPr lang="en-US" altLang="en-US" sz="2400">
                <a:sym typeface="Symbol" panose="05050102010706020507" pitchFamily="18" charset="2"/>
              </a:rPr>
              <a:t>Calculate our height </a:t>
            </a:r>
            <a:r>
              <a:rPr lang="en-US" sz="2400" i="1">
                <a:solidFill>
                  <a:schemeClr val="accent1"/>
                </a:solidFill>
              </a:rPr>
              <a:t>E(</a:t>
            </a:r>
            <a:r>
              <a:rPr lang="en-US" altLang="en-US" sz="2400" i="1">
                <a:solidFill>
                  <a:srgbClr val="66FF33"/>
                </a:solidFill>
              </a:rPr>
              <a:t>w</a:t>
            </a:r>
            <a:r>
              <a:rPr lang="en-US" altLang="en-US" sz="2400" i="1" baseline="-25000">
                <a:solidFill>
                  <a:srgbClr val="66FF33"/>
                </a:solidFill>
              </a:rPr>
              <a:t>1</a:t>
            </a:r>
            <a:r>
              <a:rPr lang="en-CA" sz="2400" i="1">
                <a:solidFill>
                  <a:srgbClr val="66FF33"/>
                </a:solidFill>
              </a:rPr>
              <a:t>,..,</a:t>
            </a:r>
            <a:r>
              <a:rPr lang="en-US" altLang="en-US" sz="2400" i="1" err="1">
                <a:solidFill>
                  <a:srgbClr val="66FF33"/>
                </a:solidFill>
              </a:rPr>
              <a:t>w</a:t>
            </a:r>
            <a:r>
              <a:rPr lang="en-US" altLang="en-US" sz="2400" i="1" baseline="-25000" err="1">
                <a:solidFill>
                  <a:srgbClr val="66FF33"/>
                </a:solidFill>
              </a:rPr>
              <a:t>m</a:t>
            </a:r>
            <a:r>
              <a:rPr lang="en-CA" sz="2400" i="1">
                <a:solidFill>
                  <a:schemeClr val="accent1"/>
                </a:solidFill>
              </a:rPr>
              <a:t>)</a:t>
            </a:r>
          </a:p>
        </p:txBody>
      </p:sp>
    </p:spTree>
    <p:extLst>
      <p:ext uri="{BB962C8B-B14F-4D97-AF65-F5344CB8AC3E}">
        <p14:creationId xmlns:p14="http://schemas.microsoft.com/office/powerpoint/2010/main" val="218062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3">
                                            <p:txEl>
                                              <p:pRg st="0" end="0"/>
                                            </p:txEl>
                                          </p:spTgt>
                                        </p:tgtEl>
                                        <p:attrNameLst>
                                          <p:attrName>style.visibility</p:attrName>
                                        </p:attrNameLst>
                                      </p:cBhvr>
                                      <p:to>
                                        <p:strVal val="visible"/>
                                      </p:to>
                                    </p:set>
                                    <p:anim calcmode="lin" valueType="num">
                                      <p:cBhvr additive="base">
                                        <p:cTn id="7" dur="500" fill="hold"/>
                                        <p:tgtEl>
                                          <p:spTgt spid="5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15"/>
                                        </p:tgtEl>
                                        <p:attrNameLst>
                                          <p:attrName>style.visibility</p:attrName>
                                        </p:attrNameLst>
                                      </p:cBhvr>
                                      <p:to>
                                        <p:strVal val="visible"/>
                                      </p:to>
                                    </p:set>
                                    <p:anim calcmode="lin" valueType="num">
                                      <p:cBhvr additive="base">
                                        <p:cTn id="13" dur="500" fill="hold"/>
                                        <p:tgtEl>
                                          <p:spTgt spid="415"/>
                                        </p:tgtEl>
                                        <p:attrNameLst>
                                          <p:attrName>ppt_x</p:attrName>
                                        </p:attrNameLst>
                                      </p:cBhvr>
                                      <p:tavLst>
                                        <p:tav tm="0">
                                          <p:val>
                                            <p:strVal val="0-#ppt_w/2"/>
                                          </p:val>
                                        </p:tav>
                                        <p:tav tm="100000">
                                          <p:val>
                                            <p:strVal val="#ppt_x"/>
                                          </p:val>
                                        </p:tav>
                                      </p:tavLst>
                                    </p:anim>
                                    <p:anim calcmode="lin" valueType="num">
                                      <p:cBhvr additive="base">
                                        <p:cTn id="14" dur="500" fill="hold"/>
                                        <p:tgtEl>
                                          <p:spTgt spid="4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9"/>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0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0"/>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1"/>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40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0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bwMode="auto">
          <a:xfrm>
            <a:off x="-304800" y="3352800"/>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a:latin typeface="Times New Roman" panose="02020603050405020304" pitchFamily="18" charset="0"/>
                <a:cs typeface="Times New Roman" panose="02020603050405020304" pitchFamily="18" charset="0"/>
              </a:rPr>
              <a:t>May make the world much </a:t>
            </a:r>
          </a:p>
          <a:p>
            <a:pPr marL="114300" lvl="1" indent="0" algn="ctr" eaLnBrk="1" hangingPunct="1">
              <a:buFontTx/>
              <a:buNone/>
              <a:defRPr/>
            </a:pPr>
            <a:r>
              <a:rPr lang="en-CA" altLang="en-US" sz="2800" kern="0">
                <a:latin typeface="Times New Roman" panose="02020603050405020304" pitchFamily="18" charset="0"/>
                <a:cs typeface="Times New Roman" panose="02020603050405020304" pitchFamily="18" charset="0"/>
              </a:rPr>
              <a:t>better.</a:t>
            </a:r>
            <a:endParaRPr lang="tr-TR" altLang="en-US" sz="2800" kern="0">
              <a:latin typeface="Times New Roman" panose="02020603050405020304" pitchFamily="18" charset="0"/>
              <a:cs typeface="Times New Roman" panose="02020603050405020304" pitchFamily="18" charset="0"/>
            </a:endParaRPr>
          </a:p>
        </p:txBody>
      </p:sp>
      <p:pic>
        <p:nvPicPr>
          <p:cNvPr id="1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903" y="3171147"/>
            <a:ext cx="4214803" cy="13246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computer v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667" y="584163"/>
            <a:ext cx="4360333" cy="24542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self driving c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533" y="653467"/>
            <a:ext cx="4457700" cy="23156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14428" r="61464"/>
          <a:stretch/>
        </p:blipFill>
        <p:spPr bwMode="auto">
          <a:xfrm>
            <a:off x="2667000" y="3198596"/>
            <a:ext cx="2057400" cy="34587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4597784"/>
            <a:ext cx="3128837" cy="20884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5257800"/>
            <a:ext cx="2510297" cy="13483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Hopeful Applications</a:t>
            </a:r>
          </a:p>
        </p:txBody>
      </p:sp>
      <p:pic>
        <p:nvPicPr>
          <p:cNvPr id="10244" name="Picture 4"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6043" y="4572000"/>
            <a:ext cx="2912533" cy="155021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6200" y="2891135"/>
            <a:ext cx="2590800" cy="461665"/>
          </a:xfrm>
          <a:prstGeom prst="rect">
            <a:avLst/>
          </a:prstGeom>
        </p:spPr>
        <p:txBody>
          <a:bodyPr wrap="square">
            <a:spAutoFit/>
          </a:bodyPr>
          <a:lstStyle/>
          <a:p>
            <a:pPr algn="ctr"/>
            <a:r>
              <a:rPr lang="en-US" sz="2400">
                <a:cs typeface="Times New Roman" panose="02020603050405020304" pitchFamily="18" charset="0"/>
              </a:rPr>
              <a:t>Self diving cars </a:t>
            </a:r>
            <a:endParaRPr lang="en-CA" sz="2400">
              <a:cs typeface="Times New Roman" panose="02020603050405020304" pitchFamily="18" charset="0"/>
            </a:endParaRPr>
          </a:p>
        </p:txBody>
      </p:sp>
      <p:sp>
        <p:nvSpPr>
          <p:cNvPr id="14" name="Rectangle 13"/>
          <p:cNvSpPr/>
          <p:nvPr/>
        </p:nvSpPr>
        <p:spPr>
          <a:xfrm>
            <a:off x="4572000" y="2590800"/>
            <a:ext cx="2590800" cy="461665"/>
          </a:xfrm>
          <a:prstGeom prst="rect">
            <a:avLst/>
          </a:prstGeom>
        </p:spPr>
        <p:txBody>
          <a:bodyPr wrap="square">
            <a:spAutoFit/>
          </a:bodyPr>
          <a:lstStyle/>
          <a:p>
            <a:pPr algn="ctr"/>
            <a:r>
              <a:rPr lang="en-US" sz="2400">
                <a:cs typeface="Times New Roman" panose="02020603050405020304" pitchFamily="18" charset="0"/>
              </a:rPr>
              <a:t>Image processing</a:t>
            </a:r>
            <a:endParaRPr lang="en-CA" sz="2400">
              <a:cs typeface="Times New Roman" panose="02020603050405020304" pitchFamily="18" charset="0"/>
            </a:endParaRPr>
          </a:p>
        </p:txBody>
      </p:sp>
      <p:sp>
        <p:nvSpPr>
          <p:cNvPr id="16" name="Rectangle 15"/>
          <p:cNvSpPr/>
          <p:nvPr/>
        </p:nvSpPr>
        <p:spPr>
          <a:xfrm>
            <a:off x="4660900" y="3043535"/>
            <a:ext cx="2590800" cy="461665"/>
          </a:xfrm>
          <a:prstGeom prst="rect">
            <a:avLst/>
          </a:prstGeom>
        </p:spPr>
        <p:txBody>
          <a:bodyPr wrap="square">
            <a:spAutoFit/>
          </a:bodyPr>
          <a:lstStyle/>
          <a:p>
            <a:pPr algn="ctr"/>
            <a:r>
              <a:rPr lang="en-US" sz="2400">
                <a:cs typeface="Times New Roman" panose="02020603050405020304" pitchFamily="18" charset="0"/>
              </a:rPr>
              <a:t>Speech processing</a:t>
            </a:r>
            <a:endParaRPr lang="en-CA" sz="2400">
              <a:cs typeface="Times New Roman" panose="02020603050405020304" pitchFamily="18" charset="0"/>
            </a:endParaRPr>
          </a:p>
        </p:txBody>
      </p:sp>
      <p:sp>
        <p:nvSpPr>
          <p:cNvPr id="17" name="Rectangle 16"/>
          <p:cNvSpPr/>
          <p:nvPr/>
        </p:nvSpPr>
        <p:spPr>
          <a:xfrm>
            <a:off x="6781800" y="6472535"/>
            <a:ext cx="2590800" cy="461665"/>
          </a:xfrm>
          <a:prstGeom prst="rect">
            <a:avLst/>
          </a:prstGeom>
        </p:spPr>
        <p:txBody>
          <a:bodyPr wrap="square">
            <a:spAutoFit/>
          </a:bodyPr>
          <a:lstStyle/>
          <a:p>
            <a:pPr algn="ctr"/>
            <a:r>
              <a:rPr lang="en-US" sz="2400">
                <a:cs typeface="Times New Roman" panose="02020603050405020304" pitchFamily="18" charset="0"/>
              </a:rPr>
              <a:t>Medical Experts</a:t>
            </a:r>
            <a:endParaRPr lang="en-CA" sz="2400">
              <a:cs typeface="Times New Roman" panose="02020603050405020304" pitchFamily="18" charset="0"/>
            </a:endParaRPr>
          </a:p>
        </p:txBody>
      </p:sp>
      <p:sp>
        <p:nvSpPr>
          <p:cNvPr id="23" name="Rectangle 22"/>
          <p:cNvSpPr/>
          <p:nvPr/>
        </p:nvSpPr>
        <p:spPr>
          <a:xfrm>
            <a:off x="5092700" y="6478885"/>
            <a:ext cx="2590800" cy="461665"/>
          </a:xfrm>
          <a:prstGeom prst="rect">
            <a:avLst/>
          </a:prstGeom>
        </p:spPr>
        <p:txBody>
          <a:bodyPr wrap="square">
            <a:spAutoFit/>
          </a:bodyPr>
          <a:lstStyle/>
          <a:p>
            <a:pPr algn="ctr"/>
            <a:r>
              <a:rPr lang="en-US" sz="2400">
                <a:cs typeface="Times New Roman" panose="02020603050405020304" pitchFamily="18" charset="0"/>
              </a:rPr>
              <a:t>Legal and</a:t>
            </a:r>
            <a:endParaRPr lang="en-CA" sz="2400">
              <a:cs typeface="Times New Roman" panose="02020603050405020304" pitchFamily="18" charset="0"/>
            </a:endParaRPr>
          </a:p>
        </p:txBody>
      </p:sp>
      <p:sp>
        <p:nvSpPr>
          <p:cNvPr id="24" name="Rectangle 23"/>
          <p:cNvSpPr/>
          <p:nvPr/>
        </p:nvSpPr>
        <p:spPr>
          <a:xfrm>
            <a:off x="2438400" y="6472535"/>
            <a:ext cx="2590800" cy="461665"/>
          </a:xfrm>
          <a:prstGeom prst="rect">
            <a:avLst/>
          </a:prstGeom>
        </p:spPr>
        <p:txBody>
          <a:bodyPr wrap="square">
            <a:spAutoFit/>
          </a:bodyPr>
          <a:lstStyle/>
          <a:p>
            <a:pPr algn="ctr"/>
            <a:r>
              <a:rPr lang="en-US" sz="2400">
                <a:cs typeface="Times New Roman" panose="02020603050405020304" pitchFamily="18" charset="0"/>
              </a:rPr>
              <a:t>Robots</a:t>
            </a:r>
            <a:endParaRPr lang="en-CA" sz="2400">
              <a:cs typeface="Times New Roman" panose="02020603050405020304" pitchFamily="18" charset="0"/>
            </a:endParaRPr>
          </a:p>
        </p:txBody>
      </p:sp>
      <p:sp>
        <p:nvSpPr>
          <p:cNvPr id="25" name="Rectangle 24"/>
          <p:cNvSpPr/>
          <p:nvPr/>
        </p:nvSpPr>
        <p:spPr>
          <a:xfrm>
            <a:off x="76200" y="6477000"/>
            <a:ext cx="2590800" cy="461665"/>
          </a:xfrm>
          <a:prstGeom prst="rect">
            <a:avLst/>
          </a:prstGeom>
        </p:spPr>
        <p:txBody>
          <a:bodyPr wrap="square">
            <a:spAutoFit/>
          </a:bodyPr>
          <a:lstStyle/>
          <a:p>
            <a:pPr algn="ctr"/>
            <a:r>
              <a:rPr lang="en-US" sz="2400">
                <a:cs typeface="Times New Roman" panose="02020603050405020304" pitchFamily="18" charset="0"/>
              </a:rPr>
              <a:t>Art</a:t>
            </a:r>
            <a:endParaRPr lang="en-CA" sz="2400">
              <a:cs typeface="Times New Roman" panose="02020603050405020304" pitchFamily="18" charset="0"/>
            </a:endParaRPr>
          </a:p>
        </p:txBody>
      </p:sp>
      <p:pic>
        <p:nvPicPr>
          <p:cNvPr id="12290" name="Picture 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8175" y="5257800"/>
            <a:ext cx="2587625" cy="124206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3859304" y="6465811"/>
            <a:ext cx="2590800" cy="461665"/>
          </a:xfrm>
          <a:prstGeom prst="rect">
            <a:avLst/>
          </a:prstGeom>
        </p:spPr>
        <p:txBody>
          <a:bodyPr wrap="square">
            <a:spAutoFit/>
          </a:bodyPr>
          <a:lstStyle/>
          <a:p>
            <a:pPr algn="ctr"/>
            <a:r>
              <a:rPr lang="en-US" sz="2400">
                <a:cs typeface="Times New Roman" panose="02020603050405020304" pitchFamily="18" charset="0"/>
              </a:rPr>
              <a:t>Financial,</a:t>
            </a:r>
            <a:endParaRPr lang="en-CA" sz="2400">
              <a:cs typeface="Times New Roman" panose="02020603050405020304" pitchFamily="18" charset="0"/>
            </a:endParaRPr>
          </a:p>
        </p:txBody>
      </p:sp>
    </p:spTree>
    <p:extLst>
      <p:ext uri="{BB962C8B-B14F-4D97-AF65-F5344CB8AC3E}">
        <p14:creationId xmlns:p14="http://schemas.microsoft.com/office/powerpoint/2010/main" val="69561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44"/>
                                        </p:tgtEl>
                                        <p:attrNameLst>
                                          <p:attrName>style.visibility</p:attrName>
                                        </p:attrNameLst>
                                      </p:cBhvr>
                                      <p:to>
                                        <p:strVal val="visible"/>
                                      </p:to>
                                    </p:set>
                                    <p:anim calcmode="lin" valueType="num">
                                      <p:cBhvr additive="base">
                                        <p:cTn id="47" dur="500" fill="hold"/>
                                        <p:tgtEl>
                                          <p:spTgt spid="10244"/>
                                        </p:tgtEl>
                                        <p:attrNameLst>
                                          <p:attrName>ppt_x</p:attrName>
                                        </p:attrNameLst>
                                      </p:cBhvr>
                                      <p:tavLst>
                                        <p:tav tm="0">
                                          <p:val>
                                            <p:strVal val="#ppt_x"/>
                                          </p:val>
                                        </p:tav>
                                        <p:tav tm="100000">
                                          <p:val>
                                            <p:strVal val="#ppt_x"/>
                                          </p:val>
                                        </p:tav>
                                      </p:tavLst>
                                    </p:anim>
                                    <p:anim calcmode="lin" valueType="num">
                                      <p:cBhvr additive="base">
                                        <p:cTn id="48" dur="500" fill="hold"/>
                                        <p:tgtEl>
                                          <p:spTgt spid="1024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290"/>
                                        </p:tgtEl>
                                        <p:attrNameLst>
                                          <p:attrName>style.visibility</p:attrName>
                                        </p:attrNameLst>
                                      </p:cBhvr>
                                      <p:to>
                                        <p:strVal val="visible"/>
                                      </p:to>
                                    </p:set>
                                    <p:anim calcmode="lin" valueType="num">
                                      <p:cBhvr additive="base">
                                        <p:cTn id="55" dur="500" fill="hold"/>
                                        <p:tgtEl>
                                          <p:spTgt spid="12290"/>
                                        </p:tgtEl>
                                        <p:attrNameLst>
                                          <p:attrName>ppt_x</p:attrName>
                                        </p:attrNameLst>
                                      </p:cBhvr>
                                      <p:tavLst>
                                        <p:tav tm="0">
                                          <p:val>
                                            <p:strVal val="#ppt_x"/>
                                          </p:val>
                                        </p:tav>
                                        <p:tav tm="100000">
                                          <p:val>
                                            <p:strVal val="#ppt_x"/>
                                          </p:val>
                                        </p:tav>
                                      </p:tavLst>
                                    </p:anim>
                                    <p:anim calcmode="lin" valueType="num">
                                      <p:cBhvr additive="base">
                                        <p:cTn id="56" dur="500" fill="hold"/>
                                        <p:tgtEl>
                                          <p:spTgt spid="1229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1" grpId="0"/>
      <p:bldP spid="14" grpId="0"/>
      <p:bldP spid="16" grpId="0"/>
      <p:bldP spid="17" grpId="0"/>
      <p:bldP spid="23" grpId="0"/>
      <p:bldP spid="24" grpId="0"/>
      <p:bldP spid="25" grpId="0"/>
      <p:bldP spid="2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Gradient Descent</a:t>
            </a:r>
          </a:p>
        </p:txBody>
      </p:sp>
      <p:grpSp>
        <p:nvGrpSpPr>
          <p:cNvPr id="305" name="Group 304"/>
          <p:cNvGrpSpPr/>
          <p:nvPr/>
        </p:nvGrpSpPr>
        <p:grpSpPr>
          <a:xfrm>
            <a:off x="76200" y="3113960"/>
            <a:ext cx="7086600" cy="2786667"/>
            <a:chOff x="1371600" y="762000"/>
            <a:chExt cx="7086600" cy="2786667"/>
          </a:xfrm>
        </p:grpSpPr>
        <p:sp>
          <p:nvSpPr>
            <p:cNvPr id="306" name="Rectangle 305"/>
            <p:cNvSpPr/>
            <p:nvPr/>
          </p:nvSpPr>
          <p:spPr>
            <a:xfrm>
              <a:off x="1371600" y="762000"/>
              <a:ext cx="7086600" cy="2777925"/>
            </a:xfrm>
            <a:prstGeom prst="rect">
              <a:avLst/>
            </a:prstGeom>
            <a:solidFill>
              <a:schemeClr val="tx1"/>
            </a:solidFill>
            <a:ln>
              <a:noFill/>
            </a:ln>
          </p:spPr>
          <p:txBody>
            <a:bodyPr wrap="square" rtlCol="0" anchor="ctr">
              <a:spAutoFit/>
            </a:bodyPr>
            <a:lstStyle/>
            <a:p>
              <a:pPr algn="l"/>
              <a:endParaRPr lang="en-CA" sz="2400"/>
            </a:p>
          </p:txBody>
        </p:sp>
        <p:pic>
          <p:nvPicPr>
            <p:cNvPr id="307" name="Picture 6" descr="Image result for convolutional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91191"/>
              <a:ext cx="5334000" cy="26574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8" name="Group 307"/>
          <p:cNvGrpSpPr/>
          <p:nvPr/>
        </p:nvGrpSpPr>
        <p:grpSpPr>
          <a:xfrm>
            <a:off x="3334078" y="3528611"/>
            <a:ext cx="1277786" cy="2374932"/>
            <a:chOff x="4008388" y="953868"/>
            <a:chExt cx="1277786" cy="2374932"/>
          </a:xfrm>
        </p:grpSpPr>
        <p:grpSp>
          <p:nvGrpSpPr>
            <p:cNvPr id="309" name="Group 308"/>
            <p:cNvGrpSpPr/>
            <p:nvPr/>
          </p:nvGrpSpPr>
          <p:grpSpPr>
            <a:xfrm>
              <a:off x="4097248" y="1066800"/>
              <a:ext cx="1082664" cy="2184968"/>
              <a:chOff x="4097248" y="1066800"/>
              <a:chExt cx="1082664" cy="2184968"/>
            </a:xfrm>
          </p:grpSpPr>
          <p:cxnSp>
            <p:nvCxnSpPr>
              <p:cNvPr id="350" name="Straight Connector 349"/>
              <p:cNvCxnSpPr>
                <a:stCxn id="310"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351" name="Straight Connector 350"/>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352" name="Straight Connector 351"/>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353" name="Straight Connector 352"/>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354" name="Straight Connector 353"/>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355" name="Straight Connector 354"/>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356" name="Straight Connector 355"/>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357" name="Straight Connector 356"/>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358" name="Straight Connector 357"/>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310" name="Oval 309"/>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1" name="Oval 310"/>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2" name="Oval 311"/>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3" name="Oval 312"/>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4" name="Oval 313"/>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5" name="Oval 314"/>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6" name="Oval 315"/>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7" name="Oval 316"/>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18" name="Oval 317"/>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nvGrpSpPr>
            <p:cNvPr id="319" name="Group 318"/>
            <p:cNvGrpSpPr/>
            <p:nvPr/>
          </p:nvGrpSpPr>
          <p:grpSpPr>
            <a:xfrm>
              <a:off x="4008388" y="965526"/>
              <a:ext cx="1081524" cy="2363274"/>
              <a:chOff x="4008388" y="965526"/>
              <a:chExt cx="1081524" cy="2363274"/>
            </a:xfrm>
          </p:grpSpPr>
          <p:cxnSp>
            <p:nvCxnSpPr>
              <p:cNvPr id="331" name="Straight Connector 330"/>
              <p:cNvCxnSpPr>
                <a:stCxn id="332"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sp>
            <p:nvSpPr>
              <p:cNvPr id="332" name="Oval 331"/>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333" name="Straight Connector 332"/>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334" name="Straight Connector 333"/>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335" name="Straight Connector 334"/>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336" name="Straight Connector 335"/>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337" name="Straight Connector 336"/>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338" name="Straight Connector 337"/>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339" name="Straight Connector 338"/>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340" name="Straight Connector 339"/>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341" name="Straight Connector 340"/>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342" name="Oval 34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3" name="Oval 342"/>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4" name="Oval 343"/>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5" name="Oval 344"/>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6" name="Oval 345"/>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7" name="Oval 346"/>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8" name="Oval 347"/>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49" name="Oval 348"/>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320" name="Oval 319"/>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a:p>
          </p:txBody>
        </p:sp>
        <p:grpSp>
          <p:nvGrpSpPr>
            <p:cNvPr id="321" name="Group 320"/>
            <p:cNvGrpSpPr/>
            <p:nvPr/>
          </p:nvGrpSpPr>
          <p:grpSpPr>
            <a:xfrm>
              <a:off x="5105400" y="953868"/>
              <a:ext cx="180774" cy="2363274"/>
              <a:chOff x="4008388" y="965526"/>
              <a:chExt cx="180774" cy="2363274"/>
            </a:xfrm>
            <a:solidFill>
              <a:srgbClr val="00FFFF"/>
            </a:solidFill>
          </p:grpSpPr>
          <p:sp>
            <p:nvSpPr>
              <p:cNvPr id="322" name="Oval 321"/>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323" name="Oval 322"/>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324" name="Oval 323"/>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325" name="Oval 324"/>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326" name="Oval 325"/>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327" name="Oval 326"/>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328" name="Oval 327"/>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329" name="Oval 328"/>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330" name="Oval 329"/>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grpSp>
        <p:nvGrpSpPr>
          <p:cNvPr id="359" name="Group 358"/>
          <p:cNvGrpSpPr/>
          <p:nvPr/>
        </p:nvGrpSpPr>
        <p:grpSpPr>
          <a:xfrm>
            <a:off x="4406538" y="3533593"/>
            <a:ext cx="1266676" cy="2363274"/>
            <a:chOff x="5689826" y="462960"/>
            <a:chExt cx="1266676" cy="2363274"/>
          </a:xfrm>
        </p:grpSpPr>
        <p:cxnSp>
          <p:nvCxnSpPr>
            <p:cNvPr id="360" name="Straight Connector 359"/>
            <p:cNvCxnSpPr>
              <a:stCxn id="368" idx="6"/>
            </p:cNvCxnSpPr>
            <p:nvPr/>
          </p:nvCxnSpPr>
          <p:spPr bwMode="auto">
            <a:xfrm>
              <a:off x="5869826" y="1655544"/>
              <a:ext cx="1010114" cy="413753"/>
            </a:xfrm>
            <a:prstGeom prst="line">
              <a:avLst/>
            </a:prstGeom>
            <a:noFill/>
            <a:ln w="25400" cap="sq" cmpd="sng" algn="ctr">
              <a:solidFill>
                <a:srgbClr val="66FF33"/>
              </a:solidFill>
              <a:prstDash val="solid"/>
              <a:round/>
              <a:headEnd type="none" w="med" len="med"/>
              <a:tailEnd type="none" w="med" len="med"/>
            </a:ln>
            <a:effectLst/>
          </p:spPr>
        </p:cxnSp>
        <p:cxnSp>
          <p:nvCxnSpPr>
            <p:cNvPr id="361" name="Straight Connector 360"/>
            <p:cNvCxnSpPr/>
            <p:nvPr/>
          </p:nvCxnSpPr>
          <p:spPr bwMode="auto">
            <a:xfrm>
              <a:off x="5796238" y="564234"/>
              <a:ext cx="1050894" cy="1502980"/>
            </a:xfrm>
            <a:prstGeom prst="line">
              <a:avLst/>
            </a:prstGeom>
            <a:noFill/>
            <a:ln w="25400" cap="sq" cmpd="sng" algn="ctr">
              <a:solidFill>
                <a:srgbClr val="66FF33"/>
              </a:solidFill>
              <a:prstDash val="solid"/>
              <a:round/>
              <a:headEnd type="none" w="med" len="med"/>
              <a:tailEnd type="none" w="med" len="med"/>
            </a:ln>
            <a:effectLst/>
          </p:spPr>
        </p:cxnSp>
        <p:cxnSp>
          <p:nvCxnSpPr>
            <p:cNvPr id="362" name="Straight Connector 361"/>
            <p:cNvCxnSpPr/>
            <p:nvPr/>
          </p:nvCxnSpPr>
          <p:spPr bwMode="auto">
            <a:xfrm>
              <a:off x="5794044" y="833250"/>
              <a:ext cx="1063956" cy="1224150"/>
            </a:xfrm>
            <a:prstGeom prst="line">
              <a:avLst/>
            </a:prstGeom>
            <a:noFill/>
            <a:ln w="25400" cap="sq" cmpd="sng" algn="ctr">
              <a:solidFill>
                <a:srgbClr val="66FF33"/>
              </a:solidFill>
              <a:prstDash val="solid"/>
              <a:round/>
              <a:headEnd type="none" w="med" len="med"/>
              <a:tailEnd type="none" w="med" len="med"/>
            </a:ln>
            <a:effectLst/>
          </p:spPr>
        </p:cxnSp>
        <p:cxnSp>
          <p:nvCxnSpPr>
            <p:cNvPr id="363" name="Straight Connector 362"/>
            <p:cNvCxnSpPr/>
            <p:nvPr/>
          </p:nvCxnSpPr>
          <p:spPr bwMode="auto">
            <a:xfrm>
              <a:off x="5791850" y="1104792"/>
              <a:ext cx="1074926" cy="954686"/>
            </a:xfrm>
            <a:prstGeom prst="line">
              <a:avLst/>
            </a:prstGeom>
            <a:noFill/>
            <a:ln w="25400" cap="sq" cmpd="sng" algn="ctr">
              <a:solidFill>
                <a:srgbClr val="66FF33"/>
              </a:solidFill>
              <a:prstDash val="solid"/>
              <a:round/>
              <a:headEnd type="none" w="med" len="med"/>
              <a:tailEnd type="none" w="med" len="med"/>
            </a:ln>
            <a:effectLst/>
          </p:spPr>
        </p:cxnSp>
        <p:cxnSp>
          <p:nvCxnSpPr>
            <p:cNvPr id="364" name="Straight Connector 363"/>
            <p:cNvCxnSpPr/>
            <p:nvPr/>
          </p:nvCxnSpPr>
          <p:spPr bwMode="auto">
            <a:xfrm>
              <a:off x="5789656" y="1378860"/>
              <a:ext cx="1068344" cy="678540"/>
            </a:xfrm>
            <a:prstGeom prst="line">
              <a:avLst/>
            </a:prstGeom>
            <a:noFill/>
            <a:ln w="25400" cap="sq" cmpd="sng" algn="ctr">
              <a:solidFill>
                <a:srgbClr val="66FF33"/>
              </a:solidFill>
              <a:prstDash val="solid"/>
              <a:round/>
              <a:headEnd type="none" w="med" len="med"/>
              <a:tailEnd type="none" w="med" len="med"/>
            </a:ln>
            <a:effectLst/>
          </p:spPr>
        </p:cxnSp>
        <p:cxnSp>
          <p:nvCxnSpPr>
            <p:cNvPr id="365" name="Straight Connector 364"/>
            <p:cNvCxnSpPr/>
            <p:nvPr/>
          </p:nvCxnSpPr>
          <p:spPr bwMode="auto">
            <a:xfrm>
              <a:off x="5785268" y="1926997"/>
              <a:ext cx="1072732" cy="130403"/>
            </a:xfrm>
            <a:prstGeom prst="line">
              <a:avLst/>
            </a:prstGeom>
            <a:noFill/>
            <a:ln w="25400" cap="sq" cmpd="sng" algn="ctr">
              <a:solidFill>
                <a:srgbClr val="66FF33"/>
              </a:solidFill>
              <a:prstDash val="solid"/>
              <a:round/>
              <a:headEnd type="none" w="med" len="med"/>
              <a:tailEnd type="none" w="med" len="med"/>
            </a:ln>
            <a:effectLst/>
          </p:spPr>
        </p:cxnSp>
        <p:cxnSp>
          <p:nvCxnSpPr>
            <p:cNvPr id="366" name="Straight Connector 365"/>
            <p:cNvCxnSpPr/>
            <p:nvPr/>
          </p:nvCxnSpPr>
          <p:spPr bwMode="auto">
            <a:xfrm flipV="1">
              <a:off x="5783074" y="2057400"/>
              <a:ext cx="1078276" cy="143665"/>
            </a:xfrm>
            <a:prstGeom prst="line">
              <a:avLst/>
            </a:prstGeom>
            <a:noFill/>
            <a:ln w="25400" cap="sq" cmpd="sng" algn="ctr">
              <a:solidFill>
                <a:srgbClr val="66FF33"/>
              </a:solidFill>
              <a:prstDash val="solid"/>
              <a:round/>
              <a:headEnd type="none" w="med" len="med"/>
              <a:tailEnd type="none" w="med" len="med"/>
            </a:ln>
            <a:effectLst/>
          </p:spPr>
        </p:cxnSp>
        <p:cxnSp>
          <p:nvCxnSpPr>
            <p:cNvPr id="367" name="Straight Connector 366"/>
            <p:cNvCxnSpPr/>
            <p:nvPr/>
          </p:nvCxnSpPr>
          <p:spPr bwMode="auto">
            <a:xfrm flipV="1">
              <a:off x="5778686" y="2057400"/>
              <a:ext cx="1082664" cy="691803"/>
            </a:xfrm>
            <a:prstGeom prst="line">
              <a:avLst/>
            </a:prstGeom>
            <a:noFill/>
            <a:ln w="25400" cap="sq" cmpd="sng" algn="ctr">
              <a:solidFill>
                <a:srgbClr val="66FF33"/>
              </a:solidFill>
              <a:prstDash val="solid"/>
              <a:round/>
              <a:headEnd type="none" w="med" len="med"/>
              <a:tailEnd type="none" w="med" len="med"/>
            </a:ln>
            <a:effectLst/>
          </p:spPr>
        </p:cxnSp>
        <p:sp>
          <p:nvSpPr>
            <p:cNvPr id="368" name="Oval 367"/>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69" name="Oval 368"/>
            <p:cNvSpPr/>
            <p:nvPr/>
          </p:nvSpPr>
          <p:spPr>
            <a:xfrm>
              <a:off x="5689912" y="46296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0" name="Oval 369"/>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1" name="Oval 370"/>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2" name="Oval 371"/>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3" name="Oval 372"/>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4" name="Oval 373"/>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5" name="Oval 374"/>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76" name="Oval 375"/>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377" name="Straight Connector 376"/>
            <p:cNvCxnSpPr>
              <a:stCxn id="378" idx="6"/>
            </p:cNvCxnSpPr>
            <p:nvPr/>
          </p:nvCxnSpPr>
          <p:spPr bwMode="auto">
            <a:xfrm flipV="1">
              <a:off x="5869826" y="1295400"/>
              <a:ext cx="991524" cy="360144"/>
            </a:xfrm>
            <a:prstGeom prst="line">
              <a:avLst/>
            </a:prstGeom>
            <a:noFill/>
            <a:ln w="25400" cap="sq" cmpd="sng" algn="ctr">
              <a:solidFill>
                <a:srgbClr val="66FF33"/>
              </a:solidFill>
              <a:prstDash val="solid"/>
              <a:round/>
              <a:headEnd type="none" w="med" len="med"/>
              <a:tailEnd type="none" w="med" len="med"/>
            </a:ln>
            <a:effectLst/>
          </p:spPr>
        </p:cxnSp>
        <p:sp>
          <p:nvSpPr>
            <p:cNvPr id="378" name="Oval 377"/>
            <p:cNvSpPr/>
            <p:nvPr/>
          </p:nvSpPr>
          <p:spPr>
            <a:xfrm>
              <a:off x="5689826" y="1565544"/>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379" name="Straight Connector 378"/>
            <p:cNvCxnSpPr/>
            <p:nvPr/>
          </p:nvCxnSpPr>
          <p:spPr bwMode="auto">
            <a:xfrm>
              <a:off x="5796238" y="564234"/>
              <a:ext cx="1061762" cy="693625"/>
            </a:xfrm>
            <a:prstGeom prst="line">
              <a:avLst/>
            </a:prstGeom>
            <a:noFill/>
            <a:ln w="25400" cap="sq" cmpd="sng" algn="ctr">
              <a:solidFill>
                <a:srgbClr val="66FF33"/>
              </a:solidFill>
              <a:prstDash val="solid"/>
              <a:round/>
              <a:headEnd type="none" w="med" len="med"/>
              <a:tailEnd type="none" w="med" len="med"/>
            </a:ln>
            <a:effectLst/>
          </p:spPr>
        </p:cxnSp>
        <p:cxnSp>
          <p:nvCxnSpPr>
            <p:cNvPr id="380" name="Straight Connector 379"/>
            <p:cNvCxnSpPr/>
            <p:nvPr/>
          </p:nvCxnSpPr>
          <p:spPr bwMode="auto">
            <a:xfrm>
              <a:off x="5794044" y="833250"/>
              <a:ext cx="1067306" cy="424609"/>
            </a:xfrm>
            <a:prstGeom prst="line">
              <a:avLst/>
            </a:prstGeom>
            <a:noFill/>
            <a:ln w="25400" cap="sq" cmpd="sng" algn="ctr">
              <a:solidFill>
                <a:srgbClr val="66FF33"/>
              </a:solidFill>
              <a:prstDash val="solid"/>
              <a:round/>
              <a:headEnd type="none" w="med" len="med"/>
              <a:tailEnd type="none" w="med" len="med"/>
            </a:ln>
            <a:effectLst/>
          </p:spPr>
        </p:cxnSp>
        <p:cxnSp>
          <p:nvCxnSpPr>
            <p:cNvPr id="381" name="Straight Connector 380"/>
            <p:cNvCxnSpPr/>
            <p:nvPr/>
          </p:nvCxnSpPr>
          <p:spPr bwMode="auto">
            <a:xfrm>
              <a:off x="5791850" y="1104792"/>
              <a:ext cx="1069500" cy="153067"/>
            </a:xfrm>
            <a:prstGeom prst="line">
              <a:avLst/>
            </a:prstGeom>
            <a:noFill/>
            <a:ln w="25400" cap="sq" cmpd="sng" algn="ctr">
              <a:solidFill>
                <a:srgbClr val="66FF33"/>
              </a:solidFill>
              <a:prstDash val="solid"/>
              <a:round/>
              <a:headEnd type="none" w="med" len="med"/>
              <a:tailEnd type="none" w="med" len="med"/>
            </a:ln>
            <a:effectLst/>
          </p:spPr>
        </p:cxnSp>
        <p:cxnSp>
          <p:nvCxnSpPr>
            <p:cNvPr id="382" name="Straight Connector 381"/>
            <p:cNvCxnSpPr/>
            <p:nvPr/>
          </p:nvCxnSpPr>
          <p:spPr bwMode="auto">
            <a:xfrm flipV="1">
              <a:off x="5789656" y="1257859"/>
              <a:ext cx="1071694" cy="121001"/>
            </a:xfrm>
            <a:prstGeom prst="line">
              <a:avLst/>
            </a:prstGeom>
            <a:noFill/>
            <a:ln w="25400" cap="sq" cmpd="sng" algn="ctr">
              <a:solidFill>
                <a:srgbClr val="66FF33"/>
              </a:solidFill>
              <a:prstDash val="solid"/>
              <a:round/>
              <a:headEnd type="none" w="med" len="med"/>
              <a:tailEnd type="none" w="med" len="med"/>
            </a:ln>
            <a:effectLst/>
          </p:spPr>
        </p:cxnSp>
        <p:cxnSp>
          <p:nvCxnSpPr>
            <p:cNvPr id="383" name="Straight Connector 382"/>
            <p:cNvCxnSpPr/>
            <p:nvPr/>
          </p:nvCxnSpPr>
          <p:spPr bwMode="auto">
            <a:xfrm flipV="1">
              <a:off x="5785268" y="1257859"/>
              <a:ext cx="1076082" cy="669137"/>
            </a:xfrm>
            <a:prstGeom prst="line">
              <a:avLst/>
            </a:prstGeom>
            <a:noFill/>
            <a:ln w="25400" cap="sq" cmpd="sng" algn="ctr">
              <a:solidFill>
                <a:srgbClr val="66FF33"/>
              </a:solidFill>
              <a:prstDash val="solid"/>
              <a:round/>
              <a:headEnd type="none" w="med" len="med"/>
              <a:tailEnd type="none" w="med" len="med"/>
            </a:ln>
            <a:effectLst/>
          </p:spPr>
        </p:cxnSp>
        <p:cxnSp>
          <p:nvCxnSpPr>
            <p:cNvPr id="384" name="Straight Connector 383"/>
            <p:cNvCxnSpPr/>
            <p:nvPr/>
          </p:nvCxnSpPr>
          <p:spPr bwMode="auto">
            <a:xfrm flipV="1">
              <a:off x="5783074" y="1257859"/>
              <a:ext cx="1078276" cy="943205"/>
            </a:xfrm>
            <a:prstGeom prst="line">
              <a:avLst/>
            </a:prstGeom>
            <a:noFill/>
            <a:ln w="25400" cap="sq" cmpd="sng" algn="ctr">
              <a:solidFill>
                <a:srgbClr val="66FF33"/>
              </a:solidFill>
              <a:prstDash val="solid"/>
              <a:round/>
              <a:headEnd type="none" w="med" len="med"/>
              <a:tailEnd type="none" w="med" len="med"/>
            </a:ln>
            <a:effectLst/>
          </p:spPr>
        </p:cxnSp>
        <p:cxnSp>
          <p:nvCxnSpPr>
            <p:cNvPr id="385" name="Straight Connector 384"/>
            <p:cNvCxnSpPr/>
            <p:nvPr/>
          </p:nvCxnSpPr>
          <p:spPr bwMode="auto">
            <a:xfrm flipV="1">
              <a:off x="5780880" y="1257859"/>
              <a:ext cx="1080470" cy="1217273"/>
            </a:xfrm>
            <a:prstGeom prst="line">
              <a:avLst/>
            </a:prstGeom>
            <a:noFill/>
            <a:ln w="25400" cap="sq" cmpd="sng" algn="ctr">
              <a:solidFill>
                <a:srgbClr val="66FF33"/>
              </a:solidFill>
              <a:prstDash val="solid"/>
              <a:round/>
              <a:headEnd type="none" w="med" len="med"/>
              <a:tailEnd type="none" w="med" len="med"/>
            </a:ln>
            <a:effectLst/>
          </p:spPr>
        </p:cxnSp>
        <p:cxnSp>
          <p:nvCxnSpPr>
            <p:cNvPr id="386" name="Straight Connector 385"/>
            <p:cNvCxnSpPr/>
            <p:nvPr/>
          </p:nvCxnSpPr>
          <p:spPr bwMode="auto">
            <a:xfrm flipV="1">
              <a:off x="5778686" y="1257859"/>
              <a:ext cx="1082664" cy="1491343"/>
            </a:xfrm>
            <a:prstGeom prst="line">
              <a:avLst/>
            </a:prstGeom>
            <a:noFill/>
            <a:ln w="25400" cap="sq" cmpd="sng" algn="ctr">
              <a:solidFill>
                <a:srgbClr val="66FF33"/>
              </a:solidFill>
              <a:prstDash val="solid"/>
              <a:round/>
              <a:headEnd type="none" w="med" len="med"/>
              <a:tailEnd type="none" w="med" len="med"/>
            </a:ln>
            <a:effectLst/>
          </p:spPr>
        </p:cxnSp>
        <p:sp>
          <p:nvSpPr>
            <p:cNvPr id="387" name="Oval 386"/>
            <p:cNvSpPr/>
            <p:nvPr/>
          </p:nvSpPr>
          <p:spPr>
            <a:xfrm>
              <a:off x="5689912" y="47241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8" name="Oval 387"/>
            <p:cNvSpPr/>
            <p:nvPr/>
          </p:nvSpPr>
          <p:spPr>
            <a:xfrm>
              <a:off x="5689998" y="76523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89" name="Oval 388"/>
            <p:cNvSpPr/>
            <p:nvPr/>
          </p:nvSpPr>
          <p:spPr>
            <a:xfrm>
              <a:off x="5690084" y="102961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0" name="Oval 389"/>
            <p:cNvSpPr/>
            <p:nvPr/>
          </p:nvSpPr>
          <p:spPr>
            <a:xfrm>
              <a:off x="5690170" y="129400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1" name="Oval 390"/>
            <p:cNvSpPr/>
            <p:nvPr/>
          </p:nvSpPr>
          <p:spPr>
            <a:xfrm>
              <a:off x="5690342" y="182277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2" name="Oval 391"/>
            <p:cNvSpPr/>
            <p:nvPr/>
          </p:nvSpPr>
          <p:spPr>
            <a:xfrm>
              <a:off x="5690428" y="209725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3" name="Oval 392"/>
            <p:cNvSpPr/>
            <p:nvPr/>
          </p:nvSpPr>
          <p:spPr>
            <a:xfrm>
              <a:off x="5690514" y="237174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394" name="Oval 393"/>
            <p:cNvSpPr/>
            <p:nvPr/>
          </p:nvSpPr>
          <p:spPr>
            <a:xfrm>
              <a:off x="5690600" y="2646234"/>
              <a:ext cx="180000" cy="180000"/>
            </a:xfrm>
            <a:prstGeom prst="ellipse">
              <a:avLst/>
            </a:prstGeom>
            <a:solidFill>
              <a:srgbClr val="FF00FF"/>
            </a:solidFill>
            <a:ln>
              <a:noFill/>
            </a:ln>
          </p:spPr>
          <p:txBody>
            <a:bodyPr wrap="square" rtlCol="0" anchor="ctr">
              <a:spAutoFit/>
            </a:bodyPr>
            <a:lstStyle/>
            <a:p>
              <a:pPr algn="l"/>
              <a:endParaRPr lang="en-CA" sz="2400"/>
            </a:p>
          </p:txBody>
        </p:sp>
        <p:grpSp>
          <p:nvGrpSpPr>
            <p:cNvPr id="395" name="Group 394"/>
            <p:cNvGrpSpPr/>
            <p:nvPr/>
          </p:nvGrpSpPr>
          <p:grpSpPr>
            <a:xfrm>
              <a:off x="6771206" y="1152459"/>
              <a:ext cx="185296" cy="992125"/>
              <a:chOff x="6781800" y="1152459"/>
              <a:chExt cx="185296" cy="992125"/>
            </a:xfrm>
          </p:grpSpPr>
          <p:sp>
            <p:nvSpPr>
              <p:cNvPr id="396" name="Oval 395"/>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397" name="Oval 396"/>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398" name="Oval 397"/>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399" name="Oval 398"/>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a:p>
            </p:txBody>
          </p:sp>
        </p:grpSp>
      </p:grpSp>
      <p:grpSp>
        <p:nvGrpSpPr>
          <p:cNvPr id="400" name="Group 399"/>
          <p:cNvGrpSpPr/>
          <p:nvPr/>
        </p:nvGrpSpPr>
        <p:grpSpPr>
          <a:xfrm>
            <a:off x="5486400" y="4213633"/>
            <a:ext cx="718658" cy="1001584"/>
            <a:chOff x="6771206" y="1143000"/>
            <a:chExt cx="718658" cy="1001584"/>
          </a:xfrm>
        </p:grpSpPr>
        <p:cxnSp>
          <p:nvCxnSpPr>
            <p:cNvPr id="401" name="Straight Connector 400"/>
            <p:cNvCxnSpPr/>
            <p:nvPr/>
          </p:nvCxnSpPr>
          <p:spPr bwMode="auto">
            <a:xfrm flipV="1">
              <a:off x="6854544" y="2057400"/>
              <a:ext cx="460656" cy="1"/>
            </a:xfrm>
            <a:prstGeom prst="line">
              <a:avLst/>
            </a:prstGeom>
            <a:noFill/>
            <a:ln w="25400" cap="sq" cmpd="sng" algn="ctr">
              <a:solidFill>
                <a:srgbClr val="66FF33"/>
              </a:solidFill>
              <a:prstDash val="solid"/>
              <a:round/>
              <a:headEnd type="none" w="med" len="med"/>
              <a:tailEnd type="none" w="med" len="med"/>
            </a:ln>
            <a:effectLst/>
          </p:spPr>
        </p:cxnSp>
        <p:grpSp>
          <p:nvGrpSpPr>
            <p:cNvPr id="402" name="Group 401"/>
            <p:cNvGrpSpPr/>
            <p:nvPr/>
          </p:nvGrpSpPr>
          <p:grpSpPr>
            <a:xfrm>
              <a:off x="7304568" y="1143000"/>
              <a:ext cx="185296" cy="992125"/>
              <a:chOff x="6781800" y="1152459"/>
              <a:chExt cx="185296" cy="992125"/>
            </a:xfrm>
          </p:grpSpPr>
          <p:sp>
            <p:nvSpPr>
              <p:cNvPr id="411" name="Oval 410"/>
              <p:cNvSpPr/>
              <p:nvPr/>
            </p:nvSpPr>
            <p:spPr>
              <a:xfrm>
                <a:off x="6786924" y="1152459"/>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2" name="Oval 411"/>
              <p:cNvSpPr/>
              <p:nvPr/>
            </p:nvSpPr>
            <p:spPr>
              <a:xfrm>
                <a:off x="6787010" y="1446495"/>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3" name="Oval 412"/>
              <p:cNvSpPr/>
              <p:nvPr/>
            </p:nvSpPr>
            <p:spPr>
              <a:xfrm>
                <a:off x="6787096" y="1705387"/>
                <a:ext cx="180000" cy="180000"/>
              </a:xfrm>
              <a:prstGeom prst="ellipse">
                <a:avLst/>
              </a:prstGeom>
              <a:solidFill>
                <a:srgbClr val="00FFFF"/>
              </a:solidFill>
              <a:ln>
                <a:noFill/>
              </a:ln>
            </p:spPr>
            <p:txBody>
              <a:bodyPr wrap="square" rtlCol="0" anchor="ctr">
                <a:spAutoFit/>
              </a:bodyPr>
              <a:lstStyle/>
              <a:p>
                <a:pPr algn="l"/>
                <a:endParaRPr lang="en-CA" sz="2400"/>
              </a:p>
            </p:txBody>
          </p:sp>
          <p:sp>
            <p:nvSpPr>
              <p:cNvPr id="414" name="Oval 413"/>
              <p:cNvSpPr/>
              <p:nvPr/>
            </p:nvSpPr>
            <p:spPr>
              <a:xfrm>
                <a:off x="6781800" y="1964584"/>
                <a:ext cx="180000" cy="180000"/>
              </a:xfrm>
              <a:prstGeom prst="ellipse">
                <a:avLst/>
              </a:prstGeom>
              <a:solidFill>
                <a:srgbClr val="00FFFF"/>
              </a:solidFill>
              <a:ln>
                <a:noFill/>
              </a:ln>
            </p:spPr>
            <p:txBody>
              <a:bodyPr wrap="square" rtlCol="0" anchor="ctr">
                <a:spAutoFit/>
              </a:bodyPr>
              <a:lstStyle/>
              <a:p>
                <a:pPr algn="l"/>
                <a:endParaRPr lang="en-CA" sz="2400"/>
              </a:p>
            </p:txBody>
          </p:sp>
        </p:grpSp>
        <p:cxnSp>
          <p:nvCxnSpPr>
            <p:cNvPr id="403" name="Straight Connector 402"/>
            <p:cNvCxnSpPr/>
            <p:nvPr/>
          </p:nvCxnSpPr>
          <p:spPr bwMode="auto">
            <a:xfrm flipV="1">
              <a:off x="6884580" y="1789812"/>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404" name="Straight Connector 403"/>
            <p:cNvCxnSpPr/>
            <p:nvPr/>
          </p:nvCxnSpPr>
          <p:spPr bwMode="auto">
            <a:xfrm flipV="1">
              <a:off x="6914616" y="1522224"/>
              <a:ext cx="460656" cy="1"/>
            </a:xfrm>
            <a:prstGeom prst="line">
              <a:avLst/>
            </a:prstGeom>
            <a:noFill/>
            <a:ln w="25400" cap="sq" cmpd="sng" algn="ctr">
              <a:solidFill>
                <a:srgbClr val="66FF33"/>
              </a:solidFill>
              <a:prstDash val="solid"/>
              <a:round/>
              <a:headEnd type="none" w="med" len="med"/>
              <a:tailEnd type="none" w="med" len="med"/>
            </a:ln>
            <a:effectLst/>
          </p:spPr>
        </p:cxnSp>
        <p:cxnSp>
          <p:nvCxnSpPr>
            <p:cNvPr id="405" name="Straight Connector 404"/>
            <p:cNvCxnSpPr/>
            <p:nvPr/>
          </p:nvCxnSpPr>
          <p:spPr bwMode="auto">
            <a:xfrm flipV="1">
              <a:off x="6944652" y="1254636"/>
              <a:ext cx="460656" cy="1"/>
            </a:xfrm>
            <a:prstGeom prst="line">
              <a:avLst/>
            </a:prstGeom>
            <a:noFill/>
            <a:ln w="25400" cap="sq" cmpd="sng" algn="ctr">
              <a:solidFill>
                <a:srgbClr val="66FF33"/>
              </a:solidFill>
              <a:prstDash val="solid"/>
              <a:round/>
              <a:headEnd type="none" w="med" len="med"/>
              <a:tailEnd type="none" w="med" len="med"/>
            </a:ln>
            <a:effectLst/>
          </p:spPr>
        </p:cxnSp>
        <p:grpSp>
          <p:nvGrpSpPr>
            <p:cNvPr id="406" name="Group 405"/>
            <p:cNvGrpSpPr/>
            <p:nvPr/>
          </p:nvGrpSpPr>
          <p:grpSpPr>
            <a:xfrm>
              <a:off x="6771206" y="1152459"/>
              <a:ext cx="185296" cy="992125"/>
              <a:chOff x="6771206" y="1152459"/>
              <a:chExt cx="185296" cy="992125"/>
            </a:xfrm>
          </p:grpSpPr>
          <p:sp>
            <p:nvSpPr>
              <p:cNvPr id="407" name="Oval 406"/>
              <p:cNvSpPr/>
              <p:nvPr/>
            </p:nvSpPr>
            <p:spPr>
              <a:xfrm>
                <a:off x="6776330" y="1152459"/>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8" name="Oval 407"/>
              <p:cNvSpPr/>
              <p:nvPr/>
            </p:nvSpPr>
            <p:spPr>
              <a:xfrm>
                <a:off x="6776416" y="1446495"/>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09" name="Oval 408"/>
              <p:cNvSpPr/>
              <p:nvPr/>
            </p:nvSpPr>
            <p:spPr>
              <a:xfrm>
                <a:off x="6776502" y="1705387"/>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10" name="Oval 409"/>
              <p:cNvSpPr/>
              <p:nvPr/>
            </p:nvSpPr>
            <p:spPr>
              <a:xfrm>
                <a:off x="6771206" y="1964584"/>
                <a:ext cx="180000" cy="180000"/>
              </a:xfrm>
              <a:prstGeom prst="ellipse">
                <a:avLst/>
              </a:prstGeom>
              <a:solidFill>
                <a:srgbClr val="FF00FF"/>
              </a:solidFill>
              <a:ln>
                <a:noFill/>
              </a:ln>
            </p:spPr>
            <p:txBody>
              <a:bodyPr wrap="square" rtlCol="0" anchor="ctr">
                <a:spAutoFit/>
              </a:bodyPr>
              <a:lstStyle/>
              <a:p>
                <a:pPr algn="l"/>
                <a:endParaRPr lang="en-CA" sz="2400"/>
              </a:p>
            </p:txBody>
          </p:sp>
        </p:grpSp>
      </p:grpSp>
      <p:grpSp>
        <p:nvGrpSpPr>
          <p:cNvPr id="416" name="Group 415"/>
          <p:cNvGrpSpPr/>
          <p:nvPr/>
        </p:nvGrpSpPr>
        <p:grpSpPr>
          <a:xfrm>
            <a:off x="1234054" y="3776534"/>
            <a:ext cx="1119268" cy="1892546"/>
            <a:chOff x="4099442" y="1085152"/>
            <a:chExt cx="1119268" cy="1892546"/>
          </a:xfrm>
        </p:grpSpPr>
        <p:cxnSp>
          <p:nvCxnSpPr>
            <p:cNvPr id="431" name="Straight Connector 430"/>
            <p:cNvCxnSpPr/>
            <p:nvPr/>
          </p:nvCxnSpPr>
          <p:spPr bwMode="auto">
            <a:xfrm flipV="1">
              <a:off x="4188388" y="1734248"/>
              <a:ext cx="1027710" cy="423862"/>
            </a:xfrm>
            <a:prstGeom prst="line">
              <a:avLst/>
            </a:prstGeom>
            <a:noFill/>
            <a:ln w="25400" cap="sq" cmpd="sng" algn="ctr">
              <a:solidFill>
                <a:srgbClr val="66FF33"/>
              </a:solidFill>
              <a:prstDash val="solid"/>
              <a:round/>
              <a:headEnd type="none" w="med" len="med"/>
              <a:tailEnd type="none" w="med" len="med"/>
            </a:ln>
            <a:effectLst/>
          </p:spPr>
        </p:cxnSp>
        <p:cxnSp>
          <p:nvCxnSpPr>
            <p:cNvPr id="432" name="Straight Connector 431"/>
            <p:cNvCxnSpPr/>
            <p:nvPr/>
          </p:nvCxnSpPr>
          <p:spPr bwMode="auto">
            <a:xfrm>
              <a:off x="4114800" y="1085152"/>
              <a:ext cx="1053397" cy="667448"/>
            </a:xfrm>
            <a:prstGeom prst="line">
              <a:avLst/>
            </a:prstGeom>
            <a:noFill/>
            <a:ln w="25400" cap="sq" cmpd="sng" algn="ctr">
              <a:solidFill>
                <a:srgbClr val="66FF33"/>
              </a:solidFill>
              <a:prstDash val="solid"/>
              <a:round/>
              <a:headEnd type="none" w="med" len="med"/>
              <a:tailEnd type="none" w="med" len="med"/>
            </a:ln>
            <a:effectLst/>
          </p:spPr>
        </p:cxnSp>
        <p:cxnSp>
          <p:nvCxnSpPr>
            <p:cNvPr id="433" name="Straight Connector 432"/>
            <p:cNvCxnSpPr/>
            <p:nvPr/>
          </p:nvCxnSpPr>
          <p:spPr bwMode="auto">
            <a:xfrm>
              <a:off x="4112606" y="1335816"/>
              <a:ext cx="1106104" cy="398432"/>
            </a:xfrm>
            <a:prstGeom prst="line">
              <a:avLst/>
            </a:prstGeom>
            <a:noFill/>
            <a:ln w="25400" cap="sq" cmpd="sng" algn="ctr">
              <a:solidFill>
                <a:srgbClr val="66FF33"/>
              </a:solidFill>
              <a:prstDash val="solid"/>
              <a:round/>
              <a:headEnd type="none" w="med" len="med"/>
              <a:tailEnd type="none" w="med" len="med"/>
            </a:ln>
            <a:effectLst/>
          </p:spPr>
        </p:cxnSp>
        <p:cxnSp>
          <p:nvCxnSpPr>
            <p:cNvPr id="434" name="Straight Connector 433"/>
            <p:cNvCxnSpPr/>
            <p:nvPr/>
          </p:nvCxnSpPr>
          <p:spPr bwMode="auto">
            <a:xfrm>
              <a:off x="4110412" y="1607358"/>
              <a:ext cx="1108298" cy="126890"/>
            </a:xfrm>
            <a:prstGeom prst="line">
              <a:avLst/>
            </a:prstGeom>
            <a:noFill/>
            <a:ln w="25400" cap="sq" cmpd="sng" algn="ctr">
              <a:solidFill>
                <a:srgbClr val="66FF33"/>
              </a:solidFill>
              <a:prstDash val="solid"/>
              <a:round/>
              <a:headEnd type="none" w="med" len="med"/>
              <a:tailEnd type="none" w="med" len="med"/>
            </a:ln>
            <a:effectLst/>
          </p:spPr>
        </p:cxnSp>
        <p:cxnSp>
          <p:nvCxnSpPr>
            <p:cNvPr id="435" name="Straight Connector 434"/>
            <p:cNvCxnSpPr/>
            <p:nvPr/>
          </p:nvCxnSpPr>
          <p:spPr bwMode="auto">
            <a:xfrm flipV="1">
              <a:off x="4108218" y="1734248"/>
              <a:ext cx="1110492" cy="147178"/>
            </a:xfrm>
            <a:prstGeom prst="line">
              <a:avLst/>
            </a:prstGeom>
            <a:noFill/>
            <a:ln w="25400" cap="sq" cmpd="sng" algn="ctr">
              <a:solidFill>
                <a:srgbClr val="66FF33"/>
              </a:solidFill>
              <a:prstDash val="solid"/>
              <a:round/>
              <a:headEnd type="none" w="med" len="med"/>
              <a:tailEnd type="none" w="med" len="med"/>
            </a:ln>
            <a:effectLst/>
          </p:spPr>
        </p:cxnSp>
        <p:cxnSp>
          <p:nvCxnSpPr>
            <p:cNvPr id="436" name="Straight Connector 435"/>
            <p:cNvCxnSpPr/>
            <p:nvPr/>
          </p:nvCxnSpPr>
          <p:spPr bwMode="auto">
            <a:xfrm flipV="1">
              <a:off x="4103830" y="1703306"/>
              <a:ext cx="1038680" cy="726256"/>
            </a:xfrm>
            <a:prstGeom prst="line">
              <a:avLst/>
            </a:prstGeom>
            <a:noFill/>
            <a:ln w="25400" cap="sq" cmpd="sng" algn="ctr">
              <a:solidFill>
                <a:srgbClr val="66FF33"/>
              </a:solidFill>
              <a:prstDash val="solid"/>
              <a:round/>
              <a:headEnd type="none" w="med" len="med"/>
              <a:tailEnd type="none" w="med" len="med"/>
            </a:ln>
            <a:effectLst/>
          </p:spPr>
        </p:cxnSp>
        <p:cxnSp>
          <p:nvCxnSpPr>
            <p:cNvPr id="437" name="Straight Connector 436"/>
            <p:cNvCxnSpPr/>
            <p:nvPr/>
          </p:nvCxnSpPr>
          <p:spPr bwMode="auto">
            <a:xfrm flipV="1">
              <a:off x="4101636" y="1734248"/>
              <a:ext cx="1040874" cy="969382"/>
            </a:xfrm>
            <a:prstGeom prst="line">
              <a:avLst/>
            </a:prstGeom>
            <a:noFill/>
            <a:ln w="25400" cap="sq" cmpd="sng" algn="ctr">
              <a:solidFill>
                <a:srgbClr val="66FF33"/>
              </a:solidFill>
              <a:prstDash val="solid"/>
              <a:round/>
              <a:headEnd type="none" w="med" len="med"/>
              <a:tailEnd type="none" w="med" len="med"/>
            </a:ln>
            <a:effectLst/>
          </p:spPr>
        </p:cxnSp>
        <p:cxnSp>
          <p:nvCxnSpPr>
            <p:cNvPr id="438" name="Straight Connector 437"/>
            <p:cNvCxnSpPr/>
            <p:nvPr/>
          </p:nvCxnSpPr>
          <p:spPr bwMode="auto">
            <a:xfrm flipV="1">
              <a:off x="4099442" y="1734248"/>
              <a:ext cx="1119268" cy="1243450"/>
            </a:xfrm>
            <a:prstGeom prst="line">
              <a:avLst/>
            </a:prstGeom>
            <a:noFill/>
            <a:ln w="25400" cap="sq" cmpd="sng" algn="ctr">
              <a:solidFill>
                <a:srgbClr val="66FF33"/>
              </a:solidFill>
              <a:prstDash val="solid"/>
              <a:round/>
              <a:headEnd type="none" w="med" len="med"/>
              <a:tailEnd type="none" w="med" len="med"/>
            </a:ln>
            <a:effectLst/>
          </p:spPr>
        </p:cxnSp>
      </p:grpSp>
      <p:grpSp>
        <p:nvGrpSpPr>
          <p:cNvPr id="439" name="Group 438"/>
          <p:cNvGrpSpPr/>
          <p:nvPr/>
        </p:nvGrpSpPr>
        <p:grpSpPr>
          <a:xfrm>
            <a:off x="2236852" y="3521935"/>
            <a:ext cx="1277786" cy="2374932"/>
            <a:chOff x="4008388" y="953868"/>
            <a:chExt cx="1277786" cy="2374932"/>
          </a:xfrm>
        </p:grpSpPr>
        <p:grpSp>
          <p:nvGrpSpPr>
            <p:cNvPr id="440" name="Group 439"/>
            <p:cNvGrpSpPr/>
            <p:nvPr/>
          </p:nvGrpSpPr>
          <p:grpSpPr>
            <a:xfrm>
              <a:off x="4097248" y="1066800"/>
              <a:ext cx="1082664" cy="2184968"/>
              <a:chOff x="4097248" y="1066800"/>
              <a:chExt cx="1082664" cy="2184968"/>
            </a:xfrm>
          </p:grpSpPr>
          <p:cxnSp>
            <p:nvCxnSpPr>
              <p:cNvPr id="481" name="Straight Connector 480"/>
              <p:cNvCxnSpPr>
                <a:stCxn id="441" idx="6"/>
              </p:cNvCxnSpPr>
              <p:nvPr/>
            </p:nvCxnSpPr>
            <p:spPr bwMode="auto">
              <a:xfrm>
                <a:off x="4188388" y="2158110"/>
                <a:ext cx="901524" cy="268363"/>
              </a:xfrm>
              <a:prstGeom prst="line">
                <a:avLst/>
              </a:prstGeom>
              <a:noFill/>
              <a:ln w="25400" cap="sq" cmpd="sng" algn="ctr">
                <a:solidFill>
                  <a:srgbClr val="66FF33"/>
                </a:solidFill>
                <a:prstDash val="solid"/>
                <a:round/>
                <a:headEnd type="none" w="med" len="med"/>
                <a:tailEnd type="none" w="med" len="med"/>
              </a:ln>
              <a:effectLst/>
            </p:spPr>
          </p:cxnSp>
          <p:cxnSp>
            <p:nvCxnSpPr>
              <p:cNvPr id="482" name="Straight Connector 481"/>
              <p:cNvCxnSpPr/>
              <p:nvPr/>
            </p:nvCxnSpPr>
            <p:spPr bwMode="auto">
              <a:xfrm>
                <a:off x="4114800" y="1066800"/>
                <a:ext cx="975112" cy="1296033"/>
              </a:xfrm>
              <a:prstGeom prst="line">
                <a:avLst/>
              </a:prstGeom>
              <a:noFill/>
              <a:ln w="25400" cap="sq" cmpd="sng" algn="ctr">
                <a:solidFill>
                  <a:srgbClr val="66FF33"/>
                </a:solidFill>
                <a:prstDash val="solid"/>
                <a:round/>
                <a:headEnd type="none" w="med" len="med"/>
                <a:tailEnd type="none" w="med" len="med"/>
              </a:ln>
              <a:effectLst/>
            </p:spPr>
          </p:cxnSp>
          <p:cxnSp>
            <p:nvCxnSpPr>
              <p:cNvPr id="483" name="Straight Connector 482"/>
              <p:cNvCxnSpPr/>
              <p:nvPr/>
            </p:nvCxnSpPr>
            <p:spPr bwMode="auto">
              <a:xfrm>
                <a:off x="4112606" y="1335816"/>
                <a:ext cx="1003666" cy="1027017"/>
              </a:xfrm>
              <a:prstGeom prst="line">
                <a:avLst/>
              </a:prstGeom>
              <a:noFill/>
              <a:ln w="25400" cap="sq" cmpd="sng" algn="ctr">
                <a:solidFill>
                  <a:srgbClr val="66FF33"/>
                </a:solidFill>
                <a:prstDash val="solid"/>
                <a:round/>
                <a:headEnd type="none" w="med" len="med"/>
                <a:tailEnd type="none" w="med" len="med"/>
              </a:ln>
              <a:effectLst/>
            </p:spPr>
          </p:cxnSp>
          <p:cxnSp>
            <p:nvCxnSpPr>
              <p:cNvPr id="484" name="Straight Connector 483"/>
              <p:cNvCxnSpPr/>
              <p:nvPr/>
            </p:nvCxnSpPr>
            <p:spPr bwMode="auto">
              <a:xfrm>
                <a:off x="4110412" y="1607358"/>
                <a:ext cx="979500" cy="819115"/>
              </a:xfrm>
              <a:prstGeom prst="line">
                <a:avLst/>
              </a:prstGeom>
              <a:noFill/>
              <a:ln w="25400" cap="sq" cmpd="sng" algn="ctr">
                <a:solidFill>
                  <a:srgbClr val="66FF33"/>
                </a:solidFill>
                <a:prstDash val="solid"/>
                <a:round/>
                <a:headEnd type="none" w="med" len="med"/>
                <a:tailEnd type="none" w="med" len="med"/>
              </a:ln>
              <a:effectLst/>
            </p:spPr>
          </p:cxnSp>
          <p:cxnSp>
            <p:nvCxnSpPr>
              <p:cNvPr id="485" name="Straight Connector 484"/>
              <p:cNvCxnSpPr/>
              <p:nvPr/>
            </p:nvCxnSpPr>
            <p:spPr bwMode="auto">
              <a:xfrm>
                <a:off x="4108218" y="1881426"/>
                <a:ext cx="1008054" cy="481407"/>
              </a:xfrm>
              <a:prstGeom prst="line">
                <a:avLst/>
              </a:prstGeom>
              <a:noFill/>
              <a:ln w="25400" cap="sq" cmpd="sng" algn="ctr">
                <a:solidFill>
                  <a:srgbClr val="66FF33"/>
                </a:solidFill>
                <a:prstDash val="solid"/>
                <a:round/>
                <a:headEnd type="none" w="med" len="med"/>
                <a:tailEnd type="none" w="med" len="med"/>
              </a:ln>
              <a:effectLst/>
            </p:spPr>
          </p:cxnSp>
          <p:cxnSp>
            <p:nvCxnSpPr>
              <p:cNvPr id="486" name="Straight Connector 485"/>
              <p:cNvCxnSpPr/>
              <p:nvPr/>
            </p:nvCxnSpPr>
            <p:spPr bwMode="auto">
              <a:xfrm flipV="1">
                <a:off x="4103830" y="2336473"/>
                <a:ext cx="1076082" cy="93089"/>
              </a:xfrm>
              <a:prstGeom prst="line">
                <a:avLst/>
              </a:prstGeom>
              <a:noFill/>
              <a:ln w="25400" cap="sq" cmpd="sng" algn="ctr">
                <a:solidFill>
                  <a:srgbClr val="66FF33"/>
                </a:solidFill>
                <a:prstDash val="solid"/>
                <a:round/>
                <a:headEnd type="none" w="med" len="med"/>
                <a:tailEnd type="none" w="med" len="med"/>
              </a:ln>
              <a:effectLst/>
            </p:spPr>
          </p:cxnSp>
          <p:cxnSp>
            <p:nvCxnSpPr>
              <p:cNvPr id="487" name="Straight Connector 486"/>
              <p:cNvCxnSpPr/>
              <p:nvPr/>
            </p:nvCxnSpPr>
            <p:spPr bwMode="auto">
              <a:xfrm flipV="1">
                <a:off x="4101636" y="2336473"/>
                <a:ext cx="1078276" cy="367157"/>
              </a:xfrm>
              <a:prstGeom prst="line">
                <a:avLst/>
              </a:prstGeom>
              <a:noFill/>
              <a:ln w="25400" cap="sq" cmpd="sng" algn="ctr">
                <a:solidFill>
                  <a:srgbClr val="66FF33"/>
                </a:solidFill>
                <a:prstDash val="solid"/>
                <a:round/>
                <a:headEnd type="none" w="med" len="med"/>
                <a:tailEnd type="none" w="med" len="med"/>
              </a:ln>
              <a:effectLst/>
            </p:spPr>
          </p:cxnSp>
          <p:cxnSp>
            <p:nvCxnSpPr>
              <p:cNvPr id="488" name="Straight Connector 487"/>
              <p:cNvCxnSpPr/>
              <p:nvPr/>
            </p:nvCxnSpPr>
            <p:spPr bwMode="auto">
              <a:xfrm flipV="1">
                <a:off x="4099442" y="2490113"/>
                <a:ext cx="1016830" cy="487585"/>
              </a:xfrm>
              <a:prstGeom prst="line">
                <a:avLst/>
              </a:prstGeom>
              <a:noFill/>
              <a:ln w="25400" cap="sq" cmpd="sng" algn="ctr">
                <a:solidFill>
                  <a:srgbClr val="66FF33"/>
                </a:solidFill>
                <a:prstDash val="solid"/>
                <a:round/>
                <a:headEnd type="none" w="med" len="med"/>
                <a:tailEnd type="none" w="med" len="med"/>
              </a:ln>
              <a:effectLst/>
            </p:spPr>
          </p:cxnSp>
          <p:cxnSp>
            <p:nvCxnSpPr>
              <p:cNvPr id="489" name="Straight Connector 488"/>
              <p:cNvCxnSpPr/>
              <p:nvPr/>
            </p:nvCxnSpPr>
            <p:spPr bwMode="auto">
              <a:xfrm flipV="1">
                <a:off x="4097248" y="2336473"/>
                <a:ext cx="1082664" cy="915295"/>
              </a:xfrm>
              <a:prstGeom prst="line">
                <a:avLst/>
              </a:prstGeom>
              <a:noFill/>
              <a:ln w="25400" cap="sq" cmpd="sng" algn="ctr">
                <a:solidFill>
                  <a:srgbClr val="66FF33"/>
                </a:solidFill>
                <a:prstDash val="solid"/>
                <a:round/>
                <a:headEnd type="none" w="med" len="med"/>
                <a:tailEnd type="none" w="med" len="med"/>
              </a:ln>
              <a:effectLst/>
            </p:spPr>
          </p:cxnSp>
        </p:grpSp>
        <p:sp>
          <p:nvSpPr>
            <p:cNvPr id="441" name="Oval 440"/>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2" name="Oval 441"/>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3" name="Oval 442"/>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4" name="Oval 443"/>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5" name="Oval 444"/>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6" name="Oval 445"/>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7" name="Oval 446"/>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8" name="Oval 447"/>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49" name="Oval 448"/>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nvGrpSpPr>
            <p:cNvPr id="450" name="Group 449"/>
            <p:cNvGrpSpPr/>
            <p:nvPr/>
          </p:nvGrpSpPr>
          <p:grpSpPr>
            <a:xfrm>
              <a:off x="4008388" y="965526"/>
              <a:ext cx="1081524" cy="2363274"/>
              <a:chOff x="4008388" y="965526"/>
              <a:chExt cx="1081524" cy="2363274"/>
            </a:xfrm>
          </p:grpSpPr>
          <p:cxnSp>
            <p:nvCxnSpPr>
              <p:cNvPr id="462" name="Straight Connector 461"/>
              <p:cNvCxnSpPr>
                <a:stCxn id="463" idx="6"/>
              </p:cNvCxnSpPr>
              <p:nvPr/>
            </p:nvCxnSpPr>
            <p:spPr bwMode="auto">
              <a:xfrm flipV="1">
                <a:off x="4188388" y="1614000"/>
                <a:ext cx="901524" cy="511856"/>
              </a:xfrm>
              <a:prstGeom prst="line">
                <a:avLst/>
              </a:prstGeom>
              <a:noFill/>
              <a:ln w="25400" cap="sq" cmpd="sng" algn="ctr">
                <a:solidFill>
                  <a:srgbClr val="66FF33"/>
                </a:solidFill>
                <a:prstDash val="solid"/>
                <a:round/>
                <a:headEnd type="none" w="med" len="med"/>
                <a:tailEnd type="none" w="med" len="med"/>
              </a:ln>
              <a:effectLst/>
            </p:spPr>
          </p:cxnSp>
          <p:sp>
            <p:nvSpPr>
              <p:cNvPr id="463" name="Oval 462"/>
              <p:cNvSpPr/>
              <p:nvPr/>
            </p:nvSpPr>
            <p:spPr>
              <a:xfrm>
                <a:off x="4008388" y="2068110"/>
                <a:ext cx="180000" cy="180000"/>
              </a:xfrm>
              <a:prstGeom prst="ellipse">
                <a:avLst/>
              </a:prstGeom>
              <a:solidFill>
                <a:srgbClr val="FF00FF"/>
              </a:solidFill>
              <a:ln>
                <a:noFill/>
              </a:ln>
            </p:spPr>
            <p:txBody>
              <a:bodyPr wrap="square" rtlCol="0" anchor="ctr">
                <a:spAutoFit/>
              </a:bodyPr>
              <a:lstStyle/>
              <a:p>
                <a:pPr algn="l"/>
                <a:endParaRPr lang="en-CA" sz="2400"/>
              </a:p>
            </p:txBody>
          </p:sp>
          <p:cxnSp>
            <p:nvCxnSpPr>
              <p:cNvPr id="464" name="Straight Connector 463"/>
              <p:cNvCxnSpPr/>
              <p:nvPr/>
            </p:nvCxnSpPr>
            <p:spPr bwMode="auto">
              <a:xfrm>
                <a:off x="4114800" y="1066800"/>
                <a:ext cx="975112" cy="547200"/>
              </a:xfrm>
              <a:prstGeom prst="line">
                <a:avLst/>
              </a:prstGeom>
              <a:noFill/>
              <a:ln w="25400" cap="sq" cmpd="sng" algn="ctr">
                <a:solidFill>
                  <a:srgbClr val="66FF33"/>
                </a:solidFill>
                <a:prstDash val="solid"/>
                <a:round/>
                <a:headEnd type="none" w="med" len="med"/>
                <a:tailEnd type="none" w="med" len="med"/>
              </a:ln>
              <a:effectLst/>
            </p:spPr>
          </p:cxnSp>
          <p:cxnSp>
            <p:nvCxnSpPr>
              <p:cNvPr id="465" name="Straight Connector 464"/>
              <p:cNvCxnSpPr/>
              <p:nvPr/>
            </p:nvCxnSpPr>
            <p:spPr bwMode="auto">
              <a:xfrm>
                <a:off x="4112606" y="1335816"/>
                <a:ext cx="959754" cy="277248"/>
              </a:xfrm>
              <a:prstGeom prst="line">
                <a:avLst/>
              </a:prstGeom>
              <a:noFill/>
              <a:ln w="25400" cap="sq" cmpd="sng" algn="ctr">
                <a:solidFill>
                  <a:srgbClr val="66FF33"/>
                </a:solidFill>
                <a:prstDash val="solid"/>
                <a:round/>
                <a:headEnd type="none" w="med" len="med"/>
                <a:tailEnd type="none" w="med" len="med"/>
              </a:ln>
              <a:effectLst/>
            </p:spPr>
          </p:cxnSp>
          <p:cxnSp>
            <p:nvCxnSpPr>
              <p:cNvPr id="466" name="Straight Connector 465"/>
              <p:cNvCxnSpPr/>
              <p:nvPr/>
            </p:nvCxnSpPr>
            <p:spPr bwMode="auto">
              <a:xfrm>
                <a:off x="4110412" y="1607358"/>
                <a:ext cx="961948" cy="24176"/>
              </a:xfrm>
              <a:prstGeom prst="line">
                <a:avLst/>
              </a:prstGeom>
              <a:noFill/>
              <a:ln w="25400" cap="sq" cmpd="sng" algn="ctr">
                <a:solidFill>
                  <a:srgbClr val="66FF33"/>
                </a:solidFill>
                <a:prstDash val="solid"/>
                <a:round/>
                <a:headEnd type="none" w="med" len="med"/>
                <a:tailEnd type="none" w="med" len="med"/>
              </a:ln>
              <a:effectLst/>
            </p:spPr>
          </p:cxnSp>
          <p:cxnSp>
            <p:nvCxnSpPr>
              <p:cNvPr id="467" name="Straight Connector 466"/>
              <p:cNvCxnSpPr/>
              <p:nvPr/>
            </p:nvCxnSpPr>
            <p:spPr bwMode="auto">
              <a:xfrm flipV="1">
                <a:off x="4108218" y="1607358"/>
                <a:ext cx="964142" cy="274068"/>
              </a:xfrm>
              <a:prstGeom prst="line">
                <a:avLst/>
              </a:prstGeom>
              <a:noFill/>
              <a:ln w="25400" cap="sq" cmpd="sng" algn="ctr">
                <a:solidFill>
                  <a:srgbClr val="66FF33"/>
                </a:solidFill>
                <a:prstDash val="solid"/>
                <a:round/>
                <a:headEnd type="none" w="med" len="med"/>
                <a:tailEnd type="none" w="med" len="med"/>
              </a:ln>
              <a:effectLst/>
            </p:spPr>
          </p:cxnSp>
          <p:cxnSp>
            <p:nvCxnSpPr>
              <p:cNvPr id="468" name="Straight Connector 467"/>
              <p:cNvCxnSpPr/>
              <p:nvPr/>
            </p:nvCxnSpPr>
            <p:spPr bwMode="auto">
              <a:xfrm flipV="1">
                <a:off x="4106024" y="1614000"/>
                <a:ext cx="983888" cy="541494"/>
              </a:xfrm>
              <a:prstGeom prst="line">
                <a:avLst/>
              </a:prstGeom>
              <a:noFill/>
              <a:ln w="25400" cap="sq" cmpd="sng" algn="ctr">
                <a:solidFill>
                  <a:srgbClr val="66FF33"/>
                </a:solidFill>
                <a:prstDash val="solid"/>
                <a:round/>
                <a:headEnd type="none" w="med" len="med"/>
                <a:tailEnd type="none" w="med" len="med"/>
              </a:ln>
              <a:effectLst/>
            </p:spPr>
          </p:cxnSp>
          <p:cxnSp>
            <p:nvCxnSpPr>
              <p:cNvPr id="469" name="Straight Connector 468"/>
              <p:cNvCxnSpPr/>
              <p:nvPr/>
            </p:nvCxnSpPr>
            <p:spPr bwMode="auto">
              <a:xfrm flipV="1">
                <a:off x="4103830" y="1614000"/>
                <a:ext cx="986082" cy="815562"/>
              </a:xfrm>
              <a:prstGeom prst="line">
                <a:avLst/>
              </a:prstGeom>
              <a:noFill/>
              <a:ln w="25400" cap="sq" cmpd="sng" algn="ctr">
                <a:solidFill>
                  <a:srgbClr val="66FF33"/>
                </a:solidFill>
                <a:prstDash val="solid"/>
                <a:round/>
                <a:headEnd type="none" w="med" len="med"/>
                <a:tailEnd type="none" w="med" len="med"/>
              </a:ln>
              <a:effectLst/>
            </p:spPr>
          </p:cxnSp>
          <p:cxnSp>
            <p:nvCxnSpPr>
              <p:cNvPr id="470" name="Straight Connector 469"/>
              <p:cNvCxnSpPr/>
              <p:nvPr/>
            </p:nvCxnSpPr>
            <p:spPr bwMode="auto">
              <a:xfrm flipV="1">
                <a:off x="4101636" y="1645926"/>
                <a:ext cx="970724" cy="1057704"/>
              </a:xfrm>
              <a:prstGeom prst="line">
                <a:avLst/>
              </a:prstGeom>
              <a:noFill/>
              <a:ln w="25400" cap="sq" cmpd="sng" algn="ctr">
                <a:solidFill>
                  <a:srgbClr val="66FF33"/>
                </a:solidFill>
                <a:prstDash val="solid"/>
                <a:round/>
                <a:headEnd type="none" w="med" len="med"/>
                <a:tailEnd type="none" w="med" len="med"/>
              </a:ln>
              <a:effectLst/>
            </p:spPr>
          </p:cxnSp>
          <p:cxnSp>
            <p:nvCxnSpPr>
              <p:cNvPr id="471" name="Straight Connector 470"/>
              <p:cNvCxnSpPr/>
              <p:nvPr/>
            </p:nvCxnSpPr>
            <p:spPr bwMode="auto">
              <a:xfrm flipV="1">
                <a:off x="4099442" y="1631534"/>
                <a:ext cx="980662" cy="1346164"/>
              </a:xfrm>
              <a:prstGeom prst="line">
                <a:avLst/>
              </a:prstGeom>
              <a:noFill/>
              <a:ln w="25400" cap="sq" cmpd="sng" algn="ctr">
                <a:solidFill>
                  <a:srgbClr val="66FF33"/>
                </a:solidFill>
                <a:prstDash val="solid"/>
                <a:round/>
                <a:headEnd type="none" w="med" len="med"/>
                <a:tailEnd type="none" w="med" len="med"/>
              </a:ln>
              <a:effectLst/>
            </p:spPr>
          </p:cxnSp>
          <p:cxnSp>
            <p:nvCxnSpPr>
              <p:cNvPr id="472" name="Straight Connector 471"/>
              <p:cNvCxnSpPr/>
              <p:nvPr/>
            </p:nvCxnSpPr>
            <p:spPr bwMode="auto">
              <a:xfrm flipV="1">
                <a:off x="4097248" y="1614000"/>
                <a:ext cx="992664" cy="1637767"/>
              </a:xfrm>
              <a:prstGeom prst="line">
                <a:avLst/>
              </a:prstGeom>
              <a:noFill/>
              <a:ln w="25400" cap="sq" cmpd="sng" algn="ctr">
                <a:solidFill>
                  <a:srgbClr val="66FF33"/>
                </a:solidFill>
                <a:prstDash val="solid"/>
                <a:round/>
                <a:headEnd type="none" w="med" len="med"/>
                <a:tailEnd type="none" w="med" len="med"/>
              </a:ln>
              <a:effectLst/>
            </p:spPr>
          </p:cxnSp>
          <p:sp>
            <p:nvSpPr>
              <p:cNvPr id="473" name="Oval 472"/>
              <p:cNvSpPr/>
              <p:nvPr/>
            </p:nvSpPr>
            <p:spPr>
              <a:xfrm>
                <a:off x="4008474" y="96552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4" name="Oval 473"/>
              <p:cNvSpPr/>
              <p:nvPr/>
            </p:nvSpPr>
            <p:spPr>
              <a:xfrm>
                <a:off x="4008560" y="1267800"/>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5" name="Oval 474"/>
              <p:cNvSpPr/>
              <p:nvPr/>
            </p:nvSpPr>
            <p:spPr>
              <a:xfrm>
                <a:off x="4008646" y="153218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6" name="Oval 475"/>
              <p:cNvSpPr/>
              <p:nvPr/>
            </p:nvSpPr>
            <p:spPr>
              <a:xfrm>
                <a:off x="4008732" y="1796568"/>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7" name="Oval 476"/>
              <p:cNvSpPr/>
              <p:nvPr/>
            </p:nvSpPr>
            <p:spPr>
              <a:xfrm>
                <a:off x="4008904" y="2325336"/>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8" name="Oval 477"/>
              <p:cNvSpPr/>
              <p:nvPr/>
            </p:nvSpPr>
            <p:spPr>
              <a:xfrm>
                <a:off x="4008990" y="2599824"/>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79" name="Oval 478"/>
              <p:cNvSpPr/>
              <p:nvPr/>
            </p:nvSpPr>
            <p:spPr>
              <a:xfrm>
                <a:off x="4009076" y="2874312"/>
                <a:ext cx="180000" cy="180000"/>
              </a:xfrm>
              <a:prstGeom prst="ellipse">
                <a:avLst/>
              </a:prstGeom>
              <a:solidFill>
                <a:srgbClr val="FF00FF"/>
              </a:solidFill>
              <a:ln>
                <a:noFill/>
              </a:ln>
            </p:spPr>
            <p:txBody>
              <a:bodyPr wrap="square" rtlCol="0" anchor="ctr">
                <a:spAutoFit/>
              </a:bodyPr>
              <a:lstStyle/>
              <a:p>
                <a:pPr algn="l"/>
                <a:endParaRPr lang="en-CA" sz="2400"/>
              </a:p>
            </p:txBody>
          </p:sp>
          <p:sp>
            <p:nvSpPr>
              <p:cNvPr id="480" name="Oval 479"/>
              <p:cNvSpPr/>
              <p:nvPr/>
            </p:nvSpPr>
            <p:spPr>
              <a:xfrm>
                <a:off x="4009162" y="3148800"/>
                <a:ext cx="180000" cy="180000"/>
              </a:xfrm>
              <a:prstGeom prst="ellipse">
                <a:avLst/>
              </a:prstGeom>
              <a:solidFill>
                <a:srgbClr val="FF00FF"/>
              </a:solidFill>
              <a:ln>
                <a:noFill/>
              </a:ln>
            </p:spPr>
            <p:txBody>
              <a:bodyPr wrap="square" rtlCol="0" anchor="ctr">
                <a:spAutoFit/>
              </a:bodyPr>
              <a:lstStyle/>
              <a:p>
                <a:pPr algn="l"/>
                <a:endParaRPr lang="en-CA" sz="2400"/>
              </a:p>
            </p:txBody>
          </p:sp>
        </p:grpSp>
        <p:sp>
          <p:nvSpPr>
            <p:cNvPr id="451" name="Oval 450"/>
            <p:cNvSpPr/>
            <p:nvPr/>
          </p:nvSpPr>
          <p:spPr>
            <a:xfrm>
              <a:off x="5089912" y="1524000"/>
              <a:ext cx="180000" cy="180000"/>
            </a:xfrm>
            <a:prstGeom prst="ellipse">
              <a:avLst/>
            </a:prstGeom>
            <a:solidFill>
              <a:srgbClr val="00FFFF"/>
            </a:solidFill>
            <a:ln>
              <a:noFill/>
            </a:ln>
          </p:spPr>
          <p:txBody>
            <a:bodyPr wrap="square" rtlCol="0" anchor="ctr">
              <a:spAutoFit/>
            </a:bodyPr>
            <a:lstStyle/>
            <a:p>
              <a:pPr algn="l"/>
              <a:endParaRPr lang="en-CA" sz="2400"/>
            </a:p>
          </p:txBody>
        </p:sp>
        <p:grpSp>
          <p:nvGrpSpPr>
            <p:cNvPr id="452" name="Group 451"/>
            <p:cNvGrpSpPr/>
            <p:nvPr/>
          </p:nvGrpSpPr>
          <p:grpSpPr>
            <a:xfrm>
              <a:off x="5105400" y="953868"/>
              <a:ext cx="180774" cy="2363274"/>
              <a:chOff x="4008388" y="965526"/>
              <a:chExt cx="180774" cy="2363274"/>
            </a:xfrm>
            <a:solidFill>
              <a:srgbClr val="00FFFF"/>
            </a:solidFill>
          </p:grpSpPr>
          <p:sp>
            <p:nvSpPr>
              <p:cNvPr id="453" name="Oval 452"/>
              <p:cNvSpPr/>
              <p:nvPr/>
            </p:nvSpPr>
            <p:spPr>
              <a:xfrm>
                <a:off x="4008388" y="2068110"/>
                <a:ext cx="180000" cy="180000"/>
              </a:xfrm>
              <a:prstGeom prst="ellipse">
                <a:avLst/>
              </a:prstGeom>
              <a:grpFill/>
              <a:ln>
                <a:noFill/>
              </a:ln>
            </p:spPr>
            <p:txBody>
              <a:bodyPr wrap="square" rtlCol="0" anchor="ctr">
                <a:spAutoFit/>
              </a:bodyPr>
              <a:lstStyle/>
              <a:p>
                <a:pPr algn="l"/>
                <a:endParaRPr lang="en-CA" sz="2400"/>
              </a:p>
            </p:txBody>
          </p:sp>
          <p:sp>
            <p:nvSpPr>
              <p:cNvPr id="454" name="Oval 453"/>
              <p:cNvSpPr/>
              <p:nvPr/>
            </p:nvSpPr>
            <p:spPr>
              <a:xfrm>
                <a:off x="4008474" y="965526"/>
                <a:ext cx="180000" cy="180000"/>
              </a:xfrm>
              <a:prstGeom prst="ellipse">
                <a:avLst/>
              </a:prstGeom>
              <a:grpFill/>
              <a:ln>
                <a:noFill/>
              </a:ln>
            </p:spPr>
            <p:txBody>
              <a:bodyPr wrap="square" rtlCol="0" anchor="ctr">
                <a:spAutoFit/>
              </a:bodyPr>
              <a:lstStyle/>
              <a:p>
                <a:pPr algn="l"/>
                <a:endParaRPr lang="en-CA" sz="2400"/>
              </a:p>
            </p:txBody>
          </p:sp>
          <p:sp>
            <p:nvSpPr>
              <p:cNvPr id="455" name="Oval 454"/>
              <p:cNvSpPr/>
              <p:nvPr/>
            </p:nvSpPr>
            <p:spPr>
              <a:xfrm>
                <a:off x="4008560" y="1267800"/>
                <a:ext cx="180000" cy="180000"/>
              </a:xfrm>
              <a:prstGeom prst="ellipse">
                <a:avLst/>
              </a:prstGeom>
              <a:grpFill/>
              <a:ln>
                <a:noFill/>
              </a:ln>
            </p:spPr>
            <p:txBody>
              <a:bodyPr wrap="square" rtlCol="0" anchor="ctr">
                <a:spAutoFit/>
              </a:bodyPr>
              <a:lstStyle/>
              <a:p>
                <a:pPr algn="l"/>
                <a:endParaRPr lang="en-CA" sz="2400"/>
              </a:p>
            </p:txBody>
          </p:sp>
          <p:sp>
            <p:nvSpPr>
              <p:cNvPr id="456" name="Oval 455"/>
              <p:cNvSpPr/>
              <p:nvPr/>
            </p:nvSpPr>
            <p:spPr>
              <a:xfrm>
                <a:off x="4008646" y="1532184"/>
                <a:ext cx="180000" cy="180000"/>
              </a:xfrm>
              <a:prstGeom prst="ellipse">
                <a:avLst/>
              </a:prstGeom>
              <a:grpFill/>
              <a:ln>
                <a:noFill/>
              </a:ln>
            </p:spPr>
            <p:txBody>
              <a:bodyPr wrap="square" rtlCol="0" anchor="ctr">
                <a:spAutoFit/>
              </a:bodyPr>
              <a:lstStyle/>
              <a:p>
                <a:pPr algn="l"/>
                <a:endParaRPr lang="en-CA" sz="2400"/>
              </a:p>
            </p:txBody>
          </p:sp>
          <p:sp>
            <p:nvSpPr>
              <p:cNvPr id="457" name="Oval 456"/>
              <p:cNvSpPr/>
              <p:nvPr/>
            </p:nvSpPr>
            <p:spPr>
              <a:xfrm>
                <a:off x="4008732" y="1796568"/>
                <a:ext cx="180000" cy="180000"/>
              </a:xfrm>
              <a:prstGeom prst="ellipse">
                <a:avLst/>
              </a:prstGeom>
              <a:grpFill/>
              <a:ln>
                <a:noFill/>
              </a:ln>
            </p:spPr>
            <p:txBody>
              <a:bodyPr wrap="square" rtlCol="0" anchor="ctr">
                <a:spAutoFit/>
              </a:bodyPr>
              <a:lstStyle/>
              <a:p>
                <a:pPr algn="l"/>
                <a:endParaRPr lang="en-CA" sz="2400"/>
              </a:p>
            </p:txBody>
          </p:sp>
          <p:sp>
            <p:nvSpPr>
              <p:cNvPr id="458" name="Oval 457"/>
              <p:cNvSpPr/>
              <p:nvPr/>
            </p:nvSpPr>
            <p:spPr>
              <a:xfrm>
                <a:off x="4008904" y="2325336"/>
                <a:ext cx="180000" cy="180000"/>
              </a:xfrm>
              <a:prstGeom prst="ellipse">
                <a:avLst/>
              </a:prstGeom>
              <a:grpFill/>
              <a:ln>
                <a:noFill/>
              </a:ln>
            </p:spPr>
            <p:txBody>
              <a:bodyPr wrap="square" rtlCol="0" anchor="ctr">
                <a:spAutoFit/>
              </a:bodyPr>
              <a:lstStyle/>
              <a:p>
                <a:pPr algn="l"/>
                <a:endParaRPr lang="en-CA" sz="2400"/>
              </a:p>
            </p:txBody>
          </p:sp>
          <p:sp>
            <p:nvSpPr>
              <p:cNvPr id="459" name="Oval 458"/>
              <p:cNvSpPr/>
              <p:nvPr/>
            </p:nvSpPr>
            <p:spPr>
              <a:xfrm>
                <a:off x="4008990" y="2599824"/>
                <a:ext cx="180000" cy="180000"/>
              </a:xfrm>
              <a:prstGeom prst="ellipse">
                <a:avLst/>
              </a:prstGeom>
              <a:grpFill/>
              <a:ln>
                <a:noFill/>
              </a:ln>
            </p:spPr>
            <p:txBody>
              <a:bodyPr wrap="square" rtlCol="0" anchor="ctr">
                <a:spAutoFit/>
              </a:bodyPr>
              <a:lstStyle/>
              <a:p>
                <a:pPr algn="l"/>
                <a:endParaRPr lang="en-CA" sz="2400"/>
              </a:p>
            </p:txBody>
          </p:sp>
          <p:sp>
            <p:nvSpPr>
              <p:cNvPr id="460" name="Oval 459"/>
              <p:cNvSpPr/>
              <p:nvPr/>
            </p:nvSpPr>
            <p:spPr>
              <a:xfrm>
                <a:off x="4009076" y="2874312"/>
                <a:ext cx="180000" cy="180000"/>
              </a:xfrm>
              <a:prstGeom prst="ellipse">
                <a:avLst/>
              </a:prstGeom>
              <a:grpFill/>
              <a:ln>
                <a:noFill/>
              </a:ln>
            </p:spPr>
            <p:txBody>
              <a:bodyPr wrap="square" rtlCol="0" anchor="ctr">
                <a:spAutoFit/>
              </a:bodyPr>
              <a:lstStyle/>
              <a:p>
                <a:pPr algn="l"/>
                <a:endParaRPr lang="en-CA" sz="2400"/>
              </a:p>
            </p:txBody>
          </p:sp>
          <p:sp>
            <p:nvSpPr>
              <p:cNvPr id="461" name="Oval 460"/>
              <p:cNvSpPr/>
              <p:nvPr/>
            </p:nvSpPr>
            <p:spPr>
              <a:xfrm>
                <a:off x="4009162" y="3148800"/>
                <a:ext cx="180000" cy="180000"/>
              </a:xfrm>
              <a:prstGeom prst="ellipse">
                <a:avLst/>
              </a:prstGeom>
              <a:grpFill/>
              <a:ln>
                <a:noFill/>
              </a:ln>
            </p:spPr>
            <p:txBody>
              <a:bodyPr wrap="square" rtlCol="0" anchor="ctr">
                <a:spAutoFit/>
              </a:bodyPr>
              <a:lstStyle/>
              <a:p>
                <a:pPr algn="l"/>
                <a:endParaRPr lang="en-CA" sz="2400"/>
              </a:p>
            </p:txBody>
          </p:sp>
        </p:grpSp>
      </p:grpSp>
      <p:sp>
        <p:nvSpPr>
          <p:cNvPr id="490" name="Rectangle 489"/>
          <p:cNvSpPr/>
          <p:nvPr/>
        </p:nvSpPr>
        <p:spPr>
          <a:xfrm>
            <a:off x="7039260" y="3113960"/>
            <a:ext cx="587971" cy="2774576"/>
          </a:xfrm>
          <a:prstGeom prst="rect">
            <a:avLst/>
          </a:prstGeom>
          <a:solidFill>
            <a:schemeClr val="tx1"/>
          </a:solidFill>
          <a:ln>
            <a:noFill/>
          </a:ln>
        </p:spPr>
        <p:txBody>
          <a:bodyPr wrap="square" rtlCol="0" anchor="ctr">
            <a:spAutoFit/>
          </a:bodyPr>
          <a:lstStyle/>
          <a:p>
            <a:pPr algn="l"/>
            <a:endParaRPr lang="en-CA" sz="2400"/>
          </a:p>
        </p:txBody>
      </p:sp>
      <p:grpSp>
        <p:nvGrpSpPr>
          <p:cNvPr id="491" name="Group 490"/>
          <p:cNvGrpSpPr/>
          <p:nvPr/>
        </p:nvGrpSpPr>
        <p:grpSpPr>
          <a:xfrm>
            <a:off x="6003530" y="4048620"/>
            <a:ext cx="1686955" cy="1312519"/>
            <a:chOff x="7298930" y="4048620"/>
            <a:chExt cx="1686955" cy="1312519"/>
          </a:xfrm>
        </p:grpSpPr>
        <p:grpSp>
          <p:nvGrpSpPr>
            <p:cNvPr id="492" name="Group 491"/>
            <p:cNvGrpSpPr/>
            <p:nvPr/>
          </p:nvGrpSpPr>
          <p:grpSpPr>
            <a:xfrm>
              <a:off x="7298930" y="4048620"/>
              <a:ext cx="956711" cy="1293964"/>
              <a:chOff x="7298930" y="2723753"/>
              <a:chExt cx="956711" cy="1293964"/>
            </a:xfrm>
          </p:grpSpPr>
          <p:grpSp>
            <p:nvGrpSpPr>
              <p:cNvPr id="498" name="Group 497"/>
              <p:cNvGrpSpPr/>
              <p:nvPr/>
            </p:nvGrpSpPr>
            <p:grpSpPr>
              <a:xfrm>
                <a:off x="7467600" y="2723753"/>
                <a:ext cx="788041" cy="1293964"/>
                <a:chOff x="7467600" y="1696660"/>
                <a:chExt cx="788041" cy="1293964"/>
              </a:xfrm>
            </p:grpSpPr>
            <p:sp>
              <p:nvSpPr>
                <p:cNvPr id="504" name="Rectangle 503"/>
                <p:cNvSpPr/>
                <p:nvPr/>
              </p:nvSpPr>
              <p:spPr>
                <a:xfrm>
                  <a:off x="7467600" y="1696660"/>
                  <a:ext cx="559769" cy="461665"/>
                </a:xfrm>
                <a:prstGeom prst="rect">
                  <a:avLst/>
                </a:prstGeom>
              </p:spPr>
              <p:txBody>
                <a:bodyPr wrap="none">
                  <a:spAutoFit/>
                </a:bodyPr>
                <a:lstStyle/>
                <a:p>
                  <a:r>
                    <a:rPr lang="en-US" altLang="en-US" sz="2400" i="1">
                      <a:solidFill>
                        <a:srgbClr val="00B050"/>
                      </a:solidFill>
                      <a:sym typeface="Symbol" panose="05050102010706020507" pitchFamily="18" charset="2"/>
                    </a:rPr>
                    <a:t>cat</a:t>
                  </a:r>
                  <a:endParaRPr lang="en-CA" sz="2400">
                    <a:solidFill>
                      <a:srgbClr val="00B050"/>
                    </a:solidFill>
                  </a:endParaRPr>
                </a:p>
              </p:txBody>
            </p:sp>
            <p:sp>
              <p:nvSpPr>
                <p:cNvPr id="505" name="Rectangle 504"/>
                <p:cNvSpPr/>
                <p:nvPr/>
              </p:nvSpPr>
              <p:spPr>
                <a:xfrm>
                  <a:off x="7482672" y="2270122"/>
                  <a:ext cx="772969" cy="461665"/>
                </a:xfrm>
                <a:prstGeom prst="rect">
                  <a:avLst/>
                </a:prstGeom>
              </p:spPr>
              <p:txBody>
                <a:bodyPr wrap="none">
                  <a:spAutoFit/>
                </a:bodyPr>
                <a:lstStyle/>
                <a:p>
                  <a:r>
                    <a:rPr lang="en-US" altLang="en-US" sz="2400" i="1">
                      <a:solidFill>
                        <a:srgbClr val="00B050"/>
                      </a:solidFill>
                      <a:sym typeface="Symbol" panose="05050102010706020507" pitchFamily="18" charset="2"/>
                    </a:rPr>
                    <a:t>face </a:t>
                  </a:r>
                  <a:endParaRPr lang="en-CA" sz="2400">
                    <a:solidFill>
                      <a:srgbClr val="00B050"/>
                    </a:solidFill>
                  </a:endParaRPr>
                </a:p>
              </p:txBody>
            </p:sp>
            <p:sp>
              <p:nvSpPr>
                <p:cNvPr id="506" name="Rectangle 505"/>
                <p:cNvSpPr/>
                <p:nvPr/>
              </p:nvSpPr>
              <p:spPr>
                <a:xfrm>
                  <a:off x="7467600" y="2528959"/>
                  <a:ext cx="696024" cy="461665"/>
                </a:xfrm>
                <a:prstGeom prst="rect">
                  <a:avLst/>
                </a:prstGeom>
              </p:spPr>
              <p:txBody>
                <a:bodyPr wrap="none">
                  <a:spAutoFit/>
                </a:bodyPr>
                <a:lstStyle/>
                <a:p>
                  <a:r>
                    <a:rPr lang="en-US" sz="2400" i="1">
                      <a:solidFill>
                        <a:srgbClr val="00B050"/>
                      </a:solidFill>
                      <a:sym typeface="Symbol" panose="05050102010706020507" pitchFamily="18" charset="2"/>
                    </a:rPr>
                    <a:t>bike</a:t>
                  </a:r>
                  <a:endParaRPr lang="en-CA" sz="2400">
                    <a:solidFill>
                      <a:srgbClr val="00B050"/>
                    </a:solidFill>
                  </a:endParaRPr>
                </a:p>
              </p:txBody>
            </p:sp>
            <p:sp>
              <p:nvSpPr>
                <p:cNvPr id="507" name="Rectangle 506"/>
                <p:cNvSpPr/>
                <p:nvPr/>
              </p:nvSpPr>
              <p:spPr>
                <a:xfrm>
                  <a:off x="7467600" y="1975463"/>
                  <a:ext cx="646331" cy="461665"/>
                </a:xfrm>
                <a:prstGeom prst="rect">
                  <a:avLst/>
                </a:prstGeom>
              </p:spPr>
              <p:txBody>
                <a:bodyPr wrap="none">
                  <a:spAutoFit/>
                </a:bodyPr>
                <a:lstStyle/>
                <a:p>
                  <a:r>
                    <a:rPr lang="en-US" sz="2400" i="1">
                      <a:solidFill>
                        <a:srgbClr val="00B050"/>
                      </a:solidFill>
                      <a:sym typeface="Symbol" panose="05050102010706020507" pitchFamily="18" charset="2"/>
                    </a:rPr>
                    <a:t>dog</a:t>
                  </a:r>
                  <a:endParaRPr lang="en-CA" sz="2400">
                    <a:solidFill>
                      <a:srgbClr val="00B050"/>
                    </a:solidFill>
                  </a:endParaRPr>
                </a:p>
              </p:txBody>
            </p:sp>
          </p:grpSp>
          <p:grpSp>
            <p:nvGrpSpPr>
              <p:cNvPr id="499" name="Group 498"/>
              <p:cNvGrpSpPr/>
              <p:nvPr/>
            </p:nvGrpSpPr>
            <p:grpSpPr>
              <a:xfrm>
                <a:off x="7298930" y="2874820"/>
                <a:ext cx="185296" cy="992125"/>
                <a:chOff x="6934200" y="3050625"/>
                <a:chExt cx="185296" cy="992125"/>
              </a:xfrm>
            </p:grpSpPr>
            <p:sp>
              <p:nvSpPr>
                <p:cNvPr id="500" name="Oval 499"/>
                <p:cNvSpPr/>
                <p:nvPr/>
              </p:nvSpPr>
              <p:spPr>
                <a:xfrm>
                  <a:off x="6939324" y="3050625"/>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501" name="Oval 500"/>
                <p:cNvSpPr/>
                <p:nvPr/>
              </p:nvSpPr>
              <p:spPr>
                <a:xfrm>
                  <a:off x="6939410" y="3344661"/>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502" name="Oval 501"/>
                <p:cNvSpPr/>
                <p:nvPr/>
              </p:nvSpPr>
              <p:spPr>
                <a:xfrm>
                  <a:off x="6939496" y="3603553"/>
                  <a:ext cx="180000" cy="180000"/>
                </a:xfrm>
                <a:prstGeom prst="ellipse">
                  <a:avLst/>
                </a:prstGeom>
                <a:solidFill>
                  <a:srgbClr val="92D050"/>
                </a:solidFill>
                <a:ln>
                  <a:noFill/>
                </a:ln>
              </p:spPr>
              <p:txBody>
                <a:bodyPr wrap="square" rtlCol="0" anchor="ctr">
                  <a:spAutoFit/>
                </a:bodyPr>
                <a:lstStyle/>
                <a:p>
                  <a:pPr algn="l"/>
                  <a:endParaRPr lang="en-CA" sz="2400"/>
                </a:p>
              </p:txBody>
            </p:sp>
            <p:sp>
              <p:nvSpPr>
                <p:cNvPr id="503" name="Oval 502"/>
                <p:cNvSpPr/>
                <p:nvPr/>
              </p:nvSpPr>
              <p:spPr>
                <a:xfrm>
                  <a:off x="6934200" y="3862750"/>
                  <a:ext cx="180000" cy="180000"/>
                </a:xfrm>
                <a:prstGeom prst="ellipse">
                  <a:avLst/>
                </a:prstGeom>
                <a:solidFill>
                  <a:srgbClr val="92D050"/>
                </a:solidFill>
                <a:ln>
                  <a:noFill/>
                </a:ln>
              </p:spPr>
              <p:txBody>
                <a:bodyPr wrap="square" rtlCol="0" anchor="ctr">
                  <a:spAutoFit/>
                </a:bodyPr>
                <a:lstStyle/>
                <a:p>
                  <a:pPr algn="l"/>
                  <a:endParaRPr lang="en-CA" sz="2400"/>
                </a:p>
              </p:txBody>
            </p:sp>
          </p:grpSp>
        </p:grpSp>
        <p:grpSp>
          <p:nvGrpSpPr>
            <p:cNvPr id="493" name="Group 492"/>
            <p:cNvGrpSpPr/>
            <p:nvPr/>
          </p:nvGrpSpPr>
          <p:grpSpPr>
            <a:xfrm>
              <a:off x="7962204" y="4067175"/>
              <a:ext cx="1023681" cy="1293964"/>
              <a:chOff x="7467600" y="1696660"/>
              <a:chExt cx="1023681" cy="1293964"/>
            </a:xfrm>
          </p:grpSpPr>
          <p:sp>
            <p:nvSpPr>
              <p:cNvPr id="494" name="Rectangle 493"/>
              <p:cNvSpPr/>
              <p:nvPr/>
            </p:nvSpPr>
            <p:spPr>
              <a:xfrm>
                <a:off x="7467600" y="1696660"/>
                <a:ext cx="1008609" cy="461665"/>
              </a:xfrm>
              <a:prstGeom prst="rect">
                <a:avLst/>
              </a:prstGeom>
            </p:spPr>
            <p:txBody>
              <a:bodyPr wrap="none">
                <a:spAutoFit/>
              </a:bodyPr>
              <a:lstStyle/>
              <a:p>
                <a:r>
                  <a:rPr lang="en-US" altLang="en-US" sz="2400" i="1">
                    <a:solidFill>
                      <a:srgbClr val="00B050"/>
                    </a:solidFill>
                    <a:sym typeface="Symbol" panose="05050102010706020507" pitchFamily="18" charset="2"/>
                  </a:rPr>
                  <a:t>= 0.02</a:t>
                </a:r>
                <a:endParaRPr lang="en-CA" sz="2400">
                  <a:solidFill>
                    <a:srgbClr val="00B050"/>
                  </a:solidFill>
                </a:endParaRPr>
              </a:p>
            </p:txBody>
          </p:sp>
          <p:sp>
            <p:nvSpPr>
              <p:cNvPr id="495" name="Rectangle 494"/>
              <p:cNvSpPr/>
              <p:nvPr/>
            </p:nvSpPr>
            <p:spPr>
              <a:xfrm>
                <a:off x="7482672" y="2270122"/>
                <a:ext cx="1008609" cy="461665"/>
              </a:xfrm>
              <a:prstGeom prst="rect">
                <a:avLst/>
              </a:prstGeom>
            </p:spPr>
            <p:txBody>
              <a:bodyPr wrap="none">
                <a:spAutoFit/>
              </a:bodyPr>
              <a:lstStyle/>
              <a:p>
                <a:r>
                  <a:rPr lang="en-US" altLang="en-US" sz="2400" i="1">
                    <a:solidFill>
                      <a:srgbClr val="00B050"/>
                    </a:solidFill>
                    <a:sym typeface="Symbol" panose="05050102010706020507" pitchFamily="18" charset="2"/>
                  </a:rPr>
                  <a:t>= 0.05</a:t>
                </a:r>
                <a:endParaRPr lang="en-CA" sz="2400">
                  <a:solidFill>
                    <a:srgbClr val="00B050"/>
                  </a:solidFill>
                </a:endParaRPr>
              </a:p>
            </p:txBody>
          </p:sp>
          <p:sp>
            <p:nvSpPr>
              <p:cNvPr id="496" name="Rectangle 495"/>
              <p:cNvSpPr/>
              <p:nvPr/>
            </p:nvSpPr>
            <p:spPr>
              <a:xfrm>
                <a:off x="7467600" y="2528959"/>
                <a:ext cx="1008609" cy="461665"/>
              </a:xfrm>
              <a:prstGeom prst="rect">
                <a:avLst/>
              </a:prstGeom>
            </p:spPr>
            <p:txBody>
              <a:bodyPr wrap="none">
                <a:spAutoFit/>
              </a:bodyPr>
              <a:lstStyle/>
              <a:p>
                <a:r>
                  <a:rPr lang="en-US" sz="2400" i="1">
                    <a:solidFill>
                      <a:srgbClr val="00B050"/>
                    </a:solidFill>
                    <a:sym typeface="Symbol" panose="05050102010706020507" pitchFamily="18" charset="2"/>
                  </a:rPr>
                  <a:t>= 0.92</a:t>
                </a:r>
                <a:endParaRPr lang="en-CA" sz="2400">
                  <a:solidFill>
                    <a:srgbClr val="00B050"/>
                  </a:solidFill>
                </a:endParaRPr>
              </a:p>
            </p:txBody>
          </p:sp>
          <p:sp>
            <p:nvSpPr>
              <p:cNvPr id="497" name="Rectangle 496"/>
              <p:cNvSpPr/>
              <p:nvPr/>
            </p:nvSpPr>
            <p:spPr>
              <a:xfrm>
                <a:off x="7467600" y="1975463"/>
                <a:ext cx="1008609" cy="461665"/>
              </a:xfrm>
              <a:prstGeom prst="rect">
                <a:avLst/>
              </a:prstGeom>
            </p:spPr>
            <p:txBody>
              <a:bodyPr wrap="none">
                <a:spAutoFit/>
              </a:bodyPr>
              <a:lstStyle/>
              <a:p>
                <a:r>
                  <a:rPr lang="en-US" sz="2400" i="1">
                    <a:solidFill>
                      <a:srgbClr val="00B050"/>
                    </a:solidFill>
                    <a:sym typeface="Symbol" panose="05050102010706020507" pitchFamily="18" charset="2"/>
                  </a:rPr>
                  <a:t>= 0.01</a:t>
                </a:r>
                <a:endParaRPr lang="en-CA" sz="2400">
                  <a:solidFill>
                    <a:srgbClr val="00B050"/>
                  </a:solidFill>
                </a:endParaRPr>
              </a:p>
            </p:txBody>
          </p:sp>
        </p:grpSp>
      </p:grpSp>
      <p:sp>
        <p:nvSpPr>
          <p:cNvPr id="508" name="Rectangle 507"/>
          <p:cNvSpPr/>
          <p:nvPr/>
        </p:nvSpPr>
        <p:spPr>
          <a:xfrm>
            <a:off x="7691386" y="4267200"/>
            <a:ext cx="1545616" cy="461665"/>
          </a:xfrm>
          <a:prstGeom prst="rect">
            <a:avLst/>
          </a:prstGeom>
          <a:solidFill>
            <a:srgbClr val="000066"/>
          </a:solidFill>
        </p:spPr>
        <p:txBody>
          <a:bodyPr wrap="none">
            <a:spAutoFit/>
          </a:bodyPr>
          <a:lstStyle/>
          <a:p>
            <a:pPr>
              <a:spcAft>
                <a:spcPts val="0"/>
              </a:spcAft>
            </a:pPr>
            <a:r>
              <a:rPr lang="en-US" sz="2400" i="1">
                <a:solidFill>
                  <a:schemeClr val="accent1"/>
                </a:solidFill>
              </a:rPr>
              <a:t>E(</a:t>
            </a:r>
            <a:r>
              <a:rPr lang="en-US" altLang="en-US" sz="2400" i="1">
                <a:solidFill>
                  <a:srgbClr val="66FF33"/>
                </a:solidFill>
              </a:rPr>
              <a:t>w</a:t>
            </a:r>
            <a:r>
              <a:rPr lang="en-US" altLang="en-US" sz="2400" i="1" baseline="-25000">
                <a:solidFill>
                  <a:srgbClr val="66FF33"/>
                </a:solidFill>
              </a:rPr>
              <a:t>1</a:t>
            </a:r>
            <a:r>
              <a:rPr lang="en-CA" sz="2400" i="1">
                <a:solidFill>
                  <a:srgbClr val="66FF33"/>
                </a:solidFill>
              </a:rPr>
              <a:t>,..,</a:t>
            </a:r>
            <a:r>
              <a:rPr lang="en-US" altLang="en-US" sz="2400" i="1" err="1">
                <a:solidFill>
                  <a:srgbClr val="66FF33"/>
                </a:solidFill>
              </a:rPr>
              <a:t>w</a:t>
            </a:r>
            <a:r>
              <a:rPr lang="en-US" altLang="en-US" sz="2400" i="1" baseline="-25000" err="1">
                <a:solidFill>
                  <a:srgbClr val="66FF33"/>
                </a:solidFill>
              </a:rPr>
              <a:t>m</a:t>
            </a:r>
            <a:r>
              <a:rPr lang="en-CA" sz="2400" i="1">
                <a:solidFill>
                  <a:schemeClr val="accent1"/>
                </a:solidFill>
              </a:rPr>
              <a:t>)</a:t>
            </a:r>
          </a:p>
        </p:txBody>
      </p:sp>
      <p:sp>
        <p:nvSpPr>
          <p:cNvPr id="211" name="Rectangle 210"/>
          <p:cNvSpPr/>
          <p:nvPr/>
        </p:nvSpPr>
        <p:spPr>
          <a:xfrm>
            <a:off x="762000" y="2438400"/>
            <a:ext cx="9906000" cy="461665"/>
          </a:xfrm>
          <a:prstGeom prst="rect">
            <a:avLst/>
          </a:prstGeom>
        </p:spPr>
        <p:txBody>
          <a:bodyPr wrap="square">
            <a:spAutoFit/>
          </a:bodyPr>
          <a:lstStyle/>
          <a:p>
            <a:pPr>
              <a:spcAft>
                <a:spcPts val="0"/>
              </a:spcAft>
            </a:pPr>
            <a:r>
              <a:rPr lang="en-US" altLang="en-US" sz="2400">
                <a:sym typeface="Symbol" panose="05050102010706020507" pitchFamily="18" charset="2"/>
              </a:rPr>
              <a:t>      using </a:t>
            </a:r>
            <a:r>
              <a:rPr lang="en-US" altLang="en-US" sz="2400">
                <a:solidFill>
                  <a:schemeClr val="tx2">
                    <a:lumMod val="60000"/>
                    <a:lumOff val="40000"/>
                  </a:schemeClr>
                </a:solidFill>
                <a:sym typeface="Symbol" panose="05050102010706020507" pitchFamily="18" charset="2"/>
              </a:rPr>
              <a:t>Backward Propagation.</a:t>
            </a:r>
            <a:endParaRPr lang="en-CA" sz="2400" i="1">
              <a:solidFill>
                <a:schemeClr val="accent1"/>
              </a:solidFill>
            </a:endParaRPr>
          </a:p>
        </p:txBody>
      </p:sp>
      <p:sp>
        <p:nvSpPr>
          <p:cNvPr id="212" name="Rectangle 211"/>
          <p:cNvSpPr/>
          <p:nvPr/>
        </p:nvSpPr>
        <p:spPr>
          <a:xfrm>
            <a:off x="152400" y="2077159"/>
            <a:ext cx="6715824" cy="461665"/>
          </a:xfrm>
          <a:prstGeom prst="rect">
            <a:avLst/>
          </a:prstGeom>
        </p:spPr>
        <p:txBody>
          <a:bodyPr wrap="square">
            <a:spAutoFit/>
          </a:bodyPr>
          <a:lstStyle/>
          <a:p>
            <a:pPr marL="800100" lvl="1" indent="-342900">
              <a:spcAft>
                <a:spcPts val="0"/>
              </a:spcAft>
              <a:buFont typeface="Arial" panose="020B0604020202020204" pitchFamily="34" charset="0"/>
              <a:buChar char="•"/>
            </a:pPr>
            <a:r>
              <a:rPr lang="en-US" altLang="en-US" sz="2400">
                <a:sym typeface="Symbol" panose="05050102010706020507" pitchFamily="18" charset="2"/>
              </a:rPr>
              <a:t>Calculate </a:t>
            </a:r>
            <a:r>
              <a:rPr lang="en-US" sz="2400"/>
              <a:t>the direction of steepest descent </a:t>
            </a:r>
          </a:p>
        </p:txBody>
      </p:sp>
    </p:spTree>
    <p:extLst>
      <p:ext uri="{BB962C8B-B14F-4D97-AF65-F5344CB8AC3E}">
        <p14:creationId xmlns:p14="http://schemas.microsoft.com/office/powerpoint/2010/main" val="177543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 calcmode="lin" valueType="num">
                                      <p:cBhvr additive="base">
                                        <p:cTn id="7" dur="500" fill="hold"/>
                                        <p:tgtEl>
                                          <p:spTgt spid="2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08"/>
                                        </p:tgtEl>
                                        <p:attrNameLst>
                                          <p:attrName>style.visibility</p:attrName>
                                        </p:attrNameLst>
                                      </p:cBhvr>
                                      <p:to>
                                        <p:strVal val="visible"/>
                                      </p:to>
                                    </p:set>
                                    <p:anim calcmode="lin" valueType="num">
                                      <p:cBhvr additive="base">
                                        <p:cTn id="13" dur="500" fill="hold"/>
                                        <p:tgtEl>
                                          <p:spTgt spid="508"/>
                                        </p:tgtEl>
                                        <p:attrNameLst>
                                          <p:attrName>ppt_x</p:attrName>
                                        </p:attrNameLst>
                                      </p:cBhvr>
                                      <p:tavLst>
                                        <p:tav tm="0">
                                          <p:val>
                                            <p:strVal val="1+#ppt_w/2"/>
                                          </p:val>
                                        </p:tav>
                                        <p:tav tm="100000">
                                          <p:val>
                                            <p:strVal val="#ppt_x"/>
                                          </p:val>
                                        </p:tav>
                                      </p:tavLst>
                                    </p:anim>
                                    <p:anim calcmode="lin" valueType="num">
                                      <p:cBhvr additive="base">
                                        <p:cTn id="14" dur="500" fill="hold"/>
                                        <p:tgtEl>
                                          <p:spTgt spid="50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50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9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9"/>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40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8"/>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0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6"/>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 grpId="0" animBg="1"/>
      <p:bldP spid="50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sp>
        <p:nvSpPr>
          <p:cNvPr id="106" name="Freeform 105"/>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107" name="Group 106"/>
          <p:cNvGrpSpPr/>
          <p:nvPr/>
        </p:nvGrpSpPr>
        <p:grpSpPr>
          <a:xfrm>
            <a:off x="3039330" y="4876800"/>
            <a:ext cx="5942889" cy="1524000"/>
            <a:chOff x="3039330" y="4876800"/>
            <a:chExt cx="5942889" cy="1524000"/>
          </a:xfrm>
        </p:grpSpPr>
        <p:cxnSp>
          <p:nvCxnSpPr>
            <p:cNvPr id="108" name="Straight Connector 107"/>
            <p:cNvCxnSpPr/>
            <p:nvPr/>
          </p:nvCxnSpPr>
          <p:spPr bwMode="auto">
            <a:xfrm flipV="1">
              <a:off x="3039330" y="5155784"/>
              <a:ext cx="2990" cy="1245016"/>
            </a:xfrm>
            <a:prstGeom prst="line">
              <a:avLst/>
            </a:prstGeom>
            <a:noFill/>
            <a:ln w="12700" cap="sq" cmpd="sng" algn="ctr">
              <a:solidFill>
                <a:srgbClr val="FF00FF"/>
              </a:solidFill>
              <a:prstDash val="solid"/>
              <a:round/>
              <a:headEnd type="none" w="med" len="med"/>
              <a:tailEnd type="none" w="med" len="med"/>
            </a:ln>
            <a:effectLst/>
          </p:spPr>
        </p:cxnSp>
        <p:cxnSp>
          <p:nvCxnSpPr>
            <p:cNvPr id="109" name="Straight Connector 108"/>
            <p:cNvCxnSpPr/>
            <p:nvPr/>
          </p:nvCxnSpPr>
          <p:spPr bwMode="auto">
            <a:xfrm>
              <a:off x="3105291" y="5157534"/>
              <a:ext cx="609600" cy="0"/>
            </a:xfrm>
            <a:prstGeom prst="line">
              <a:avLst/>
            </a:prstGeom>
            <a:noFill/>
            <a:ln w="12700" cap="sq" cmpd="sng" algn="ctr">
              <a:solidFill>
                <a:srgbClr val="FF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10" name="TextBox 109"/>
                <p:cNvSpPr txBox="1"/>
                <p:nvPr/>
              </p:nvSpPr>
              <p:spPr>
                <a:xfrm>
                  <a:off x="3847068" y="4876800"/>
                  <a:ext cx="36869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a:solidFill>
                              <a:srgbClr val="FF00FF"/>
                            </a:solidFill>
                            <a:sym typeface="Symbol" panose="05050102010706020507" pitchFamily="18" charset="2"/>
                          </a:rPr>
                          <m:t>y</m:t>
                        </m:r>
                        <m:r>
                          <m:rPr>
                            <m:nor/>
                          </m:rPr>
                          <a:rPr lang="en-CA" altLang="en-US" i="1" baseline="-25000">
                            <a:solidFill>
                              <a:srgbClr val="FF00FF"/>
                            </a:solidFill>
                            <a:sym typeface="Symbol" panose="05050102010706020507" pitchFamily="18" charset="2"/>
                          </a:rPr>
                          <m:t>d</m:t>
                        </m:r>
                      </m:oMath>
                    </m:oMathPara>
                  </a14:m>
                  <a:endParaRPr lang="en-CA" sz="2000"/>
                </a:p>
              </p:txBody>
            </p:sp>
          </mc:Choice>
          <mc:Fallback xmlns="">
            <p:sp>
              <p:nvSpPr>
                <p:cNvPr id="110" name="TextBox 109"/>
                <p:cNvSpPr txBox="1">
                  <a:spLocks noRot="1" noChangeAspect="1" noMove="1" noResize="1" noEditPoints="1" noAdjustHandles="1" noChangeArrowheads="1" noChangeShapeType="1" noTextEdit="1"/>
                </p:cNvSpPr>
                <p:nvPr/>
              </p:nvSpPr>
              <p:spPr>
                <a:xfrm>
                  <a:off x="3847068" y="4876800"/>
                  <a:ext cx="368691"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Rectangle 110"/>
                <p:cNvSpPr/>
                <p:nvPr/>
              </p:nvSpPr>
              <p:spPr>
                <a:xfrm>
                  <a:off x="4892702" y="4898241"/>
                  <a:ext cx="4089517" cy="523220"/>
                </a:xfrm>
                <a:prstGeom prst="rect">
                  <a:avLst/>
                </a:prstGeom>
              </p:spPr>
              <p:txBody>
                <a:bodyPr wrap="none">
                  <a:spAutoFit/>
                </a:bodyPr>
                <a:lstStyle/>
                <a:p>
                  <a:r>
                    <a:rPr lang="en-CA" altLang="en-US">
                      <a:cs typeface="Times New Roman" panose="02020603050405020304" pitchFamily="18" charset="0"/>
                      <a:sym typeface="Symbol" panose="05050102010706020507" pitchFamily="18" charset="2"/>
                    </a:rPr>
                    <a:t>Supervisor's answer for</a:t>
                  </a:r>
                  <a:r>
                    <a:rPr lang="en-US" altLang="en-US" b="1" i="1">
                      <a:solidFill>
                        <a:srgbClr val="FF00FF"/>
                      </a:solidFill>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oMath>
                  </a14:m>
                  <a:r>
                    <a:rPr lang="en-CA" altLang="en-US">
                      <a:cs typeface="Times New Roman" panose="02020603050405020304" pitchFamily="18" charset="0"/>
                      <a:sym typeface="Symbol" panose="05050102010706020507" pitchFamily="18" charset="2"/>
                    </a:rPr>
                    <a:t>.</a:t>
                  </a:r>
                  <a:endParaRPr lang="en-CA"/>
                </a:p>
              </p:txBody>
            </p:sp>
          </mc:Choice>
          <mc:Fallback xmlns="">
            <p:sp>
              <p:nvSpPr>
                <p:cNvPr id="111" name="Rectangle 110"/>
                <p:cNvSpPr>
                  <a:spLocks noRot="1" noChangeAspect="1" noMove="1" noResize="1" noEditPoints="1" noAdjustHandles="1" noChangeArrowheads="1" noChangeShapeType="1" noTextEdit="1"/>
                </p:cNvSpPr>
                <p:nvPr/>
              </p:nvSpPr>
              <p:spPr>
                <a:xfrm>
                  <a:off x="4892702" y="4898241"/>
                  <a:ext cx="4089517" cy="523220"/>
                </a:xfrm>
                <a:prstGeom prst="rect">
                  <a:avLst/>
                </a:prstGeom>
                <a:blipFill>
                  <a:blip r:embed="rId4"/>
                  <a:stretch>
                    <a:fillRect l="-3134" t="-12941" r="-2985" b="-32941"/>
                  </a:stretch>
                </a:blipFill>
              </p:spPr>
              <p:txBody>
                <a:bodyPr/>
                <a:lstStyle/>
                <a:p>
                  <a:r>
                    <a:rPr lang="en-US">
                      <a:noFill/>
                    </a:rPr>
                    <a:t> </a:t>
                  </a:r>
                </a:p>
              </p:txBody>
            </p:sp>
          </mc:Fallback>
        </mc:AlternateContent>
      </p:grpSp>
      <p:grpSp>
        <p:nvGrpSpPr>
          <p:cNvPr id="112" name="Group 111"/>
          <p:cNvGrpSpPr/>
          <p:nvPr/>
        </p:nvGrpSpPr>
        <p:grpSpPr>
          <a:xfrm>
            <a:off x="3076792" y="5344180"/>
            <a:ext cx="5917541" cy="523220"/>
            <a:chOff x="3076792" y="5344180"/>
            <a:chExt cx="5917541" cy="523220"/>
          </a:xfrm>
        </p:grpSpPr>
        <p:cxnSp>
          <p:nvCxnSpPr>
            <p:cNvPr id="115" name="Straight Connector 114"/>
            <p:cNvCxnSpPr/>
            <p:nvPr/>
          </p:nvCxnSpPr>
          <p:spPr bwMode="auto">
            <a:xfrm>
              <a:off x="3076792" y="5614170"/>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49" name="TextBox 148"/>
                <p:cNvSpPr txBox="1"/>
                <p:nvPr/>
              </p:nvSpPr>
              <p:spPr>
                <a:xfrm>
                  <a:off x="3733800" y="5374957"/>
                  <a:ext cx="13090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e>
                        </m:d>
                      </m:oMath>
                    </m:oMathPara>
                  </a14:m>
                  <a:endParaRPr lang="en-CA" sz="2000"/>
                </a:p>
              </p:txBody>
            </p:sp>
          </mc:Choice>
          <mc:Fallback xmlns="">
            <p:sp>
              <p:nvSpPr>
                <p:cNvPr id="149" name="TextBox 148"/>
                <p:cNvSpPr txBox="1">
                  <a:spLocks noRot="1" noChangeAspect="1" noMove="1" noResize="1" noEditPoints="1" noAdjustHandles="1" noChangeArrowheads="1" noChangeShapeType="1" noTextEdit="1"/>
                </p:cNvSpPr>
                <p:nvPr/>
              </p:nvSpPr>
              <p:spPr>
                <a:xfrm>
                  <a:off x="3733800" y="5374957"/>
                  <a:ext cx="1309012"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0" name="Rectangle 149"/>
                <p:cNvSpPr/>
                <p:nvPr/>
              </p:nvSpPr>
              <p:spPr>
                <a:xfrm>
                  <a:off x="5178480" y="5344180"/>
                  <a:ext cx="3815853" cy="523220"/>
                </a:xfrm>
                <a:prstGeom prst="rect">
                  <a:avLst/>
                </a:prstGeom>
              </p:spPr>
              <p:txBody>
                <a:bodyPr wrap="none">
                  <a:spAutoFit/>
                </a:bodyPr>
                <a:lstStyle/>
                <a:p>
                  <a:r>
                    <a:rPr lang="en-CA" altLang="en-US">
                      <a:cs typeface="Times New Roman" panose="02020603050405020304" pitchFamily="18" charset="0"/>
                      <a:sym typeface="Symbol" panose="05050102010706020507" pitchFamily="18" charset="2"/>
                    </a:rPr>
                    <a:t>Machine's answer for</a:t>
                  </a:r>
                  <a:r>
                    <a:rPr lang="en-US" altLang="en-US" b="1" i="1">
                      <a:solidFill>
                        <a:srgbClr val="FF00FF"/>
                      </a:solidFill>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𝑑</m:t>
                          </m:r>
                        </m:sub>
                      </m:sSub>
                    </m:oMath>
                  </a14:m>
                  <a:r>
                    <a:rPr lang="en-CA" altLang="en-US">
                      <a:cs typeface="Times New Roman" panose="02020603050405020304" pitchFamily="18" charset="0"/>
                      <a:sym typeface="Symbol" panose="05050102010706020507" pitchFamily="18" charset="2"/>
                    </a:rPr>
                    <a:t>.</a:t>
                  </a:r>
                  <a:endParaRPr lang="en-CA"/>
                </a:p>
              </p:txBody>
            </p:sp>
          </mc:Choice>
          <mc:Fallback xmlns="">
            <p:sp>
              <p:nvSpPr>
                <p:cNvPr id="150" name="Rectangle 149"/>
                <p:cNvSpPr>
                  <a:spLocks noRot="1" noChangeAspect="1" noMove="1" noResize="1" noEditPoints="1" noAdjustHandles="1" noChangeArrowheads="1" noChangeShapeType="1" noTextEdit="1"/>
                </p:cNvSpPr>
                <p:nvPr/>
              </p:nvSpPr>
              <p:spPr>
                <a:xfrm>
                  <a:off x="5178480" y="5344180"/>
                  <a:ext cx="3815853" cy="523220"/>
                </a:xfrm>
                <a:prstGeom prst="rect">
                  <a:avLst/>
                </a:prstGeom>
                <a:blipFill>
                  <a:blip r:embed="rId6"/>
                  <a:stretch>
                    <a:fillRect l="-3195" t="-12791" r="-2556" b="-3139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1" name="Text Box 33"/>
              <p:cNvSpPr txBox="1">
                <a:spLocks noChangeArrowheads="1"/>
              </p:cNvSpPr>
              <p:nvPr/>
            </p:nvSpPr>
            <p:spPr bwMode="auto">
              <a:xfrm>
                <a:off x="2596978" y="6324600"/>
                <a:ext cx="9144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14:m>
                  <m:oMathPara xmlns:m="http://schemas.openxmlformats.org/officeDocument/2006/math">
                    <m:oMathParaPr>
                      <m:jc m:val="centerGroup"/>
                    </m:oMathParaPr>
                    <m:oMath xmlns:m="http://schemas.openxmlformats.org/officeDocument/2006/math">
                      <m:sSub>
                        <m:sSubPr>
                          <m:ctrlPr>
                            <a:rPr lang="en-US" altLang="en-US" sz="2800" i="1">
                              <a:solidFill>
                                <a:srgbClr val="FF00FF"/>
                              </a:solidFill>
                              <a:latin typeface="Cambria Math" panose="02040503050406030204" pitchFamily="18" charset="0"/>
                              <a:sym typeface="Symbol" panose="05050102010706020507" pitchFamily="18" charset="2"/>
                            </a:rPr>
                          </m:ctrlPr>
                        </m:sSubPr>
                        <m:e>
                          <m:acc>
                            <m:accPr>
                              <m:chr m:val="⃗"/>
                              <m:ctrlPr>
                                <a:rPr lang="en-US" altLang="en-US" sz="2800" i="1">
                                  <a:solidFill>
                                    <a:srgbClr val="FF00FF"/>
                                  </a:solidFill>
                                  <a:latin typeface="Cambria Math" panose="02040503050406030204" pitchFamily="18" charset="0"/>
                                  <a:sym typeface="Symbol" panose="05050102010706020507" pitchFamily="18" charset="2"/>
                                </a:rPr>
                              </m:ctrlPr>
                            </m:accPr>
                            <m:e>
                              <m:r>
                                <a:rPr lang="en-CA" altLang="en-US" sz="2800" i="1">
                                  <a:solidFill>
                                    <a:srgbClr val="FF00FF"/>
                                  </a:solidFill>
                                  <a:latin typeface="Cambria Math" panose="02040503050406030204" pitchFamily="18" charset="0"/>
                                  <a:sym typeface="Symbol" panose="05050102010706020507" pitchFamily="18" charset="2"/>
                                </a:rPr>
                                <m:t>𝑥</m:t>
                              </m:r>
                            </m:e>
                          </m:acc>
                        </m:e>
                        <m:sub>
                          <m:r>
                            <a:rPr lang="en-CA" altLang="en-US" sz="2800" i="1">
                              <a:solidFill>
                                <a:srgbClr val="FF00FF"/>
                              </a:solidFill>
                              <a:latin typeface="Cambria Math" panose="02040503050406030204" pitchFamily="18" charset="0"/>
                              <a:sym typeface="Symbol" panose="05050102010706020507" pitchFamily="18" charset="2"/>
                            </a:rPr>
                            <m:t>𝑑</m:t>
                          </m:r>
                        </m:sub>
                      </m:sSub>
                    </m:oMath>
                  </m:oMathPara>
                </a14:m>
                <a:endParaRPr lang="en-CA" altLang="en-US" sz="2800" baseline="-25000">
                  <a:latin typeface="Times New Roman" pitchFamily="18" charset="0"/>
                </a:endParaRPr>
              </a:p>
            </p:txBody>
          </p:sp>
        </mc:Choice>
        <mc:Fallback xmlns="">
          <p:sp>
            <p:nvSpPr>
              <p:cNvPr id="151" name="Text Box 33"/>
              <p:cNvSpPr txBox="1">
                <a:spLocks noRot="1" noChangeAspect="1" noMove="1" noResize="1" noEditPoints="1" noAdjustHandles="1" noChangeArrowheads="1" noChangeShapeType="1" noTextEdit="1"/>
              </p:cNvSpPr>
              <p:nvPr/>
            </p:nvSpPr>
            <p:spPr bwMode="auto">
              <a:xfrm>
                <a:off x="2596978" y="6324600"/>
                <a:ext cx="914400" cy="523220"/>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grpSp>
        <p:nvGrpSpPr>
          <p:cNvPr id="2" name="Group 1">
            <a:extLst>
              <a:ext uri="{FF2B5EF4-FFF2-40B4-BE49-F238E27FC236}">
                <a16:creationId xmlns:a16="http://schemas.microsoft.com/office/drawing/2014/main" id="{8197F9AF-ED34-4E46-A233-54F383D463FF}"/>
              </a:ext>
            </a:extLst>
          </p:cNvPr>
          <p:cNvGrpSpPr/>
          <p:nvPr/>
        </p:nvGrpSpPr>
        <p:grpSpPr>
          <a:xfrm>
            <a:off x="76200" y="3972580"/>
            <a:ext cx="3810000" cy="2885420"/>
            <a:chOff x="76200" y="3962400"/>
            <a:chExt cx="3810000" cy="2885420"/>
          </a:xfrm>
        </p:grpSpPr>
        <p:grpSp>
          <p:nvGrpSpPr>
            <p:cNvPr id="65" name="Group 64"/>
            <p:cNvGrpSpPr/>
            <p:nvPr/>
          </p:nvGrpSpPr>
          <p:grpSpPr>
            <a:xfrm>
              <a:off x="76200" y="3962400"/>
              <a:ext cx="3766810" cy="2590800"/>
              <a:chOff x="76200" y="3962400"/>
              <a:chExt cx="3766810" cy="2590800"/>
            </a:xfrm>
          </p:grpSpPr>
          <p:grpSp>
            <p:nvGrpSpPr>
              <p:cNvPr id="66" name="Group 65"/>
              <p:cNvGrpSpPr/>
              <p:nvPr/>
            </p:nvGrpSpPr>
            <p:grpSpPr>
              <a:xfrm>
                <a:off x="76200" y="3962400"/>
                <a:ext cx="3766810" cy="2590800"/>
                <a:chOff x="76200" y="3962400"/>
                <a:chExt cx="3766810" cy="2590800"/>
              </a:xfrm>
            </p:grpSpPr>
            <p:cxnSp>
              <p:nvCxnSpPr>
                <p:cNvPr id="102" name="Straight Connector 101"/>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05"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67" name="Group 66"/>
              <p:cNvGrpSpPr/>
              <p:nvPr/>
            </p:nvGrpSpPr>
            <p:grpSpPr>
              <a:xfrm>
                <a:off x="876128" y="4942080"/>
                <a:ext cx="2353800" cy="860040"/>
                <a:chOff x="875410" y="4942080"/>
                <a:chExt cx="2353800" cy="860040"/>
              </a:xfrm>
            </p:grpSpPr>
            <p:sp>
              <p:nvSpPr>
                <p:cNvPr id="68" name="Oval 67"/>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7" name="Oval 76"/>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8" name="Oval 97"/>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9" name="Oval 98"/>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0" name="Oval 99"/>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1" name="Oval 100"/>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34"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Input</a:t>
              </a:r>
            </a:p>
          </p:txBody>
        </p:sp>
      </p:grpSp>
      <p:sp>
        <p:nvSpPr>
          <p:cNvPr id="35" name="Text Box 33"/>
          <p:cNvSpPr txBox="1">
            <a:spLocks noChangeArrowheads="1"/>
          </p:cNvSpPr>
          <p:nvPr/>
        </p:nvSpPr>
        <p:spPr bwMode="auto">
          <a:xfrm>
            <a:off x="-97457" y="622523"/>
            <a:ext cx="933891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This machine is optimized for the training data.</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But how well does it generalize to other inputs?</a:t>
            </a:r>
          </a:p>
        </p:txBody>
      </p:sp>
      <mc:AlternateContent xmlns:mc="http://schemas.openxmlformats.org/markup-compatibility/2006" xmlns:a14="http://schemas.microsoft.com/office/drawing/2010/main">
        <mc:Choice Requires="a14">
          <p:sp>
            <p:nvSpPr>
              <p:cNvPr id="36" name="Rectangle 3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36" name="Rectangle 3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8"/>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446398" y="1091024"/>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446398" y="1091024"/>
                <a:ext cx="3716402" cy="46410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808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anim calcmode="lin" valueType="num">
                                      <p:cBhvr additive="base">
                                        <p:cTn id="13"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0-#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5">
                                            <p:txEl>
                                              <p:pRg st="1" end="1"/>
                                            </p:txEl>
                                          </p:spTgt>
                                        </p:tgtEl>
                                        <p:attrNameLst>
                                          <p:attrName>style.visibility</p:attrName>
                                        </p:attrNameLst>
                                      </p:cBhvr>
                                      <p:to>
                                        <p:strVal val="visible"/>
                                      </p:to>
                                    </p:set>
                                    <p:anim calcmode="lin" valueType="num">
                                      <p:cBhvr additive="base">
                                        <p:cTn id="27" dur="50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5">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06"/>
                                        </p:tgtEl>
                                        <p:attrNameLst>
                                          <p:attrName>style.visibility</p:attrName>
                                        </p:attrNameLst>
                                      </p:cBhvr>
                                      <p:to>
                                        <p:strVal val="visible"/>
                                      </p:to>
                                    </p:set>
                                    <p:anim calcmode="lin" valueType="num">
                                      <p:cBhvr additive="base">
                                        <p:cTn id="35" dur="500" fill="hold"/>
                                        <p:tgtEl>
                                          <p:spTgt spid="106"/>
                                        </p:tgtEl>
                                        <p:attrNameLst>
                                          <p:attrName>ppt_x</p:attrName>
                                        </p:attrNameLst>
                                      </p:cBhvr>
                                      <p:tavLst>
                                        <p:tav tm="0">
                                          <p:val>
                                            <p:strVal val="0-#ppt_w/2"/>
                                          </p:val>
                                        </p:tav>
                                        <p:tav tm="100000">
                                          <p:val>
                                            <p:strVal val="#ppt_x"/>
                                          </p:val>
                                        </p:tav>
                                      </p:tavLst>
                                    </p:anim>
                                    <p:anim calcmode="lin" valueType="num">
                                      <p:cBhvr additive="base">
                                        <p:cTn id="36" dur="500" fill="hold"/>
                                        <p:tgtEl>
                                          <p:spTgt spid="10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5">
                                            <p:txEl>
                                              <p:pRg st="2" end="2"/>
                                            </p:txEl>
                                          </p:spTgt>
                                        </p:tgtEl>
                                        <p:attrNameLst>
                                          <p:attrName>style.visibility</p:attrName>
                                        </p:attrNameLst>
                                      </p:cBhvr>
                                      <p:to>
                                        <p:strVal val="visible"/>
                                      </p:to>
                                    </p:set>
                                    <p:anim calcmode="lin" valueType="num">
                                      <p:cBhvr additive="base">
                                        <p:cTn id="41" dur="500" fill="hold"/>
                                        <p:tgtEl>
                                          <p:spTgt spid="35">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07"/>
                                        </p:tgtEl>
                                        <p:attrNameLst>
                                          <p:attrName>style.visibility</p:attrName>
                                        </p:attrNameLst>
                                      </p:cBhvr>
                                      <p:to>
                                        <p:strVal val="visible"/>
                                      </p:to>
                                    </p:set>
                                    <p:anim calcmode="lin" valueType="num">
                                      <p:cBhvr additive="base">
                                        <p:cTn id="47" dur="500" fill="hold"/>
                                        <p:tgtEl>
                                          <p:spTgt spid="107"/>
                                        </p:tgtEl>
                                        <p:attrNameLst>
                                          <p:attrName>ppt_x</p:attrName>
                                        </p:attrNameLst>
                                      </p:cBhvr>
                                      <p:tavLst>
                                        <p:tav tm="0">
                                          <p:val>
                                            <p:strVal val="0-#ppt_w/2"/>
                                          </p:val>
                                        </p:tav>
                                        <p:tav tm="100000">
                                          <p:val>
                                            <p:strVal val="#ppt_x"/>
                                          </p:val>
                                        </p:tav>
                                      </p:tavLst>
                                    </p:anim>
                                    <p:anim calcmode="lin" valueType="num">
                                      <p:cBhvr additive="base">
                                        <p:cTn id="48" dur="500" fill="hold"/>
                                        <p:tgtEl>
                                          <p:spTgt spid="10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51"/>
                                        </p:tgtEl>
                                        <p:attrNameLst>
                                          <p:attrName>style.visibility</p:attrName>
                                        </p:attrNameLst>
                                      </p:cBhvr>
                                      <p:to>
                                        <p:strVal val="visible"/>
                                      </p:to>
                                    </p:set>
                                    <p:anim calcmode="lin" valueType="num">
                                      <p:cBhvr additive="base">
                                        <p:cTn id="51" dur="500" fill="hold"/>
                                        <p:tgtEl>
                                          <p:spTgt spid="151"/>
                                        </p:tgtEl>
                                        <p:attrNameLst>
                                          <p:attrName>ppt_x</p:attrName>
                                        </p:attrNameLst>
                                      </p:cBhvr>
                                      <p:tavLst>
                                        <p:tav tm="0">
                                          <p:val>
                                            <p:strVal val="0-#ppt_w/2"/>
                                          </p:val>
                                        </p:tav>
                                        <p:tav tm="100000">
                                          <p:val>
                                            <p:strVal val="#ppt_x"/>
                                          </p:val>
                                        </p:tav>
                                      </p:tavLst>
                                    </p:anim>
                                    <p:anim calcmode="lin" valueType="num">
                                      <p:cBhvr additive="base">
                                        <p:cTn id="52" dur="500" fill="hold"/>
                                        <p:tgtEl>
                                          <p:spTgt spid="15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12"/>
                                        </p:tgtEl>
                                        <p:attrNameLst>
                                          <p:attrName>style.visibility</p:attrName>
                                        </p:attrNameLst>
                                      </p:cBhvr>
                                      <p:to>
                                        <p:strVal val="visible"/>
                                      </p:to>
                                    </p:set>
                                    <p:anim calcmode="lin" valueType="num">
                                      <p:cBhvr additive="base">
                                        <p:cTn id="57" dur="500" fill="hold"/>
                                        <p:tgtEl>
                                          <p:spTgt spid="112"/>
                                        </p:tgtEl>
                                        <p:attrNameLst>
                                          <p:attrName>ppt_x</p:attrName>
                                        </p:attrNameLst>
                                      </p:cBhvr>
                                      <p:tavLst>
                                        <p:tav tm="0">
                                          <p:val>
                                            <p:strVal val="0-#ppt_w/2"/>
                                          </p:val>
                                        </p:tav>
                                        <p:tav tm="100000">
                                          <p:val>
                                            <p:strVal val="#ppt_x"/>
                                          </p:val>
                                        </p:tav>
                                      </p:tavLst>
                                    </p:anim>
                                    <p:anim calcmode="lin" valueType="num">
                                      <p:cBhvr additive="base">
                                        <p:cTn id="58" dur="500" fill="hold"/>
                                        <p:tgtEl>
                                          <p:spTgt spid="112"/>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5">
                                            <p:txEl>
                                              <p:pRg st="3" end="3"/>
                                            </p:txEl>
                                          </p:spTgt>
                                        </p:tgtEl>
                                        <p:attrNameLst>
                                          <p:attrName>style.visibility</p:attrName>
                                        </p:attrNameLst>
                                      </p:cBhvr>
                                      <p:to>
                                        <p:strVal val="visible"/>
                                      </p:to>
                                    </p:set>
                                    <p:anim calcmode="lin" valueType="num">
                                      <p:cBhvr additive="base">
                                        <p:cTn id="63" dur="500" fill="hold"/>
                                        <p:tgtEl>
                                          <p:spTgt spid="35">
                                            <p:txEl>
                                              <p:pRg st="3" end="3"/>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06" grpId="0" animBg="1"/>
      <p:bldP spid="151" grpId="0"/>
      <p:bldP spid="36" grpId="0"/>
      <p:bldP spid="3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grpSp>
        <p:nvGrpSpPr>
          <p:cNvPr id="65" name="Group 64"/>
          <p:cNvGrpSpPr/>
          <p:nvPr/>
        </p:nvGrpSpPr>
        <p:grpSpPr>
          <a:xfrm>
            <a:off x="76200" y="3962400"/>
            <a:ext cx="3766810" cy="2590800"/>
            <a:chOff x="76200" y="3962400"/>
            <a:chExt cx="3766810" cy="2590800"/>
          </a:xfrm>
        </p:grpSpPr>
        <p:grpSp>
          <p:nvGrpSpPr>
            <p:cNvPr id="66" name="Group 65"/>
            <p:cNvGrpSpPr/>
            <p:nvPr/>
          </p:nvGrpSpPr>
          <p:grpSpPr>
            <a:xfrm>
              <a:off x="76200" y="3962400"/>
              <a:ext cx="3766810" cy="2590800"/>
              <a:chOff x="76200" y="3962400"/>
              <a:chExt cx="3766810" cy="2590800"/>
            </a:xfrm>
          </p:grpSpPr>
          <p:cxnSp>
            <p:nvCxnSpPr>
              <p:cNvPr id="102" name="Straight Connector 101"/>
              <p:cNvCxnSpPr/>
              <p:nvPr/>
            </p:nvCxnSpPr>
            <p:spPr bwMode="auto">
              <a:xfrm>
                <a:off x="566410" y="4724400"/>
                <a:ext cx="0" cy="1828800"/>
              </a:xfrm>
              <a:prstGeom prst="line">
                <a:avLst/>
              </a:prstGeom>
              <a:noFill/>
              <a:ln w="12700" cap="sq"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flipH="1">
                <a:off x="414010" y="6400800"/>
                <a:ext cx="3429000" cy="0"/>
              </a:xfrm>
              <a:prstGeom prst="line">
                <a:avLst/>
              </a:prstGeom>
              <a:noFill/>
              <a:ln w="12700" cap="sq" cmpd="sng" algn="ctr">
                <a:solidFill>
                  <a:schemeClr val="tx1"/>
                </a:solidFill>
                <a:prstDash val="solid"/>
                <a:round/>
                <a:headEnd type="none" w="med" len="med"/>
                <a:tailEnd type="none" w="med" len="med"/>
              </a:ln>
              <a:effectLst/>
            </p:spPr>
          </p:cxnSp>
          <p:sp>
            <p:nvSpPr>
              <p:cNvPr id="105" name="Text Box 33"/>
              <p:cNvSpPr txBox="1">
                <a:spLocks noChangeArrowheads="1"/>
              </p:cNvSpPr>
              <p:nvPr/>
            </p:nvSpPr>
            <p:spPr bwMode="auto">
              <a:xfrm rot="16200000">
                <a:off x="-957590" y="499619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itchFamily="18" charset="0"/>
                  </a:rPr>
                  <a:t>Output </a:t>
                </a:r>
                <a:r>
                  <a:rPr lang="en-US" altLang="en-US" sz="2800" i="1">
                    <a:solidFill>
                      <a:srgbClr val="FF00FF"/>
                    </a:solidFill>
                    <a:latin typeface="Times New Roman" pitchFamily="18" charset="0"/>
                  </a:rPr>
                  <a:t>y</a:t>
                </a:r>
                <a:endParaRPr lang="en-CA" altLang="en-US" sz="2800">
                  <a:latin typeface="Times New Roman" pitchFamily="18" charset="0"/>
                </a:endParaRPr>
              </a:p>
            </p:txBody>
          </p:sp>
        </p:grpSp>
        <p:grpSp>
          <p:nvGrpSpPr>
            <p:cNvPr id="67" name="Group 66"/>
            <p:cNvGrpSpPr/>
            <p:nvPr/>
          </p:nvGrpSpPr>
          <p:grpSpPr>
            <a:xfrm>
              <a:off x="876128" y="4942080"/>
              <a:ext cx="2353800" cy="860040"/>
              <a:chOff x="875410" y="4942080"/>
              <a:chExt cx="2353800" cy="860040"/>
            </a:xfrm>
          </p:grpSpPr>
          <p:sp>
            <p:nvSpPr>
              <p:cNvPr id="68" name="Oval 67"/>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13326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1713610"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26238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7" name="Oval 76"/>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8" name="Oval 97"/>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9" name="Oval 98"/>
              <p:cNvSpPr/>
              <p:nvPr/>
            </p:nvSpPr>
            <p:spPr>
              <a:xfrm>
                <a:off x="2856610"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0" name="Oval 99"/>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1" name="Oval 100"/>
              <p:cNvSpPr/>
              <p:nvPr/>
            </p:nvSpPr>
            <p:spPr>
              <a:xfrm>
                <a:off x="300481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106" name="Freeform 105"/>
          <p:cNvSpPr/>
          <p:nvPr/>
        </p:nvSpPr>
        <p:spPr>
          <a:xfrm>
            <a:off x="705475" y="5086226"/>
            <a:ext cx="2594610" cy="823084"/>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4" name="Text Box 33"/>
          <p:cNvSpPr txBox="1">
            <a:spLocks noChangeArrowheads="1"/>
          </p:cNvSpPr>
          <p:nvPr/>
        </p:nvSpPr>
        <p:spPr bwMode="auto">
          <a:xfrm>
            <a:off x="1295400" y="6324600"/>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CA" altLang="en-US" sz="2800">
                <a:latin typeface="Times New Roman" panose="02020603050405020304" pitchFamily="18" charset="0"/>
              </a:rPr>
              <a:t>Input</a:t>
            </a:r>
          </a:p>
        </p:txBody>
      </p:sp>
      <p:sp>
        <p:nvSpPr>
          <p:cNvPr id="35" name="Text Box 33"/>
          <p:cNvSpPr txBox="1">
            <a:spLocks noChangeArrowheads="1"/>
          </p:cNvSpPr>
          <p:nvPr/>
        </p:nvSpPr>
        <p:spPr bwMode="auto">
          <a:xfrm>
            <a:off x="-97457" y="622523"/>
            <a:ext cx="933891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This machine is optimized for the training data.</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But how well does it generalize to other inputs?</a:t>
            </a:r>
          </a:p>
        </p:txBody>
      </p:sp>
      <mc:AlternateContent xmlns:mc="http://schemas.openxmlformats.org/markup-compatibility/2006" xmlns:a14="http://schemas.microsoft.com/office/drawing/2010/main">
        <mc:Choice Requires="a14">
          <p:sp>
            <p:nvSpPr>
              <p:cNvPr id="36" name="Rectangle 3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36" name="Rectangle 3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446398" y="1091024"/>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446398" y="1091024"/>
                <a:ext cx="3716402" cy="464101"/>
              </a:xfrm>
              <a:prstGeom prst="rect">
                <a:avLst/>
              </a:prstGeom>
              <a:blipFill>
                <a:blip r:embed="rId4"/>
                <a:stretch>
                  <a:fillRect/>
                </a:stretch>
              </a:blipFill>
            </p:spPr>
            <p:txBody>
              <a:bodyPr/>
              <a:lstStyle/>
              <a:p>
                <a:r>
                  <a:rPr lang="en-US">
                    <a:noFill/>
                  </a:rPr>
                  <a:t> </a:t>
                </a:r>
              </a:p>
            </p:txBody>
          </p:sp>
        </mc:Fallback>
      </mc:AlternateContent>
      <p:grpSp>
        <p:nvGrpSpPr>
          <p:cNvPr id="38" name="Group 37"/>
          <p:cNvGrpSpPr/>
          <p:nvPr/>
        </p:nvGrpSpPr>
        <p:grpSpPr>
          <a:xfrm>
            <a:off x="2803498" y="5113351"/>
            <a:ext cx="6236873" cy="523220"/>
            <a:chOff x="2795547" y="5368033"/>
            <a:chExt cx="6236873" cy="523220"/>
          </a:xfrm>
        </p:grpSpPr>
        <p:cxnSp>
          <p:nvCxnSpPr>
            <p:cNvPr id="39" name="Straight Connector 38"/>
            <p:cNvCxnSpPr/>
            <p:nvPr/>
          </p:nvCxnSpPr>
          <p:spPr bwMode="auto">
            <a:xfrm>
              <a:off x="2795547" y="5646751"/>
              <a:ext cx="609600" cy="0"/>
            </a:xfrm>
            <a:prstGeom prst="line">
              <a:avLst/>
            </a:prstGeom>
            <a:noFill/>
            <a:ln w="12700" cap="sq" cmpd="sng" algn="ctr">
              <a:solidFill>
                <a:srgbClr val="66FF33"/>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1" name="TextBox 40"/>
                <p:cNvSpPr txBox="1"/>
                <p:nvPr/>
              </p:nvSpPr>
              <p:spPr>
                <a:xfrm>
                  <a:off x="3733800" y="5374957"/>
                  <a:ext cx="125733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d>
                          <m:dPr>
                            <m:ctrlPr>
                              <a:rPr lang="en-US" altLang="en-US" i="1">
                                <a:latin typeface="Cambria Math" panose="02040503050406030204" pitchFamily="18" charset="0"/>
                                <a:sym typeface="Symbol" panose="05050102010706020507" pitchFamily="18" charset="2"/>
                              </a:rPr>
                            </m:ctrlPr>
                          </m:dPr>
                          <m:e>
                            <m:acc>
                              <m:accPr>
                                <m:chr m:val="⃗"/>
                                <m:ctrlPr>
                                  <a:rPr lang="en-US" altLang="en-US" b="1" i="1" smtClean="0">
                                    <a:solidFill>
                                      <a:srgbClr val="00FFFF"/>
                                    </a:solidFill>
                                    <a:latin typeface="Cambria Math" panose="02040503050406030204" pitchFamily="18" charset="0"/>
                                    <a:sym typeface="Symbol" panose="05050102010706020507" pitchFamily="18" charset="2"/>
                                  </a:rPr>
                                </m:ctrlPr>
                              </m:accPr>
                              <m:e>
                                <m:r>
                                  <a:rPr lang="en-CA" altLang="en-US" b="1" i="1">
                                    <a:solidFill>
                                      <a:srgbClr val="00FFFF"/>
                                    </a:solidFill>
                                    <a:latin typeface="Cambria Math" panose="02040503050406030204" pitchFamily="18" charset="0"/>
                                    <a:sym typeface="Symbol" panose="05050102010706020507" pitchFamily="18" charset="2"/>
                                  </a:rPr>
                                  <m:t>𝒙</m:t>
                                </m:r>
                              </m:e>
                            </m:acc>
                            <m:r>
                              <m:rPr>
                                <m:nor/>
                              </m:rPr>
                              <a:rPr lang="en-US" altLang="en-US" smtClean="0">
                                <a:solidFill>
                                  <a:srgbClr val="00FFFF"/>
                                </a:solidFill>
                                <a:sym typeface="Symbol" panose="05050102010706020507" pitchFamily="18" charset="2"/>
                              </a:rPr>
                              <m:t>´</m:t>
                            </m:r>
                          </m:e>
                        </m:d>
                      </m:oMath>
                    </m:oMathPara>
                  </a14:m>
                  <a:endParaRPr lang="en-CA" sz="2000"/>
                </a:p>
              </p:txBody>
            </p:sp>
          </mc:Choice>
          <mc:Fallback xmlns="">
            <p:sp>
              <p:nvSpPr>
                <p:cNvPr id="41" name="TextBox 40"/>
                <p:cNvSpPr txBox="1">
                  <a:spLocks noRot="1" noChangeAspect="1" noMove="1" noResize="1" noEditPoints="1" noAdjustHandles="1" noChangeArrowheads="1" noChangeShapeType="1" noTextEdit="1"/>
                </p:cNvSpPr>
                <p:nvPr/>
              </p:nvSpPr>
              <p:spPr>
                <a:xfrm>
                  <a:off x="3733800" y="5374957"/>
                  <a:ext cx="1257331"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5178480" y="5368033"/>
                  <a:ext cx="3853940" cy="523220"/>
                </a:xfrm>
                <a:prstGeom prst="rect">
                  <a:avLst/>
                </a:prstGeom>
              </p:spPr>
              <p:txBody>
                <a:bodyPr wrap="none">
                  <a:spAutoFit/>
                </a:bodyPr>
                <a:lstStyle/>
                <a:p>
                  <a:r>
                    <a:rPr lang="en-CA" altLang="en-US">
                      <a:cs typeface="Times New Roman" panose="02020603050405020304" pitchFamily="18" charset="0"/>
                      <a:sym typeface="Symbol" panose="05050102010706020507" pitchFamily="18" charset="2"/>
                    </a:rPr>
                    <a:t>Machine's answer for</a:t>
                  </a:r>
                  <a:r>
                    <a:rPr lang="en-US" altLang="en-US" b="1" i="1">
                      <a:solidFill>
                        <a:srgbClr val="FF00FF"/>
                      </a:solidFill>
                      <a:sym typeface="Symbol" panose="05050102010706020507" pitchFamily="18" charset="2"/>
                    </a:rPr>
                    <a:t> </a:t>
                  </a:r>
                  <a:r>
                    <a:rPr lang="en-US" altLang="en-US">
                      <a:solidFill>
                        <a:srgbClr val="FF00FF"/>
                      </a:solidFill>
                      <a:sym typeface="Symbol" panose="05050102010706020507" pitchFamily="18" charset="2"/>
                    </a:rPr>
                    <a:t> </a:t>
                  </a:r>
                  <a14:m>
                    <m:oMath xmlns:m="http://schemas.openxmlformats.org/officeDocument/2006/math">
                      <m:acc>
                        <m:accPr>
                          <m:chr m:val="⃗"/>
                          <m:ctrlPr>
                            <a:rPr lang="en-US" altLang="en-US" b="1" i="1" smtClean="0">
                              <a:solidFill>
                                <a:srgbClr val="00FFFF"/>
                              </a:solidFill>
                              <a:latin typeface="Cambria Math" panose="02040503050406030204" pitchFamily="18" charset="0"/>
                              <a:sym typeface="Symbol" panose="05050102010706020507" pitchFamily="18" charset="2"/>
                            </a:rPr>
                          </m:ctrlPr>
                        </m:accPr>
                        <m:e>
                          <m:r>
                            <a:rPr lang="en-CA" altLang="en-US" b="1" i="1">
                              <a:solidFill>
                                <a:srgbClr val="00FFFF"/>
                              </a:solidFill>
                              <a:latin typeface="Cambria Math" panose="02040503050406030204" pitchFamily="18" charset="0"/>
                              <a:sym typeface="Symbol" panose="05050102010706020507" pitchFamily="18" charset="2"/>
                            </a:rPr>
                            <m:t>𝒙</m:t>
                          </m:r>
                        </m:e>
                      </m:acc>
                    </m:oMath>
                  </a14:m>
                  <a:r>
                    <a:rPr lang="en-US" altLang="en-US">
                      <a:solidFill>
                        <a:srgbClr val="00FFFF"/>
                      </a:solidFill>
                      <a:sym typeface="Symbol" panose="05050102010706020507" pitchFamily="18" charset="2"/>
                    </a:rPr>
                    <a:t>´</a:t>
                  </a:r>
                  <a:r>
                    <a:rPr lang="en-CA" altLang="en-US">
                      <a:cs typeface="Times New Roman" panose="02020603050405020304" pitchFamily="18" charset="0"/>
                      <a:sym typeface="Symbol" panose="05050102010706020507" pitchFamily="18" charset="2"/>
                    </a:rPr>
                    <a:t>.</a:t>
                  </a:r>
                  <a:endParaRPr lang="en-CA"/>
                </a:p>
              </p:txBody>
            </p:sp>
          </mc:Choice>
          <mc:Fallback xmlns="">
            <p:sp>
              <p:nvSpPr>
                <p:cNvPr id="42" name="Rectangle 41"/>
                <p:cNvSpPr>
                  <a:spLocks noRot="1" noChangeAspect="1" noMove="1" noResize="1" noEditPoints="1" noAdjustHandles="1" noChangeArrowheads="1" noChangeShapeType="1" noTextEdit="1"/>
                </p:cNvSpPr>
                <p:nvPr/>
              </p:nvSpPr>
              <p:spPr>
                <a:xfrm>
                  <a:off x="5178480" y="5368033"/>
                  <a:ext cx="3853940" cy="523220"/>
                </a:xfrm>
                <a:prstGeom prst="rect">
                  <a:avLst/>
                </a:prstGeom>
                <a:blipFill>
                  <a:blip r:embed="rId6"/>
                  <a:stretch>
                    <a:fillRect l="-3323" t="-13953" r="-2215" b="-31395"/>
                  </a:stretch>
                </a:blipFill>
              </p:spPr>
              <p:txBody>
                <a:bodyPr/>
                <a:lstStyle/>
                <a:p>
                  <a:r>
                    <a:rPr lang="en-US">
                      <a:noFill/>
                    </a:rPr>
                    <a:t> </a:t>
                  </a:r>
                </a:p>
              </p:txBody>
            </p:sp>
          </mc:Fallback>
        </mc:AlternateContent>
      </p:grpSp>
      <p:grpSp>
        <p:nvGrpSpPr>
          <p:cNvPr id="43" name="Group 42"/>
          <p:cNvGrpSpPr/>
          <p:nvPr/>
        </p:nvGrpSpPr>
        <p:grpSpPr>
          <a:xfrm>
            <a:off x="2775004" y="4179739"/>
            <a:ext cx="6826198" cy="2221061"/>
            <a:chOff x="2775004" y="4179739"/>
            <a:chExt cx="6826198" cy="2221061"/>
          </a:xfrm>
        </p:grpSpPr>
        <p:grpSp>
          <p:nvGrpSpPr>
            <p:cNvPr id="44" name="Group 43"/>
            <p:cNvGrpSpPr/>
            <p:nvPr/>
          </p:nvGrpSpPr>
          <p:grpSpPr>
            <a:xfrm>
              <a:off x="2780659" y="4179739"/>
              <a:ext cx="6820543" cy="576465"/>
              <a:chOff x="3084153" y="4876800"/>
              <a:chExt cx="6312385" cy="576465"/>
            </a:xfrm>
          </p:grpSpPr>
          <p:cxnSp>
            <p:nvCxnSpPr>
              <p:cNvPr id="46" name="Straight Connector 45"/>
              <p:cNvCxnSpPr/>
              <p:nvPr/>
            </p:nvCxnSpPr>
            <p:spPr bwMode="auto">
              <a:xfrm>
                <a:off x="3084153" y="5128038"/>
                <a:ext cx="670560" cy="0"/>
              </a:xfrm>
              <a:prstGeom prst="line">
                <a:avLst/>
              </a:prstGeom>
              <a:noFill/>
              <a:ln w="12700" cap="sq" cmpd="sng" algn="ctr">
                <a:solidFill>
                  <a:srgbClr val="00FF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7" name="TextBox 46"/>
                  <p:cNvSpPr txBox="1"/>
                  <p:nvPr/>
                </p:nvSpPr>
                <p:spPr>
                  <a:xfrm>
                    <a:off x="4320442" y="4876800"/>
                    <a:ext cx="2299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CA" altLang="en-US" i="1" smtClean="0">
                              <a:solidFill>
                                <a:srgbClr val="00FFFF"/>
                              </a:solidFill>
                              <a:sym typeface="Symbol" panose="05050102010706020507" pitchFamily="18" charset="2"/>
                            </a:rPr>
                            <m:t>y</m:t>
                          </m:r>
                        </m:oMath>
                      </m:oMathPara>
                    </a14:m>
                    <a:endParaRPr lang="en-CA" sz="2000">
                      <a:solidFill>
                        <a:srgbClr val="00FFFF"/>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4320442" y="4876800"/>
                    <a:ext cx="229954"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4892702" y="4930045"/>
                    <a:ext cx="4503836" cy="523220"/>
                  </a:xfrm>
                  <a:prstGeom prst="rect">
                    <a:avLst/>
                  </a:prstGeom>
                </p:spPr>
                <p:txBody>
                  <a:bodyPr wrap="square">
                    <a:spAutoFit/>
                  </a:bodyPr>
                  <a:lstStyle/>
                  <a:p>
                    <a:r>
                      <a:rPr lang="en-CA" altLang="en-US">
                        <a:cs typeface="Times New Roman" panose="02020603050405020304" pitchFamily="18" charset="0"/>
                        <a:sym typeface="Symbol" panose="05050102010706020507" pitchFamily="18" charset="2"/>
                      </a:rPr>
                      <a:t>No supervisor's answer for</a:t>
                    </a:r>
                    <a:r>
                      <a:rPr lang="en-US" altLang="en-US" b="1" i="1">
                        <a:solidFill>
                          <a:srgbClr val="FF00FF"/>
                        </a:solidFill>
                        <a:sym typeface="Symbol" panose="05050102010706020507" pitchFamily="18" charset="2"/>
                      </a:rPr>
                      <a:t> </a:t>
                    </a:r>
                    <a:r>
                      <a:rPr lang="en-US" altLang="en-US">
                        <a:solidFill>
                          <a:srgbClr val="FF00FF"/>
                        </a:solidFill>
                        <a:sym typeface="Symbol" panose="05050102010706020507" pitchFamily="18" charset="2"/>
                      </a:rPr>
                      <a:t> </a:t>
                    </a:r>
                    <a14:m>
                      <m:oMath xmlns:m="http://schemas.openxmlformats.org/officeDocument/2006/math">
                        <m:acc>
                          <m:accPr>
                            <m:chr m:val="⃗"/>
                            <m:ctrlPr>
                              <a:rPr lang="en-US" altLang="en-US" b="1" i="1" smtClean="0">
                                <a:solidFill>
                                  <a:srgbClr val="00FFFF"/>
                                </a:solidFill>
                                <a:latin typeface="Cambria Math" panose="02040503050406030204" pitchFamily="18" charset="0"/>
                                <a:sym typeface="Symbol" panose="05050102010706020507" pitchFamily="18" charset="2"/>
                              </a:rPr>
                            </m:ctrlPr>
                          </m:accPr>
                          <m:e>
                            <m:r>
                              <a:rPr lang="en-CA" altLang="en-US" b="1" i="1">
                                <a:solidFill>
                                  <a:srgbClr val="00FFFF"/>
                                </a:solidFill>
                                <a:latin typeface="Cambria Math" panose="02040503050406030204" pitchFamily="18" charset="0"/>
                                <a:sym typeface="Symbol" panose="05050102010706020507" pitchFamily="18" charset="2"/>
                              </a:rPr>
                              <m:t>𝒙</m:t>
                            </m:r>
                          </m:e>
                        </m:acc>
                      </m:oMath>
                    </a14:m>
                    <a:r>
                      <a:rPr lang="en-US" altLang="en-US">
                        <a:solidFill>
                          <a:srgbClr val="00FFFF"/>
                        </a:solidFill>
                        <a:sym typeface="Symbol" panose="05050102010706020507" pitchFamily="18" charset="2"/>
                      </a:rPr>
                      <a:t>´</a:t>
                    </a:r>
                    <a:r>
                      <a:rPr lang="en-CA" altLang="en-US">
                        <a:cs typeface="Times New Roman" panose="02020603050405020304" pitchFamily="18" charset="0"/>
                        <a:sym typeface="Symbol" panose="05050102010706020507" pitchFamily="18" charset="2"/>
                      </a:rPr>
                      <a:t>.</a:t>
                    </a:r>
                    <a:endParaRPr lang="en-CA"/>
                  </a:p>
                </p:txBody>
              </p:sp>
            </mc:Choice>
            <mc:Fallback xmlns="">
              <p:sp>
                <p:nvSpPr>
                  <p:cNvPr id="48" name="Rectangle 47"/>
                  <p:cNvSpPr>
                    <a:spLocks noRot="1" noChangeAspect="1" noMove="1" noResize="1" noEditPoints="1" noAdjustHandles="1" noChangeArrowheads="1" noChangeShapeType="1" noTextEdit="1"/>
                  </p:cNvSpPr>
                  <p:nvPr/>
                </p:nvSpPr>
                <p:spPr>
                  <a:xfrm>
                    <a:off x="4892702" y="4930045"/>
                    <a:ext cx="4503836" cy="523220"/>
                  </a:xfrm>
                  <a:prstGeom prst="rect">
                    <a:avLst/>
                  </a:prstGeom>
                  <a:blipFill>
                    <a:blip r:embed="rId8"/>
                    <a:stretch>
                      <a:fillRect l="-2632" t="-12791" b="-31395"/>
                    </a:stretch>
                  </a:blipFill>
                </p:spPr>
                <p:txBody>
                  <a:bodyPr/>
                  <a:lstStyle/>
                  <a:p>
                    <a:r>
                      <a:rPr lang="en-US">
                        <a:noFill/>
                      </a:rPr>
                      <a:t> </a:t>
                    </a:r>
                  </a:p>
                </p:txBody>
              </p:sp>
            </mc:Fallback>
          </mc:AlternateContent>
        </p:grpSp>
        <p:cxnSp>
          <p:nvCxnSpPr>
            <p:cNvPr id="45" name="Straight Connector 44"/>
            <p:cNvCxnSpPr/>
            <p:nvPr/>
          </p:nvCxnSpPr>
          <p:spPr bwMode="auto">
            <a:xfrm flipV="1">
              <a:off x="2775004" y="4435205"/>
              <a:ext cx="0" cy="1965595"/>
            </a:xfrm>
            <a:prstGeom prst="line">
              <a:avLst/>
            </a:prstGeom>
            <a:noFill/>
            <a:ln w="12700" cap="sq" cmpd="sng" algn="ctr">
              <a:solidFill>
                <a:srgbClr val="00FFFF"/>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49" name="Text Box 33"/>
              <p:cNvSpPr txBox="1">
                <a:spLocks noChangeArrowheads="1"/>
              </p:cNvSpPr>
              <p:nvPr/>
            </p:nvSpPr>
            <p:spPr bwMode="auto">
              <a:xfrm>
                <a:off x="2286000" y="6324600"/>
                <a:ext cx="1143000" cy="523220"/>
              </a:xfrm>
              <a:prstGeom prst="rect">
                <a:avLst/>
              </a:prstGeom>
              <a:noFill/>
              <a:ln>
                <a:noFill/>
              </a:ln>
              <a:extLst>
                <a:ext uri="{909E8E84-426E-40DD-AFC4-6F175D3DCCD1}">
                  <a14:hiddenFill>
                    <a:solidFill>
                      <a:srgbClr val="FFFFFF"/>
                    </a:solidFill>
                  </a14:hiddenFill>
                </a:ext>
                <a:ext uri="{91240B29-F687-4F45-9708-019B960494DF}">
                  <a14:hiddenLine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00FFFF"/>
                    </a:solidFill>
                    <a:latin typeface="Times New Roman" pitchFamily="18" charset="0"/>
                    <a:sym typeface="Symbol" panose="05050102010706020507" pitchFamily="18" charset="2"/>
                  </a:rPr>
                  <a:t> </a:t>
                </a:r>
                <a14:m>
                  <m:oMath xmlns:m="http://schemas.openxmlformats.org/officeDocument/2006/math">
                    <m:acc>
                      <m:accPr>
                        <m:chr m:val="⃗"/>
                        <m:ctrlPr>
                          <a:rPr lang="en-US" altLang="en-US" sz="2800" b="1" i="1">
                            <a:solidFill>
                              <a:srgbClr val="00FFFF"/>
                            </a:solidFill>
                            <a:latin typeface="Cambria Math" panose="02040503050406030204" pitchFamily="18" charset="0"/>
                            <a:sym typeface="Symbol" panose="05050102010706020507" pitchFamily="18" charset="2"/>
                          </a:rPr>
                        </m:ctrlPr>
                      </m:accPr>
                      <m:e>
                        <m:r>
                          <a:rPr lang="en-CA" altLang="en-US" sz="2800" b="1" i="1" smtClean="0">
                            <a:solidFill>
                              <a:srgbClr val="00FFFF"/>
                            </a:solidFill>
                            <a:latin typeface="Cambria Math" panose="02040503050406030204" pitchFamily="18" charset="0"/>
                            <a:sym typeface="Symbol" panose="05050102010706020507" pitchFamily="18" charset="2"/>
                          </a:rPr>
                          <m:t>𝒙</m:t>
                        </m:r>
                      </m:e>
                    </m:acc>
                  </m:oMath>
                </a14:m>
                <a:r>
                  <a:rPr lang="en-US" altLang="en-US" sz="2800">
                    <a:solidFill>
                      <a:srgbClr val="00FFFF"/>
                    </a:solidFill>
                    <a:latin typeface="Times New Roman" pitchFamily="18" charset="0"/>
                    <a:sym typeface="Symbol" panose="05050102010706020507" pitchFamily="18" charset="2"/>
                  </a:rPr>
                  <a:t>´</a:t>
                </a:r>
              </a:p>
            </p:txBody>
          </p:sp>
        </mc:Choice>
        <mc:Fallback xmlns="">
          <p:sp>
            <p:nvSpPr>
              <p:cNvPr id="49" name="Text Box 33"/>
              <p:cNvSpPr txBox="1">
                <a:spLocks noRot="1" noChangeAspect="1" noMove="1" noResize="1" noEditPoints="1" noAdjustHandles="1" noChangeArrowheads="1" noChangeShapeType="1" noTextEdit="1"/>
              </p:cNvSpPr>
              <p:nvPr/>
            </p:nvSpPr>
            <p:spPr bwMode="auto">
              <a:xfrm>
                <a:off x="2286000" y="6324600"/>
                <a:ext cx="1143000" cy="523220"/>
              </a:xfrm>
              <a:prstGeom prst="rect">
                <a:avLst/>
              </a:prstGeom>
              <a:blipFill>
                <a:blip r:embed="rId9"/>
                <a:stretch>
                  <a:fillRect t="-14118" b="-3058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86787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0-#ppt_w/2"/>
                                          </p:val>
                                        </p:tav>
                                        <p:tav tm="100000">
                                          <p:val>
                                            <p:strVal val="#ppt_x"/>
                                          </p:val>
                                        </p:tav>
                                      </p:tavLst>
                                    </p:anim>
                                    <p:anim calcmode="lin" valueType="num">
                                      <p:cBhvr additive="base">
                                        <p:cTn id="1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sp>
        <p:nvSpPr>
          <p:cNvPr id="35" name="Text Box 33"/>
          <p:cNvSpPr txBox="1">
            <a:spLocks noChangeArrowheads="1"/>
          </p:cNvSpPr>
          <p:nvPr/>
        </p:nvSpPr>
        <p:spPr bwMode="auto">
          <a:xfrm>
            <a:off x="-97457" y="622523"/>
            <a:ext cx="933891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457200" indent="-457200">
              <a:spcBef>
                <a:spcPct val="0"/>
              </a:spcBef>
              <a:buFont typeface="Arial" panose="020B0604020202020204" pitchFamily="34" charset="0"/>
              <a:buChar char="•"/>
            </a:pPr>
            <a:r>
              <a:rPr lang="en-US" altLang="en-US" sz="2800">
                <a:solidFill>
                  <a:srgbClr val="FF00FF"/>
                </a:solidFill>
                <a:latin typeface="Times New Roman" pitchFamily="18" charset="0"/>
              </a:rPr>
              <a:t>Training data:</a:t>
            </a:r>
            <a:endParaRPr lang="en-US" altLang="en-US" sz="4000">
              <a:solidFill>
                <a:srgbClr val="FF00FF"/>
              </a:solidFill>
              <a:latin typeface="Times New Roman" pitchFamily="18" charset="0"/>
              <a:sym typeface="Symbol" panose="05050102010706020507" pitchFamily="18" charset="2"/>
            </a:endParaRPr>
          </a:p>
          <a:p>
            <a:pPr marL="457200" indent="-457200">
              <a:spcBef>
                <a:spcPct val="0"/>
              </a:spcBef>
              <a:buFont typeface="Arial" panose="020B0604020202020204" pitchFamily="34" charset="0"/>
              <a:buChar char="•"/>
            </a:pPr>
            <a:r>
              <a:rPr lang="en-CA" altLang="en-US" sz="2800">
                <a:solidFill>
                  <a:schemeClr val="tx2"/>
                </a:solidFill>
                <a:latin typeface="Times New Roman" panose="02020603050405020304" pitchFamily="18" charset="0"/>
                <a:cs typeface="Times New Roman" panose="02020603050405020304" pitchFamily="18" charset="0"/>
                <a:sym typeface="Symbol" panose="05050102010706020507" pitchFamily="18" charset="2"/>
              </a:rPr>
              <a:t>Machine Learning: </a:t>
            </a:r>
          </a:p>
          <a:p>
            <a:pPr marL="457200" indent="-457200">
              <a:spcBef>
                <a:spcPct val="0"/>
              </a:spcBef>
              <a:buFont typeface="Arial" panose="020B0604020202020204" pitchFamily="34" charset="0"/>
              <a:buChar char="•"/>
            </a:pPr>
            <a:r>
              <a:rPr lang="en-CA" altLang="en-US" sz="2800">
                <a:latin typeface="Times New Roman" panose="02020603050405020304" pitchFamily="18" charset="0"/>
                <a:cs typeface="Times New Roman" panose="02020603050405020304" pitchFamily="18" charset="0"/>
                <a:sym typeface="Symbol" panose="05050102010706020507" pitchFamily="18" charset="2"/>
              </a:rPr>
              <a:t>This machine is optimized for the training data.</a:t>
            </a:r>
          </a:p>
          <a:p>
            <a:pPr>
              <a:spcBef>
                <a:spcPct val="0"/>
              </a:spcBef>
            </a:pPr>
            <a:r>
              <a:rPr lang="en-CA" altLang="en-US" sz="2800">
                <a:latin typeface="Times New Roman" panose="02020603050405020304" pitchFamily="18" charset="0"/>
                <a:cs typeface="Times New Roman" panose="02020603050405020304" pitchFamily="18" charset="0"/>
                <a:sym typeface="Symbol" panose="05050102010706020507" pitchFamily="18" charset="2"/>
              </a:rPr>
              <a:t>      But how well does it generalize to other inputs?</a:t>
            </a:r>
          </a:p>
        </p:txBody>
      </p:sp>
      <mc:AlternateContent xmlns:mc="http://schemas.openxmlformats.org/markup-compatibility/2006" xmlns:a14="http://schemas.microsoft.com/office/drawing/2010/main">
        <mc:Choice Requires="a14">
          <p:sp>
            <p:nvSpPr>
              <p:cNvPr id="36" name="Rectangle 35"/>
              <p:cNvSpPr/>
              <p:nvPr/>
            </p:nvSpPr>
            <p:spPr>
              <a:xfrm>
                <a:off x="2701201" y="589128"/>
                <a:ext cx="4918799" cy="523220"/>
              </a:xfrm>
              <a:prstGeom prst="rect">
                <a:avLst/>
              </a:prstGeom>
            </p:spPr>
            <p:txBody>
              <a:bodyPr wrap="square">
                <a:spAutoFit/>
              </a:bodyPr>
              <a:lstStyle/>
              <a:p>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i="1">
                            <a:solidFill>
                              <a:srgbClr val="FF00FF"/>
                            </a:solidFill>
                            <a:latin typeface="Cambria Math" panose="02040503050406030204" pitchFamily="18" charset="0"/>
                            <a:sym typeface="Symbol" panose="05050102010706020507" pitchFamily="18" charset="2"/>
                          </a:rPr>
                          <m:t>1</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i="1">
                            <a:solidFill>
                              <a:srgbClr val="FF00FF"/>
                            </a:solidFill>
                            <a:latin typeface="Cambria Math" panose="02040503050406030204" pitchFamily="18" charset="0"/>
                            <a:sym typeface="Symbol" panose="05050102010706020507" pitchFamily="18" charset="2"/>
                          </a:rPr>
                          <m:t>1</m:t>
                        </m:r>
                      </m:sub>
                    </m:sSub>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2</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2</m:t>
                        </m:r>
                      </m:sub>
                    </m:sSub>
                  </m:oMath>
                </a14:m>
                <a:r>
                  <a:rPr lang="en-US" altLang="en-US">
                    <a:solidFill>
                      <a:srgbClr val="FF00FF"/>
                    </a:solidFill>
                    <a:cs typeface="Times New Roman" panose="02020603050405020304" pitchFamily="18" charset="0"/>
                    <a:sym typeface="Symbol" panose="05050102010706020507" pitchFamily="18" charset="2"/>
                  </a:rPr>
                  <a:t>,</a:t>
                </a:r>
                <a14:m>
                  <m:oMath xmlns:m="http://schemas.openxmlformats.org/officeDocument/2006/math">
                    <m:r>
                      <a:rPr lang="en-CA" altLang="en-US" i="1" smtClean="0">
                        <a:solidFill>
                          <a:srgbClr val="FF00FF"/>
                        </a:solidFill>
                        <a:latin typeface="Cambria Math" panose="02040503050406030204" pitchFamily="18" charset="0"/>
                        <a:sym typeface="Symbol" panose="05050102010706020507" pitchFamily="18" charset="2"/>
                      </a:rPr>
                      <m:t> </m:t>
                    </m:r>
                  </m:oMath>
                </a14:m>
                <a:r>
                  <a:rPr lang="en-US" altLang="en-US">
                    <a:solidFill>
                      <a:srgbClr val="FF00FF"/>
                    </a:solidFill>
                    <a:cs typeface="Times New Roman" panose="02020603050405020304" pitchFamily="18" charset="0"/>
                    <a:sym typeface="Symbol" panose="05050102010706020507" pitchFamily="18" charset="2"/>
                  </a:rPr>
                  <a:t>…, </a:t>
                </a:r>
                <a14:m>
                  <m:oMath xmlns:m="http://schemas.openxmlformats.org/officeDocument/2006/math">
                    <m:sSub>
                      <m:sSubPr>
                        <m:ctrlPr>
                          <a:rPr lang="en-US" altLang="en-US" i="1">
                            <a:solidFill>
                              <a:srgbClr val="FF00FF"/>
                            </a:solidFill>
                            <a:latin typeface="Cambria Math" panose="02040503050406030204" pitchFamily="18" charset="0"/>
                            <a:sym typeface="Symbol" panose="05050102010706020507" pitchFamily="18" charset="2"/>
                          </a:rPr>
                        </m:ctrlPr>
                      </m:sSubPr>
                      <m:e>
                        <m:acc>
                          <m:accPr>
                            <m:chr m:val="⃗"/>
                            <m:ctrlPr>
                              <a:rPr lang="en-US" altLang="en-US" i="1">
                                <a:solidFill>
                                  <a:srgbClr val="FF00FF"/>
                                </a:solidFill>
                                <a:latin typeface="Cambria Math" panose="02040503050406030204" pitchFamily="18" charset="0"/>
                                <a:sym typeface="Symbol" panose="05050102010706020507" pitchFamily="18" charset="2"/>
                              </a:rPr>
                            </m:ctrlPr>
                          </m:accPr>
                          <m:e>
                            <m:r>
                              <a:rPr lang="en-CA" altLang="en-US" i="1">
                                <a:solidFill>
                                  <a:srgbClr val="FF00FF"/>
                                </a:solidFill>
                                <a:latin typeface="Cambria Math" panose="02040503050406030204" pitchFamily="18" charset="0"/>
                                <a:sym typeface="Symbol" panose="05050102010706020507" pitchFamily="18" charset="2"/>
                              </a:rPr>
                              <m:t>𝑥</m:t>
                            </m:r>
                          </m:e>
                        </m:acc>
                      </m:e>
                      <m:sub>
                        <m:r>
                          <a:rPr lang="en-CA" altLang="en-US" b="0" i="1" smtClean="0">
                            <a:solidFill>
                              <a:srgbClr val="FF00FF"/>
                            </a:solidFill>
                            <a:latin typeface="Cambria Math" panose="02040503050406030204" pitchFamily="18" charset="0"/>
                            <a:sym typeface="Symbol" panose="05050102010706020507" pitchFamily="18" charset="2"/>
                          </a:rPr>
                          <m:t>𝐷</m:t>
                        </m:r>
                      </m:sub>
                    </m:sSub>
                    <m:r>
                      <a:rPr lang="en-CA" altLang="en-US">
                        <a:solidFill>
                          <a:srgbClr val="FF00FF"/>
                        </a:solidFill>
                        <a:latin typeface="Cambria Math" panose="02040503050406030204" pitchFamily="18" charset="0"/>
                        <a:sym typeface="Symbol" panose="05050102010706020507" pitchFamily="18" charset="2"/>
                      </a:rPr>
                      <m:t>,</m:t>
                    </m:r>
                    <m:sSub>
                      <m:sSubPr>
                        <m:ctrlPr>
                          <a:rPr lang="en-CA" altLang="en-US" i="1">
                            <a:solidFill>
                              <a:srgbClr val="FF00FF"/>
                            </a:solidFill>
                            <a:latin typeface="Cambria Math" panose="02040503050406030204" pitchFamily="18" charset="0"/>
                            <a:sym typeface="Symbol" panose="05050102010706020507" pitchFamily="18" charset="2"/>
                          </a:rPr>
                        </m:ctrlPr>
                      </m:sSubPr>
                      <m:e>
                        <m:r>
                          <a:rPr lang="en-CA" altLang="en-US" i="1">
                            <a:solidFill>
                              <a:srgbClr val="FF00FF"/>
                            </a:solidFill>
                            <a:latin typeface="Cambria Math" panose="02040503050406030204" pitchFamily="18" charset="0"/>
                            <a:sym typeface="Symbol" panose="05050102010706020507" pitchFamily="18" charset="2"/>
                          </a:rPr>
                          <m:t>𝑦</m:t>
                        </m:r>
                      </m:e>
                      <m:sub>
                        <m:r>
                          <a:rPr lang="en-CA" altLang="en-US" b="0" i="1" smtClean="0">
                            <a:solidFill>
                              <a:srgbClr val="FF00FF"/>
                            </a:solidFill>
                            <a:latin typeface="Cambria Math" panose="02040503050406030204" pitchFamily="18" charset="0"/>
                            <a:sym typeface="Symbol" panose="05050102010706020507" pitchFamily="18" charset="2"/>
                          </a:rPr>
                          <m:t>𝐷</m:t>
                        </m:r>
                      </m:sub>
                    </m:sSub>
                  </m:oMath>
                </a14:m>
                <a:r>
                  <a:rPr lang="en-US" altLang="en-US">
                    <a:solidFill>
                      <a:srgbClr val="FF00FF"/>
                    </a:solidFill>
                    <a:cs typeface="Times New Roman" panose="02020603050405020304" pitchFamily="18" charset="0"/>
                    <a:sym typeface="Symbol" panose="05050102010706020507" pitchFamily="18" charset="2"/>
                  </a:rPr>
                  <a:t> }</a:t>
                </a:r>
              </a:p>
            </p:txBody>
          </p:sp>
        </mc:Choice>
        <mc:Fallback xmlns="">
          <p:sp>
            <p:nvSpPr>
              <p:cNvPr id="36" name="Rectangle 35"/>
              <p:cNvSpPr>
                <a:spLocks noRot="1" noChangeAspect="1" noMove="1" noResize="1" noEditPoints="1" noAdjustHandles="1" noChangeArrowheads="1" noChangeShapeType="1" noTextEdit="1"/>
              </p:cNvSpPr>
              <p:nvPr/>
            </p:nvSpPr>
            <p:spPr>
              <a:xfrm>
                <a:off x="2701201" y="589128"/>
                <a:ext cx="4918799" cy="523220"/>
              </a:xfrm>
              <a:prstGeom prst="rect">
                <a:avLst/>
              </a:prstGeom>
              <a:blipFill>
                <a:blip r:embed="rId3"/>
                <a:stretch>
                  <a:fillRect l="-2478" t="-12941" r="-1487"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446398" y="1091024"/>
                <a:ext cx="3716402"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endParaRPr lang="en-CA">
                  <a:solidFill>
                    <a:schemeClr val="tx1"/>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446398" y="1091024"/>
                <a:ext cx="3716402" cy="464101"/>
              </a:xfrm>
              <a:prstGeom prst="rect">
                <a:avLst/>
              </a:prstGeom>
              <a:blipFill>
                <a:blip r:embed="rId4"/>
                <a:stretch>
                  <a:fillRect/>
                </a:stretch>
              </a:blipFill>
            </p:spPr>
            <p:txBody>
              <a:bodyPr/>
              <a:lstStyle/>
              <a:p>
                <a:r>
                  <a:rPr lang="en-US">
                    <a:noFill/>
                  </a:rPr>
                  <a:t> </a:t>
                </a:r>
              </a:p>
            </p:txBody>
          </p:sp>
        </mc:Fallback>
      </mc:AlternateContent>
      <p:sp>
        <p:nvSpPr>
          <p:cNvPr id="50" name="Rectangle 49"/>
          <p:cNvSpPr/>
          <p:nvPr/>
        </p:nvSpPr>
        <p:spPr>
          <a:xfrm>
            <a:off x="448192" y="2521059"/>
            <a:ext cx="8086208" cy="2677656"/>
          </a:xfrm>
          <a:prstGeom prst="rect">
            <a:avLst/>
          </a:prstGeom>
        </p:spPr>
        <p:txBody>
          <a:bodyPr wrap="square">
            <a:spAutoFit/>
          </a:bodyPr>
          <a:lstStyle/>
          <a:p>
            <a:pPr marL="285750"/>
            <a:r>
              <a:rPr lang="en-CA" altLang="en-US">
                <a:cs typeface="Times New Roman" panose="02020603050405020304" pitchFamily="18" charset="0"/>
                <a:sym typeface="Symbol" panose="05050102010706020507" pitchFamily="18" charset="2"/>
              </a:rPr>
              <a:t>Which of these three gives the best answers on </a:t>
            </a:r>
          </a:p>
          <a:p>
            <a:pPr marL="742950" indent="-457200">
              <a:buFont typeface="Arial" panose="020B0604020202020204" pitchFamily="34" charset="0"/>
              <a:buChar char="•"/>
            </a:pPr>
            <a:r>
              <a:rPr lang="en-CA" altLang="en-US">
                <a:cs typeface="Times New Roman" panose="02020603050405020304" pitchFamily="18" charset="0"/>
                <a:sym typeface="Symbol" panose="05050102010706020507" pitchFamily="18" charset="2"/>
              </a:rPr>
              <a:t>The training inputs?</a:t>
            </a:r>
          </a:p>
          <a:p>
            <a:pPr marL="742950" indent="-457200">
              <a:buFont typeface="Arial" panose="020B0604020202020204" pitchFamily="34" charset="0"/>
              <a:buChar char="•"/>
            </a:pPr>
            <a:r>
              <a:rPr lang="en-CA" altLang="en-US">
                <a:cs typeface="Times New Roman" panose="02020603050405020304" pitchFamily="18" charset="0"/>
                <a:sym typeface="Symbol" panose="05050102010706020507" pitchFamily="18" charset="2"/>
              </a:rPr>
              <a:t>General inputs?</a:t>
            </a:r>
          </a:p>
          <a:p>
            <a:pPr marL="285750"/>
            <a:r>
              <a:rPr lang="en-CA" altLang="en-US">
                <a:cs typeface="Times New Roman" panose="02020603050405020304" pitchFamily="18" charset="0"/>
                <a:sym typeface="Symbol" panose="05050102010706020507" pitchFamily="18" charset="2"/>
              </a:rPr>
              <a:t>      There is a “no free lunch” theorem</a:t>
            </a:r>
            <a:br>
              <a:rPr lang="en-CA" altLang="en-US">
                <a:cs typeface="Times New Roman" panose="02020603050405020304" pitchFamily="18" charset="0"/>
                <a:sym typeface="Symbol" panose="05050102010706020507" pitchFamily="18" charset="2"/>
              </a:rPr>
            </a:br>
            <a:r>
              <a:rPr lang="en-CA" altLang="en-US">
                <a:cs typeface="Times New Roman" panose="02020603050405020304" pitchFamily="18" charset="0"/>
                <a:sym typeface="Symbol" panose="05050102010706020507" pitchFamily="18" charset="2"/>
              </a:rPr>
              <a:t>       that says that no one method works in all cases.</a:t>
            </a:r>
          </a:p>
          <a:p>
            <a:pPr marL="285750"/>
            <a:r>
              <a:rPr lang="en-CA" altLang="en-US">
                <a:cs typeface="Times New Roman" panose="02020603050405020304" pitchFamily="18" charset="0"/>
                <a:sym typeface="Symbol" panose="05050102010706020507" pitchFamily="18" charset="2"/>
              </a:rPr>
              <a:t>      But there are a few principles. </a:t>
            </a:r>
          </a:p>
        </p:txBody>
      </p:sp>
      <p:sp>
        <p:nvSpPr>
          <p:cNvPr id="51" name="Rectangle 50"/>
          <p:cNvSpPr/>
          <p:nvPr/>
        </p:nvSpPr>
        <p:spPr>
          <a:xfrm>
            <a:off x="6324600" y="5105400"/>
            <a:ext cx="2743200" cy="1676400"/>
          </a:xfrm>
          <a:prstGeom prst="rect">
            <a:avLst/>
          </a:prstGeom>
          <a:ln w="25400">
            <a:solidFill>
              <a:srgbClr val="FFFF00"/>
            </a:solidFill>
          </a:ln>
        </p:spPr>
        <p:txBody>
          <a:bodyPr wrap="square" rtlCol="0" anchor="ctr">
            <a:spAutoFit/>
          </a:bodyPr>
          <a:lstStyle/>
          <a:p>
            <a:pPr algn="l"/>
            <a:endParaRPr lang="en-CA" sz="2400"/>
          </a:p>
        </p:txBody>
      </p:sp>
      <p:grpSp>
        <p:nvGrpSpPr>
          <p:cNvPr id="3" name="Group 2">
            <a:extLst>
              <a:ext uri="{FF2B5EF4-FFF2-40B4-BE49-F238E27FC236}">
                <a16:creationId xmlns:a16="http://schemas.microsoft.com/office/drawing/2014/main" id="{8601234A-CEE7-45CA-8E29-586AA8BDFFB6}"/>
              </a:ext>
            </a:extLst>
          </p:cNvPr>
          <p:cNvGrpSpPr/>
          <p:nvPr/>
        </p:nvGrpSpPr>
        <p:grpSpPr>
          <a:xfrm>
            <a:off x="829192" y="5256291"/>
            <a:ext cx="8162408" cy="1525509"/>
            <a:chOff x="829192" y="5256291"/>
            <a:chExt cx="8162408" cy="1525509"/>
          </a:xfrm>
        </p:grpSpPr>
        <p:grpSp>
          <p:nvGrpSpPr>
            <p:cNvPr id="2" name="Group 1">
              <a:extLst>
                <a:ext uri="{FF2B5EF4-FFF2-40B4-BE49-F238E27FC236}">
                  <a16:creationId xmlns:a16="http://schemas.microsoft.com/office/drawing/2014/main" id="{FAFF9FA9-0345-493F-A485-E1FC91604091}"/>
                </a:ext>
              </a:extLst>
            </p:cNvPr>
            <p:cNvGrpSpPr/>
            <p:nvPr/>
          </p:nvGrpSpPr>
          <p:grpSpPr>
            <a:xfrm>
              <a:off x="6603434" y="5256291"/>
              <a:ext cx="2388166" cy="1519448"/>
              <a:chOff x="6603434" y="5256291"/>
              <a:chExt cx="2388166" cy="1519448"/>
            </a:xfrm>
          </p:grpSpPr>
          <p:grpSp>
            <p:nvGrpSpPr>
              <p:cNvPr id="111" name="Group 110"/>
              <p:cNvGrpSpPr/>
              <p:nvPr/>
            </p:nvGrpSpPr>
            <p:grpSpPr>
              <a:xfrm>
                <a:off x="6603434" y="5333308"/>
                <a:ext cx="2388166" cy="1442431"/>
                <a:chOff x="6483672" y="5173013"/>
                <a:chExt cx="2388166" cy="1442431"/>
              </a:xfrm>
            </p:grpSpPr>
            <p:grpSp>
              <p:nvGrpSpPr>
                <p:cNvPr id="113" name="Group 112"/>
                <p:cNvGrpSpPr/>
                <p:nvPr/>
              </p:nvGrpSpPr>
              <p:grpSpPr>
                <a:xfrm>
                  <a:off x="6483672" y="5173013"/>
                  <a:ext cx="2388166" cy="1442431"/>
                  <a:chOff x="6483672" y="5173013"/>
                  <a:chExt cx="2388166" cy="1442431"/>
                </a:xfrm>
              </p:grpSpPr>
              <p:cxnSp>
                <p:nvCxnSpPr>
                  <p:cNvPr id="127" name="Straight Connector 126"/>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28" name="Straight Connector 127"/>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114" name="Group 113"/>
                <p:cNvGrpSpPr/>
                <p:nvPr/>
              </p:nvGrpSpPr>
              <p:grpSpPr>
                <a:xfrm>
                  <a:off x="6805519" y="5344704"/>
                  <a:ext cx="1639329" cy="678340"/>
                  <a:chOff x="6805519" y="5344704"/>
                  <a:chExt cx="1639329" cy="678340"/>
                </a:xfrm>
              </p:grpSpPr>
              <p:sp>
                <p:nvSpPr>
                  <p:cNvPr id="115" name="Oval 114"/>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6" name="Oval 115"/>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7" name="Oval 116"/>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8" name="Oval 117"/>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9" name="Oval 118"/>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0" name="Oval 119"/>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1" name="Oval 120"/>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2" name="Oval 121"/>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3" name="Oval 122"/>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4" name="Oval 123"/>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5" name="Oval 124"/>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6" name="Oval 125"/>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112" name="Freeform 111"/>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54" name="Group 53"/>
            <p:cNvGrpSpPr/>
            <p:nvPr/>
          </p:nvGrpSpPr>
          <p:grpSpPr>
            <a:xfrm>
              <a:off x="3707835" y="5339369"/>
              <a:ext cx="2388165" cy="1442431"/>
              <a:chOff x="2963950" y="5101903"/>
              <a:chExt cx="2388165" cy="1442431"/>
            </a:xfrm>
          </p:grpSpPr>
          <p:grpSp>
            <p:nvGrpSpPr>
              <p:cNvPr id="85" name="Group 84"/>
              <p:cNvGrpSpPr/>
              <p:nvPr/>
            </p:nvGrpSpPr>
            <p:grpSpPr>
              <a:xfrm>
                <a:off x="2963950" y="5101903"/>
                <a:ext cx="2388165" cy="1442431"/>
                <a:chOff x="2963950" y="5101903"/>
                <a:chExt cx="2388165" cy="1442431"/>
              </a:xfrm>
            </p:grpSpPr>
            <p:grpSp>
              <p:nvGrpSpPr>
                <p:cNvPr id="87" name="Group 86"/>
                <p:cNvGrpSpPr/>
                <p:nvPr/>
              </p:nvGrpSpPr>
              <p:grpSpPr>
                <a:xfrm>
                  <a:off x="2963950" y="5101903"/>
                  <a:ext cx="2388165" cy="1442431"/>
                  <a:chOff x="2963950" y="5101903"/>
                  <a:chExt cx="2388165" cy="1442431"/>
                </a:xfrm>
              </p:grpSpPr>
              <p:cxnSp>
                <p:nvCxnSpPr>
                  <p:cNvPr id="109" name="Straight Connector 108"/>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88" name="Group 87"/>
                <p:cNvGrpSpPr/>
                <p:nvPr/>
              </p:nvGrpSpPr>
              <p:grpSpPr>
                <a:xfrm>
                  <a:off x="3285797" y="5273594"/>
                  <a:ext cx="1639331" cy="678340"/>
                  <a:chOff x="875410" y="4942080"/>
                  <a:chExt cx="2353800" cy="860040"/>
                </a:xfrm>
              </p:grpSpPr>
              <p:sp>
                <p:nvSpPr>
                  <p:cNvPr id="89" name="Oval 88"/>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0" name="Oval 89"/>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1" name="Oval 90"/>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2" name="Oval 91"/>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3" name="Oval 92"/>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4" name="Oval 93"/>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5" name="Oval 94"/>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6" name="Oval 95"/>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7" name="Oval 96"/>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4" name="Oval 103"/>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7" name="Oval 106"/>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8" name="Oval 107"/>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86" name="Freeform 85"/>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55" name="Group 54"/>
            <p:cNvGrpSpPr/>
            <p:nvPr/>
          </p:nvGrpSpPr>
          <p:grpSpPr>
            <a:xfrm>
              <a:off x="829192" y="5339369"/>
              <a:ext cx="2388166" cy="1442431"/>
              <a:chOff x="76200" y="5339369"/>
              <a:chExt cx="2388166" cy="1442431"/>
            </a:xfrm>
          </p:grpSpPr>
          <p:grpSp>
            <p:nvGrpSpPr>
              <p:cNvPr id="56" name="Group 55"/>
              <p:cNvGrpSpPr/>
              <p:nvPr/>
            </p:nvGrpSpPr>
            <p:grpSpPr>
              <a:xfrm>
                <a:off x="76200" y="5339369"/>
                <a:ext cx="2388166" cy="1442431"/>
                <a:chOff x="311472" y="5173013"/>
                <a:chExt cx="2388166" cy="1442431"/>
              </a:xfrm>
            </p:grpSpPr>
            <p:grpSp>
              <p:nvGrpSpPr>
                <p:cNvPr id="58" name="Group 57"/>
                <p:cNvGrpSpPr/>
                <p:nvPr/>
              </p:nvGrpSpPr>
              <p:grpSpPr>
                <a:xfrm>
                  <a:off x="311472" y="5173013"/>
                  <a:ext cx="2388166" cy="1442431"/>
                  <a:chOff x="311472" y="5173013"/>
                  <a:chExt cx="2388166" cy="1442431"/>
                </a:xfrm>
              </p:grpSpPr>
              <p:cxnSp>
                <p:nvCxnSpPr>
                  <p:cNvPr id="83" name="Straight Connector 82"/>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84" name="Straight Connector 83"/>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59" name="Group 58"/>
                <p:cNvGrpSpPr/>
                <p:nvPr/>
              </p:nvGrpSpPr>
              <p:grpSpPr>
                <a:xfrm>
                  <a:off x="633319" y="5344704"/>
                  <a:ext cx="1639331" cy="678340"/>
                  <a:chOff x="875410" y="4942080"/>
                  <a:chExt cx="2353800" cy="860040"/>
                </a:xfrm>
              </p:grpSpPr>
              <p:sp>
                <p:nvSpPr>
                  <p:cNvPr id="60" name="Oval 59"/>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1" name="Oval 60"/>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2" name="Oval 61"/>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3" name="Oval 62"/>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4" name="Oval 63"/>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6" name="Oval 75"/>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8" name="Oval 77"/>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9" name="Oval 78"/>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0" name="Oval 79"/>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1" name="Oval 80"/>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2" name="Oval 81"/>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57" name="Straight Connector 56"/>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sp>
        <p:nvSpPr>
          <p:cNvPr id="68" name="Rectangle 67">
            <a:extLst>
              <a:ext uri="{FF2B5EF4-FFF2-40B4-BE49-F238E27FC236}">
                <a16:creationId xmlns:a16="http://schemas.microsoft.com/office/drawing/2014/main" id="{A434FCD9-6FF8-49C1-854D-4774F355609E}"/>
              </a:ext>
            </a:extLst>
          </p:cNvPr>
          <p:cNvSpPr/>
          <p:nvPr/>
        </p:nvSpPr>
        <p:spPr>
          <a:xfrm>
            <a:off x="3569595" y="5118279"/>
            <a:ext cx="2743200" cy="1676400"/>
          </a:xfrm>
          <a:prstGeom prst="rect">
            <a:avLst/>
          </a:prstGeom>
          <a:ln w="25400">
            <a:solidFill>
              <a:srgbClr val="FFFF00"/>
            </a:solidFill>
          </a:ln>
        </p:spPr>
        <p:txBody>
          <a:bodyPr wrap="square" rtlCol="0" anchor="ctr">
            <a:spAutoFit/>
          </a:bodyPr>
          <a:lstStyle/>
          <a:p>
            <a:pPr algn="l"/>
            <a:endParaRPr lang="en-CA" sz="2400"/>
          </a:p>
        </p:txBody>
      </p:sp>
    </p:spTree>
    <p:extLst>
      <p:ext uri="{BB962C8B-B14F-4D97-AF65-F5344CB8AC3E}">
        <p14:creationId xmlns:p14="http://schemas.microsoft.com/office/powerpoint/2010/main" val="3296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 calcmode="lin" valueType="num">
                                      <p:cBhvr additive="base">
                                        <p:cTn id="7" dur="500" fill="hold"/>
                                        <p:tgtEl>
                                          <p:spTgt spid="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0">
                                            <p:txEl>
                                              <p:pRg st="1" end="1"/>
                                            </p:txEl>
                                          </p:spTgt>
                                        </p:tgtEl>
                                        <p:attrNameLst>
                                          <p:attrName>style.visibility</p:attrName>
                                        </p:attrNameLst>
                                      </p:cBhvr>
                                      <p:to>
                                        <p:strVal val="visible"/>
                                      </p:to>
                                    </p:set>
                                    <p:anim calcmode="lin" valueType="num">
                                      <p:cBhvr additive="base">
                                        <p:cTn id="17" dur="500" fill="hold"/>
                                        <p:tgtEl>
                                          <p:spTgt spid="5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0-#ppt_w/2"/>
                                          </p:val>
                                        </p:tav>
                                        <p:tav tm="100000">
                                          <p:val>
                                            <p:strVal val="#ppt_x"/>
                                          </p:val>
                                        </p:tav>
                                      </p:tavLst>
                                    </p:anim>
                                    <p:anim calcmode="lin" valueType="num">
                                      <p:cBhvr additive="base">
                                        <p:cTn id="24"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0">
                                            <p:txEl>
                                              <p:pRg st="2" end="2"/>
                                            </p:txEl>
                                          </p:spTgt>
                                        </p:tgtEl>
                                        <p:attrNameLst>
                                          <p:attrName>style.visibility</p:attrName>
                                        </p:attrNameLst>
                                      </p:cBhvr>
                                      <p:to>
                                        <p:strVal val="visible"/>
                                      </p:to>
                                    </p:set>
                                    <p:anim calcmode="lin" valueType="num">
                                      <p:cBhvr additive="base">
                                        <p:cTn id="29" dur="500" fill="hold"/>
                                        <p:tgtEl>
                                          <p:spTgt spid="50">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0">
                                            <p:txEl>
                                              <p:pRg st="2" end="2"/>
                                            </p:txEl>
                                          </p:spTgt>
                                        </p:tgtEl>
                                        <p:attrNameLst>
                                          <p:attrName>ppt_y</p:attrName>
                                        </p:attrNameLst>
                                      </p:cBhvr>
                                      <p:tavLst>
                                        <p:tav tm="0">
                                          <p:val>
                                            <p:strVal val="#ppt_y"/>
                                          </p:val>
                                        </p:tav>
                                        <p:tav tm="100000">
                                          <p:val>
                                            <p:strVal val="#ppt_y"/>
                                          </p:val>
                                        </p:tav>
                                      </p:tavLst>
                                    </p:anim>
                                  </p:childTnLst>
                                </p:cTn>
                              </p:par>
                              <p:par>
                                <p:cTn id="31" presetID="1" presetClass="exit" presetSubtype="0" fill="hold" grpId="1" nodeType="withEffect">
                                  <p:stCondLst>
                                    <p:cond delay="0"/>
                                  </p:stCondLst>
                                  <p:childTnLst>
                                    <p:set>
                                      <p:cBhvr>
                                        <p:cTn id="32" dur="1" fill="hold">
                                          <p:stCondLst>
                                            <p:cond delay="0"/>
                                          </p:stCondLst>
                                        </p:cTn>
                                        <p:tgtEl>
                                          <p:spTgt spid="5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additive="base">
                                        <p:cTn id="37" dur="500" fill="hold"/>
                                        <p:tgtEl>
                                          <p:spTgt spid="68"/>
                                        </p:tgtEl>
                                        <p:attrNameLst>
                                          <p:attrName>ppt_x</p:attrName>
                                        </p:attrNameLst>
                                      </p:cBhvr>
                                      <p:tavLst>
                                        <p:tav tm="0">
                                          <p:val>
                                            <p:strVal val="0-#ppt_w/2"/>
                                          </p:val>
                                        </p:tav>
                                        <p:tav tm="100000">
                                          <p:val>
                                            <p:strVal val="#ppt_x"/>
                                          </p:val>
                                        </p:tav>
                                      </p:tavLst>
                                    </p:anim>
                                    <p:anim calcmode="lin" valueType="num">
                                      <p:cBhvr additive="base">
                                        <p:cTn id="3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0">
                                            <p:txEl>
                                              <p:pRg st="3" end="3"/>
                                            </p:txEl>
                                          </p:spTgt>
                                        </p:tgtEl>
                                        <p:attrNameLst>
                                          <p:attrName>style.visibility</p:attrName>
                                        </p:attrNameLst>
                                      </p:cBhvr>
                                      <p:to>
                                        <p:strVal val="visible"/>
                                      </p:to>
                                    </p:set>
                                    <p:anim calcmode="lin" valueType="num">
                                      <p:cBhvr additive="base">
                                        <p:cTn id="43" dur="500" fill="hold"/>
                                        <p:tgtEl>
                                          <p:spTgt spid="50">
                                            <p:txEl>
                                              <p:pRg st="3" end="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0">
                                            <p:txEl>
                                              <p:pRg st="4" end="4"/>
                                            </p:txEl>
                                          </p:spTgt>
                                        </p:tgtEl>
                                        <p:attrNameLst>
                                          <p:attrName>style.visibility</p:attrName>
                                        </p:attrNameLst>
                                      </p:cBhvr>
                                      <p:to>
                                        <p:strVal val="visible"/>
                                      </p:to>
                                    </p:set>
                                    <p:anim calcmode="lin" valueType="num">
                                      <p:cBhvr additive="base">
                                        <p:cTn id="49" dur="500" fill="hold"/>
                                        <p:tgtEl>
                                          <p:spTgt spid="50">
                                            <p:txEl>
                                              <p:pRg st="4" end="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6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sp>
        <p:nvSpPr>
          <p:cNvPr id="36" name="Rectangle 35"/>
          <p:cNvSpPr/>
          <p:nvPr/>
        </p:nvSpPr>
        <p:spPr>
          <a:xfrm>
            <a:off x="448192" y="533400"/>
            <a:ext cx="8086208" cy="1384995"/>
          </a:xfrm>
          <a:prstGeom prst="rect">
            <a:avLst/>
          </a:prstGeom>
        </p:spPr>
        <p:txBody>
          <a:bodyPr wrap="square">
            <a:spAutoFit/>
          </a:bodyPr>
          <a:lstStyle/>
          <a:p>
            <a:pPr marL="285750"/>
            <a:r>
              <a:rPr lang="en-CA" altLang="en-US" err="1">
                <a:solidFill>
                  <a:schemeClr val="tx2"/>
                </a:solidFill>
                <a:cs typeface="Times New Roman" panose="02020603050405020304" pitchFamily="18" charset="0"/>
                <a:sym typeface="Symbol" panose="05050102010706020507" pitchFamily="18" charset="2"/>
              </a:rPr>
              <a:t>Underfitting</a:t>
            </a:r>
            <a:r>
              <a:rPr lang="en-CA" altLang="en-US">
                <a:solidFill>
                  <a:schemeClr val="tx2"/>
                </a:solidFill>
                <a:cs typeface="Times New Roman" panose="02020603050405020304" pitchFamily="18" charset="0"/>
                <a:sym typeface="Symbol" panose="05050102010706020507" pitchFamily="18" charset="2"/>
              </a:rPr>
              <a:t>:</a:t>
            </a:r>
          </a:p>
          <a:p>
            <a:pPr marL="742950" indent="-457200">
              <a:buFont typeface="Arial" panose="020B0604020202020204" pitchFamily="34" charset="0"/>
              <a:buChar char="•"/>
            </a:pPr>
            <a:r>
              <a:rPr lang="en-CA" altLang="en-US">
                <a:cs typeface="Times New Roman" panose="02020603050405020304" pitchFamily="18" charset="0"/>
                <a:sym typeface="Symbol" panose="05050102010706020507" pitchFamily="18" charset="2"/>
              </a:rPr>
              <a:t>If you just don’t have the capacity</a:t>
            </a:r>
          </a:p>
          <a:p>
            <a:pPr marL="285750"/>
            <a:r>
              <a:rPr lang="en-CA" altLang="en-US">
                <a:cs typeface="Times New Roman" panose="02020603050405020304" pitchFamily="18" charset="0"/>
                <a:sym typeface="Symbol" panose="05050102010706020507" pitchFamily="18" charset="2"/>
              </a:rPr>
              <a:t>     you cant learn the material.</a:t>
            </a:r>
          </a:p>
        </p:txBody>
      </p:sp>
      <p:grpSp>
        <p:nvGrpSpPr>
          <p:cNvPr id="2" name="Group 1"/>
          <p:cNvGrpSpPr/>
          <p:nvPr/>
        </p:nvGrpSpPr>
        <p:grpSpPr>
          <a:xfrm>
            <a:off x="829192" y="5333308"/>
            <a:ext cx="8162408" cy="1448492"/>
            <a:chOff x="829192" y="5333308"/>
            <a:chExt cx="8162408" cy="1448492"/>
          </a:xfrm>
        </p:grpSpPr>
        <p:grpSp>
          <p:nvGrpSpPr>
            <p:cNvPr id="76" name="Group 75"/>
            <p:cNvGrpSpPr/>
            <p:nvPr/>
          </p:nvGrpSpPr>
          <p:grpSpPr>
            <a:xfrm>
              <a:off x="6603434" y="5333308"/>
              <a:ext cx="2388166" cy="1442431"/>
              <a:chOff x="6483672" y="5173013"/>
              <a:chExt cx="2388166" cy="1442431"/>
            </a:xfrm>
          </p:grpSpPr>
          <p:grpSp>
            <p:nvGrpSpPr>
              <p:cNvPr id="79" name="Group 78"/>
              <p:cNvGrpSpPr/>
              <p:nvPr/>
            </p:nvGrpSpPr>
            <p:grpSpPr>
              <a:xfrm>
                <a:off x="6483672" y="5173013"/>
                <a:ext cx="2388166" cy="1442431"/>
                <a:chOff x="6483672" y="5173013"/>
                <a:chExt cx="2388166" cy="1442431"/>
              </a:xfrm>
            </p:grpSpPr>
            <p:cxnSp>
              <p:nvCxnSpPr>
                <p:cNvPr id="93" name="Straight Connector 92"/>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94" name="Straight Connector 93"/>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80" name="Group 79"/>
              <p:cNvGrpSpPr/>
              <p:nvPr/>
            </p:nvGrpSpPr>
            <p:grpSpPr>
              <a:xfrm>
                <a:off x="6805519" y="5344704"/>
                <a:ext cx="1639329" cy="678340"/>
                <a:chOff x="6805519" y="5344704"/>
                <a:chExt cx="1639329" cy="678340"/>
              </a:xfrm>
            </p:grpSpPr>
            <p:sp>
              <p:nvSpPr>
                <p:cNvPr id="81" name="Oval 80"/>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2" name="Oval 81"/>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3" name="Oval 82"/>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4" name="Oval 83"/>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5" name="Oval 84"/>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6" name="Oval 85"/>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7" name="Oval 86"/>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8" name="Oval 87"/>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9" name="Oval 88"/>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0" name="Oval 89"/>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1" name="Oval 90"/>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2" name="Oval 91"/>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95" name="Group 94"/>
            <p:cNvGrpSpPr/>
            <p:nvPr/>
          </p:nvGrpSpPr>
          <p:grpSpPr>
            <a:xfrm>
              <a:off x="3707835" y="5339369"/>
              <a:ext cx="2388165" cy="1442431"/>
              <a:chOff x="2963950" y="5101903"/>
              <a:chExt cx="2388165" cy="1442431"/>
            </a:xfrm>
          </p:grpSpPr>
          <p:grpSp>
            <p:nvGrpSpPr>
              <p:cNvPr id="96" name="Group 95"/>
              <p:cNvGrpSpPr/>
              <p:nvPr/>
            </p:nvGrpSpPr>
            <p:grpSpPr>
              <a:xfrm>
                <a:off x="2963950" y="5101903"/>
                <a:ext cx="2388165" cy="1442431"/>
                <a:chOff x="2963950" y="5101903"/>
                <a:chExt cx="2388165" cy="1442431"/>
              </a:xfrm>
            </p:grpSpPr>
            <p:grpSp>
              <p:nvGrpSpPr>
                <p:cNvPr id="113" name="Group 112"/>
                <p:cNvGrpSpPr/>
                <p:nvPr/>
              </p:nvGrpSpPr>
              <p:grpSpPr>
                <a:xfrm>
                  <a:off x="2963950" y="5101903"/>
                  <a:ext cx="2388165" cy="1442431"/>
                  <a:chOff x="2963950" y="5101903"/>
                  <a:chExt cx="2388165" cy="1442431"/>
                </a:xfrm>
              </p:grpSpPr>
              <p:cxnSp>
                <p:nvCxnSpPr>
                  <p:cNvPr id="128" name="Straight Connector 127"/>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114" name="Group 113"/>
                <p:cNvGrpSpPr/>
                <p:nvPr/>
              </p:nvGrpSpPr>
              <p:grpSpPr>
                <a:xfrm>
                  <a:off x="3285797" y="5273594"/>
                  <a:ext cx="1639331" cy="678340"/>
                  <a:chOff x="875410" y="4942080"/>
                  <a:chExt cx="2353800" cy="860040"/>
                </a:xfrm>
              </p:grpSpPr>
              <p:sp>
                <p:nvSpPr>
                  <p:cNvPr id="116" name="Oval 11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7" name="Oval 116"/>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8" name="Oval 117"/>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9" name="Oval 118"/>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0" name="Oval 119"/>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1" name="Oval 120"/>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2" name="Oval 12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3" name="Oval 12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4" name="Oval 12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5" name="Oval 12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6" name="Oval 12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7" name="Oval 12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7" name="Freeform 96"/>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130" name="Group 129"/>
            <p:cNvGrpSpPr/>
            <p:nvPr/>
          </p:nvGrpSpPr>
          <p:grpSpPr>
            <a:xfrm>
              <a:off x="829192" y="5339369"/>
              <a:ext cx="2388166" cy="1442431"/>
              <a:chOff x="76200" y="5339369"/>
              <a:chExt cx="2388166" cy="1442431"/>
            </a:xfrm>
          </p:grpSpPr>
          <p:grpSp>
            <p:nvGrpSpPr>
              <p:cNvPr id="131" name="Group 130"/>
              <p:cNvGrpSpPr/>
              <p:nvPr/>
            </p:nvGrpSpPr>
            <p:grpSpPr>
              <a:xfrm>
                <a:off x="76200" y="5339369"/>
                <a:ext cx="2388166" cy="1442431"/>
                <a:chOff x="311472" y="5173013"/>
                <a:chExt cx="2388166" cy="1442431"/>
              </a:xfrm>
            </p:grpSpPr>
            <p:grpSp>
              <p:nvGrpSpPr>
                <p:cNvPr id="133" name="Group 132"/>
                <p:cNvGrpSpPr/>
                <p:nvPr/>
              </p:nvGrpSpPr>
              <p:grpSpPr>
                <a:xfrm>
                  <a:off x="311472" y="5173013"/>
                  <a:ext cx="2388166" cy="1442431"/>
                  <a:chOff x="311472" y="5173013"/>
                  <a:chExt cx="2388166" cy="1442431"/>
                </a:xfrm>
              </p:grpSpPr>
              <p:cxnSp>
                <p:nvCxnSpPr>
                  <p:cNvPr id="147" name="Straight Connector 146"/>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48" name="Straight Connector 147"/>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134" name="Group 133"/>
                <p:cNvGrpSpPr/>
                <p:nvPr/>
              </p:nvGrpSpPr>
              <p:grpSpPr>
                <a:xfrm>
                  <a:off x="633319" y="5344704"/>
                  <a:ext cx="1639331" cy="678340"/>
                  <a:chOff x="875410" y="4942080"/>
                  <a:chExt cx="2353800" cy="860040"/>
                </a:xfrm>
              </p:grpSpPr>
              <p:sp>
                <p:nvSpPr>
                  <p:cNvPr id="135" name="Oval 134"/>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6" name="Oval 135"/>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7" name="Oval 136"/>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8" name="Oval 137"/>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9" name="Oval 138"/>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0" name="Oval 139"/>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1" name="Oval 140"/>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2" name="Oval 141"/>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3" name="Oval 142"/>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4" name="Oval 143"/>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5" name="Oval 14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6" name="Oval 145"/>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132" name="Straight Connector 131"/>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pic>
        <p:nvPicPr>
          <p:cNvPr id="81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271" y="2471466"/>
            <a:ext cx="2566488" cy="2566489"/>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609600" y="5105400"/>
            <a:ext cx="2743200" cy="1676400"/>
          </a:xfrm>
          <a:prstGeom prst="rect">
            <a:avLst/>
          </a:prstGeom>
          <a:ln w="25400">
            <a:solidFill>
              <a:srgbClr val="FFFF00"/>
            </a:solidFill>
          </a:ln>
        </p:spPr>
        <p:txBody>
          <a:bodyPr wrap="square" rtlCol="0" anchor="ctr">
            <a:spAutoFit/>
          </a:bodyPr>
          <a:lstStyle/>
          <a:p>
            <a:pPr algn="l"/>
            <a:endParaRPr lang="en-CA" sz="2400"/>
          </a:p>
        </p:txBody>
      </p:sp>
      <p:sp>
        <p:nvSpPr>
          <p:cNvPr id="64" name="Freeform 111">
            <a:extLst>
              <a:ext uri="{FF2B5EF4-FFF2-40B4-BE49-F238E27FC236}">
                <a16:creationId xmlns:a16="http://schemas.microsoft.com/office/drawing/2014/main" id="{212B8261-E917-4F38-9F2D-CF223A4CD423}"/>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0336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additive="base">
                                        <p:cTn id="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0-#ppt_w/2"/>
                                          </p:val>
                                        </p:tav>
                                        <p:tav tm="100000">
                                          <p:val>
                                            <p:strVal val="#ppt_x"/>
                                          </p:val>
                                        </p:tav>
                                      </p:tavLst>
                                    </p:anim>
                                    <p:anim calcmode="lin" valueType="num">
                                      <p:cBhvr additive="base">
                                        <p:cTn id="12"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6">
                                            <p:txEl>
                                              <p:pRg st="1" end="1"/>
                                            </p:txEl>
                                          </p:spTgt>
                                        </p:tgtEl>
                                        <p:attrNameLst>
                                          <p:attrName>style.visibility</p:attrName>
                                        </p:attrNameLst>
                                      </p:cBhvr>
                                      <p:to>
                                        <p:strVal val="visible"/>
                                      </p:to>
                                    </p:set>
                                    <p:anim calcmode="lin" valueType="num">
                                      <p:cBhvr additive="base">
                                        <p:cTn id="17"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6">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additive="base">
                                        <p:cTn id="21" dur="500" fill="hold"/>
                                        <p:tgtEl>
                                          <p:spTgt spid="8194"/>
                                        </p:tgtEl>
                                        <p:attrNameLst>
                                          <p:attrName>ppt_x</p:attrName>
                                        </p:attrNameLst>
                                      </p:cBhvr>
                                      <p:tavLst>
                                        <p:tav tm="0">
                                          <p:val>
                                            <p:strVal val="0-#ppt_w/2"/>
                                          </p:val>
                                        </p:tav>
                                        <p:tav tm="100000">
                                          <p:val>
                                            <p:strVal val="#ppt_x"/>
                                          </p:val>
                                        </p:tav>
                                      </p:tavLst>
                                    </p:anim>
                                    <p:anim calcmode="lin" valueType="num">
                                      <p:cBhvr additive="base">
                                        <p:cTn id="22" dur="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 calcmode="lin" valueType="num">
                                      <p:cBhvr additive="base">
                                        <p:cTn id="27"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sp>
        <p:nvSpPr>
          <p:cNvPr id="36" name="Rectangle 35"/>
          <p:cNvSpPr/>
          <p:nvPr/>
        </p:nvSpPr>
        <p:spPr>
          <a:xfrm>
            <a:off x="448192" y="533400"/>
            <a:ext cx="8086208" cy="1815882"/>
          </a:xfrm>
          <a:prstGeom prst="rect">
            <a:avLst/>
          </a:prstGeom>
        </p:spPr>
        <p:txBody>
          <a:bodyPr wrap="square">
            <a:spAutoFit/>
          </a:bodyPr>
          <a:lstStyle/>
          <a:p>
            <a:pPr marL="285750"/>
            <a:r>
              <a:rPr lang="en-CA" altLang="en-US">
                <a:solidFill>
                  <a:schemeClr val="tx2"/>
                </a:solidFill>
                <a:cs typeface="Times New Roman" panose="02020603050405020304" pitchFamily="18" charset="0"/>
                <a:sym typeface="Symbol" panose="05050102010706020507" pitchFamily="18" charset="2"/>
              </a:rPr>
              <a:t>Overfitting:</a:t>
            </a:r>
          </a:p>
          <a:p>
            <a:pPr marL="742950" indent="-457200">
              <a:buFont typeface="Arial" panose="020B0604020202020204" pitchFamily="34" charset="0"/>
              <a:buChar char="•"/>
            </a:pPr>
            <a:r>
              <a:rPr lang="en-CA" altLang="en-US">
                <a:cs typeface="Times New Roman" panose="02020603050405020304" pitchFamily="18" charset="0"/>
                <a:sym typeface="Symbol" panose="05050102010706020507" pitchFamily="18" charset="2"/>
              </a:rPr>
              <a:t>If you cheat by making a table of all the answers,</a:t>
            </a:r>
          </a:p>
          <a:p>
            <a:pPr marL="285750"/>
            <a:r>
              <a:rPr lang="en-CA" altLang="en-US">
                <a:cs typeface="Times New Roman" panose="02020603050405020304" pitchFamily="18" charset="0"/>
                <a:sym typeface="Symbol" panose="05050102010706020507" pitchFamily="18" charset="2"/>
              </a:rPr>
              <a:t>     then you learn nothing</a:t>
            </a:r>
          </a:p>
          <a:p>
            <a:pPr marL="285750"/>
            <a:r>
              <a:rPr lang="en-CA" altLang="en-US">
                <a:cs typeface="Times New Roman" panose="02020603050405020304" pitchFamily="18" charset="0"/>
                <a:sym typeface="Symbol" panose="05050102010706020507" pitchFamily="18" charset="2"/>
              </a:rPr>
              <a:t>     and are stuck when a new question comes.</a:t>
            </a:r>
          </a:p>
        </p:txBody>
      </p:sp>
      <p:grpSp>
        <p:nvGrpSpPr>
          <p:cNvPr id="2" name="Group 1"/>
          <p:cNvGrpSpPr/>
          <p:nvPr/>
        </p:nvGrpSpPr>
        <p:grpSpPr>
          <a:xfrm>
            <a:off x="829192" y="5333308"/>
            <a:ext cx="8162408" cy="1448492"/>
            <a:chOff x="829192" y="5333308"/>
            <a:chExt cx="8162408" cy="1448492"/>
          </a:xfrm>
        </p:grpSpPr>
        <p:grpSp>
          <p:nvGrpSpPr>
            <p:cNvPr id="76" name="Group 75"/>
            <p:cNvGrpSpPr/>
            <p:nvPr/>
          </p:nvGrpSpPr>
          <p:grpSpPr>
            <a:xfrm>
              <a:off x="6603434" y="5333308"/>
              <a:ext cx="2388166" cy="1442431"/>
              <a:chOff x="6483672" y="5173013"/>
              <a:chExt cx="2388166" cy="1442431"/>
            </a:xfrm>
          </p:grpSpPr>
          <p:grpSp>
            <p:nvGrpSpPr>
              <p:cNvPr id="79" name="Group 78"/>
              <p:cNvGrpSpPr/>
              <p:nvPr/>
            </p:nvGrpSpPr>
            <p:grpSpPr>
              <a:xfrm>
                <a:off x="6483672" y="5173013"/>
                <a:ext cx="2388166" cy="1442431"/>
                <a:chOff x="6483672" y="5173013"/>
                <a:chExt cx="2388166" cy="1442431"/>
              </a:xfrm>
            </p:grpSpPr>
            <p:cxnSp>
              <p:nvCxnSpPr>
                <p:cNvPr id="93" name="Straight Connector 92"/>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94" name="Straight Connector 93"/>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80" name="Group 79"/>
              <p:cNvGrpSpPr/>
              <p:nvPr/>
            </p:nvGrpSpPr>
            <p:grpSpPr>
              <a:xfrm>
                <a:off x="6805519" y="5344704"/>
                <a:ext cx="1639329" cy="678340"/>
                <a:chOff x="6805519" y="5344704"/>
                <a:chExt cx="1639329" cy="678340"/>
              </a:xfrm>
            </p:grpSpPr>
            <p:sp>
              <p:nvSpPr>
                <p:cNvPr id="81" name="Oval 80"/>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2" name="Oval 81"/>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3" name="Oval 82"/>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4" name="Oval 83"/>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5" name="Oval 84"/>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6" name="Oval 85"/>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7" name="Oval 86"/>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8" name="Oval 87"/>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9" name="Oval 88"/>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0" name="Oval 89"/>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1" name="Oval 90"/>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2" name="Oval 91"/>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95" name="Group 94"/>
            <p:cNvGrpSpPr/>
            <p:nvPr/>
          </p:nvGrpSpPr>
          <p:grpSpPr>
            <a:xfrm>
              <a:off x="3707835" y="5339369"/>
              <a:ext cx="2388165" cy="1442431"/>
              <a:chOff x="2963950" y="5101903"/>
              <a:chExt cx="2388165" cy="1442431"/>
            </a:xfrm>
          </p:grpSpPr>
          <p:grpSp>
            <p:nvGrpSpPr>
              <p:cNvPr id="96" name="Group 95"/>
              <p:cNvGrpSpPr/>
              <p:nvPr/>
            </p:nvGrpSpPr>
            <p:grpSpPr>
              <a:xfrm>
                <a:off x="2963950" y="5101903"/>
                <a:ext cx="2388165" cy="1442431"/>
                <a:chOff x="2963950" y="5101903"/>
                <a:chExt cx="2388165" cy="1442431"/>
              </a:xfrm>
            </p:grpSpPr>
            <p:grpSp>
              <p:nvGrpSpPr>
                <p:cNvPr id="113" name="Group 112"/>
                <p:cNvGrpSpPr/>
                <p:nvPr/>
              </p:nvGrpSpPr>
              <p:grpSpPr>
                <a:xfrm>
                  <a:off x="2963950" y="5101903"/>
                  <a:ext cx="2388165" cy="1442431"/>
                  <a:chOff x="2963950" y="5101903"/>
                  <a:chExt cx="2388165" cy="1442431"/>
                </a:xfrm>
              </p:grpSpPr>
              <p:cxnSp>
                <p:nvCxnSpPr>
                  <p:cNvPr id="128" name="Straight Connector 127"/>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114" name="Group 113"/>
                <p:cNvGrpSpPr/>
                <p:nvPr/>
              </p:nvGrpSpPr>
              <p:grpSpPr>
                <a:xfrm>
                  <a:off x="3285797" y="5273594"/>
                  <a:ext cx="1639331" cy="678340"/>
                  <a:chOff x="875410" y="4942080"/>
                  <a:chExt cx="2353800" cy="860040"/>
                </a:xfrm>
              </p:grpSpPr>
              <p:sp>
                <p:nvSpPr>
                  <p:cNvPr id="116" name="Oval 11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7" name="Oval 116"/>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8" name="Oval 117"/>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9" name="Oval 118"/>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0" name="Oval 119"/>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1" name="Oval 120"/>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2" name="Oval 12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3" name="Oval 12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4" name="Oval 12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5" name="Oval 12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6" name="Oval 12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7" name="Oval 12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7" name="Freeform 96"/>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130" name="Group 129"/>
            <p:cNvGrpSpPr/>
            <p:nvPr/>
          </p:nvGrpSpPr>
          <p:grpSpPr>
            <a:xfrm>
              <a:off x="829192" y="5339369"/>
              <a:ext cx="2388166" cy="1442431"/>
              <a:chOff x="76200" y="5339369"/>
              <a:chExt cx="2388166" cy="1442431"/>
            </a:xfrm>
          </p:grpSpPr>
          <p:grpSp>
            <p:nvGrpSpPr>
              <p:cNvPr id="131" name="Group 130"/>
              <p:cNvGrpSpPr/>
              <p:nvPr/>
            </p:nvGrpSpPr>
            <p:grpSpPr>
              <a:xfrm>
                <a:off x="76200" y="5339369"/>
                <a:ext cx="2388166" cy="1442431"/>
                <a:chOff x="311472" y="5173013"/>
                <a:chExt cx="2388166" cy="1442431"/>
              </a:xfrm>
            </p:grpSpPr>
            <p:grpSp>
              <p:nvGrpSpPr>
                <p:cNvPr id="133" name="Group 132"/>
                <p:cNvGrpSpPr/>
                <p:nvPr/>
              </p:nvGrpSpPr>
              <p:grpSpPr>
                <a:xfrm>
                  <a:off x="311472" y="5173013"/>
                  <a:ext cx="2388166" cy="1442431"/>
                  <a:chOff x="311472" y="5173013"/>
                  <a:chExt cx="2388166" cy="1442431"/>
                </a:xfrm>
              </p:grpSpPr>
              <p:cxnSp>
                <p:nvCxnSpPr>
                  <p:cNvPr id="147" name="Straight Connector 146"/>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48" name="Straight Connector 147"/>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134" name="Group 133"/>
                <p:cNvGrpSpPr/>
                <p:nvPr/>
              </p:nvGrpSpPr>
              <p:grpSpPr>
                <a:xfrm>
                  <a:off x="633319" y="5344704"/>
                  <a:ext cx="1639331" cy="678340"/>
                  <a:chOff x="875410" y="4942080"/>
                  <a:chExt cx="2353800" cy="860040"/>
                </a:xfrm>
              </p:grpSpPr>
              <p:sp>
                <p:nvSpPr>
                  <p:cNvPr id="135" name="Oval 134"/>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6" name="Oval 135"/>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7" name="Oval 136"/>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8" name="Oval 137"/>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9" name="Oval 138"/>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0" name="Oval 139"/>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1" name="Oval 140"/>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2" name="Oval 141"/>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3" name="Oval 142"/>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4" name="Oval 143"/>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5" name="Oval 14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6" name="Oval 145"/>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132" name="Straight Connector 131"/>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pic>
        <p:nvPicPr>
          <p:cNvPr id="67"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755" y="2917246"/>
            <a:ext cx="2854861" cy="2064837"/>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6324600" y="5105400"/>
            <a:ext cx="2743200" cy="1676400"/>
          </a:xfrm>
          <a:prstGeom prst="rect">
            <a:avLst/>
          </a:prstGeom>
          <a:ln w="25400">
            <a:solidFill>
              <a:srgbClr val="FFFF00"/>
            </a:solidFill>
          </a:ln>
        </p:spPr>
        <p:txBody>
          <a:bodyPr wrap="square" rtlCol="0" anchor="ctr">
            <a:spAutoFit/>
          </a:bodyPr>
          <a:lstStyle/>
          <a:p>
            <a:pPr algn="l"/>
            <a:endParaRPr lang="en-CA" sz="2400"/>
          </a:p>
        </p:txBody>
      </p:sp>
      <p:sp>
        <p:nvSpPr>
          <p:cNvPr id="64" name="Freeform 111">
            <a:extLst>
              <a:ext uri="{FF2B5EF4-FFF2-40B4-BE49-F238E27FC236}">
                <a16:creationId xmlns:a16="http://schemas.microsoft.com/office/drawing/2014/main" id="{6929589D-A1E5-4126-A34F-387EE9F23C75}"/>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 Box 33">
            <a:extLst>
              <a:ext uri="{FF2B5EF4-FFF2-40B4-BE49-F238E27FC236}">
                <a16:creationId xmlns:a16="http://schemas.microsoft.com/office/drawing/2014/main" id="{B1553135-A467-6C51-0D4D-CD600700D494}"/>
              </a:ext>
            </a:extLst>
          </p:cNvPr>
          <p:cNvSpPr txBox="1">
            <a:spLocks noChangeArrowheads="1"/>
          </p:cNvSpPr>
          <p:nvPr/>
        </p:nvSpPr>
        <p:spPr bwMode="auto">
          <a:xfrm>
            <a:off x="1369147" y="2819400"/>
            <a:ext cx="49673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Arial" charset="0"/>
                <a:sym typeface="Symbol" panose="05050102010706020507" pitchFamily="18" charset="2"/>
              </a:rPr>
              <a:t>Any </a:t>
            </a:r>
            <a:r>
              <a:rPr kumimoji="0" lang="en-US" altLang="en-US" sz="2400" b="0" i="1" u="none" strike="noStrike" kern="1200" cap="none" spc="0" normalizeH="0" baseline="0" noProof="0" dirty="0">
                <a:ln>
                  <a:noFill/>
                </a:ln>
                <a:solidFill>
                  <a:srgbClr val="FF00FF"/>
                </a:solidFill>
                <a:effectLst/>
                <a:uLnTx/>
                <a:uFillTx/>
                <a:latin typeface="Times New Roman" pitchFamily="18" charset="0"/>
                <a:ea typeface="+mn-ea"/>
                <a:cs typeface="Arial" charset="0"/>
                <a:sym typeface="Symbol" panose="05050102010706020507" pitchFamily="18" charset="2"/>
              </a:rPr>
              <a:t>m</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a:t>
            </a:r>
            <a:r>
              <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Arial" charset="0"/>
                <a:sym typeface="Symbol" panose="05050102010706020507" pitchFamily="18" charset="2"/>
              </a:rPr>
              <a:t>points </a:t>
            </a:r>
            <a:r>
              <a:rPr kumimoji="0" lang="en-US" altLang="en-US" sz="2400" b="0" i="1" u="none" strike="noStrike" kern="1200" cap="none" spc="0" normalizeH="0" baseline="0" noProof="0">
                <a:ln>
                  <a:noFill/>
                </a:ln>
                <a:solidFill>
                  <a:srgbClr val="FFFFFF"/>
                </a:solidFill>
                <a:effectLst/>
                <a:uLnTx/>
                <a:uFillTx/>
                <a:latin typeface="Times New Roman" pitchFamily="18" charset="0"/>
                <a:ea typeface="+mn-ea"/>
                <a:cs typeface="Arial" charset="0"/>
                <a:sym typeface="Symbol" panose="05050102010706020507" pitchFamily="18" charset="2"/>
              </a:rPr>
              <a:t> </a:t>
            </a:r>
            <a:r>
              <a:rPr kumimoji="0" lang="en-US" altLang="en-US" sz="2400" b="0" i="0" u="none" strike="noStrike" kern="1200" cap="none" spc="0" normalizeH="0" baseline="0" noProof="0">
                <a:ln>
                  <a:noFill/>
                </a:ln>
                <a:solidFill>
                  <a:srgbClr val="FFFFFF"/>
                </a:solidFill>
                <a:effectLst/>
                <a:uLnTx/>
                <a:uFillTx/>
                <a:latin typeface="Times New Roman" pitchFamily="18" charset="0"/>
                <a:ea typeface="+mn-ea"/>
                <a:cs typeface="Arial" charset="0"/>
                <a:sym typeface="Symbol" panose="05050102010706020507" pitchFamily="18" charset="2"/>
              </a:rPr>
              <a:t>can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be fit exactly by</a:t>
            </a:r>
            <a:endParaRPr kumimoji="0" lang="en-CA"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sym typeface="Symbol" panose="05050102010706020507" pitchFamily="18" charset="2"/>
              </a:rPr>
              <a:t>m </a:t>
            </a:r>
            <a:r>
              <a:rPr kumimoji="0" lang="en-CA"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lines of table look up</a:t>
            </a:r>
            <a:endPar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sym typeface="Symbol" panose="05050102010706020507" pitchFamily="18" charset="2"/>
              </a:rPr>
              <a:t>m</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-degree polynomial</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Neural Networks with </a:t>
            </a:r>
            <a:b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a:t>
            </a:r>
            <a:r>
              <a:rPr kumimoji="0" lang="en-US" altLang="en-US" sz="2400" b="0" i="1" u="none" strike="noStrike" kern="1200" cap="none" spc="0" normalizeH="0" baseline="0" noProof="0" dirty="0">
                <a:ln>
                  <a:noFill/>
                </a:ln>
                <a:solidFill>
                  <a:srgbClr val="66FF33"/>
                </a:solidFill>
                <a:effectLst/>
                <a:uLnTx/>
                <a:uFillTx/>
                <a:latin typeface="Times New Roman" pitchFamily="18" charset="0"/>
                <a:ea typeface="+mn-ea"/>
                <a:cs typeface="Arial" charset="0"/>
              </a:rPr>
              <a:t>m</a:t>
            </a:r>
            <a:r>
              <a:rPr kumimoji="0" lang="en-US" altLang="en-US"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US" altLang="en-US"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hidden units </a:t>
            </a:r>
          </a:p>
        </p:txBody>
      </p:sp>
    </p:spTree>
    <p:extLst>
      <p:ext uri="{BB962C8B-B14F-4D97-AF65-F5344CB8AC3E}">
        <p14:creationId xmlns:p14="http://schemas.microsoft.com/office/powerpoint/2010/main" val="283525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additive="base">
                                        <p:cTn id="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0-#ppt_w/2"/>
                                          </p:val>
                                        </p:tav>
                                        <p:tav tm="100000">
                                          <p:val>
                                            <p:strVal val="#ppt_x"/>
                                          </p:val>
                                        </p:tav>
                                      </p:tavLst>
                                    </p:anim>
                                    <p:anim calcmode="lin" valueType="num">
                                      <p:cBhvr additive="base">
                                        <p:cTn id="12"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6">
                                            <p:txEl>
                                              <p:pRg st="1" end="1"/>
                                            </p:txEl>
                                          </p:spTgt>
                                        </p:tgtEl>
                                        <p:attrNameLst>
                                          <p:attrName>style.visibility</p:attrName>
                                        </p:attrNameLst>
                                      </p:cBhvr>
                                      <p:to>
                                        <p:strVal val="visible"/>
                                      </p:to>
                                    </p:set>
                                    <p:anim calcmode="lin" valueType="num">
                                      <p:cBhvr additive="base">
                                        <p:cTn id="17"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6">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fill="hold"/>
                                        <p:tgtEl>
                                          <p:spTgt spid="67"/>
                                        </p:tgtEl>
                                        <p:attrNameLst>
                                          <p:attrName>ppt_x</p:attrName>
                                        </p:attrNameLst>
                                      </p:cBhvr>
                                      <p:tavLst>
                                        <p:tav tm="0">
                                          <p:val>
                                            <p:strVal val="0-#ppt_w/2"/>
                                          </p:val>
                                        </p:tav>
                                        <p:tav tm="100000">
                                          <p:val>
                                            <p:strVal val="#ppt_x"/>
                                          </p:val>
                                        </p:tav>
                                      </p:tavLst>
                                    </p:anim>
                                    <p:anim calcmode="lin" valueType="num">
                                      <p:cBhvr additive="base">
                                        <p:cTn id="2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6">
                                            <p:txEl>
                                              <p:pRg st="2" end="2"/>
                                            </p:txEl>
                                          </p:spTgt>
                                        </p:tgtEl>
                                        <p:attrNameLst>
                                          <p:attrName>style.visibility</p:attrName>
                                        </p:attrNameLst>
                                      </p:cBhvr>
                                      <p:to>
                                        <p:strVal val="visible"/>
                                      </p:to>
                                    </p:set>
                                    <p:anim calcmode="lin" valueType="num">
                                      <p:cBhvr additive="base">
                                        <p:cTn id="45"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6">
                                            <p:txEl>
                                              <p:pRg st="3" end="3"/>
                                            </p:txEl>
                                          </p:spTgt>
                                        </p:tgtEl>
                                        <p:attrNameLst>
                                          <p:attrName>style.visibility</p:attrName>
                                        </p:attrNameLst>
                                      </p:cBhvr>
                                      <p:to>
                                        <p:strVal val="visible"/>
                                      </p:to>
                                    </p:set>
                                    <p:anim calcmode="lin" valueType="num">
                                      <p:cBhvr additive="base">
                                        <p:cTn id="51" dur="500" fill="hold"/>
                                        <p:tgtEl>
                                          <p:spTgt spid="36">
                                            <p:txEl>
                                              <p:pRg st="3" end="3"/>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sp>
        <p:nvSpPr>
          <p:cNvPr id="36" name="Rectangle 35"/>
          <p:cNvSpPr/>
          <p:nvPr/>
        </p:nvSpPr>
        <p:spPr>
          <a:xfrm>
            <a:off x="1236696" y="533400"/>
            <a:ext cx="8086208" cy="1815882"/>
          </a:xfrm>
          <a:prstGeom prst="rect">
            <a:avLst/>
          </a:prstGeom>
        </p:spPr>
        <p:txBody>
          <a:bodyPr wrap="square">
            <a:spAutoFit/>
          </a:bodyPr>
          <a:lstStyle/>
          <a:p>
            <a:pPr marL="285750"/>
            <a:r>
              <a:rPr lang="en-CA" altLang="en-US">
                <a:solidFill>
                  <a:schemeClr val="tx2"/>
                </a:solidFill>
                <a:cs typeface="Times New Roman" panose="02020603050405020304" pitchFamily="18" charset="0"/>
                <a:sym typeface="Symbol" panose="05050102010706020507" pitchFamily="18" charset="2"/>
              </a:rPr>
              <a:t>Compression:</a:t>
            </a:r>
          </a:p>
          <a:p>
            <a:pPr marL="742950" indent="-457200">
              <a:buFont typeface="Arial" panose="020B0604020202020204" pitchFamily="34" charset="0"/>
              <a:buChar char="•"/>
            </a:pPr>
            <a:r>
              <a:rPr lang="en-CA" altLang="en-US">
                <a:cs typeface="Times New Roman" panose="02020603050405020304" pitchFamily="18" charset="0"/>
                <a:sym typeface="Symbol" panose="05050102010706020507" pitchFamily="18" charset="2"/>
              </a:rPr>
              <a:t>If you summarize the material,</a:t>
            </a:r>
          </a:p>
          <a:p>
            <a:pPr marL="285750"/>
            <a:r>
              <a:rPr lang="en-CA" altLang="en-US">
                <a:cs typeface="Times New Roman" panose="02020603050405020304" pitchFamily="18" charset="0"/>
                <a:sym typeface="Symbol" panose="05050102010706020507" pitchFamily="18" charset="2"/>
              </a:rPr>
              <a:t>     then hopefully you understand it</a:t>
            </a:r>
          </a:p>
          <a:p>
            <a:pPr marL="285750"/>
            <a:r>
              <a:rPr lang="en-CA" altLang="en-US">
                <a:cs typeface="Times New Roman" panose="02020603050405020304" pitchFamily="18" charset="0"/>
                <a:sym typeface="Symbol" panose="05050102010706020507" pitchFamily="18" charset="2"/>
              </a:rPr>
              <a:t>     and do well when a new question comes.</a:t>
            </a:r>
          </a:p>
        </p:txBody>
      </p:sp>
      <p:grpSp>
        <p:nvGrpSpPr>
          <p:cNvPr id="2" name="Group 1"/>
          <p:cNvGrpSpPr/>
          <p:nvPr/>
        </p:nvGrpSpPr>
        <p:grpSpPr>
          <a:xfrm>
            <a:off x="829192" y="5333308"/>
            <a:ext cx="8162408" cy="1448492"/>
            <a:chOff x="829192" y="5333308"/>
            <a:chExt cx="8162408" cy="1448492"/>
          </a:xfrm>
        </p:grpSpPr>
        <p:grpSp>
          <p:nvGrpSpPr>
            <p:cNvPr id="76" name="Group 75"/>
            <p:cNvGrpSpPr/>
            <p:nvPr/>
          </p:nvGrpSpPr>
          <p:grpSpPr>
            <a:xfrm>
              <a:off x="6603434" y="5333308"/>
              <a:ext cx="2388166" cy="1442431"/>
              <a:chOff x="6483672" y="5173013"/>
              <a:chExt cx="2388166" cy="1442431"/>
            </a:xfrm>
          </p:grpSpPr>
          <p:grpSp>
            <p:nvGrpSpPr>
              <p:cNvPr id="79" name="Group 78"/>
              <p:cNvGrpSpPr/>
              <p:nvPr/>
            </p:nvGrpSpPr>
            <p:grpSpPr>
              <a:xfrm>
                <a:off x="6483672" y="5173013"/>
                <a:ext cx="2388166" cy="1442431"/>
                <a:chOff x="6483672" y="5173013"/>
                <a:chExt cx="2388166" cy="1442431"/>
              </a:xfrm>
            </p:grpSpPr>
            <p:cxnSp>
              <p:nvCxnSpPr>
                <p:cNvPr id="93" name="Straight Connector 92"/>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94" name="Straight Connector 93"/>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80" name="Group 79"/>
              <p:cNvGrpSpPr/>
              <p:nvPr/>
            </p:nvGrpSpPr>
            <p:grpSpPr>
              <a:xfrm>
                <a:off x="6805519" y="5344704"/>
                <a:ext cx="1639329" cy="678340"/>
                <a:chOff x="6805519" y="5344704"/>
                <a:chExt cx="1639329" cy="678340"/>
              </a:xfrm>
            </p:grpSpPr>
            <p:sp>
              <p:nvSpPr>
                <p:cNvPr id="81" name="Oval 80"/>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2" name="Oval 81"/>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3" name="Oval 82"/>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4" name="Oval 83"/>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5" name="Oval 84"/>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6" name="Oval 85"/>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7" name="Oval 86"/>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8" name="Oval 87"/>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9" name="Oval 88"/>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0" name="Oval 89"/>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1" name="Oval 90"/>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2" name="Oval 91"/>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95" name="Group 94"/>
            <p:cNvGrpSpPr/>
            <p:nvPr/>
          </p:nvGrpSpPr>
          <p:grpSpPr>
            <a:xfrm>
              <a:off x="3707835" y="5339369"/>
              <a:ext cx="2388165" cy="1442431"/>
              <a:chOff x="2963950" y="5101903"/>
              <a:chExt cx="2388165" cy="1442431"/>
            </a:xfrm>
          </p:grpSpPr>
          <p:grpSp>
            <p:nvGrpSpPr>
              <p:cNvPr id="96" name="Group 95"/>
              <p:cNvGrpSpPr/>
              <p:nvPr/>
            </p:nvGrpSpPr>
            <p:grpSpPr>
              <a:xfrm>
                <a:off x="2963950" y="5101903"/>
                <a:ext cx="2388165" cy="1442431"/>
                <a:chOff x="2963950" y="5101903"/>
                <a:chExt cx="2388165" cy="1442431"/>
              </a:xfrm>
            </p:grpSpPr>
            <p:grpSp>
              <p:nvGrpSpPr>
                <p:cNvPr id="113" name="Group 112"/>
                <p:cNvGrpSpPr/>
                <p:nvPr/>
              </p:nvGrpSpPr>
              <p:grpSpPr>
                <a:xfrm>
                  <a:off x="2963950" y="5101903"/>
                  <a:ext cx="2388165" cy="1442431"/>
                  <a:chOff x="2963950" y="5101903"/>
                  <a:chExt cx="2388165" cy="1442431"/>
                </a:xfrm>
              </p:grpSpPr>
              <p:cxnSp>
                <p:nvCxnSpPr>
                  <p:cNvPr id="128" name="Straight Connector 127"/>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114" name="Group 113"/>
                <p:cNvGrpSpPr/>
                <p:nvPr/>
              </p:nvGrpSpPr>
              <p:grpSpPr>
                <a:xfrm>
                  <a:off x="3285797" y="5273594"/>
                  <a:ext cx="1639331" cy="678340"/>
                  <a:chOff x="875410" y="4942080"/>
                  <a:chExt cx="2353800" cy="860040"/>
                </a:xfrm>
              </p:grpSpPr>
              <p:sp>
                <p:nvSpPr>
                  <p:cNvPr id="116" name="Oval 11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7" name="Oval 116"/>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8" name="Oval 117"/>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9" name="Oval 118"/>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0" name="Oval 119"/>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1" name="Oval 120"/>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2" name="Oval 12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3" name="Oval 12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4" name="Oval 12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5" name="Oval 12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6" name="Oval 12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7" name="Oval 12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7" name="Freeform 96"/>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130" name="Group 129"/>
            <p:cNvGrpSpPr/>
            <p:nvPr/>
          </p:nvGrpSpPr>
          <p:grpSpPr>
            <a:xfrm>
              <a:off x="829192" y="5339369"/>
              <a:ext cx="2388166" cy="1442431"/>
              <a:chOff x="76200" y="5339369"/>
              <a:chExt cx="2388166" cy="1442431"/>
            </a:xfrm>
          </p:grpSpPr>
          <p:grpSp>
            <p:nvGrpSpPr>
              <p:cNvPr id="131" name="Group 130"/>
              <p:cNvGrpSpPr/>
              <p:nvPr/>
            </p:nvGrpSpPr>
            <p:grpSpPr>
              <a:xfrm>
                <a:off x="76200" y="5339369"/>
                <a:ext cx="2388166" cy="1442431"/>
                <a:chOff x="311472" y="5173013"/>
                <a:chExt cx="2388166" cy="1442431"/>
              </a:xfrm>
            </p:grpSpPr>
            <p:grpSp>
              <p:nvGrpSpPr>
                <p:cNvPr id="133" name="Group 132"/>
                <p:cNvGrpSpPr/>
                <p:nvPr/>
              </p:nvGrpSpPr>
              <p:grpSpPr>
                <a:xfrm>
                  <a:off x="311472" y="5173013"/>
                  <a:ext cx="2388166" cy="1442431"/>
                  <a:chOff x="311472" y="5173013"/>
                  <a:chExt cx="2388166" cy="1442431"/>
                </a:xfrm>
              </p:grpSpPr>
              <p:cxnSp>
                <p:nvCxnSpPr>
                  <p:cNvPr id="147" name="Straight Connector 146"/>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48" name="Straight Connector 147"/>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134" name="Group 133"/>
                <p:cNvGrpSpPr/>
                <p:nvPr/>
              </p:nvGrpSpPr>
              <p:grpSpPr>
                <a:xfrm>
                  <a:off x="633319" y="5344704"/>
                  <a:ext cx="1639331" cy="678340"/>
                  <a:chOff x="875410" y="4942080"/>
                  <a:chExt cx="2353800" cy="860040"/>
                </a:xfrm>
              </p:grpSpPr>
              <p:sp>
                <p:nvSpPr>
                  <p:cNvPr id="135" name="Oval 134"/>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6" name="Oval 135"/>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7" name="Oval 136"/>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8" name="Oval 137"/>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9" name="Oval 138"/>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0" name="Oval 139"/>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1" name="Oval 140"/>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2" name="Oval 141"/>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3" name="Oval 142"/>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4" name="Oval 143"/>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5" name="Oval 14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6" name="Oval 145"/>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132" name="Straight Connector 131"/>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pic>
        <p:nvPicPr>
          <p:cNvPr id="9218" name="Picture 2" descr="Image result for summarize the materi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514" y="2363634"/>
            <a:ext cx="3576287" cy="2682215"/>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23EB35E1-6CBE-406C-B2EE-6610C1BD61BF}"/>
              </a:ext>
            </a:extLst>
          </p:cNvPr>
          <p:cNvSpPr/>
          <p:nvPr/>
        </p:nvSpPr>
        <p:spPr>
          <a:xfrm>
            <a:off x="3511256" y="5105400"/>
            <a:ext cx="2743200" cy="1676400"/>
          </a:xfrm>
          <a:prstGeom prst="rect">
            <a:avLst/>
          </a:prstGeom>
          <a:ln w="25400">
            <a:solidFill>
              <a:srgbClr val="FFFF00"/>
            </a:solidFill>
          </a:ln>
        </p:spPr>
        <p:txBody>
          <a:bodyPr wrap="square" rtlCol="0" anchor="ctr">
            <a:spAutoFit/>
          </a:bodyPr>
          <a:lstStyle/>
          <a:p>
            <a:pPr algn="l"/>
            <a:endParaRPr lang="en-CA" sz="2400"/>
          </a:p>
        </p:txBody>
      </p:sp>
      <p:sp>
        <p:nvSpPr>
          <p:cNvPr id="65" name="Freeform 111">
            <a:extLst>
              <a:ext uri="{FF2B5EF4-FFF2-40B4-BE49-F238E27FC236}">
                <a16:creationId xmlns:a16="http://schemas.microsoft.com/office/drawing/2014/main" id="{92113DB5-7243-4484-AD8A-0AB287FD0AED}"/>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893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additive="base">
                                        <p:cTn id="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anim calcmode="lin" valueType="num">
                                      <p:cBhvr additive="base">
                                        <p:cTn id="15"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6">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anim calcmode="lin" valueType="num">
                                      <p:cBhvr additive="base">
                                        <p:cTn id="19" dur="500" fill="hold"/>
                                        <p:tgtEl>
                                          <p:spTgt spid="9218"/>
                                        </p:tgtEl>
                                        <p:attrNameLst>
                                          <p:attrName>ppt_x</p:attrName>
                                        </p:attrNameLst>
                                      </p:cBhvr>
                                      <p:tavLst>
                                        <p:tav tm="0">
                                          <p:val>
                                            <p:strVal val="0-#ppt_w/2"/>
                                          </p:val>
                                        </p:tav>
                                        <p:tav tm="100000">
                                          <p:val>
                                            <p:strVal val="#ppt_x"/>
                                          </p:val>
                                        </p:tav>
                                      </p:tavLst>
                                    </p:anim>
                                    <p:anim calcmode="lin" valueType="num">
                                      <p:cBhvr additive="base">
                                        <p:cTn id="20"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
                                            <p:txEl>
                                              <p:pRg st="2" end="2"/>
                                            </p:txEl>
                                          </p:spTgt>
                                        </p:tgtEl>
                                        <p:attrNameLst>
                                          <p:attrName>style.visibility</p:attrName>
                                        </p:attrNameLst>
                                      </p:cBhvr>
                                      <p:to>
                                        <p:strVal val="visible"/>
                                      </p:to>
                                    </p:set>
                                    <p:anim calcmode="lin" valueType="num">
                                      <p:cBhvr additive="base">
                                        <p:cTn id="25"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
                                            <p:txEl>
                                              <p:pRg st="3" end="3"/>
                                            </p:txEl>
                                          </p:spTgt>
                                        </p:tgtEl>
                                        <p:attrNameLst>
                                          <p:attrName>style.visibility</p:attrName>
                                        </p:attrNameLst>
                                      </p:cBhvr>
                                      <p:to>
                                        <p:strVal val="visible"/>
                                      </p:to>
                                    </p:set>
                                    <p:anim calcmode="lin" valueType="num">
                                      <p:cBhvr additive="base">
                                        <p:cTn id="31" dur="500" fill="hold"/>
                                        <p:tgtEl>
                                          <p:spTgt spid="36">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grpSp>
        <p:nvGrpSpPr>
          <p:cNvPr id="2" name="Group 1"/>
          <p:cNvGrpSpPr/>
          <p:nvPr/>
        </p:nvGrpSpPr>
        <p:grpSpPr>
          <a:xfrm>
            <a:off x="829192" y="5333308"/>
            <a:ext cx="8162408" cy="1448492"/>
            <a:chOff x="829192" y="5333308"/>
            <a:chExt cx="8162408" cy="1448492"/>
          </a:xfrm>
        </p:grpSpPr>
        <p:grpSp>
          <p:nvGrpSpPr>
            <p:cNvPr id="76" name="Group 75"/>
            <p:cNvGrpSpPr/>
            <p:nvPr/>
          </p:nvGrpSpPr>
          <p:grpSpPr>
            <a:xfrm>
              <a:off x="6603434" y="5333308"/>
              <a:ext cx="2388166" cy="1442431"/>
              <a:chOff x="6483672" y="5173013"/>
              <a:chExt cx="2388166" cy="1442431"/>
            </a:xfrm>
          </p:grpSpPr>
          <p:grpSp>
            <p:nvGrpSpPr>
              <p:cNvPr id="79" name="Group 78"/>
              <p:cNvGrpSpPr/>
              <p:nvPr/>
            </p:nvGrpSpPr>
            <p:grpSpPr>
              <a:xfrm>
                <a:off x="6483672" y="5173013"/>
                <a:ext cx="2388166" cy="1442431"/>
                <a:chOff x="6483672" y="5173013"/>
                <a:chExt cx="2388166" cy="1442431"/>
              </a:xfrm>
            </p:grpSpPr>
            <p:cxnSp>
              <p:nvCxnSpPr>
                <p:cNvPr id="93" name="Straight Connector 92"/>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94" name="Straight Connector 93"/>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80" name="Group 79"/>
              <p:cNvGrpSpPr/>
              <p:nvPr/>
            </p:nvGrpSpPr>
            <p:grpSpPr>
              <a:xfrm>
                <a:off x="6805519" y="5344704"/>
                <a:ext cx="1639329" cy="678340"/>
                <a:chOff x="6805519" y="5344704"/>
                <a:chExt cx="1639329" cy="678340"/>
              </a:xfrm>
            </p:grpSpPr>
            <p:sp>
              <p:nvSpPr>
                <p:cNvPr id="81" name="Oval 80"/>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2" name="Oval 81"/>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3" name="Oval 82"/>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4" name="Oval 83"/>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5" name="Oval 84"/>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6" name="Oval 85"/>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7" name="Oval 86"/>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8" name="Oval 87"/>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9" name="Oval 88"/>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0" name="Oval 89"/>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1" name="Oval 90"/>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2" name="Oval 91"/>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95" name="Group 94"/>
            <p:cNvGrpSpPr/>
            <p:nvPr/>
          </p:nvGrpSpPr>
          <p:grpSpPr>
            <a:xfrm>
              <a:off x="3707835" y="5339369"/>
              <a:ext cx="2388165" cy="1442431"/>
              <a:chOff x="2963950" y="5101903"/>
              <a:chExt cx="2388165" cy="1442431"/>
            </a:xfrm>
          </p:grpSpPr>
          <p:grpSp>
            <p:nvGrpSpPr>
              <p:cNvPr id="96" name="Group 95"/>
              <p:cNvGrpSpPr/>
              <p:nvPr/>
            </p:nvGrpSpPr>
            <p:grpSpPr>
              <a:xfrm>
                <a:off x="2963950" y="5101903"/>
                <a:ext cx="2388165" cy="1442431"/>
                <a:chOff x="2963950" y="5101903"/>
                <a:chExt cx="2388165" cy="1442431"/>
              </a:xfrm>
            </p:grpSpPr>
            <p:grpSp>
              <p:nvGrpSpPr>
                <p:cNvPr id="113" name="Group 112"/>
                <p:cNvGrpSpPr/>
                <p:nvPr/>
              </p:nvGrpSpPr>
              <p:grpSpPr>
                <a:xfrm>
                  <a:off x="2963950" y="5101903"/>
                  <a:ext cx="2388165" cy="1442431"/>
                  <a:chOff x="2963950" y="5101903"/>
                  <a:chExt cx="2388165" cy="1442431"/>
                </a:xfrm>
              </p:grpSpPr>
              <p:cxnSp>
                <p:nvCxnSpPr>
                  <p:cNvPr id="128" name="Straight Connector 127"/>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114" name="Group 113"/>
                <p:cNvGrpSpPr/>
                <p:nvPr/>
              </p:nvGrpSpPr>
              <p:grpSpPr>
                <a:xfrm>
                  <a:off x="3285797" y="5273594"/>
                  <a:ext cx="1639331" cy="678340"/>
                  <a:chOff x="875410" y="4942080"/>
                  <a:chExt cx="2353800" cy="860040"/>
                </a:xfrm>
              </p:grpSpPr>
              <p:sp>
                <p:nvSpPr>
                  <p:cNvPr id="116" name="Oval 11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7" name="Oval 116"/>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8" name="Oval 117"/>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9" name="Oval 118"/>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0" name="Oval 119"/>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1" name="Oval 120"/>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2" name="Oval 12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3" name="Oval 12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4" name="Oval 12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5" name="Oval 12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6" name="Oval 12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7" name="Oval 12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7" name="Freeform 96"/>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130" name="Group 129"/>
            <p:cNvGrpSpPr/>
            <p:nvPr/>
          </p:nvGrpSpPr>
          <p:grpSpPr>
            <a:xfrm>
              <a:off x="829192" y="5339369"/>
              <a:ext cx="2388166" cy="1442431"/>
              <a:chOff x="76200" y="5339369"/>
              <a:chExt cx="2388166" cy="1442431"/>
            </a:xfrm>
          </p:grpSpPr>
          <p:grpSp>
            <p:nvGrpSpPr>
              <p:cNvPr id="131" name="Group 130"/>
              <p:cNvGrpSpPr/>
              <p:nvPr/>
            </p:nvGrpSpPr>
            <p:grpSpPr>
              <a:xfrm>
                <a:off x="76200" y="5339369"/>
                <a:ext cx="2388166" cy="1442431"/>
                <a:chOff x="311472" y="5173013"/>
                <a:chExt cx="2388166" cy="1442431"/>
              </a:xfrm>
            </p:grpSpPr>
            <p:grpSp>
              <p:nvGrpSpPr>
                <p:cNvPr id="133" name="Group 132"/>
                <p:cNvGrpSpPr/>
                <p:nvPr/>
              </p:nvGrpSpPr>
              <p:grpSpPr>
                <a:xfrm>
                  <a:off x="311472" y="5173013"/>
                  <a:ext cx="2388166" cy="1442431"/>
                  <a:chOff x="311472" y="5173013"/>
                  <a:chExt cx="2388166" cy="1442431"/>
                </a:xfrm>
              </p:grpSpPr>
              <p:cxnSp>
                <p:nvCxnSpPr>
                  <p:cNvPr id="147" name="Straight Connector 146"/>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48" name="Straight Connector 147"/>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134" name="Group 133"/>
                <p:cNvGrpSpPr/>
                <p:nvPr/>
              </p:nvGrpSpPr>
              <p:grpSpPr>
                <a:xfrm>
                  <a:off x="633319" y="5344704"/>
                  <a:ext cx="1639331" cy="678340"/>
                  <a:chOff x="875410" y="4942080"/>
                  <a:chExt cx="2353800" cy="860040"/>
                </a:xfrm>
              </p:grpSpPr>
              <p:sp>
                <p:nvSpPr>
                  <p:cNvPr id="135" name="Oval 134"/>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6" name="Oval 135"/>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7" name="Oval 136"/>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8" name="Oval 137"/>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9" name="Oval 138"/>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0" name="Oval 139"/>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1" name="Oval 140"/>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2" name="Oval 141"/>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3" name="Oval 142"/>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4" name="Oval 143"/>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5" name="Oval 14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6" name="Oval 145"/>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132" name="Straight Connector 131"/>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sp>
        <p:nvSpPr>
          <p:cNvPr id="63" name="Rectangle 62"/>
          <p:cNvSpPr/>
          <p:nvPr/>
        </p:nvSpPr>
        <p:spPr>
          <a:xfrm>
            <a:off x="3511256" y="5105400"/>
            <a:ext cx="2743200" cy="1676400"/>
          </a:xfrm>
          <a:prstGeom prst="rect">
            <a:avLst/>
          </a:prstGeom>
          <a:ln w="25400">
            <a:solidFill>
              <a:srgbClr val="FFFF00"/>
            </a:solidFill>
          </a:ln>
        </p:spPr>
        <p:txBody>
          <a:bodyPr wrap="square" rtlCol="0" anchor="ctr">
            <a:spAutoFit/>
          </a:bodyPr>
          <a:lstStyle/>
          <a:p>
            <a:pPr algn="l"/>
            <a:endParaRPr lang="en-CA" sz="2400"/>
          </a:p>
        </p:txBody>
      </p:sp>
      <p:pic>
        <p:nvPicPr>
          <p:cNvPr id="65"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71600"/>
            <a:ext cx="5373676" cy="2954010"/>
          </a:xfrm>
          <a:prstGeom prst="rect">
            <a:avLst/>
          </a:prstGeom>
          <a:noFill/>
          <a:extLst>
            <a:ext uri="{909E8E84-426E-40DD-AFC4-6F175D3DCCD1}">
              <a14:hiddenFill xmlns:a14="http://schemas.microsoft.com/office/drawing/2010/main">
                <a:solidFill>
                  <a:srgbClr val="FFFFFF"/>
                </a:solidFill>
              </a14:hiddenFill>
            </a:ext>
          </a:extLst>
        </p:spPr>
      </p:pic>
      <p:sp>
        <p:nvSpPr>
          <p:cNvPr id="68" name="Freeform 111">
            <a:extLst>
              <a:ext uri="{FF2B5EF4-FFF2-40B4-BE49-F238E27FC236}">
                <a16:creationId xmlns:a16="http://schemas.microsoft.com/office/drawing/2014/main" id="{CB2D912A-367B-4678-88BD-FC348A691348}"/>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9" name="Rectangle 68">
            <a:extLst>
              <a:ext uri="{FF2B5EF4-FFF2-40B4-BE49-F238E27FC236}">
                <a16:creationId xmlns:a16="http://schemas.microsoft.com/office/drawing/2014/main" id="{F4DC938C-2692-4A01-A516-2299543287FC}"/>
              </a:ext>
            </a:extLst>
          </p:cNvPr>
          <p:cNvSpPr/>
          <p:nvPr/>
        </p:nvSpPr>
        <p:spPr>
          <a:xfrm>
            <a:off x="1232452" y="533400"/>
            <a:ext cx="5486400" cy="523220"/>
          </a:xfrm>
          <a:prstGeom prst="rect">
            <a:avLst/>
          </a:prstGeom>
        </p:spPr>
        <p:txBody>
          <a:bodyPr wrap="square">
            <a:spAutoFit/>
          </a:bodyPr>
          <a:lstStyle/>
          <a:p>
            <a:pPr marL="285750"/>
            <a:r>
              <a:rPr lang="en-CA" altLang="en-US">
                <a:solidFill>
                  <a:schemeClr val="tx2"/>
                </a:solidFill>
                <a:cs typeface="Times New Roman" panose="02020603050405020304" pitchFamily="18" charset="0"/>
                <a:sym typeface="Symbol" panose="05050102010706020507" pitchFamily="18" charset="2"/>
              </a:rPr>
              <a:t>Compression:</a:t>
            </a:r>
          </a:p>
        </p:txBody>
      </p:sp>
    </p:spTree>
    <p:extLst>
      <p:ext uri="{BB962C8B-B14F-4D97-AF65-F5344CB8AC3E}">
        <p14:creationId xmlns:p14="http://schemas.microsoft.com/office/powerpoint/2010/main" val="355804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grpSp>
        <p:nvGrpSpPr>
          <p:cNvPr id="2" name="Group 1"/>
          <p:cNvGrpSpPr/>
          <p:nvPr/>
        </p:nvGrpSpPr>
        <p:grpSpPr>
          <a:xfrm>
            <a:off x="829192" y="5333308"/>
            <a:ext cx="8162408" cy="1448492"/>
            <a:chOff x="829192" y="5333308"/>
            <a:chExt cx="8162408" cy="1448492"/>
          </a:xfrm>
        </p:grpSpPr>
        <p:grpSp>
          <p:nvGrpSpPr>
            <p:cNvPr id="76" name="Group 75"/>
            <p:cNvGrpSpPr/>
            <p:nvPr/>
          </p:nvGrpSpPr>
          <p:grpSpPr>
            <a:xfrm>
              <a:off x="6603434" y="5333308"/>
              <a:ext cx="2388166" cy="1442431"/>
              <a:chOff x="6483672" y="5173013"/>
              <a:chExt cx="2388166" cy="1442431"/>
            </a:xfrm>
          </p:grpSpPr>
          <p:grpSp>
            <p:nvGrpSpPr>
              <p:cNvPr id="79" name="Group 78"/>
              <p:cNvGrpSpPr/>
              <p:nvPr/>
            </p:nvGrpSpPr>
            <p:grpSpPr>
              <a:xfrm>
                <a:off x="6483672" y="5173013"/>
                <a:ext cx="2388166" cy="1442431"/>
                <a:chOff x="6483672" y="5173013"/>
                <a:chExt cx="2388166" cy="1442431"/>
              </a:xfrm>
            </p:grpSpPr>
            <p:cxnSp>
              <p:nvCxnSpPr>
                <p:cNvPr id="93" name="Straight Connector 92"/>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94" name="Straight Connector 93"/>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80" name="Group 79"/>
              <p:cNvGrpSpPr/>
              <p:nvPr/>
            </p:nvGrpSpPr>
            <p:grpSpPr>
              <a:xfrm>
                <a:off x="6805519" y="5344704"/>
                <a:ext cx="1639329" cy="678340"/>
                <a:chOff x="6805519" y="5344704"/>
                <a:chExt cx="1639329" cy="678340"/>
              </a:xfrm>
            </p:grpSpPr>
            <p:sp>
              <p:nvSpPr>
                <p:cNvPr id="81" name="Oval 80"/>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2" name="Oval 81"/>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3" name="Oval 82"/>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4" name="Oval 83"/>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5" name="Oval 84"/>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6" name="Oval 85"/>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7" name="Oval 86"/>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8" name="Oval 87"/>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9" name="Oval 88"/>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0" name="Oval 89"/>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1" name="Oval 90"/>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2" name="Oval 91"/>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95" name="Group 94"/>
            <p:cNvGrpSpPr/>
            <p:nvPr/>
          </p:nvGrpSpPr>
          <p:grpSpPr>
            <a:xfrm>
              <a:off x="3707835" y="5339369"/>
              <a:ext cx="2388165" cy="1442431"/>
              <a:chOff x="2963950" y="5101903"/>
              <a:chExt cx="2388165" cy="1442431"/>
            </a:xfrm>
          </p:grpSpPr>
          <p:grpSp>
            <p:nvGrpSpPr>
              <p:cNvPr id="96" name="Group 95"/>
              <p:cNvGrpSpPr/>
              <p:nvPr/>
            </p:nvGrpSpPr>
            <p:grpSpPr>
              <a:xfrm>
                <a:off x="2963950" y="5101903"/>
                <a:ext cx="2388165" cy="1442431"/>
                <a:chOff x="2963950" y="5101903"/>
                <a:chExt cx="2388165" cy="1442431"/>
              </a:xfrm>
            </p:grpSpPr>
            <p:grpSp>
              <p:nvGrpSpPr>
                <p:cNvPr id="113" name="Group 112"/>
                <p:cNvGrpSpPr/>
                <p:nvPr/>
              </p:nvGrpSpPr>
              <p:grpSpPr>
                <a:xfrm>
                  <a:off x="2963950" y="5101903"/>
                  <a:ext cx="2388165" cy="1442431"/>
                  <a:chOff x="2963950" y="5101903"/>
                  <a:chExt cx="2388165" cy="1442431"/>
                </a:xfrm>
              </p:grpSpPr>
              <p:cxnSp>
                <p:nvCxnSpPr>
                  <p:cNvPr id="128" name="Straight Connector 127"/>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114" name="Group 113"/>
                <p:cNvGrpSpPr/>
                <p:nvPr/>
              </p:nvGrpSpPr>
              <p:grpSpPr>
                <a:xfrm>
                  <a:off x="3285797" y="5273594"/>
                  <a:ext cx="1639331" cy="678340"/>
                  <a:chOff x="875410" y="4942080"/>
                  <a:chExt cx="2353800" cy="860040"/>
                </a:xfrm>
              </p:grpSpPr>
              <p:sp>
                <p:nvSpPr>
                  <p:cNvPr id="116" name="Oval 11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7" name="Oval 116"/>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8" name="Oval 117"/>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9" name="Oval 118"/>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0" name="Oval 119"/>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1" name="Oval 120"/>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2" name="Oval 12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3" name="Oval 12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4" name="Oval 12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5" name="Oval 12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6" name="Oval 12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27" name="Oval 12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97" name="Freeform 96"/>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130" name="Group 129"/>
            <p:cNvGrpSpPr/>
            <p:nvPr/>
          </p:nvGrpSpPr>
          <p:grpSpPr>
            <a:xfrm>
              <a:off x="829192" y="5339369"/>
              <a:ext cx="2388166" cy="1442431"/>
              <a:chOff x="76200" y="5339369"/>
              <a:chExt cx="2388166" cy="1442431"/>
            </a:xfrm>
          </p:grpSpPr>
          <p:grpSp>
            <p:nvGrpSpPr>
              <p:cNvPr id="131" name="Group 130"/>
              <p:cNvGrpSpPr/>
              <p:nvPr/>
            </p:nvGrpSpPr>
            <p:grpSpPr>
              <a:xfrm>
                <a:off x="76200" y="5339369"/>
                <a:ext cx="2388166" cy="1442431"/>
                <a:chOff x="311472" y="5173013"/>
                <a:chExt cx="2388166" cy="1442431"/>
              </a:xfrm>
            </p:grpSpPr>
            <p:grpSp>
              <p:nvGrpSpPr>
                <p:cNvPr id="133" name="Group 132"/>
                <p:cNvGrpSpPr/>
                <p:nvPr/>
              </p:nvGrpSpPr>
              <p:grpSpPr>
                <a:xfrm>
                  <a:off x="311472" y="5173013"/>
                  <a:ext cx="2388166" cy="1442431"/>
                  <a:chOff x="311472" y="5173013"/>
                  <a:chExt cx="2388166" cy="1442431"/>
                </a:xfrm>
              </p:grpSpPr>
              <p:cxnSp>
                <p:nvCxnSpPr>
                  <p:cNvPr id="147" name="Straight Connector 146"/>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48" name="Straight Connector 147"/>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134" name="Group 133"/>
                <p:cNvGrpSpPr/>
                <p:nvPr/>
              </p:nvGrpSpPr>
              <p:grpSpPr>
                <a:xfrm>
                  <a:off x="633319" y="5344704"/>
                  <a:ext cx="1639331" cy="678340"/>
                  <a:chOff x="875410" y="4942080"/>
                  <a:chExt cx="2353800" cy="860040"/>
                </a:xfrm>
              </p:grpSpPr>
              <p:sp>
                <p:nvSpPr>
                  <p:cNvPr id="135" name="Oval 134"/>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6" name="Oval 135"/>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7" name="Oval 136"/>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8" name="Oval 137"/>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39" name="Oval 138"/>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0" name="Oval 139"/>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1" name="Oval 140"/>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2" name="Oval 141"/>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3" name="Oval 142"/>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4" name="Oval 143"/>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5" name="Oval 144"/>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46" name="Oval 145"/>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132" name="Straight Connector 131"/>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grpSp>
        <p:nvGrpSpPr>
          <p:cNvPr id="6" name="Group 5">
            <a:extLst>
              <a:ext uri="{FF2B5EF4-FFF2-40B4-BE49-F238E27FC236}">
                <a16:creationId xmlns:a16="http://schemas.microsoft.com/office/drawing/2014/main" id="{372B1A2D-AB88-4261-8EFE-DE404B58DD4F}"/>
              </a:ext>
            </a:extLst>
          </p:cNvPr>
          <p:cNvGrpSpPr/>
          <p:nvPr/>
        </p:nvGrpSpPr>
        <p:grpSpPr>
          <a:xfrm>
            <a:off x="2415809" y="2653226"/>
            <a:ext cx="3410537" cy="1680865"/>
            <a:chOff x="2415809" y="986135"/>
            <a:chExt cx="3410537" cy="1680865"/>
          </a:xfrm>
        </p:grpSpPr>
        <p:sp>
          <p:nvSpPr>
            <p:cNvPr id="36" name="Rectangle 35"/>
            <p:cNvSpPr/>
            <p:nvPr/>
          </p:nvSpPr>
          <p:spPr>
            <a:xfrm>
              <a:off x="2819400" y="986135"/>
              <a:ext cx="2379156" cy="461665"/>
            </a:xfrm>
            <a:prstGeom prst="rect">
              <a:avLst/>
            </a:prstGeom>
          </p:spPr>
          <p:txBody>
            <a:bodyPr wrap="square">
              <a:spAutoFit/>
            </a:bodyPr>
            <a:lstStyle/>
            <a:p>
              <a:pPr marL="285750"/>
              <a:r>
                <a:rPr lang="en-US" altLang="en-US" sz="2400">
                  <a:solidFill>
                    <a:srgbClr val="66FF33"/>
                  </a:solidFill>
                  <a:cs typeface="Times New Roman" panose="02020603050405020304" pitchFamily="18" charset="0"/>
                  <a:sym typeface="Symbol" panose="05050102010706020507" pitchFamily="18" charset="2"/>
                </a:rPr>
                <a:t></a:t>
              </a:r>
              <a:r>
                <a:rPr lang="en-US" altLang="en-US" sz="2400" i="1">
                  <a:solidFill>
                    <a:srgbClr val="66FF33"/>
                  </a:solidFill>
                  <a:cs typeface="Times New Roman" panose="02020603050405020304" pitchFamily="18" charset="0"/>
                </a:rPr>
                <a:t>w</a:t>
              </a:r>
              <a:r>
                <a:rPr lang="en-US" altLang="en-US" sz="2400" baseline="-25000">
                  <a:solidFill>
                    <a:srgbClr val="66FF33"/>
                  </a:solidFill>
                  <a:cs typeface="Times New Roman" panose="02020603050405020304" pitchFamily="18" charset="0"/>
                </a:rPr>
                <a:t>1</a:t>
              </a:r>
              <a:r>
                <a:rPr lang="en-US" altLang="en-US" sz="2400" i="1">
                  <a:solidFill>
                    <a:srgbClr val="66FF33"/>
                  </a:solidFill>
                  <a:cs typeface="Times New Roman" panose="02020603050405020304" pitchFamily="18" charset="0"/>
                </a:rPr>
                <a:t>,..,w</a:t>
              </a:r>
              <a:r>
                <a:rPr lang="en-US" altLang="en-US" sz="2400" i="1" baseline="-25000">
                  <a:solidFill>
                    <a:srgbClr val="66FF33"/>
                  </a:solidFill>
                  <a:cs typeface="Times New Roman" panose="02020603050405020304" pitchFamily="18" charset="0"/>
                </a:rPr>
                <a:t>m</a:t>
              </a:r>
              <a:r>
                <a:rPr lang="en-US" altLang="en-US" sz="2400">
                  <a:solidFill>
                    <a:srgbClr val="66FF33"/>
                  </a:solidFill>
                  <a:cs typeface="Times New Roman" panose="02020603050405020304" pitchFamily="18" charset="0"/>
                  <a:sym typeface="Symbol" panose="05050102010706020507" pitchFamily="18" charset="2"/>
                </a:rPr>
                <a:t></a:t>
              </a:r>
              <a:endParaRPr lang="en-CA" altLang="en-US" sz="2400">
                <a:cs typeface="Times New Roman" panose="02020603050405020304" pitchFamily="18" charset="0"/>
                <a:sym typeface="Symbol" panose="05050102010706020507" pitchFamily="18" charset="2"/>
              </a:endParaRPr>
            </a:p>
          </p:txBody>
        </p:sp>
        <p:grpSp>
          <p:nvGrpSpPr>
            <p:cNvPr id="5" name="Group 4">
              <a:extLst>
                <a:ext uri="{FF2B5EF4-FFF2-40B4-BE49-F238E27FC236}">
                  <a16:creationId xmlns:a16="http://schemas.microsoft.com/office/drawing/2014/main" id="{5A52C383-42DC-4F7A-A717-31B78ACF9C01}"/>
                </a:ext>
              </a:extLst>
            </p:cNvPr>
            <p:cNvGrpSpPr/>
            <p:nvPr/>
          </p:nvGrpSpPr>
          <p:grpSpPr>
            <a:xfrm>
              <a:off x="2415809" y="1371600"/>
              <a:ext cx="3410537" cy="1295400"/>
              <a:chOff x="2492009" y="3048000"/>
              <a:chExt cx="3410537" cy="1295400"/>
            </a:xfrm>
          </p:grpSpPr>
          <p:grpSp>
            <p:nvGrpSpPr>
              <p:cNvPr id="69" name="Group 68">
                <a:extLst>
                  <a:ext uri="{FF2B5EF4-FFF2-40B4-BE49-F238E27FC236}">
                    <a16:creationId xmlns:a16="http://schemas.microsoft.com/office/drawing/2014/main" id="{E37E2B1C-97EB-4365-8BB1-A27BD5CDFD11}"/>
                  </a:ext>
                </a:extLst>
              </p:cNvPr>
              <p:cNvGrpSpPr/>
              <p:nvPr/>
            </p:nvGrpSpPr>
            <p:grpSpPr>
              <a:xfrm>
                <a:off x="2492009" y="3048000"/>
                <a:ext cx="3410537" cy="1295400"/>
                <a:chOff x="5029200" y="2819400"/>
                <a:chExt cx="3410537" cy="1295400"/>
              </a:xfrm>
            </p:grpSpPr>
            <p:sp>
              <p:nvSpPr>
                <p:cNvPr id="70" name="Rectangle 69">
                  <a:extLst>
                    <a:ext uri="{FF2B5EF4-FFF2-40B4-BE49-F238E27FC236}">
                      <a16:creationId xmlns:a16="http://schemas.microsoft.com/office/drawing/2014/main" id="{D30A1B8A-09BA-4F4C-A028-588F4A6E208B}"/>
                    </a:ext>
                  </a:extLst>
                </p:cNvPr>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71" name="Picture 6" descr="Image result for convolutional neural network">
                  <a:extLst>
                    <a:ext uri="{FF2B5EF4-FFF2-40B4-BE49-F238E27FC236}">
                      <a16:creationId xmlns:a16="http://schemas.microsoft.com/office/drawing/2014/main" id="{C3954773-5A73-425E-8566-59B807449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a:extLst>
                  <a:ext uri="{FF2B5EF4-FFF2-40B4-BE49-F238E27FC236}">
                    <a16:creationId xmlns:a16="http://schemas.microsoft.com/office/drawing/2014/main" id="{43812A0B-1D9F-4748-B79D-4E5859C8C985}"/>
                  </a:ext>
                </a:extLst>
              </p:cNvPr>
              <p:cNvGrpSpPr/>
              <p:nvPr/>
            </p:nvGrpSpPr>
            <p:grpSpPr>
              <a:xfrm>
                <a:off x="2745116" y="3238943"/>
                <a:ext cx="2789426" cy="1068329"/>
                <a:chOff x="5282307" y="3010343"/>
                <a:chExt cx="2789426" cy="1068329"/>
              </a:xfrm>
            </p:grpSpPr>
            <p:cxnSp>
              <p:nvCxnSpPr>
                <p:cNvPr id="73" name="Straight Connector 72">
                  <a:extLst>
                    <a:ext uri="{FF2B5EF4-FFF2-40B4-BE49-F238E27FC236}">
                      <a16:creationId xmlns:a16="http://schemas.microsoft.com/office/drawing/2014/main" id="{2C1948E6-E622-47C8-92EA-CFE5FB9FD579}"/>
                    </a:ext>
                  </a:extLst>
                </p:cNvPr>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791AF4CE-BC77-46B8-AE9A-D2405E029038}"/>
                    </a:ext>
                  </a:extLst>
                </p:cNvPr>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5D9D2CB4-18B5-4BCC-97C7-2BB5B9E0A1E3}"/>
                    </a:ext>
                  </a:extLst>
                </p:cNvPr>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A97736B5-E5CD-46B4-8944-92CECF7FA775}"/>
                    </a:ext>
                  </a:extLst>
                </p:cNvPr>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C54C4913-CE19-419C-8BE4-BFAD17F06A9E}"/>
                    </a:ext>
                  </a:extLst>
                </p:cNvPr>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5FE77418-08F1-4C69-B84C-83B697F1812E}"/>
                    </a:ext>
                  </a:extLst>
                </p:cNvPr>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79C86F4E-D8D5-42D3-B3B1-A1218E3531EF}"/>
                    </a:ext>
                  </a:extLst>
                </p:cNvPr>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1A9E244-3F21-4BA2-872F-F5D017598780}"/>
                    </a:ext>
                  </a:extLst>
                </p:cNvPr>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2CC32789-8F97-4021-92A0-64BB370E1688}"/>
                    </a:ext>
                  </a:extLst>
                </p:cNvPr>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13466220-5976-4CCC-93B3-4CD274EF6EFB}"/>
                    </a:ext>
                  </a:extLst>
                </p:cNvPr>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012CAC95-BC52-496F-AAC7-F86D98DF6278}"/>
                    </a:ext>
                  </a:extLst>
                </p:cNvPr>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9EB3B655-3479-4340-9B3E-91A04C967240}"/>
                    </a:ext>
                  </a:extLst>
                </p:cNvPr>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18235946-D6F9-4697-8CD4-CD331EAE1F47}"/>
                    </a:ext>
                  </a:extLst>
                </p:cNvPr>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2388E29D-F5C0-45A6-BC41-DB670C2C35EF}"/>
                    </a:ext>
                  </a:extLst>
                </p:cNvPr>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1C9F4027-6E16-4C1C-89A7-B81864E4F9BF}"/>
                    </a:ext>
                  </a:extLst>
                </p:cNvPr>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70F03E7A-2AA4-494C-9F04-186E94B78373}"/>
                    </a:ext>
                  </a:extLst>
                </p:cNvPr>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3EF400A5-A303-4EE8-AF8F-70896F0374AE}"/>
                    </a:ext>
                  </a:extLst>
                </p:cNvPr>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89623714-14F8-4FA4-A26A-D7945557E52B}"/>
                    </a:ext>
                  </a:extLst>
                </p:cNvPr>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16C0686E-50A8-405E-8574-40FF93F663C2}"/>
                    </a:ext>
                  </a:extLst>
                </p:cNvPr>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D9160F2C-B1D3-4BE0-9E0C-BF134D2883D4}"/>
                    </a:ext>
                  </a:extLst>
                </p:cNvPr>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3FA6BD65-9062-48C8-9EA2-BEA8A8931B79}"/>
                    </a:ext>
                  </a:extLst>
                </p:cNvPr>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EECE26E5-0A7D-4774-B3AB-63CF5BAC2115}"/>
                    </a:ext>
                  </a:extLst>
                </p:cNvPr>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0B808A1A-22CD-4202-93A9-113C32A447CC}"/>
                    </a:ext>
                  </a:extLst>
                </p:cNvPr>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B7E2D86C-BAF1-47C2-891E-8D29A3DC92E9}"/>
                    </a:ext>
                  </a:extLst>
                </p:cNvPr>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2F683A35-F555-4546-9CDB-582CD86B22EE}"/>
                    </a:ext>
                  </a:extLst>
                </p:cNvPr>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C730553F-E62B-4ACD-9CF6-A33840BDF7E4}"/>
                    </a:ext>
                  </a:extLst>
                </p:cNvPr>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7C4584B0-7B8A-4ED1-93C7-511468B0E1DD}"/>
                    </a:ext>
                  </a:extLst>
                </p:cNvPr>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3AA6A628-A620-491A-B2BE-F905D863A4A1}"/>
                    </a:ext>
                  </a:extLst>
                </p:cNvPr>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E0F0F835-D300-4DEF-B8FE-31BF9B4D99B5}"/>
                    </a:ext>
                  </a:extLst>
                </p:cNvPr>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7CBB9F0D-EE89-4E74-AFF7-4B32FCEB70C1}"/>
                    </a:ext>
                  </a:extLst>
                </p:cNvPr>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4D311299-4F10-4FE0-8CC0-58F922FFC340}"/>
                    </a:ext>
                  </a:extLst>
                </p:cNvPr>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3469EF2B-D65C-4200-B123-D5BD6D1F5891}"/>
                    </a:ext>
                  </a:extLst>
                </p:cNvPr>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ED9C86DC-68F1-4433-A491-2AF1390F0613}"/>
                    </a:ext>
                  </a:extLst>
                </p:cNvPr>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986FD109-45E1-4294-94F7-217D72C5C827}"/>
                    </a:ext>
                  </a:extLst>
                </p:cNvPr>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1D700702-02F6-46C2-8390-A40A9CDD1838}"/>
                    </a:ext>
                  </a:extLst>
                </p:cNvPr>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6238016F-E83E-4681-80BD-9DF790079930}"/>
                    </a:ext>
                  </a:extLst>
                </p:cNvPr>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E9D1602E-242E-42E2-95BC-3CF990BB4AD0}"/>
                    </a:ext>
                  </a:extLst>
                </p:cNvPr>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D54BC3AC-5E5F-4856-B205-D915AE01CC85}"/>
                    </a:ext>
                  </a:extLst>
                </p:cNvPr>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5800558C-AB83-4050-8DFF-936C1A489A03}"/>
                    </a:ext>
                  </a:extLst>
                </p:cNvPr>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D73FD352-47EA-4FA5-B02D-DF5DA1BEA14D}"/>
                    </a:ext>
                  </a:extLst>
                </p:cNvPr>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32CCC077-E78B-4A99-AA7A-97C0CBA775B8}"/>
                    </a:ext>
                  </a:extLst>
                </p:cNvPr>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CBE9EF49-1A97-4F5E-824A-0C45DF2A3CC1}"/>
                    </a:ext>
                  </a:extLst>
                </p:cNvPr>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EE6B3B4E-367D-41D7-BAD9-81BADF786B50}"/>
                    </a:ext>
                  </a:extLst>
                </p:cNvPr>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540A2AEF-CE1F-4769-A651-F6E7F32F31A6}"/>
                    </a:ext>
                  </a:extLst>
                </p:cNvPr>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CFD5CE09-AC81-4ED6-BD62-8E6C9B4CE8BF}"/>
                    </a:ext>
                  </a:extLst>
                </p:cNvPr>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175" name="Rectangle 174">
                  <a:extLst>
                    <a:ext uri="{FF2B5EF4-FFF2-40B4-BE49-F238E27FC236}">
                      <a16:creationId xmlns:a16="http://schemas.microsoft.com/office/drawing/2014/main" id="{C26CEEF7-56AE-40DE-88F4-66A9DAAACEA3}"/>
                    </a:ext>
                  </a:extLst>
                </p:cNvPr>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176" name="Rectangle 175">
                  <a:extLst>
                    <a:ext uri="{FF2B5EF4-FFF2-40B4-BE49-F238E27FC236}">
                      <a16:creationId xmlns:a16="http://schemas.microsoft.com/office/drawing/2014/main" id="{7A353276-DDD9-4351-A707-9912CF6CA198}"/>
                    </a:ext>
                  </a:extLst>
                </p:cNvPr>
                <p:cNvSpPr/>
                <p:nvPr/>
              </p:nvSpPr>
              <p:spPr>
                <a:xfrm>
                  <a:off x="5406609" y="3215902"/>
                  <a:ext cx="537444" cy="281437"/>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cs typeface="Times New Roman" panose="02020603050405020304" pitchFamily="18" charset="0"/>
                      <a:sym typeface="Symbol" panose="05050102010706020507" pitchFamily="18" charset="2"/>
                    </a:rPr>
                    <a:t>k</a:t>
                  </a:r>
                  <a:endParaRPr lang="en-CA" sz="1200">
                    <a:solidFill>
                      <a:srgbClr val="66FF33"/>
                    </a:solidFill>
                  </a:endParaRPr>
                </a:p>
              </p:txBody>
            </p:sp>
            <p:cxnSp>
              <p:nvCxnSpPr>
                <p:cNvPr id="177" name="Straight Connector 176">
                  <a:extLst>
                    <a:ext uri="{FF2B5EF4-FFF2-40B4-BE49-F238E27FC236}">
                      <a16:creationId xmlns:a16="http://schemas.microsoft.com/office/drawing/2014/main" id="{EA4A7771-4796-42B2-A974-BE8E0DA56601}"/>
                    </a:ext>
                  </a:extLst>
                </p:cNvPr>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EB8E99C2-FD20-4C4F-879A-09FB9106B994}"/>
                    </a:ext>
                  </a:extLst>
                </p:cNvPr>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46E9C1BA-C82A-4F2B-97DC-9DBE5546AEDF}"/>
                    </a:ext>
                  </a:extLst>
                </p:cNvPr>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138D51DB-B56D-4843-9BA1-E8BF46F1830B}"/>
                    </a:ext>
                  </a:extLst>
                </p:cNvPr>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9DF81B8A-02E4-495C-9294-0690944A67D6}"/>
                    </a:ext>
                  </a:extLst>
                </p:cNvPr>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7771E37B-7B85-4819-9418-68DA3D5FC528}"/>
                    </a:ext>
                  </a:extLst>
                </p:cNvPr>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101D0B46-243D-45F3-A32D-97A75F2BF19A}"/>
                    </a:ext>
                  </a:extLst>
                </p:cNvPr>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3C2D8146-026C-45B9-B423-596117822754}"/>
                    </a:ext>
                  </a:extLst>
                </p:cNvPr>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03B001F1-F68C-405F-87A5-68D7342CF6D1}"/>
                    </a:ext>
                  </a:extLst>
                </p:cNvPr>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63F81780-E093-4EEF-B651-4DBBA41891ED}"/>
                    </a:ext>
                  </a:extLst>
                </p:cNvPr>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7E218AE5-8D38-4E52-8BA6-1ADAA39EB7F2}"/>
                    </a:ext>
                  </a:extLst>
                </p:cNvPr>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B0CAB128-CE07-42B3-AB42-A68F4171099E}"/>
                    </a:ext>
                  </a:extLst>
                </p:cNvPr>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66589FD6-1A77-46C8-9E42-90956BAE65C2}"/>
                    </a:ext>
                  </a:extLst>
                </p:cNvPr>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295D9AA2-70C2-4E88-A0D5-0F4CC271AF6B}"/>
                    </a:ext>
                  </a:extLst>
                </p:cNvPr>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6F7BEABB-2831-45FC-93AD-841A681489B9}"/>
                    </a:ext>
                  </a:extLst>
                </p:cNvPr>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083E394E-ED9F-4DD2-AADA-8D97E118BBC7}"/>
                    </a:ext>
                  </a:extLst>
                </p:cNvPr>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42E5CEDA-379D-4442-BD46-4E6E797D6AC8}"/>
                    </a:ext>
                  </a:extLst>
                </p:cNvPr>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F4A503D3-22BE-452D-A7FD-9C3FBE35ED3D}"/>
                    </a:ext>
                  </a:extLst>
                </p:cNvPr>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62071A7B-7317-4315-AF88-18587C9605DB}"/>
                    </a:ext>
                  </a:extLst>
                </p:cNvPr>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EE3C34F0-F5ED-4568-A18F-1A56EC9B63BB}"/>
                    </a:ext>
                  </a:extLst>
                </p:cNvPr>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grpSp>
      </p:grpSp>
      <p:sp>
        <p:nvSpPr>
          <p:cNvPr id="199" name="Freeform 111">
            <a:extLst>
              <a:ext uri="{FF2B5EF4-FFF2-40B4-BE49-F238E27FC236}">
                <a16:creationId xmlns:a16="http://schemas.microsoft.com/office/drawing/2014/main" id="{DA965496-5810-4E98-95CB-C61685DCEFCB}"/>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25" name="Rectangle 224">
            <a:extLst>
              <a:ext uri="{FF2B5EF4-FFF2-40B4-BE49-F238E27FC236}">
                <a16:creationId xmlns:a16="http://schemas.microsoft.com/office/drawing/2014/main" id="{D4EF0D91-84D7-4227-AB3E-4F3E7587AE1C}"/>
              </a:ext>
            </a:extLst>
          </p:cNvPr>
          <p:cNvSpPr/>
          <p:nvPr/>
        </p:nvSpPr>
        <p:spPr>
          <a:xfrm>
            <a:off x="1236696" y="533400"/>
            <a:ext cx="8086208" cy="1815882"/>
          </a:xfrm>
          <a:prstGeom prst="rect">
            <a:avLst/>
          </a:prstGeom>
        </p:spPr>
        <p:txBody>
          <a:bodyPr wrap="square">
            <a:spAutoFit/>
          </a:bodyPr>
          <a:lstStyle/>
          <a:p>
            <a:pPr marL="285750"/>
            <a:r>
              <a:rPr lang="en-CA" altLang="en-US">
                <a:solidFill>
                  <a:schemeClr val="tx2"/>
                </a:solidFill>
                <a:cs typeface="Times New Roman" panose="02020603050405020304" pitchFamily="18" charset="0"/>
                <a:sym typeface="Symbol" panose="05050102010706020507" pitchFamily="18" charset="2"/>
              </a:rPr>
              <a:t>Compression:</a:t>
            </a:r>
          </a:p>
          <a:p>
            <a:pPr lvl="1" defTabSz="685800" fontAlgn="auto">
              <a:spcAft>
                <a:spcPts val="0"/>
              </a:spcAft>
            </a:pPr>
            <a:r>
              <a:rPr lang="en-US" altLang="en-US">
                <a:solidFill>
                  <a:srgbClr val="FFFFFF"/>
                </a:solidFill>
              </a:rPr>
              <a:t>Because answers </a:t>
            </a:r>
            <a:r>
              <a:rPr lang="en-US" altLang="en-US">
                <a:solidFill>
                  <a:srgbClr val="FF00FF"/>
                </a:solidFill>
              </a:rPr>
              <a:t>{</a:t>
            </a:r>
            <a:r>
              <a:rPr lang="en-US" altLang="en-US" i="1">
                <a:solidFill>
                  <a:srgbClr val="FF00FF"/>
                </a:solidFill>
              </a:rPr>
              <a:t>y</a:t>
            </a:r>
            <a:r>
              <a:rPr lang="en-US" altLang="en-US" baseline="-25000">
                <a:solidFill>
                  <a:srgbClr val="FF00FF"/>
                </a:solidFill>
              </a:rPr>
              <a:t>1</a:t>
            </a:r>
            <a:r>
              <a:rPr lang="en-US" altLang="en-US">
                <a:solidFill>
                  <a:srgbClr val="FF00FF"/>
                </a:solidFill>
              </a:rPr>
              <a:t>, </a:t>
            </a:r>
            <a:r>
              <a:rPr lang="en-US" altLang="en-US" i="1">
                <a:solidFill>
                  <a:srgbClr val="FF00FF"/>
                </a:solidFill>
              </a:rPr>
              <a:t>y</a:t>
            </a:r>
            <a:r>
              <a:rPr lang="en-US" altLang="en-US" baseline="-25000">
                <a:solidFill>
                  <a:srgbClr val="FF00FF"/>
                </a:solidFill>
              </a:rPr>
              <a:t>1</a:t>
            </a:r>
            <a:r>
              <a:rPr lang="en-US" altLang="en-US">
                <a:solidFill>
                  <a:srgbClr val="FF00FF"/>
                </a:solidFill>
              </a:rPr>
              <a:t>,…,</a:t>
            </a:r>
            <a:r>
              <a:rPr lang="en-US" altLang="en-US" i="1">
                <a:solidFill>
                  <a:srgbClr val="FF00FF"/>
                </a:solidFill>
              </a:rPr>
              <a:t>y</a:t>
            </a:r>
            <a:r>
              <a:rPr lang="en-US" altLang="en-US" baseline="-25000">
                <a:solidFill>
                  <a:srgbClr val="FF00FF"/>
                </a:solidFill>
              </a:rPr>
              <a:t>10,000</a:t>
            </a:r>
            <a:r>
              <a:rPr lang="en-US" altLang="en-US">
                <a:solidFill>
                  <a:srgbClr val="FF00FF"/>
                </a:solidFill>
              </a:rPr>
              <a:t>} </a:t>
            </a:r>
          </a:p>
          <a:p>
            <a:pPr lvl="1" defTabSz="685800" fontAlgn="auto">
              <a:spcAft>
                <a:spcPts val="0"/>
              </a:spcAft>
            </a:pPr>
            <a:r>
              <a:rPr lang="en-US" altLang="en-US">
                <a:solidFill>
                  <a:srgbClr val="FFFFFF"/>
                </a:solidFill>
              </a:rPr>
              <a:t>can be reproduced from the weights </a:t>
            </a:r>
            <a:r>
              <a:rPr lang="en-US" altLang="en-US">
                <a:solidFill>
                  <a:srgbClr val="66FF33"/>
                </a:solidFill>
                <a:cs typeface="Times New Roman" panose="02020603050405020304" pitchFamily="18" charset="0"/>
                <a:sym typeface="Symbol" panose="05050102010706020507" pitchFamily="18" charset="2"/>
              </a:rPr>
              <a:t></a:t>
            </a:r>
            <a:r>
              <a:rPr lang="en-US" altLang="en-US" i="1">
                <a:solidFill>
                  <a:srgbClr val="66FF33"/>
                </a:solidFill>
                <a:cs typeface="Times New Roman" panose="02020603050405020304" pitchFamily="18" charset="0"/>
              </a:rPr>
              <a:t>w</a:t>
            </a:r>
            <a:r>
              <a:rPr lang="en-US" altLang="en-US" baseline="-25000">
                <a:solidFill>
                  <a:srgbClr val="66FF33"/>
                </a:solidFill>
                <a:cs typeface="Times New Roman" panose="02020603050405020304" pitchFamily="18" charset="0"/>
              </a:rPr>
              <a:t>1</a:t>
            </a:r>
            <a:r>
              <a:rPr lang="en-US" altLang="en-US" i="1">
                <a:solidFill>
                  <a:srgbClr val="66FF33"/>
                </a:solidFill>
                <a:cs typeface="Times New Roman" panose="02020603050405020304" pitchFamily="18" charset="0"/>
              </a:rPr>
              <a:t>,..,w</a:t>
            </a:r>
            <a:r>
              <a:rPr lang="en-US" altLang="en-US" i="1" baseline="-25000">
                <a:solidFill>
                  <a:srgbClr val="66FF33"/>
                </a:solidFill>
                <a:cs typeface="Times New Roman" panose="02020603050405020304" pitchFamily="18" charset="0"/>
              </a:rPr>
              <a:t>m</a:t>
            </a:r>
            <a:r>
              <a:rPr lang="en-US" altLang="en-US">
                <a:solidFill>
                  <a:srgbClr val="66FF33"/>
                </a:solidFill>
                <a:cs typeface="Times New Roman" panose="02020603050405020304" pitchFamily="18" charset="0"/>
                <a:sym typeface="Symbol" panose="05050102010706020507" pitchFamily="18" charset="2"/>
              </a:rPr>
              <a:t></a:t>
            </a:r>
            <a:r>
              <a:rPr lang="en-US" altLang="en-US">
                <a:solidFill>
                  <a:srgbClr val="FFFFFF"/>
                </a:solidFill>
                <a:sym typeface="Symbol" panose="05050102010706020507" pitchFamily="18" charset="2"/>
              </a:rPr>
              <a:t>,</a:t>
            </a:r>
          </a:p>
          <a:p>
            <a:pPr lvl="1" defTabSz="685800" fontAlgn="auto">
              <a:spcAft>
                <a:spcPts val="0"/>
              </a:spcAft>
            </a:pPr>
            <a:r>
              <a:rPr lang="en-US" altLang="en-US">
                <a:solidFill>
                  <a:srgbClr val="FFFFFF"/>
                </a:solidFill>
                <a:sym typeface="Symbol" panose="05050102010706020507" pitchFamily="18" charset="2"/>
              </a:rPr>
              <a:t>this is compressing </a:t>
            </a:r>
            <a:r>
              <a:rPr lang="en-US" altLang="en-US">
                <a:solidFill>
                  <a:srgbClr val="FF00FF"/>
                </a:solidFill>
                <a:sym typeface="Symbol" panose="05050102010706020507" pitchFamily="18" charset="2"/>
              </a:rPr>
              <a:t>10,000</a:t>
            </a:r>
            <a:r>
              <a:rPr lang="en-US" altLang="en-US">
                <a:solidFill>
                  <a:srgbClr val="FFFFFF"/>
                </a:solidFill>
                <a:sym typeface="Symbol" panose="05050102010706020507" pitchFamily="18" charset="2"/>
              </a:rPr>
              <a:t> numbers into </a:t>
            </a:r>
            <a:r>
              <a:rPr lang="en-US" altLang="en-US">
                <a:solidFill>
                  <a:srgbClr val="66FF33"/>
                </a:solidFill>
                <a:sym typeface="Symbol" panose="05050102010706020507" pitchFamily="18" charset="2"/>
              </a:rPr>
              <a:t>m</a:t>
            </a:r>
            <a:r>
              <a:rPr lang="en-US" altLang="en-US">
                <a:solidFill>
                  <a:srgbClr val="FFFFFF"/>
                </a:solidFill>
                <a:sym typeface="Symbol" panose="05050102010706020507" pitchFamily="18" charset="2"/>
              </a:rPr>
              <a:t>.</a:t>
            </a:r>
          </a:p>
        </p:txBody>
      </p:sp>
      <p:sp>
        <p:nvSpPr>
          <p:cNvPr id="227" name="Rectangle 226">
            <a:extLst>
              <a:ext uri="{FF2B5EF4-FFF2-40B4-BE49-F238E27FC236}">
                <a16:creationId xmlns:a16="http://schemas.microsoft.com/office/drawing/2014/main" id="{675CF706-0D20-4981-A8AA-4ED6A2A50431}"/>
              </a:ext>
            </a:extLst>
          </p:cNvPr>
          <p:cNvSpPr/>
          <p:nvPr/>
        </p:nvSpPr>
        <p:spPr>
          <a:xfrm>
            <a:off x="1049388" y="4623516"/>
            <a:ext cx="1676400"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100</a:t>
            </a:r>
          </a:p>
        </p:txBody>
      </p:sp>
      <p:sp>
        <p:nvSpPr>
          <p:cNvPr id="228" name="Rectangle 227">
            <a:extLst>
              <a:ext uri="{FF2B5EF4-FFF2-40B4-BE49-F238E27FC236}">
                <a16:creationId xmlns:a16="http://schemas.microsoft.com/office/drawing/2014/main" id="{E4D008A6-8504-4445-9A45-A152DA36F802}"/>
              </a:ext>
            </a:extLst>
          </p:cNvPr>
          <p:cNvSpPr/>
          <p:nvPr/>
        </p:nvSpPr>
        <p:spPr>
          <a:xfrm>
            <a:off x="3886200" y="4623516"/>
            <a:ext cx="2078638"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1,000</a:t>
            </a:r>
          </a:p>
        </p:txBody>
      </p:sp>
      <p:sp>
        <p:nvSpPr>
          <p:cNvPr id="229" name="Rectangle 228">
            <a:extLst>
              <a:ext uri="{FF2B5EF4-FFF2-40B4-BE49-F238E27FC236}">
                <a16:creationId xmlns:a16="http://schemas.microsoft.com/office/drawing/2014/main" id="{C0575295-C063-449A-ADA0-710C4F46862D}"/>
              </a:ext>
            </a:extLst>
          </p:cNvPr>
          <p:cNvSpPr/>
          <p:nvPr/>
        </p:nvSpPr>
        <p:spPr>
          <a:xfrm>
            <a:off x="6823883" y="4623516"/>
            <a:ext cx="2078638"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20,000</a:t>
            </a:r>
          </a:p>
        </p:txBody>
      </p:sp>
      <p:sp>
        <p:nvSpPr>
          <p:cNvPr id="239" name="Curved Up Arrow 196">
            <a:extLst>
              <a:ext uri="{FF2B5EF4-FFF2-40B4-BE49-F238E27FC236}">
                <a16:creationId xmlns:a16="http://schemas.microsoft.com/office/drawing/2014/main" id="{26F86B8D-D130-45B5-A6B7-3C8C7BEA15EC}"/>
              </a:ext>
            </a:extLst>
          </p:cNvPr>
          <p:cNvSpPr/>
          <p:nvPr/>
        </p:nvSpPr>
        <p:spPr>
          <a:xfrm rot="11851991" flipH="1" flipV="1">
            <a:off x="3540433" y="3558141"/>
            <a:ext cx="2836604" cy="595196"/>
          </a:xfrm>
          <a:prstGeom prst="curvedUpArrow">
            <a:avLst/>
          </a:prstGeom>
          <a:ln w="25400">
            <a:solidFill>
              <a:srgbClr val="FF0000"/>
            </a:solidFill>
          </a:ln>
        </p:spPr>
        <p:txBody>
          <a:bodyPr wrap="square" rtlCol="0" anchor="ctr">
            <a:spAutoFit/>
          </a:bodyPr>
          <a:lstStyle/>
          <a:p>
            <a:pPr algn="ctr"/>
            <a:endParaRPr lang="en-CA" sz="2400">
              <a:cs typeface="Times New Roman" panose="02020603050405020304" pitchFamily="18" charset="0"/>
              <a:sym typeface="Symbol" panose="05050102010706020507" pitchFamily="18" charset="2"/>
            </a:endParaRPr>
          </a:p>
        </p:txBody>
      </p:sp>
      <p:sp>
        <p:nvSpPr>
          <p:cNvPr id="240" name="Rectangle 239">
            <a:extLst>
              <a:ext uri="{FF2B5EF4-FFF2-40B4-BE49-F238E27FC236}">
                <a16:creationId xmlns:a16="http://schemas.microsoft.com/office/drawing/2014/main" id="{E64FA167-8157-431B-A1FB-9AA71457BFC5}"/>
              </a:ext>
            </a:extLst>
          </p:cNvPr>
          <p:cNvSpPr/>
          <p:nvPr/>
        </p:nvSpPr>
        <p:spPr>
          <a:xfrm rot="1292726">
            <a:off x="4312492" y="3631362"/>
            <a:ext cx="1124026" cy="461665"/>
          </a:xfrm>
          <a:prstGeom prst="rect">
            <a:avLst/>
          </a:prstGeom>
        </p:spPr>
        <p:txBody>
          <a:bodyPr wrap="none">
            <a:spAutoFit/>
          </a:bodyPr>
          <a:lstStyle/>
          <a:p>
            <a:r>
              <a:rPr lang="en-US" altLang="en-US" sz="2400">
                <a:solidFill>
                  <a:srgbClr val="FF0000"/>
                </a:solidFill>
                <a:cs typeface="Times New Roman" panose="02020603050405020304" pitchFamily="18" charset="0"/>
                <a:sym typeface="Symbol" panose="05050102010706020507" pitchFamily="18" charset="2"/>
              </a:rPr>
              <a:t>Decode</a:t>
            </a:r>
            <a:endParaRPr lang="en-US" sz="2400">
              <a:solidFill>
                <a:srgbClr val="FF0000"/>
              </a:solidFill>
            </a:endParaRPr>
          </a:p>
        </p:txBody>
      </p:sp>
      <p:sp>
        <p:nvSpPr>
          <p:cNvPr id="243" name="Oval 242">
            <a:extLst>
              <a:ext uri="{FF2B5EF4-FFF2-40B4-BE49-F238E27FC236}">
                <a16:creationId xmlns:a16="http://schemas.microsoft.com/office/drawing/2014/main" id="{7F6779FF-AB51-49B7-91E9-1E5E44BEF145}"/>
              </a:ext>
            </a:extLst>
          </p:cNvPr>
          <p:cNvSpPr/>
          <p:nvPr/>
        </p:nvSpPr>
        <p:spPr>
          <a:xfrm>
            <a:off x="4056270" y="2895392"/>
            <a:ext cx="244838" cy="237676"/>
          </a:xfrm>
          <a:prstGeom prst="ellipse">
            <a:avLst/>
          </a:prstGeom>
          <a:ln w="25400">
            <a:solidFill>
              <a:srgbClr val="FF0000"/>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grpSp>
        <p:nvGrpSpPr>
          <p:cNvPr id="9" name="Group 8">
            <a:extLst>
              <a:ext uri="{FF2B5EF4-FFF2-40B4-BE49-F238E27FC236}">
                <a16:creationId xmlns:a16="http://schemas.microsoft.com/office/drawing/2014/main" id="{26D34C48-CA44-4BF0-BF3A-0544064FEF4F}"/>
              </a:ext>
            </a:extLst>
          </p:cNvPr>
          <p:cNvGrpSpPr/>
          <p:nvPr/>
        </p:nvGrpSpPr>
        <p:grpSpPr>
          <a:xfrm>
            <a:off x="1524000" y="3048631"/>
            <a:ext cx="924044" cy="1163910"/>
            <a:chOff x="1524000" y="3134140"/>
            <a:chExt cx="924044" cy="1163910"/>
          </a:xfrm>
        </p:grpSpPr>
        <p:pic>
          <p:nvPicPr>
            <p:cNvPr id="244" name="Picture 8" descr="https://scontent-mrs1-1.xx.fbcdn.net/hphotos-xfp1/t31.0-8/10575340_10153802014361141_2581281123763146573_o.jpg">
              <a:extLst>
                <a:ext uri="{FF2B5EF4-FFF2-40B4-BE49-F238E27FC236}">
                  <a16:creationId xmlns:a16="http://schemas.microsoft.com/office/drawing/2014/main" id="{D9ACE274-AD7B-4DC3-A5F2-459A0EFF9D2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03" t="13188" r="53606" b="53100"/>
            <a:stretch/>
          </p:blipFill>
          <p:spPr bwMode="auto">
            <a:xfrm>
              <a:off x="1524000" y="3134140"/>
              <a:ext cx="645197" cy="810000"/>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6" descr="https://encrypted-tbn2.gstatic.com/images?q=tbn:ANd9GcQxi0BXRGGWwpZlLt6x5i_eKwXhaJLwx7Ku7fvdkqS2tzyVEg1gRg">
              <a:extLst>
                <a:ext uri="{FF2B5EF4-FFF2-40B4-BE49-F238E27FC236}">
                  <a16:creationId xmlns:a16="http://schemas.microsoft.com/office/drawing/2014/main" id="{F3BF8C58-D17A-4641-84C9-BB6EF4D67F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9956" y="3760304"/>
              <a:ext cx="808088" cy="537746"/>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246" name="Rectangle 245">
                <a:extLst>
                  <a:ext uri="{FF2B5EF4-FFF2-40B4-BE49-F238E27FC236}">
                    <a16:creationId xmlns:a16="http://schemas.microsoft.com/office/drawing/2014/main" id="{F1BADE26-666F-4D13-B785-F6194CBAE2DD}"/>
                  </a:ext>
                </a:extLst>
              </p:cNvPr>
              <p:cNvSpPr/>
              <p:nvPr/>
            </p:nvSpPr>
            <p:spPr>
              <a:xfrm>
                <a:off x="5610851" y="3312057"/>
                <a:ext cx="3596470" cy="830997"/>
              </a:xfrm>
              <a:prstGeom prst="rect">
                <a:avLst/>
              </a:prstGeom>
            </p:spPr>
            <p:txBody>
              <a:bodyPr wrap="square">
                <a:spAutoFit/>
              </a:bodyPr>
              <a:lstStyle/>
              <a:p>
                <a:pPr marL="285750"/>
                <a:r>
                  <a:rPr lang="en-US" altLang="en-US" sz="2400">
                    <a:solidFill>
                      <a:srgbClr val="FF00FF"/>
                    </a:solidFill>
                    <a:cs typeface="Times New Roman" panose="02020603050405020304" pitchFamily="18" charset="0"/>
                    <a:sym typeface="Symbol" panose="05050102010706020507" pitchFamily="18" charset="2"/>
                  </a:rPr>
                  <a:t></a:t>
                </a:r>
                <a:r>
                  <a:rPr lang="en-US" altLang="en-US" sz="2400" i="1">
                    <a:solidFill>
                      <a:srgbClr val="FF00FF"/>
                    </a:solidFill>
                    <a:cs typeface="Times New Roman" panose="02020603050405020304" pitchFamily="18" charset="0"/>
                    <a:sym typeface="Symbol" panose="05050102010706020507" pitchFamily="18" charset="2"/>
                  </a:rPr>
                  <a:t>y</a:t>
                </a:r>
                <a:r>
                  <a:rPr lang="en-US" altLang="en-US" sz="2400" baseline="-25000">
                    <a:solidFill>
                      <a:srgbClr val="FF00FF"/>
                    </a:solidFill>
                    <a:cs typeface="Times New Roman" panose="02020603050405020304" pitchFamily="18" charset="0"/>
                  </a:rPr>
                  <a:t>1</a:t>
                </a:r>
                <a:r>
                  <a:rPr lang="en-US" altLang="en-US" sz="2400">
                    <a:solidFill>
                      <a:srgbClr val="FF00FF"/>
                    </a:solidFill>
                    <a:cs typeface="Times New Roman" panose="02020603050405020304" pitchFamily="18" charset="0"/>
                    <a:sym typeface="Symbol" panose="05050102010706020507" pitchFamily="18" charset="2"/>
                  </a:rPr>
                  <a:t>=face, …,</a:t>
                </a:r>
                <a:br>
                  <a:rPr lang="en-US" altLang="en-US" sz="2400">
                    <a:solidFill>
                      <a:srgbClr val="FF00FF"/>
                    </a:solidFill>
                    <a:cs typeface="Times New Roman" panose="02020603050405020304" pitchFamily="18" charset="0"/>
                    <a:sym typeface="Symbol" panose="05050102010706020507" pitchFamily="18" charset="2"/>
                  </a:rPr>
                </a:br>
                <a:r>
                  <a:rPr lang="en-US" altLang="en-US" sz="2400">
                    <a:solidFill>
                      <a:srgbClr val="FF00FF"/>
                    </a:solidFill>
                    <a:cs typeface="Times New Roman" panose="02020603050405020304" pitchFamily="18" charset="0"/>
                    <a:sym typeface="Symbol" panose="05050102010706020507" pitchFamily="18" charset="2"/>
                  </a:rPr>
                  <a:t>     </a:t>
                </a:r>
                <a14:m>
                  <m:oMath xmlns:m="http://schemas.openxmlformats.org/officeDocument/2006/math">
                    <m:r>
                      <m:rPr>
                        <m:nor/>
                      </m:rPr>
                      <a:rPr lang="en-US" altLang="en-US" sz="2400" i="1">
                        <a:solidFill>
                          <a:srgbClr val="FF00FF"/>
                        </a:solidFill>
                        <a:cs typeface="Times New Roman" panose="02020603050405020304" pitchFamily="18" charset="0"/>
                        <a:sym typeface="Symbol" panose="05050102010706020507" pitchFamily="18" charset="2"/>
                      </a:rPr>
                      <m:t>y</m:t>
                    </m:r>
                    <m:r>
                      <m:rPr>
                        <m:nor/>
                      </m:rPr>
                      <a:rPr lang="en-US" altLang="en-US" sz="2400" b="0" i="0" baseline="-25000" smtClean="0">
                        <a:solidFill>
                          <a:srgbClr val="FF00FF"/>
                        </a:solidFill>
                        <a:cs typeface="Times New Roman" panose="02020603050405020304" pitchFamily="18" charset="0"/>
                      </a:rPr>
                      <m:t>10,000</m:t>
                    </m:r>
                  </m:oMath>
                </a14:m>
                <a:r>
                  <a:rPr lang="en-US" altLang="en-US" sz="2400">
                    <a:solidFill>
                      <a:srgbClr val="FF00FF"/>
                    </a:solidFill>
                    <a:cs typeface="Times New Roman" panose="02020603050405020304" pitchFamily="18" charset="0"/>
                    <a:sym typeface="Symbol" panose="05050102010706020507" pitchFamily="18" charset="2"/>
                  </a:rPr>
                  <a:t>=bicycle</a:t>
                </a:r>
              </a:p>
            </p:txBody>
          </p:sp>
        </mc:Choice>
        <mc:Fallback xmlns="">
          <p:sp>
            <p:nvSpPr>
              <p:cNvPr id="246" name="Rectangle 245">
                <a:extLst>
                  <a:ext uri="{FF2B5EF4-FFF2-40B4-BE49-F238E27FC236}">
                    <a16:creationId xmlns:a16="http://schemas.microsoft.com/office/drawing/2014/main" id="{F1BADE26-666F-4D13-B785-F6194CBAE2DD}"/>
                  </a:ext>
                </a:extLst>
              </p:cNvPr>
              <p:cNvSpPr>
                <a:spLocks noRot="1" noChangeAspect="1" noMove="1" noResize="1" noEditPoints="1" noAdjustHandles="1" noChangeArrowheads="1" noChangeShapeType="1" noTextEdit="1"/>
              </p:cNvSpPr>
              <p:nvPr/>
            </p:nvSpPr>
            <p:spPr>
              <a:xfrm>
                <a:off x="5610851" y="3312057"/>
                <a:ext cx="3596470" cy="830997"/>
              </a:xfrm>
              <a:prstGeom prst="rect">
                <a:avLst/>
              </a:prstGeom>
              <a:blipFill>
                <a:blip r:embed="rId6"/>
                <a:stretch>
                  <a:fillRect t="-6569" b="-15328"/>
                </a:stretch>
              </a:blipFill>
            </p:spPr>
            <p:txBody>
              <a:bodyPr/>
              <a:lstStyle/>
              <a:p>
                <a:r>
                  <a:rPr lang="en-US">
                    <a:noFill/>
                  </a:rPr>
                  <a:t> </a:t>
                </a:r>
              </a:p>
            </p:txBody>
          </p:sp>
        </mc:Fallback>
      </mc:AlternateContent>
      <p:sp>
        <p:nvSpPr>
          <p:cNvPr id="247" name="Rectangle 246">
            <a:extLst>
              <a:ext uri="{FF2B5EF4-FFF2-40B4-BE49-F238E27FC236}">
                <a16:creationId xmlns:a16="http://schemas.microsoft.com/office/drawing/2014/main" id="{7ED5827B-98CC-4EBC-BE4A-1FCD4C0D92C7}"/>
              </a:ext>
            </a:extLst>
          </p:cNvPr>
          <p:cNvSpPr/>
          <p:nvPr/>
        </p:nvSpPr>
        <p:spPr>
          <a:xfrm>
            <a:off x="3734782" y="4978879"/>
            <a:ext cx="2106857" cy="461665"/>
          </a:xfrm>
          <a:prstGeom prst="rect">
            <a:avLst/>
          </a:prstGeom>
        </p:spPr>
        <p:txBody>
          <a:bodyPr wrap="square">
            <a:spAutoFit/>
          </a:bodyPr>
          <a:lstStyle/>
          <a:p>
            <a:pPr marL="285750"/>
            <a:r>
              <a:rPr lang="en-US" altLang="en-US" sz="2400">
                <a:cs typeface="Times New Roman" panose="02020603050405020304" pitchFamily="18" charset="0"/>
                <a:sym typeface="Symbol" panose="05050102010706020507" pitchFamily="18" charset="2"/>
              </a:rPr>
              <a:t>Compression</a:t>
            </a:r>
            <a:endParaRPr lang="en-CA" altLang="en-US" sz="2400">
              <a:cs typeface="Times New Roman" panose="02020603050405020304" pitchFamily="18" charset="0"/>
              <a:sym typeface="Symbol" panose="05050102010706020507" pitchFamily="18" charset="2"/>
            </a:endParaRPr>
          </a:p>
        </p:txBody>
      </p:sp>
      <p:sp>
        <p:nvSpPr>
          <p:cNvPr id="248" name="Rectangle 247">
            <a:extLst>
              <a:ext uri="{FF2B5EF4-FFF2-40B4-BE49-F238E27FC236}">
                <a16:creationId xmlns:a16="http://schemas.microsoft.com/office/drawing/2014/main" id="{599157C5-E2F2-4998-A48F-C887209F3B93}"/>
              </a:ext>
            </a:extLst>
          </p:cNvPr>
          <p:cNvSpPr/>
          <p:nvPr/>
        </p:nvSpPr>
        <p:spPr>
          <a:xfrm>
            <a:off x="6440213" y="4965700"/>
            <a:ext cx="2741887" cy="461665"/>
          </a:xfrm>
          <a:prstGeom prst="rect">
            <a:avLst/>
          </a:prstGeom>
        </p:spPr>
        <p:txBody>
          <a:bodyPr wrap="square">
            <a:spAutoFit/>
          </a:bodyPr>
          <a:lstStyle/>
          <a:p>
            <a:pPr marL="285750"/>
            <a:r>
              <a:rPr lang="en-US" altLang="en-US" sz="2400">
                <a:cs typeface="Times New Roman" panose="02020603050405020304" pitchFamily="18" charset="0"/>
                <a:sym typeface="Symbol" panose="05050102010706020507" pitchFamily="18" charset="2"/>
              </a:rPr>
              <a:t>No Compression</a:t>
            </a:r>
            <a:endParaRPr lang="en-CA" altLang="en-US" sz="2400">
              <a:cs typeface="Times New Roman" panose="02020603050405020304" pitchFamily="18" charset="0"/>
              <a:sym typeface="Symbol" panose="05050102010706020507" pitchFamily="18" charset="2"/>
            </a:endParaRPr>
          </a:p>
        </p:txBody>
      </p:sp>
      <p:sp>
        <p:nvSpPr>
          <p:cNvPr id="249" name="Rectangle 248">
            <a:extLst>
              <a:ext uri="{FF2B5EF4-FFF2-40B4-BE49-F238E27FC236}">
                <a16:creationId xmlns:a16="http://schemas.microsoft.com/office/drawing/2014/main" id="{EDBA9D84-BA76-4386-ADDD-FC7556F40A5B}"/>
              </a:ext>
            </a:extLst>
          </p:cNvPr>
          <p:cNvSpPr/>
          <p:nvPr/>
        </p:nvSpPr>
        <p:spPr>
          <a:xfrm>
            <a:off x="723900" y="4986635"/>
            <a:ext cx="2106857" cy="830997"/>
          </a:xfrm>
          <a:prstGeom prst="rect">
            <a:avLst/>
          </a:prstGeom>
        </p:spPr>
        <p:txBody>
          <a:bodyPr wrap="square">
            <a:spAutoFit/>
          </a:bodyPr>
          <a:lstStyle/>
          <a:p>
            <a:pPr marL="285750" algn="ctr"/>
            <a:r>
              <a:rPr lang="en-US" altLang="en-US" sz="2400">
                <a:cs typeface="Times New Roman" panose="02020603050405020304" pitchFamily="18" charset="0"/>
                <a:sym typeface="Symbol" panose="05050102010706020507" pitchFamily="18" charset="2"/>
              </a:rPr>
              <a:t>Too much Compression</a:t>
            </a:r>
            <a:endParaRPr lang="en-CA" altLang="en-US" sz="2400">
              <a:cs typeface="Times New Roman" panose="02020603050405020304" pitchFamily="18" charset="0"/>
              <a:sym typeface="Symbol" panose="05050102010706020507" pitchFamily="18" charset="2"/>
            </a:endParaRPr>
          </a:p>
        </p:txBody>
      </p:sp>
      <p:grpSp>
        <p:nvGrpSpPr>
          <p:cNvPr id="15" name="Group 14">
            <a:extLst>
              <a:ext uri="{FF2B5EF4-FFF2-40B4-BE49-F238E27FC236}">
                <a16:creationId xmlns:a16="http://schemas.microsoft.com/office/drawing/2014/main" id="{12DA4202-1D38-466C-BC6C-E0E46FC730B2}"/>
              </a:ext>
            </a:extLst>
          </p:cNvPr>
          <p:cNvGrpSpPr/>
          <p:nvPr/>
        </p:nvGrpSpPr>
        <p:grpSpPr>
          <a:xfrm>
            <a:off x="3845232" y="2362200"/>
            <a:ext cx="4586774" cy="830997"/>
            <a:chOff x="3845232" y="2447709"/>
            <a:chExt cx="4586774" cy="830997"/>
          </a:xfrm>
        </p:grpSpPr>
        <p:sp>
          <p:nvSpPr>
            <p:cNvPr id="237" name="Rectangle 236">
              <a:extLst>
                <a:ext uri="{FF2B5EF4-FFF2-40B4-BE49-F238E27FC236}">
                  <a16:creationId xmlns:a16="http://schemas.microsoft.com/office/drawing/2014/main" id="{6A903682-67B3-47DD-BF94-501F6ED16A7E}"/>
                </a:ext>
              </a:extLst>
            </p:cNvPr>
            <p:cNvSpPr/>
            <p:nvPr/>
          </p:nvSpPr>
          <p:spPr>
            <a:xfrm rot="1391537">
              <a:off x="4872641" y="2626609"/>
              <a:ext cx="1180137" cy="461665"/>
            </a:xfrm>
            <a:prstGeom prst="rect">
              <a:avLst/>
            </a:prstGeom>
          </p:spPr>
          <p:txBody>
            <a:bodyPr wrap="square">
              <a:spAutoFit/>
            </a:bodyPr>
            <a:lstStyle/>
            <a:p>
              <a:r>
                <a:rPr lang="en-US" altLang="en-US" sz="2400">
                  <a:solidFill>
                    <a:srgbClr val="FF0000"/>
                  </a:solidFill>
                  <a:cs typeface="Times New Roman" panose="02020603050405020304" pitchFamily="18" charset="0"/>
                  <a:sym typeface="Symbol" panose="05050102010706020507" pitchFamily="18" charset="2"/>
                </a:rPr>
                <a:t>Encode</a:t>
              </a:r>
              <a:endParaRPr lang="en-US" sz="2400">
                <a:solidFill>
                  <a:srgbClr val="FF0000"/>
                </a:solidFill>
              </a:endParaRPr>
            </a:p>
          </p:txBody>
        </p:sp>
        <p:sp>
          <p:nvSpPr>
            <p:cNvPr id="241" name="Rectangle 240">
              <a:extLst>
                <a:ext uri="{FF2B5EF4-FFF2-40B4-BE49-F238E27FC236}">
                  <a16:creationId xmlns:a16="http://schemas.microsoft.com/office/drawing/2014/main" id="{663074ED-2921-443B-B413-8FBB870D3F81}"/>
                </a:ext>
              </a:extLst>
            </p:cNvPr>
            <p:cNvSpPr/>
            <p:nvPr/>
          </p:nvSpPr>
          <p:spPr>
            <a:xfrm>
              <a:off x="5488444" y="2447709"/>
              <a:ext cx="2943562" cy="830997"/>
            </a:xfrm>
            <a:prstGeom prst="rect">
              <a:avLst/>
            </a:prstGeom>
          </p:spPr>
          <p:txBody>
            <a:bodyPr wrap="square">
              <a:spAutoFit/>
            </a:bodyPr>
            <a:lstStyle/>
            <a:p>
              <a:pPr marL="285750" algn="ctr"/>
              <a:r>
                <a:rPr lang="en-CA" altLang="en-US" sz="2400">
                  <a:cs typeface="Times New Roman" panose="02020603050405020304" pitchFamily="18" charset="0"/>
                  <a:sym typeface="Symbol" panose="05050102010706020507" pitchFamily="18" charset="2"/>
                </a:rPr>
                <a:t>Given training data</a:t>
              </a:r>
              <a:br>
                <a:rPr lang="en-CA" altLang="en-US" sz="2400">
                  <a:cs typeface="Times New Roman" panose="02020603050405020304" pitchFamily="18" charset="0"/>
                  <a:sym typeface="Symbol" panose="05050102010706020507" pitchFamily="18" charset="2"/>
                </a:rPr>
              </a:br>
              <a:r>
                <a:rPr lang="en-CA" altLang="en-US" sz="2400">
                  <a:cs typeface="Times New Roman" panose="02020603050405020304" pitchFamily="18" charset="0"/>
                  <a:sym typeface="Symbol" panose="05050102010706020507" pitchFamily="18" charset="2"/>
                </a:rPr>
                <a:t>learn weights </a:t>
              </a:r>
              <a:r>
                <a:rPr lang="en-US" altLang="en-US" sz="2400" i="1" err="1">
                  <a:solidFill>
                    <a:srgbClr val="66FF33"/>
                  </a:solidFill>
                  <a:cs typeface="Times New Roman" panose="02020603050405020304" pitchFamily="18" charset="0"/>
                </a:rPr>
                <a:t>w</a:t>
              </a:r>
              <a:r>
                <a:rPr lang="en-US" altLang="en-US" sz="2400" baseline="-25000" err="1">
                  <a:solidFill>
                    <a:srgbClr val="66FF33"/>
                  </a:solidFill>
                  <a:cs typeface="Times New Roman" panose="02020603050405020304" pitchFamily="18" charset="0"/>
                </a:rPr>
                <a:t>k</a:t>
              </a:r>
              <a:r>
                <a:rPr lang="en-CA" altLang="en-US" sz="2400">
                  <a:cs typeface="Times New Roman" panose="02020603050405020304" pitchFamily="18" charset="0"/>
                  <a:sym typeface="Symbol" panose="05050102010706020507" pitchFamily="18" charset="2"/>
                </a:rPr>
                <a:t>.</a:t>
              </a:r>
            </a:p>
          </p:txBody>
        </p:sp>
        <p:sp>
          <p:nvSpPr>
            <p:cNvPr id="250" name="Curved Up Arrow 196">
              <a:extLst>
                <a:ext uri="{FF2B5EF4-FFF2-40B4-BE49-F238E27FC236}">
                  <a16:creationId xmlns:a16="http://schemas.microsoft.com/office/drawing/2014/main" id="{850D7EBA-685A-46CE-A55A-B8B25C14A61B}"/>
                </a:ext>
              </a:extLst>
            </p:cNvPr>
            <p:cNvSpPr/>
            <p:nvPr/>
          </p:nvSpPr>
          <p:spPr>
            <a:xfrm rot="1051991" flipH="1" flipV="1">
              <a:off x="3845232" y="2572754"/>
              <a:ext cx="2836604" cy="595196"/>
            </a:xfrm>
            <a:prstGeom prst="curvedUpArrow">
              <a:avLst/>
            </a:prstGeom>
            <a:ln w="25400">
              <a:solidFill>
                <a:srgbClr val="FF0000"/>
              </a:solidFill>
            </a:ln>
          </p:spPr>
          <p:txBody>
            <a:bodyPr wrap="square" rtlCol="0" anchor="ctr">
              <a:spAutoFit/>
            </a:bodyPr>
            <a:lstStyle/>
            <a:p>
              <a:pPr algn="ctr"/>
              <a:endParaRPr lang="en-CA" sz="2400">
                <a:cs typeface="Times New Roman" panose="02020603050405020304" pitchFamily="18" charset="0"/>
                <a:sym typeface="Symbol" panose="05050102010706020507" pitchFamily="18" charset="2"/>
              </a:endParaRPr>
            </a:p>
          </p:txBody>
        </p:sp>
      </p:grpSp>
      <p:grpSp>
        <p:nvGrpSpPr>
          <p:cNvPr id="14" name="Group 13">
            <a:extLst>
              <a:ext uri="{FF2B5EF4-FFF2-40B4-BE49-F238E27FC236}">
                <a16:creationId xmlns:a16="http://schemas.microsoft.com/office/drawing/2014/main" id="{D2F6E4D6-D9DD-4BFB-B710-0EFDCA41DFC0}"/>
              </a:ext>
            </a:extLst>
          </p:cNvPr>
          <p:cNvGrpSpPr/>
          <p:nvPr/>
        </p:nvGrpSpPr>
        <p:grpSpPr>
          <a:xfrm>
            <a:off x="4064000" y="2886291"/>
            <a:ext cx="3073042" cy="1270162"/>
            <a:chOff x="4064000" y="2971800"/>
            <a:chExt cx="3073042" cy="1270162"/>
          </a:xfrm>
        </p:grpSpPr>
        <p:grpSp>
          <p:nvGrpSpPr>
            <p:cNvPr id="230" name="Group 229">
              <a:extLst>
                <a:ext uri="{FF2B5EF4-FFF2-40B4-BE49-F238E27FC236}">
                  <a16:creationId xmlns:a16="http://schemas.microsoft.com/office/drawing/2014/main" id="{FFD2ABC6-402D-4D61-8B1A-CEDBAD53B0FC}"/>
                </a:ext>
              </a:extLst>
            </p:cNvPr>
            <p:cNvGrpSpPr/>
            <p:nvPr/>
          </p:nvGrpSpPr>
          <p:grpSpPr>
            <a:xfrm>
              <a:off x="4321206" y="3097781"/>
              <a:ext cx="2815836" cy="1144181"/>
              <a:chOff x="4541977" y="1332856"/>
              <a:chExt cx="2815836" cy="1144181"/>
            </a:xfrm>
          </p:grpSpPr>
          <p:grpSp>
            <p:nvGrpSpPr>
              <p:cNvPr id="231" name="Group 230">
                <a:extLst>
                  <a:ext uri="{FF2B5EF4-FFF2-40B4-BE49-F238E27FC236}">
                    <a16:creationId xmlns:a16="http://schemas.microsoft.com/office/drawing/2014/main" id="{E089A7EE-A488-4D2F-B105-9E0D0B43A706}"/>
                  </a:ext>
                </a:extLst>
              </p:cNvPr>
              <p:cNvGrpSpPr/>
              <p:nvPr/>
            </p:nvGrpSpPr>
            <p:grpSpPr>
              <a:xfrm>
                <a:off x="4778121" y="1332856"/>
                <a:ext cx="2579692" cy="1144181"/>
                <a:chOff x="4778121" y="1332856"/>
                <a:chExt cx="2579692" cy="1144181"/>
              </a:xfrm>
            </p:grpSpPr>
            <p:sp>
              <p:nvSpPr>
                <p:cNvPr id="235" name="Oval 234">
                  <a:extLst>
                    <a:ext uri="{FF2B5EF4-FFF2-40B4-BE49-F238E27FC236}">
                      <a16:creationId xmlns:a16="http://schemas.microsoft.com/office/drawing/2014/main" id="{06EEA0B3-B2BC-4F43-A912-7A923C8B1208}"/>
                    </a:ext>
                  </a:extLst>
                </p:cNvPr>
                <p:cNvSpPr/>
                <p:nvPr/>
              </p:nvSpPr>
              <p:spPr>
                <a:xfrm>
                  <a:off x="6657724" y="2171804"/>
                  <a:ext cx="700089" cy="305233"/>
                </a:xfrm>
                <a:prstGeom prst="ellipse">
                  <a:avLst/>
                </a:prstGeom>
                <a:ln w="25400">
                  <a:solidFill>
                    <a:srgbClr val="FF0000"/>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sp>
              <p:nvSpPr>
                <p:cNvPr id="234" name="Rectangle 233">
                  <a:extLst>
                    <a:ext uri="{FF2B5EF4-FFF2-40B4-BE49-F238E27FC236}">
                      <a16:creationId xmlns:a16="http://schemas.microsoft.com/office/drawing/2014/main" id="{E3CAEAD2-C44B-4F05-A79B-BCC20A92403F}"/>
                    </a:ext>
                  </a:extLst>
                </p:cNvPr>
                <p:cNvSpPr/>
                <p:nvPr/>
              </p:nvSpPr>
              <p:spPr>
                <a:xfrm rot="1266322">
                  <a:off x="4778121" y="1332856"/>
                  <a:ext cx="1415772" cy="461665"/>
                </a:xfrm>
                <a:prstGeom prst="rect">
                  <a:avLst/>
                </a:prstGeom>
              </p:spPr>
              <p:txBody>
                <a:bodyPr wrap="none">
                  <a:spAutoFit/>
                </a:bodyPr>
                <a:lstStyle/>
                <a:p>
                  <a:r>
                    <a:rPr lang="en-US" altLang="en-US" sz="2400">
                      <a:solidFill>
                        <a:srgbClr val="FF0000"/>
                      </a:solidFill>
                      <a:cs typeface="Times New Roman" panose="02020603050405020304" pitchFamily="18" charset="0"/>
                      <a:sym typeface="Symbol" panose="05050102010706020507" pitchFamily="18" charset="2"/>
                    </a:rPr>
                    <a:t>Compress</a:t>
                  </a:r>
                  <a:endParaRPr lang="en-US" sz="2400">
                    <a:solidFill>
                      <a:srgbClr val="FF0000"/>
                    </a:solidFill>
                  </a:endParaRPr>
                </a:p>
              </p:txBody>
            </p:sp>
          </p:grpSp>
          <p:cxnSp>
            <p:nvCxnSpPr>
              <p:cNvPr id="232" name="Straight Arrow Connector 231">
                <a:extLst>
                  <a:ext uri="{FF2B5EF4-FFF2-40B4-BE49-F238E27FC236}">
                    <a16:creationId xmlns:a16="http://schemas.microsoft.com/office/drawing/2014/main" id="{0484C958-AD0D-4C2A-82DE-09BBCC90EC76}"/>
                  </a:ext>
                </a:extLst>
              </p:cNvPr>
              <p:cNvCxnSpPr>
                <a:cxnSpLocks/>
                <a:endCxn id="235" idx="1"/>
              </p:cNvCxnSpPr>
              <p:nvPr/>
            </p:nvCxnSpPr>
            <p:spPr bwMode="auto">
              <a:xfrm>
                <a:off x="4541977" y="1394922"/>
                <a:ext cx="2218273" cy="821582"/>
              </a:xfrm>
              <a:prstGeom prst="straightConnector1">
                <a:avLst/>
              </a:prstGeom>
              <a:noFill/>
              <a:ln w="38100" cap="sq" cmpd="sng" algn="ctr">
                <a:solidFill>
                  <a:schemeClr val="hlink"/>
                </a:solidFill>
                <a:prstDash val="solid"/>
                <a:round/>
                <a:headEnd type="triangle" w="med" len="med"/>
                <a:tailEnd type="none"/>
              </a:ln>
              <a:effectLst/>
            </p:spPr>
          </p:cxnSp>
        </p:grpSp>
        <p:sp>
          <p:nvSpPr>
            <p:cNvPr id="251" name="Oval 250">
              <a:extLst>
                <a:ext uri="{FF2B5EF4-FFF2-40B4-BE49-F238E27FC236}">
                  <a16:creationId xmlns:a16="http://schemas.microsoft.com/office/drawing/2014/main" id="{484007AF-BE07-4105-98A8-799A93E25249}"/>
                </a:ext>
              </a:extLst>
            </p:cNvPr>
            <p:cNvSpPr/>
            <p:nvPr/>
          </p:nvSpPr>
          <p:spPr>
            <a:xfrm>
              <a:off x="4064000" y="2971800"/>
              <a:ext cx="244838" cy="237676"/>
            </a:xfrm>
            <a:prstGeom prst="ellipse">
              <a:avLst/>
            </a:prstGeom>
            <a:ln w="25400">
              <a:solidFill>
                <a:srgbClr val="FF0000"/>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grpSp>
      <mc:AlternateContent xmlns:mc="http://schemas.openxmlformats.org/markup-compatibility/2006" xmlns:a14="http://schemas.microsoft.com/office/drawing/2010/main">
        <mc:Choice Requires="a14">
          <p:sp>
            <p:nvSpPr>
              <p:cNvPr id="253" name="Rectangle 252">
                <a:extLst>
                  <a:ext uri="{FF2B5EF4-FFF2-40B4-BE49-F238E27FC236}">
                    <a16:creationId xmlns:a16="http://schemas.microsoft.com/office/drawing/2014/main" id="{5049AF11-8DED-4C4A-B24E-6B1E87BA0384}"/>
                  </a:ext>
                </a:extLst>
              </p:cNvPr>
              <p:cNvSpPr/>
              <p:nvPr/>
            </p:nvSpPr>
            <p:spPr>
              <a:xfrm>
                <a:off x="829192" y="4201180"/>
                <a:ext cx="8086208" cy="523220"/>
              </a:xfrm>
              <a:prstGeom prst="rect">
                <a:avLst/>
              </a:prstGeom>
            </p:spPr>
            <p:txBody>
              <a:bodyPr wrap="square">
                <a:spAutoFit/>
              </a:bodyPr>
              <a:lstStyle/>
              <a:p>
                <a:pPr marL="285750" algn="ctr"/>
                <a:r>
                  <a:rPr lang="en-CA" altLang="en-US" i="1">
                    <a:solidFill>
                      <a:srgbClr val="66FF33"/>
                    </a:solidFill>
                    <a:cs typeface="Times New Roman" panose="02020603050405020304" pitchFamily="18" charset="0"/>
                    <a:sym typeface="Symbol" panose="05050102010706020507" pitchFamily="18" charset="2"/>
                  </a:rPr>
                  <a:t>m</a:t>
                </a:r>
                <a:r>
                  <a:rPr lang="en-CA" altLang="en-US">
                    <a:cs typeface="Times New Roman" panose="02020603050405020304" pitchFamily="18" charset="0"/>
                    <a:sym typeface="Symbol" panose="05050102010706020507" pitchFamily="18" charset="2"/>
                  </a:rPr>
                  <a:t> measures complexity of </a:t>
                </a:r>
                <a:r>
                  <a:rPr lang="en-CA" altLang="en-US">
                    <a:solidFill>
                      <a:srgbClr val="66FF33"/>
                    </a:solidFill>
                    <a:cs typeface="Times New Roman" panose="02020603050405020304" pitchFamily="18" charset="0"/>
                    <a:sym typeface="Symbol" panose="05050102010706020507" pitchFamily="18" charset="2"/>
                  </a:rPr>
                  <a:t>Machines {</a:t>
                </a:r>
                <a14:m>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oMath>
                </a14:m>
                <a:r>
                  <a:rPr lang="en-CA" altLang="en-US">
                    <a:solidFill>
                      <a:srgbClr val="66FF33"/>
                    </a:solidFill>
                    <a:cs typeface="Times New Roman" panose="02020603050405020304" pitchFamily="18" charset="0"/>
                    <a:sym typeface="Symbol" panose="05050102010706020507" pitchFamily="18" charset="2"/>
                  </a:rPr>
                  <a:t>}</a:t>
                </a:r>
              </a:p>
            </p:txBody>
          </p:sp>
        </mc:Choice>
        <mc:Fallback xmlns="">
          <p:sp>
            <p:nvSpPr>
              <p:cNvPr id="253" name="Rectangle 252">
                <a:extLst>
                  <a:ext uri="{FF2B5EF4-FFF2-40B4-BE49-F238E27FC236}">
                    <a16:creationId xmlns:a16="http://schemas.microsoft.com/office/drawing/2014/main" id="{5049AF11-8DED-4C4A-B24E-6B1E87BA0384}"/>
                  </a:ext>
                </a:extLst>
              </p:cNvPr>
              <p:cNvSpPr>
                <a:spLocks noRot="1" noChangeAspect="1" noMove="1" noResize="1" noEditPoints="1" noAdjustHandles="1" noChangeArrowheads="1" noChangeShapeType="1" noTextEdit="1"/>
              </p:cNvSpPr>
              <p:nvPr/>
            </p:nvSpPr>
            <p:spPr>
              <a:xfrm>
                <a:off x="829192" y="4201180"/>
                <a:ext cx="8086208" cy="523220"/>
              </a:xfrm>
              <a:prstGeom prst="rect">
                <a:avLst/>
              </a:prstGeom>
              <a:blipFill>
                <a:blip r:embed="rId7"/>
                <a:stretch>
                  <a:fillRect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425945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3"/>
                                        </p:tgtEl>
                                        <p:attrNameLst>
                                          <p:attrName>style.visibility</p:attrName>
                                        </p:attrNameLst>
                                      </p:cBhvr>
                                      <p:to>
                                        <p:strVal val="visible"/>
                                      </p:to>
                                    </p:set>
                                    <p:anim calcmode="lin" valueType="num">
                                      <p:cBhvr additive="base">
                                        <p:cTn id="13" dur="500" fill="hold"/>
                                        <p:tgtEl>
                                          <p:spTgt spid="243"/>
                                        </p:tgtEl>
                                        <p:attrNameLst>
                                          <p:attrName>ppt_x</p:attrName>
                                        </p:attrNameLst>
                                      </p:cBhvr>
                                      <p:tavLst>
                                        <p:tav tm="0">
                                          <p:val>
                                            <p:strVal val="#ppt_x"/>
                                          </p:val>
                                        </p:tav>
                                        <p:tav tm="100000">
                                          <p:val>
                                            <p:strVal val="#ppt_x"/>
                                          </p:val>
                                        </p:tav>
                                      </p:tavLst>
                                    </p:anim>
                                    <p:anim calcmode="lin" valueType="num">
                                      <p:cBhvr additive="base">
                                        <p:cTn id="14" dur="500" fill="hold"/>
                                        <p:tgtEl>
                                          <p:spTgt spid="24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3"/>
                                        </p:tgtEl>
                                        <p:attrNameLst>
                                          <p:attrName>style.visibility</p:attrName>
                                        </p:attrNameLst>
                                      </p:cBhvr>
                                      <p:to>
                                        <p:strVal val="visible"/>
                                      </p:to>
                                    </p:set>
                                    <p:anim calcmode="lin" valueType="num">
                                      <p:cBhvr additive="base">
                                        <p:cTn id="17" dur="500" fill="hold"/>
                                        <p:tgtEl>
                                          <p:spTgt spid="253"/>
                                        </p:tgtEl>
                                        <p:attrNameLst>
                                          <p:attrName>ppt_x</p:attrName>
                                        </p:attrNameLst>
                                      </p:cBhvr>
                                      <p:tavLst>
                                        <p:tav tm="0">
                                          <p:val>
                                            <p:strVal val="#ppt_x"/>
                                          </p:val>
                                        </p:tav>
                                        <p:tav tm="100000">
                                          <p:val>
                                            <p:strVal val="#ppt_x"/>
                                          </p:val>
                                        </p:tav>
                                      </p:tavLst>
                                    </p:anim>
                                    <p:anim calcmode="lin" valueType="num">
                                      <p:cBhvr additive="base">
                                        <p:cTn id="18" dur="500" fill="hold"/>
                                        <p:tgtEl>
                                          <p:spTgt spid="2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7"/>
                                        </p:tgtEl>
                                        <p:attrNameLst>
                                          <p:attrName>style.visibility</p:attrName>
                                        </p:attrNameLst>
                                      </p:cBhvr>
                                      <p:to>
                                        <p:strVal val="visible"/>
                                      </p:to>
                                    </p:set>
                                    <p:anim calcmode="lin" valueType="num">
                                      <p:cBhvr additive="base">
                                        <p:cTn id="23" dur="500" fill="hold"/>
                                        <p:tgtEl>
                                          <p:spTgt spid="227"/>
                                        </p:tgtEl>
                                        <p:attrNameLst>
                                          <p:attrName>ppt_x</p:attrName>
                                        </p:attrNameLst>
                                      </p:cBhvr>
                                      <p:tavLst>
                                        <p:tav tm="0">
                                          <p:val>
                                            <p:strVal val="#ppt_x"/>
                                          </p:val>
                                        </p:tav>
                                        <p:tav tm="100000">
                                          <p:val>
                                            <p:strVal val="#ppt_x"/>
                                          </p:val>
                                        </p:tav>
                                      </p:tavLst>
                                    </p:anim>
                                    <p:anim calcmode="lin" valueType="num">
                                      <p:cBhvr additive="base">
                                        <p:cTn id="24" dur="500" fill="hold"/>
                                        <p:tgtEl>
                                          <p:spTgt spid="2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8"/>
                                        </p:tgtEl>
                                        <p:attrNameLst>
                                          <p:attrName>style.visibility</p:attrName>
                                        </p:attrNameLst>
                                      </p:cBhvr>
                                      <p:to>
                                        <p:strVal val="visible"/>
                                      </p:to>
                                    </p:set>
                                    <p:anim calcmode="lin" valueType="num">
                                      <p:cBhvr additive="base">
                                        <p:cTn id="29" dur="500" fill="hold"/>
                                        <p:tgtEl>
                                          <p:spTgt spid="228"/>
                                        </p:tgtEl>
                                        <p:attrNameLst>
                                          <p:attrName>ppt_x</p:attrName>
                                        </p:attrNameLst>
                                      </p:cBhvr>
                                      <p:tavLst>
                                        <p:tav tm="0">
                                          <p:val>
                                            <p:strVal val="#ppt_x"/>
                                          </p:val>
                                        </p:tav>
                                        <p:tav tm="100000">
                                          <p:val>
                                            <p:strVal val="#ppt_x"/>
                                          </p:val>
                                        </p:tav>
                                      </p:tavLst>
                                    </p:anim>
                                    <p:anim calcmode="lin" valueType="num">
                                      <p:cBhvr additive="base">
                                        <p:cTn id="30"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9"/>
                                        </p:tgtEl>
                                        <p:attrNameLst>
                                          <p:attrName>style.visibility</p:attrName>
                                        </p:attrNameLst>
                                      </p:cBhvr>
                                      <p:to>
                                        <p:strVal val="visible"/>
                                      </p:to>
                                    </p:set>
                                    <p:anim calcmode="lin" valueType="num">
                                      <p:cBhvr additive="base">
                                        <p:cTn id="35" dur="500" fill="hold"/>
                                        <p:tgtEl>
                                          <p:spTgt spid="229"/>
                                        </p:tgtEl>
                                        <p:attrNameLst>
                                          <p:attrName>ppt_x</p:attrName>
                                        </p:attrNameLst>
                                      </p:cBhvr>
                                      <p:tavLst>
                                        <p:tav tm="0">
                                          <p:val>
                                            <p:strVal val="#ppt_x"/>
                                          </p:val>
                                        </p:tav>
                                        <p:tav tm="100000">
                                          <p:val>
                                            <p:strVal val="#ppt_x"/>
                                          </p:val>
                                        </p:tav>
                                      </p:tavLst>
                                    </p:anim>
                                    <p:anim calcmode="lin" valueType="num">
                                      <p:cBhvr additive="base">
                                        <p:cTn id="36"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25">
                                            <p:txEl>
                                              <p:pRg st="1" end="1"/>
                                            </p:txEl>
                                          </p:spTgt>
                                        </p:tgtEl>
                                        <p:attrNameLst>
                                          <p:attrName>style.visibility</p:attrName>
                                        </p:attrNameLst>
                                      </p:cBhvr>
                                      <p:to>
                                        <p:strVal val="visible"/>
                                      </p:to>
                                    </p:set>
                                    <p:anim calcmode="lin" valueType="num">
                                      <p:cBhvr additive="base">
                                        <p:cTn id="41" dur="500" fill="hold"/>
                                        <p:tgtEl>
                                          <p:spTgt spid="225">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25">
                                            <p:txEl>
                                              <p:pRg st="1" end="1"/>
                                            </p:txEl>
                                          </p:spTgt>
                                        </p:tgtEl>
                                        <p:attrNameLst>
                                          <p:attrName>ppt_y</p:attrName>
                                        </p:attrNameLst>
                                      </p:cBhvr>
                                      <p:tavLst>
                                        <p:tav tm="0">
                                          <p:val>
                                            <p:strVal val="#ppt_y"/>
                                          </p:val>
                                        </p:tav>
                                        <p:tav tm="100000">
                                          <p:val>
                                            <p:strVal val="#ppt_y"/>
                                          </p:val>
                                        </p:tav>
                                      </p:tavLst>
                                    </p:anim>
                                  </p:childTnLst>
                                </p:cTn>
                              </p:par>
                              <p:par>
                                <p:cTn id="43" presetID="1" presetClass="exit" presetSubtype="0" fill="hold" grpId="1" nodeType="withEffect">
                                  <p:stCondLst>
                                    <p:cond delay="0"/>
                                  </p:stCondLst>
                                  <p:childTnLst>
                                    <p:set>
                                      <p:cBhvr>
                                        <p:cTn id="44" dur="1" fill="hold">
                                          <p:stCondLst>
                                            <p:cond delay="0"/>
                                          </p:stCondLst>
                                        </p:cTn>
                                        <p:tgtEl>
                                          <p:spTgt spid="24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
                                            <p:txEl>
                                              <p:pRg st="2" end="2"/>
                                            </p:txEl>
                                          </p:spTgt>
                                        </p:tgtEl>
                                        <p:attrNameLst>
                                          <p:attrName>style.visibility</p:attrName>
                                        </p:attrNameLst>
                                      </p:cBhvr>
                                      <p:to>
                                        <p:strVal val="visible"/>
                                      </p:to>
                                    </p:set>
                                    <p:anim calcmode="lin" valueType="num">
                                      <p:cBhvr additive="base">
                                        <p:cTn id="49" dur="500" fill="hold"/>
                                        <p:tgtEl>
                                          <p:spTgt spid="225">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239"/>
                                        </p:tgtEl>
                                        <p:attrNameLst>
                                          <p:attrName>style.visibility</p:attrName>
                                        </p:attrNameLst>
                                      </p:cBhvr>
                                      <p:to>
                                        <p:strVal val="visible"/>
                                      </p:to>
                                    </p:set>
                                    <p:anim calcmode="lin" valueType="num">
                                      <p:cBhvr additive="base">
                                        <p:cTn id="61" dur="500" fill="hold"/>
                                        <p:tgtEl>
                                          <p:spTgt spid="239"/>
                                        </p:tgtEl>
                                        <p:attrNameLst>
                                          <p:attrName>ppt_x</p:attrName>
                                        </p:attrNameLst>
                                      </p:cBhvr>
                                      <p:tavLst>
                                        <p:tav tm="0">
                                          <p:val>
                                            <p:strVal val="0-#ppt_w/2"/>
                                          </p:val>
                                        </p:tav>
                                        <p:tav tm="100000">
                                          <p:val>
                                            <p:strVal val="#ppt_x"/>
                                          </p:val>
                                        </p:tav>
                                      </p:tavLst>
                                    </p:anim>
                                    <p:anim calcmode="lin" valueType="num">
                                      <p:cBhvr additive="base">
                                        <p:cTn id="62" dur="500" fill="hold"/>
                                        <p:tgtEl>
                                          <p:spTgt spid="239"/>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6"/>
                                        </p:tgtEl>
                                        <p:attrNameLst>
                                          <p:attrName>style.visibility</p:attrName>
                                        </p:attrNameLst>
                                      </p:cBhvr>
                                      <p:to>
                                        <p:strVal val="visible"/>
                                      </p:to>
                                    </p:set>
                                    <p:anim calcmode="lin" valueType="num">
                                      <p:cBhvr additive="base">
                                        <p:cTn id="67" dur="500" fill="hold"/>
                                        <p:tgtEl>
                                          <p:spTgt spid="246"/>
                                        </p:tgtEl>
                                        <p:attrNameLst>
                                          <p:attrName>ppt_x</p:attrName>
                                        </p:attrNameLst>
                                      </p:cBhvr>
                                      <p:tavLst>
                                        <p:tav tm="0">
                                          <p:val>
                                            <p:strVal val="0-#ppt_w/2"/>
                                          </p:val>
                                        </p:tav>
                                        <p:tav tm="100000">
                                          <p:val>
                                            <p:strVal val="#ppt_x"/>
                                          </p:val>
                                        </p:tav>
                                      </p:tavLst>
                                    </p:anim>
                                    <p:anim calcmode="lin" valueType="num">
                                      <p:cBhvr additive="base">
                                        <p:cTn id="68" dur="500" fill="hold"/>
                                        <p:tgtEl>
                                          <p:spTgt spid="24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25">
                                            <p:txEl>
                                              <p:pRg st="3" end="3"/>
                                            </p:txEl>
                                          </p:spTgt>
                                        </p:tgtEl>
                                        <p:attrNameLst>
                                          <p:attrName>style.visibility</p:attrName>
                                        </p:attrNameLst>
                                      </p:cBhvr>
                                      <p:to>
                                        <p:strVal val="visible"/>
                                      </p:to>
                                    </p:set>
                                    <p:anim calcmode="lin" valueType="num">
                                      <p:cBhvr additive="base">
                                        <p:cTn id="73" dur="500" fill="hold"/>
                                        <p:tgtEl>
                                          <p:spTgt spid="225">
                                            <p:txEl>
                                              <p:pRg st="3" end="3"/>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22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1+#ppt_w/2"/>
                                          </p:val>
                                        </p:tav>
                                        <p:tav tm="100000">
                                          <p:val>
                                            <p:strVal val="#ppt_x"/>
                                          </p:val>
                                        </p:tav>
                                      </p:tavLst>
                                    </p:anim>
                                    <p:anim calcmode="lin" valueType="num">
                                      <p:cBhvr additive="base">
                                        <p:cTn id="80" dur="500" fill="hold"/>
                                        <p:tgtEl>
                                          <p:spTgt spid="15"/>
                                        </p:tgtEl>
                                        <p:attrNameLst>
                                          <p:attrName>ppt_y</p:attrName>
                                        </p:attrNameLst>
                                      </p:cBhvr>
                                      <p:tavLst>
                                        <p:tav tm="0">
                                          <p:val>
                                            <p:strVal val="#ppt_y"/>
                                          </p:val>
                                        </p:tav>
                                        <p:tav tm="100000">
                                          <p:val>
                                            <p:strVal val="#ppt_y"/>
                                          </p:val>
                                        </p:tav>
                                      </p:tavLst>
                                    </p:anim>
                                  </p:childTnLst>
                                </p:cTn>
                              </p:par>
                              <p:par>
                                <p:cTn id="81" presetID="1" presetClass="exit" presetSubtype="0" fill="hold" grpId="2" nodeType="withEffect">
                                  <p:stCondLst>
                                    <p:cond delay="0"/>
                                  </p:stCondLst>
                                  <p:childTnLst>
                                    <p:set>
                                      <p:cBhvr>
                                        <p:cTn id="82" dur="1" fill="hold">
                                          <p:stCondLst>
                                            <p:cond delay="0"/>
                                          </p:stCondLst>
                                        </p:cTn>
                                        <p:tgtEl>
                                          <p:spTgt spid="23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9" fill="hold" grpId="0" nodeType="clickEffect">
                                  <p:stCondLst>
                                    <p:cond delay="0"/>
                                  </p:stCondLst>
                                  <p:childTnLst>
                                    <p:set>
                                      <p:cBhvr>
                                        <p:cTn id="86" dur="1" fill="hold">
                                          <p:stCondLst>
                                            <p:cond delay="0"/>
                                          </p:stCondLst>
                                        </p:cTn>
                                        <p:tgtEl>
                                          <p:spTgt spid="240"/>
                                        </p:tgtEl>
                                        <p:attrNameLst>
                                          <p:attrName>style.visibility</p:attrName>
                                        </p:attrNameLst>
                                      </p:cBhvr>
                                      <p:to>
                                        <p:strVal val="visible"/>
                                      </p:to>
                                    </p:set>
                                    <p:anim calcmode="lin" valueType="num">
                                      <p:cBhvr additive="base">
                                        <p:cTn id="87" dur="500" fill="hold"/>
                                        <p:tgtEl>
                                          <p:spTgt spid="240"/>
                                        </p:tgtEl>
                                        <p:attrNameLst>
                                          <p:attrName>ppt_x</p:attrName>
                                        </p:attrNameLst>
                                      </p:cBhvr>
                                      <p:tavLst>
                                        <p:tav tm="0">
                                          <p:val>
                                            <p:strVal val="0-#ppt_w/2"/>
                                          </p:val>
                                        </p:tav>
                                        <p:tav tm="100000">
                                          <p:val>
                                            <p:strVal val="#ppt_x"/>
                                          </p:val>
                                        </p:tav>
                                      </p:tavLst>
                                    </p:anim>
                                    <p:anim calcmode="lin" valueType="num">
                                      <p:cBhvr additive="base">
                                        <p:cTn id="88" dur="500" fill="hold"/>
                                        <p:tgtEl>
                                          <p:spTgt spid="240"/>
                                        </p:tgtEl>
                                        <p:attrNameLst>
                                          <p:attrName>ppt_y</p:attrName>
                                        </p:attrNameLst>
                                      </p:cBhvr>
                                      <p:tavLst>
                                        <p:tav tm="0">
                                          <p:val>
                                            <p:strVal val="0-#ppt_h/2"/>
                                          </p:val>
                                        </p:tav>
                                        <p:tav tm="100000">
                                          <p:val>
                                            <p:strVal val="#ppt_y"/>
                                          </p:val>
                                        </p:tav>
                                      </p:tavLst>
                                    </p:anim>
                                  </p:childTnLst>
                                </p:cTn>
                              </p:par>
                              <p:par>
                                <p:cTn id="89" presetID="2" presetClass="entr" presetSubtype="9" fill="hold" grpId="1" nodeType="withEffect">
                                  <p:stCondLst>
                                    <p:cond delay="0"/>
                                  </p:stCondLst>
                                  <p:childTnLst>
                                    <p:set>
                                      <p:cBhvr>
                                        <p:cTn id="90" dur="1" fill="hold">
                                          <p:stCondLst>
                                            <p:cond delay="0"/>
                                          </p:stCondLst>
                                        </p:cTn>
                                        <p:tgtEl>
                                          <p:spTgt spid="239"/>
                                        </p:tgtEl>
                                        <p:attrNameLst>
                                          <p:attrName>style.visibility</p:attrName>
                                        </p:attrNameLst>
                                      </p:cBhvr>
                                      <p:to>
                                        <p:strVal val="visible"/>
                                      </p:to>
                                    </p:set>
                                    <p:anim calcmode="lin" valueType="num">
                                      <p:cBhvr additive="base">
                                        <p:cTn id="91" dur="500" fill="hold"/>
                                        <p:tgtEl>
                                          <p:spTgt spid="239"/>
                                        </p:tgtEl>
                                        <p:attrNameLst>
                                          <p:attrName>ppt_x</p:attrName>
                                        </p:attrNameLst>
                                      </p:cBhvr>
                                      <p:tavLst>
                                        <p:tav tm="0">
                                          <p:val>
                                            <p:strVal val="0-#ppt_w/2"/>
                                          </p:val>
                                        </p:tav>
                                        <p:tav tm="100000">
                                          <p:val>
                                            <p:strVal val="#ppt_x"/>
                                          </p:val>
                                        </p:tav>
                                      </p:tavLst>
                                    </p:anim>
                                    <p:anim calcmode="lin" valueType="num">
                                      <p:cBhvr additive="base">
                                        <p:cTn id="92" dur="500" fill="hold"/>
                                        <p:tgtEl>
                                          <p:spTgt spid="239"/>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6"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1+#ppt_w/2"/>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49">
                                            <p:txEl>
                                              <p:pRg st="0" end="0"/>
                                            </p:txEl>
                                          </p:spTgt>
                                        </p:tgtEl>
                                        <p:attrNameLst>
                                          <p:attrName>style.visibility</p:attrName>
                                        </p:attrNameLst>
                                      </p:cBhvr>
                                      <p:to>
                                        <p:strVal val="visible"/>
                                      </p:to>
                                    </p:set>
                                    <p:anim calcmode="lin" valueType="num">
                                      <p:cBhvr additive="base">
                                        <p:cTn id="103" dur="500" fill="hold"/>
                                        <p:tgtEl>
                                          <p:spTgt spid="249">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47">
                                            <p:txEl>
                                              <p:pRg st="0" end="0"/>
                                            </p:txEl>
                                          </p:spTgt>
                                        </p:tgtEl>
                                        <p:attrNameLst>
                                          <p:attrName>style.visibility</p:attrName>
                                        </p:attrNameLst>
                                      </p:cBhvr>
                                      <p:to>
                                        <p:strVal val="visible"/>
                                      </p:to>
                                    </p:set>
                                    <p:anim calcmode="lin" valueType="num">
                                      <p:cBhvr additive="base">
                                        <p:cTn id="109" dur="500" fill="hold"/>
                                        <p:tgtEl>
                                          <p:spTgt spid="247">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2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248">
                                            <p:txEl>
                                              <p:pRg st="0" end="0"/>
                                            </p:txEl>
                                          </p:spTgt>
                                        </p:tgtEl>
                                        <p:attrNameLst>
                                          <p:attrName>style.visibility</p:attrName>
                                        </p:attrNameLst>
                                      </p:cBhvr>
                                      <p:to>
                                        <p:strVal val="visible"/>
                                      </p:to>
                                    </p:set>
                                    <p:anim calcmode="lin" valueType="num">
                                      <p:cBhvr additive="base">
                                        <p:cTn id="115" dur="500" fill="hold"/>
                                        <p:tgtEl>
                                          <p:spTgt spid="248">
                                            <p:txEl>
                                              <p:pRg st="0" end="0"/>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2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8" grpId="0"/>
      <p:bldP spid="229" grpId="0"/>
      <p:bldP spid="239" grpId="0" animBg="1"/>
      <p:bldP spid="239" grpId="1" animBg="1"/>
      <p:bldP spid="239" grpId="2" animBg="1"/>
      <p:bldP spid="240" grpId="0"/>
      <p:bldP spid="243" grpId="0" animBg="1"/>
      <p:bldP spid="243" grpId="1" animBg="1"/>
      <p:bldP spid="246" grpId="0"/>
      <p:bldP spid="25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grpSp>
        <p:nvGrpSpPr>
          <p:cNvPr id="3" name="Group 2"/>
          <p:cNvGrpSpPr/>
          <p:nvPr/>
        </p:nvGrpSpPr>
        <p:grpSpPr>
          <a:xfrm>
            <a:off x="-76200" y="228600"/>
            <a:ext cx="9677400" cy="4038600"/>
            <a:chOff x="-76200" y="228600"/>
            <a:chExt cx="9677400" cy="4038600"/>
          </a:xfrm>
        </p:grpSpPr>
        <p:cxnSp>
          <p:nvCxnSpPr>
            <p:cNvPr id="4" name="Straight Connector 3"/>
            <p:cNvCxnSpPr/>
            <p:nvPr/>
          </p:nvCxnSpPr>
          <p:spPr bwMode="auto">
            <a:xfrm>
              <a:off x="438242" y="228600"/>
              <a:ext cx="0" cy="3979545"/>
            </a:xfrm>
            <a:prstGeom prst="line">
              <a:avLst/>
            </a:prstGeom>
            <a:noFill/>
            <a:ln w="25400" cap="sq" cmpd="sng" algn="ctr">
              <a:solidFill>
                <a:schemeClr val="accent1"/>
              </a:solidFill>
              <a:prstDash val="solid"/>
              <a:round/>
              <a:headEnd type="none" w="med" len="med"/>
              <a:tailEnd type="none" w="med" len="med"/>
            </a:ln>
            <a:effectLst/>
          </p:spPr>
        </p:cxnSp>
        <p:sp>
          <p:nvSpPr>
            <p:cNvPr id="76" name="Rectangle 75"/>
            <p:cNvSpPr/>
            <p:nvPr/>
          </p:nvSpPr>
          <p:spPr>
            <a:xfrm rot="16200000">
              <a:off x="-695394" y="1990794"/>
              <a:ext cx="1761608" cy="523220"/>
            </a:xfrm>
            <a:prstGeom prst="rect">
              <a:avLst/>
            </a:prstGeom>
          </p:spPr>
          <p:txBody>
            <a:bodyPr wrap="square">
              <a:spAutoFit/>
            </a:bodyPr>
            <a:lstStyle/>
            <a:p>
              <a:pPr marL="285750" algn="ctr"/>
              <a:r>
                <a:rPr lang="en-CA" altLang="en-US">
                  <a:solidFill>
                    <a:schemeClr val="accent1"/>
                  </a:solidFill>
                  <a:cs typeface="Times New Roman" panose="02020603050405020304" pitchFamily="18" charset="0"/>
                  <a:sym typeface="Symbol" panose="05050102010706020507" pitchFamily="18" charset="2"/>
                </a:rPr>
                <a:t>%</a:t>
              </a:r>
              <a:r>
                <a:rPr lang="en-CA" altLang="en-US">
                  <a:cs typeface="Times New Roman" panose="02020603050405020304" pitchFamily="18" charset="0"/>
                  <a:sym typeface="Symbol" panose="05050102010706020507" pitchFamily="18" charset="2"/>
                </a:rPr>
                <a:t> </a:t>
              </a:r>
              <a:r>
                <a:rPr lang="en-CA" altLang="en-US">
                  <a:solidFill>
                    <a:schemeClr val="accent1"/>
                  </a:solidFill>
                  <a:cs typeface="Times New Roman" panose="02020603050405020304" pitchFamily="18" charset="0"/>
                  <a:sym typeface="Symbol" panose="05050102010706020507" pitchFamily="18" charset="2"/>
                </a:rPr>
                <a:t>Errors</a:t>
              </a:r>
            </a:p>
          </p:txBody>
        </p:sp>
        <p:cxnSp>
          <p:nvCxnSpPr>
            <p:cNvPr id="78" name="Straight Connector 77"/>
            <p:cNvCxnSpPr/>
            <p:nvPr/>
          </p:nvCxnSpPr>
          <p:spPr bwMode="auto">
            <a:xfrm flipH="1">
              <a:off x="457200" y="4230707"/>
              <a:ext cx="8077200" cy="0"/>
            </a:xfrm>
            <a:prstGeom prst="line">
              <a:avLst/>
            </a:prstGeom>
            <a:noFill/>
            <a:ln w="25400" cap="sq" cmpd="sng" algn="ctr">
              <a:solidFill>
                <a:schemeClr val="accent1"/>
              </a:solidFill>
              <a:prstDash val="solid"/>
              <a:round/>
              <a:headEnd type="none" w="med" len="med"/>
              <a:tailEnd type="none" w="med" len="med"/>
            </a:ln>
            <a:effectLst/>
          </p:spPr>
        </p:cxnSp>
        <p:sp>
          <p:nvSpPr>
            <p:cNvPr id="34" name="Freeform 33"/>
            <p:cNvSpPr/>
            <p:nvPr/>
          </p:nvSpPr>
          <p:spPr>
            <a:xfrm>
              <a:off x="885825" y="971550"/>
              <a:ext cx="7212330" cy="3240405"/>
            </a:xfrm>
            <a:custGeom>
              <a:avLst/>
              <a:gdLst>
                <a:gd name="connsiteX0" fmla="*/ 0 w 7212330"/>
                <a:gd name="connsiteY0" fmla="*/ 0 h 3240405"/>
                <a:gd name="connsiteX1" fmla="*/ 3543300 w 7212330"/>
                <a:gd name="connsiteY1" fmla="*/ 2537460 h 3240405"/>
                <a:gd name="connsiteX2" fmla="*/ 7212330 w 7212330"/>
                <a:gd name="connsiteY2" fmla="*/ 3240405 h 3240405"/>
              </a:gdLst>
              <a:ahLst/>
              <a:cxnLst>
                <a:cxn ang="0">
                  <a:pos x="connsiteX0" y="connsiteY0"/>
                </a:cxn>
                <a:cxn ang="0">
                  <a:pos x="connsiteX1" y="connsiteY1"/>
                </a:cxn>
                <a:cxn ang="0">
                  <a:pos x="connsiteX2" y="connsiteY2"/>
                </a:cxn>
              </a:cxnLst>
              <a:rect l="l" t="t" r="r" b="b"/>
              <a:pathLst>
                <a:path w="7212330" h="3240405">
                  <a:moveTo>
                    <a:pt x="0" y="0"/>
                  </a:moveTo>
                  <a:cubicBezTo>
                    <a:pt x="1170622" y="998696"/>
                    <a:pt x="2341245" y="1997393"/>
                    <a:pt x="3543300" y="2537460"/>
                  </a:cubicBezTo>
                  <a:cubicBezTo>
                    <a:pt x="4745355" y="3077527"/>
                    <a:pt x="5978842" y="3158966"/>
                    <a:pt x="7212330" y="3240405"/>
                  </a:cubicBezTo>
                </a:path>
              </a:pathLst>
            </a:custGeom>
            <a:noFill/>
            <a:ln>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Freeform 13"/>
            <p:cNvSpPr/>
            <p:nvPr/>
          </p:nvSpPr>
          <p:spPr>
            <a:xfrm>
              <a:off x="914400" y="838199"/>
              <a:ext cx="7429500" cy="2583313"/>
            </a:xfrm>
            <a:custGeom>
              <a:avLst/>
              <a:gdLst>
                <a:gd name="connsiteX0" fmla="*/ 0 w 7212330"/>
                <a:gd name="connsiteY0" fmla="*/ 0 h 3240405"/>
                <a:gd name="connsiteX1" fmla="*/ 3543300 w 7212330"/>
                <a:gd name="connsiteY1" fmla="*/ 2537460 h 3240405"/>
                <a:gd name="connsiteX2" fmla="*/ 7212330 w 7212330"/>
                <a:gd name="connsiteY2" fmla="*/ 3240405 h 3240405"/>
                <a:gd name="connsiteX0" fmla="*/ 0 w 7538085"/>
                <a:gd name="connsiteY0" fmla="*/ 0 h 2568178"/>
                <a:gd name="connsiteX1" fmla="*/ 3543300 w 7538085"/>
                <a:gd name="connsiteY1" fmla="*/ 2537460 h 2568178"/>
                <a:gd name="connsiteX2" fmla="*/ 7538085 w 7538085"/>
                <a:gd name="connsiteY2" fmla="*/ 1503045 h 2568178"/>
                <a:gd name="connsiteX0" fmla="*/ 0 w 7538085"/>
                <a:gd name="connsiteY0" fmla="*/ 0 h 2599319"/>
                <a:gd name="connsiteX1" fmla="*/ 3543300 w 7538085"/>
                <a:gd name="connsiteY1" fmla="*/ 2537460 h 2599319"/>
                <a:gd name="connsiteX2" fmla="*/ 7538085 w 7538085"/>
                <a:gd name="connsiteY2" fmla="*/ 1503045 h 2599319"/>
                <a:gd name="connsiteX0" fmla="*/ 0 w 7538085"/>
                <a:gd name="connsiteY0" fmla="*/ 0 h 2599319"/>
                <a:gd name="connsiteX1" fmla="*/ 3543300 w 7538085"/>
                <a:gd name="connsiteY1" fmla="*/ 2537460 h 2599319"/>
                <a:gd name="connsiteX2" fmla="*/ 7538085 w 7538085"/>
                <a:gd name="connsiteY2" fmla="*/ 1503045 h 2599319"/>
                <a:gd name="connsiteX0" fmla="*/ 0 w 7538085"/>
                <a:gd name="connsiteY0" fmla="*/ 0 h 2287722"/>
                <a:gd name="connsiteX1" fmla="*/ 3171825 w 7538085"/>
                <a:gd name="connsiteY1" fmla="*/ 2183130 h 2287722"/>
                <a:gd name="connsiteX2" fmla="*/ 7538085 w 7538085"/>
                <a:gd name="connsiteY2" fmla="*/ 1503045 h 2287722"/>
                <a:gd name="connsiteX0" fmla="*/ 0 w 7429500"/>
                <a:gd name="connsiteY0" fmla="*/ 0 h 2237473"/>
                <a:gd name="connsiteX1" fmla="*/ 3171825 w 7429500"/>
                <a:gd name="connsiteY1" fmla="*/ 2183130 h 2237473"/>
                <a:gd name="connsiteX2" fmla="*/ 7429500 w 7429500"/>
                <a:gd name="connsiteY2" fmla="*/ 1245870 h 2237473"/>
                <a:gd name="connsiteX0" fmla="*/ 0 w 7429500"/>
                <a:gd name="connsiteY0" fmla="*/ 0 h 2583313"/>
                <a:gd name="connsiteX1" fmla="*/ 4063365 w 7429500"/>
                <a:gd name="connsiteY1" fmla="*/ 2548890 h 2583313"/>
                <a:gd name="connsiteX2" fmla="*/ 7429500 w 7429500"/>
                <a:gd name="connsiteY2" fmla="*/ 1245870 h 2583313"/>
              </a:gdLst>
              <a:ahLst/>
              <a:cxnLst>
                <a:cxn ang="0">
                  <a:pos x="connsiteX0" y="connsiteY0"/>
                </a:cxn>
                <a:cxn ang="0">
                  <a:pos x="connsiteX1" y="connsiteY1"/>
                </a:cxn>
                <a:cxn ang="0">
                  <a:pos x="connsiteX2" y="connsiteY2"/>
                </a:cxn>
              </a:cxnLst>
              <a:rect l="l" t="t" r="r" b="b"/>
              <a:pathLst>
                <a:path w="7429500" h="2583313">
                  <a:moveTo>
                    <a:pt x="0" y="0"/>
                  </a:moveTo>
                  <a:cubicBezTo>
                    <a:pt x="1170622" y="998696"/>
                    <a:pt x="2825115" y="2341245"/>
                    <a:pt x="4063365" y="2548890"/>
                  </a:cubicBezTo>
                  <a:cubicBezTo>
                    <a:pt x="5301615" y="2756535"/>
                    <a:pt x="6676072" y="1987391"/>
                    <a:pt x="7429500" y="1245870"/>
                  </a:cubicBezTo>
                </a:path>
              </a:pathLst>
            </a:custGeom>
            <a:noFill/>
            <a:ln>
              <a:solidFill>
                <a:schemeClr val="accent2"/>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ectangle 15"/>
            <p:cNvSpPr/>
            <p:nvPr/>
          </p:nvSpPr>
          <p:spPr>
            <a:xfrm>
              <a:off x="6553200" y="2738735"/>
              <a:ext cx="3022073" cy="461665"/>
            </a:xfrm>
            <a:prstGeom prst="rect">
              <a:avLst/>
            </a:prstGeom>
          </p:spPr>
          <p:txBody>
            <a:bodyPr wrap="square">
              <a:spAutoFit/>
            </a:bodyPr>
            <a:lstStyle/>
            <a:p>
              <a:pPr marL="285750" algn="ctr"/>
              <a:r>
                <a:rPr lang="en-CA" altLang="en-US" sz="2400">
                  <a:solidFill>
                    <a:schemeClr val="accent2"/>
                  </a:solidFill>
                  <a:cs typeface="Times New Roman" panose="02020603050405020304" pitchFamily="18" charset="0"/>
                  <a:sym typeface="Symbol" panose="05050102010706020507" pitchFamily="18" charset="2"/>
                </a:rPr>
                <a:t>General Inputs</a:t>
              </a:r>
            </a:p>
          </p:txBody>
        </p:sp>
        <p:sp>
          <p:nvSpPr>
            <p:cNvPr id="18" name="Rectangle 17"/>
            <p:cNvSpPr/>
            <p:nvPr/>
          </p:nvSpPr>
          <p:spPr>
            <a:xfrm>
              <a:off x="6096000" y="3805535"/>
              <a:ext cx="3505200" cy="461665"/>
            </a:xfrm>
            <a:prstGeom prst="rect">
              <a:avLst/>
            </a:prstGeom>
          </p:spPr>
          <p:txBody>
            <a:bodyPr wrap="square">
              <a:spAutoFit/>
            </a:bodyPr>
            <a:lstStyle/>
            <a:p>
              <a:pPr marL="285750" algn="ctr"/>
              <a:r>
                <a:rPr lang="en-CA" altLang="en-US" sz="2400" i="1">
                  <a:solidFill>
                    <a:srgbClr val="FF00FF"/>
                  </a:solidFill>
                  <a:cs typeface="Times New Roman" panose="02020603050405020304" pitchFamily="18" charset="0"/>
                  <a:sym typeface="Symbol" panose="05050102010706020507" pitchFamily="18" charset="2"/>
                </a:rPr>
                <a:t>D</a:t>
              </a:r>
              <a:r>
                <a:rPr lang="en-CA" altLang="en-US" sz="2400">
                  <a:cs typeface="Times New Roman" panose="02020603050405020304" pitchFamily="18" charset="0"/>
                  <a:sym typeface="Symbol" panose="05050102010706020507" pitchFamily="18" charset="2"/>
                </a:rPr>
                <a:t> </a:t>
              </a:r>
              <a:r>
                <a:rPr lang="en-CA" altLang="en-US" sz="2400">
                  <a:solidFill>
                    <a:schemeClr val="accent2"/>
                  </a:solidFill>
                  <a:cs typeface="Times New Roman" panose="02020603050405020304" pitchFamily="18" charset="0"/>
                  <a:sym typeface="Symbol" panose="05050102010706020507" pitchFamily="18" charset="2"/>
                </a:rPr>
                <a:t>Training Inputs</a:t>
              </a:r>
            </a:p>
          </p:txBody>
        </p:sp>
      </p:grpSp>
      <p:grpSp>
        <p:nvGrpSpPr>
          <p:cNvPr id="20" name="Group 19"/>
          <p:cNvGrpSpPr/>
          <p:nvPr/>
        </p:nvGrpSpPr>
        <p:grpSpPr>
          <a:xfrm>
            <a:off x="829192" y="5333308"/>
            <a:ext cx="8162408" cy="1448492"/>
            <a:chOff x="829192" y="5333308"/>
            <a:chExt cx="8162408" cy="1448492"/>
          </a:xfrm>
        </p:grpSpPr>
        <p:grpSp>
          <p:nvGrpSpPr>
            <p:cNvPr id="62" name="Group 61"/>
            <p:cNvGrpSpPr/>
            <p:nvPr/>
          </p:nvGrpSpPr>
          <p:grpSpPr>
            <a:xfrm>
              <a:off x="6603434" y="5333308"/>
              <a:ext cx="2388166" cy="1442431"/>
              <a:chOff x="6483672" y="5173013"/>
              <a:chExt cx="2388166" cy="1442431"/>
            </a:xfrm>
          </p:grpSpPr>
          <p:grpSp>
            <p:nvGrpSpPr>
              <p:cNvPr id="64" name="Group 63"/>
              <p:cNvGrpSpPr/>
              <p:nvPr/>
            </p:nvGrpSpPr>
            <p:grpSpPr>
              <a:xfrm>
                <a:off x="6483672" y="5173013"/>
                <a:ext cx="2388166" cy="1442431"/>
                <a:chOff x="6483672" y="5173013"/>
                <a:chExt cx="2388166" cy="1442431"/>
              </a:xfrm>
            </p:grpSpPr>
            <p:cxnSp>
              <p:nvCxnSpPr>
                <p:cNvPr id="81" name="Straight Connector 80"/>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82" name="Straight Connector 81"/>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65" name="Group 64"/>
              <p:cNvGrpSpPr/>
              <p:nvPr/>
            </p:nvGrpSpPr>
            <p:grpSpPr>
              <a:xfrm>
                <a:off x="6805519" y="5344704"/>
                <a:ext cx="1639329" cy="678340"/>
                <a:chOff x="6805519" y="5344704"/>
                <a:chExt cx="1639329" cy="678340"/>
              </a:xfrm>
            </p:grpSpPr>
            <p:sp>
              <p:nvSpPr>
                <p:cNvPr id="66" name="Oval 65"/>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7" name="Oval 66"/>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8" name="Oval 67"/>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9" name="Oval 68"/>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1" name="Oval 70"/>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3" name="Oval 72"/>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9" name="Oval 78"/>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0" name="Oval 79"/>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22" name="Group 21"/>
            <p:cNvGrpSpPr/>
            <p:nvPr/>
          </p:nvGrpSpPr>
          <p:grpSpPr>
            <a:xfrm>
              <a:off x="3707835" y="5339369"/>
              <a:ext cx="2388165" cy="1442431"/>
              <a:chOff x="2963950" y="5101903"/>
              <a:chExt cx="2388165" cy="1442431"/>
            </a:xfrm>
          </p:grpSpPr>
          <p:grpSp>
            <p:nvGrpSpPr>
              <p:cNvPr id="44" name="Group 43"/>
              <p:cNvGrpSpPr/>
              <p:nvPr/>
            </p:nvGrpSpPr>
            <p:grpSpPr>
              <a:xfrm>
                <a:off x="2963950" y="5101903"/>
                <a:ext cx="2388165" cy="1442431"/>
                <a:chOff x="2963950" y="5101903"/>
                <a:chExt cx="2388165" cy="1442431"/>
              </a:xfrm>
            </p:grpSpPr>
            <p:grpSp>
              <p:nvGrpSpPr>
                <p:cNvPr id="46" name="Group 45"/>
                <p:cNvGrpSpPr/>
                <p:nvPr/>
              </p:nvGrpSpPr>
              <p:grpSpPr>
                <a:xfrm>
                  <a:off x="2963950" y="5101903"/>
                  <a:ext cx="2388165" cy="1442431"/>
                  <a:chOff x="2963950" y="5101903"/>
                  <a:chExt cx="2388165" cy="1442431"/>
                </a:xfrm>
              </p:grpSpPr>
              <p:cxnSp>
                <p:nvCxnSpPr>
                  <p:cNvPr id="60" name="Straight Connector 59"/>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61" name="Straight Connector 60"/>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47" name="Group 46"/>
                <p:cNvGrpSpPr/>
                <p:nvPr/>
              </p:nvGrpSpPr>
              <p:grpSpPr>
                <a:xfrm>
                  <a:off x="3285797" y="5273594"/>
                  <a:ext cx="1639331" cy="678340"/>
                  <a:chOff x="875410" y="4942080"/>
                  <a:chExt cx="2353800" cy="860040"/>
                </a:xfrm>
              </p:grpSpPr>
              <p:sp>
                <p:nvSpPr>
                  <p:cNvPr id="48" name="Oval 47"/>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9" name="Oval 48"/>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0" name="Oval 49"/>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1" name="Oval 50"/>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2" name="Oval 5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3" name="Oval 5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4" name="Oval 53"/>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5" name="Oval 54"/>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6" name="Oval 55"/>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7" name="Oval 56"/>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8" name="Oval 57"/>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9" name="Oval 58"/>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45" name="Freeform 44"/>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23" name="Group 22"/>
            <p:cNvGrpSpPr/>
            <p:nvPr/>
          </p:nvGrpSpPr>
          <p:grpSpPr>
            <a:xfrm>
              <a:off x="829192" y="5339369"/>
              <a:ext cx="2388166" cy="1442431"/>
              <a:chOff x="76200" y="5339369"/>
              <a:chExt cx="2388166" cy="1442431"/>
            </a:xfrm>
          </p:grpSpPr>
          <p:grpSp>
            <p:nvGrpSpPr>
              <p:cNvPr id="24" name="Group 23"/>
              <p:cNvGrpSpPr/>
              <p:nvPr/>
            </p:nvGrpSpPr>
            <p:grpSpPr>
              <a:xfrm>
                <a:off x="76200" y="5339369"/>
                <a:ext cx="2388166" cy="1442431"/>
                <a:chOff x="311472" y="5173013"/>
                <a:chExt cx="2388166" cy="1442431"/>
              </a:xfrm>
            </p:grpSpPr>
            <p:grpSp>
              <p:nvGrpSpPr>
                <p:cNvPr id="26" name="Group 25"/>
                <p:cNvGrpSpPr/>
                <p:nvPr/>
              </p:nvGrpSpPr>
              <p:grpSpPr>
                <a:xfrm>
                  <a:off x="311472" y="5173013"/>
                  <a:ext cx="2388166" cy="1442431"/>
                  <a:chOff x="311472" y="5173013"/>
                  <a:chExt cx="2388166" cy="1442431"/>
                </a:xfrm>
              </p:grpSpPr>
              <p:cxnSp>
                <p:nvCxnSpPr>
                  <p:cNvPr id="42" name="Straight Connector 41"/>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27" name="Group 26"/>
                <p:cNvGrpSpPr/>
                <p:nvPr/>
              </p:nvGrpSpPr>
              <p:grpSpPr>
                <a:xfrm>
                  <a:off x="633319" y="5344704"/>
                  <a:ext cx="1639331" cy="678340"/>
                  <a:chOff x="875410" y="4942080"/>
                  <a:chExt cx="2353800" cy="860040"/>
                </a:xfrm>
              </p:grpSpPr>
              <p:sp>
                <p:nvSpPr>
                  <p:cNvPr id="28" name="Oval 27"/>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29" name="Oval 28"/>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0" name="Oval 29"/>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1" name="Oval 30"/>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2" name="Oval 31"/>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3" name="Oval 32"/>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5" name="Oval 34"/>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6" name="Oval 35"/>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7" name="Oval 36"/>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8" name="Oval 37"/>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9" name="Oval 38"/>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1" name="Oval 40"/>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25" name="Straight Connector 24"/>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grpSp>
        <p:nvGrpSpPr>
          <p:cNvPr id="5" name="Group 4"/>
          <p:cNvGrpSpPr/>
          <p:nvPr/>
        </p:nvGrpSpPr>
        <p:grpSpPr>
          <a:xfrm>
            <a:off x="381000" y="2058608"/>
            <a:ext cx="2227029" cy="1811356"/>
            <a:chOff x="381000" y="2058608"/>
            <a:chExt cx="2227029" cy="1811356"/>
          </a:xfrm>
        </p:grpSpPr>
        <p:pic>
          <p:nvPicPr>
            <p:cNvPr id="85"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271" y="2058608"/>
              <a:ext cx="1370391" cy="1370392"/>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p:cNvSpPr/>
            <p:nvPr/>
          </p:nvSpPr>
          <p:spPr>
            <a:xfrm>
              <a:off x="381000" y="3346744"/>
              <a:ext cx="2227029" cy="523220"/>
            </a:xfrm>
            <a:prstGeom prst="rect">
              <a:avLst/>
            </a:prstGeom>
          </p:spPr>
          <p:txBody>
            <a:bodyPr wrap="square">
              <a:spAutoFit/>
            </a:bodyPr>
            <a:lstStyle/>
            <a:p>
              <a:pPr marL="285750"/>
              <a:r>
                <a:rPr lang="en-CA" altLang="en-US" err="1">
                  <a:solidFill>
                    <a:schemeClr val="tx2"/>
                  </a:solidFill>
                  <a:cs typeface="Times New Roman" panose="02020603050405020304" pitchFamily="18" charset="0"/>
                  <a:sym typeface="Symbol" panose="05050102010706020507" pitchFamily="18" charset="2"/>
                </a:rPr>
                <a:t>Underfitting</a:t>
              </a:r>
              <a:endParaRPr lang="en-CA" altLang="en-US">
                <a:solidFill>
                  <a:schemeClr val="tx2"/>
                </a:solidFill>
                <a:cs typeface="Times New Roman" panose="02020603050405020304" pitchFamily="18" charset="0"/>
                <a:sym typeface="Symbol" panose="05050102010706020507" pitchFamily="18" charset="2"/>
              </a:endParaRPr>
            </a:p>
          </p:txBody>
        </p:sp>
      </p:grpSp>
      <p:grpSp>
        <p:nvGrpSpPr>
          <p:cNvPr id="6" name="Group 5"/>
          <p:cNvGrpSpPr/>
          <p:nvPr/>
        </p:nvGrpSpPr>
        <p:grpSpPr>
          <a:xfrm>
            <a:off x="6866132" y="641985"/>
            <a:ext cx="2132822" cy="1786235"/>
            <a:chOff x="6866132" y="641985"/>
            <a:chExt cx="2132822" cy="1786235"/>
          </a:xfrm>
        </p:grpSpPr>
        <p:sp>
          <p:nvSpPr>
            <p:cNvPr id="86" name="Rectangle 85"/>
            <p:cNvSpPr/>
            <p:nvPr/>
          </p:nvSpPr>
          <p:spPr>
            <a:xfrm>
              <a:off x="6866132" y="1905000"/>
              <a:ext cx="2132822" cy="523220"/>
            </a:xfrm>
            <a:prstGeom prst="rect">
              <a:avLst/>
            </a:prstGeom>
          </p:spPr>
          <p:txBody>
            <a:bodyPr wrap="square">
              <a:spAutoFit/>
            </a:bodyPr>
            <a:lstStyle/>
            <a:p>
              <a:pPr marL="285750"/>
              <a:r>
                <a:rPr lang="en-CA" altLang="en-US">
                  <a:solidFill>
                    <a:schemeClr val="tx2"/>
                  </a:solidFill>
                  <a:cs typeface="Times New Roman" panose="02020603050405020304" pitchFamily="18" charset="0"/>
                  <a:sym typeface="Symbol" panose="05050102010706020507" pitchFamily="18" charset="2"/>
                </a:rPr>
                <a:t>Overfitting</a:t>
              </a:r>
            </a:p>
          </p:txBody>
        </p:sp>
        <p:pic>
          <p:nvPicPr>
            <p:cNvPr id="87"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4491" y="641985"/>
              <a:ext cx="1811342" cy="1310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351194" y="723687"/>
            <a:ext cx="2668606" cy="2466533"/>
            <a:chOff x="3351194" y="723687"/>
            <a:chExt cx="2668606" cy="2466533"/>
          </a:xfrm>
        </p:grpSpPr>
        <p:sp>
          <p:nvSpPr>
            <p:cNvPr id="88" name="Rectangle 87"/>
            <p:cNvSpPr/>
            <p:nvPr/>
          </p:nvSpPr>
          <p:spPr>
            <a:xfrm>
              <a:off x="3419992" y="2667000"/>
              <a:ext cx="2447408" cy="523220"/>
            </a:xfrm>
            <a:prstGeom prst="rect">
              <a:avLst/>
            </a:prstGeom>
          </p:spPr>
          <p:txBody>
            <a:bodyPr wrap="square">
              <a:spAutoFit/>
            </a:bodyPr>
            <a:lstStyle/>
            <a:p>
              <a:pPr marL="285750"/>
              <a:r>
                <a:rPr lang="en-CA" altLang="en-US">
                  <a:solidFill>
                    <a:schemeClr val="tx2"/>
                  </a:solidFill>
                  <a:cs typeface="Times New Roman" panose="02020603050405020304" pitchFamily="18" charset="0"/>
                  <a:sym typeface="Symbol" panose="05050102010706020507" pitchFamily="18" charset="2"/>
                </a:rPr>
                <a:t>Compression</a:t>
              </a:r>
            </a:p>
          </p:txBody>
        </p:sp>
        <p:pic>
          <p:nvPicPr>
            <p:cNvPr id="89" name="Picture 2" descr="Image result for summarize the materi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1194" y="723687"/>
              <a:ext cx="2668606" cy="2001454"/>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Freeform 111">
            <a:extLst>
              <a:ext uri="{FF2B5EF4-FFF2-40B4-BE49-F238E27FC236}">
                <a16:creationId xmlns:a16="http://schemas.microsoft.com/office/drawing/2014/main" id="{37267B97-049E-4A2B-AB96-10F1DDC6409D}"/>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FA5F9F54-421A-484B-919B-76092373B549}"/>
                  </a:ext>
                </a:extLst>
              </p:cNvPr>
              <p:cNvSpPr/>
              <p:nvPr/>
            </p:nvSpPr>
            <p:spPr>
              <a:xfrm>
                <a:off x="829192" y="4201180"/>
                <a:ext cx="8086208" cy="523220"/>
              </a:xfrm>
              <a:prstGeom prst="rect">
                <a:avLst/>
              </a:prstGeom>
            </p:spPr>
            <p:txBody>
              <a:bodyPr wrap="square">
                <a:spAutoFit/>
              </a:bodyPr>
              <a:lstStyle/>
              <a:p>
                <a:pPr marL="285750" algn="ctr"/>
                <a:r>
                  <a:rPr lang="en-CA" altLang="en-US" i="1">
                    <a:solidFill>
                      <a:srgbClr val="66FF33"/>
                    </a:solidFill>
                    <a:cs typeface="Times New Roman" panose="02020603050405020304" pitchFamily="18" charset="0"/>
                    <a:sym typeface="Symbol" panose="05050102010706020507" pitchFamily="18" charset="2"/>
                  </a:rPr>
                  <a:t>m</a:t>
                </a:r>
                <a:r>
                  <a:rPr lang="en-CA" altLang="en-US">
                    <a:cs typeface="Times New Roman" panose="02020603050405020304" pitchFamily="18" charset="0"/>
                    <a:sym typeface="Symbol" panose="05050102010706020507" pitchFamily="18" charset="2"/>
                  </a:rPr>
                  <a:t> measures complexity of </a:t>
                </a:r>
                <a:r>
                  <a:rPr lang="en-CA" altLang="en-US">
                    <a:solidFill>
                      <a:srgbClr val="66FF33"/>
                    </a:solidFill>
                    <a:cs typeface="Times New Roman" panose="02020603050405020304" pitchFamily="18" charset="0"/>
                    <a:sym typeface="Symbol" panose="05050102010706020507" pitchFamily="18" charset="2"/>
                  </a:rPr>
                  <a:t>Machines {</a:t>
                </a:r>
                <a14:m>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oMath>
                </a14:m>
                <a:r>
                  <a:rPr lang="en-CA" altLang="en-US">
                    <a:solidFill>
                      <a:srgbClr val="66FF33"/>
                    </a:solidFill>
                    <a:cs typeface="Times New Roman" panose="02020603050405020304" pitchFamily="18" charset="0"/>
                    <a:sym typeface="Symbol" panose="05050102010706020507" pitchFamily="18" charset="2"/>
                  </a:rPr>
                  <a:t>}</a:t>
                </a:r>
              </a:p>
            </p:txBody>
          </p:sp>
        </mc:Choice>
        <mc:Fallback xmlns="">
          <p:sp>
            <p:nvSpPr>
              <p:cNvPr id="92" name="Rectangle 91">
                <a:extLst>
                  <a:ext uri="{FF2B5EF4-FFF2-40B4-BE49-F238E27FC236}">
                    <a16:creationId xmlns:a16="http://schemas.microsoft.com/office/drawing/2014/main" id="{FA5F9F54-421A-484B-919B-76092373B549}"/>
                  </a:ext>
                </a:extLst>
              </p:cNvPr>
              <p:cNvSpPr>
                <a:spLocks noRot="1" noChangeAspect="1" noMove="1" noResize="1" noEditPoints="1" noAdjustHandles="1" noChangeArrowheads="1" noChangeShapeType="1" noTextEdit="1"/>
              </p:cNvSpPr>
              <p:nvPr/>
            </p:nvSpPr>
            <p:spPr>
              <a:xfrm>
                <a:off x="829192" y="4201180"/>
                <a:ext cx="8086208" cy="523220"/>
              </a:xfrm>
              <a:prstGeom prst="rect">
                <a:avLst/>
              </a:prstGeom>
              <a:blipFill>
                <a:blip r:embed="rId6"/>
                <a:stretch>
                  <a:fillRect t="-11628" b="-31395"/>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F321741F-8577-4491-9E76-D01597643985}"/>
              </a:ext>
            </a:extLst>
          </p:cNvPr>
          <p:cNvGrpSpPr/>
          <p:nvPr/>
        </p:nvGrpSpPr>
        <p:grpSpPr>
          <a:xfrm>
            <a:off x="723900" y="4623516"/>
            <a:ext cx="8458200" cy="1194116"/>
            <a:chOff x="723900" y="4623516"/>
            <a:chExt cx="8458200" cy="1194116"/>
          </a:xfrm>
        </p:grpSpPr>
        <p:sp>
          <p:nvSpPr>
            <p:cNvPr id="93" name="Rectangle 92">
              <a:extLst>
                <a:ext uri="{FF2B5EF4-FFF2-40B4-BE49-F238E27FC236}">
                  <a16:creationId xmlns:a16="http://schemas.microsoft.com/office/drawing/2014/main" id="{56D42047-27A2-49B0-A481-12293DCA51A8}"/>
                </a:ext>
              </a:extLst>
            </p:cNvPr>
            <p:cNvSpPr/>
            <p:nvPr/>
          </p:nvSpPr>
          <p:spPr>
            <a:xfrm>
              <a:off x="1049388" y="4623516"/>
              <a:ext cx="1676400"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100</a:t>
              </a:r>
            </a:p>
          </p:txBody>
        </p:sp>
        <p:sp>
          <p:nvSpPr>
            <p:cNvPr id="94" name="Rectangle 93">
              <a:extLst>
                <a:ext uri="{FF2B5EF4-FFF2-40B4-BE49-F238E27FC236}">
                  <a16:creationId xmlns:a16="http://schemas.microsoft.com/office/drawing/2014/main" id="{0AA509EB-444E-4F4D-8ACA-5FE81C129F71}"/>
                </a:ext>
              </a:extLst>
            </p:cNvPr>
            <p:cNvSpPr/>
            <p:nvPr/>
          </p:nvSpPr>
          <p:spPr>
            <a:xfrm>
              <a:off x="3886200" y="4623516"/>
              <a:ext cx="2078638"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1,000</a:t>
              </a:r>
            </a:p>
          </p:txBody>
        </p:sp>
        <p:sp>
          <p:nvSpPr>
            <p:cNvPr id="95" name="Rectangle 94">
              <a:extLst>
                <a:ext uri="{FF2B5EF4-FFF2-40B4-BE49-F238E27FC236}">
                  <a16:creationId xmlns:a16="http://schemas.microsoft.com/office/drawing/2014/main" id="{729DB857-3ED5-466D-88F9-7788E5C36448}"/>
                </a:ext>
              </a:extLst>
            </p:cNvPr>
            <p:cNvSpPr/>
            <p:nvPr/>
          </p:nvSpPr>
          <p:spPr>
            <a:xfrm>
              <a:off x="6823883" y="4623516"/>
              <a:ext cx="2078638"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20,000</a:t>
              </a:r>
            </a:p>
          </p:txBody>
        </p:sp>
        <p:sp>
          <p:nvSpPr>
            <p:cNvPr id="96" name="Rectangle 95">
              <a:extLst>
                <a:ext uri="{FF2B5EF4-FFF2-40B4-BE49-F238E27FC236}">
                  <a16:creationId xmlns:a16="http://schemas.microsoft.com/office/drawing/2014/main" id="{C56B4EC9-B042-4A2E-9E3A-FC36D1CA2220}"/>
                </a:ext>
              </a:extLst>
            </p:cNvPr>
            <p:cNvSpPr/>
            <p:nvPr/>
          </p:nvSpPr>
          <p:spPr>
            <a:xfrm>
              <a:off x="3734782" y="4978879"/>
              <a:ext cx="2106857" cy="461665"/>
            </a:xfrm>
            <a:prstGeom prst="rect">
              <a:avLst/>
            </a:prstGeom>
          </p:spPr>
          <p:txBody>
            <a:bodyPr wrap="square">
              <a:spAutoFit/>
            </a:bodyPr>
            <a:lstStyle/>
            <a:p>
              <a:pPr marL="285750"/>
              <a:r>
                <a:rPr lang="en-US" altLang="en-US" sz="2400">
                  <a:cs typeface="Times New Roman" panose="02020603050405020304" pitchFamily="18" charset="0"/>
                  <a:sym typeface="Symbol" panose="05050102010706020507" pitchFamily="18" charset="2"/>
                </a:rPr>
                <a:t>Compression</a:t>
              </a:r>
              <a:endParaRPr lang="en-CA" altLang="en-US" sz="2400">
                <a:cs typeface="Times New Roman" panose="02020603050405020304" pitchFamily="18" charset="0"/>
                <a:sym typeface="Symbol" panose="05050102010706020507" pitchFamily="18" charset="2"/>
              </a:endParaRPr>
            </a:p>
          </p:txBody>
        </p:sp>
        <p:sp>
          <p:nvSpPr>
            <p:cNvPr id="97" name="Rectangle 96">
              <a:extLst>
                <a:ext uri="{FF2B5EF4-FFF2-40B4-BE49-F238E27FC236}">
                  <a16:creationId xmlns:a16="http://schemas.microsoft.com/office/drawing/2014/main" id="{40A32AE6-8A37-40BA-90E3-73DB5A7EB4E8}"/>
                </a:ext>
              </a:extLst>
            </p:cNvPr>
            <p:cNvSpPr/>
            <p:nvPr/>
          </p:nvSpPr>
          <p:spPr>
            <a:xfrm>
              <a:off x="6440213" y="4965700"/>
              <a:ext cx="2741887" cy="461665"/>
            </a:xfrm>
            <a:prstGeom prst="rect">
              <a:avLst/>
            </a:prstGeom>
          </p:spPr>
          <p:txBody>
            <a:bodyPr wrap="square">
              <a:spAutoFit/>
            </a:bodyPr>
            <a:lstStyle/>
            <a:p>
              <a:pPr marL="285750"/>
              <a:r>
                <a:rPr lang="en-US" altLang="en-US" sz="2400">
                  <a:cs typeface="Times New Roman" panose="02020603050405020304" pitchFamily="18" charset="0"/>
                  <a:sym typeface="Symbol" panose="05050102010706020507" pitchFamily="18" charset="2"/>
                </a:rPr>
                <a:t>No Compression</a:t>
              </a:r>
              <a:endParaRPr lang="en-CA" altLang="en-US" sz="2400">
                <a:cs typeface="Times New Roman" panose="02020603050405020304" pitchFamily="18" charset="0"/>
                <a:sym typeface="Symbol" panose="05050102010706020507" pitchFamily="18" charset="2"/>
              </a:endParaRPr>
            </a:p>
          </p:txBody>
        </p:sp>
        <p:sp>
          <p:nvSpPr>
            <p:cNvPr id="98" name="Rectangle 97">
              <a:extLst>
                <a:ext uri="{FF2B5EF4-FFF2-40B4-BE49-F238E27FC236}">
                  <a16:creationId xmlns:a16="http://schemas.microsoft.com/office/drawing/2014/main" id="{F20E25F5-493C-4422-833B-1ABBB55AA255}"/>
                </a:ext>
              </a:extLst>
            </p:cNvPr>
            <p:cNvSpPr/>
            <p:nvPr/>
          </p:nvSpPr>
          <p:spPr>
            <a:xfrm>
              <a:off x="723900" y="4986635"/>
              <a:ext cx="2106857" cy="830997"/>
            </a:xfrm>
            <a:prstGeom prst="rect">
              <a:avLst/>
            </a:prstGeom>
          </p:spPr>
          <p:txBody>
            <a:bodyPr wrap="square">
              <a:spAutoFit/>
            </a:bodyPr>
            <a:lstStyle/>
            <a:p>
              <a:pPr marL="285750" algn="ctr"/>
              <a:r>
                <a:rPr lang="en-US" altLang="en-US" sz="2400">
                  <a:cs typeface="Times New Roman" panose="02020603050405020304" pitchFamily="18" charset="0"/>
                  <a:sym typeface="Symbol" panose="05050102010706020507" pitchFamily="18" charset="2"/>
                </a:rPr>
                <a:t>Too much Compression</a:t>
              </a:r>
              <a:endParaRPr lang="en-CA" altLang="en-US" sz="2400">
                <a:cs typeface="Times New Roman" panose="02020603050405020304" pitchFamily="18" charset="0"/>
                <a:sym typeface="Symbol" panose="05050102010706020507" pitchFamily="18" charset="2"/>
              </a:endParaRPr>
            </a:p>
          </p:txBody>
        </p:sp>
      </p:grpSp>
    </p:spTree>
    <p:extLst>
      <p:ext uri="{BB962C8B-B14F-4D97-AF65-F5344CB8AC3E}">
        <p14:creationId xmlns:p14="http://schemas.microsoft.com/office/powerpoint/2010/main" val="215451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Hopeful Applications</a:t>
            </a:r>
          </a:p>
        </p:txBody>
      </p:sp>
      <p:pic>
        <p:nvPicPr>
          <p:cNvPr id="3" name="Picture 2">
            <a:extLst>
              <a:ext uri="{FF2B5EF4-FFF2-40B4-BE49-F238E27FC236}">
                <a16:creationId xmlns:a16="http://schemas.microsoft.com/office/drawing/2014/main" id="{DBFFC48F-FE1A-4981-A55C-F620586B2CF4}"/>
              </a:ext>
            </a:extLst>
          </p:cNvPr>
          <p:cNvPicPr>
            <a:picLocks noChangeAspect="1"/>
          </p:cNvPicPr>
          <p:nvPr/>
        </p:nvPicPr>
        <p:blipFill>
          <a:blip r:embed="rId3"/>
          <a:stretch>
            <a:fillRect/>
          </a:stretch>
        </p:blipFill>
        <p:spPr>
          <a:xfrm>
            <a:off x="120869" y="928468"/>
            <a:ext cx="8902262" cy="4267200"/>
          </a:xfrm>
          <a:prstGeom prst="rect">
            <a:avLst/>
          </a:prstGeom>
        </p:spPr>
      </p:pic>
    </p:spTree>
    <p:extLst>
      <p:ext uri="{BB962C8B-B14F-4D97-AF65-F5344CB8AC3E}">
        <p14:creationId xmlns:p14="http://schemas.microsoft.com/office/powerpoint/2010/main" val="23467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76200" y="228600"/>
            <a:ext cx="8610600" cy="4002107"/>
            <a:chOff x="-76200" y="228600"/>
            <a:chExt cx="8610600" cy="4002107"/>
          </a:xfrm>
        </p:grpSpPr>
        <p:cxnSp>
          <p:nvCxnSpPr>
            <p:cNvPr id="4" name="Straight Connector 3"/>
            <p:cNvCxnSpPr/>
            <p:nvPr/>
          </p:nvCxnSpPr>
          <p:spPr bwMode="auto">
            <a:xfrm>
              <a:off x="438242" y="228600"/>
              <a:ext cx="0" cy="3979545"/>
            </a:xfrm>
            <a:prstGeom prst="line">
              <a:avLst/>
            </a:prstGeom>
            <a:noFill/>
            <a:ln w="25400" cap="sq" cmpd="sng" algn="ctr">
              <a:solidFill>
                <a:schemeClr val="accent1"/>
              </a:solidFill>
              <a:prstDash val="solid"/>
              <a:round/>
              <a:headEnd type="none" w="med" len="med"/>
              <a:tailEnd type="none" w="med" len="med"/>
            </a:ln>
            <a:effectLst/>
          </p:spPr>
        </p:cxnSp>
        <p:sp>
          <p:nvSpPr>
            <p:cNvPr id="76" name="Rectangle 75"/>
            <p:cNvSpPr/>
            <p:nvPr/>
          </p:nvSpPr>
          <p:spPr>
            <a:xfrm rot="16200000">
              <a:off x="-695394" y="1990794"/>
              <a:ext cx="1761608" cy="523220"/>
            </a:xfrm>
            <a:prstGeom prst="rect">
              <a:avLst/>
            </a:prstGeom>
          </p:spPr>
          <p:txBody>
            <a:bodyPr wrap="square">
              <a:spAutoFit/>
            </a:bodyPr>
            <a:lstStyle/>
            <a:p>
              <a:pPr marL="285750" algn="ctr"/>
              <a:r>
                <a:rPr lang="en-CA" altLang="en-US">
                  <a:solidFill>
                    <a:schemeClr val="accent1"/>
                  </a:solidFill>
                  <a:cs typeface="Times New Roman" panose="02020603050405020304" pitchFamily="18" charset="0"/>
                  <a:sym typeface="Symbol" panose="05050102010706020507" pitchFamily="18" charset="2"/>
                </a:rPr>
                <a:t>%</a:t>
              </a:r>
              <a:r>
                <a:rPr lang="en-CA" altLang="en-US">
                  <a:cs typeface="Times New Roman" panose="02020603050405020304" pitchFamily="18" charset="0"/>
                  <a:sym typeface="Symbol" panose="05050102010706020507" pitchFamily="18" charset="2"/>
                </a:rPr>
                <a:t> </a:t>
              </a:r>
              <a:r>
                <a:rPr lang="en-CA" altLang="en-US">
                  <a:solidFill>
                    <a:schemeClr val="accent1"/>
                  </a:solidFill>
                  <a:cs typeface="Times New Roman" panose="02020603050405020304" pitchFamily="18" charset="0"/>
                  <a:sym typeface="Symbol" panose="05050102010706020507" pitchFamily="18" charset="2"/>
                </a:rPr>
                <a:t>Errors</a:t>
              </a:r>
            </a:p>
          </p:txBody>
        </p:sp>
        <p:cxnSp>
          <p:nvCxnSpPr>
            <p:cNvPr id="78" name="Straight Connector 77"/>
            <p:cNvCxnSpPr/>
            <p:nvPr/>
          </p:nvCxnSpPr>
          <p:spPr bwMode="auto">
            <a:xfrm flipH="1">
              <a:off x="457200" y="4230707"/>
              <a:ext cx="8077200" cy="0"/>
            </a:xfrm>
            <a:prstGeom prst="line">
              <a:avLst/>
            </a:prstGeom>
            <a:noFill/>
            <a:ln w="25400" cap="sq" cmpd="sng" algn="ctr">
              <a:solidFill>
                <a:schemeClr val="accent1"/>
              </a:solidFill>
              <a:prstDash val="solid"/>
              <a:round/>
              <a:headEnd type="none" w="med" len="med"/>
              <a:tailEnd type="none" w="med" len="med"/>
            </a:ln>
            <a:effectLst/>
          </p:spPr>
        </p:cxnSp>
        <p:sp>
          <p:nvSpPr>
            <p:cNvPr id="34" name="Freeform 33"/>
            <p:cNvSpPr/>
            <p:nvPr/>
          </p:nvSpPr>
          <p:spPr>
            <a:xfrm>
              <a:off x="885825" y="971550"/>
              <a:ext cx="7212330" cy="3240405"/>
            </a:xfrm>
            <a:custGeom>
              <a:avLst/>
              <a:gdLst>
                <a:gd name="connsiteX0" fmla="*/ 0 w 7212330"/>
                <a:gd name="connsiteY0" fmla="*/ 0 h 3240405"/>
                <a:gd name="connsiteX1" fmla="*/ 3543300 w 7212330"/>
                <a:gd name="connsiteY1" fmla="*/ 2537460 h 3240405"/>
                <a:gd name="connsiteX2" fmla="*/ 7212330 w 7212330"/>
                <a:gd name="connsiteY2" fmla="*/ 3240405 h 3240405"/>
              </a:gdLst>
              <a:ahLst/>
              <a:cxnLst>
                <a:cxn ang="0">
                  <a:pos x="connsiteX0" y="connsiteY0"/>
                </a:cxn>
                <a:cxn ang="0">
                  <a:pos x="connsiteX1" y="connsiteY1"/>
                </a:cxn>
                <a:cxn ang="0">
                  <a:pos x="connsiteX2" y="connsiteY2"/>
                </a:cxn>
              </a:cxnLst>
              <a:rect l="l" t="t" r="r" b="b"/>
              <a:pathLst>
                <a:path w="7212330" h="3240405">
                  <a:moveTo>
                    <a:pt x="0" y="0"/>
                  </a:moveTo>
                  <a:cubicBezTo>
                    <a:pt x="1170622" y="998696"/>
                    <a:pt x="2341245" y="1997393"/>
                    <a:pt x="3543300" y="2537460"/>
                  </a:cubicBezTo>
                  <a:cubicBezTo>
                    <a:pt x="4745355" y="3077527"/>
                    <a:pt x="5978842" y="3158966"/>
                    <a:pt x="7212330" y="3240405"/>
                  </a:cubicBezTo>
                </a:path>
              </a:pathLst>
            </a:custGeom>
            <a:noFill/>
            <a:ln>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3" name="Freeform 152"/>
            <p:cNvSpPr/>
            <p:nvPr/>
          </p:nvSpPr>
          <p:spPr>
            <a:xfrm>
              <a:off x="914400" y="838199"/>
              <a:ext cx="7429500" cy="2583313"/>
            </a:xfrm>
            <a:custGeom>
              <a:avLst/>
              <a:gdLst>
                <a:gd name="connsiteX0" fmla="*/ 0 w 7212330"/>
                <a:gd name="connsiteY0" fmla="*/ 0 h 3240405"/>
                <a:gd name="connsiteX1" fmla="*/ 3543300 w 7212330"/>
                <a:gd name="connsiteY1" fmla="*/ 2537460 h 3240405"/>
                <a:gd name="connsiteX2" fmla="*/ 7212330 w 7212330"/>
                <a:gd name="connsiteY2" fmla="*/ 3240405 h 3240405"/>
                <a:gd name="connsiteX0" fmla="*/ 0 w 7538085"/>
                <a:gd name="connsiteY0" fmla="*/ 0 h 2568178"/>
                <a:gd name="connsiteX1" fmla="*/ 3543300 w 7538085"/>
                <a:gd name="connsiteY1" fmla="*/ 2537460 h 2568178"/>
                <a:gd name="connsiteX2" fmla="*/ 7538085 w 7538085"/>
                <a:gd name="connsiteY2" fmla="*/ 1503045 h 2568178"/>
                <a:gd name="connsiteX0" fmla="*/ 0 w 7538085"/>
                <a:gd name="connsiteY0" fmla="*/ 0 h 2599319"/>
                <a:gd name="connsiteX1" fmla="*/ 3543300 w 7538085"/>
                <a:gd name="connsiteY1" fmla="*/ 2537460 h 2599319"/>
                <a:gd name="connsiteX2" fmla="*/ 7538085 w 7538085"/>
                <a:gd name="connsiteY2" fmla="*/ 1503045 h 2599319"/>
                <a:gd name="connsiteX0" fmla="*/ 0 w 7538085"/>
                <a:gd name="connsiteY0" fmla="*/ 0 h 2599319"/>
                <a:gd name="connsiteX1" fmla="*/ 3543300 w 7538085"/>
                <a:gd name="connsiteY1" fmla="*/ 2537460 h 2599319"/>
                <a:gd name="connsiteX2" fmla="*/ 7538085 w 7538085"/>
                <a:gd name="connsiteY2" fmla="*/ 1503045 h 2599319"/>
                <a:gd name="connsiteX0" fmla="*/ 0 w 7538085"/>
                <a:gd name="connsiteY0" fmla="*/ 0 h 2287722"/>
                <a:gd name="connsiteX1" fmla="*/ 3171825 w 7538085"/>
                <a:gd name="connsiteY1" fmla="*/ 2183130 h 2287722"/>
                <a:gd name="connsiteX2" fmla="*/ 7538085 w 7538085"/>
                <a:gd name="connsiteY2" fmla="*/ 1503045 h 2287722"/>
                <a:gd name="connsiteX0" fmla="*/ 0 w 7429500"/>
                <a:gd name="connsiteY0" fmla="*/ 0 h 2237473"/>
                <a:gd name="connsiteX1" fmla="*/ 3171825 w 7429500"/>
                <a:gd name="connsiteY1" fmla="*/ 2183130 h 2237473"/>
                <a:gd name="connsiteX2" fmla="*/ 7429500 w 7429500"/>
                <a:gd name="connsiteY2" fmla="*/ 1245870 h 2237473"/>
                <a:gd name="connsiteX0" fmla="*/ 0 w 7429500"/>
                <a:gd name="connsiteY0" fmla="*/ 0 h 2583313"/>
                <a:gd name="connsiteX1" fmla="*/ 4063365 w 7429500"/>
                <a:gd name="connsiteY1" fmla="*/ 2548890 h 2583313"/>
                <a:gd name="connsiteX2" fmla="*/ 7429500 w 7429500"/>
                <a:gd name="connsiteY2" fmla="*/ 1245870 h 2583313"/>
              </a:gdLst>
              <a:ahLst/>
              <a:cxnLst>
                <a:cxn ang="0">
                  <a:pos x="connsiteX0" y="connsiteY0"/>
                </a:cxn>
                <a:cxn ang="0">
                  <a:pos x="connsiteX1" y="connsiteY1"/>
                </a:cxn>
                <a:cxn ang="0">
                  <a:pos x="connsiteX2" y="connsiteY2"/>
                </a:cxn>
              </a:cxnLst>
              <a:rect l="l" t="t" r="r" b="b"/>
              <a:pathLst>
                <a:path w="7429500" h="2583313">
                  <a:moveTo>
                    <a:pt x="0" y="0"/>
                  </a:moveTo>
                  <a:cubicBezTo>
                    <a:pt x="1170622" y="998696"/>
                    <a:pt x="2825115" y="2341245"/>
                    <a:pt x="4063365" y="2548890"/>
                  </a:cubicBezTo>
                  <a:cubicBezTo>
                    <a:pt x="5301615" y="2756535"/>
                    <a:pt x="6676072" y="1987391"/>
                    <a:pt x="7429500" y="1245870"/>
                  </a:cubicBezTo>
                </a:path>
              </a:pathLst>
            </a:custGeom>
            <a:noFill/>
            <a:ln>
              <a:solidFill>
                <a:schemeClr val="accent2"/>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sp>
        <p:nvSpPr>
          <p:cNvPr id="73" name="Rectangle 72"/>
          <p:cNvSpPr/>
          <p:nvPr/>
        </p:nvSpPr>
        <p:spPr>
          <a:xfrm>
            <a:off x="1600200" y="619780"/>
            <a:ext cx="4953000" cy="523220"/>
          </a:xfrm>
          <a:prstGeom prst="rect">
            <a:avLst/>
          </a:prstGeom>
        </p:spPr>
        <p:txBody>
          <a:bodyPr wrap="square">
            <a:spAutoFit/>
          </a:bodyPr>
          <a:lstStyle/>
          <a:p>
            <a:r>
              <a:rPr lang="en-US" b="1">
                <a:solidFill>
                  <a:schemeClr val="tx2"/>
                </a:solidFill>
                <a:cs typeface="Times New Roman" panose="02020603050405020304" pitchFamily="18" charset="0"/>
              </a:rPr>
              <a:t>Regularization</a:t>
            </a:r>
            <a:r>
              <a:rPr lang="en-US">
                <a:solidFill>
                  <a:schemeClr val="tx2"/>
                </a:solidFill>
                <a:cs typeface="Times New Roman" panose="02020603050405020304" pitchFamily="18" charset="0"/>
              </a:rPr>
              <a:t>:</a:t>
            </a:r>
          </a:p>
        </p:txBody>
      </p:sp>
      <p:sp>
        <p:nvSpPr>
          <p:cNvPr id="101" name="Rectangle 100"/>
          <p:cNvSpPr/>
          <p:nvPr/>
        </p:nvSpPr>
        <p:spPr>
          <a:xfrm>
            <a:off x="1721526" y="1573887"/>
            <a:ext cx="6574236" cy="1815882"/>
          </a:xfrm>
          <a:prstGeom prst="rect">
            <a:avLst/>
          </a:prstGeom>
        </p:spPr>
        <p:txBody>
          <a:bodyPr wrap="none">
            <a:spAutoFit/>
          </a:bodyPr>
          <a:lstStyle/>
          <a:p>
            <a:r>
              <a:rPr lang="en-US" altLang="en-US">
                <a:sym typeface="Symbol" panose="05050102010706020507" pitchFamily="18" charset="2"/>
              </a:rPr>
              <a:t>Find me weights </a:t>
            </a:r>
            <a:r>
              <a:rPr lang="en-US" altLang="en-US" i="1">
                <a:solidFill>
                  <a:srgbClr val="66FF33"/>
                </a:solidFill>
                <a:sym typeface="Symbol" panose="05050102010706020507" pitchFamily="18" charset="2"/>
              </a:rPr>
              <a:t>w </a:t>
            </a:r>
            <a:r>
              <a:rPr lang="en-US" altLang="en-US">
                <a:sym typeface="Symbol" panose="05050102010706020507" pitchFamily="18" charset="2"/>
              </a:rPr>
              <a:t>for which:</a:t>
            </a:r>
          </a:p>
          <a:p>
            <a:pPr marL="457200" indent="-457200">
              <a:buFont typeface="Arial" panose="020B0604020202020204" pitchFamily="34" charset="0"/>
              <a:buChar char="•"/>
            </a:pPr>
            <a:r>
              <a:rPr lang="en-US">
                <a:sym typeface="Symbol" panose="05050102010706020507" pitchFamily="18" charset="2"/>
              </a:rPr>
              <a:t>The training data error is small</a:t>
            </a:r>
          </a:p>
          <a:p>
            <a:pPr marL="457200" indent="-457200">
              <a:buFont typeface="Arial" panose="020B0604020202020204" pitchFamily="34" charset="0"/>
              <a:buChar char="•"/>
            </a:pPr>
            <a:r>
              <a:rPr lang="en-US">
                <a:sym typeface="Symbol" panose="05050102010706020507" pitchFamily="18" charset="2"/>
              </a:rPr>
              <a:t>The machine is reasonably simple.</a:t>
            </a:r>
          </a:p>
          <a:p>
            <a:pPr marL="457200" indent="-457200">
              <a:buFont typeface="Arial" panose="020B0604020202020204" pitchFamily="34" charset="0"/>
              <a:buChar char="•"/>
            </a:pPr>
            <a:r>
              <a:rPr lang="en-US">
                <a:sym typeface="Symbol" panose="05050102010706020507" pitchFamily="18" charset="2"/>
              </a:rPr>
              <a:t>Hopefully its general input error is small.</a:t>
            </a:r>
            <a:endParaRPr lang="en-CA"/>
          </a:p>
        </p:txBody>
      </p:sp>
      <p:grpSp>
        <p:nvGrpSpPr>
          <p:cNvPr id="7" name="Group 6"/>
          <p:cNvGrpSpPr/>
          <p:nvPr/>
        </p:nvGrpSpPr>
        <p:grpSpPr>
          <a:xfrm>
            <a:off x="7293847" y="2057400"/>
            <a:ext cx="1392953" cy="954107"/>
            <a:chOff x="7293847" y="2170093"/>
            <a:chExt cx="1392953" cy="954107"/>
          </a:xfrm>
        </p:grpSpPr>
        <p:sp>
          <p:nvSpPr>
            <p:cNvPr id="71" name="Rectangle 70"/>
            <p:cNvSpPr/>
            <p:nvPr/>
          </p:nvSpPr>
          <p:spPr>
            <a:xfrm>
              <a:off x="7315200" y="2170093"/>
              <a:ext cx="1371600" cy="954107"/>
            </a:xfrm>
            <a:prstGeom prst="rect">
              <a:avLst/>
            </a:prstGeom>
          </p:spPr>
          <p:txBody>
            <a:bodyPr wrap="square">
              <a:spAutoFit/>
            </a:bodyPr>
            <a:lstStyle/>
            <a:p>
              <a:pPr marL="285750" algn="ctr"/>
              <a:r>
                <a:rPr lang="en-CA" altLang="en-US">
                  <a:cs typeface="Times New Roman" panose="02020603050405020304" pitchFamily="18" charset="0"/>
                  <a:sym typeface="Symbol" panose="05050102010706020507" pitchFamily="18" charset="2"/>
                </a:rPr>
                <a:t>Trade </a:t>
              </a:r>
            </a:p>
            <a:p>
              <a:pPr marL="285750" algn="ctr"/>
              <a:r>
                <a:rPr lang="en-CA" altLang="en-US">
                  <a:cs typeface="Times New Roman" panose="02020603050405020304" pitchFamily="18" charset="0"/>
                  <a:sym typeface="Symbol" panose="05050102010706020507" pitchFamily="18" charset="2"/>
                </a:rPr>
                <a:t>off</a:t>
              </a:r>
            </a:p>
          </p:txBody>
        </p:sp>
        <p:sp>
          <p:nvSpPr>
            <p:cNvPr id="6" name="Up-Down Arrow 5"/>
            <p:cNvSpPr/>
            <p:nvPr/>
          </p:nvSpPr>
          <p:spPr>
            <a:xfrm>
              <a:off x="7293847" y="2286000"/>
              <a:ext cx="326153" cy="685800"/>
            </a:xfrm>
            <a:prstGeom prst="upDownArrow">
              <a:avLst/>
            </a:prstGeom>
            <a:solidFill>
              <a:schemeClr val="tx2"/>
            </a:solidFill>
            <a:ln>
              <a:solidFill>
                <a:schemeClr val="bg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sp>
        <p:nvSpPr>
          <p:cNvPr id="8" name="Oval 7"/>
          <p:cNvSpPr/>
          <p:nvPr/>
        </p:nvSpPr>
        <p:spPr>
          <a:xfrm>
            <a:off x="4012636" y="1066800"/>
            <a:ext cx="955767" cy="507087"/>
          </a:xfrm>
          <a:prstGeom prst="ellipse">
            <a:avLst/>
          </a:prstGeom>
          <a:ln>
            <a:solidFill>
              <a:schemeClr val="tx2"/>
            </a:solidFill>
          </a:ln>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104" name="Oval 103"/>
          <p:cNvSpPr/>
          <p:nvPr/>
        </p:nvSpPr>
        <p:spPr>
          <a:xfrm>
            <a:off x="5257801" y="1060450"/>
            <a:ext cx="2666999" cy="507087"/>
          </a:xfrm>
          <a:prstGeom prst="ellipse">
            <a:avLst/>
          </a:prstGeom>
          <a:ln>
            <a:solidFill>
              <a:schemeClr val="tx2"/>
            </a:solidFill>
          </a:ln>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77" name="Up-Down Arrow 76"/>
          <p:cNvSpPr/>
          <p:nvPr/>
        </p:nvSpPr>
        <p:spPr>
          <a:xfrm rot="5400000">
            <a:off x="2684345" y="1426385"/>
            <a:ext cx="274815" cy="4644813"/>
          </a:xfrm>
          <a:prstGeom prst="upDownArrow">
            <a:avLst/>
          </a:prstGeom>
          <a:ln>
            <a:solidFill>
              <a:srgbClr val="66FF33"/>
            </a:solidFill>
          </a:ln>
        </p:spPr>
        <p:txBody>
          <a:bodyPr wrap="square" rtlCol="0" anchor="ctr">
            <a:spAutoFit/>
          </a:bodyPr>
          <a:lstStyle/>
          <a:p>
            <a:pPr algn="l"/>
            <a:endParaRPr lang="en-CA" sz="2400"/>
          </a:p>
        </p:txBody>
      </p:sp>
      <p:sp>
        <p:nvSpPr>
          <p:cNvPr id="79" name="Up-Down Arrow 78"/>
          <p:cNvSpPr/>
          <p:nvPr/>
        </p:nvSpPr>
        <p:spPr>
          <a:xfrm>
            <a:off x="5033039" y="3809166"/>
            <a:ext cx="211411" cy="381834"/>
          </a:xfrm>
          <a:prstGeom prst="upDownArrow">
            <a:avLst/>
          </a:prstGeom>
          <a:ln>
            <a:solidFill>
              <a:schemeClr val="accent1"/>
            </a:solidFill>
          </a:ln>
        </p:spPr>
        <p:txBody>
          <a:bodyPr wrap="square" rtlCol="0" anchor="ctr">
            <a:spAutoFit/>
          </a:bodyPr>
          <a:lstStyle/>
          <a:p>
            <a:pPr algn="l"/>
            <a:endParaRPr lang="en-CA" sz="2400"/>
          </a:p>
        </p:txBody>
      </p:sp>
      <p:sp>
        <p:nvSpPr>
          <p:cNvPr id="100" name="Up-Down Arrow 99"/>
          <p:cNvSpPr/>
          <p:nvPr/>
        </p:nvSpPr>
        <p:spPr>
          <a:xfrm>
            <a:off x="5198789" y="3429000"/>
            <a:ext cx="274261" cy="762933"/>
          </a:xfrm>
          <a:prstGeom prst="upDownArrow">
            <a:avLst/>
          </a:prstGeom>
          <a:ln>
            <a:solidFill>
              <a:schemeClr val="accent1"/>
            </a:solidFill>
          </a:ln>
        </p:spPr>
        <p:txBody>
          <a:bodyPr wrap="square" rtlCol="0" anchor="ctr">
            <a:spAutoFit/>
          </a:bodyPr>
          <a:lstStyle/>
          <a:p>
            <a:pPr algn="l"/>
            <a:endParaRPr lang="en-CA" sz="2400"/>
          </a:p>
        </p:txBody>
      </p:sp>
      <mc:AlternateContent xmlns:mc="http://schemas.openxmlformats.org/markup-compatibility/2006" xmlns:a14="http://schemas.microsoft.com/office/drawing/2010/main">
        <mc:Choice Requires="a14">
          <p:sp>
            <p:nvSpPr>
              <p:cNvPr id="98" name="TextBox 97"/>
              <p:cNvSpPr txBox="1"/>
              <p:nvPr/>
            </p:nvSpPr>
            <p:spPr>
              <a:xfrm>
                <a:off x="986624" y="1071827"/>
                <a:ext cx="7434984" cy="464101"/>
              </a:xfrm>
              <a:prstGeom prst="rect">
                <a:avLst/>
              </a:prstGeom>
              <a:noFill/>
            </p:spPr>
            <p:txBody>
              <a:bodyPr wrap="none" lIns="0" tIns="0" rIns="0" bIns="0" rtlCol="0">
                <a:spAutoFit/>
              </a:bodyPr>
              <a:lstStyle/>
              <a:p>
                <a14:m>
                  <m:oMath xmlns:m="http://schemas.openxmlformats.org/officeDocument/2006/math">
                    <m:sSub>
                      <m:sSubPr>
                        <m:ctrlPr>
                          <a:rPr lang="en-US" altLang="en-US" i="1" smtClean="0">
                            <a:solidFill>
                              <a:srgbClr val="66FF33"/>
                            </a:solidFill>
                            <a:latin typeface="Cambria Math" panose="02040503050406030204" pitchFamily="18" charset="0"/>
                            <a:sym typeface="Symbol" panose="05050102010706020507" pitchFamily="18" charset="2"/>
                          </a:rPr>
                        </m:ctrlPr>
                      </m:sSubPr>
                      <m:e>
                        <m:acc>
                          <m:accPr>
                            <m:chr m:val="⃗"/>
                            <m:ctrlPr>
                              <a:rPr lang="en-US" altLang="en-US" i="1" smtClean="0">
                                <a:solidFill>
                                  <a:srgbClr val="66FF33"/>
                                </a:solidFill>
                                <a:latin typeface="Cambria Math" panose="02040503050406030204" pitchFamily="18" charset="0"/>
                                <a:sym typeface="Symbol" panose="05050102010706020507" pitchFamily="18" charset="2"/>
                              </a:rPr>
                            </m:ctrlPr>
                          </m:accPr>
                          <m:e>
                            <m:r>
                              <a:rPr lang="en-CA" altLang="en-US" b="0" i="1" smtClean="0">
                                <a:solidFill>
                                  <a:srgbClr val="66FF33"/>
                                </a:solidFill>
                                <a:latin typeface="Cambria Math" panose="02040503050406030204" pitchFamily="18" charset="0"/>
                                <a:sym typeface="Symbol" panose="05050102010706020507" pitchFamily="18" charset="2"/>
                              </a:rPr>
                              <m:t>𝑤</m:t>
                            </m:r>
                          </m:e>
                        </m:acc>
                      </m:e>
                      <m:sub>
                        <m:r>
                          <a:rPr lang="en-CA" altLang="en-US" b="0" i="1" smtClean="0">
                            <a:solidFill>
                              <a:srgbClr val="66FF33"/>
                            </a:solidFill>
                            <a:latin typeface="Cambria Math" panose="02040503050406030204" pitchFamily="18" charset="0"/>
                            <a:sym typeface="Symbol" panose="05050102010706020507" pitchFamily="18" charset="2"/>
                          </a:rPr>
                          <m:t>𝑜𝑝𝑡</m:t>
                        </m:r>
                      </m:sub>
                    </m:sSub>
                    <m:r>
                      <a:rPr lang="en-CA" altLang="en-US" b="0" i="1" smtClean="0">
                        <a:solidFill>
                          <a:schemeClr val="tx1"/>
                        </a:solidFill>
                        <a:latin typeface="Cambria Math" panose="02040503050406030204" pitchFamily="18" charset="0"/>
                      </a:rPr>
                      <m:t>= </m:t>
                    </m:r>
                    <m:sSub>
                      <m:sSubPr>
                        <m:ctrlPr>
                          <a:rPr lang="en-CA" altLang="en-US" b="0" i="1" smtClean="0">
                            <a:solidFill>
                              <a:schemeClr val="tx1"/>
                            </a:solidFill>
                            <a:latin typeface="Cambria Math" panose="02040503050406030204" pitchFamily="18" charset="0"/>
                          </a:rPr>
                        </m:ctrlPr>
                      </m:sSubPr>
                      <m:e>
                        <m:r>
                          <a:rPr lang="en-CA" altLang="en-US" b="0" i="1" smtClean="0">
                            <a:solidFill>
                              <a:schemeClr val="tx1"/>
                            </a:solidFill>
                            <a:latin typeface="Cambria Math" panose="02040503050406030204" pitchFamily="18" charset="0"/>
                          </a:rPr>
                          <m:t>𝐴𝑟𝑔𝑀𝑖𝑛</m:t>
                        </m:r>
                      </m:e>
                      <m:sub>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sub>
                    </m:sSub>
                    <m:r>
                      <a:rPr lang="en-CA" altLang="en-US" b="0" i="1" smtClean="0">
                        <a:solidFill>
                          <a:srgbClr val="66FF33"/>
                        </a:solidFill>
                        <a:latin typeface="Cambria Math" panose="02040503050406030204" pitchFamily="18" charset="0"/>
                      </a:rPr>
                      <m:t>  </m:t>
                    </m:r>
                    <m:r>
                      <a:rPr lang="en-US" altLang="en-US" b="0" i="1" smtClean="0">
                        <a:solidFill>
                          <a:srgbClr val="66FF33"/>
                        </a:solidFill>
                        <a:latin typeface="Cambria Math" panose="02040503050406030204" pitchFamily="18" charset="0"/>
                      </a:rPr>
                      <m:t>[</m:t>
                    </m:r>
                    <m:r>
                      <a:rPr lang="en-CA" altLang="en-US" b="0" i="1" smtClean="0">
                        <a:solidFill>
                          <a:srgbClr val="66FF33"/>
                        </a:solidFill>
                        <a:latin typeface="Cambria Math" panose="02040503050406030204" pitchFamily="18" charset="0"/>
                      </a:rPr>
                      <m:t>  </m:t>
                    </m:r>
                    <m:r>
                      <a:rPr lang="en-CA" altLang="en-US" b="0" i="1" smtClean="0">
                        <a:solidFill>
                          <a:schemeClr val="accent1"/>
                        </a:solidFill>
                        <a:latin typeface="Cambria Math" panose="02040503050406030204" pitchFamily="18" charset="0"/>
                      </a:rPr>
                      <m:t>𝐸</m:t>
                    </m:r>
                    <m:d>
                      <m:dPr>
                        <m:ctrlPr>
                          <a:rPr lang="en-CA" altLang="en-US" b="0" i="1" smtClean="0">
                            <a:solidFill>
                              <a:schemeClr val="accent1"/>
                            </a:solidFill>
                            <a:latin typeface="Cambria Math" panose="02040503050406030204" pitchFamily="18" charset="0"/>
                          </a:rPr>
                        </m:ctrlPr>
                      </m:dPr>
                      <m:e>
                        <m:acc>
                          <m:accPr>
                            <m:chr m:val="⃗"/>
                            <m:ctrlPr>
                              <a:rPr lang="en-CA" altLang="en-US" b="0" i="1" smtClean="0">
                                <a:solidFill>
                                  <a:srgbClr val="66FF33"/>
                                </a:solidFill>
                                <a:latin typeface="Cambria Math" panose="02040503050406030204" pitchFamily="18" charset="0"/>
                              </a:rPr>
                            </m:ctrlPr>
                          </m:accPr>
                          <m:e>
                            <m:r>
                              <a:rPr lang="en-CA" altLang="en-US" b="0" i="1" smtClean="0">
                                <a:solidFill>
                                  <a:srgbClr val="66FF33"/>
                                </a:solidFill>
                                <a:latin typeface="Cambria Math" panose="02040503050406030204" pitchFamily="18" charset="0"/>
                              </a:rPr>
                              <m:t>𝑤</m:t>
                            </m:r>
                          </m:e>
                        </m:acc>
                      </m:e>
                    </m:d>
                  </m:oMath>
                </a14:m>
                <a:r>
                  <a:rPr lang="en-US" altLang="en-US" i="1">
                    <a:sym typeface="Symbol" panose="05050102010706020507" pitchFamily="18" charset="2"/>
                  </a:rPr>
                  <a:t>  +</a:t>
                </a:r>
                <a:r>
                  <a:rPr lang="en-US" altLang="en-US" i="1">
                    <a:solidFill>
                      <a:schemeClr val="accent1"/>
                    </a:solidFill>
                    <a:sym typeface="Symbol" panose="05050102010706020507" pitchFamily="18" charset="2"/>
                  </a:rPr>
                  <a:t> </a:t>
                </a:r>
                <a:r>
                  <a:rPr lang="en-US" altLang="en-US" i="1">
                    <a:sym typeface="Symbol" panose="05050102010706020507" pitchFamily="18" charset="2"/>
                  </a:rPr>
                  <a:t></a:t>
                </a:r>
                <a:r>
                  <a:rPr lang="en-US" altLang="en-US" i="1">
                    <a:solidFill>
                      <a:schemeClr val="accent1"/>
                    </a:solidFill>
                    <a:sym typeface="Symbol" panose="05050102010706020507" pitchFamily="18" charset="2"/>
                  </a:rPr>
                  <a:t> </a:t>
                </a:r>
                <a:r>
                  <a:rPr lang="en-US" altLang="en-US" i="1">
                    <a:solidFill>
                      <a:srgbClr val="66FF33"/>
                    </a:solidFill>
                    <a:sym typeface="Symbol" panose="05050102010706020507" pitchFamily="18" charset="2"/>
                  </a:rPr>
                  <a:t>Complexity</a:t>
                </a:r>
                <a:r>
                  <a:rPr lang="en-US" altLang="en-US">
                    <a:solidFill>
                      <a:srgbClr val="66FF33"/>
                    </a:solidFill>
                    <a:sym typeface="Symbol" panose="05050102010706020507" pitchFamily="18" charset="2"/>
                  </a:rPr>
                  <a:t>(</a:t>
                </a:r>
                <a:r>
                  <a:rPr lang="en-US" altLang="en-US" i="1">
                    <a:solidFill>
                      <a:srgbClr val="66FF33"/>
                    </a:solidFill>
                    <a:sym typeface="Symbol" panose="05050102010706020507" pitchFamily="18" charset="2"/>
                  </a:rPr>
                  <a:t>M</a:t>
                </a:r>
                <a14:m>
                  <m:oMath xmlns:m="http://schemas.openxmlformats.org/officeDocument/2006/math">
                    <m:acc>
                      <m:accPr>
                        <m:chr m:val="⃗"/>
                        <m:ctrlPr>
                          <a:rPr lang="en-CA" altLang="en-US" sz="1600" i="1">
                            <a:solidFill>
                              <a:srgbClr val="66FF33"/>
                            </a:solidFill>
                            <a:latin typeface="Cambria Math" panose="02040503050406030204" pitchFamily="18" charset="0"/>
                          </a:rPr>
                        </m:ctrlPr>
                      </m:accPr>
                      <m:e>
                        <m:r>
                          <a:rPr lang="en-CA" altLang="en-US" sz="1600" i="1">
                            <a:solidFill>
                              <a:srgbClr val="66FF33"/>
                            </a:solidFill>
                            <a:latin typeface="Cambria Math" panose="02040503050406030204" pitchFamily="18" charset="0"/>
                          </a:rPr>
                          <m:t>𝑤</m:t>
                        </m:r>
                      </m:e>
                    </m:acc>
                  </m:oMath>
                </a14:m>
                <a:r>
                  <a:rPr lang="en-US" altLang="en-US">
                    <a:solidFill>
                      <a:srgbClr val="66FF33"/>
                    </a:solidFill>
                    <a:sym typeface="Symbol" panose="05050102010706020507" pitchFamily="18" charset="2"/>
                  </a:rPr>
                  <a:t>)  ]</a:t>
                </a:r>
              </a:p>
            </p:txBody>
          </p:sp>
        </mc:Choice>
        <mc:Fallback xmlns="">
          <p:sp>
            <p:nvSpPr>
              <p:cNvPr id="98" name="TextBox 97"/>
              <p:cNvSpPr txBox="1">
                <a:spLocks noRot="1" noChangeAspect="1" noMove="1" noResize="1" noEditPoints="1" noAdjustHandles="1" noChangeArrowheads="1" noChangeShapeType="1" noTextEdit="1"/>
              </p:cNvSpPr>
              <p:nvPr/>
            </p:nvSpPr>
            <p:spPr>
              <a:xfrm>
                <a:off x="986624" y="1071827"/>
                <a:ext cx="7434984" cy="464101"/>
              </a:xfrm>
              <a:prstGeom prst="rect">
                <a:avLst/>
              </a:prstGeom>
              <a:blipFill>
                <a:blip r:embed="rId3"/>
                <a:stretch>
                  <a:fillRect t="-25000" r="-1723" b="-38158"/>
                </a:stretch>
              </a:blipFill>
            </p:spPr>
            <p:txBody>
              <a:bodyPr/>
              <a:lstStyle/>
              <a:p>
                <a:r>
                  <a:rPr lang="en-US">
                    <a:noFill/>
                  </a:rPr>
                  <a:t> </a:t>
                </a:r>
              </a:p>
            </p:txBody>
          </p:sp>
        </mc:Fallback>
      </mc:AlternateContent>
      <p:sp>
        <p:nvSpPr>
          <p:cNvPr id="99"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mc:AlternateContent xmlns:mc="http://schemas.openxmlformats.org/markup-compatibility/2006" xmlns:a14="http://schemas.microsoft.com/office/drawing/2010/main">
        <mc:Choice Requires="a14">
          <p:sp>
            <p:nvSpPr>
              <p:cNvPr id="105" name="Rectangle 104"/>
              <p:cNvSpPr/>
              <p:nvPr/>
            </p:nvSpPr>
            <p:spPr>
              <a:xfrm>
                <a:off x="2530869" y="4564856"/>
                <a:ext cx="2803131" cy="532197"/>
              </a:xfrm>
              <a:prstGeom prst="rect">
                <a:avLst/>
              </a:prstGeom>
            </p:spPr>
            <p:txBody>
              <a:bodyPr wrap="square">
                <a:spAutoFit/>
              </a:bodyPr>
              <a:lstStyle/>
              <a:p>
                <a:pPr marL="285750"/>
                <a:r>
                  <a:rPr lang="en-CA" altLang="en-US">
                    <a:cs typeface="Times New Roman" panose="02020603050405020304" pitchFamily="18" charset="0"/>
                    <a:sym typeface="Symbol" panose="05050102010706020507" pitchFamily="18" charset="2"/>
                  </a:rPr>
                  <a:t>or</a:t>
                </a:r>
                <a:r>
                  <a:rPr lang="en-CA" altLang="en-US" i="1">
                    <a:solidFill>
                      <a:srgbClr val="66FF33"/>
                    </a:solidFill>
                    <a:cs typeface="Times New Roman" panose="02020603050405020304" pitchFamily="18" charset="0"/>
                    <a:sym typeface="Symbol" panose="05050102010706020507" pitchFamily="18" charset="2"/>
                  </a:rPr>
                  <a:t> m </a:t>
                </a:r>
                <a:r>
                  <a:rPr lang="en-CA" altLang="en-US">
                    <a:cs typeface="Times New Roman" panose="02020603050405020304" pitchFamily="18" charset="0"/>
                    <a:sym typeface="Symbol" panose="05050102010706020507" pitchFamily="18" charset="2"/>
                  </a:rPr>
                  <a:t>= </a:t>
                </a:r>
                <a14:m>
                  <m:oMath xmlns:m="http://schemas.openxmlformats.org/officeDocument/2006/math">
                    <m:nary>
                      <m:naryPr>
                        <m:chr m:val="∑"/>
                        <m:supHide m:val="on"/>
                        <m:ctrlPr>
                          <a:rPr lang="en-CA" altLang="en-US" i="1">
                            <a:latin typeface="Cambria Math" panose="02040503050406030204" pitchFamily="18" charset="0"/>
                            <a:cs typeface="Times New Roman" panose="02020603050405020304" pitchFamily="18" charset="0"/>
                            <a:sym typeface="Symbol" panose="05050102010706020507" pitchFamily="18" charset="2"/>
                          </a:rPr>
                        </m:ctrlPr>
                      </m:naryPr>
                      <m:sub>
                        <m:r>
                          <m:rPr>
                            <m:brk m:alnAt="7"/>
                          </m:rPr>
                          <a:rPr lang="en-CA" altLang="en-US" i="1">
                            <a:latin typeface="Cambria Math" panose="02040503050406030204" pitchFamily="18" charset="0"/>
                            <a:cs typeface="Times New Roman" panose="02020603050405020304" pitchFamily="18" charset="0"/>
                            <a:sym typeface="Symbol" panose="05050102010706020507" pitchFamily="18" charset="2"/>
                          </a:rPr>
                          <m:t>𝑖</m:t>
                        </m:r>
                      </m:sub>
                      <m:sup/>
                      <m:e>
                        <m:sSup>
                          <m:sSupPr>
                            <m:ctrlPr>
                              <a:rPr lang="en-CA" altLang="en-US" i="1">
                                <a:latin typeface="Cambria Math" panose="02040503050406030204" pitchFamily="18" charset="0"/>
                                <a:cs typeface="Times New Roman" panose="02020603050405020304" pitchFamily="18" charset="0"/>
                                <a:sym typeface="Symbol" panose="05050102010706020507" pitchFamily="18" charset="2"/>
                              </a:rPr>
                            </m:ctrlPr>
                          </m:sSupPr>
                          <m:e>
                            <m:d>
                              <m:dPr>
                                <m:ctrlPr>
                                  <a:rPr lang="en-CA" altLang="en-US" i="1">
                                    <a:latin typeface="Cambria Math" panose="02040503050406030204" pitchFamily="18" charset="0"/>
                                    <a:cs typeface="Times New Roman" panose="02020603050405020304" pitchFamily="18" charset="0"/>
                                    <a:sym typeface="Symbol" panose="05050102010706020507" pitchFamily="18" charset="2"/>
                                  </a:rPr>
                                </m:ctrlPr>
                              </m:dPr>
                              <m:e>
                                <m:sSub>
                                  <m:sSubPr>
                                    <m:ctrlPr>
                                      <a:rPr lang="en-CA" altLang="en-US" i="1" smtClean="0">
                                        <a:solidFill>
                                          <a:srgbClr val="66FF33"/>
                                        </a:solidFill>
                                        <a:latin typeface="Cambria Math" panose="02040503050406030204" pitchFamily="18" charset="0"/>
                                        <a:cs typeface="Times New Roman" panose="02020603050405020304" pitchFamily="18" charset="0"/>
                                        <a:sym typeface="Symbol" panose="05050102010706020507" pitchFamily="18" charset="2"/>
                                      </a:rPr>
                                    </m:ctrlPr>
                                  </m:sSubPr>
                                  <m:e>
                                    <m:r>
                                      <a:rPr lang="en-CA" altLang="en-US" i="1">
                                        <a:solidFill>
                                          <a:srgbClr val="66FF33"/>
                                        </a:solidFill>
                                        <a:latin typeface="Cambria Math" panose="02040503050406030204" pitchFamily="18" charset="0"/>
                                        <a:cs typeface="Times New Roman" panose="02020603050405020304" pitchFamily="18" charset="0"/>
                                        <a:sym typeface="Symbol" panose="05050102010706020507" pitchFamily="18" charset="2"/>
                                      </a:rPr>
                                      <m:t>𝑤</m:t>
                                    </m:r>
                                  </m:e>
                                  <m:sub>
                                    <m:r>
                                      <a:rPr lang="en-CA" altLang="en-US" i="1">
                                        <a:solidFill>
                                          <a:srgbClr val="66FF33"/>
                                        </a:solidFill>
                                        <a:latin typeface="Cambria Math" panose="02040503050406030204" pitchFamily="18" charset="0"/>
                                        <a:cs typeface="Times New Roman" panose="02020603050405020304" pitchFamily="18" charset="0"/>
                                        <a:sym typeface="Symbol" panose="05050102010706020507" pitchFamily="18" charset="2"/>
                                      </a:rPr>
                                      <m:t>𝑖</m:t>
                                    </m:r>
                                  </m:sub>
                                </m:sSub>
                              </m:e>
                            </m:d>
                          </m:e>
                          <m:sup>
                            <m:r>
                              <a:rPr lang="en-CA" altLang="en-US" i="1">
                                <a:latin typeface="Cambria Math" panose="02040503050406030204" pitchFamily="18" charset="0"/>
                                <a:cs typeface="Times New Roman" panose="02020603050405020304" pitchFamily="18" charset="0"/>
                                <a:sym typeface="Symbol" panose="05050102010706020507" pitchFamily="18" charset="2"/>
                              </a:rPr>
                              <m:t>2</m:t>
                            </m:r>
                          </m:sup>
                        </m:sSup>
                      </m:e>
                    </m:nary>
                  </m:oMath>
                </a14:m>
                <a:endParaRPr lang="en-CA" altLang="en-US">
                  <a:cs typeface="Times New Roman" panose="02020603050405020304" pitchFamily="18" charset="0"/>
                  <a:sym typeface="Symbol" panose="05050102010706020507" pitchFamily="18" charset="2"/>
                </a:endParaRPr>
              </a:p>
            </p:txBody>
          </p:sp>
        </mc:Choice>
        <mc:Fallback xmlns="">
          <p:sp>
            <p:nvSpPr>
              <p:cNvPr id="105" name="Rectangle 104"/>
              <p:cNvSpPr>
                <a:spLocks noRot="1" noChangeAspect="1" noMove="1" noResize="1" noEditPoints="1" noAdjustHandles="1" noChangeArrowheads="1" noChangeShapeType="1" noTextEdit="1"/>
              </p:cNvSpPr>
              <p:nvPr/>
            </p:nvSpPr>
            <p:spPr>
              <a:xfrm>
                <a:off x="2530869" y="4564856"/>
                <a:ext cx="2803131" cy="532197"/>
              </a:xfrm>
              <a:prstGeom prst="rect">
                <a:avLst/>
              </a:prstGeom>
              <a:blipFill>
                <a:blip r:embed="rId4"/>
                <a:stretch>
                  <a:fillRect t="-11494" b="-31034"/>
                </a:stretch>
              </a:blipFill>
            </p:spPr>
            <p:txBody>
              <a:bodyPr/>
              <a:lstStyle/>
              <a:p>
                <a:r>
                  <a:rPr lang="en-US">
                    <a:noFill/>
                  </a:rPr>
                  <a:t> </a:t>
                </a:r>
              </a:p>
            </p:txBody>
          </p:sp>
        </mc:Fallback>
      </mc:AlternateContent>
      <p:sp>
        <p:nvSpPr>
          <p:cNvPr id="107" name="Rectangle 106"/>
          <p:cNvSpPr/>
          <p:nvPr/>
        </p:nvSpPr>
        <p:spPr>
          <a:xfrm>
            <a:off x="5334000" y="4575036"/>
            <a:ext cx="2764155" cy="523220"/>
          </a:xfrm>
          <a:prstGeom prst="rect">
            <a:avLst/>
          </a:prstGeom>
        </p:spPr>
        <p:txBody>
          <a:bodyPr wrap="square">
            <a:spAutoFit/>
          </a:bodyPr>
          <a:lstStyle/>
          <a:p>
            <a:pPr marL="285750"/>
            <a:r>
              <a:rPr lang="en-CA" altLang="en-US">
                <a:cs typeface="Times New Roman" panose="02020603050405020304" pitchFamily="18" charset="0"/>
                <a:sym typeface="Symbol" panose="05050102010706020507" pitchFamily="18" charset="2"/>
              </a:rPr>
              <a:t>(Differentiable)</a:t>
            </a:r>
          </a:p>
        </p:txBody>
      </p:sp>
      <p:grpSp>
        <p:nvGrpSpPr>
          <p:cNvPr id="43" name="Group 42"/>
          <p:cNvGrpSpPr/>
          <p:nvPr/>
        </p:nvGrpSpPr>
        <p:grpSpPr>
          <a:xfrm>
            <a:off x="829192" y="5333308"/>
            <a:ext cx="8162408" cy="1448492"/>
            <a:chOff x="829192" y="5333308"/>
            <a:chExt cx="8162408" cy="1448492"/>
          </a:xfrm>
        </p:grpSpPr>
        <p:grpSp>
          <p:nvGrpSpPr>
            <p:cNvPr id="90" name="Group 89"/>
            <p:cNvGrpSpPr/>
            <p:nvPr/>
          </p:nvGrpSpPr>
          <p:grpSpPr>
            <a:xfrm>
              <a:off x="6603434" y="5333308"/>
              <a:ext cx="2388166" cy="1442431"/>
              <a:chOff x="6483672" y="5173013"/>
              <a:chExt cx="2388166" cy="1442431"/>
            </a:xfrm>
          </p:grpSpPr>
          <p:grpSp>
            <p:nvGrpSpPr>
              <p:cNvPr id="92" name="Group 91"/>
              <p:cNvGrpSpPr/>
              <p:nvPr/>
            </p:nvGrpSpPr>
            <p:grpSpPr>
              <a:xfrm>
                <a:off x="6483672" y="5173013"/>
                <a:ext cx="2388166" cy="1442431"/>
                <a:chOff x="6483672" y="5173013"/>
                <a:chExt cx="2388166" cy="1442431"/>
              </a:xfrm>
            </p:grpSpPr>
            <p:cxnSp>
              <p:nvCxnSpPr>
                <p:cNvPr id="115" name="Straight Connector 114"/>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93" name="Group 92"/>
              <p:cNvGrpSpPr/>
              <p:nvPr/>
            </p:nvGrpSpPr>
            <p:grpSpPr>
              <a:xfrm>
                <a:off x="6805519" y="5344704"/>
                <a:ext cx="1639329" cy="678340"/>
                <a:chOff x="6805519" y="5344704"/>
                <a:chExt cx="1639329" cy="678340"/>
              </a:xfrm>
            </p:grpSpPr>
            <p:sp>
              <p:nvSpPr>
                <p:cNvPr id="94" name="Oval 93"/>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5" name="Oval 94"/>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6" name="Oval 95"/>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7" name="Oval 96"/>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3" name="Oval 102"/>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8" name="Oval 107"/>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9" name="Oval 108"/>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0" name="Oval 109"/>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1" name="Oval 110"/>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2" name="Oval 111"/>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3" name="Oval 112"/>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4" name="Oval 113"/>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45" name="Group 44"/>
            <p:cNvGrpSpPr/>
            <p:nvPr/>
          </p:nvGrpSpPr>
          <p:grpSpPr>
            <a:xfrm>
              <a:off x="3707835" y="5339369"/>
              <a:ext cx="2388165" cy="1442431"/>
              <a:chOff x="2963950" y="5101903"/>
              <a:chExt cx="2388165" cy="1442431"/>
            </a:xfrm>
          </p:grpSpPr>
          <p:grpSp>
            <p:nvGrpSpPr>
              <p:cNvPr id="65" name="Group 64"/>
              <p:cNvGrpSpPr/>
              <p:nvPr/>
            </p:nvGrpSpPr>
            <p:grpSpPr>
              <a:xfrm>
                <a:off x="2963950" y="5101903"/>
                <a:ext cx="2388165" cy="1442431"/>
                <a:chOff x="2963950" y="5101903"/>
                <a:chExt cx="2388165" cy="1442431"/>
              </a:xfrm>
            </p:grpSpPr>
            <p:grpSp>
              <p:nvGrpSpPr>
                <p:cNvPr id="67" name="Group 66"/>
                <p:cNvGrpSpPr/>
                <p:nvPr/>
              </p:nvGrpSpPr>
              <p:grpSpPr>
                <a:xfrm>
                  <a:off x="2963950" y="5101903"/>
                  <a:ext cx="2388165" cy="1442431"/>
                  <a:chOff x="2963950" y="5101903"/>
                  <a:chExt cx="2388165" cy="1442431"/>
                </a:xfrm>
              </p:grpSpPr>
              <p:cxnSp>
                <p:nvCxnSpPr>
                  <p:cNvPr id="88" name="Straight Connector 87"/>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89" name="Straight Connector 88"/>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68" name="Group 67"/>
                <p:cNvGrpSpPr/>
                <p:nvPr/>
              </p:nvGrpSpPr>
              <p:grpSpPr>
                <a:xfrm>
                  <a:off x="3285797" y="5273594"/>
                  <a:ext cx="1639331" cy="678340"/>
                  <a:chOff x="875410" y="4942080"/>
                  <a:chExt cx="2353800" cy="860040"/>
                </a:xfrm>
              </p:grpSpPr>
              <p:sp>
                <p:nvSpPr>
                  <p:cNvPr id="69" name="Oval 68"/>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0" name="Oval 69"/>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2" name="Oval 71"/>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0" name="Oval 79"/>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2" name="Oval 8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3" name="Oval 8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4" name="Oval 8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5" name="Oval 8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6" name="Oval 8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7" name="Oval 8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66" name="Freeform 65"/>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46" name="Group 45"/>
            <p:cNvGrpSpPr/>
            <p:nvPr/>
          </p:nvGrpSpPr>
          <p:grpSpPr>
            <a:xfrm>
              <a:off x="829192" y="5339369"/>
              <a:ext cx="2388166" cy="1442431"/>
              <a:chOff x="76200" y="5339369"/>
              <a:chExt cx="2388166" cy="1442431"/>
            </a:xfrm>
          </p:grpSpPr>
          <p:grpSp>
            <p:nvGrpSpPr>
              <p:cNvPr id="47" name="Group 46"/>
              <p:cNvGrpSpPr/>
              <p:nvPr/>
            </p:nvGrpSpPr>
            <p:grpSpPr>
              <a:xfrm>
                <a:off x="76200" y="5339369"/>
                <a:ext cx="2388166" cy="1442431"/>
                <a:chOff x="311472" y="5173013"/>
                <a:chExt cx="2388166" cy="1442431"/>
              </a:xfrm>
            </p:grpSpPr>
            <p:grpSp>
              <p:nvGrpSpPr>
                <p:cNvPr id="49" name="Group 48"/>
                <p:cNvGrpSpPr/>
                <p:nvPr/>
              </p:nvGrpSpPr>
              <p:grpSpPr>
                <a:xfrm>
                  <a:off x="311472" y="5173013"/>
                  <a:ext cx="2388166" cy="1442431"/>
                  <a:chOff x="311472" y="5173013"/>
                  <a:chExt cx="2388166" cy="1442431"/>
                </a:xfrm>
              </p:grpSpPr>
              <p:cxnSp>
                <p:nvCxnSpPr>
                  <p:cNvPr id="63" name="Straight Connector 62"/>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64" name="Straight Connector 63"/>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50" name="Group 49"/>
                <p:cNvGrpSpPr/>
                <p:nvPr/>
              </p:nvGrpSpPr>
              <p:grpSpPr>
                <a:xfrm>
                  <a:off x="633319" y="5344704"/>
                  <a:ext cx="1639331" cy="678340"/>
                  <a:chOff x="875410" y="4942080"/>
                  <a:chExt cx="2353800" cy="860040"/>
                </a:xfrm>
              </p:grpSpPr>
              <p:sp>
                <p:nvSpPr>
                  <p:cNvPr id="51" name="Oval 50"/>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2" name="Oval 51"/>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3" name="Oval 52"/>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4" name="Oval 53"/>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5" name="Oval 54"/>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6" name="Oval 55"/>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7" name="Oval 56"/>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8" name="Oval 57"/>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9" name="Oval 58"/>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0" name="Oval 59"/>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1" name="Oval 60"/>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62" name="Oval 61"/>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48" name="Straight Connector 47"/>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sp>
        <p:nvSpPr>
          <p:cNvPr id="102" name="Freeform 111">
            <a:extLst>
              <a:ext uri="{FF2B5EF4-FFF2-40B4-BE49-F238E27FC236}">
                <a16:creationId xmlns:a16="http://schemas.microsoft.com/office/drawing/2014/main" id="{AFF115C9-F917-4837-ACC4-360D8B1E0822}"/>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6A130002-3AEE-4E65-A104-2BD4E5BA38F2}"/>
                  </a:ext>
                </a:extLst>
              </p:cNvPr>
              <p:cNvSpPr/>
              <p:nvPr/>
            </p:nvSpPr>
            <p:spPr>
              <a:xfrm>
                <a:off x="829192" y="4201180"/>
                <a:ext cx="8086208" cy="523220"/>
              </a:xfrm>
              <a:prstGeom prst="rect">
                <a:avLst/>
              </a:prstGeom>
            </p:spPr>
            <p:txBody>
              <a:bodyPr wrap="square">
                <a:spAutoFit/>
              </a:bodyPr>
              <a:lstStyle/>
              <a:p>
                <a:pPr marL="285750" algn="ctr"/>
                <a:r>
                  <a:rPr lang="en-CA" altLang="en-US" i="1">
                    <a:solidFill>
                      <a:srgbClr val="66FF33"/>
                    </a:solidFill>
                    <a:cs typeface="Times New Roman" panose="02020603050405020304" pitchFamily="18" charset="0"/>
                    <a:sym typeface="Symbol" panose="05050102010706020507" pitchFamily="18" charset="2"/>
                  </a:rPr>
                  <a:t>m</a:t>
                </a:r>
                <a:r>
                  <a:rPr lang="en-CA" altLang="en-US">
                    <a:cs typeface="Times New Roman" panose="02020603050405020304" pitchFamily="18" charset="0"/>
                    <a:sym typeface="Symbol" panose="05050102010706020507" pitchFamily="18" charset="2"/>
                  </a:rPr>
                  <a:t> measures complexity of </a:t>
                </a:r>
                <a:r>
                  <a:rPr lang="en-CA" altLang="en-US">
                    <a:solidFill>
                      <a:srgbClr val="66FF33"/>
                    </a:solidFill>
                    <a:cs typeface="Times New Roman" panose="02020603050405020304" pitchFamily="18" charset="0"/>
                    <a:sym typeface="Symbol" panose="05050102010706020507" pitchFamily="18" charset="2"/>
                  </a:rPr>
                  <a:t>Machines {</a:t>
                </a:r>
                <a14:m>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oMath>
                </a14:m>
                <a:r>
                  <a:rPr lang="en-CA" altLang="en-US">
                    <a:solidFill>
                      <a:srgbClr val="66FF33"/>
                    </a:solidFill>
                    <a:cs typeface="Times New Roman" panose="02020603050405020304" pitchFamily="18" charset="0"/>
                    <a:sym typeface="Symbol" panose="05050102010706020507" pitchFamily="18" charset="2"/>
                  </a:rPr>
                  <a:t>}</a:t>
                </a:r>
              </a:p>
            </p:txBody>
          </p:sp>
        </mc:Choice>
        <mc:Fallback xmlns="">
          <p:sp>
            <p:nvSpPr>
              <p:cNvPr id="118" name="Rectangle 117">
                <a:extLst>
                  <a:ext uri="{FF2B5EF4-FFF2-40B4-BE49-F238E27FC236}">
                    <a16:creationId xmlns:a16="http://schemas.microsoft.com/office/drawing/2014/main" id="{6A130002-3AEE-4E65-A104-2BD4E5BA38F2}"/>
                  </a:ext>
                </a:extLst>
              </p:cNvPr>
              <p:cNvSpPr>
                <a:spLocks noRot="1" noChangeAspect="1" noMove="1" noResize="1" noEditPoints="1" noAdjustHandles="1" noChangeArrowheads="1" noChangeShapeType="1" noTextEdit="1"/>
              </p:cNvSpPr>
              <p:nvPr/>
            </p:nvSpPr>
            <p:spPr>
              <a:xfrm>
                <a:off x="829192" y="4201180"/>
                <a:ext cx="8086208" cy="523220"/>
              </a:xfrm>
              <a:prstGeom prst="rect">
                <a:avLst/>
              </a:prstGeom>
              <a:blipFill>
                <a:blip r:embed="rId5"/>
                <a:stretch>
                  <a:fillRect t="-11628" b="-31395"/>
                </a:stretch>
              </a:blipFill>
            </p:spPr>
            <p:txBody>
              <a:bodyPr/>
              <a:lstStyle/>
              <a:p>
                <a:r>
                  <a:rPr lang="en-US">
                    <a:noFill/>
                  </a:rPr>
                  <a:t> </a:t>
                </a:r>
              </a:p>
            </p:txBody>
          </p:sp>
        </mc:Fallback>
      </mc:AlternateContent>
      <p:grpSp>
        <p:nvGrpSpPr>
          <p:cNvPr id="125" name="Group 124">
            <a:extLst>
              <a:ext uri="{FF2B5EF4-FFF2-40B4-BE49-F238E27FC236}">
                <a16:creationId xmlns:a16="http://schemas.microsoft.com/office/drawing/2014/main" id="{115679EA-AAAE-4D9D-A303-29ACA61EE416}"/>
              </a:ext>
            </a:extLst>
          </p:cNvPr>
          <p:cNvGrpSpPr/>
          <p:nvPr/>
        </p:nvGrpSpPr>
        <p:grpSpPr>
          <a:xfrm>
            <a:off x="723900" y="4623516"/>
            <a:ext cx="8458200" cy="1194116"/>
            <a:chOff x="723900" y="4623516"/>
            <a:chExt cx="8458200" cy="1194116"/>
          </a:xfrm>
        </p:grpSpPr>
        <p:sp>
          <p:nvSpPr>
            <p:cNvPr id="126" name="Rectangle 125">
              <a:extLst>
                <a:ext uri="{FF2B5EF4-FFF2-40B4-BE49-F238E27FC236}">
                  <a16:creationId xmlns:a16="http://schemas.microsoft.com/office/drawing/2014/main" id="{13BD99CD-3C47-4D3E-8001-ADFB14B32C41}"/>
                </a:ext>
              </a:extLst>
            </p:cNvPr>
            <p:cNvSpPr/>
            <p:nvPr/>
          </p:nvSpPr>
          <p:spPr>
            <a:xfrm>
              <a:off x="1049388" y="4623516"/>
              <a:ext cx="1676400"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100</a:t>
              </a:r>
            </a:p>
          </p:txBody>
        </p:sp>
        <p:sp>
          <p:nvSpPr>
            <p:cNvPr id="127" name="Rectangle 126">
              <a:extLst>
                <a:ext uri="{FF2B5EF4-FFF2-40B4-BE49-F238E27FC236}">
                  <a16:creationId xmlns:a16="http://schemas.microsoft.com/office/drawing/2014/main" id="{5681E185-83FF-448E-99B6-2B6F4C901EBC}"/>
                </a:ext>
              </a:extLst>
            </p:cNvPr>
            <p:cNvSpPr/>
            <p:nvPr/>
          </p:nvSpPr>
          <p:spPr>
            <a:xfrm>
              <a:off x="3886200" y="4623516"/>
              <a:ext cx="2078638"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1,000</a:t>
              </a:r>
            </a:p>
          </p:txBody>
        </p:sp>
        <p:sp>
          <p:nvSpPr>
            <p:cNvPr id="128" name="Rectangle 127">
              <a:extLst>
                <a:ext uri="{FF2B5EF4-FFF2-40B4-BE49-F238E27FC236}">
                  <a16:creationId xmlns:a16="http://schemas.microsoft.com/office/drawing/2014/main" id="{47793597-02E9-4DCF-90E0-AC6F37EB5B3A}"/>
                </a:ext>
              </a:extLst>
            </p:cNvPr>
            <p:cNvSpPr/>
            <p:nvPr/>
          </p:nvSpPr>
          <p:spPr>
            <a:xfrm>
              <a:off x="6823883" y="4623516"/>
              <a:ext cx="2078638" cy="523220"/>
            </a:xfrm>
            <a:prstGeom prst="rect">
              <a:avLst/>
            </a:prstGeom>
          </p:spPr>
          <p:txBody>
            <a:bodyPr wrap="square">
              <a:spAutoFit/>
            </a:bodyPr>
            <a:lstStyle/>
            <a:p>
              <a:pPr marL="285750"/>
              <a:r>
                <a:rPr lang="en-CA" altLang="en-US" i="1">
                  <a:solidFill>
                    <a:srgbClr val="66FF33"/>
                  </a:solidFill>
                  <a:cs typeface="Times New Roman" panose="02020603050405020304" pitchFamily="18" charset="0"/>
                  <a:sym typeface="Symbol" panose="05050102010706020507" pitchFamily="18" charset="2"/>
                </a:rPr>
                <a:t>m=</a:t>
              </a:r>
              <a:r>
                <a:rPr lang="en-CA" altLang="en-US">
                  <a:solidFill>
                    <a:srgbClr val="66FF33"/>
                  </a:solidFill>
                  <a:cs typeface="Times New Roman" panose="02020603050405020304" pitchFamily="18" charset="0"/>
                  <a:sym typeface="Symbol" panose="05050102010706020507" pitchFamily="18" charset="2"/>
                </a:rPr>
                <a:t>20,000</a:t>
              </a:r>
            </a:p>
          </p:txBody>
        </p:sp>
        <p:sp>
          <p:nvSpPr>
            <p:cNvPr id="129" name="Rectangle 128">
              <a:extLst>
                <a:ext uri="{FF2B5EF4-FFF2-40B4-BE49-F238E27FC236}">
                  <a16:creationId xmlns:a16="http://schemas.microsoft.com/office/drawing/2014/main" id="{15C2A09D-B8E4-4B4D-9ECA-8AEF9F5F7CE2}"/>
                </a:ext>
              </a:extLst>
            </p:cNvPr>
            <p:cNvSpPr/>
            <p:nvPr/>
          </p:nvSpPr>
          <p:spPr>
            <a:xfrm>
              <a:off x="3734782" y="4978879"/>
              <a:ext cx="2106857" cy="461665"/>
            </a:xfrm>
            <a:prstGeom prst="rect">
              <a:avLst/>
            </a:prstGeom>
          </p:spPr>
          <p:txBody>
            <a:bodyPr wrap="square">
              <a:spAutoFit/>
            </a:bodyPr>
            <a:lstStyle/>
            <a:p>
              <a:pPr marL="285750"/>
              <a:r>
                <a:rPr lang="en-US" altLang="en-US" sz="2400">
                  <a:cs typeface="Times New Roman" panose="02020603050405020304" pitchFamily="18" charset="0"/>
                  <a:sym typeface="Symbol" panose="05050102010706020507" pitchFamily="18" charset="2"/>
                </a:rPr>
                <a:t>Compression</a:t>
              </a:r>
              <a:endParaRPr lang="en-CA" altLang="en-US" sz="2400">
                <a:cs typeface="Times New Roman" panose="02020603050405020304" pitchFamily="18" charset="0"/>
                <a:sym typeface="Symbol" panose="05050102010706020507" pitchFamily="18" charset="2"/>
              </a:endParaRPr>
            </a:p>
          </p:txBody>
        </p:sp>
        <p:sp>
          <p:nvSpPr>
            <p:cNvPr id="130" name="Rectangle 129">
              <a:extLst>
                <a:ext uri="{FF2B5EF4-FFF2-40B4-BE49-F238E27FC236}">
                  <a16:creationId xmlns:a16="http://schemas.microsoft.com/office/drawing/2014/main" id="{4817E50D-D101-40C1-80AD-1AFBBA0F6754}"/>
                </a:ext>
              </a:extLst>
            </p:cNvPr>
            <p:cNvSpPr/>
            <p:nvPr/>
          </p:nvSpPr>
          <p:spPr>
            <a:xfrm>
              <a:off x="6440213" y="4965700"/>
              <a:ext cx="2741887" cy="461665"/>
            </a:xfrm>
            <a:prstGeom prst="rect">
              <a:avLst/>
            </a:prstGeom>
          </p:spPr>
          <p:txBody>
            <a:bodyPr wrap="square">
              <a:spAutoFit/>
            </a:bodyPr>
            <a:lstStyle/>
            <a:p>
              <a:pPr marL="285750"/>
              <a:r>
                <a:rPr lang="en-US" altLang="en-US" sz="2400">
                  <a:cs typeface="Times New Roman" panose="02020603050405020304" pitchFamily="18" charset="0"/>
                  <a:sym typeface="Symbol" panose="05050102010706020507" pitchFamily="18" charset="2"/>
                </a:rPr>
                <a:t>No Compression</a:t>
              </a:r>
              <a:endParaRPr lang="en-CA" altLang="en-US" sz="2400">
                <a:cs typeface="Times New Roman" panose="02020603050405020304" pitchFamily="18" charset="0"/>
                <a:sym typeface="Symbol" panose="05050102010706020507" pitchFamily="18" charset="2"/>
              </a:endParaRPr>
            </a:p>
          </p:txBody>
        </p:sp>
        <p:sp>
          <p:nvSpPr>
            <p:cNvPr id="131" name="Rectangle 130">
              <a:extLst>
                <a:ext uri="{FF2B5EF4-FFF2-40B4-BE49-F238E27FC236}">
                  <a16:creationId xmlns:a16="http://schemas.microsoft.com/office/drawing/2014/main" id="{545643C1-6AE5-4F68-ACE6-863D2FD0B9FF}"/>
                </a:ext>
              </a:extLst>
            </p:cNvPr>
            <p:cNvSpPr/>
            <p:nvPr/>
          </p:nvSpPr>
          <p:spPr>
            <a:xfrm>
              <a:off x="723900" y="4986635"/>
              <a:ext cx="2106857" cy="830997"/>
            </a:xfrm>
            <a:prstGeom prst="rect">
              <a:avLst/>
            </a:prstGeom>
          </p:spPr>
          <p:txBody>
            <a:bodyPr wrap="square">
              <a:spAutoFit/>
            </a:bodyPr>
            <a:lstStyle/>
            <a:p>
              <a:pPr marL="285750" algn="ctr"/>
              <a:r>
                <a:rPr lang="en-US" altLang="en-US" sz="2400">
                  <a:cs typeface="Times New Roman" panose="02020603050405020304" pitchFamily="18" charset="0"/>
                  <a:sym typeface="Symbol" panose="05050102010706020507" pitchFamily="18" charset="2"/>
                </a:rPr>
                <a:t>Too much Compression</a:t>
              </a:r>
              <a:endParaRPr lang="en-CA" altLang="en-US" sz="2400">
                <a:cs typeface="Times New Roman" panose="02020603050405020304" pitchFamily="18" charset="0"/>
                <a:sym typeface="Symbol" panose="05050102010706020507" pitchFamily="18" charset="2"/>
              </a:endParaRPr>
            </a:p>
          </p:txBody>
        </p:sp>
      </p:grpSp>
    </p:spTree>
    <p:extLst>
      <p:ext uri="{BB962C8B-B14F-4D97-AF65-F5344CB8AC3E}">
        <p14:creationId xmlns:p14="http://schemas.microsoft.com/office/powerpoint/2010/main" val="229410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0-#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0-#ppt_w/2"/>
                                          </p:val>
                                        </p:tav>
                                        <p:tav tm="100000">
                                          <p:val>
                                            <p:strVal val="#ppt_x"/>
                                          </p:val>
                                        </p:tav>
                                      </p:tavLst>
                                    </p:anim>
                                    <p:anim calcmode="lin" valueType="num">
                                      <p:cBhvr additive="base">
                                        <p:cTn id="12" dur="5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1">
                                            <p:txEl>
                                              <p:pRg st="0" end="0"/>
                                            </p:txEl>
                                          </p:spTgt>
                                        </p:tgtEl>
                                        <p:attrNameLst>
                                          <p:attrName>style.visibility</p:attrName>
                                        </p:attrNameLst>
                                      </p:cBhvr>
                                      <p:to>
                                        <p:strVal val="visible"/>
                                      </p:to>
                                    </p:set>
                                    <p:anim calcmode="lin" valueType="num">
                                      <p:cBhvr additive="base">
                                        <p:cTn id="17" dur="500" fill="hold"/>
                                        <p:tgtEl>
                                          <p:spTgt spid="10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1">
                                            <p:txEl>
                                              <p:pRg st="1" end="1"/>
                                            </p:txEl>
                                          </p:spTgt>
                                        </p:tgtEl>
                                        <p:attrNameLst>
                                          <p:attrName>style.visibility</p:attrName>
                                        </p:attrNameLst>
                                      </p:cBhvr>
                                      <p:to>
                                        <p:strVal val="visible"/>
                                      </p:to>
                                    </p:set>
                                    <p:anim calcmode="lin" valueType="num">
                                      <p:cBhvr additive="base">
                                        <p:cTn id="23" dur="500" fill="hold"/>
                                        <p:tgtEl>
                                          <p:spTgt spid="101">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1">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additive="base">
                                        <p:cTn id="27" dur="500" fill="hold"/>
                                        <p:tgtEl>
                                          <p:spTgt spid="79"/>
                                        </p:tgtEl>
                                        <p:attrNameLst>
                                          <p:attrName>ppt_x</p:attrName>
                                        </p:attrNameLst>
                                      </p:cBhvr>
                                      <p:tavLst>
                                        <p:tav tm="0">
                                          <p:val>
                                            <p:strVal val="0-#ppt_w/2"/>
                                          </p:val>
                                        </p:tav>
                                        <p:tav tm="100000">
                                          <p:val>
                                            <p:strVal val="#ppt_x"/>
                                          </p:val>
                                        </p:tav>
                                      </p:tavLst>
                                    </p:anim>
                                    <p:anim calcmode="lin" valueType="num">
                                      <p:cBhvr additive="base">
                                        <p:cTn id="28" dur="500" fill="hold"/>
                                        <p:tgtEl>
                                          <p:spTgt spid="7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1">
                                            <p:txEl>
                                              <p:pRg st="2" end="2"/>
                                            </p:txEl>
                                          </p:spTgt>
                                        </p:tgtEl>
                                        <p:attrNameLst>
                                          <p:attrName>style.visibility</p:attrName>
                                        </p:attrNameLst>
                                      </p:cBhvr>
                                      <p:to>
                                        <p:strVal val="visible"/>
                                      </p:to>
                                    </p:set>
                                    <p:anim calcmode="lin" valueType="num">
                                      <p:cBhvr additive="base">
                                        <p:cTn id="37" dur="500" fill="hold"/>
                                        <p:tgtEl>
                                          <p:spTgt spid="101">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1">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 calcmode="lin" valueType="num">
                                      <p:cBhvr additive="base">
                                        <p:cTn id="41" dur="500" fill="hold"/>
                                        <p:tgtEl>
                                          <p:spTgt spid="77"/>
                                        </p:tgtEl>
                                        <p:attrNameLst>
                                          <p:attrName>ppt_x</p:attrName>
                                        </p:attrNameLst>
                                      </p:cBhvr>
                                      <p:tavLst>
                                        <p:tav tm="0">
                                          <p:val>
                                            <p:strVal val="0-#ppt_w/2"/>
                                          </p:val>
                                        </p:tav>
                                        <p:tav tm="100000">
                                          <p:val>
                                            <p:strVal val="#ppt_x"/>
                                          </p:val>
                                        </p:tav>
                                      </p:tavLst>
                                    </p:anim>
                                    <p:anim calcmode="lin" valueType="num">
                                      <p:cBhvr additive="base">
                                        <p:cTn id="42" dur="500" fill="hold"/>
                                        <p:tgtEl>
                                          <p:spTgt spid="7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04"/>
                                        </p:tgtEl>
                                        <p:attrNameLst>
                                          <p:attrName>style.visibility</p:attrName>
                                        </p:attrNameLst>
                                      </p:cBhvr>
                                      <p:to>
                                        <p:strVal val="visible"/>
                                      </p:to>
                                    </p:set>
                                    <p:anim calcmode="lin" valueType="num">
                                      <p:cBhvr additive="base">
                                        <p:cTn id="45" dur="500" fill="hold"/>
                                        <p:tgtEl>
                                          <p:spTgt spid="104"/>
                                        </p:tgtEl>
                                        <p:attrNameLst>
                                          <p:attrName>ppt_x</p:attrName>
                                        </p:attrNameLst>
                                      </p:cBhvr>
                                      <p:tavLst>
                                        <p:tav tm="0">
                                          <p:val>
                                            <p:strVal val="0-#ppt_w/2"/>
                                          </p:val>
                                        </p:tav>
                                        <p:tav tm="100000">
                                          <p:val>
                                            <p:strVal val="#ppt_x"/>
                                          </p:val>
                                        </p:tav>
                                      </p:tavLst>
                                    </p:anim>
                                    <p:anim calcmode="lin" valueType="num">
                                      <p:cBhvr additive="base">
                                        <p:cTn id="46" dur="500" fill="hold"/>
                                        <p:tgtEl>
                                          <p:spTgt spid="104"/>
                                        </p:tgtEl>
                                        <p:attrNameLst>
                                          <p:attrName>ppt_y</p:attrName>
                                        </p:attrNameLst>
                                      </p:cBhvr>
                                      <p:tavLst>
                                        <p:tav tm="0">
                                          <p:val>
                                            <p:strVal val="#ppt_y"/>
                                          </p:val>
                                        </p:tav>
                                        <p:tav tm="100000">
                                          <p:val>
                                            <p:strVal val="#ppt_y"/>
                                          </p:val>
                                        </p:tav>
                                      </p:tavLst>
                                    </p:anim>
                                  </p:childTnLst>
                                </p:cTn>
                              </p:par>
                              <p:par>
                                <p:cTn id="47" presetID="1" presetClass="exit"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0-#ppt_w/2"/>
                                          </p:val>
                                        </p:tav>
                                        <p:tav tm="100000">
                                          <p:val>
                                            <p:strVal val="#ppt_x"/>
                                          </p:val>
                                        </p:tav>
                                      </p:tavLst>
                                    </p:anim>
                                    <p:anim calcmode="lin" valueType="num">
                                      <p:cBhvr additive="base">
                                        <p:cTn id="54" dur="500" fill="hold"/>
                                        <p:tgtEl>
                                          <p:spTgt spid="7"/>
                                        </p:tgtEl>
                                        <p:attrNameLst>
                                          <p:attrName>ppt_y</p:attrName>
                                        </p:attrNameLst>
                                      </p:cBhvr>
                                      <p:tavLst>
                                        <p:tav tm="0">
                                          <p:val>
                                            <p:strVal val="#ppt_y"/>
                                          </p:val>
                                        </p:tav>
                                        <p:tav tm="100000">
                                          <p:val>
                                            <p:strVal val="#ppt_y"/>
                                          </p:val>
                                        </p:tav>
                                      </p:tavLst>
                                    </p:anim>
                                  </p:childTnLst>
                                </p:cTn>
                              </p:par>
                              <p:par>
                                <p:cTn id="55" presetID="1" presetClass="exit" presetSubtype="0" fill="hold" grpId="1" nodeType="withEffect">
                                  <p:stCondLst>
                                    <p:cond delay="0"/>
                                  </p:stCondLst>
                                  <p:childTnLst>
                                    <p:set>
                                      <p:cBhvr>
                                        <p:cTn id="56" dur="1" fill="hold">
                                          <p:stCondLst>
                                            <p:cond delay="0"/>
                                          </p:stCondLst>
                                        </p:cTn>
                                        <p:tgtEl>
                                          <p:spTgt spid="10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01">
                                            <p:txEl>
                                              <p:pRg st="3" end="3"/>
                                            </p:txEl>
                                          </p:spTgt>
                                        </p:tgtEl>
                                        <p:attrNameLst>
                                          <p:attrName>style.visibility</p:attrName>
                                        </p:attrNameLst>
                                      </p:cBhvr>
                                      <p:to>
                                        <p:strVal val="visible"/>
                                      </p:to>
                                    </p:set>
                                    <p:anim calcmode="lin" valueType="num">
                                      <p:cBhvr additive="base">
                                        <p:cTn id="61" dur="500" fill="hold"/>
                                        <p:tgtEl>
                                          <p:spTgt spid="101">
                                            <p:txEl>
                                              <p:pRg st="3" end="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01">
                                            <p:txEl>
                                              <p:pRg st="3" end="3"/>
                                            </p:txEl>
                                          </p:spTgt>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anim calcmode="lin" valueType="num">
                                      <p:cBhvr additive="base">
                                        <p:cTn id="65" dur="500" fill="hold"/>
                                        <p:tgtEl>
                                          <p:spTgt spid="100"/>
                                        </p:tgtEl>
                                        <p:attrNameLst>
                                          <p:attrName>ppt_x</p:attrName>
                                        </p:attrNameLst>
                                      </p:cBhvr>
                                      <p:tavLst>
                                        <p:tav tm="0">
                                          <p:val>
                                            <p:strVal val="0-#ppt_w/2"/>
                                          </p:val>
                                        </p:tav>
                                        <p:tav tm="100000">
                                          <p:val>
                                            <p:strVal val="#ppt_x"/>
                                          </p:val>
                                        </p:tav>
                                      </p:tavLst>
                                    </p:anim>
                                    <p:anim calcmode="lin" valueType="num">
                                      <p:cBhvr additive="base">
                                        <p:cTn id="66"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05"/>
                                        </p:tgtEl>
                                        <p:attrNameLst>
                                          <p:attrName>style.visibility</p:attrName>
                                        </p:attrNameLst>
                                      </p:cBhvr>
                                      <p:to>
                                        <p:strVal val="visible"/>
                                      </p:to>
                                    </p:set>
                                    <p:anim calcmode="lin" valueType="num">
                                      <p:cBhvr additive="base">
                                        <p:cTn id="71" dur="500" fill="hold"/>
                                        <p:tgtEl>
                                          <p:spTgt spid="105"/>
                                        </p:tgtEl>
                                        <p:attrNameLst>
                                          <p:attrName>ppt_x</p:attrName>
                                        </p:attrNameLst>
                                      </p:cBhvr>
                                      <p:tavLst>
                                        <p:tav tm="0">
                                          <p:val>
                                            <p:strVal val="0-#ppt_w/2"/>
                                          </p:val>
                                        </p:tav>
                                        <p:tav tm="100000">
                                          <p:val>
                                            <p:strVal val="#ppt_x"/>
                                          </p:val>
                                        </p:tav>
                                      </p:tavLst>
                                    </p:anim>
                                    <p:anim calcmode="lin" valueType="num">
                                      <p:cBhvr additive="base">
                                        <p:cTn id="72" dur="500" fill="hold"/>
                                        <p:tgtEl>
                                          <p:spTgt spid="105"/>
                                        </p:tgtEl>
                                        <p:attrNameLst>
                                          <p:attrName>ppt_y</p:attrName>
                                        </p:attrNameLst>
                                      </p:cBhvr>
                                      <p:tavLst>
                                        <p:tav tm="0">
                                          <p:val>
                                            <p:strVal val="#ppt_y"/>
                                          </p:val>
                                        </p:tav>
                                        <p:tav tm="100000">
                                          <p:val>
                                            <p:strVal val="#ppt_y"/>
                                          </p:val>
                                        </p:tav>
                                      </p:tavLst>
                                    </p:anim>
                                  </p:childTnLst>
                                </p:cTn>
                              </p:par>
                              <p:par>
                                <p:cTn id="73" presetID="1" presetClass="exit" presetSubtype="0" fill="hold" nodeType="withEffect">
                                  <p:stCondLst>
                                    <p:cond delay="0"/>
                                  </p:stCondLst>
                                  <p:childTnLst>
                                    <p:set>
                                      <p:cBhvr>
                                        <p:cTn id="74" dur="1" fill="hold">
                                          <p:stCondLst>
                                            <p:cond delay="0"/>
                                          </p:stCondLst>
                                        </p:cTn>
                                        <p:tgtEl>
                                          <p:spTgt spid="1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anim calcmode="lin" valueType="num">
                                      <p:cBhvr additive="base">
                                        <p:cTn id="79" dur="500" fill="hold"/>
                                        <p:tgtEl>
                                          <p:spTgt spid="107"/>
                                        </p:tgtEl>
                                        <p:attrNameLst>
                                          <p:attrName>ppt_x</p:attrName>
                                        </p:attrNameLst>
                                      </p:cBhvr>
                                      <p:tavLst>
                                        <p:tav tm="0">
                                          <p:val>
                                            <p:strVal val="0-#ppt_w/2"/>
                                          </p:val>
                                        </p:tav>
                                        <p:tav tm="100000">
                                          <p:val>
                                            <p:strVal val="#ppt_x"/>
                                          </p:val>
                                        </p:tav>
                                      </p:tavLst>
                                    </p:anim>
                                    <p:anim calcmode="lin" valueType="num">
                                      <p:cBhvr additive="base">
                                        <p:cTn id="80" dur="5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 grpId="0" animBg="1"/>
      <p:bldP spid="8" grpId="1" animBg="1"/>
      <p:bldP spid="104" grpId="0" animBg="1"/>
      <p:bldP spid="104" grpId="1" animBg="1"/>
      <p:bldP spid="77" grpId="0" animBg="1"/>
      <p:bldP spid="79" grpId="0" animBg="1"/>
      <p:bldP spid="100" grpId="0" animBg="1"/>
      <p:bldP spid="98" grpId="0"/>
      <p:bldP spid="105" grpId="0"/>
      <p:bldP spid="10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76200" y="533400"/>
            <a:ext cx="9305408" cy="3108543"/>
          </a:xfrm>
          <a:prstGeom prst="rect">
            <a:avLst/>
          </a:prstGeom>
        </p:spPr>
        <p:txBody>
          <a:bodyPr wrap="square">
            <a:spAutoFit/>
          </a:bodyPr>
          <a:lstStyle/>
          <a:p>
            <a:pPr marL="28575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a:ln>
                  <a:noFill/>
                </a:ln>
                <a:solidFill>
                  <a:srgbClr val="FFFF00"/>
                </a:solidFill>
                <a:effectLst/>
                <a:uLnTx/>
                <a:uFillTx/>
                <a:latin typeface="Times New Roman" pitchFamily="18" charset="0"/>
                <a:ea typeface="+mn-ea"/>
                <a:cs typeface="Times New Roman" panose="02020603050405020304" pitchFamily="18" charset="0"/>
              </a:rPr>
              <a:t>Theory: </a:t>
            </a:r>
            <a:r>
              <a:rPr kumimoji="0" lang="en-CA" altLang="en-US" sz="2800" b="0" i="0" u="none" strike="noStrike" kern="1200" cap="none" spc="0" normalizeH="0" baseline="0" noProof="0">
                <a:ln>
                  <a:noFill/>
                </a:ln>
                <a:solidFill>
                  <a:srgbClr val="FFFF00"/>
                </a:solidFill>
                <a:effectLst/>
                <a:uLnTx/>
                <a:uFillTx/>
                <a:latin typeface="Times New Roman" pitchFamily="18" charset="0"/>
                <a:ea typeface="+mn-ea"/>
                <a:cs typeface="Arial" charset="0"/>
                <a:sym typeface="Symbol" panose="05050102010706020507" pitchFamily="18" charset="2"/>
              </a:rPr>
              <a:t>PAC-Learnable</a:t>
            </a:r>
            <a:r>
              <a:rPr kumimoji="0" lang="en-CA" altLang="en-US" sz="2800" b="0" i="0" u="none" strike="noStrike" kern="1200" cap="none" spc="0" normalizeH="0" baseline="0" noProof="0">
                <a:ln>
                  <a:noFill/>
                </a:ln>
                <a:solidFill>
                  <a:srgbClr val="FFFF00"/>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CA" sz="2800" b="0" i="0" u="none" strike="noStrike" kern="1200" cap="none" spc="0" normalizeH="0" baseline="0" noProof="0">
                <a:ln>
                  <a:noFill/>
                </a:ln>
                <a:solidFill>
                  <a:srgbClr val="FFFF00"/>
                </a:solidFill>
                <a:effectLst/>
                <a:uLnTx/>
                <a:uFillTx/>
                <a:latin typeface="Times New Roman" pitchFamily="18" charset="0"/>
                <a:ea typeface="+mn-ea"/>
                <a:cs typeface="Arial" charset="0"/>
              </a:rPr>
              <a:t>Probably Approximately Correct)</a:t>
            </a:r>
          </a:p>
          <a:p>
            <a:pPr marL="74295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8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rPr>
              <a:t>If on the randomly chosen training data, </a:t>
            </a:r>
          </a:p>
          <a:p>
            <a:pPr marL="74295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CA" noProof="0">
                <a:solidFill>
                  <a:srgbClr val="FFFFFF"/>
                </a:solidFill>
                <a:cs typeface="Times New Roman" panose="02020603050405020304" pitchFamily="18" charset="0"/>
              </a:rPr>
              <a:t>a</a:t>
            </a:r>
            <a:r>
              <a:rPr kumimoji="0" lang="en-CA" sz="28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rPr>
              <a:t> machine is found that gives good answers,</a:t>
            </a:r>
          </a:p>
          <a:p>
            <a:pPr marL="285750">
              <a:defRPr/>
            </a:pPr>
            <a:r>
              <a:rPr lang="en-CA" noProof="0">
                <a:solidFill>
                  <a:srgbClr val="FFFFFF"/>
                </a:solidFill>
                <a:cs typeface="Times New Roman" panose="02020603050405020304" pitchFamily="18" charset="0"/>
              </a:rPr>
              <a:t>       </a:t>
            </a:r>
            <a:r>
              <a:rPr lang="en-CA">
                <a:solidFill>
                  <a:srgbClr val="FFFFFF"/>
                </a:solidFill>
                <a:cs typeface="Times New Roman" panose="02020603050405020304" pitchFamily="18" charset="0"/>
              </a:rPr>
              <a:t>without simply memorizing, </a:t>
            </a:r>
            <a:endParaRPr kumimoji="0" lang="en-CA" sz="28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endParaRPr>
          </a:p>
          <a:p>
            <a:pPr marL="74295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8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rPr>
              <a:t>then we can prove that with high probability </a:t>
            </a:r>
            <a:br>
              <a:rPr kumimoji="0" lang="en-CA" sz="28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rPr>
            </a:br>
            <a:r>
              <a:rPr kumimoji="0" lang="en-CA" sz="28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rPr>
              <a:t>this same machine will also work well</a:t>
            </a:r>
          </a:p>
          <a:p>
            <a:pPr marL="742950" marR="0" lvl="0" indent="-4572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8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rPr>
              <a:t>on never seen before instances.</a:t>
            </a:r>
            <a:endParaRPr kumimoji="0" lang="en-CA" alt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nvGrpSpPr>
          <p:cNvPr id="114" name="Group 113"/>
          <p:cNvGrpSpPr/>
          <p:nvPr/>
        </p:nvGrpSpPr>
        <p:grpSpPr>
          <a:xfrm>
            <a:off x="4029682" y="5511060"/>
            <a:ext cx="1639331" cy="678340"/>
            <a:chOff x="875410" y="4942080"/>
            <a:chExt cx="2353800" cy="860040"/>
          </a:xfrm>
        </p:grpSpPr>
        <p:sp>
          <p:nvSpPr>
            <p:cNvPr id="116" name="Oval 11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17" name="Oval 116"/>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18" name="Oval 117"/>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19" name="Oval 118"/>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0" name="Oval 119"/>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1" name="Oval 120"/>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2" name="Oval 12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3" name="Oval 12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4" name="Oval 12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5" name="Oval 12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6" name="Oval 12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7" name="Oval 12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pic>
        <p:nvPicPr>
          <p:cNvPr id="4098" name="Picture 2" descr="Image result for d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82" y="3865062"/>
            <a:ext cx="988450" cy="988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tar t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448" y="3620206"/>
            <a:ext cx="2139999" cy="141859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summarize the materi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1650" y="3696036"/>
            <a:ext cx="1837980" cy="1378485"/>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66"/>
          <p:cNvSpPr/>
          <p:nvPr/>
        </p:nvSpPr>
        <p:spPr>
          <a:xfrm>
            <a:off x="3910829" y="5624752"/>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cxnSp>
        <p:nvCxnSpPr>
          <p:cNvPr id="95" name="Straight Connector 94">
            <a:extLst>
              <a:ext uri="{FF2B5EF4-FFF2-40B4-BE49-F238E27FC236}">
                <a16:creationId xmlns:a16="http://schemas.microsoft.com/office/drawing/2014/main" id="{BCA091C8-AF4C-4396-8224-A2AF8BE63B86}"/>
              </a:ext>
            </a:extLst>
          </p:cNvPr>
          <p:cNvCxnSpPr/>
          <p:nvPr/>
        </p:nvCxnSpPr>
        <p:spPr bwMode="auto">
          <a:xfrm>
            <a:off x="3813976" y="5339369"/>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A911AB77-B20C-417E-A342-1279145066C1}"/>
              </a:ext>
            </a:extLst>
          </p:cNvPr>
          <p:cNvCxnSpPr/>
          <p:nvPr/>
        </p:nvCxnSpPr>
        <p:spPr bwMode="auto">
          <a:xfrm flipH="1">
            <a:off x="3707835" y="6661598"/>
            <a:ext cx="2388165" cy="0"/>
          </a:xfrm>
          <a:prstGeom prst="line">
            <a:avLst/>
          </a:prstGeom>
          <a:noFill/>
          <a:ln w="12700" cap="sq" cmpd="sng" algn="ctr">
            <a:solidFill>
              <a:schemeClr val="tx1"/>
            </a:solidFill>
            <a:prstDash val="solid"/>
            <a:round/>
            <a:headEnd type="none" w="med" len="med"/>
            <a:tailEnd type="none" w="med" len="med"/>
          </a:ln>
          <a:effectLst/>
        </p:spPr>
      </p:cxnSp>
      <p:cxnSp>
        <p:nvCxnSpPr>
          <p:cNvPr id="4" name="Straight Connector 3">
            <a:extLst>
              <a:ext uri="{FF2B5EF4-FFF2-40B4-BE49-F238E27FC236}">
                <a16:creationId xmlns:a16="http://schemas.microsoft.com/office/drawing/2014/main" id="{4FFAA11E-4CAE-448F-9215-6F8407E07914}"/>
              </a:ext>
            </a:extLst>
          </p:cNvPr>
          <p:cNvCxnSpPr/>
          <p:nvPr/>
        </p:nvCxnSpPr>
        <p:spPr bwMode="auto">
          <a:xfrm flipV="1">
            <a:off x="5363496" y="5339369"/>
            <a:ext cx="0" cy="1322229"/>
          </a:xfrm>
          <a:prstGeom prst="line">
            <a:avLst/>
          </a:prstGeom>
          <a:noFill/>
          <a:ln w="0" cap="sq" cmpd="sng" algn="ctr">
            <a:solidFill>
              <a:srgbClr val="00FFFF"/>
            </a:solidFill>
            <a:prstDash val="solid"/>
            <a:round/>
            <a:headEnd type="none" w="med" len="med"/>
            <a:tailEnd type="none" w="med" len="med"/>
          </a:ln>
          <a:effectLst/>
        </p:spPr>
      </p:cxnSp>
      <p:sp>
        <p:nvSpPr>
          <p:cNvPr id="24" name="Rectangle 63">
            <a:extLst>
              <a:ext uri="{FF2B5EF4-FFF2-40B4-BE49-F238E27FC236}">
                <a16:creationId xmlns:a16="http://schemas.microsoft.com/office/drawing/2014/main" id="{FC3B4880-1985-4637-A7A2-04E678A73858}"/>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spTree>
    <p:extLst>
      <p:ext uri="{BB962C8B-B14F-4D97-AF65-F5344CB8AC3E}">
        <p14:creationId xmlns:p14="http://schemas.microsoft.com/office/powerpoint/2010/main" val="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additive="base">
                                        <p:cTn id="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6">
                                            <p:txEl>
                                              <p:pRg st="1" end="1"/>
                                            </p:txEl>
                                          </p:spTgt>
                                        </p:tgtEl>
                                        <p:attrNameLst>
                                          <p:attrName>style.visibility</p:attrName>
                                        </p:attrNameLst>
                                      </p:cBhvr>
                                      <p:to>
                                        <p:strVal val="visible"/>
                                      </p:to>
                                    </p:set>
                                    <p:anim calcmode="lin" valueType="num">
                                      <p:cBhvr additive="base">
                                        <p:cTn id="13"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500" fill="hold"/>
                                        <p:tgtEl>
                                          <p:spTgt spid="114"/>
                                        </p:tgtEl>
                                        <p:attrNameLst>
                                          <p:attrName>ppt_x</p:attrName>
                                        </p:attrNameLst>
                                      </p:cBhvr>
                                      <p:tavLst>
                                        <p:tav tm="0">
                                          <p:val>
                                            <p:strVal val="0-#ppt_w/2"/>
                                          </p:val>
                                        </p:tav>
                                        <p:tav tm="100000">
                                          <p:val>
                                            <p:strVal val="#ppt_x"/>
                                          </p:val>
                                        </p:tav>
                                      </p:tavLst>
                                    </p:anim>
                                    <p:anim calcmode="lin" valueType="num">
                                      <p:cBhvr additive="base">
                                        <p:cTn id="18" dur="500" fill="hold"/>
                                        <p:tgtEl>
                                          <p:spTgt spid="11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0-#ppt_w/2"/>
                                          </p:val>
                                        </p:tav>
                                        <p:tav tm="100000">
                                          <p:val>
                                            <p:strVal val="#ppt_x"/>
                                          </p:val>
                                        </p:tav>
                                      </p:tavLst>
                                    </p:anim>
                                    <p:anim calcmode="lin" valueType="num">
                                      <p:cBhvr additive="base">
                                        <p:cTn id="2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 calcmode="lin" valueType="num">
                                      <p:cBhvr additive="base">
                                        <p:cTn id="27"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6">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0-#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6">
                                            <p:txEl>
                                              <p:pRg st="3" end="3"/>
                                            </p:txEl>
                                          </p:spTgt>
                                        </p:tgtEl>
                                        <p:attrNameLst>
                                          <p:attrName>style.visibility</p:attrName>
                                        </p:attrNameLst>
                                      </p:cBhvr>
                                      <p:to>
                                        <p:strVal val="visible"/>
                                      </p:to>
                                    </p:set>
                                    <p:anim calcmode="lin" valueType="num">
                                      <p:cBhvr additive="base">
                                        <p:cTn id="37" dur="500" fill="hold"/>
                                        <p:tgtEl>
                                          <p:spTgt spid="36">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6">
                                            <p:txEl>
                                              <p:pRg st="3" end="3"/>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0-#ppt_w/2"/>
                                          </p:val>
                                        </p:tav>
                                        <p:tav tm="100000">
                                          <p:val>
                                            <p:strVal val="#ppt_x"/>
                                          </p:val>
                                        </p:tav>
                                      </p:tavLst>
                                    </p:anim>
                                    <p:anim calcmode="lin" valueType="num">
                                      <p:cBhvr additive="base">
                                        <p:cTn id="42"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 calcmode="lin" valueType="num">
                                      <p:cBhvr additive="base">
                                        <p:cTn id="47" dur="500" fill="hold"/>
                                        <p:tgtEl>
                                          <p:spTgt spid="36">
                                            <p:txEl>
                                              <p:pRg st="4" end="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36">
                                            <p:txEl>
                                              <p:pRg st="5" end="5"/>
                                            </p:txEl>
                                          </p:spTgt>
                                        </p:tgtEl>
                                        <p:attrNameLst>
                                          <p:attrName>style.visibility</p:attrName>
                                        </p:attrNameLst>
                                      </p:cBhvr>
                                      <p:to>
                                        <p:strVal val="visible"/>
                                      </p:to>
                                    </p:set>
                                    <p:anim calcmode="lin" valueType="num">
                                      <p:cBhvr additive="base">
                                        <p:cTn id="53" dur="500" fill="hold"/>
                                        <p:tgtEl>
                                          <p:spTgt spid="36">
                                            <p:txEl>
                                              <p:pRg st="5" end="5"/>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6">
                                            <p:txEl>
                                              <p:pRg st="5" end="5"/>
                                            </p:txEl>
                                          </p:spTgt>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4100"/>
                                        </p:tgtEl>
                                        <p:attrNameLst>
                                          <p:attrName>style.visibility</p:attrName>
                                        </p:attrNameLst>
                                      </p:cBhvr>
                                      <p:to>
                                        <p:strVal val="visible"/>
                                      </p:to>
                                    </p:set>
                                    <p:anim calcmode="lin" valueType="num">
                                      <p:cBhvr additive="base">
                                        <p:cTn id="57" dur="500" fill="hold"/>
                                        <p:tgtEl>
                                          <p:spTgt spid="4100"/>
                                        </p:tgtEl>
                                        <p:attrNameLst>
                                          <p:attrName>ppt_x</p:attrName>
                                        </p:attrNameLst>
                                      </p:cBhvr>
                                      <p:tavLst>
                                        <p:tav tm="0">
                                          <p:val>
                                            <p:strVal val="0-#ppt_w/2"/>
                                          </p:val>
                                        </p:tav>
                                        <p:tav tm="100000">
                                          <p:val>
                                            <p:strVal val="#ppt_x"/>
                                          </p:val>
                                        </p:tav>
                                      </p:tavLst>
                                    </p:anim>
                                    <p:anim calcmode="lin" valueType="num">
                                      <p:cBhvr additive="base">
                                        <p:cTn id="58" dur="500" fill="hold"/>
                                        <p:tgtEl>
                                          <p:spTgt spid="4100"/>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0-#ppt_w/2"/>
                                          </p:val>
                                        </p:tav>
                                        <p:tav tm="100000">
                                          <p:val>
                                            <p:strVal val="#ppt_x"/>
                                          </p:val>
                                        </p:tav>
                                      </p:tavLst>
                                    </p:anim>
                                    <p:anim calcmode="lin" valueType="num">
                                      <p:cBhvr additive="base">
                                        <p:cTn id="6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76200" y="533400"/>
            <a:ext cx="9305408" cy="2246769"/>
          </a:xfrm>
          <a:prstGeom prst="rect">
            <a:avLst/>
          </a:prstGeom>
        </p:spPr>
        <p:txBody>
          <a:bodyPr wrap="square">
            <a:spAutoFit/>
          </a:bodyPr>
          <a:lstStyle/>
          <a:p>
            <a:pPr marL="285750" marR="0" lvl="0" indent="0" algn="l" defTabSz="914400" rtl="0" eaLnBrk="1" fontAlgn="base" latinLnBrk="0" hangingPunct="1">
              <a:lnSpc>
                <a:spcPct val="100000"/>
              </a:lnSpc>
              <a:spcBef>
                <a:spcPct val="0"/>
              </a:spcBef>
              <a:spcAft>
                <a:spcPct val="0"/>
              </a:spcAft>
              <a:buClrTx/>
              <a:buSzTx/>
              <a:buFontTx/>
              <a:buNone/>
              <a:tabLst/>
              <a:defRPr/>
            </a:pPr>
            <a:r>
              <a:rPr kumimoji="0" lang="en-CA" sz="2800" b="0" i="0" u="none" strike="noStrike" kern="1200" cap="none" spc="0" normalizeH="0" baseline="0" noProof="0">
                <a:ln>
                  <a:noFill/>
                </a:ln>
                <a:solidFill>
                  <a:srgbClr val="FFFF00"/>
                </a:solidFill>
                <a:effectLst/>
                <a:uLnTx/>
                <a:uFillTx/>
                <a:latin typeface="Times New Roman" pitchFamily="18" charset="0"/>
                <a:ea typeface="+mn-ea"/>
                <a:cs typeface="Times New Roman" panose="02020603050405020304" pitchFamily="18" charset="0"/>
              </a:rPr>
              <a:t>Theory: </a:t>
            </a:r>
            <a:r>
              <a:rPr kumimoji="0" lang="en-CA" altLang="en-US" sz="2800" b="0" i="0" u="none" strike="noStrike" kern="1200" cap="none" spc="0" normalizeH="0" baseline="0" noProof="0">
                <a:ln>
                  <a:noFill/>
                </a:ln>
                <a:solidFill>
                  <a:srgbClr val="FFFF00"/>
                </a:solidFill>
                <a:effectLst/>
                <a:uLnTx/>
                <a:uFillTx/>
                <a:latin typeface="Times New Roman" pitchFamily="18" charset="0"/>
                <a:ea typeface="+mn-ea"/>
                <a:cs typeface="Arial" charset="0"/>
                <a:sym typeface="Symbol" panose="05050102010706020507" pitchFamily="18" charset="2"/>
              </a:rPr>
              <a:t>PAC-Learnable</a:t>
            </a:r>
            <a:r>
              <a:rPr kumimoji="0" lang="en-CA" altLang="en-US" sz="2800" b="0" i="0" u="none" strike="noStrike" kern="1200" cap="none" spc="0" normalizeH="0" baseline="0" noProof="0">
                <a:ln>
                  <a:noFill/>
                </a:ln>
                <a:solidFill>
                  <a:srgbClr val="FFFF00"/>
                </a:solidFill>
                <a:effectLst/>
                <a:uLnTx/>
                <a:uFillTx/>
                <a:latin typeface="Times New Roman" pitchFamily="18" charset="0"/>
                <a:ea typeface="+mn-ea"/>
                <a:cs typeface="Times New Roman" panose="02020603050405020304" pitchFamily="18" charset="0"/>
                <a:sym typeface="Symbol" panose="05050102010706020507" pitchFamily="18" charset="2"/>
              </a:rPr>
              <a:t> (</a:t>
            </a:r>
            <a:r>
              <a:rPr kumimoji="0" lang="en-CA" sz="2800" b="0" i="0" u="none" strike="noStrike" kern="1200" cap="none" spc="0" normalizeH="0" baseline="0" noProof="0">
                <a:ln>
                  <a:noFill/>
                </a:ln>
                <a:solidFill>
                  <a:srgbClr val="FFFF00"/>
                </a:solidFill>
                <a:effectLst/>
                <a:uLnTx/>
                <a:uFillTx/>
                <a:latin typeface="Times New Roman" pitchFamily="18" charset="0"/>
                <a:ea typeface="+mn-ea"/>
                <a:cs typeface="Arial" charset="0"/>
              </a:rPr>
              <a:t>Probably Approximately Correct)</a:t>
            </a:r>
          </a:p>
          <a:p>
            <a:pPr marL="742950" lvl="0" indent="-457200">
              <a:buFont typeface="Arial" panose="020B0604020202020204" pitchFamily="34" charset="0"/>
              <a:buChar char="•"/>
              <a:defRPr/>
            </a:pPr>
            <a:r>
              <a:rPr lang="en-US">
                <a:solidFill>
                  <a:srgbClr val="FFFFFF"/>
                </a:solidFill>
                <a:cs typeface="Times New Roman" panose="02020603050405020304" pitchFamily="18" charset="0"/>
              </a:rPr>
              <a:t>The proof does not measure the quality of the machine </a:t>
            </a:r>
            <a:br>
              <a:rPr lang="en-US">
                <a:solidFill>
                  <a:srgbClr val="FFFFFF"/>
                </a:solidFill>
                <a:cs typeface="Times New Roman" panose="02020603050405020304" pitchFamily="18" charset="0"/>
              </a:rPr>
            </a:br>
            <a:r>
              <a:rPr lang="en-US">
                <a:solidFill>
                  <a:srgbClr val="FFFFFF"/>
                </a:solidFill>
                <a:cs typeface="Times New Roman" panose="02020603050405020304" pitchFamily="18" charset="0"/>
              </a:rPr>
              <a:t>but of the training data. </a:t>
            </a:r>
          </a:p>
          <a:p>
            <a:pPr marL="742950" lvl="0" indent="-457200">
              <a:buFont typeface="Arial" panose="020B0604020202020204" pitchFamily="34" charset="0"/>
              <a:buChar char="•"/>
              <a:defRPr/>
            </a:pPr>
            <a:r>
              <a:rPr lang="en-US">
                <a:solidFill>
                  <a:srgbClr val="FFFFFF"/>
                </a:solidFill>
                <a:cs typeface="Times New Roman" panose="02020603050405020304" pitchFamily="18" charset="0"/>
              </a:rPr>
              <a:t>If the data is chosen randomly then with high probability </a:t>
            </a:r>
            <a:br>
              <a:rPr lang="en-US">
                <a:solidFill>
                  <a:srgbClr val="FFFFFF"/>
                </a:solidFill>
                <a:cs typeface="Times New Roman" panose="02020603050405020304" pitchFamily="18" charset="0"/>
              </a:rPr>
            </a:br>
            <a:r>
              <a:rPr lang="en-US">
                <a:solidFill>
                  <a:srgbClr val="FFFFFF"/>
                </a:solidFill>
                <a:cs typeface="Times New Roman" panose="02020603050405020304" pitchFamily="18" charset="0"/>
              </a:rPr>
              <a:t>it is representative of the entire universe of possible data.</a:t>
            </a:r>
          </a:p>
        </p:txBody>
      </p:sp>
      <p:grpSp>
        <p:nvGrpSpPr>
          <p:cNvPr id="114" name="Group 113"/>
          <p:cNvGrpSpPr/>
          <p:nvPr/>
        </p:nvGrpSpPr>
        <p:grpSpPr>
          <a:xfrm>
            <a:off x="4029682" y="5511060"/>
            <a:ext cx="1639331" cy="678340"/>
            <a:chOff x="875410" y="4942080"/>
            <a:chExt cx="2353800" cy="860040"/>
          </a:xfrm>
        </p:grpSpPr>
        <p:sp>
          <p:nvSpPr>
            <p:cNvPr id="116" name="Oval 11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17" name="Oval 116"/>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18" name="Oval 117"/>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19" name="Oval 118"/>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0" name="Oval 119"/>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1" name="Oval 120"/>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2" name="Oval 12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3" name="Oval 12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4" name="Oval 12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5" name="Oval 12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6" name="Oval 12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sp>
          <p:nvSpPr>
            <p:cNvPr id="127" name="Oval 12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pSp>
      <p:pic>
        <p:nvPicPr>
          <p:cNvPr id="4098" name="Picture 2" descr="Image result for d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82" y="3865062"/>
            <a:ext cx="988450" cy="988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tar t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448" y="3620206"/>
            <a:ext cx="2139999" cy="141859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summarize the materi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1650" y="3696036"/>
            <a:ext cx="1837980" cy="1378485"/>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66"/>
          <p:cNvSpPr/>
          <p:nvPr/>
        </p:nvSpPr>
        <p:spPr>
          <a:xfrm>
            <a:off x="3910829" y="5624752"/>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cxnSp>
        <p:nvCxnSpPr>
          <p:cNvPr id="95" name="Straight Connector 94">
            <a:extLst>
              <a:ext uri="{FF2B5EF4-FFF2-40B4-BE49-F238E27FC236}">
                <a16:creationId xmlns:a16="http://schemas.microsoft.com/office/drawing/2014/main" id="{BCA091C8-AF4C-4396-8224-A2AF8BE63B86}"/>
              </a:ext>
            </a:extLst>
          </p:cNvPr>
          <p:cNvCxnSpPr/>
          <p:nvPr/>
        </p:nvCxnSpPr>
        <p:spPr bwMode="auto">
          <a:xfrm>
            <a:off x="3813976" y="5339369"/>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A911AB77-B20C-417E-A342-1279145066C1}"/>
              </a:ext>
            </a:extLst>
          </p:cNvPr>
          <p:cNvCxnSpPr/>
          <p:nvPr/>
        </p:nvCxnSpPr>
        <p:spPr bwMode="auto">
          <a:xfrm flipH="1">
            <a:off x="3707835" y="6661598"/>
            <a:ext cx="2388165" cy="0"/>
          </a:xfrm>
          <a:prstGeom prst="line">
            <a:avLst/>
          </a:prstGeom>
          <a:noFill/>
          <a:ln w="12700" cap="sq" cmpd="sng" algn="ctr">
            <a:solidFill>
              <a:schemeClr val="tx1"/>
            </a:solidFill>
            <a:prstDash val="solid"/>
            <a:round/>
            <a:headEnd type="none" w="med" len="med"/>
            <a:tailEnd type="none" w="med" len="med"/>
          </a:ln>
          <a:effectLst/>
        </p:spPr>
      </p:cxnSp>
      <p:cxnSp>
        <p:nvCxnSpPr>
          <p:cNvPr id="4" name="Straight Connector 3">
            <a:extLst>
              <a:ext uri="{FF2B5EF4-FFF2-40B4-BE49-F238E27FC236}">
                <a16:creationId xmlns:a16="http://schemas.microsoft.com/office/drawing/2014/main" id="{4FFAA11E-4CAE-448F-9215-6F8407E07914}"/>
              </a:ext>
            </a:extLst>
          </p:cNvPr>
          <p:cNvCxnSpPr/>
          <p:nvPr/>
        </p:nvCxnSpPr>
        <p:spPr bwMode="auto">
          <a:xfrm flipV="1">
            <a:off x="5363496" y="5339369"/>
            <a:ext cx="0" cy="1322229"/>
          </a:xfrm>
          <a:prstGeom prst="line">
            <a:avLst/>
          </a:prstGeom>
          <a:noFill/>
          <a:ln w="0" cap="sq" cmpd="sng" algn="ctr">
            <a:solidFill>
              <a:srgbClr val="00FFFF"/>
            </a:solidFill>
            <a:prstDash val="solid"/>
            <a:round/>
            <a:headEnd type="none" w="med" len="med"/>
            <a:tailEnd type="none" w="med" len="med"/>
          </a:ln>
          <a:effectLst/>
        </p:spPr>
      </p:cxnSp>
      <p:sp>
        <p:nvSpPr>
          <p:cNvPr id="24" name="Rectangle 63">
            <a:extLst>
              <a:ext uri="{FF2B5EF4-FFF2-40B4-BE49-F238E27FC236}">
                <a16:creationId xmlns:a16="http://schemas.microsoft.com/office/drawing/2014/main" id="{FC3B4880-1985-4637-A7A2-04E678A73858}"/>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Generalizing from Training Data</a:t>
            </a:r>
          </a:p>
        </p:txBody>
      </p:sp>
    </p:spTree>
    <p:extLst>
      <p:ext uri="{BB962C8B-B14F-4D97-AF65-F5344CB8AC3E}">
        <p14:creationId xmlns:p14="http://schemas.microsoft.com/office/powerpoint/2010/main" val="224257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anim calcmode="lin" valueType="num">
                                      <p:cBhvr additive="base">
                                        <p:cTn id="7"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6">
                                            <p:txEl>
                                              <p:pRg st="2" end="2"/>
                                            </p:txEl>
                                          </p:spTgt>
                                        </p:tgtEl>
                                        <p:attrNameLst>
                                          <p:attrName>style.visibility</p:attrName>
                                        </p:attrNameLst>
                                      </p:cBhvr>
                                      <p:to>
                                        <p:strVal val="visible"/>
                                      </p:to>
                                    </p:set>
                                    <p:anim calcmode="lin" valueType="num">
                                      <p:cBhvr additive="base">
                                        <p:cTn id="13"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The Singularity</a:t>
            </a:r>
          </a:p>
        </p:txBody>
      </p:sp>
      <p:pic>
        <p:nvPicPr>
          <p:cNvPr id="17" name="Picture 6" descr="Image result for technology grow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727" y="487186"/>
            <a:ext cx="5181600" cy="3585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singularity">
            <a:extLst>
              <a:ext uri="{FF2B5EF4-FFF2-40B4-BE49-F238E27FC236}">
                <a16:creationId xmlns:a16="http://schemas.microsoft.com/office/drawing/2014/main" id="{FB55281B-741D-4528-BA13-F2EB1EF9F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284" y="4035252"/>
            <a:ext cx="2694821" cy="26948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AD8B42C-BDD4-4F61-80F3-78EA92E3BF97}"/>
              </a:ext>
            </a:extLst>
          </p:cNvPr>
          <p:cNvSpPr/>
          <p:nvPr/>
        </p:nvSpPr>
        <p:spPr>
          <a:xfrm>
            <a:off x="6810873" y="3233563"/>
            <a:ext cx="2057400" cy="830997"/>
          </a:xfrm>
          <a:prstGeom prst="rect">
            <a:avLst/>
          </a:prstGeom>
        </p:spPr>
        <p:txBody>
          <a:bodyPr wrap="square">
            <a:spAutoFit/>
          </a:bodyPr>
          <a:lstStyle/>
          <a:p>
            <a:r>
              <a:rPr lang="en-CA" sz="2400" b="0"/>
              <a:t>What does life </a:t>
            </a:r>
            <a:br>
              <a:rPr lang="en-CA" sz="2400" b="0"/>
            </a:br>
            <a:r>
              <a:rPr lang="en-CA" sz="2400" b="0"/>
              <a:t>look like here?</a:t>
            </a:r>
          </a:p>
        </p:txBody>
      </p:sp>
      <p:grpSp>
        <p:nvGrpSpPr>
          <p:cNvPr id="11" name="Group 10">
            <a:extLst>
              <a:ext uri="{FF2B5EF4-FFF2-40B4-BE49-F238E27FC236}">
                <a16:creationId xmlns:a16="http://schemas.microsoft.com/office/drawing/2014/main" id="{5CE3DF8C-1486-4203-861F-F077F4279B42}"/>
              </a:ext>
            </a:extLst>
          </p:cNvPr>
          <p:cNvGrpSpPr/>
          <p:nvPr/>
        </p:nvGrpSpPr>
        <p:grpSpPr>
          <a:xfrm>
            <a:off x="5457327" y="487186"/>
            <a:ext cx="1277914" cy="3589582"/>
            <a:chOff x="1641157" y="2971800"/>
            <a:chExt cx="1277914" cy="3589582"/>
          </a:xfrm>
        </p:grpSpPr>
        <p:cxnSp>
          <p:nvCxnSpPr>
            <p:cNvPr id="12" name="Straight Connector 11">
              <a:extLst>
                <a:ext uri="{FF2B5EF4-FFF2-40B4-BE49-F238E27FC236}">
                  <a16:creationId xmlns:a16="http://schemas.microsoft.com/office/drawing/2014/main" id="{3C4DB1D3-A4D0-43F1-8ADE-03B8EAB82A34}"/>
                </a:ext>
              </a:extLst>
            </p:cNvPr>
            <p:cNvCxnSpPr/>
            <p:nvPr/>
          </p:nvCxnSpPr>
          <p:spPr bwMode="auto">
            <a:xfrm flipH="1">
              <a:off x="1700436" y="2971800"/>
              <a:ext cx="0" cy="3589582"/>
            </a:xfrm>
            <a:prstGeom prst="line">
              <a:avLst/>
            </a:prstGeom>
            <a:noFill/>
            <a:ln w="38100" cap="sq" cmpd="sng" algn="ctr">
              <a:solidFill>
                <a:schemeClr val="hlink"/>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B2FA54F1-BAFE-446D-B239-71D4147311CC}"/>
                </a:ext>
              </a:extLst>
            </p:cNvPr>
            <p:cNvSpPr/>
            <p:nvPr/>
          </p:nvSpPr>
          <p:spPr>
            <a:xfrm>
              <a:off x="1641157" y="6019800"/>
              <a:ext cx="1277914" cy="461665"/>
            </a:xfrm>
            <a:prstGeom prst="rect">
              <a:avLst/>
            </a:prstGeom>
          </p:spPr>
          <p:txBody>
            <a:bodyPr wrap="none">
              <a:spAutoFit/>
            </a:bodyPr>
            <a:lstStyle/>
            <a:p>
              <a:r>
                <a:rPr lang="en-CA" sz="2400">
                  <a:sym typeface="Symbol" panose="05050102010706020507" pitchFamily="18" charset="2"/>
                </a:rPr>
                <a:t>12:00pm</a:t>
              </a:r>
              <a:endParaRPr lang="en-CA" sz="2400"/>
            </a:p>
          </p:txBody>
        </p:sp>
      </p:grpSp>
    </p:spTree>
    <p:extLst>
      <p:ext uri="{BB962C8B-B14F-4D97-AF65-F5344CB8AC3E}">
        <p14:creationId xmlns:p14="http://schemas.microsoft.com/office/powerpoint/2010/main" val="24094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3752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63"/>
          <p:cNvSpPr>
            <a:spLocks noChangeArrowheads="1"/>
          </p:cNvSpPr>
          <p:nvPr/>
        </p:nvSpPr>
        <p:spPr bwMode="auto">
          <a:xfrm>
            <a:off x="990600" y="13795"/>
            <a:ext cx="40386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Times New Roman" panose="02020603050405020304" pitchFamily="18" charset="0"/>
              </a:rPr>
              <a:t>Machine Learning</a:t>
            </a:r>
          </a:p>
        </p:txBody>
      </p:sp>
      <p:sp>
        <p:nvSpPr>
          <p:cNvPr id="17" name="Rectangle 63">
            <a:extLst>
              <a:ext uri="{FF2B5EF4-FFF2-40B4-BE49-F238E27FC236}">
                <a16:creationId xmlns:a16="http://schemas.microsoft.com/office/drawing/2014/main" id="{73F7BE12-D95E-462D-896B-3AEEC144E6C6}"/>
              </a:ext>
            </a:extLst>
          </p:cNvPr>
          <p:cNvSpPr>
            <a:spLocks noChangeArrowheads="1"/>
          </p:cNvSpPr>
          <p:nvPr/>
        </p:nvSpPr>
        <p:spPr bwMode="auto">
          <a:xfrm>
            <a:off x="1006825" y="581464"/>
            <a:ext cx="40386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alpha val="43137"/>
                    </a:srgbClr>
                  </a:outerShdw>
                </a:effectLst>
                <a:cs typeface="Times New Roman" panose="02020603050405020304" pitchFamily="18" charset="0"/>
              </a:rPr>
              <a:t>Seven IEEE Talks</a:t>
            </a:r>
          </a:p>
        </p:txBody>
      </p:sp>
      <p:grpSp>
        <p:nvGrpSpPr>
          <p:cNvPr id="2054" name="Group 2053">
            <a:extLst>
              <a:ext uri="{FF2B5EF4-FFF2-40B4-BE49-F238E27FC236}">
                <a16:creationId xmlns:a16="http://schemas.microsoft.com/office/drawing/2014/main" id="{408744A7-EE51-41F3-B4A3-6B3B676FB3A6}"/>
              </a:ext>
            </a:extLst>
          </p:cNvPr>
          <p:cNvGrpSpPr/>
          <p:nvPr/>
        </p:nvGrpSpPr>
        <p:grpSpPr>
          <a:xfrm>
            <a:off x="2750820" y="4137664"/>
            <a:ext cx="6443254" cy="2051987"/>
            <a:chOff x="2925946" y="4376554"/>
            <a:chExt cx="6268128" cy="1813097"/>
          </a:xfrm>
        </p:grpSpPr>
        <p:pic>
          <p:nvPicPr>
            <p:cNvPr id="18" name="Picture 8" descr="https://resources.inbenta.com/finger%20me%20AI.png">
              <a:extLst>
                <a:ext uri="{FF2B5EF4-FFF2-40B4-BE49-F238E27FC236}">
                  <a16:creationId xmlns:a16="http://schemas.microsoft.com/office/drawing/2014/main" id="{748D5FFE-6756-4401-9D47-F86057931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946" y="4376554"/>
              <a:ext cx="3979838" cy="17937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09" descr="Image may contain: 1 person, indoor">
              <a:extLst>
                <a:ext uri="{FF2B5EF4-FFF2-40B4-BE49-F238E27FC236}">
                  <a16:creationId xmlns:a16="http://schemas.microsoft.com/office/drawing/2014/main" id="{25378924-4712-4DF0-B2E0-0949A0B0EF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8062"/>
            <a:stretch/>
          </p:blipFill>
          <p:spPr bwMode="auto">
            <a:xfrm>
              <a:off x="6905783" y="4376554"/>
              <a:ext cx="2288291" cy="1813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15EF74-01E9-43B5-9F88-401D43A18F5B}"/>
              </a:ext>
            </a:extLst>
          </p:cNvPr>
          <p:cNvGrpSpPr/>
          <p:nvPr/>
        </p:nvGrpSpPr>
        <p:grpSpPr>
          <a:xfrm>
            <a:off x="5729068" y="-114300"/>
            <a:ext cx="3574325" cy="1691195"/>
            <a:chOff x="5029200" y="2819400"/>
            <a:chExt cx="3410537" cy="1295400"/>
          </a:xfrm>
        </p:grpSpPr>
        <p:sp>
          <p:nvSpPr>
            <p:cNvPr id="25" name="Rectangle 24">
              <a:extLst>
                <a:ext uri="{FF2B5EF4-FFF2-40B4-BE49-F238E27FC236}">
                  <a16:creationId xmlns:a16="http://schemas.microsoft.com/office/drawing/2014/main" id="{7C48B6AF-7595-4679-BF8B-2575990C5764}"/>
                </a:ext>
              </a:extLst>
            </p:cNvPr>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6" name="Picture 6" descr="Image result for convolutional neural network">
              <a:extLst>
                <a:ext uri="{FF2B5EF4-FFF2-40B4-BE49-F238E27FC236}">
                  <a16:creationId xmlns:a16="http://schemas.microsoft.com/office/drawing/2014/main" id="{07E9377E-9D89-43DC-A789-2D07F3DD0D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3" name="Group 2052">
            <a:extLst>
              <a:ext uri="{FF2B5EF4-FFF2-40B4-BE49-F238E27FC236}">
                <a16:creationId xmlns:a16="http://schemas.microsoft.com/office/drawing/2014/main" id="{DB468CE7-240B-47BA-8047-0943117772AE}"/>
              </a:ext>
            </a:extLst>
          </p:cNvPr>
          <p:cNvGrpSpPr/>
          <p:nvPr/>
        </p:nvGrpSpPr>
        <p:grpSpPr>
          <a:xfrm>
            <a:off x="-91440" y="6102040"/>
            <a:ext cx="9409248" cy="861115"/>
            <a:chOff x="-91440" y="6102040"/>
            <a:chExt cx="9409248" cy="861115"/>
          </a:xfrm>
        </p:grpSpPr>
        <p:grpSp>
          <p:nvGrpSpPr>
            <p:cNvPr id="2049" name="Group 2048">
              <a:extLst>
                <a:ext uri="{FF2B5EF4-FFF2-40B4-BE49-F238E27FC236}">
                  <a16:creationId xmlns:a16="http://schemas.microsoft.com/office/drawing/2014/main" id="{C928645C-5AFB-418D-BA6C-5A1B9BBAA99C}"/>
                </a:ext>
              </a:extLst>
            </p:cNvPr>
            <p:cNvGrpSpPr/>
            <p:nvPr/>
          </p:nvGrpSpPr>
          <p:grpSpPr>
            <a:xfrm>
              <a:off x="-91440" y="6102040"/>
              <a:ext cx="9380220" cy="861115"/>
              <a:chOff x="-91440" y="6102040"/>
              <a:chExt cx="9380220" cy="861115"/>
            </a:xfrm>
          </p:grpSpPr>
          <p:grpSp>
            <p:nvGrpSpPr>
              <p:cNvPr id="16" name="Group 15">
                <a:extLst>
                  <a:ext uri="{FF2B5EF4-FFF2-40B4-BE49-F238E27FC236}">
                    <a16:creationId xmlns:a16="http://schemas.microsoft.com/office/drawing/2014/main" id="{FD7B3904-17F6-4544-BD94-EF292FCA348F}"/>
                  </a:ext>
                </a:extLst>
              </p:cNvPr>
              <p:cNvGrpSpPr/>
              <p:nvPr/>
            </p:nvGrpSpPr>
            <p:grpSpPr>
              <a:xfrm>
                <a:off x="5313" y="6102040"/>
                <a:ext cx="9283467" cy="861115"/>
                <a:chOff x="5313" y="6102040"/>
                <a:chExt cx="9283467" cy="861115"/>
              </a:xfrm>
            </p:grpSpPr>
            <p:grpSp>
              <p:nvGrpSpPr>
                <p:cNvPr id="15" name="Group 14">
                  <a:extLst>
                    <a:ext uri="{FF2B5EF4-FFF2-40B4-BE49-F238E27FC236}">
                      <a16:creationId xmlns:a16="http://schemas.microsoft.com/office/drawing/2014/main" id="{F20E3306-54FA-489B-BCD3-EA0248905C72}"/>
                    </a:ext>
                  </a:extLst>
                </p:cNvPr>
                <p:cNvGrpSpPr/>
                <p:nvPr/>
              </p:nvGrpSpPr>
              <p:grpSpPr>
                <a:xfrm>
                  <a:off x="3443394" y="6102040"/>
                  <a:ext cx="5845386" cy="861115"/>
                  <a:chOff x="3443394" y="6102040"/>
                  <a:chExt cx="5845386" cy="861115"/>
                </a:xfrm>
              </p:grpSpPr>
              <p:sp>
                <p:nvSpPr>
                  <p:cNvPr id="8" name="Rectangle 7">
                    <a:extLst>
                      <a:ext uri="{FF2B5EF4-FFF2-40B4-BE49-F238E27FC236}">
                        <a16:creationId xmlns:a16="http://schemas.microsoft.com/office/drawing/2014/main" id="{97F22CCC-9637-46F7-8D34-31B65F9EEB4F}"/>
                      </a:ext>
                    </a:extLst>
                  </p:cNvPr>
                  <p:cNvSpPr/>
                  <p:nvPr/>
                </p:nvSpPr>
                <p:spPr>
                  <a:xfrm>
                    <a:off x="3544938" y="6159478"/>
                    <a:ext cx="5743842" cy="723609"/>
                  </a:xfrm>
                  <a:prstGeom prst="rect">
                    <a:avLst/>
                  </a:prstGeom>
                  <a:solidFill>
                    <a:srgbClr val="FFFFFF"/>
                  </a:solidFill>
                  <a:ln w="25400">
                    <a:no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3" name="Picture 2" descr="Text&#10;&#10;Description automatically generated">
                    <a:extLst>
                      <a:ext uri="{FF2B5EF4-FFF2-40B4-BE49-F238E27FC236}">
                        <a16:creationId xmlns:a16="http://schemas.microsoft.com/office/drawing/2014/main" id="{1AF2D025-7AF4-4B13-87D6-B450B9F1AD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3394" y="6102040"/>
                    <a:ext cx="2326377" cy="861115"/>
                  </a:xfrm>
                  <a:prstGeom prst="rect">
                    <a:avLst/>
                  </a:prstGeom>
                </p:spPr>
              </p:pic>
            </p:grpSp>
            <p:pic>
              <p:nvPicPr>
                <p:cNvPr id="5" name="Picture 4" descr="A picture containing company name&#10;&#10;Description automatically generated">
                  <a:extLst>
                    <a:ext uri="{FF2B5EF4-FFF2-40B4-BE49-F238E27FC236}">
                      <a16:creationId xmlns:a16="http://schemas.microsoft.com/office/drawing/2014/main" id="{81856649-9407-444E-8D04-CA05B2B7F5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7863" y="6159998"/>
                  <a:ext cx="780057" cy="731520"/>
                </a:xfrm>
                <a:prstGeom prst="rect">
                  <a:avLst/>
                </a:prstGeom>
              </p:spPr>
            </p:pic>
            <p:pic>
              <p:nvPicPr>
                <p:cNvPr id="7" name="Picture 6">
                  <a:extLst>
                    <a:ext uri="{FF2B5EF4-FFF2-40B4-BE49-F238E27FC236}">
                      <a16:creationId xmlns:a16="http://schemas.microsoft.com/office/drawing/2014/main" id="{2B84C1A3-A59C-4529-8468-17DB70375494}"/>
                    </a:ext>
                  </a:extLst>
                </p:cNvPr>
                <p:cNvPicPr>
                  <a:picLocks noChangeAspect="1"/>
                </p:cNvPicPr>
                <p:nvPr/>
              </p:nvPicPr>
              <p:blipFill>
                <a:blip r:embed="rId10"/>
                <a:stretch>
                  <a:fillRect/>
                </a:stretch>
              </p:blipFill>
              <p:spPr>
                <a:xfrm>
                  <a:off x="5313" y="6159998"/>
                  <a:ext cx="2766905" cy="731520"/>
                </a:xfrm>
                <a:prstGeom prst="rect">
                  <a:avLst/>
                </a:prstGeom>
              </p:spPr>
            </p:pic>
          </p:grpSp>
          <p:grpSp>
            <p:nvGrpSpPr>
              <p:cNvPr id="2048" name="Group 2047">
                <a:extLst>
                  <a:ext uri="{FF2B5EF4-FFF2-40B4-BE49-F238E27FC236}">
                    <a16:creationId xmlns:a16="http://schemas.microsoft.com/office/drawing/2014/main" id="{9AC444AE-7B5A-4EAD-8C82-C875EF2193BA}"/>
                  </a:ext>
                </a:extLst>
              </p:cNvPr>
              <p:cNvGrpSpPr/>
              <p:nvPr/>
            </p:nvGrpSpPr>
            <p:grpSpPr>
              <a:xfrm>
                <a:off x="-91440" y="6158132"/>
                <a:ext cx="9326880" cy="692248"/>
                <a:chOff x="-91440" y="6158132"/>
                <a:chExt cx="9326880" cy="692248"/>
              </a:xfrm>
            </p:grpSpPr>
            <p:cxnSp>
              <p:nvCxnSpPr>
                <p:cNvPr id="13" name="Straight Connector 12">
                  <a:extLst>
                    <a:ext uri="{FF2B5EF4-FFF2-40B4-BE49-F238E27FC236}">
                      <a16:creationId xmlns:a16="http://schemas.microsoft.com/office/drawing/2014/main" id="{FF3B1B88-6870-4979-8566-1F2E06D4A384}"/>
                    </a:ext>
                  </a:extLst>
                </p:cNvPr>
                <p:cNvCxnSpPr>
                  <a:cxnSpLocks/>
                </p:cNvCxnSpPr>
                <p:nvPr/>
              </p:nvCxnSpPr>
              <p:spPr bwMode="auto">
                <a:xfrm>
                  <a:off x="275082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0C44910-C3B6-4C44-812D-649BC4A66557}"/>
                    </a:ext>
                  </a:extLst>
                </p:cNvPr>
                <p:cNvCxnSpPr>
                  <a:cxnSpLocks/>
                </p:cNvCxnSpPr>
                <p:nvPr/>
              </p:nvCxnSpPr>
              <p:spPr bwMode="auto">
                <a:xfrm>
                  <a:off x="355854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B3878E4-DAA5-48AF-8C15-EC57C800926E}"/>
                    </a:ext>
                  </a:extLst>
                </p:cNvPr>
                <p:cNvCxnSpPr>
                  <a:cxnSpLocks/>
                </p:cNvCxnSpPr>
                <p:nvPr/>
              </p:nvCxnSpPr>
              <p:spPr bwMode="auto">
                <a:xfrm>
                  <a:off x="57150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A63451C-0FF3-44DD-85D4-3C114F470A63}"/>
                    </a:ext>
                  </a:extLst>
                </p:cNvPr>
                <p:cNvCxnSpPr>
                  <a:cxnSpLocks/>
                </p:cNvCxnSpPr>
                <p:nvPr/>
              </p:nvCxnSpPr>
              <p:spPr bwMode="auto">
                <a:xfrm>
                  <a:off x="22098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EF20A831-500C-494E-BDB0-33DA40EE5E28}"/>
                    </a:ext>
                  </a:extLst>
                </p:cNvPr>
                <p:cNvCxnSpPr>
                  <a:cxnSpLocks/>
                </p:cNvCxnSpPr>
                <p:nvPr/>
              </p:nvCxnSpPr>
              <p:spPr bwMode="auto">
                <a:xfrm rot="5400000">
                  <a:off x="4572000" y="1494692"/>
                  <a:ext cx="0" cy="9326880"/>
                </a:xfrm>
                <a:prstGeom prst="line">
                  <a:avLst/>
                </a:prstGeom>
                <a:noFill/>
                <a:ln w="12700" cap="sq" cmpd="sng" algn="ctr">
                  <a:solidFill>
                    <a:schemeClr val="tx1">
                      <a:lumMod val="65000"/>
                    </a:schemeClr>
                  </a:solidFill>
                  <a:prstDash val="solid"/>
                  <a:round/>
                  <a:headEnd type="none" w="med" len="med"/>
                  <a:tailEnd type="none" w="med" len="med"/>
                </a:ln>
                <a:effectLst/>
              </p:spPr>
            </p:cxnSp>
          </p:grpSp>
        </p:grpSp>
        <p:sp>
          <p:nvSpPr>
            <p:cNvPr id="20" name="Rectangle 19">
              <a:extLst>
                <a:ext uri="{FF2B5EF4-FFF2-40B4-BE49-F238E27FC236}">
                  <a16:creationId xmlns:a16="http://schemas.microsoft.com/office/drawing/2014/main" id="{A71C621E-FDE2-4693-B567-E86F0A468B9B}"/>
                </a:ext>
              </a:extLst>
            </p:cNvPr>
            <p:cNvSpPr/>
            <p:nvPr/>
          </p:nvSpPr>
          <p:spPr>
            <a:xfrm>
              <a:off x="5691734" y="6154056"/>
              <a:ext cx="3626074" cy="707886"/>
            </a:xfrm>
            <a:prstGeom prst="rect">
              <a:avLst/>
            </a:prstGeom>
          </p:spPr>
          <p:txBody>
            <a:bodyPr wrap="square">
              <a:spAutoFit/>
            </a:bodyPr>
            <a:lstStyle/>
            <a:p>
              <a:pPr algn="ctr"/>
              <a:r>
                <a:rPr lang="en-US" sz="2000">
                  <a:solidFill>
                    <a:srgbClr val="FF00FF"/>
                  </a:solidFill>
                  <a:effectLst/>
                  <a:cs typeface="Times New Roman" panose="02020603050405020304" pitchFamily="18" charset="0"/>
                </a:rPr>
                <a:t>Jeff Edmonds, Comp. Sci</a:t>
              </a:r>
              <a:r>
                <a:rPr lang="en-CA" sz="2000">
                  <a:solidFill>
                    <a:srgbClr val="FF00FF"/>
                  </a:solidFill>
                  <a:effectLst/>
                  <a:cs typeface="Times New Roman" panose="02020603050405020304" pitchFamily="18" charset="0"/>
                </a:rPr>
                <a:t>.</a:t>
              </a:r>
              <a:endParaRPr lang="en-US" sz="2000">
                <a:solidFill>
                  <a:srgbClr val="FF00FF"/>
                </a:solidFill>
                <a:effectLst/>
                <a:cs typeface="Times New Roman" panose="02020603050405020304" pitchFamily="18" charset="0"/>
              </a:endParaRPr>
            </a:p>
            <a:p>
              <a:pPr algn="ctr"/>
              <a:r>
                <a:rPr lang="en-CA" sz="2000">
                  <a:solidFill>
                    <a:srgbClr val="FF00FF"/>
                  </a:solidFill>
                </a:rPr>
                <a:t>www.eecs.yorku.ca/~jeff/courses</a:t>
              </a:r>
            </a:p>
          </p:txBody>
        </p:sp>
      </p:grpSp>
      <p:sp>
        <p:nvSpPr>
          <p:cNvPr id="33" name="TextBox 32">
            <a:extLst>
              <a:ext uri="{FF2B5EF4-FFF2-40B4-BE49-F238E27FC236}">
                <a16:creationId xmlns:a16="http://schemas.microsoft.com/office/drawing/2014/main" id="{C4961F67-58CD-444A-995E-4C1768C516AB}"/>
              </a:ext>
            </a:extLst>
          </p:cNvPr>
          <p:cNvSpPr txBox="1"/>
          <p:nvPr/>
        </p:nvSpPr>
        <p:spPr bwMode="auto">
          <a:xfrm>
            <a:off x="132895" y="1510735"/>
            <a:ext cx="110685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a:spAutoFit/>
          </a:bodyPr>
          <a:lstStyle/>
          <a:p>
            <a:r>
              <a:rPr lang="en-US" sz="2400" b="0" i="0">
                <a:effectLst/>
                <a:latin typeface="Times New Roman" panose="02020603050405020304" pitchFamily="18" charset="0"/>
              </a:rPr>
              <a:t>1: </a:t>
            </a:r>
            <a:r>
              <a:rPr lang="en-US" sz="2400"/>
              <a:t>Introduction to Machine Learning</a:t>
            </a:r>
            <a:r>
              <a:rPr lang="en-US" sz="2400" b="0" i="0">
                <a:effectLst/>
                <a:latin typeface="Times New Roman" panose="02020603050405020304" pitchFamily="18" charset="0"/>
              </a:rPr>
              <a:t> </a:t>
            </a:r>
          </a:p>
          <a:p>
            <a:r>
              <a:rPr lang="en-US" sz="2400" b="0" i="0">
                <a:effectLst/>
                <a:latin typeface="Times New Roman" panose="02020603050405020304" pitchFamily="18" charset="0"/>
              </a:rPr>
              <a:t>2: </a:t>
            </a:r>
            <a:r>
              <a:rPr lang="en-US" sz="2400"/>
              <a:t>Algebra Review</a:t>
            </a:r>
            <a:br>
              <a:rPr lang="en-US" sz="2400"/>
            </a:br>
            <a:r>
              <a:rPr lang="en-US" sz="2400" b="0" i="0">
                <a:effectLst/>
                <a:latin typeface="Times New Roman" panose="02020603050405020304" pitchFamily="18" charset="0"/>
              </a:rPr>
              <a:t>3: </a:t>
            </a:r>
            <a:r>
              <a:rPr lang="en-US" sz="2400"/>
              <a:t>Generalizing from Training Data</a:t>
            </a:r>
            <a:r>
              <a:rPr lang="en-US" sz="2400" b="0" i="0">
                <a:effectLst/>
                <a:latin typeface="Times New Roman" panose="02020603050405020304" pitchFamily="18" charset="0"/>
              </a:rPr>
              <a:t> </a:t>
            </a:r>
          </a:p>
          <a:p>
            <a:r>
              <a:rPr lang="en-US" sz="2400" b="0" i="0">
                <a:effectLst/>
                <a:latin typeface="Times New Roman" panose="02020603050405020304" pitchFamily="18" charset="0"/>
              </a:rPr>
              <a:t>4: </a:t>
            </a:r>
            <a:r>
              <a:rPr lang="en-US" sz="2400"/>
              <a:t>Reinforcement Learning Game Tree / Markoff Chains</a:t>
            </a:r>
            <a:endParaRPr lang="en-US" sz="2400" b="0" i="0">
              <a:effectLst/>
              <a:latin typeface="Times New Roman" panose="02020603050405020304" pitchFamily="18" charset="0"/>
            </a:endParaRPr>
          </a:p>
          <a:p>
            <a:r>
              <a:rPr lang="en-US" sz="2400" b="0" i="0">
                <a:effectLst/>
                <a:latin typeface="Times New Roman" panose="02020603050405020304" pitchFamily="18" charset="0"/>
              </a:rPr>
              <a:t>5: </a:t>
            </a:r>
            <a:r>
              <a:rPr lang="en-US" sz="2400"/>
              <a:t>Dimension Reduction &amp; Maximum Likelihood</a:t>
            </a:r>
            <a:br>
              <a:rPr lang="en-US" sz="2400"/>
            </a:br>
            <a:r>
              <a:rPr lang="en-US" sz="2400" b="0" i="0">
                <a:effectLst/>
                <a:latin typeface="Times New Roman" panose="02020603050405020304" pitchFamily="18" charset="0"/>
              </a:rPr>
              <a:t>6: </a:t>
            </a:r>
            <a:r>
              <a:rPr lang="en-US" sz="2400"/>
              <a:t>Generative Adversarial Networks</a:t>
            </a:r>
            <a:br>
              <a:rPr lang="en-US" sz="2400"/>
            </a:br>
            <a:r>
              <a:rPr lang="en-US" sz="2400" b="0" i="0">
                <a:effectLst/>
                <a:latin typeface="Times New Roman" panose="02020603050405020304" pitchFamily="18" charset="0"/>
              </a:rPr>
              <a:t>7: </a:t>
            </a:r>
            <a:r>
              <a:rPr lang="en-US" sz="2400"/>
              <a:t>Ethics</a:t>
            </a:r>
          </a:p>
        </p:txBody>
      </p:sp>
    </p:spTree>
    <p:extLst>
      <p:ext uri="{BB962C8B-B14F-4D97-AF65-F5344CB8AC3E}">
        <p14:creationId xmlns:p14="http://schemas.microsoft.com/office/powerpoint/2010/main" val="166928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B65D05-029D-C99F-9BF0-7A076A4EC476}"/>
              </a:ext>
            </a:extLst>
          </p:cNvPr>
          <p:cNvPicPr>
            <a:picLocks noChangeAspect="1"/>
          </p:cNvPicPr>
          <p:nvPr/>
        </p:nvPicPr>
        <p:blipFill>
          <a:blip r:embed="rId2"/>
          <a:stretch>
            <a:fillRect/>
          </a:stretch>
        </p:blipFill>
        <p:spPr>
          <a:xfrm>
            <a:off x="361950" y="304800"/>
            <a:ext cx="8420100" cy="6248400"/>
          </a:xfrm>
          <a:prstGeom prst="rect">
            <a:avLst/>
          </a:prstGeom>
        </p:spPr>
      </p:pic>
    </p:spTree>
    <p:extLst>
      <p:ext uri="{BB962C8B-B14F-4D97-AF65-F5344CB8AC3E}">
        <p14:creationId xmlns:p14="http://schemas.microsoft.com/office/powerpoint/2010/main" val="10371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rPr>
              <a:t>Overview</a:t>
            </a:r>
          </a:p>
        </p:txBody>
      </p:sp>
      <p:pic>
        <p:nvPicPr>
          <p:cNvPr id="14" name="Picture 6" descr="Image result for gradient desce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4971" y="3734783"/>
            <a:ext cx="5633657"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07101" y="380167"/>
            <a:ext cx="3822423" cy="1878904"/>
            <a:chOff x="207101" y="380167"/>
            <a:chExt cx="3822423" cy="187890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01" y="463615"/>
              <a:ext cx="1419740" cy="1795456"/>
            </a:xfrm>
            <a:prstGeom prst="rect">
              <a:avLst/>
            </a:prstGeom>
          </p:spPr>
        </p:pic>
        <p:sp>
          <p:nvSpPr>
            <p:cNvPr id="98" name="Rounded Rectangular Callout 97"/>
            <p:cNvSpPr/>
            <p:nvPr/>
          </p:nvSpPr>
          <p:spPr>
            <a:xfrm>
              <a:off x="1509238" y="380167"/>
              <a:ext cx="2520286" cy="1634490"/>
            </a:xfrm>
            <a:prstGeom prst="wedgeRoundRectCallout">
              <a:avLst>
                <a:gd name="adj1" fmla="val -61442"/>
                <a:gd name="adj2" fmla="val -19691"/>
                <a:gd name="adj3" fmla="val 16667"/>
              </a:avLst>
            </a:prstGeom>
            <a:ln w="25400">
              <a:solidFill>
                <a:schemeClr val="tx2"/>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I am a machine</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and I want to learn </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to identify </a:t>
              </a:r>
            </a:p>
            <a:p>
              <a:pPr algn="ctr"/>
              <a:r>
                <a:rPr lang="en-CA" sz="2400">
                  <a:cs typeface="Times New Roman" panose="02020603050405020304" pitchFamily="18" charset="0"/>
                  <a:sym typeface="Symbol" panose="05050102010706020507" pitchFamily="18" charset="2"/>
                </a:rPr>
                <a:t>faces and bicycles.</a:t>
              </a:r>
            </a:p>
          </p:txBody>
        </p:sp>
      </p:grpSp>
      <p:grpSp>
        <p:nvGrpSpPr>
          <p:cNvPr id="20" name="Group 19"/>
          <p:cNvGrpSpPr/>
          <p:nvPr/>
        </p:nvGrpSpPr>
        <p:grpSpPr>
          <a:xfrm>
            <a:off x="4988190" y="432078"/>
            <a:ext cx="3927210" cy="2471764"/>
            <a:chOff x="4988190" y="432078"/>
            <a:chExt cx="3927210" cy="2471764"/>
          </a:xfrm>
        </p:grpSpPr>
        <p:grpSp>
          <p:nvGrpSpPr>
            <p:cNvPr id="94" name="Group 93"/>
            <p:cNvGrpSpPr/>
            <p:nvPr/>
          </p:nvGrpSpPr>
          <p:grpSpPr>
            <a:xfrm flipH="1">
              <a:off x="7924800" y="685800"/>
              <a:ext cx="990600" cy="1447800"/>
              <a:chOff x="5060717" y="3077392"/>
              <a:chExt cx="1849758" cy="3642254"/>
            </a:xfrm>
          </p:grpSpPr>
          <p:pic>
            <p:nvPicPr>
              <p:cNvPr id="9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8344" r="45768"/>
              <a:stretch/>
            </p:blipFill>
            <p:spPr bwMode="auto">
              <a:xfrm>
                <a:off x="5060717" y="3077392"/>
                <a:ext cx="1849757" cy="364225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400801" y="4114801"/>
                <a:ext cx="509674" cy="609600"/>
              </a:xfrm>
              <a:prstGeom prst="rect">
                <a:avLst/>
              </a:prstGeom>
              <a:solidFill>
                <a:srgbClr val="00621A"/>
              </a:solidFill>
            </p:spPr>
            <p:txBody>
              <a:bodyPr wrap="square" rtlCol="0" anchor="ctr">
                <a:spAutoFit/>
              </a:bodyPr>
              <a:lstStyle/>
              <a:p>
                <a:pPr algn="ctr"/>
                <a:endParaRPr lang="en-CA" sz="3200">
                  <a:cs typeface="Times New Roman" panose="02020603050405020304" pitchFamily="18" charset="0"/>
                  <a:sym typeface="Symbol" panose="05050102010706020507" pitchFamily="18" charset="2"/>
                </a:endParaRPr>
              </a:p>
            </p:txBody>
          </p:sp>
        </p:grpSp>
        <p:grpSp>
          <p:nvGrpSpPr>
            <p:cNvPr id="10" name="Group 9"/>
            <p:cNvGrpSpPr/>
            <p:nvPr/>
          </p:nvGrpSpPr>
          <p:grpSpPr>
            <a:xfrm>
              <a:off x="4988190" y="432078"/>
              <a:ext cx="2725316" cy="2471764"/>
              <a:chOff x="4988190" y="432078"/>
              <a:chExt cx="2725316" cy="2471764"/>
            </a:xfrm>
          </p:grpSpPr>
          <p:sp>
            <p:nvSpPr>
              <p:cNvPr id="100" name="Rounded Rectangular Callout 99"/>
              <p:cNvSpPr/>
              <p:nvPr/>
            </p:nvSpPr>
            <p:spPr>
              <a:xfrm>
                <a:off x="4988190" y="432078"/>
                <a:ext cx="2725316" cy="2451735"/>
              </a:xfrm>
              <a:prstGeom prst="wedgeRoundRectCallout">
                <a:avLst>
                  <a:gd name="adj1" fmla="val 59721"/>
                  <a:gd name="adj2" fmla="val -7704"/>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As your supervisor,</a:t>
                </a:r>
                <a:br>
                  <a:rPr lang="en-CA" sz="2400">
                    <a:cs typeface="Times New Roman" panose="02020603050405020304" pitchFamily="18" charset="0"/>
                    <a:sym typeface="Symbol" panose="05050102010706020507" pitchFamily="18" charset="2"/>
                  </a:rPr>
                </a:br>
                <a:r>
                  <a:rPr lang="en-CA" sz="2400">
                    <a:cs typeface="Times New Roman" panose="02020603050405020304" pitchFamily="18" charset="0"/>
                    <a:sym typeface="Symbol" panose="05050102010706020507" pitchFamily="18" charset="2"/>
                  </a:rPr>
                  <a:t>I give you </a:t>
                </a:r>
              </a:p>
              <a:p>
                <a:pPr algn="ctr"/>
                <a:r>
                  <a:rPr lang="en-CA" sz="2400">
                    <a:cs typeface="Times New Roman" panose="02020603050405020304" pitchFamily="18" charset="0"/>
                    <a:sym typeface="Symbol" panose="05050102010706020507" pitchFamily="18" charset="2"/>
                  </a:rPr>
                  <a:t>labeled training data</a:t>
                </a:r>
                <a:br>
                  <a:rPr lang="en-CA" sz="2400">
                    <a:cs typeface="Times New Roman" panose="02020603050405020304" pitchFamily="18" charset="0"/>
                    <a:sym typeface="Symbol" panose="05050102010706020507" pitchFamily="18" charset="2"/>
                  </a:rPr>
                </a:b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a:p>
                <a:pPr algn="ctr"/>
                <a:endParaRPr lang="en-CA" sz="2400">
                  <a:cs typeface="Times New Roman" panose="02020603050405020304" pitchFamily="18" charset="0"/>
                  <a:sym typeface="Symbol" panose="05050102010706020507" pitchFamily="18" charset="2"/>
                </a:endParaRPr>
              </a:p>
            </p:txBody>
          </p:sp>
          <p:sp>
            <p:nvSpPr>
              <p:cNvPr id="102" name="Rectangle 5"/>
              <p:cNvSpPr>
                <a:spLocks noChangeArrowheads="1"/>
              </p:cNvSpPr>
              <p:nvPr/>
            </p:nvSpPr>
            <p:spPr bwMode="auto">
              <a:xfrm>
                <a:off x="5117610" y="2440542"/>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face</a:t>
                </a:r>
              </a:p>
            </p:txBody>
          </p:sp>
          <p:pic>
            <p:nvPicPr>
              <p:cNvPr id="104" name="Picture 6" descr="https://encrypted-tbn2.gstatic.com/images?q=tbn:ANd9GcQxi0BXRGGWwpZlLt6x5i_eKwXhaJLwx7Ku7fvdkqS2tzyVEg1g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4187" y="1735490"/>
                <a:ext cx="1217213" cy="810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s://scontent-mrs1-1.xx.fbcdn.net/hphotos-xfp1/t31.0-8/10575340_10153802014361141_2581281123763146573_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03" t="13188" r="53606" b="53100"/>
              <a:stretch/>
            </p:blipFill>
            <p:spPr bwMode="auto">
              <a:xfrm>
                <a:off x="5222203" y="1752600"/>
                <a:ext cx="645197" cy="810000"/>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5"/>
              <p:cNvSpPr>
                <a:spLocks noChangeArrowheads="1"/>
              </p:cNvSpPr>
              <p:nvPr/>
            </p:nvSpPr>
            <p:spPr bwMode="auto">
              <a:xfrm>
                <a:off x="6248400" y="2442177"/>
                <a:ext cx="1301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FF00FF"/>
                    </a:solidFill>
                    <a:latin typeface="Times New Roman" panose="02020603050405020304" pitchFamily="18" charset="0"/>
                  </a:rPr>
                  <a:t>bicycle</a:t>
                </a:r>
              </a:p>
            </p:txBody>
          </p:sp>
        </p:grpSp>
      </p:grpSp>
      <p:sp>
        <p:nvSpPr>
          <p:cNvPr id="111" name="Rounded Rectangular Callout 110"/>
          <p:cNvSpPr/>
          <p:nvPr/>
        </p:nvSpPr>
        <p:spPr>
          <a:xfrm>
            <a:off x="900897" y="3632478"/>
            <a:ext cx="2152612" cy="817245"/>
          </a:xfrm>
          <a:prstGeom prst="wedgeRoundRectCallout">
            <a:avLst>
              <a:gd name="adj1" fmla="val -33893"/>
              <a:gd name="adj2" fmla="val -61958"/>
              <a:gd name="adj3" fmla="val 16667"/>
            </a:avLst>
          </a:prstGeom>
          <a:ln w="25400">
            <a:solidFill>
              <a:schemeClr val="tx2"/>
            </a:solidFill>
          </a:ln>
        </p:spPr>
        <p:txBody>
          <a:bodyPr wrap="none" lIns="0" tIns="0" rIns="0" bIns="0" rtlCol="0" anchor="ctr">
            <a:spAutoFit/>
          </a:bodyPr>
          <a:lstStyle/>
          <a:p>
            <a:pPr algn="ctr"/>
            <a:r>
              <a:rPr lang="en-US" altLang="en-US" sz="2400"/>
              <a:t>This defines </a:t>
            </a:r>
          </a:p>
          <a:p>
            <a:pPr algn="ctr"/>
            <a:r>
              <a:rPr lang="en-US" altLang="en-US" sz="2400"/>
              <a:t>the </a:t>
            </a:r>
            <a:r>
              <a:rPr lang="en-US" altLang="en-US" sz="2400">
                <a:solidFill>
                  <a:schemeClr val="accent2"/>
                </a:solidFill>
              </a:rPr>
              <a:t>error surface</a:t>
            </a:r>
            <a:r>
              <a:rPr lang="en-US" altLang="en-US" sz="2400"/>
              <a:t>.</a:t>
            </a:r>
            <a:endParaRPr lang="en-US" altLang="en-US" sz="2400">
              <a:sym typeface="Symbol" panose="05050102010706020507" pitchFamily="18" charset="2"/>
            </a:endParaRPr>
          </a:p>
        </p:txBody>
      </p:sp>
      <p:pic>
        <p:nvPicPr>
          <p:cNvPr id="206" name="Picture 8" descr="https://scontent-mrs1-1.xx.fbcdn.net/hphotos-xfp1/t31.0-8/10575340_10153802014361141_2581281123763146573_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03" t="13188" r="53606" b="53100"/>
          <a:stretch/>
        </p:blipFill>
        <p:spPr bwMode="auto">
          <a:xfrm>
            <a:off x="76200" y="2491152"/>
            <a:ext cx="645197" cy="8100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739409" y="2209800"/>
            <a:ext cx="3410537" cy="1295400"/>
            <a:chOff x="5029200" y="2819400"/>
            <a:chExt cx="3410537" cy="1295400"/>
          </a:xfrm>
        </p:grpSpPr>
        <p:sp>
          <p:nvSpPr>
            <p:cNvPr id="209" name="Rectangle 208"/>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10" name="Picture 6" descr="Image result for convolutional neural net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 name="Group 210"/>
          <p:cNvGrpSpPr/>
          <p:nvPr/>
        </p:nvGrpSpPr>
        <p:grpSpPr>
          <a:xfrm>
            <a:off x="992516" y="2400743"/>
            <a:ext cx="2789426" cy="1068329"/>
            <a:chOff x="5282307" y="3010343"/>
            <a:chExt cx="2789426" cy="1068329"/>
          </a:xfrm>
        </p:grpSpPr>
        <p:cxnSp>
          <p:nvCxnSpPr>
            <p:cNvPr id="212" name="Straight Connector 211"/>
            <p:cNvCxnSpPr/>
            <p:nvPr/>
          </p:nvCxnSpPr>
          <p:spPr bwMode="auto">
            <a:xfrm flipV="1">
              <a:off x="5339179" y="3410458"/>
              <a:ext cx="657113" cy="206614"/>
            </a:xfrm>
            <a:prstGeom prst="line">
              <a:avLst/>
            </a:prstGeom>
            <a:noFill/>
            <a:ln w="25400" cap="sq" cmpd="sng" algn="ctr">
              <a:solidFill>
                <a:srgbClr val="66FF33"/>
              </a:solidFill>
              <a:prstDash val="solid"/>
              <a:round/>
              <a:headEnd type="none" w="med" len="med"/>
              <a:tailEnd type="none" w="med" len="med"/>
            </a:ln>
            <a:effectLst/>
          </p:spPr>
        </p:cxnSp>
        <p:cxnSp>
          <p:nvCxnSpPr>
            <p:cNvPr id="213" name="Straight Connector 212"/>
            <p:cNvCxnSpPr/>
            <p:nvPr/>
          </p:nvCxnSpPr>
          <p:spPr bwMode="auto">
            <a:xfrm>
              <a:off x="5292127" y="3085107"/>
              <a:ext cx="673538" cy="325351"/>
            </a:xfrm>
            <a:prstGeom prst="line">
              <a:avLst/>
            </a:prstGeom>
            <a:noFill/>
            <a:ln w="25400" cap="sq" cmpd="sng" algn="ctr">
              <a:solidFill>
                <a:srgbClr val="66FF33"/>
              </a:solidFill>
              <a:prstDash val="solid"/>
              <a:round/>
              <a:headEnd type="none" w="med" len="med"/>
              <a:tailEnd type="none" w="med" len="med"/>
            </a:ln>
            <a:effectLst/>
          </p:spPr>
        </p:cxnSp>
        <p:cxnSp>
          <p:nvCxnSpPr>
            <p:cNvPr id="214" name="Straight Connector 213"/>
            <p:cNvCxnSpPr/>
            <p:nvPr/>
          </p:nvCxnSpPr>
          <p:spPr bwMode="auto">
            <a:xfrm>
              <a:off x="5290724" y="3216240"/>
              <a:ext cx="707238" cy="194218"/>
            </a:xfrm>
            <a:prstGeom prst="line">
              <a:avLst/>
            </a:prstGeom>
            <a:noFill/>
            <a:ln w="25400" cap="sq" cmpd="sng" algn="ctr">
              <a:solidFill>
                <a:srgbClr val="66FF33"/>
              </a:solidFill>
              <a:prstDash val="solid"/>
              <a:round/>
              <a:headEnd type="none" w="med" len="med"/>
              <a:tailEnd type="none" w="med" len="med"/>
            </a:ln>
            <a:effectLst/>
          </p:spPr>
        </p:cxnSp>
        <p:cxnSp>
          <p:nvCxnSpPr>
            <p:cNvPr id="215" name="Straight Connector 214"/>
            <p:cNvCxnSpPr/>
            <p:nvPr/>
          </p:nvCxnSpPr>
          <p:spPr bwMode="auto">
            <a:xfrm>
              <a:off x="5289321" y="3348605"/>
              <a:ext cx="708641" cy="61853"/>
            </a:xfrm>
            <a:prstGeom prst="line">
              <a:avLst/>
            </a:prstGeom>
            <a:noFill/>
            <a:ln w="25400" cap="sq" cmpd="sng" algn="ctr">
              <a:solidFill>
                <a:srgbClr val="66FF33"/>
              </a:solidFill>
              <a:prstDash val="solid"/>
              <a:round/>
              <a:headEnd type="none" w="med" len="med"/>
              <a:tailEnd type="none" w="med" len="med"/>
            </a:ln>
            <a:effectLst/>
          </p:spPr>
        </p:cxnSp>
        <p:cxnSp>
          <p:nvCxnSpPr>
            <p:cNvPr id="216" name="Straight Connector 215"/>
            <p:cNvCxnSpPr/>
            <p:nvPr/>
          </p:nvCxnSpPr>
          <p:spPr bwMode="auto">
            <a:xfrm flipV="1">
              <a:off x="5287919" y="3410458"/>
              <a:ext cx="710044" cy="71742"/>
            </a:xfrm>
            <a:prstGeom prst="line">
              <a:avLst/>
            </a:prstGeom>
            <a:noFill/>
            <a:ln w="25400" cap="sq" cmpd="sng" algn="ctr">
              <a:solidFill>
                <a:srgbClr val="66FF33"/>
              </a:solidFill>
              <a:prstDash val="solid"/>
              <a:round/>
              <a:headEnd type="none" w="med" len="med"/>
              <a:tailEnd type="none" w="med" len="med"/>
            </a:ln>
            <a:effectLst/>
          </p:spPr>
        </p:cxnSp>
        <p:cxnSp>
          <p:nvCxnSpPr>
            <p:cNvPr id="217" name="Straight Connector 216"/>
            <p:cNvCxnSpPr/>
            <p:nvPr/>
          </p:nvCxnSpPr>
          <p:spPr bwMode="auto">
            <a:xfrm flipV="1">
              <a:off x="5285113" y="3395375"/>
              <a:ext cx="664127" cy="354017"/>
            </a:xfrm>
            <a:prstGeom prst="line">
              <a:avLst/>
            </a:prstGeom>
            <a:noFill/>
            <a:ln w="25400" cap="sq" cmpd="sng" algn="ctr">
              <a:solidFill>
                <a:srgbClr val="66FF33"/>
              </a:solidFill>
              <a:prstDash val="solid"/>
              <a:round/>
              <a:headEnd type="none" w="med" len="med"/>
              <a:tailEnd type="none" w="med" len="med"/>
            </a:ln>
            <a:effectLst/>
          </p:spPr>
        </p:cxnSp>
        <p:cxnSp>
          <p:nvCxnSpPr>
            <p:cNvPr id="218" name="Straight Connector 217"/>
            <p:cNvCxnSpPr/>
            <p:nvPr/>
          </p:nvCxnSpPr>
          <p:spPr bwMode="auto">
            <a:xfrm flipV="1">
              <a:off x="5283710" y="3410458"/>
              <a:ext cx="665530" cy="472530"/>
            </a:xfrm>
            <a:prstGeom prst="line">
              <a:avLst/>
            </a:prstGeom>
            <a:noFill/>
            <a:ln w="25400" cap="sq" cmpd="sng" algn="ctr">
              <a:solidFill>
                <a:srgbClr val="66FF33"/>
              </a:solidFill>
              <a:prstDash val="solid"/>
              <a:round/>
              <a:headEnd type="none" w="med" len="med"/>
              <a:tailEnd type="none" w="med" len="med"/>
            </a:ln>
            <a:effectLst/>
          </p:spPr>
        </p:cxnSp>
        <p:cxnSp>
          <p:nvCxnSpPr>
            <p:cNvPr id="219" name="Straight Connector 218"/>
            <p:cNvCxnSpPr/>
            <p:nvPr/>
          </p:nvCxnSpPr>
          <p:spPr bwMode="auto">
            <a:xfrm flipV="1">
              <a:off x="5282307" y="3410458"/>
              <a:ext cx="715655" cy="606126"/>
            </a:xfrm>
            <a:prstGeom prst="line">
              <a:avLst/>
            </a:prstGeom>
            <a:noFill/>
            <a:ln w="25400" cap="sq" cmpd="sng" algn="ctr">
              <a:solidFill>
                <a:srgbClr val="66FF33"/>
              </a:solidFill>
              <a:prstDash val="solid"/>
              <a:round/>
              <a:headEnd type="none" w="med" len="med"/>
              <a:tailEnd type="none" w="med" len="med"/>
            </a:ln>
            <a:effectLst/>
          </p:spPr>
        </p:cxnSp>
        <p:cxnSp>
          <p:nvCxnSpPr>
            <p:cNvPr id="220" name="Straight Connector 219"/>
            <p:cNvCxnSpPr/>
            <p:nvPr/>
          </p:nvCxnSpPr>
          <p:spPr bwMode="auto">
            <a:xfrm>
              <a:off x="6740144" y="3545563"/>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21" name="Straight Connector 220"/>
            <p:cNvCxnSpPr/>
            <p:nvPr/>
          </p:nvCxnSpPr>
          <p:spPr bwMode="auto">
            <a:xfrm>
              <a:off x="6693092" y="3013598"/>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22" name="Straight Connector 221"/>
            <p:cNvCxnSpPr/>
            <p:nvPr/>
          </p:nvCxnSpPr>
          <p:spPr bwMode="auto">
            <a:xfrm>
              <a:off x="6691689" y="3144731"/>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23" name="Straight Connector 222"/>
            <p:cNvCxnSpPr/>
            <p:nvPr/>
          </p:nvCxnSpPr>
          <p:spPr bwMode="auto">
            <a:xfrm>
              <a:off x="6690287" y="3277095"/>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24" name="Straight Connector 223"/>
            <p:cNvCxnSpPr/>
            <p:nvPr/>
          </p:nvCxnSpPr>
          <p:spPr bwMode="auto">
            <a:xfrm>
              <a:off x="6688884" y="3410692"/>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25" name="Straight Connector 224"/>
            <p:cNvCxnSpPr/>
            <p:nvPr/>
          </p:nvCxnSpPr>
          <p:spPr bwMode="auto">
            <a:xfrm flipV="1">
              <a:off x="6686078" y="3632507"/>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26" name="Straight Connector 225"/>
            <p:cNvCxnSpPr/>
            <p:nvPr/>
          </p:nvCxnSpPr>
          <p:spPr bwMode="auto">
            <a:xfrm flipV="1">
              <a:off x="6684675" y="3632507"/>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27" name="Straight Connector 226"/>
            <p:cNvCxnSpPr/>
            <p:nvPr/>
          </p:nvCxnSpPr>
          <p:spPr bwMode="auto">
            <a:xfrm flipV="1">
              <a:off x="6683273" y="3707399"/>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28" name="Straight Connector 227"/>
            <p:cNvCxnSpPr/>
            <p:nvPr/>
          </p:nvCxnSpPr>
          <p:spPr bwMode="auto">
            <a:xfrm flipV="1">
              <a:off x="6681870" y="3632507"/>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29" name="Straight Connector 228"/>
            <p:cNvCxnSpPr/>
            <p:nvPr/>
          </p:nvCxnSpPr>
          <p:spPr bwMode="auto">
            <a:xfrm flipV="1">
              <a:off x="6740144" y="3280333"/>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30" name="Straight Connector 229"/>
            <p:cNvCxnSpPr/>
            <p:nvPr/>
          </p:nvCxnSpPr>
          <p:spPr bwMode="auto">
            <a:xfrm>
              <a:off x="6693092" y="3013598"/>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31" name="Straight Connector 230"/>
            <p:cNvCxnSpPr/>
            <p:nvPr/>
          </p:nvCxnSpPr>
          <p:spPr bwMode="auto">
            <a:xfrm>
              <a:off x="6691689" y="3144731"/>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32" name="Straight Connector 231"/>
            <p:cNvCxnSpPr/>
            <p:nvPr/>
          </p:nvCxnSpPr>
          <p:spPr bwMode="auto">
            <a:xfrm>
              <a:off x="6690287" y="3277096"/>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33" name="Straight Connector 232"/>
            <p:cNvCxnSpPr/>
            <p:nvPr/>
          </p:nvCxnSpPr>
          <p:spPr bwMode="auto">
            <a:xfrm flipV="1">
              <a:off x="6688884" y="3277096"/>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34" name="Straight Connector 233"/>
            <p:cNvCxnSpPr/>
            <p:nvPr/>
          </p:nvCxnSpPr>
          <p:spPr bwMode="auto">
            <a:xfrm flipV="1">
              <a:off x="6687481" y="3280333"/>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35" name="Straight Connector 234"/>
            <p:cNvCxnSpPr/>
            <p:nvPr/>
          </p:nvCxnSpPr>
          <p:spPr bwMode="auto">
            <a:xfrm flipV="1">
              <a:off x="6686078" y="3280333"/>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36" name="Straight Connector 235"/>
            <p:cNvCxnSpPr/>
            <p:nvPr/>
          </p:nvCxnSpPr>
          <p:spPr bwMode="auto">
            <a:xfrm flipV="1">
              <a:off x="6684675" y="3295896"/>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37" name="Straight Connector 236"/>
            <p:cNvCxnSpPr/>
            <p:nvPr/>
          </p:nvCxnSpPr>
          <p:spPr bwMode="auto">
            <a:xfrm flipV="1">
              <a:off x="6683273" y="3288881"/>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38" name="Straight Connector 237"/>
            <p:cNvCxnSpPr/>
            <p:nvPr/>
          </p:nvCxnSpPr>
          <p:spPr bwMode="auto">
            <a:xfrm flipV="1">
              <a:off x="6681870" y="3280333"/>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39" name="Straight Connector 238"/>
            <p:cNvCxnSpPr/>
            <p:nvPr/>
          </p:nvCxnSpPr>
          <p:spPr bwMode="auto">
            <a:xfrm>
              <a:off x="7425871" y="3542307"/>
              <a:ext cx="645862" cy="201686"/>
            </a:xfrm>
            <a:prstGeom prst="line">
              <a:avLst/>
            </a:prstGeom>
            <a:noFill/>
            <a:ln w="25400" cap="sq" cmpd="sng" algn="ctr">
              <a:solidFill>
                <a:srgbClr val="66FF33"/>
              </a:solidFill>
              <a:prstDash val="solid"/>
              <a:round/>
              <a:headEnd type="none" w="med" len="med"/>
              <a:tailEnd type="none" w="med" len="med"/>
            </a:ln>
            <a:effectLst/>
          </p:spPr>
        </p:cxnSp>
        <p:cxnSp>
          <p:nvCxnSpPr>
            <p:cNvPr id="240" name="Straight Connector 239"/>
            <p:cNvCxnSpPr/>
            <p:nvPr/>
          </p:nvCxnSpPr>
          <p:spPr bwMode="auto">
            <a:xfrm>
              <a:off x="7378819" y="3010343"/>
              <a:ext cx="671937" cy="732635"/>
            </a:xfrm>
            <a:prstGeom prst="line">
              <a:avLst/>
            </a:prstGeom>
            <a:noFill/>
            <a:ln w="25400" cap="sq" cmpd="sng" algn="ctr">
              <a:solidFill>
                <a:srgbClr val="66FF33"/>
              </a:solidFill>
              <a:prstDash val="solid"/>
              <a:round/>
              <a:headEnd type="none" w="med" len="med"/>
              <a:tailEnd type="none" w="med" len="med"/>
            </a:ln>
            <a:effectLst/>
          </p:spPr>
        </p:cxnSp>
        <p:cxnSp>
          <p:nvCxnSpPr>
            <p:cNvPr id="241" name="Straight Connector 240"/>
            <p:cNvCxnSpPr/>
            <p:nvPr/>
          </p:nvCxnSpPr>
          <p:spPr bwMode="auto">
            <a:xfrm>
              <a:off x="7377416" y="3141476"/>
              <a:ext cx="680289" cy="596718"/>
            </a:xfrm>
            <a:prstGeom prst="line">
              <a:avLst/>
            </a:prstGeom>
            <a:noFill/>
            <a:ln w="25400" cap="sq" cmpd="sng" algn="ctr">
              <a:solidFill>
                <a:srgbClr val="66FF33"/>
              </a:solidFill>
              <a:prstDash val="solid"/>
              <a:round/>
              <a:headEnd type="none" w="med" len="med"/>
              <a:tailEnd type="none" w="med" len="med"/>
            </a:ln>
            <a:effectLst/>
          </p:spPr>
        </p:cxnSp>
        <p:cxnSp>
          <p:nvCxnSpPr>
            <p:cNvPr id="242" name="Straight Connector 241"/>
            <p:cNvCxnSpPr/>
            <p:nvPr/>
          </p:nvCxnSpPr>
          <p:spPr bwMode="auto">
            <a:xfrm>
              <a:off x="7376013" y="3273841"/>
              <a:ext cx="687303" cy="465366"/>
            </a:xfrm>
            <a:prstGeom prst="line">
              <a:avLst/>
            </a:prstGeom>
            <a:noFill/>
            <a:ln w="25400" cap="sq" cmpd="sng" algn="ctr">
              <a:solidFill>
                <a:srgbClr val="66FF33"/>
              </a:solidFill>
              <a:prstDash val="solid"/>
              <a:round/>
              <a:headEnd type="none" w="med" len="med"/>
              <a:tailEnd type="none" w="med" len="med"/>
            </a:ln>
            <a:effectLst/>
          </p:spPr>
        </p:cxnSp>
        <p:cxnSp>
          <p:nvCxnSpPr>
            <p:cNvPr id="243" name="Straight Connector 242"/>
            <p:cNvCxnSpPr/>
            <p:nvPr/>
          </p:nvCxnSpPr>
          <p:spPr bwMode="auto">
            <a:xfrm>
              <a:off x="7374610" y="3407437"/>
              <a:ext cx="683095" cy="330758"/>
            </a:xfrm>
            <a:prstGeom prst="line">
              <a:avLst/>
            </a:prstGeom>
            <a:noFill/>
            <a:ln w="25400" cap="sq" cmpd="sng" algn="ctr">
              <a:solidFill>
                <a:srgbClr val="66FF33"/>
              </a:solidFill>
              <a:prstDash val="solid"/>
              <a:round/>
              <a:headEnd type="none" w="med" len="med"/>
              <a:tailEnd type="none" w="med" len="med"/>
            </a:ln>
            <a:effectLst/>
          </p:spPr>
        </p:cxnSp>
        <p:cxnSp>
          <p:nvCxnSpPr>
            <p:cNvPr id="244" name="Straight Connector 243"/>
            <p:cNvCxnSpPr/>
            <p:nvPr/>
          </p:nvCxnSpPr>
          <p:spPr bwMode="auto">
            <a:xfrm>
              <a:off x="7371805" y="3674629"/>
              <a:ext cx="685900" cy="63565"/>
            </a:xfrm>
            <a:prstGeom prst="line">
              <a:avLst/>
            </a:prstGeom>
            <a:noFill/>
            <a:ln w="25400" cap="sq" cmpd="sng" algn="ctr">
              <a:solidFill>
                <a:srgbClr val="66FF33"/>
              </a:solidFill>
              <a:prstDash val="solid"/>
              <a:round/>
              <a:headEnd type="none" w="med" len="med"/>
              <a:tailEnd type="none" w="med" len="med"/>
            </a:ln>
            <a:effectLst/>
          </p:spPr>
        </p:cxnSp>
        <p:cxnSp>
          <p:nvCxnSpPr>
            <p:cNvPr id="245" name="Straight Connector 244"/>
            <p:cNvCxnSpPr/>
            <p:nvPr/>
          </p:nvCxnSpPr>
          <p:spPr bwMode="auto">
            <a:xfrm flipV="1">
              <a:off x="7370402" y="3738194"/>
              <a:ext cx="689445" cy="70030"/>
            </a:xfrm>
            <a:prstGeom prst="line">
              <a:avLst/>
            </a:prstGeom>
            <a:noFill/>
            <a:ln w="25400" cap="sq" cmpd="sng" algn="ctr">
              <a:solidFill>
                <a:srgbClr val="66FF33"/>
              </a:solidFill>
              <a:prstDash val="solid"/>
              <a:round/>
              <a:headEnd type="none" w="med" len="med"/>
              <a:tailEnd type="none" w="med" len="med"/>
            </a:ln>
            <a:effectLst/>
          </p:spPr>
        </p:cxnSp>
        <p:cxnSp>
          <p:nvCxnSpPr>
            <p:cNvPr id="246" name="Straight Connector 245"/>
            <p:cNvCxnSpPr/>
            <p:nvPr/>
          </p:nvCxnSpPr>
          <p:spPr bwMode="auto">
            <a:xfrm flipV="1">
              <a:off x="7367596" y="3738194"/>
              <a:ext cx="692251" cy="337223"/>
            </a:xfrm>
            <a:prstGeom prst="line">
              <a:avLst/>
            </a:prstGeom>
            <a:noFill/>
            <a:ln w="25400" cap="sq" cmpd="sng" algn="ctr">
              <a:solidFill>
                <a:srgbClr val="66FF33"/>
              </a:solidFill>
              <a:prstDash val="solid"/>
              <a:round/>
              <a:headEnd type="none" w="med" len="med"/>
              <a:tailEnd type="none" w="med" len="med"/>
            </a:ln>
            <a:effectLst/>
          </p:spPr>
        </p:cxnSp>
        <p:cxnSp>
          <p:nvCxnSpPr>
            <p:cNvPr id="247" name="Straight Connector 246"/>
            <p:cNvCxnSpPr/>
            <p:nvPr/>
          </p:nvCxnSpPr>
          <p:spPr bwMode="auto">
            <a:xfrm flipV="1">
              <a:off x="7425871" y="3366753"/>
              <a:ext cx="633976" cy="175554"/>
            </a:xfrm>
            <a:prstGeom prst="line">
              <a:avLst/>
            </a:prstGeom>
            <a:noFill/>
            <a:ln w="25400" cap="sq" cmpd="sng" algn="ctr">
              <a:solidFill>
                <a:srgbClr val="66FF33"/>
              </a:solidFill>
              <a:prstDash val="solid"/>
              <a:round/>
              <a:headEnd type="none" w="med" len="med"/>
              <a:tailEnd type="none" w="med" len="med"/>
            </a:ln>
            <a:effectLst/>
          </p:spPr>
        </p:cxnSp>
        <p:cxnSp>
          <p:nvCxnSpPr>
            <p:cNvPr id="248" name="Straight Connector 247"/>
            <p:cNvCxnSpPr/>
            <p:nvPr/>
          </p:nvCxnSpPr>
          <p:spPr bwMode="auto">
            <a:xfrm>
              <a:off x="7378819" y="3010343"/>
              <a:ext cx="678886" cy="338111"/>
            </a:xfrm>
            <a:prstGeom prst="line">
              <a:avLst/>
            </a:prstGeom>
            <a:noFill/>
            <a:ln w="25400" cap="sq" cmpd="sng" algn="ctr">
              <a:solidFill>
                <a:srgbClr val="66FF33"/>
              </a:solidFill>
              <a:prstDash val="solid"/>
              <a:round/>
              <a:headEnd type="none" w="med" len="med"/>
              <a:tailEnd type="none" w="med" len="med"/>
            </a:ln>
            <a:effectLst/>
          </p:spPr>
        </p:cxnSp>
        <p:cxnSp>
          <p:nvCxnSpPr>
            <p:cNvPr id="249" name="Straight Connector 248"/>
            <p:cNvCxnSpPr/>
            <p:nvPr/>
          </p:nvCxnSpPr>
          <p:spPr bwMode="auto">
            <a:xfrm>
              <a:off x="7377416" y="3141476"/>
              <a:ext cx="682430" cy="206978"/>
            </a:xfrm>
            <a:prstGeom prst="line">
              <a:avLst/>
            </a:prstGeom>
            <a:noFill/>
            <a:ln w="25400" cap="sq" cmpd="sng" algn="ctr">
              <a:solidFill>
                <a:srgbClr val="66FF33"/>
              </a:solidFill>
              <a:prstDash val="solid"/>
              <a:round/>
              <a:headEnd type="none" w="med" len="med"/>
              <a:tailEnd type="none" w="med" len="med"/>
            </a:ln>
            <a:effectLst/>
          </p:spPr>
        </p:cxnSp>
        <p:cxnSp>
          <p:nvCxnSpPr>
            <p:cNvPr id="250" name="Straight Connector 249"/>
            <p:cNvCxnSpPr/>
            <p:nvPr/>
          </p:nvCxnSpPr>
          <p:spPr bwMode="auto">
            <a:xfrm>
              <a:off x="7376013" y="3273841"/>
              <a:ext cx="683833" cy="74614"/>
            </a:xfrm>
            <a:prstGeom prst="line">
              <a:avLst/>
            </a:prstGeom>
            <a:noFill/>
            <a:ln w="25400" cap="sq" cmpd="sng" algn="ctr">
              <a:solidFill>
                <a:srgbClr val="66FF33"/>
              </a:solidFill>
              <a:prstDash val="solid"/>
              <a:round/>
              <a:headEnd type="none" w="med" len="med"/>
              <a:tailEnd type="none" w="med" len="med"/>
            </a:ln>
            <a:effectLst/>
          </p:spPr>
        </p:cxnSp>
        <p:cxnSp>
          <p:nvCxnSpPr>
            <p:cNvPr id="251" name="Straight Connector 250"/>
            <p:cNvCxnSpPr/>
            <p:nvPr/>
          </p:nvCxnSpPr>
          <p:spPr bwMode="auto">
            <a:xfrm flipV="1">
              <a:off x="7374610" y="3348454"/>
              <a:ext cx="685237" cy="58982"/>
            </a:xfrm>
            <a:prstGeom prst="line">
              <a:avLst/>
            </a:prstGeom>
            <a:noFill/>
            <a:ln w="25400" cap="sq" cmpd="sng" algn="ctr">
              <a:solidFill>
                <a:srgbClr val="66FF33"/>
              </a:solidFill>
              <a:prstDash val="solid"/>
              <a:round/>
              <a:headEnd type="none" w="med" len="med"/>
              <a:tailEnd type="none" w="med" len="med"/>
            </a:ln>
            <a:effectLst/>
          </p:spPr>
        </p:cxnSp>
        <p:cxnSp>
          <p:nvCxnSpPr>
            <p:cNvPr id="252" name="Straight Connector 251"/>
            <p:cNvCxnSpPr/>
            <p:nvPr/>
          </p:nvCxnSpPr>
          <p:spPr bwMode="auto">
            <a:xfrm flipV="1">
              <a:off x="7371805" y="3348454"/>
              <a:ext cx="688042" cy="326174"/>
            </a:xfrm>
            <a:prstGeom prst="line">
              <a:avLst/>
            </a:prstGeom>
            <a:noFill/>
            <a:ln w="25400" cap="sq" cmpd="sng" algn="ctr">
              <a:solidFill>
                <a:srgbClr val="66FF33"/>
              </a:solidFill>
              <a:prstDash val="solid"/>
              <a:round/>
              <a:headEnd type="none" w="med" len="med"/>
              <a:tailEnd type="none" w="med" len="med"/>
            </a:ln>
            <a:effectLst/>
          </p:spPr>
        </p:cxnSp>
        <p:cxnSp>
          <p:nvCxnSpPr>
            <p:cNvPr id="253" name="Straight Connector 252"/>
            <p:cNvCxnSpPr/>
            <p:nvPr/>
          </p:nvCxnSpPr>
          <p:spPr bwMode="auto">
            <a:xfrm flipV="1">
              <a:off x="7370402" y="3348454"/>
              <a:ext cx="689445" cy="459770"/>
            </a:xfrm>
            <a:prstGeom prst="line">
              <a:avLst/>
            </a:prstGeom>
            <a:noFill/>
            <a:ln w="25400" cap="sq" cmpd="sng" algn="ctr">
              <a:solidFill>
                <a:srgbClr val="66FF33"/>
              </a:solidFill>
              <a:prstDash val="solid"/>
              <a:round/>
              <a:headEnd type="none" w="med" len="med"/>
              <a:tailEnd type="none" w="med" len="med"/>
            </a:ln>
            <a:effectLst/>
          </p:spPr>
        </p:cxnSp>
        <p:cxnSp>
          <p:nvCxnSpPr>
            <p:cNvPr id="254" name="Straight Connector 253"/>
            <p:cNvCxnSpPr/>
            <p:nvPr/>
          </p:nvCxnSpPr>
          <p:spPr bwMode="auto">
            <a:xfrm flipV="1">
              <a:off x="7368999" y="3348454"/>
              <a:ext cx="690848" cy="593366"/>
            </a:xfrm>
            <a:prstGeom prst="line">
              <a:avLst/>
            </a:prstGeom>
            <a:noFill/>
            <a:ln w="25400" cap="sq" cmpd="sng" algn="ctr">
              <a:solidFill>
                <a:srgbClr val="66FF33"/>
              </a:solidFill>
              <a:prstDash val="solid"/>
              <a:round/>
              <a:headEnd type="none" w="med" len="med"/>
              <a:tailEnd type="none" w="med" len="med"/>
            </a:ln>
            <a:effectLst/>
          </p:spPr>
        </p:cxnSp>
        <p:cxnSp>
          <p:nvCxnSpPr>
            <p:cNvPr id="255" name="Straight Connector 254"/>
            <p:cNvCxnSpPr/>
            <p:nvPr/>
          </p:nvCxnSpPr>
          <p:spPr bwMode="auto">
            <a:xfrm flipV="1">
              <a:off x="7367596" y="3348454"/>
              <a:ext cx="692251" cy="726962"/>
            </a:xfrm>
            <a:prstGeom prst="line">
              <a:avLst/>
            </a:prstGeom>
            <a:noFill/>
            <a:ln w="25400" cap="sq" cmpd="sng" algn="ctr">
              <a:solidFill>
                <a:srgbClr val="66FF33"/>
              </a:solidFill>
              <a:prstDash val="solid"/>
              <a:round/>
              <a:headEnd type="none" w="med" len="med"/>
              <a:tailEnd type="none" w="med" len="med"/>
            </a:ln>
            <a:effectLst/>
          </p:spPr>
        </p:cxnSp>
        <p:cxnSp>
          <p:nvCxnSpPr>
            <p:cNvPr id="256" name="Straight Connector 255"/>
            <p:cNvCxnSpPr/>
            <p:nvPr/>
          </p:nvCxnSpPr>
          <p:spPr bwMode="auto">
            <a:xfrm flipV="1">
              <a:off x="5286516" y="3410458"/>
              <a:ext cx="711447" cy="205339"/>
            </a:xfrm>
            <a:prstGeom prst="line">
              <a:avLst/>
            </a:prstGeom>
            <a:noFill/>
            <a:ln w="25400" cap="sq" cmpd="sng" algn="ctr">
              <a:solidFill>
                <a:srgbClr val="66FF33"/>
              </a:solidFill>
              <a:prstDash val="solid"/>
              <a:round/>
              <a:headEnd type="none" w="med" len="med"/>
              <a:tailEnd type="none" w="med" len="med"/>
            </a:ln>
            <a:effectLst/>
          </p:spPr>
        </p:cxnSp>
        <p:sp>
          <p:nvSpPr>
            <p:cNvPr id="257" name="Rectangle 256"/>
            <p:cNvSpPr/>
            <p:nvPr/>
          </p:nvSpPr>
          <p:spPr>
            <a:xfrm>
              <a:off x="5422868" y="3253046"/>
              <a:ext cx="526069" cy="224620"/>
            </a:xfrm>
            <a:prstGeom prst="rect">
              <a:avLst/>
            </a:prstGeom>
            <a:solidFill>
              <a:srgbClr val="000066"/>
            </a:solidFill>
          </p:spPr>
          <p:txBody>
            <a:bodyPr wrap="none" rtlCol="0" anchor="ctr">
              <a:spAutoFit/>
            </a:bodyPr>
            <a:lstStyle/>
            <a:p>
              <a:pPr algn="ctr"/>
              <a:endParaRPr lang="en-CA" sz="3200">
                <a:cs typeface="Times New Roman" panose="02020603050405020304" pitchFamily="18" charset="0"/>
                <a:sym typeface="Symbol" panose="05050102010706020507" pitchFamily="18" charset="2"/>
              </a:endParaRPr>
            </a:p>
          </p:txBody>
        </p:sp>
        <p:sp>
          <p:nvSpPr>
            <p:cNvPr id="258" name="Rectangle 257"/>
            <p:cNvSpPr/>
            <p:nvPr/>
          </p:nvSpPr>
          <p:spPr>
            <a:xfrm>
              <a:off x="5406609" y="3215902"/>
              <a:ext cx="537444" cy="281437"/>
            </a:xfrm>
            <a:prstGeom prst="rect">
              <a:avLst/>
            </a:prstGeom>
            <a:noFill/>
          </p:spPr>
          <p:txBody>
            <a:bodyPr wrap="square">
              <a:spAutoFit/>
            </a:bodyPr>
            <a:lstStyle/>
            <a:p>
              <a:r>
                <a:rPr lang="en-US" altLang="en-US" sz="1200" i="1" err="1">
                  <a:solidFill>
                    <a:srgbClr val="66FF33"/>
                  </a:solidFill>
                  <a:cs typeface="Times New Roman" panose="02020603050405020304" pitchFamily="18" charset="0"/>
                  <a:sym typeface="Symbol" panose="05050102010706020507" pitchFamily="18" charset="2"/>
                </a:rPr>
                <a:t>w</a:t>
              </a:r>
              <a:r>
                <a:rPr lang="en-US" altLang="en-US" sz="1200" i="1" baseline="-25000" err="1">
                  <a:solidFill>
                    <a:srgbClr val="66FF33"/>
                  </a:solidFill>
                  <a:cs typeface="Times New Roman" panose="02020603050405020304" pitchFamily="18" charset="0"/>
                  <a:sym typeface="Symbol" panose="05050102010706020507" pitchFamily="18" charset="2"/>
                </a:rPr>
                <a:t>k</a:t>
              </a:r>
              <a:endParaRPr lang="en-CA" sz="1200">
                <a:solidFill>
                  <a:srgbClr val="66FF33"/>
                </a:solidFill>
              </a:endParaRPr>
            </a:p>
          </p:txBody>
        </p:sp>
        <p:cxnSp>
          <p:nvCxnSpPr>
            <p:cNvPr id="259" name="Straight Connector 258"/>
            <p:cNvCxnSpPr/>
            <p:nvPr/>
          </p:nvCxnSpPr>
          <p:spPr bwMode="auto">
            <a:xfrm>
              <a:off x="6038583" y="3542307"/>
              <a:ext cx="576431" cy="130815"/>
            </a:xfrm>
            <a:prstGeom prst="line">
              <a:avLst/>
            </a:prstGeom>
            <a:noFill/>
            <a:ln w="25400" cap="sq" cmpd="sng" algn="ctr">
              <a:solidFill>
                <a:srgbClr val="66FF33"/>
              </a:solidFill>
              <a:prstDash val="solid"/>
              <a:round/>
              <a:headEnd type="none" w="med" len="med"/>
              <a:tailEnd type="none" w="med" len="med"/>
            </a:ln>
            <a:effectLst/>
          </p:spPr>
        </p:cxnSp>
        <p:cxnSp>
          <p:nvCxnSpPr>
            <p:cNvPr id="260" name="Straight Connector 259"/>
            <p:cNvCxnSpPr/>
            <p:nvPr/>
          </p:nvCxnSpPr>
          <p:spPr bwMode="auto">
            <a:xfrm>
              <a:off x="5991531" y="3010343"/>
              <a:ext cx="623483" cy="631757"/>
            </a:xfrm>
            <a:prstGeom prst="line">
              <a:avLst/>
            </a:prstGeom>
            <a:noFill/>
            <a:ln w="25400" cap="sq" cmpd="sng" algn="ctr">
              <a:solidFill>
                <a:srgbClr val="66FF33"/>
              </a:solidFill>
              <a:prstDash val="solid"/>
              <a:round/>
              <a:headEnd type="none" w="med" len="med"/>
              <a:tailEnd type="none" w="med" len="med"/>
            </a:ln>
            <a:effectLst/>
          </p:spPr>
        </p:cxnSp>
        <p:cxnSp>
          <p:nvCxnSpPr>
            <p:cNvPr id="261" name="Straight Connector 260"/>
            <p:cNvCxnSpPr/>
            <p:nvPr/>
          </p:nvCxnSpPr>
          <p:spPr bwMode="auto">
            <a:xfrm>
              <a:off x="5990129" y="3141476"/>
              <a:ext cx="641740" cy="500624"/>
            </a:xfrm>
            <a:prstGeom prst="line">
              <a:avLst/>
            </a:prstGeom>
            <a:noFill/>
            <a:ln w="25400" cap="sq" cmpd="sng" algn="ctr">
              <a:solidFill>
                <a:srgbClr val="66FF33"/>
              </a:solidFill>
              <a:prstDash val="solid"/>
              <a:round/>
              <a:headEnd type="none" w="med" len="med"/>
              <a:tailEnd type="none" w="med" len="med"/>
            </a:ln>
            <a:effectLst/>
          </p:spPr>
        </p:cxnSp>
        <p:cxnSp>
          <p:nvCxnSpPr>
            <p:cNvPr id="262" name="Straight Connector 261"/>
            <p:cNvCxnSpPr/>
            <p:nvPr/>
          </p:nvCxnSpPr>
          <p:spPr bwMode="auto">
            <a:xfrm>
              <a:off x="5988726" y="3273840"/>
              <a:ext cx="626288" cy="399281"/>
            </a:xfrm>
            <a:prstGeom prst="line">
              <a:avLst/>
            </a:prstGeom>
            <a:noFill/>
            <a:ln w="25400" cap="sq" cmpd="sng" algn="ctr">
              <a:solidFill>
                <a:srgbClr val="66FF33"/>
              </a:solidFill>
              <a:prstDash val="solid"/>
              <a:round/>
              <a:headEnd type="none" w="med" len="med"/>
              <a:tailEnd type="none" w="med" len="med"/>
            </a:ln>
            <a:effectLst/>
          </p:spPr>
        </p:cxnSp>
        <p:cxnSp>
          <p:nvCxnSpPr>
            <p:cNvPr id="263" name="Straight Connector 262"/>
            <p:cNvCxnSpPr/>
            <p:nvPr/>
          </p:nvCxnSpPr>
          <p:spPr bwMode="auto">
            <a:xfrm>
              <a:off x="5987323" y="3407437"/>
              <a:ext cx="644546" cy="234664"/>
            </a:xfrm>
            <a:prstGeom prst="line">
              <a:avLst/>
            </a:prstGeom>
            <a:noFill/>
            <a:ln w="25400" cap="sq" cmpd="sng" algn="ctr">
              <a:solidFill>
                <a:srgbClr val="66FF33"/>
              </a:solidFill>
              <a:prstDash val="solid"/>
              <a:round/>
              <a:headEnd type="none" w="med" len="med"/>
              <a:tailEnd type="none" w="med" len="med"/>
            </a:ln>
            <a:effectLst/>
          </p:spPr>
        </p:cxnSp>
        <p:cxnSp>
          <p:nvCxnSpPr>
            <p:cNvPr id="264" name="Straight Connector 263"/>
            <p:cNvCxnSpPr/>
            <p:nvPr/>
          </p:nvCxnSpPr>
          <p:spPr bwMode="auto">
            <a:xfrm flipV="1">
              <a:off x="5984517" y="3629251"/>
              <a:ext cx="688042" cy="45377"/>
            </a:xfrm>
            <a:prstGeom prst="line">
              <a:avLst/>
            </a:prstGeom>
            <a:noFill/>
            <a:ln w="25400" cap="sq" cmpd="sng" algn="ctr">
              <a:solidFill>
                <a:srgbClr val="66FF33"/>
              </a:solidFill>
              <a:prstDash val="solid"/>
              <a:round/>
              <a:headEnd type="none" w="med" len="med"/>
              <a:tailEnd type="none" w="med" len="med"/>
            </a:ln>
            <a:effectLst/>
          </p:spPr>
        </p:cxnSp>
        <p:cxnSp>
          <p:nvCxnSpPr>
            <p:cNvPr id="265" name="Straight Connector 264"/>
            <p:cNvCxnSpPr/>
            <p:nvPr/>
          </p:nvCxnSpPr>
          <p:spPr bwMode="auto">
            <a:xfrm flipV="1">
              <a:off x="5983115" y="3629251"/>
              <a:ext cx="689445" cy="178972"/>
            </a:xfrm>
            <a:prstGeom prst="line">
              <a:avLst/>
            </a:prstGeom>
            <a:noFill/>
            <a:ln w="25400" cap="sq" cmpd="sng" algn="ctr">
              <a:solidFill>
                <a:srgbClr val="66FF33"/>
              </a:solidFill>
              <a:prstDash val="solid"/>
              <a:round/>
              <a:headEnd type="none" w="med" len="med"/>
              <a:tailEnd type="none" w="med" len="med"/>
            </a:ln>
            <a:effectLst/>
          </p:spPr>
        </p:cxnSp>
        <p:cxnSp>
          <p:nvCxnSpPr>
            <p:cNvPr id="266" name="Straight Connector 265"/>
            <p:cNvCxnSpPr/>
            <p:nvPr/>
          </p:nvCxnSpPr>
          <p:spPr bwMode="auto">
            <a:xfrm flipV="1">
              <a:off x="5981712" y="3704143"/>
              <a:ext cx="650157" cy="237676"/>
            </a:xfrm>
            <a:prstGeom prst="line">
              <a:avLst/>
            </a:prstGeom>
            <a:noFill/>
            <a:ln w="25400" cap="sq" cmpd="sng" algn="ctr">
              <a:solidFill>
                <a:srgbClr val="66FF33"/>
              </a:solidFill>
              <a:prstDash val="solid"/>
              <a:round/>
              <a:headEnd type="none" w="med" len="med"/>
              <a:tailEnd type="none" w="med" len="med"/>
            </a:ln>
            <a:effectLst/>
          </p:spPr>
        </p:cxnSp>
        <p:cxnSp>
          <p:nvCxnSpPr>
            <p:cNvPr id="267" name="Straight Connector 266"/>
            <p:cNvCxnSpPr/>
            <p:nvPr/>
          </p:nvCxnSpPr>
          <p:spPr bwMode="auto">
            <a:xfrm flipV="1">
              <a:off x="5980309" y="3629251"/>
              <a:ext cx="692251" cy="446165"/>
            </a:xfrm>
            <a:prstGeom prst="line">
              <a:avLst/>
            </a:prstGeom>
            <a:noFill/>
            <a:ln w="25400" cap="sq" cmpd="sng" algn="ctr">
              <a:solidFill>
                <a:srgbClr val="66FF33"/>
              </a:solidFill>
              <a:prstDash val="solid"/>
              <a:round/>
              <a:headEnd type="none" w="med" len="med"/>
              <a:tailEnd type="none" w="med" len="med"/>
            </a:ln>
            <a:effectLst/>
          </p:spPr>
        </p:cxnSp>
        <p:cxnSp>
          <p:nvCxnSpPr>
            <p:cNvPr id="268" name="Straight Connector 267"/>
            <p:cNvCxnSpPr/>
            <p:nvPr/>
          </p:nvCxnSpPr>
          <p:spPr bwMode="auto">
            <a:xfrm flipV="1">
              <a:off x="6038583" y="3277078"/>
              <a:ext cx="576431" cy="249506"/>
            </a:xfrm>
            <a:prstGeom prst="line">
              <a:avLst/>
            </a:prstGeom>
            <a:noFill/>
            <a:ln w="25400" cap="sq" cmpd="sng" algn="ctr">
              <a:solidFill>
                <a:srgbClr val="66FF33"/>
              </a:solidFill>
              <a:prstDash val="solid"/>
              <a:round/>
              <a:headEnd type="none" w="med" len="med"/>
              <a:tailEnd type="none" w="med" len="med"/>
            </a:ln>
            <a:effectLst/>
          </p:spPr>
        </p:cxnSp>
        <p:cxnSp>
          <p:nvCxnSpPr>
            <p:cNvPr id="269" name="Straight Connector 268"/>
            <p:cNvCxnSpPr/>
            <p:nvPr/>
          </p:nvCxnSpPr>
          <p:spPr bwMode="auto">
            <a:xfrm>
              <a:off x="5991531" y="3010343"/>
              <a:ext cx="623483" cy="266735"/>
            </a:xfrm>
            <a:prstGeom prst="line">
              <a:avLst/>
            </a:prstGeom>
            <a:noFill/>
            <a:ln w="25400" cap="sq" cmpd="sng" algn="ctr">
              <a:solidFill>
                <a:srgbClr val="66FF33"/>
              </a:solidFill>
              <a:prstDash val="solid"/>
              <a:round/>
              <a:headEnd type="none" w="med" len="med"/>
              <a:tailEnd type="none" w="med" len="med"/>
            </a:ln>
            <a:effectLst/>
          </p:spPr>
        </p:cxnSp>
        <p:cxnSp>
          <p:nvCxnSpPr>
            <p:cNvPr id="270" name="Straight Connector 269"/>
            <p:cNvCxnSpPr/>
            <p:nvPr/>
          </p:nvCxnSpPr>
          <p:spPr bwMode="auto">
            <a:xfrm>
              <a:off x="5990129" y="3141476"/>
              <a:ext cx="613663" cy="135146"/>
            </a:xfrm>
            <a:prstGeom prst="line">
              <a:avLst/>
            </a:prstGeom>
            <a:noFill/>
            <a:ln w="25400" cap="sq" cmpd="sng" algn="ctr">
              <a:solidFill>
                <a:srgbClr val="66FF33"/>
              </a:solidFill>
              <a:prstDash val="solid"/>
              <a:round/>
              <a:headEnd type="none" w="med" len="med"/>
              <a:tailEnd type="none" w="med" len="med"/>
            </a:ln>
            <a:effectLst/>
          </p:spPr>
        </p:cxnSp>
        <p:cxnSp>
          <p:nvCxnSpPr>
            <p:cNvPr id="271" name="Straight Connector 270"/>
            <p:cNvCxnSpPr/>
            <p:nvPr/>
          </p:nvCxnSpPr>
          <p:spPr bwMode="auto">
            <a:xfrm>
              <a:off x="5988726" y="3273841"/>
              <a:ext cx="615066" cy="11785"/>
            </a:xfrm>
            <a:prstGeom prst="line">
              <a:avLst/>
            </a:prstGeom>
            <a:noFill/>
            <a:ln w="25400" cap="sq" cmpd="sng" algn="ctr">
              <a:solidFill>
                <a:srgbClr val="66FF33"/>
              </a:solidFill>
              <a:prstDash val="solid"/>
              <a:round/>
              <a:headEnd type="none" w="med" len="med"/>
              <a:tailEnd type="none" w="med" len="med"/>
            </a:ln>
            <a:effectLst/>
          </p:spPr>
        </p:cxnSp>
        <p:cxnSp>
          <p:nvCxnSpPr>
            <p:cNvPr id="272" name="Straight Connector 271"/>
            <p:cNvCxnSpPr/>
            <p:nvPr/>
          </p:nvCxnSpPr>
          <p:spPr bwMode="auto">
            <a:xfrm flipV="1">
              <a:off x="5987323" y="3273841"/>
              <a:ext cx="616469" cy="133596"/>
            </a:xfrm>
            <a:prstGeom prst="line">
              <a:avLst/>
            </a:prstGeom>
            <a:noFill/>
            <a:ln w="25400" cap="sq" cmpd="sng" algn="ctr">
              <a:solidFill>
                <a:srgbClr val="66FF33"/>
              </a:solidFill>
              <a:prstDash val="solid"/>
              <a:round/>
              <a:headEnd type="none" w="med" len="med"/>
              <a:tailEnd type="none" w="med" len="med"/>
            </a:ln>
            <a:effectLst/>
          </p:spPr>
        </p:cxnSp>
        <p:cxnSp>
          <p:nvCxnSpPr>
            <p:cNvPr id="273" name="Straight Connector 272"/>
            <p:cNvCxnSpPr/>
            <p:nvPr/>
          </p:nvCxnSpPr>
          <p:spPr bwMode="auto">
            <a:xfrm flipV="1">
              <a:off x="5985920" y="3277078"/>
              <a:ext cx="629094" cy="263954"/>
            </a:xfrm>
            <a:prstGeom prst="line">
              <a:avLst/>
            </a:prstGeom>
            <a:noFill/>
            <a:ln w="25400" cap="sq" cmpd="sng" algn="ctr">
              <a:solidFill>
                <a:srgbClr val="66FF33"/>
              </a:solidFill>
              <a:prstDash val="solid"/>
              <a:round/>
              <a:headEnd type="none" w="med" len="med"/>
              <a:tailEnd type="none" w="med" len="med"/>
            </a:ln>
            <a:effectLst/>
          </p:spPr>
        </p:cxnSp>
        <p:cxnSp>
          <p:nvCxnSpPr>
            <p:cNvPr id="274" name="Straight Connector 273"/>
            <p:cNvCxnSpPr/>
            <p:nvPr/>
          </p:nvCxnSpPr>
          <p:spPr bwMode="auto">
            <a:xfrm flipV="1">
              <a:off x="5984517" y="3277078"/>
              <a:ext cx="630497" cy="397550"/>
            </a:xfrm>
            <a:prstGeom prst="line">
              <a:avLst/>
            </a:prstGeom>
            <a:noFill/>
            <a:ln w="25400" cap="sq" cmpd="sng" algn="ctr">
              <a:solidFill>
                <a:srgbClr val="66FF33"/>
              </a:solidFill>
              <a:prstDash val="solid"/>
              <a:round/>
              <a:headEnd type="none" w="med" len="med"/>
              <a:tailEnd type="none" w="med" len="med"/>
            </a:ln>
            <a:effectLst/>
          </p:spPr>
        </p:cxnSp>
        <p:cxnSp>
          <p:nvCxnSpPr>
            <p:cNvPr id="275" name="Straight Connector 274"/>
            <p:cNvCxnSpPr/>
            <p:nvPr/>
          </p:nvCxnSpPr>
          <p:spPr bwMode="auto">
            <a:xfrm flipV="1">
              <a:off x="5983115" y="3292640"/>
              <a:ext cx="620677" cy="515583"/>
            </a:xfrm>
            <a:prstGeom prst="line">
              <a:avLst/>
            </a:prstGeom>
            <a:noFill/>
            <a:ln w="25400" cap="sq" cmpd="sng" algn="ctr">
              <a:solidFill>
                <a:srgbClr val="66FF33"/>
              </a:solidFill>
              <a:prstDash val="solid"/>
              <a:round/>
              <a:headEnd type="none" w="med" len="med"/>
              <a:tailEnd type="none" w="med" len="med"/>
            </a:ln>
            <a:effectLst/>
          </p:spPr>
        </p:cxnSp>
        <p:cxnSp>
          <p:nvCxnSpPr>
            <p:cNvPr id="276" name="Straight Connector 275"/>
            <p:cNvCxnSpPr/>
            <p:nvPr/>
          </p:nvCxnSpPr>
          <p:spPr bwMode="auto">
            <a:xfrm flipV="1">
              <a:off x="5981712" y="3285626"/>
              <a:ext cx="627031" cy="656194"/>
            </a:xfrm>
            <a:prstGeom prst="line">
              <a:avLst/>
            </a:prstGeom>
            <a:noFill/>
            <a:ln w="25400" cap="sq" cmpd="sng" algn="ctr">
              <a:solidFill>
                <a:srgbClr val="66FF33"/>
              </a:solidFill>
              <a:prstDash val="solid"/>
              <a:round/>
              <a:headEnd type="none" w="med" len="med"/>
              <a:tailEnd type="none" w="med" len="med"/>
            </a:ln>
            <a:effectLst/>
          </p:spPr>
        </p:cxnSp>
        <p:cxnSp>
          <p:nvCxnSpPr>
            <p:cNvPr id="277" name="Straight Connector 276"/>
            <p:cNvCxnSpPr/>
            <p:nvPr/>
          </p:nvCxnSpPr>
          <p:spPr bwMode="auto">
            <a:xfrm flipV="1">
              <a:off x="5980309" y="3277078"/>
              <a:ext cx="634705" cy="798338"/>
            </a:xfrm>
            <a:prstGeom prst="line">
              <a:avLst/>
            </a:prstGeom>
            <a:noFill/>
            <a:ln w="25400" cap="sq" cmpd="sng" algn="ctr">
              <a:solidFill>
                <a:srgbClr val="66FF33"/>
              </a:solidFill>
              <a:prstDash val="solid"/>
              <a:round/>
              <a:headEnd type="none" w="med" len="med"/>
              <a:tailEnd type="none" w="med" len="med"/>
            </a:ln>
            <a:effectLst/>
          </p:spPr>
        </p:cxnSp>
        <p:cxnSp>
          <p:nvCxnSpPr>
            <p:cNvPr id="278" name="Straight Connector 277"/>
            <p:cNvCxnSpPr/>
            <p:nvPr/>
          </p:nvCxnSpPr>
          <p:spPr bwMode="auto">
            <a:xfrm>
              <a:off x="6733970" y="3536626"/>
              <a:ext cx="645862" cy="201685"/>
            </a:xfrm>
            <a:prstGeom prst="line">
              <a:avLst/>
            </a:prstGeom>
            <a:noFill/>
            <a:ln w="25400" cap="sq" cmpd="sng" algn="ctr">
              <a:solidFill>
                <a:srgbClr val="66FF33"/>
              </a:solidFill>
              <a:prstDash val="solid"/>
              <a:round/>
              <a:headEnd type="none" w="med" len="med"/>
              <a:tailEnd type="none" w="med" len="med"/>
            </a:ln>
            <a:effectLst/>
          </p:spPr>
        </p:cxnSp>
      </p:grpSp>
      <p:sp>
        <p:nvSpPr>
          <p:cNvPr id="279" name="Rounded Rectangular Callout 278"/>
          <p:cNvSpPr/>
          <p:nvPr/>
        </p:nvSpPr>
        <p:spPr>
          <a:xfrm>
            <a:off x="-152400" y="4572000"/>
            <a:ext cx="4117371" cy="817245"/>
          </a:xfrm>
          <a:prstGeom prst="wedgeRoundRectCallout">
            <a:avLst>
              <a:gd name="adj1" fmla="val -29683"/>
              <a:gd name="adj2" fmla="val -59211"/>
              <a:gd name="adj3" fmla="val 16667"/>
            </a:avLst>
          </a:prstGeom>
          <a:ln w="25400">
            <a:solidFill>
              <a:schemeClr val="tx2"/>
            </a:solidFill>
          </a:ln>
        </p:spPr>
        <p:txBody>
          <a:bodyPr wrap="square" lIns="0" tIns="0" rIns="0" bIns="0" rtlCol="0" anchor="ctr">
            <a:spAutoFit/>
          </a:bodyPr>
          <a:lstStyle/>
          <a:p>
            <a:pPr algn="ctr"/>
            <a:r>
              <a:rPr lang="en-US" altLang="en-US" sz="2400">
                <a:cs typeface="Times New Roman" pitchFamily="18" charset="0"/>
              </a:rPr>
              <a:t>I move in the direction and speed of steepest decent.</a:t>
            </a:r>
          </a:p>
        </p:txBody>
      </p:sp>
      <p:sp>
        <p:nvSpPr>
          <p:cNvPr id="205" name="Rectangle 5"/>
          <p:cNvSpPr>
            <a:spLocks noChangeArrowheads="1"/>
          </p:cNvSpPr>
          <p:nvPr/>
        </p:nvSpPr>
        <p:spPr bwMode="auto">
          <a:xfrm>
            <a:off x="3886200" y="2615148"/>
            <a:ext cx="926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46" name="Rounded Rectangular Callout 145"/>
          <p:cNvSpPr/>
          <p:nvPr/>
        </p:nvSpPr>
        <p:spPr>
          <a:xfrm>
            <a:off x="7331325" y="124777"/>
            <a:ext cx="1627474" cy="408623"/>
          </a:xfrm>
          <a:prstGeom prst="wedgeRoundRectCallout">
            <a:avLst>
              <a:gd name="adj1" fmla="val -8497"/>
              <a:gd name="adj2" fmla="val 111783"/>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Much better!</a:t>
            </a:r>
            <a:endParaRPr lang="en-CA" sz="2400">
              <a:solidFill>
                <a:srgbClr val="FAD261"/>
              </a:solidFill>
              <a:cs typeface="Times New Roman" panose="02020603050405020304" pitchFamily="18" charset="0"/>
              <a:sym typeface="Symbol" panose="05050102010706020507" pitchFamily="18" charset="2"/>
            </a:endParaRPr>
          </a:p>
        </p:txBody>
      </p:sp>
      <p:pic>
        <p:nvPicPr>
          <p:cNvPr id="142" name="Picture 1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4520" y="5185444"/>
            <a:ext cx="508696" cy="643316"/>
          </a:xfrm>
          <a:prstGeom prst="rect">
            <a:avLst/>
          </a:prstGeom>
        </p:spPr>
      </p:pic>
      <p:sp>
        <p:nvSpPr>
          <p:cNvPr id="143" name="Rounded Rectangular Callout 142"/>
          <p:cNvSpPr/>
          <p:nvPr/>
        </p:nvSpPr>
        <p:spPr>
          <a:xfrm>
            <a:off x="381000" y="5486400"/>
            <a:ext cx="3096727" cy="1225868"/>
          </a:xfrm>
          <a:prstGeom prst="wedgeRoundRectCallout">
            <a:avLst>
              <a:gd name="adj1" fmla="val -29683"/>
              <a:gd name="adj2" fmla="val -59211"/>
              <a:gd name="adj3" fmla="val 16667"/>
            </a:avLst>
          </a:prstGeom>
          <a:ln w="25400">
            <a:solidFill>
              <a:schemeClr val="tx2"/>
            </a:solidFill>
          </a:ln>
        </p:spPr>
        <p:txBody>
          <a:bodyPr wrap="square" lIns="0" tIns="0" rIns="0" bIns="0" rtlCol="0" anchor="ctr">
            <a:spAutoFit/>
          </a:bodyPr>
          <a:lstStyle/>
          <a:p>
            <a:pPr algn="ctr"/>
            <a:r>
              <a:rPr lang="en-US" altLang="en-US" sz="2400">
                <a:cs typeface="Times New Roman" pitchFamily="18" charset="0"/>
              </a:rPr>
              <a:t>I hope to find </a:t>
            </a:r>
          </a:p>
          <a:p>
            <a:pPr algn="ctr"/>
            <a:r>
              <a:rPr lang="en-US" altLang="en-US" sz="2400">
                <a:cs typeface="Times New Roman" pitchFamily="18" charset="0"/>
              </a:rPr>
              <a:t>a deep valley </a:t>
            </a:r>
          </a:p>
          <a:p>
            <a:pPr algn="ctr"/>
            <a:r>
              <a:rPr lang="en-US" altLang="en-US" sz="2400">
                <a:cs typeface="Times New Roman" pitchFamily="18" charset="0"/>
              </a:rPr>
              <a:t>where the error is small.</a:t>
            </a:r>
          </a:p>
        </p:txBody>
      </p:sp>
      <p:sp>
        <p:nvSpPr>
          <p:cNvPr id="144" name="Rounded Rectangular Callout 143"/>
          <p:cNvSpPr/>
          <p:nvPr/>
        </p:nvSpPr>
        <p:spPr>
          <a:xfrm>
            <a:off x="4191000" y="3652599"/>
            <a:ext cx="4331240" cy="919401"/>
          </a:xfrm>
          <a:prstGeom prst="wedgeRoundRectCallout">
            <a:avLst>
              <a:gd name="adj1" fmla="val -40153"/>
              <a:gd name="adj2" fmla="val -103650"/>
              <a:gd name="adj3" fmla="val 16667"/>
            </a:avLst>
          </a:prstGeom>
          <a:ln w="25400">
            <a:solidFill>
              <a:schemeClr val="tx2"/>
            </a:solidFill>
          </a:ln>
        </p:spPr>
        <p:txBody>
          <a:bodyPr wrap="square" rtlCol="0" anchor="ctr">
            <a:spAutoFit/>
          </a:bodyPr>
          <a:lstStyle/>
          <a:p>
            <a:pPr algn="ctr"/>
            <a:r>
              <a:rPr lang="en-US" altLang="en-US" sz="2400">
                <a:solidFill>
                  <a:srgbClr val="00B050"/>
                </a:solidFill>
                <a:sym typeface="Symbol" panose="05050102010706020507" pitchFamily="18" charset="2"/>
              </a:rPr>
              <a:t></a:t>
            </a:r>
            <a:r>
              <a:rPr lang="en-US" altLang="en-US" sz="2400" i="1">
                <a:solidFill>
                  <a:srgbClr val="00B050"/>
                </a:solidFill>
              </a:rPr>
              <a:t>w</a:t>
            </a:r>
            <a:r>
              <a:rPr lang="en-US" altLang="en-US" sz="2400" i="1" baseline="-25000">
                <a:solidFill>
                  <a:srgbClr val="00B050"/>
                </a:solidFill>
              </a:rPr>
              <a:t>1</a:t>
            </a:r>
            <a:r>
              <a:rPr lang="en-US" altLang="en-US" sz="2400" i="1">
                <a:solidFill>
                  <a:srgbClr val="00B050"/>
                </a:solidFill>
              </a:rPr>
              <a:t>,…,</a:t>
            </a:r>
            <a:r>
              <a:rPr lang="en-US" altLang="en-US" sz="2400" i="1" err="1">
                <a:solidFill>
                  <a:srgbClr val="00B050"/>
                </a:solidFill>
              </a:rPr>
              <a:t>w</a:t>
            </a:r>
            <a:r>
              <a:rPr lang="en-US" altLang="en-US" sz="2400" i="1" baseline="-25000" err="1">
                <a:solidFill>
                  <a:srgbClr val="00B050"/>
                </a:solidFill>
              </a:rPr>
              <a:t>m</a:t>
            </a:r>
            <a:r>
              <a:rPr lang="en-US" altLang="en-US" sz="2400">
                <a:solidFill>
                  <a:srgbClr val="00B050"/>
                </a:solidFill>
                <a:sym typeface="Symbol" panose="05050102010706020507" pitchFamily="18" charset="2"/>
              </a:rPr>
              <a:t> </a:t>
            </a:r>
            <a:r>
              <a:rPr lang="en-US" altLang="en-US" sz="2400">
                <a:solidFill>
                  <a:schemeClr val="bg2"/>
                </a:solidFill>
                <a:sym typeface="Symbol" panose="05050102010706020507" pitchFamily="18" charset="2"/>
              </a:rPr>
              <a:t>v</a:t>
            </a:r>
            <a:r>
              <a:rPr lang="en-US" altLang="en-US" sz="2400">
                <a:solidFill>
                  <a:schemeClr val="bg2"/>
                </a:solidFill>
              </a:rPr>
              <a:t>isualized here </a:t>
            </a:r>
            <a:br>
              <a:rPr lang="en-US" altLang="en-US" sz="2400">
                <a:solidFill>
                  <a:schemeClr val="bg2"/>
                </a:solidFill>
              </a:rPr>
            </a:br>
            <a:r>
              <a:rPr lang="en-US" altLang="en-US" sz="2400">
                <a:solidFill>
                  <a:schemeClr val="bg2"/>
                </a:solidFill>
              </a:rPr>
              <a:t>by my location.</a:t>
            </a:r>
            <a:endParaRPr lang="en-US" altLang="en-US" sz="2400">
              <a:sym typeface="Symbol" panose="05050102010706020507" pitchFamily="18" charset="2"/>
            </a:endParaRPr>
          </a:p>
        </p:txBody>
      </p:sp>
      <p:grpSp>
        <p:nvGrpSpPr>
          <p:cNvPr id="151" name="Group 150"/>
          <p:cNvGrpSpPr/>
          <p:nvPr/>
        </p:nvGrpSpPr>
        <p:grpSpPr>
          <a:xfrm>
            <a:off x="5029200" y="2916555"/>
            <a:ext cx="2374211" cy="511504"/>
            <a:chOff x="4953000" y="2906689"/>
            <a:chExt cx="2860876" cy="622408"/>
          </a:xfrm>
        </p:grpSpPr>
        <p:sp>
          <p:nvSpPr>
            <p:cNvPr id="152" name="Rectangle 5"/>
            <p:cNvSpPr>
              <a:spLocks noChangeArrowheads="1"/>
            </p:cNvSpPr>
            <p:nvPr/>
          </p:nvSpPr>
          <p:spPr bwMode="auto">
            <a:xfrm>
              <a:off x="5037461" y="2965700"/>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53" name="Rectangle 5"/>
            <p:cNvSpPr>
              <a:spLocks noChangeArrowheads="1"/>
            </p:cNvSpPr>
            <p:nvPr/>
          </p:nvSpPr>
          <p:spPr bwMode="auto">
            <a:xfrm>
              <a:off x="6590740" y="2967334"/>
              <a:ext cx="1116844" cy="5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400">
                  <a:solidFill>
                    <a:srgbClr val="66FF33"/>
                  </a:solidFill>
                  <a:latin typeface="Times New Roman" panose="02020603050405020304" pitchFamily="18" charset="0"/>
                </a:rPr>
                <a:t>face</a:t>
              </a:r>
            </a:p>
          </p:txBody>
        </p:sp>
        <p:sp>
          <p:nvSpPr>
            <p:cNvPr id="154" name="Rounded Rectangular Callout 153"/>
            <p:cNvSpPr/>
            <p:nvPr/>
          </p:nvSpPr>
          <p:spPr>
            <a:xfrm>
              <a:off x="4953000" y="2906689"/>
              <a:ext cx="2860876" cy="621524"/>
            </a:xfrm>
            <a:prstGeom prst="wedgeRoundRectCallout">
              <a:avLst>
                <a:gd name="adj1" fmla="val -57543"/>
                <a:gd name="adj2" fmla="val -68447"/>
                <a:gd name="adj3" fmla="val 16667"/>
              </a:avLst>
            </a:prstGeom>
            <a:ln w="25400">
              <a:solidFill>
                <a:schemeClr val="tx2"/>
              </a:solidFill>
            </a:ln>
          </p:spPr>
          <p:txBody>
            <a:bodyPr wrap="square" rtlCol="0" anchor="ctr">
              <a:spAutoFit/>
            </a:bodyPr>
            <a:lstStyle/>
            <a:p>
              <a:pPr algn="ctr"/>
              <a:r>
                <a:rPr lang="en-US" sz="2400">
                  <a:sym typeface="Symbol" panose="05050102010706020507" pitchFamily="18" charset="2"/>
                </a:rPr>
                <a:t>                           </a:t>
              </a:r>
              <a:endParaRPr lang="en-CA" sz="2400">
                <a:cs typeface="Times New Roman" panose="02020603050405020304" pitchFamily="18" charset="0"/>
                <a:sym typeface="Symbol" panose="05050102010706020507" pitchFamily="18" charset="2"/>
              </a:endParaRPr>
            </a:p>
          </p:txBody>
        </p:sp>
      </p:grpSp>
      <p:sp>
        <p:nvSpPr>
          <p:cNvPr id="101" name="Rounded Rectangular Callout 144">
            <a:extLst>
              <a:ext uri="{FF2B5EF4-FFF2-40B4-BE49-F238E27FC236}">
                <a16:creationId xmlns:a16="http://schemas.microsoft.com/office/drawing/2014/main" id="{B687095F-8C02-4B45-AEE9-97AD05F57EE1}"/>
              </a:ext>
            </a:extLst>
          </p:cNvPr>
          <p:cNvSpPr/>
          <p:nvPr/>
        </p:nvSpPr>
        <p:spPr>
          <a:xfrm>
            <a:off x="7522112" y="2288521"/>
            <a:ext cx="1545688" cy="1225868"/>
          </a:xfrm>
          <a:prstGeom prst="wedgeRoundRectCallout">
            <a:avLst>
              <a:gd name="adj1" fmla="val 5263"/>
              <a:gd name="adj2" fmla="val -115428"/>
              <a:gd name="adj3" fmla="val 16667"/>
            </a:avLst>
          </a:prstGeom>
          <a:ln w="25400">
            <a:solidFill>
              <a:srgbClr val="FF00FF"/>
            </a:solidFill>
          </a:ln>
        </p:spPr>
        <p:txBody>
          <a:bodyPr wrap="none" lIns="0" tIns="0" rIns="0" bIns="0" rtlCol="0" anchor="ctr">
            <a:spAutoFit/>
          </a:bodyPr>
          <a:lstStyle/>
          <a:p>
            <a:pPr algn="ctr"/>
            <a:r>
              <a:rPr lang="en-CA" sz="2400">
                <a:cs typeface="Times New Roman" panose="02020603050405020304" pitchFamily="18" charset="0"/>
                <a:sym typeface="Symbol" panose="05050102010706020507" pitchFamily="18" charset="2"/>
              </a:rPr>
              <a:t>Here is a </a:t>
            </a:r>
          </a:p>
          <a:p>
            <a:pPr algn="ctr"/>
            <a:r>
              <a:rPr lang="en-CA" sz="2400">
                <a:cs typeface="Times New Roman" panose="02020603050405020304" pitchFamily="18" charset="0"/>
                <a:sym typeface="Symbol" panose="05050102010706020507" pitchFamily="18" charset="2"/>
              </a:rPr>
              <a:t>measure of </a:t>
            </a:r>
          </a:p>
          <a:p>
            <a:pPr algn="ctr"/>
            <a:r>
              <a:rPr lang="en-CA" sz="2400">
                <a:cs typeface="Times New Roman" panose="02020603050405020304" pitchFamily="18" charset="0"/>
                <a:sym typeface="Symbol" panose="05050102010706020507" pitchFamily="18" charset="2"/>
              </a:rPr>
              <a:t>your </a:t>
            </a:r>
            <a:r>
              <a:rPr lang="en-CA" sz="2400">
                <a:solidFill>
                  <a:srgbClr val="FAD261"/>
                </a:solidFill>
                <a:cs typeface="Times New Roman" panose="02020603050405020304" pitchFamily="18" charset="0"/>
                <a:sym typeface="Symbol" panose="05050102010706020507" pitchFamily="18" charset="2"/>
              </a:rPr>
              <a:t>error.</a:t>
            </a:r>
          </a:p>
        </p:txBody>
      </p:sp>
    </p:spTree>
    <p:extLst>
      <p:ext uri="{BB962C8B-B14F-4D97-AF65-F5344CB8AC3E}">
        <p14:creationId xmlns:p14="http://schemas.microsoft.com/office/powerpoint/2010/main" val="160135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0-#ppt_w/2"/>
                                          </p:val>
                                        </p:tav>
                                        <p:tav tm="100000">
                                          <p:val>
                                            <p:strVal val="#ppt_x"/>
                                          </p:val>
                                        </p:tav>
                                      </p:tavLst>
                                    </p:anim>
                                    <p:anim calcmode="lin" valueType="num">
                                      <p:cBhvr additive="base">
                                        <p:cTn id="8" dur="500" fill="hold"/>
                                        <p:tgtEl>
                                          <p:spTgt spid="1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9"/>
                                        </p:tgtEl>
                                        <p:attrNameLst>
                                          <p:attrName>style.visibility</p:attrName>
                                        </p:attrNameLst>
                                      </p:cBhvr>
                                      <p:to>
                                        <p:strVal val="visible"/>
                                      </p:to>
                                    </p:set>
                                    <p:anim calcmode="lin" valueType="num">
                                      <p:cBhvr additive="base">
                                        <p:cTn id="13" dur="500" fill="hold"/>
                                        <p:tgtEl>
                                          <p:spTgt spid="279"/>
                                        </p:tgtEl>
                                        <p:attrNameLst>
                                          <p:attrName>ppt_x</p:attrName>
                                        </p:attrNameLst>
                                      </p:cBhvr>
                                      <p:tavLst>
                                        <p:tav tm="0">
                                          <p:val>
                                            <p:strVal val="0-#ppt_w/2"/>
                                          </p:val>
                                        </p:tav>
                                        <p:tav tm="100000">
                                          <p:val>
                                            <p:strVal val="#ppt_x"/>
                                          </p:val>
                                        </p:tav>
                                      </p:tavLst>
                                    </p:anim>
                                    <p:anim calcmode="lin" valueType="num">
                                      <p:cBhvr additive="base">
                                        <p:cTn id="14" dur="500" fill="hold"/>
                                        <p:tgtEl>
                                          <p:spTgt spid="2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500" fill="hold"/>
                                        <p:tgtEl>
                                          <p:spTgt spid="143"/>
                                        </p:tgtEl>
                                        <p:attrNameLst>
                                          <p:attrName>ppt_x</p:attrName>
                                        </p:attrNameLst>
                                      </p:cBhvr>
                                      <p:tavLst>
                                        <p:tav tm="0">
                                          <p:val>
                                            <p:strVal val="0-#ppt_w/2"/>
                                          </p:val>
                                        </p:tav>
                                        <p:tav tm="100000">
                                          <p:val>
                                            <p:strVal val="#ppt_x"/>
                                          </p:val>
                                        </p:tav>
                                      </p:tavLst>
                                    </p:anim>
                                    <p:anim calcmode="lin" valueType="num">
                                      <p:cBhvr additive="base">
                                        <p:cTn id="20" dur="500" fill="hold"/>
                                        <p:tgtEl>
                                          <p:spTgt spid="1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279" grpId="0" animBg="1"/>
      <p:bldP spid="14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a:solidFill>
                  <a:schemeClr val="tx2"/>
                </a:solidFill>
              </a:rPr>
              <a:t>2: Algebra Review</a:t>
            </a:r>
            <a:endParaRPr lang="en-US" sz="3600" b="1">
              <a:solidFill>
                <a:schemeClr val="tx2"/>
              </a:solidFill>
              <a:effectLst>
                <a:outerShdw blurRad="38100" dist="38100" dir="2700000" algn="tl">
                  <a:srgbClr val="000000"/>
                </a:outerShdw>
              </a:effectLst>
              <a:cs typeface="+mn-cs"/>
            </a:endParaRPr>
          </a:p>
        </p:txBody>
      </p:sp>
      <p:grpSp>
        <p:nvGrpSpPr>
          <p:cNvPr id="21" name="Group 20">
            <a:extLst>
              <a:ext uri="{FF2B5EF4-FFF2-40B4-BE49-F238E27FC236}">
                <a16:creationId xmlns:a16="http://schemas.microsoft.com/office/drawing/2014/main" id="{F7D86B64-1379-4993-9C0C-8A9602FFF001}"/>
              </a:ext>
            </a:extLst>
          </p:cNvPr>
          <p:cNvGrpSpPr/>
          <p:nvPr/>
        </p:nvGrpSpPr>
        <p:grpSpPr>
          <a:xfrm>
            <a:off x="0" y="459239"/>
            <a:ext cx="5652636" cy="4600575"/>
            <a:chOff x="1182234" y="555625"/>
            <a:chExt cx="5652636" cy="4600575"/>
          </a:xfrm>
        </p:grpSpPr>
        <p:sp>
          <p:nvSpPr>
            <p:cNvPr id="19" name="Rectangle 18">
              <a:extLst>
                <a:ext uri="{FF2B5EF4-FFF2-40B4-BE49-F238E27FC236}">
                  <a16:creationId xmlns:a16="http://schemas.microsoft.com/office/drawing/2014/main" id="{14DC558C-47C7-4B13-B98D-09D6638CD7EF}"/>
                </a:ext>
              </a:extLst>
            </p:cNvPr>
            <p:cNvSpPr/>
            <p:nvPr/>
          </p:nvSpPr>
          <p:spPr>
            <a:xfrm>
              <a:off x="1182234" y="555625"/>
              <a:ext cx="5652636" cy="4600575"/>
            </a:xfrm>
            <a:prstGeom prst="rect">
              <a:avLst/>
            </a:prstGeom>
            <a:solidFill>
              <a:schemeClr val="tx1"/>
            </a:solidFill>
            <a:ln w="25400">
              <a:solidFill>
                <a:schemeClr val="tx1"/>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5" name="Picture 4">
              <a:extLst>
                <a:ext uri="{FF2B5EF4-FFF2-40B4-BE49-F238E27FC236}">
                  <a16:creationId xmlns:a16="http://schemas.microsoft.com/office/drawing/2014/main" id="{7236B36C-F2D9-4C6B-B55E-BA250F30A9A7}"/>
                </a:ext>
              </a:extLst>
            </p:cNvPr>
            <p:cNvPicPr>
              <a:picLocks noChangeAspect="1"/>
            </p:cNvPicPr>
            <p:nvPr/>
          </p:nvPicPr>
          <p:blipFill>
            <a:blip r:embed="rId2"/>
            <a:stretch>
              <a:fillRect/>
            </a:stretch>
          </p:blipFill>
          <p:spPr>
            <a:xfrm>
              <a:off x="1258434" y="636587"/>
              <a:ext cx="5543550" cy="4476750"/>
            </a:xfrm>
            <a:prstGeom prst="rect">
              <a:avLst/>
            </a:prstGeom>
          </p:spPr>
        </p:pic>
      </p:grpSp>
      <p:grpSp>
        <p:nvGrpSpPr>
          <p:cNvPr id="25" name="Group 24">
            <a:extLst>
              <a:ext uri="{FF2B5EF4-FFF2-40B4-BE49-F238E27FC236}">
                <a16:creationId xmlns:a16="http://schemas.microsoft.com/office/drawing/2014/main" id="{E1ABF528-E627-4155-A928-AB89F6CC18FB}"/>
              </a:ext>
            </a:extLst>
          </p:cNvPr>
          <p:cNvGrpSpPr/>
          <p:nvPr/>
        </p:nvGrpSpPr>
        <p:grpSpPr>
          <a:xfrm>
            <a:off x="685800" y="911225"/>
            <a:ext cx="6153150" cy="4629150"/>
            <a:chOff x="4057650" y="66322"/>
            <a:chExt cx="6153150" cy="4629150"/>
          </a:xfrm>
        </p:grpSpPr>
        <p:sp>
          <p:nvSpPr>
            <p:cNvPr id="20" name="Rectangle 19">
              <a:extLst>
                <a:ext uri="{FF2B5EF4-FFF2-40B4-BE49-F238E27FC236}">
                  <a16:creationId xmlns:a16="http://schemas.microsoft.com/office/drawing/2014/main" id="{2981125B-F38D-4BCC-A92D-07391F9BE1E7}"/>
                </a:ext>
              </a:extLst>
            </p:cNvPr>
            <p:cNvSpPr/>
            <p:nvPr/>
          </p:nvSpPr>
          <p:spPr>
            <a:xfrm>
              <a:off x="4057650" y="66322"/>
              <a:ext cx="6153150" cy="4629150"/>
            </a:xfrm>
            <a:prstGeom prst="rect">
              <a:avLst/>
            </a:prstGeom>
            <a:solidFill>
              <a:schemeClr val="tx1"/>
            </a:solidFill>
            <a:ln w="25400">
              <a:solidFill>
                <a:schemeClr val="tx1"/>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9" name="Picture 8">
              <a:extLst>
                <a:ext uri="{FF2B5EF4-FFF2-40B4-BE49-F238E27FC236}">
                  <a16:creationId xmlns:a16="http://schemas.microsoft.com/office/drawing/2014/main" id="{8B9DF095-8C46-4F4E-8291-D174B6B128AE}"/>
                </a:ext>
              </a:extLst>
            </p:cNvPr>
            <p:cNvPicPr>
              <a:picLocks noChangeAspect="1"/>
            </p:cNvPicPr>
            <p:nvPr/>
          </p:nvPicPr>
          <p:blipFill>
            <a:blip r:embed="rId3"/>
            <a:stretch>
              <a:fillRect/>
            </a:stretch>
          </p:blipFill>
          <p:spPr>
            <a:xfrm>
              <a:off x="4167354" y="128234"/>
              <a:ext cx="5924550" cy="4476750"/>
            </a:xfrm>
            <a:prstGeom prst="rect">
              <a:avLst/>
            </a:prstGeom>
          </p:spPr>
        </p:pic>
      </p:grpSp>
      <p:grpSp>
        <p:nvGrpSpPr>
          <p:cNvPr id="30" name="Group 29">
            <a:extLst>
              <a:ext uri="{FF2B5EF4-FFF2-40B4-BE49-F238E27FC236}">
                <a16:creationId xmlns:a16="http://schemas.microsoft.com/office/drawing/2014/main" id="{4C738A92-5DDD-4B13-968A-4DB4FD77740A}"/>
              </a:ext>
            </a:extLst>
          </p:cNvPr>
          <p:cNvGrpSpPr/>
          <p:nvPr/>
        </p:nvGrpSpPr>
        <p:grpSpPr>
          <a:xfrm>
            <a:off x="1295400" y="1328286"/>
            <a:ext cx="6366813" cy="4875719"/>
            <a:chOff x="8038614" y="1447800"/>
            <a:chExt cx="6366813" cy="4875719"/>
          </a:xfrm>
        </p:grpSpPr>
        <p:sp>
          <p:nvSpPr>
            <p:cNvPr id="29" name="Rectangle 28">
              <a:extLst>
                <a:ext uri="{FF2B5EF4-FFF2-40B4-BE49-F238E27FC236}">
                  <a16:creationId xmlns:a16="http://schemas.microsoft.com/office/drawing/2014/main" id="{9978D534-83BC-4105-89D8-03C137422E50}"/>
                </a:ext>
              </a:extLst>
            </p:cNvPr>
            <p:cNvSpPr/>
            <p:nvPr/>
          </p:nvSpPr>
          <p:spPr>
            <a:xfrm>
              <a:off x="8038614" y="1447800"/>
              <a:ext cx="6366813" cy="4875719"/>
            </a:xfrm>
            <a:prstGeom prst="rect">
              <a:avLst/>
            </a:prstGeom>
            <a:solidFill>
              <a:schemeClr val="tx1"/>
            </a:solidFill>
            <a:ln w="25400">
              <a:solidFill>
                <a:schemeClr val="tx1"/>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15" name="Picture 14">
              <a:extLst>
                <a:ext uri="{FF2B5EF4-FFF2-40B4-BE49-F238E27FC236}">
                  <a16:creationId xmlns:a16="http://schemas.microsoft.com/office/drawing/2014/main" id="{543D17C0-D6A7-460F-8199-C6FFA9C551C1}"/>
                </a:ext>
              </a:extLst>
            </p:cNvPr>
            <p:cNvPicPr>
              <a:picLocks noChangeAspect="1"/>
            </p:cNvPicPr>
            <p:nvPr/>
          </p:nvPicPr>
          <p:blipFill>
            <a:blip r:embed="rId4"/>
            <a:stretch>
              <a:fillRect/>
            </a:stretch>
          </p:blipFill>
          <p:spPr>
            <a:xfrm>
              <a:off x="8142476" y="1548267"/>
              <a:ext cx="6153150" cy="4629150"/>
            </a:xfrm>
            <a:prstGeom prst="rect">
              <a:avLst/>
            </a:prstGeom>
          </p:spPr>
        </p:pic>
      </p:grpSp>
      <p:grpSp>
        <p:nvGrpSpPr>
          <p:cNvPr id="31" name="Group 30">
            <a:extLst>
              <a:ext uri="{FF2B5EF4-FFF2-40B4-BE49-F238E27FC236}">
                <a16:creationId xmlns:a16="http://schemas.microsoft.com/office/drawing/2014/main" id="{44BDA522-91A3-4990-8166-2F539BB68B64}"/>
              </a:ext>
            </a:extLst>
          </p:cNvPr>
          <p:cNvGrpSpPr/>
          <p:nvPr/>
        </p:nvGrpSpPr>
        <p:grpSpPr>
          <a:xfrm>
            <a:off x="2635491" y="1808847"/>
            <a:ext cx="6395844" cy="4875719"/>
            <a:chOff x="7886214" y="5396766"/>
            <a:chExt cx="6395844" cy="4875719"/>
          </a:xfrm>
        </p:grpSpPr>
        <p:sp>
          <p:nvSpPr>
            <p:cNvPr id="27" name="Rectangle 26">
              <a:extLst>
                <a:ext uri="{FF2B5EF4-FFF2-40B4-BE49-F238E27FC236}">
                  <a16:creationId xmlns:a16="http://schemas.microsoft.com/office/drawing/2014/main" id="{DDCC18D6-B6A6-4666-99AA-C00B2D98D497}"/>
                </a:ext>
              </a:extLst>
            </p:cNvPr>
            <p:cNvSpPr/>
            <p:nvPr/>
          </p:nvSpPr>
          <p:spPr>
            <a:xfrm>
              <a:off x="7886214" y="5396766"/>
              <a:ext cx="6395844" cy="4875719"/>
            </a:xfrm>
            <a:prstGeom prst="rect">
              <a:avLst/>
            </a:prstGeom>
            <a:solidFill>
              <a:schemeClr val="tx1"/>
            </a:solidFill>
            <a:ln w="25400">
              <a:solidFill>
                <a:schemeClr val="tx1"/>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18" name="Picture 17">
              <a:extLst>
                <a:ext uri="{FF2B5EF4-FFF2-40B4-BE49-F238E27FC236}">
                  <a16:creationId xmlns:a16="http://schemas.microsoft.com/office/drawing/2014/main" id="{96A48BC5-5A5B-4EB5-87D1-2A259ACFD502}"/>
                </a:ext>
              </a:extLst>
            </p:cNvPr>
            <p:cNvPicPr>
              <a:picLocks noChangeAspect="1"/>
            </p:cNvPicPr>
            <p:nvPr/>
          </p:nvPicPr>
          <p:blipFill>
            <a:blip r:embed="rId5"/>
            <a:stretch>
              <a:fillRect/>
            </a:stretch>
          </p:blipFill>
          <p:spPr>
            <a:xfrm>
              <a:off x="8009583" y="5519058"/>
              <a:ext cx="6162675" cy="4600575"/>
            </a:xfrm>
            <a:prstGeom prst="rect">
              <a:avLst/>
            </a:prstGeom>
          </p:spPr>
        </p:pic>
      </p:grpSp>
      <p:grpSp>
        <p:nvGrpSpPr>
          <p:cNvPr id="32" name="Group 29">
            <a:extLst>
              <a:ext uri="{FF2B5EF4-FFF2-40B4-BE49-F238E27FC236}">
                <a16:creationId xmlns:a16="http://schemas.microsoft.com/office/drawing/2014/main" id="{F41812BD-80E9-452E-9336-3CF690008F74}"/>
              </a:ext>
            </a:extLst>
          </p:cNvPr>
          <p:cNvGrpSpPr>
            <a:grpSpLocks/>
          </p:cNvGrpSpPr>
          <p:nvPr/>
        </p:nvGrpSpPr>
        <p:grpSpPr bwMode="auto">
          <a:xfrm>
            <a:off x="114019" y="5739008"/>
            <a:ext cx="917591" cy="929993"/>
            <a:chOff x="2065" y="1551"/>
            <a:chExt cx="1628" cy="1988"/>
          </a:xfrm>
        </p:grpSpPr>
        <p:sp>
          <p:nvSpPr>
            <p:cNvPr id="33" name="Freeform 30">
              <a:extLst>
                <a:ext uri="{FF2B5EF4-FFF2-40B4-BE49-F238E27FC236}">
                  <a16:creationId xmlns:a16="http://schemas.microsoft.com/office/drawing/2014/main" id="{997A1AC0-2F9D-4729-8BF7-9AB67F88248E}"/>
                </a:ext>
              </a:extLst>
            </p:cNvPr>
            <p:cNvSpPr>
              <a:spLocks/>
            </p:cNvSpPr>
            <p:nvPr/>
          </p:nvSpPr>
          <p:spPr bwMode="auto">
            <a:xfrm>
              <a:off x="2778" y="1977"/>
              <a:ext cx="331" cy="334"/>
            </a:xfrm>
            <a:custGeom>
              <a:avLst/>
              <a:gdLst>
                <a:gd name="T0" fmla="*/ 255 w 331"/>
                <a:gd name="T1" fmla="*/ 212 h 334"/>
                <a:gd name="T2" fmla="*/ 284 w 331"/>
                <a:gd name="T3" fmla="*/ 141 h 334"/>
                <a:gd name="T4" fmla="*/ 279 w 331"/>
                <a:gd name="T5" fmla="*/ 85 h 334"/>
                <a:gd name="T6" fmla="*/ 270 w 331"/>
                <a:gd name="T7" fmla="*/ 38 h 334"/>
                <a:gd name="T8" fmla="*/ 227 w 331"/>
                <a:gd name="T9" fmla="*/ 5 h 334"/>
                <a:gd name="T10" fmla="*/ 166 w 331"/>
                <a:gd name="T11" fmla="*/ 0 h 334"/>
                <a:gd name="T12" fmla="*/ 118 w 331"/>
                <a:gd name="T13" fmla="*/ 5 h 334"/>
                <a:gd name="T14" fmla="*/ 47 w 331"/>
                <a:gd name="T15" fmla="*/ 47 h 334"/>
                <a:gd name="T16" fmla="*/ 14 w 331"/>
                <a:gd name="T17" fmla="*/ 113 h 334"/>
                <a:gd name="T18" fmla="*/ 0 w 331"/>
                <a:gd name="T19" fmla="*/ 193 h 334"/>
                <a:gd name="T20" fmla="*/ 14 w 331"/>
                <a:gd name="T21" fmla="*/ 282 h 334"/>
                <a:gd name="T22" fmla="*/ 43 w 331"/>
                <a:gd name="T23" fmla="*/ 315 h 334"/>
                <a:gd name="T24" fmla="*/ 95 w 331"/>
                <a:gd name="T25" fmla="*/ 334 h 334"/>
                <a:gd name="T26" fmla="*/ 147 w 331"/>
                <a:gd name="T27" fmla="*/ 329 h 334"/>
                <a:gd name="T28" fmla="*/ 203 w 331"/>
                <a:gd name="T29" fmla="*/ 306 h 334"/>
                <a:gd name="T30" fmla="*/ 241 w 331"/>
                <a:gd name="T31" fmla="*/ 273 h 334"/>
                <a:gd name="T32" fmla="*/ 303 w 331"/>
                <a:gd name="T33" fmla="*/ 325 h 334"/>
                <a:gd name="T34" fmla="*/ 331 w 331"/>
                <a:gd name="T35" fmla="*/ 325 h 334"/>
                <a:gd name="T36" fmla="*/ 331 w 331"/>
                <a:gd name="T37" fmla="*/ 296 h 334"/>
                <a:gd name="T38" fmla="*/ 317 w 331"/>
                <a:gd name="T39" fmla="*/ 273 h 334"/>
                <a:gd name="T40" fmla="*/ 255 w 331"/>
                <a:gd name="T41" fmla="*/ 212 h 3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1"/>
                <a:gd name="T64" fmla="*/ 0 h 334"/>
                <a:gd name="T65" fmla="*/ 331 w 331"/>
                <a:gd name="T66" fmla="*/ 334 h 3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1" h="334">
                  <a:moveTo>
                    <a:pt x="255" y="212"/>
                  </a:moveTo>
                  <a:lnTo>
                    <a:pt x="284" y="141"/>
                  </a:lnTo>
                  <a:lnTo>
                    <a:pt x="279" y="85"/>
                  </a:lnTo>
                  <a:lnTo>
                    <a:pt x="270" y="38"/>
                  </a:lnTo>
                  <a:lnTo>
                    <a:pt x="227" y="5"/>
                  </a:lnTo>
                  <a:lnTo>
                    <a:pt x="166" y="0"/>
                  </a:lnTo>
                  <a:lnTo>
                    <a:pt x="118" y="5"/>
                  </a:lnTo>
                  <a:lnTo>
                    <a:pt x="47" y="47"/>
                  </a:lnTo>
                  <a:lnTo>
                    <a:pt x="14" y="113"/>
                  </a:lnTo>
                  <a:lnTo>
                    <a:pt x="0" y="193"/>
                  </a:lnTo>
                  <a:lnTo>
                    <a:pt x="14" y="282"/>
                  </a:lnTo>
                  <a:lnTo>
                    <a:pt x="43" y="315"/>
                  </a:lnTo>
                  <a:lnTo>
                    <a:pt x="95" y="334"/>
                  </a:lnTo>
                  <a:lnTo>
                    <a:pt x="147" y="329"/>
                  </a:lnTo>
                  <a:lnTo>
                    <a:pt x="203" y="306"/>
                  </a:lnTo>
                  <a:lnTo>
                    <a:pt x="241" y="273"/>
                  </a:lnTo>
                  <a:lnTo>
                    <a:pt x="303" y="325"/>
                  </a:lnTo>
                  <a:lnTo>
                    <a:pt x="331" y="325"/>
                  </a:lnTo>
                  <a:lnTo>
                    <a:pt x="331" y="296"/>
                  </a:lnTo>
                  <a:lnTo>
                    <a:pt x="317" y="273"/>
                  </a:lnTo>
                  <a:lnTo>
                    <a:pt x="255" y="21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4" name="Freeform 31">
              <a:extLst>
                <a:ext uri="{FF2B5EF4-FFF2-40B4-BE49-F238E27FC236}">
                  <a16:creationId xmlns:a16="http://schemas.microsoft.com/office/drawing/2014/main" id="{859FE9E8-7AE0-4416-8DB1-1F570D15D1E8}"/>
                </a:ext>
              </a:extLst>
            </p:cNvPr>
            <p:cNvSpPr>
              <a:spLocks/>
            </p:cNvSpPr>
            <p:nvPr/>
          </p:nvSpPr>
          <p:spPr bwMode="auto">
            <a:xfrm>
              <a:off x="2811" y="1929"/>
              <a:ext cx="303" cy="127"/>
            </a:xfrm>
            <a:custGeom>
              <a:avLst/>
              <a:gdLst>
                <a:gd name="T0" fmla="*/ 234 w 303"/>
                <a:gd name="T1" fmla="*/ 127 h 127"/>
                <a:gd name="T2" fmla="*/ 303 w 303"/>
                <a:gd name="T3" fmla="*/ 117 h 127"/>
                <a:gd name="T4" fmla="*/ 303 w 303"/>
                <a:gd name="T5" fmla="*/ 90 h 127"/>
                <a:gd name="T6" fmla="*/ 223 w 303"/>
                <a:gd name="T7" fmla="*/ 110 h 127"/>
                <a:gd name="T8" fmla="*/ 213 w 303"/>
                <a:gd name="T9" fmla="*/ 100 h 127"/>
                <a:gd name="T10" fmla="*/ 265 w 303"/>
                <a:gd name="T11" fmla="*/ 61 h 127"/>
                <a:gd name="T12" fmla="*/ 246 w 303"/>
                <a:gd name="T13" fmla="*/ 51 h 127"/>
                <a:gd name="T14" fmla="*/ 199 w 303"/>
                <a:gd name="T15" fmla="*/ 81 h 127"/>
                <a:gd name="T16" fmla="*/ 180 w 303"/>
                <a:gd name="T17" fmla="*/ 71 h 127"/>
                <a:gd name="T18" fmla="*/ 253 w 303"/>
                <a:gd name="T19" fmla="*/ 24 h 127"/>
                <a:gd name="T20" fmla="*/ 239 w 303"/>
                <a:gd name="T21" fmla="*/ 0 h 127"/>
                <a:gd name="T22" fmla="*/ 147 w 303"/>
                <a:gd name="T23" fmla="*/ 71 h 127"/>
                <a:gd name="T24" fmla="*/ 85 w 303"/>
                <a:gd name="T25" fmla="*/ 90 h 127"/>
                <a:gd name="T26" fmla="*/ 69 w 303"/>
                <a:gd name="T27" fmla="*/ 66 h 127"/>
                <a:gd name="T28" fmla="*/ 50 w 303"/>
                <a:gd name="T29" fmla="*/ 17 h 127"/>
                <a:gd name="T30" fmla="*/ 28 w 303"/>
                <a:gd name="T31" fmla="*/ 37 h 127"/>
                <a:gd name="T32" fmla="*/ 52 w 303"/>
                <a:gd name="T33" fmla="*/ 85 h 127"/>
                <a:gd name="T34" fmla="*/ 38 w 303"/>
                <a:gd name="T35" fmla="*/ 95 h 127"/>
                <a:gd name="T36" fmla="*/ 14 w 303"/>
                <a:gd name="T37" fmla="*/ 51 h 127"/>
                <a:gd name="T38" fmla="*/ 0 w 303"/>
                <a:gd name="T39" fmla="*/ 76 h 127"/>
                <a:gd name="T40" fmla="*/ 17 w 303"/>
                <a:gd name="T41" fmla="*/ 120 h 127"/>
                <a:gd name="T42" fmla="*/ 133 w 303"/>
                <a:gd name="T43" fmla="*/ 105 h 127"/>
                <a:gd name="T44" fmla="*/ 234 w 303"/>
                <a:gd name="T45" fmla="*/ 127 h 1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3"/>
                <a:gd name="T70" fmla="*/ 0 h 127"/>
                <a:gd name="T71" fmla="*/ 303 w 303"/>
                <a:gd name="T72" fmla="*/ 127 h 1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3" h="127">
                  <a:moveTo>
                    <a:pt x="234" y="127"/>
                  </a:moveTo>
                  <a:lnTo>
                    <a:pt x="303" y="117"/>
                  </a:lnTo>
                  <a:lnTo>
                    <a:pt x="303" y="90"/>
                  </a:lnTo>
                  <a:lnTo>
                    <a:pt x="223" y="110"/>
                  </a:lnTo>
                  <a:lnTo>
                    <a:pt x="213" y="100"/>
                  </a:lnTo>
                  <a:lnTo>
                    <a:pt x="265" y="61"/>
                  </a:lnTo>
                  <a:lnTo>
                    <a:pt x="246" y="51"/>
                  </a:lnTo>
                  <a:lnTo>
                    <a:pt x="199" y="81"/>
                  </a:lnTo>
                  <a:lnTo>
                    <a:pt x="180" y="71"/>
                  </a:lnTo>
                  <a:lnTo>
                    <a:pt x="253" y="24"/>
                  </a:lnTo>
                  <a:lnTo>
                    <a:pt x="239" y="0"/>
                  </a:lnTo>
                  <a:lnTo>
                    <a:pt x="147" y="71"/>
                  </a:lnTo>
                  <a:lnTo>
                    <a:pt x="85" y="90"/>
                  </a:lnTo>
                  <a:lnTo>
                    <a:pt x="69" y="66"/>
                  </a:lnTo>
                  <a:lnTo>
                    <a:pt x="50" y="17"/>
                  </a:lnTo>
                  <a:lnTo>
                    <a:pt x="28" y="37"/>
                  </a:lnTo>
                  <a:lnTo>
                    <a:pt x="52" y="85"/>
                  </a:lnTo>
                  <a:lnTo>
                    <a:pt x="38" y="95"/>
                  </a:lnTo>
                  <a:lnTo>
                    <a:pt x="14" y="51"/>
                  </a:lnTo>
                  <a:lnTo>
                    <a:pt x="0" y="76"/>
                  </a:lnTo>
                  <a:lnTo>
                    <a:pt x="17" y="120"/>
                  </a:lnTo>
                  <a:lnTo>
                    <a:pt x="133" y="105"/>
                  </a:lnTo>
                  <a:lnTo>
                    <a:pt x="234" y="127"/>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5" name="Freeform 32">
              <a:extLst>
                <a:ext uri="{FF2B5EF4-FFF2-40B4-BE49-F238E27FC236}">
                  <a16:creationId xmlns:a16="http://schemas.microsoft.com/office/drawing/2014/main" id="{209F10BD-A9D8-484B-AFBD-C9D742C96482}"/>
                </a:ext>
              </a:extLst>
            </p:cNvPr>
            <p:cNvSpPr>
              <a:spLocks/>
            </p:cNvSpPr>
            <p:nvPr/>
          </p:nvSpPr>
          <p:spPr bwMode="auto">
            <a:xfrm>
              <a:off x="2890" y="1839"/>
              <a:ext cx="518" cy="632"/>
            </a:xfrm>
            <a:custGeom>
              <a:avLst/>
              <a:gdLst>
                <a:gd name="T0" fmla="*/ 14 w 518"/>
                <a:gd name="T1" fmla="*/ 623 h 632"/>
                <a:gd name="T2" fmla="*/ 0 w 518"/>
                <a:gd name="T3" fmla="*/ 595 h 632"/>
                <a:gd name="T4" fmla="*/ 9 w 518"/>
                <a:gd name="T5" fmla="*/ 567 h 632"/>
                <a:gd name="T6" fmla="*/ 42 w 518"/>
                <a:gd name="T7" fmla="*/ 539 h 632"/>
                <a:gd name="T8" fmla="*/ 126 w 518"/>
                <a:gd name="T9" fmla="*/ 525 h 632"/>
                <a:gd name="T10" fmla="*/ 233 w 518"/>
                <a:gd name="T11" fmla="*/ 534 h 632"/>
                <a:gd name="T12" fmla="*/ 369 w 518"/>
                <a:gd name="T13" fmla="*/ 516 h 632"/>
                <a:gd name="T14" fmla="*/ 453 w 518"/>
                <a:gd name="T15" fmla="*/ 474 h 632"/>
                <a:gd name="T16" fmla="*/ 471 w 518"/>
                <a:gd name="T17" fmla="*/ 451 h 632"/>
                <a:gd name="T18" fmla="*/ 457 w 518"/>
                <a:gd name="T19" fmla="*/ 390 h 632"/>
                <a:gd name="T20" fmla="*/ 420 w 518"/>
                <a:gd name="T21" fmla="*/ 256 h 632"/>
                <a:gd name="T22" fmla="*/ 364 w 518"/>
                <a:gd name="T23" fmla="*/ 177 h 632"/>
                <a:gd name="T24" fmla="*/ 327 w 518"/>
                <a:gd name="T25" fmla="*/ 153 h 632"/>
                <a:gd name="T26" fmla="*/ 322 w 518"/>
                <a:gd name="T27" fmla="*/ 130 h 632"/>
                <a:gd name="T28" fmla="*/ 341 w 518"/>
                <a:gd name="T29" fmla="*/ 121 h 632"/>
                <a:gd name="T30" fmla="*/ 355 w 518"/>
                <a:gd name="T31" fmla="*/ 98 h 632"/>
                <a:gd name="T32" fmla="*/ 327 w 518"/>
                <a:gd name="T33" fmla="*/ 65 h 632"/>
                <a:gd name="T34" fmla="*/ 294 w 518"/>
                <a:gd name="T35" fmla="*/ 70 h 632"/>
                <a:gd name="T36" fmla="*/ 275 w 518"/>
                <a:gd name="T37" fmla="*/ 46 h 632"/>
                <a:gd name="T38" fmla="*/ 299 w 518"/>
                <a:gd name="T39" fmla="*/ 14 h 632"/>
                <a:gd name="T40" fmla="*/ 341 w 518"/>
                <a:gd name="T41" fmla="*/ 0 h 632"/>
                <a:gd name="T42" fmla="*/ 392 w 518"/>
                <a:gd name="T43" fmla="*/ 14 h 632"/>
                <a:gd name="T44" fmla="*/ 411 w 518"/>
                <a:gd name="T45" fmla="*/ 60 h 632"/>
                <a:gd name="T46" fmla="*/ 406 w 518"/>
                <a:gd name="T47" fmla="*/ 121 h 632"/>
                <a:gd name="T48" fmla="*/ 373 w 518"/>
                <a:gd name="T49" fmla="*/ 144 h 632"/>
                <a:gd name="T50" fmla="*/ 411 w 518"/>
                <a:gd name="T51" fmla="*/ 181 h 632"/>
                <a:gd name="T52" fmla="*/ 457 w 518"/>
                <a:gd name="T53" fmla="*/ 237 h 632"/>
                <a:gd name="T54" fmla="*/ 485 w 518"/>
                <a:gd name="T55" fmla="*/ 339 h 632"/>
                <a:gd name="T56" fmla="*/ 518 w 518"/>
                <a:gd name="T57" fmla="*/ 455 h 632"/>
                <a:gd name="T58" fmla="*/ 518 w 518"/>
                <a:gd name="T59" fmla="*/ 502 h 632"/>
                <a:gd name="T60" fmla="*/ 504 w 518"/>
                <a:gd name="T61" fmla="*/ 511 h 632"/>
                <a:gd name="T62" fmla="*/ 420 w 518"/>
                <a:gd name="T63" fmla="*/ 548 h 632"/>
                <a:gd name="T64" fmla="*/ 322 w 518"/>
                <a:gd name="T65" fmla="*/ 576 h 632"/>
                <a:gd name="T66" fmla="*/ 154 w 518"/>
                <a:gd name="T67" fmla="*/ 599 h 632"/>
                <a:gd name="T68" fmla="*/ 56 w 518"/>
                <a:gd name="T69" fmla="*/ 632 h 632"/>
                <a:gd name="T70" fmla="*/ 14 w 518"/>
                <a:gd name="T71" fmla="*/ 623 h 6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8"/>
                <a:gd name="T109" fmla="*/ 0 h 632"/>
                <a:gd name="T110" fmla="*/ 518 w 518"/>
                <a:gd name="T111" fmla="*/ 632 h 6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8" h="632">
                  <a:moveTo>
                    <a:pt x="14" y="623"/>
                  </a:moveTo>
                  <a:lnTo>
                    <a:pt x="0" y="595"/>
                  </a:lnTo>
                  <a:lnTo>
                    <a:pt x="9" y="567"/>
                  </a:lnTo>
                  <a:lnTo>
                    <a:pt x="42" y="539"/>
                  </a:lnTo>
                  <a:lnTo>
                    <a:pt x="126" y="525"/>
                  </a:lnTo>
                  <a:lnTo>
                    <a:pt x="233" y="534"/>
                  </a:lnTo>
                  <a:lnTo>
                    <a:pt x="369" y="516"/>
                  </a:lnTo>
                  <a:lnTo>
                    <a:pt x="453" y="474"/>
                  </a:lnTo>
                  <a:lnTo>
                    <a:pt x="471" y="451"/>
                  </a:lnTo>
                  <a:lnTo>
                    <a:pt x="457" y="390"/>
                  </a:lnTo>
                  <a:lnTo>
                    <a:pt x="420" y="256"/>
                  </a:lnTo>
                  <a:lnTo>
                    <a:pt x="364" y="177"/>
                  </a:lnTo>
                  <a:lnTo>
                    <a:pt x="327" y="153"/>
                  </a:lnTo>
                  <a:lnTo>
                    <a:pt x="322" y="130"/>
                  </a:lnTo>
                  <a:lnTo>
                    <a:pt x="341" y="121"/>
                  </a:lnTo>
                  <a:lnTo>
                    <a:pt x="355" y="98"/>
                  </a:lnTo>
                  <a:lnTo>
                    <a:pt x="327" y="65"/>
                  </a:lnTo>
                  <a:lnTo>
                    <a:pt x="294" y="70"/>
                  </a:lnTo>
                  <a:lnTo>
                    <a:pt x="275" y="46"/>
                  </a:lnTo>
                  <a:lnTo>
                    <a:pt x="299" y="14"/>
                  </a:lnTo>
                  <a:lnTo>
                    <a:pt x="341" y="0"/>
                  </a:lnTo>
                  <a:lnTo>
                    <a:pt x="392" y="14"/>
                  </a:lnTo>
                  <a:lnTo>
                    <a:pt x="411" y="60"/>
                  </a:lnTo>
                  <a:lnTo>
                    <a:pt x="406" y="121"/>
                  </a:lnTo>
                  <a:lnTo>
                    <a:pt x="373" y="144"/>
                  </a:lnTo>
                  <a:lnTo>
                    <a:pt x="411" y="181"/>
                  </a:lnTo>
                  <a:lnTo>
                    <a:pt x="457" y="237"/>
                  </a:lnTo>
                  <a:lnTo>
                    <a:pt x="485" y="339"/>
                  </a:lnTo>
                  <a:lnTo>
                    <a:pt x="518" y="455"/>
                  </a:lnTo>
                  <a:lnTo>
                    <a:pt x="518" y="502"/>
                  </a:lnTo>
                  <a:lnTo>
                    <a:pt x="504" y="511"/>
                  </a:lnTo>
                  <a:lnTo>
                    <a:pt x="420" y="548"/>
                  </a:lnTo>
                  <a:lnTo>
                    <a:pt x="322" y="576"/>
                  </a:lnTo>
                  <a:lnTo>
                    <a:pt x="154" y="599"/>
                  </a:lnTo>
                  <a:lnTo>
                    <a:pt x="56" y="632"/>
                  </a:lnTo>
                  <a:lnTo>
                    <a:pt x="14" y="6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6" name="Freeform 33">
              <a:extLst>
                <a:ext uri="{FF2B5EF4-FFF2-40B4-BE49-F238E27FC236}">
                  <a16:creationId xmlns:a16="http://schemas.microsoft.com/office/drawing/2014/main" id="{29CCDEFB-97C3-4919-B118-D7984CAE19EA}"/>
                </a:ext>
              </a:extLst>
            </p:cNvPr>
            <p:cNvSpPr>
              <a:spLocks/>
            </p:cNvSpPr>
            <p:nvPr/>
          </p:nvSpPr>
          <p:spPr bwMode="auto">
            <a:xfrm>
              <a:off x="3189" y="2046"/>
              <a:ext cx="47" cy="86"/>
            </a:xfrm>
            <a:custGeom>
              <a:avLst/>
              <a:gdLst>
                <a:gd name="T0" fmla="*/ 10 w 47"/>
                <a:gd name="T1" fmla="*/ 32 h 86"/>
                <a:gd name="T2" fmla="*/ 28 w 47"/>
                <a:gd name="T3" fmla="*/ 75 h 86"/>
                <a:gd name="T4" fmla="*/ 35 w 47"/>
                <a:gd name="T5" fmla="*/ 86 h 86"/>
                <a:gd name="T6" fmla="*/ 43 w 47"/>
                <a:gd name="T7" fmla="*/ 85 h 86"/>
                <a:gd name="T8" fmla="*/ 47 w 47"/>
                <a:gd name="T9" fmla="*/ 73 h 86"/>
                <a:gd name="T10" fmla="*/ 1 w 47"/>
                <a:gd name="T11" fmla="*/ 0 h 86"/>
                <a:gd name="T12" fmla="*/ 0 w 47"/>
                <a:gd name="T13" fmla="*/ 15 h 86"/>
                <a:gd name="T14" fmla="*/ 10 w 47"/>
                <a:gd name="T15" fmla="*/ 32 h 86"/>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86"/>
                <a:gd name="T26" fmla="*/ 47 w 47"/>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86">
                  <a:moveTo>
                    <a:pt x="10" y="32"/>
                  </a:moveTo>
                  <a:lnTo>
                    <a:pt x="28" y="75"/>
                  </a:lnTo>
                  <a:lnTo>
                    <a:pt x="35" y="86"/>
                  </a:lnTo>
                  <a:lnTo>
                    <a:pt x="43" y="85"/>
                  </a:lnTo>
                  <a:lnTo>
                    <a:pt x="47" y="73"/>
                  </a:lnTo>
                  <a:lnTo>
                    <a:pt x="1" y="0"/>
                  </a:lnTo>
                  <a:lnTo>
                    <a:pt x="0" y="15"/>
                  </a:lnTo>
                  <a:lnTo>
                    <a:pt x="10"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7" name="Freeform 34">
              <a:extLst>
                <a:ext uri="{FF2B5EF4-FFF2-40B4-BE49-F238E27FC236}">
                  <a16:creationId xmlns:a16="http://schemas.microsoft.com/office/drawing/2014/main" id="{71DB8A70-7EE4-4FB2-A592-B92D2CD547F4}"/>
                </a:ext>
              </a:extLst>
            </p:cNvPr>
            <p:cNvSpPr>
              <a:spLocks/>
            </p:cNvSpPr>
            <p:nvPr/>
          </p:nvSpPr>
          <p:spPr bwMode="auto">
            <a:xfrm>
              <a:off x="3142" y="1561"/>
              <a:ext cx="551" cy="452"/>
            </a:xfrm>
            <a:custGeom>
              <a:avLst/>
              <a:gdLst>
                <a:gd name="T0" fmla="*/ 93 w 551"/>
                <a:gd name="T1" fmla="*/ 345 h 452"/>
                <a:gd name="T2" fmla="*/ 0 w 551"/>
                <a:gd name="T3" fmla="*/ 373 h 452"/>
                <a:gd name="T4" fmla="*/ 9 w 551"/>
                <a:gd name="T5" fmla="*/ 410 h 452"/>
                <a:gd name="T6" fmla="*/ 140 w 551"/>
                <a:gd name="T7" fmla="*/ 345 h 452"/>
                <a:gd name="T8" fmla="*/ 9 w 551"/>
                <a:gd name="T9" fmla="*/ 429 h 452"/>
                <a:gd name="T10" fmla="*/ 23 w 551"/>
                <a:gd name="T11" fmla="*/ 452 h 452"/>
                <a:gd name="T12" fmla="*/ 121 w 551"/>
                <a:gd name="T13" fmla="*/ 382 h 452"/>
                <a:gd name="T14" fmla="*/ 196 w 551"/>
                <a:gd name="T15" fmla="*/ 345 h 452"/>
                <a:gd name="T16" fmla="*/ 313 w 551"/>
                <a:gd name="T17" fmla="*/ 312 h 452"/>
                <a:gd name="T18" fmla="*/ 434 w 551"/>
                <a:gd name="T19" fmla="*/ 312 h 452"/>
                <a:gd name="T20" fmla="*/ 546 w 551"/>
                <a:gd name="T21" fmla="*/ 308 h 452"/>
                <a:gd name="T22" fmla="*/ 551 w 551"/>
                <a:gd name="T23" fmla="*/ 275 h 452"/>
                <a:gd name="T24" fmla="*/ 430 w 551"/>
                <a:gd name="T25" fmla="*/ 284 h 452"/>
                <a:gd name="T26" fmla="*/ 313 w 551"/>
                <a:gd name="T27" fmla="*/ 294 h 452"/>
                <a:gd name="T28" fmla="*/ 196 w 551"/>
                <a:gd name="T29" fmla="*/ 322 h 452"/>
                <a:gd name="T30" fmla="*/ 177 w 551"/>
                <a:gd name="T31" fmla="*/ 326 h 452"/>
                <a:gd name="T32" fmla="*/ 313 w 551"/>
                <a:gd name="T33" fmla="*/ 261 h 452"/>
                <a:gd name="T34" fmla="*/ 448 w 551"/>
                <a:gd name="T35" fmla="*/ 172 h 452"/>
                <a:gd name="T36" fmla="*/ 453 w 551"/>
                <a:gd name="T37" fmla="*/ 140 h 452"/>
                <a:gd name="T38" fmla="*/ 350 w 551"/>
                <a:gd name="T39" fmla="*/ 210 h 452"/>
                <a:gd name="T40" fmla="*/ 224 w 551"/>
                <a:gd name="T41" fmla="*/ 284 h 452"/>
                <a:gd name="T42" fmla="*/ 168 w 551"/>
                <a:gd name="T43" fmla="*/ 303 h 452"/>
                <a:gd name="T44" fmla="*/ 271 w 551"/>
                <a:gd name="T45" fmla="*/ 224 h 452"/>
                <a:gd name="T46" fmla="*/ 332 w 551"/>
                <a:gd name="T47" fmla="*/ 135 h 452"/>
                <a:gd name="T48" fmla="*/ 360 w 551"/>
                <a:gd name="T49" fmla="*/ 47 h 452"/>
                <a:gd name="T50" fmla="*/ 332 w 551"/>
                <a:gd name="T51" fmla="*/ 0 h 452"/>
                <a:gd name="T52" fmla="*/ 318 w 551"/>
                <a:gd name="T53" fmla="*/ 103 h 452"/>
                <a:gd name="T54" fmla="*/ 266 w 551"/>
                <a:gd name="T55" fmla="*/ 196 h 452"/>
                <a:gd name="T56" fmla="*/ 191 w 551"/>
                <a:gd name="T57" fmla="*/ 256 h 452"/>
                <a:gd name="T58" fmla="*/ 93 w 551"/>
                <a:gd name="T59" fmla="*/ 345 h 4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1"/>
                <a:gd name="T91" fmla="*/ 0 h 452"/>
                <a:gd name="T92" fmla="*/ 551 w 551"/>
                <a:gd name="T93" fmla="*/ 452 h 4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1" h="452">
                  <a:moveTo>
                    <a:pt x="93" y="345"/>
                  </a:moveTo>
                  <a:lnTo>
                    <a:pt x="0" y="373"/>
                  </a:lnTo>
                  <a:lnTo>
                    <a:pt x="9" y="410"/>
                  </a:lnTo>
                  <a:lnTo>
                    <a:pt x="140" y="345"/>
                  </a:lnTo>
                  <a:lnTo>
                    <a:pt x="9" y="429"/>
                  </a:lnTo>
                  <a:lnTo>
                    <a:pt x="23" y="452"/>
                  </a:lnTo>
                  <a:lnTo>
                    <a:pt x="121" y="382"/>
                  </a:lnTo>
                  <a:lnTo>
                    <a:pt x="196" y="345"/>
                  </a:lnTo>
                  <a:lnTo>
                    <a:pt x="313" y="312"/>
                  </a:lnTo>
                  <a:lnTo>
                    <a:pt x="434" y="312"/>
                  </a:lnTo>
                  <a:lnTo>
                    <a:pt x="546" y="308"/>
                  </a:lnTo>
                  <a:lnTo>
                    <a:pt x="551" y="275"/>
                  </a:lnTo>
                  <a:lnTo>
                    <a:pt x="430" y="284"/>
                  </a:lnTo>
                  <a:lnTo>
                    <a:pt x="313" y="294"/>
                  </a:lnTo>
                  <a:lnTo>
                    <a:pt x="196" y="322"/>
                  </a:lnTo>
                  <a:lnTo>
                    <a:pt x="177" y="326"/>
                  </a:lnTo>
                  <a:lnTo>
                    <a:pt x="313" y="261"/>
                  </a:lnTo>
                  <a:lnTo>
                    <a:pt x="448" y="172"/>
                  </a:lnTo>
                  <a:lnTo>
                    <a:pt x="453" y="140"/>
                  </a:lnTo>
                  <a:lnTo>
                    <a:pt x="350" y="210"/>
                  </a:lnTo>
                  <a:lnTo>
                    <a:pt x="224" y="284"/>
                  </a:lnTo>
                  <a:lnTo>
                    <a:pt x="168" y="303"/>
                  </a:lnTo>
                  <a:lnTo>
                    <a:pt x="271" y="224"/>
                  </a:lnTo>
                  <a:lnTo>
                    <a:pt x="332" y="135"/>
                  </a:lnTo>
                  <a:lnTo>
                    <a:pt x="360" y="47"/>
                  </a:lnTo>
                  <a:lnTo>
                    <a:pt x="332" y="0"/>
                  </a:lnTo>
                  <a:lnTo>
                    <a:pt x="318" y="103"/>
                  </a:lnTo>
                  <a:lnTo>
                    <a:pt x="266" y="196"/>
                  </a:lnTo>
                  <a:lnTo>
                    <a:pt x="191" y="256"/>
                  </a:lnTo>
                  <a:lnTo>
                    <a:pt x="93" y="345"/>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8" name="Freeform 35">
              <a:extLst>
                <a:ext uri="{FF2B5EF4-FFF2-40B4-BE49-F238E27FC236}">
                  <a16:creationId xmlns:a16="http://schemas.microsoft.com/office/drawing/2014/main" id="{8B4D518F-8E00-478B-8952-2A935DED4B1C}"/>
                </a:ext>
              </a:extLst>
            </p:cNvPr>
            <p:cNvSpPr>
              <a:spLocks/>
            </p:cNvSpPr>
            <p:nvPr/>
          </p:nvSpPr>
          <p:spPr bwMode="auto">
            <a:xfrm>
              <a:off x="3135" y="2056"/>
              <a:ext cx="31" cy="92"/>
            </a:xfrm>
            <a:custGeom>
              <a:avLst/>
              <a:gdLst>
                <a:gd name="T0" fmla="*/ 16 w 31"/>
                <a:gd name="T1" fmla="*/ 32 h 92"/>
                <a:gd name="T2" fmla="*/ 6 w 31"/>
                <a:gd name="T3" fmla="*/ 77 h 92"/>
                <a:gd name="T4" fmla="*/ 0 w 31"/>
                <a:gd name="T5" fmla="*/ 87 h 92"/>
                <a:gd name="T6" fmla="*/ 9 w 31"/>
                <a:gd name="T7" fmla="*/ 92 h 92"/>
                <a:gd name="T8" fmla="*/ 22 w 31"/>
                <a:gd name="T9" fmla="*/ 85 h 92"/>
                <a:gd name="T10" fmla="*/ 31 w 31"/>
                <a:gd name="T11" fmla="*/ 0 h 92"/>
                <a:gd name="T12" fmla="*/ 19 w 31"/>
                <a:gd name="T13" fmla="*/ 12 h 92"/>
                <a:gd name="T14" fmla="*/ 16 w 31"/>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92"/>
                <a:gd name="T26" fmla="*/ 31 w 31"/>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92">
                  <a:moveTo>
                    <a:pt x="16" y="32"/>
                  </a:moveTo>
                  <a:lnTo>
                    <a:pt x="6" y="77"/>
                  </a:lnTo>
                  <a:lnTo>
                    <a:pt x="0" y="87"/>
                  </a:lnTo>
                  <a:lnTo>
                    <a:pt x="9" y="92"/>
                  </a:lnTo>
                  <a:lnTo>
                    <a:pt x="22" y="85"/>
                  </a:lnTo>
                  <a:lnTo>
                    <a:pt x="31" y="0"/>
                  </a:lnTo>
                  <a:lnTo>
                    <a:pt x="19" y="12"/>
                  </a:lnTo>
                  <a:lnTo>
                    <a:pt x="16" y="3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39" name="Freeform 36">
              <a:extLst>
                <a:ext uri="{FF2B5EF4-FFF2-40B4-BE49-F238E27FC236}">
                  <a16:creationId xmlns:a16="http://schemas.microsoft.com/office/drawing/2014/main" id="{B3F0735C-2A58-47DB-A595-692F1123736A}"/>
                </a:ext>
              </a:extLst>
            </p:cNvPr>
            <p:cNvSpPr>
              <a:spLocks/>
            </p:cNvSpPr>
            <p:nvPr/>
          </p:nvSpPr>
          <p:spPr bwMode="auto">
            <a:xfrm>
              <a:off x="3098" y="1812"/>
              <a:ext cx="27" cy="92"/>
            </a:xfrm>
            <a:custGeom>
              <a:avLst/>
              <a:gdLst>
                <a:gd name="T0" fmla="*/ 17 w 27"/>
                <a:gd name="T1" fmla="*/ 62 h 92"/>
                <a:gd name="T2" fmla="*/ 7 w 27"/>
                <a:gd name="T3" fmla="*/ 17 h 92"/>
                <a:gd name="T4" fmla="*/ 0 w 27"/>
                <a:gd name="T5" fmla="*/ 5 h 92"/>
                <a:gd name="T6" fmla="*/ 14 w 27"/>
                <a:gd name="T7" fmla="*/ 0 h 92"/>
                <a:gd name="T8" fmla="*/ 27 w 27"/>
                <a:gd name="T9" fmla="*/ 7 h 92"/>
                <a:gd name="T10" fmla="*/ 24 w 27"/>
                <a:gd name="T11" fmla="*/ 92 h 92"/>
                <a:gd name="T12" fmla="*/ 14 w 27"/>
                <a:gd name="T13" fmla="*/ 80 h 92"/>
                <a:gd name="T14" fmla="*/ 17 w 27"/>
                <a:gd name="T15" fmla="*/ 62 h 92"/>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92"/>
                <a:gd name="T26" fmla="*/ 27 w 2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92">
                  <a:moveTo>
                    <a:pt x="17" y="62"/>
                  </a:moveTo>
                  <a:lnTo>
                    <a:pt x="7" y="17"/>
                  </a:lnTo>
                  <a:lnTo>
                    <a:pt x="0" y="5"/>
                  </a:lnTo>
                  <a:lnTo>
                    <a:pt x="14" y="0"/>
                  </a:lnTo>
                  <a:lnTo>
                    <a:pt x="27" y="7"/>
                  </a:lnTo>
                  <a:lnTo>
                    <a:pt x="24" y="92"/>
                  </a:lnTo>
                  <a:lnTo>
                    <a:pt x="14" y="80"/>
                  </a:lnTo>
                  <a:lnTo>
                    <a:pt x="17" y="6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0" name="Freeform 37">
              <a:extLst>
                <a:ext uri="{FF2B5EF4-FFF2-40B4-BE49-F238E27FC236}">
                  <a16:creationId xmlns:a16="http://schemas.microsoft.com/office/drawing/2014/main" id="{531EE909-4C8E-4B51-AD53-9E5DBDB1D262}"/>
                </a:ext>
              </a:extLst>
            </p:cNvPr>
            <p:cNvSpPr>
              <a:spLocks/>
            </p:cNvSpPr>
            <p:nvPr/>
          </p:nvSpPr>
          <p:spPr bwMode="auto">
            <a:xfrm>
              <a:off x="3038" y="1831"/>
              <a:ext cx="66" cy="73"/>
            </a:xfrm>
            <a:custGeom>
              <a:avLst/>
              <a:gdLst>
                <a:gd name="T0" fmla="*/ 40 w 66"/>
                <a:gd name="T1" fmla="*/ 50 h 73"/>
                <a:gd name="T2" fmla="*/ 8 w 66"/>
                <a:gd name="T3" fmla="*/ 15 h 73"/>
                <a:gd name="T4" fmla="*/ 0 w 66"/>
                <a:gd name="T5" fmla="*/ 8 h 73"/>
                <a:gd name="T6" fmla="*/ 3 w 66"/>
                <a:gd name="T7" fmla="*/ 0 h 73"/>
                <a:gd name="T8" fmla="*/ 18 w 66"/>
                <a:gd name="T9" fmla="*/ 3 h 73"/>
                <a:gd name="T10" fmla="*/ 66 w 66"/>
                <a:gd name="T11" fmla="*/ 73 h 73"/>
                <a:gd name="T12" fmla="*/ 53 w 66"/>
                <a:gd name="T13" fmla="*/ 68 h 73"/>
                <a:gd name="T14" fmla="*/ 40 w 66"/>
                <a:gd name="T15" fmla="*/ 50 h 73"/>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73"/>
                <a:gd name="T26" fmla="*/ 66 w 66"/>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73">
                  <a:moveTo>
                    <a:pt x="40" y="50"/>
                  </a:moveTo>
                  <a:lnTo>
                    <a:pt x="8" y="15"/>
                  </a:lnTo>
                  <a:lnTo>
                    <a:pt x="0" y="8"/>
                  </a:lnTo>
                  <a:lnTo>
                    <a:pt x="3" y="0"/>
                  </a:lnTo>
                  <a:lnTo>
                    <a:pt x="18" y="3"/>
                  </a:lnTo>
                  <a:lnTo>
                    <a:pt x="66" y="73"/>
                  </a:lnTo>
                  <a:lnTo>
                    <a:pt x="53" y="68"/>
                  </a:lnTo>
                  <a:lnTo>
                    <a:pt x="40" y="5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1" name="Freeform 38">
              <a:extLst>
                <a:ext uri="{FF2B5EF4-FFF2-40B4-BE49-F238E27FC236}">
                  <a16:creationId xmlns:a16="http://schemas.microsoft.com/office/drawing/2014/main" id="{F4C94E43-3F87-408B-817C-0D4B3898E161}"/>
                </a:ext>
              </a:extLst>
            </p:cNvPr>
            <p:cNvSpPr>
              <a:spLocks/>
            </p:cNvSpPr>
            <p:nvPr/>
          </p:nvSpPr>
          <p:spPr bwMode="auto">
            <a:xfrm>
              <a:off x="2440" y="1819"/>
              <a:ext cx="421" cy="670"/>
            </a:xfrm>
            <a:custGeom>
              <a:avLst/>
              <a:gdLst>
                <a:gd name="T0" fmla="*/ 64 w 421"/>
                <a:gd name="T1" fmla="*/ 299 h 670"/>
                <a:gd name="T2" fmla="*/ 191 w 421"/>
                <a:gd name="T3" fmla="*/ 378 h 670"/>
                <a:gd name="T4" fmla="*/ 308 w 421"/>
                <a:gd name="T5" fmla="*/ 468 h 670"/>
                <a:gd name="T6" fmla="*/ 393 w 421"/>
                <a:gd name="T7" fmla="*/ 563 h 670"/>
                <a:gd name="T8" fmla="*/ 421 w 421"/>
                <a:gd name="T9" fmla="*/ 607 h 670"/>
                <a:gd name="T10" fmla="*/ 414 w 421"/>
                <a:gd name="T11" fmla="*/ 649 h 670"/>
                <a:gd name="T12" fmla="*/ 386 w 421"/>
                <a:gd name="T13" fmla="*/ 670 h 670"/>
                <a:gd name="T14" fmla="*/ 332 w 421"/>
                <a:gd name="T15" fmla="*/ 670 h 670"/>
                <a:gd name="T16" fmla="*/ 294 w 421"/>
                <a:gd name="T17" fmla="*/ 591 h 670"/>
                <a:gd name="T18" fmla="*/ 233 w 421"/>
                <a:gd name="T19" fmla="*/ 503 h 670"/>
                <a:gd name="T20" fmla="*/ 148 w 421"/>
                <a:gd name="T21" fmla="*/ 427 h 670"/>
                <a:gd name="T22" fmla="*/ 61 w 421"/>
                <a:gd name="T23" fmla="*/ 348 h 670"/>
                <a:gd name="T24" fmla="*/ 5 w 421"/>
                <a:gd name="T25" fmla="*/ 313 h 670"/>
                <a:gd name="T26" fmla="*/ 0 w 421"/>
                <a:gd name="T27" fmla="*/ 287 h 670"/>
                <a:gd name="T28" fmla="*/ 28 w 421"/>
                <a:gd name="T29" fmla="*/ 230 h 670"/>
                <a:gd name="T30" fmla="*/ 96 w 421"/>
                <a:gd name="T31" fmla="*/ 155 h 670"/>
                <a:gd name="T32" fmla="*/ 202 w 421"/>
                <a:gd name="T33" fmla="*/ 104 h 670"/>
                <a:gd name="T34" fmla="*/ 289 w 421"/>
                <a:gd name="T35" fmla="*/ 83 h 670"/>
                <a:gd name="T36" fmla="*/ 289 w 421"/>
                <a:gd name="T37" fmla="*/ 37 h 670"/>
                <a:gd name="T38" fmla="*/ 346 w 421"/>
                <a:gd name="T39" fmla="*/ 0 h 670"/>
                <a:gd name="T40" fmla="*/ 395 w 421"/>
                <a:gd name="T41" fmla="*/ 0 h 670"/>
                <a:gd name="T42" fmla="*/ 402 w 421"/>
                <a:gd name="T43" fmla="*/ 21 h 670"/>
                <a:gd name="T44" fmla="*/ 381 w 421"/>
                <a:gd name="T45" fmla="*/ 42 h 670"/>
                <a:gd name="T46" fmla="*/ 346 w 421"/>
                <a:gd name="T47" fmla="*/ 42 h 670"/>
                <a:gd name="T48" fmla="*/ 332 w 421"/>
                <a:gd name="T49" fmla="*/ 72 h 670"/>
                <a:gd name="T50" fmla="*/ 329 w 421"/>
                <a:gd name="T51" fmla="*/ 121 h 670"/>
                <a:gd name="T52" fmla="*/ 303 w 421"/>
                <a:gd name="T53" fmla="*/ 121 h 670"/>
                <a:gd name="T54" fmla="*/ 273 w 421"/>
                <a:gd name="T55" fmla="*/ 118 h 670"/>
                <a:gd name="T56" fmla="*/ 202 w 421"/>
                <a:gd name="T57" fmla="*/ 141 h 670"/>
                <a:gd name="T58" fmla="*/ 132 w 421"/>
                <a:gd name="T59" fmla="*/ 183 h 670"/>
                <a:gd name="T60" fmla="*/ 82 w 421"/>
                <a:gd name="T61" fmla="*/ 239 h 670"/>
                <a:gd name="T62" fmla="*/ 64 w 421"/>
                <a:gd name="T63" fmla="*/ 299 h 6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670"/>
                <a:gd name="T98" fmla="*/ 421 w 421"/>
                <a:gd name="T99" fmla="*/ 670 h 6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670">
                  <a:moveTo>
                    <a:pt x="64" y="299"/>
                  </a:moveTo>
                  <a:lnTo>
                    <a:pt x="191" y="378"/>
                  </a:lnTo>
                  <a:lnTo>
                    <a:pt x="308" y="468"/>
                  </a:lnTo>
                  <a:lnTo>
                    <a:pt x="393" y="563"/>
                  </a:lnTo>
                  <a:lnTo>
                    <a:pt x="421" y="607"/>
                  </a:lnTo>
                  <a:lnTo>
                    <a:pt x="414" y="649"/>
                  </a:lnTo>
                  <a:lnTo>
                    <a:pt x="386" y="670"/>
                  </a:lnTo>
                  <a:lnTo>
                    <a:pt x="332" y="670"/>
                  </a:lnTo>
                  <a:lnTo>
                    <a:pt x="294" y="591"/>
                  </a:lnTo>
                  <a:lnTo>
                    <a:pt x="233" y="503"/>
                  </a:lnTo>
                  <a:lnTo>
                    <a:pt x="148" y="427"/>
                  </a:lnTo>
                  <a:lnTo>
                    <a:pt x="61" y="348"/>
                  </a:lnTo>
                  <a:lnTo>
                    <a:pt x="5" y="313"/>
                  </a:lnTo>
                  <a:lnTo>
                    <a:pt x="0" y="287"/>
                  </a:lnTo>
                  <a:lnTo>
                    <a:pt x="28" y="230"/>
                  </a:lnTo>
                  <a:lnTo>
                    <a:pt x="96" y="155"/>
                  </a:lnTo>
                  <a:lnTo>
                    <a:pt x="202" y="104"/>
                  </a:lnTo>
                  <a:lnTo>
                    <a:pt x="289" y="83"/>
                  </a:lnTo>
                  <a:lnTo>
                    <a:pt x="289" y="37"/>
                  </a:lnTo>
                  <a:lnTo>
                    <a:pt x="346" y="0"/>
                  </a:lnTo>
                  <a:lnTo>
                    <a:pt x="395" y="0"/>
                  </a:lnTo>
                  <a:lnTo>
                    <a:pt x="402" y="21"/>
                  </a:lnTo>
                  <a:lnTo>
                    <a:pt x="381" y="42"/>
                  </a:lnTo>
                  <a:lnTo>
                    <a:pt x="346" y="42"/>
                  </a:lnTo>
                  <a:lnTo>
                    <a:pt x="332" y="72"/>
                  </a:lnTo>
                  <a:lnTo>
                    <a:pt x="329" y="121"/>
                  </a:lnTo>
                  <a:lnTo>
                    <a:pt x="303" y="121"/>
                  </a:lnTo>
                  <a:lnTo>
                    <a:pt x="273" y="118"/>
                  </a:lnTo>
                  <a:lnTo>
                    <a:pt x="202" y="141"/>
                  </a:lnTo>
                  <a:lnTo>
                    <a:pt x="132" y="183"/>
                  </a:lnTo>
                  <a:lnTo>
                    <a:pt x="82" y="239"/>
                  </a:lnTo>
                  <a:lnTo>
                    <a:pt x="64" y="29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2" name="Freeform 39">
              <a:extLst>
                <a:ext uri="{FF2B5EF4-FFF2-40B4-BE49-F238E27FC236}">
                  <a16:creationId xmlns:a16="http://schemas.microsoft.com/office/drawing/2014/main" id="{4B128584-D634-4D57-9F1D-37A4486391F2}"/>
                </a:ext>
              </a:extLst>
            </p:cNvPr>
            <p:cNvSpPr>
              <a:spLocks/>
            </p:cNvSpPr>
            <p:nvPr/>
          </p:nvSpPr>
          <p:spPr bwMode="auto">
            <a:xfrm>
              <a:off x="2500" y="1551"/>
              <a:ext cx="346" cy="396"/>
            </a:xfrm>
            <a:custGeom>
              <a:avLst/>
              <a:gdLst>
                <a:gd name="T0" fmla="*/ 292 w 346"/>
                <a:gd name="T1" fmla="*/ 288 h 396"/>
                <a:gd name="T2" fmla="*/ 346 w 346"/>
                <a:gd name="T3" fmla="*/ 340 h 396"/>
                <a:gd name="T4" fmla="*/ 334 w 346"/>
                <a:gd name="T5" fmla="*/ 359 h 396"/>
                <a:gd name="T6" fmla="*/ 278 w 346"/>
                <a:gd name="T7" fmla="*/ 312 h 396"/>
                <a:gd name="T8" fmla="*/ 271 w 346"/>
                <a:gd name="T9" fmla="*/ 316 h 396"/>
                <a:gd name="T10" fmla="*/ 318 w 346"/>
                <a:gd name="T11" fmla="*/ 375 h 396"/>
                <a:gd name="T12" fmla="*/ 304 w 346"/>
                <a:gd name="T13" fmla="*/ 396 h 396"/>
                <a:gd name="T14" fmla="*/ 254 w 346"/>
                <a:gd name="T15" fmla="*/ 333 h 396"/>
                <a:gd name="T16" fmla="*/ 214 w 346"/>
                <a:gd name="T17" fmla="*/ 309 h 396"/>
                <a:gd name="T18" fmla="*/ 108 w 346"/>
                <a:gd name="T19" fmla="*/ 260 h 396"/>
                <a:gd name="T20" fmla="*/ 52 w 346"/>
                <a:gd name="T21" fmla="*/ 246 h 396"/>
                <a:gd name="T22" fmla="*/ 49 w 346"/>
                <a:gd name="T23" fmla="*/ 218 h 396"/>
                <a:gd name="T24" fmla="*/ 141 w 346"/>
                <a:gd name="T25" fmla="*/ 241 h 396"/>
                <a:gd name="T26" fmla="*/ 221 w 346"/>
                <a:gd name="T27" fmla="*/ 281 h 396"/>
                <a:gd name="T28" fmla="*/ 247 w 346"/>
                <a:gd name="T29" fmla="*/ 302 h 396"/>
                <a:gd name="T30" fmla="*/ 179 w 346"/>
                <a:gd name="T31" fmla="*/ 232 h 396"/>
                <a:gd name="T32" fmla="*/ 64 w 346"/>
                <a:gd name="T33" fmla="*/ 162 h 396"/>
                <a:gd name="T34" fmla="*/ 0 w 346"/>
                <a:gd name="T35" fmla="*/ 129 h 396"/>
                <a:gd name="T36" fmla="*/ 7 w 346"/>
                <a:gd name="T37" fmla="*/ 108 h 396"/>
                <a:gd name="T38" fmla="*/ 56 w 346"/>
                <a:gd name="T39" fmla="*/ 129 h 396"/>
                <a:gd name="T40" fmla="*/ 148 w 346"/>
                <a:gd name="T41" fmla="*/ 183 h 396"/>
                <a:gd name="T42" fmla="*/ 219 w 346"/>
                <a:gd name="T43" fmla="*/ 232 h 396"/>
                <a:gd name="T44" fmla="*/ 268 w 346"/>
                <a:gd name="T45" fmla="*/ 284 h 396"/>
                <a:gd name="T46" fmla="*/ 193 w 346"/>
                <a:gd name="T47" fmla="*/ 176 h 396"/>
                <a:gd name="T48" fmla="*/ 141 w 346"/>
                <a:gd name="T49" fmla="*/ 84 h 396"/>
                <a:gd name="T50" fmla="*/ 122 w 346"/>
                <a:gd name="T51" fmla="*/ 0 h 396"/>
                <a:gd name="T52" fmla="*/ 148 w 346"/>
                <a:gd name="T53" fmla="*/ 0 h 396"/>
                <a:gd name="T54" fmla="*/ 165 w 346"/>
                <a:gd name="T55" fmla="*/ 73 h 396"/>
                <a:gd name="T56" fmla="*/ 226 w 346"/>
                <a:gd name="T57" fmla="*/ 178 h 396"/>
                <a:gd name="T58" fmla="*/ 268 w 346"/>
                <a:gd name="T59" fmla="*/ 246 h 396"/>
                <a:gd name="T60" fmla="*/ 292 w 346"/>
                <a:gd name="T61" fmla="*/ 288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396"/>
                <a:gd name="T95" fmla="*/ 346 w 346"/>
                <a:gd name="T96" fmla="*/ 396 h 3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396">
                  <a:moveTo>
                    <a:pt x="292" y="288"/>
                  </a:moveTo>
                  <a:lnTo>
                    <a:pt x="346" y="340"/>
                  </a:lnTo>
                  <a:lnTo>
                    <a:pt x="334" y="359"/>
                  </a:lnTo>
                  <a:lnTo>
                    <a:pt x="278" y="312"/>
                  </a:lnTo>
                  <a:lnTo>
                    <a:pt x="271" y="316"/>
                  </a:lnTo>
                  <a:lnTo>
                    <a:pt x="318" y="375"/>
                  </a:lnTo>
                  <a:lnTo>
                    <a:pt x="304" y="396"/>
                  </a:lnTo>
                  <a:lnTo>
                    <a:pt x="254" y="333"/>
                  </a:lnTo>
                  <a:lnTo>
                    <a:pt x="214" y="309"/>
                  </a:lnTo>
                  <a:lnTo>
                    <a:pt x="108" y="260"/>
                  </a:lnTo>
                  <a:lnTo>
                    <a:pt x="52" y="246"/>
                  </a:lnTo>
                  <a:lnTo>
                    <a:pt x="49" y="218"/>
                  </a:lnTo>
                  <a:lnTo>
                    <a:pt x="141" y="241"/>
                  </a:lnTo>
                  <a:lnTo>
                    <a:pt x="221" y="281"/>
                  </a:lnTo>
                  <a:lnTo>
                    <a:pt x="247" y="302"/>
                  </a:lnTo>
                  <a:lnTo>
                    <a:pt x="179" y="232"/>
                  </a:lnTo>
                  <a:lnTo>
                    <a:pt x="64" y="162"/>
                  </a:lnTo>
                  <a:lnTo>
                    <a:pt x="0" y="129"/>
                  </a:lnTo>
                  <a:lnTo>
                    <a:pt x="7" y="108"/>
                  </a:lnTo>
                  <a:lnTo>
                    <a:pt x="56" y="129"/>
                  </a:lnTo>
                  <a:lnTo>
                    <a:pt x="148" y="183"/>
                  </a:lnTo>
                  <a:lnTo>
                    <a:pt x="219" y="232"/>
                  </a:lnTo>
                  <a:lnTo>
                    <a:pt x="268" y="284"/>
                  </a:lnTo>
                  <a:lnTo>
                    <a:pt x="193" y="176"/>
                  </a:lnTo>
                  <a:lnTo>
                    <a:pt x="141" y="84"/>
                  </a:lnTo>
                  <a:lnTo>
                    <a:pt x="122" y="0"/>
                  </a:lnTo>
                  <a:lnTo>
                    <a:pt x="148" y="0"/>
                  </a:lnTo>
                  <a:lnTo>
                    <a:pt x="165" y="73"/>
                  </a:lnTo>
                  <a:lnTo>
                    <a:pt x="226" y="178"/>
                  </a:lnTo>
                  <a:lnTo>
                    <a:pt x="268" y="246"/>
                  </a:lnTo>
                  <a:lnTo>
                    <a:pt x="292" y="28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3" name="Freeform 40">
              <a:extLst>
                <a:ext uri="{FF2B5EF4-FFF2-40B4-BE49-F238E27FC236}">
                  <a16:creationId xmlns:a16="http://schemas.microsoft.com/office/drawing/2014/main" id="{439FEF28-2AFD-405D-B36E-D5B7B9E6C133}"/>
                </a:ext>
              </a:extLst>
            </p:cNvPr>
            <p:cNvSpPr>
              <a:spLocks/>
            </p:cNvSpPr>
            <p:nvPr/>
          </p:nvSpPr>
          <p:spPr bwMode="auto">
            <a:xfrm>
              <a:off x="2880" y="1821"/>
              <a:ext cx="67" cy="75"/>
            </a:xfrm>
            <a:custGeom>
              <a:avLst/>
              <a:gdLst>
                <a:gd name="T0" fmla="*/ 21 w 67"/>
                <a:gd name="T1" fmla="*/ 52 h 75"/>
                <a:gd name="T2" fmla="*/ 49 w 67"/>
                <a:gd name="T3" fmla="*/ 16 h 75"/>
                <a:gd name="T4" fmla="*/ 54 w 67"/>
                <a:gd name="T5" fmla="*/ 0 h 75"/>
                <a:gd name="T6" fmla="*/ 64 w 67"/>
                <a:gd name="T7" fmla="*/ 5 h 75"/>
                <a:gd name="T8" fmla="*/ 67 w 67"/>
                <a:gd name="T9" fmla="*/ 18 h 75"/>
                <a:gd name="T10" fmla="*/ 0 w 67"/>
                <a:gd name="T11" fmla="*/ 75 h 75"/>
                <a:gd name="T12" fmla="*/ 5 w 67"/>
                <a:gd name="T13" fmla="*/ 59 h 75"/>
                <a:gd name="T14" fmla="*/ 21 w 67"/>
                <a:gd name="T15" fmla="*/ 52 h 75"/>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75"/>
                <a:gd name="T26" fmla="*/ 67 w 67"/>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75">
                  <a:moveTo>
                    <a:pt x="21" y="52"/>
                  </a:moveTo>
                  <a:lnTo>
                    <a:pt x="49" y="16"/>
                  </a:lnTo>
                  <a:lnTo>
                    <a:pt x="54" y="0"/>
                  </a:lnTo>
                  <a:lnTo>
                    <a:pt x="64" y="5"/>
                  </a:lnTo>
                  <a:lnTo>
                    <a:pt x="67" y="18"/>
                  </a:lnTo>
                  <a:lnTo>
                    <a:pt x="0" y="75"/>
                  </a:lnTo>
                  <a:lnTo>
                    <a:pt x="5" y="59"/>
                  </a:lnTo>
                  <a:lnTo>
                    <a:pt x="21" y="52"/>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4" name="Freeform 41">
              <a:extLst>
                <a:ext uri="{FF2B5EF4-FFF2-40B4-BE49-F238E27FC236}">
                  <a16:creationId xmlns:a16="http://schemas.microsoft.com/office/drawing/2014/main" id="{6993D30F-C151-4BD9-A66D-B65DDD8D8B4A}"/>
                </a:ext>
              </a:extLst>
            </p:cNvPr>
            <p:cNvSpPr>
              <a:spLocks/>
            </p:cNvSpPr>
            <p:nvPr/>
          </p:nvSpPr>
          <p:spPr bwMode="auto">
            <a:xfrm>
              <a:off x="2857" y="1782"/>
              <a:ext cx="41" cy="89"/>
            </a:xfrm>
            <a:custGeom>
              <a:avLst/>
              <a:gdLst>
                <a:gd name="T0" fmla="*/ 15 w 41"/>
                <a:gd name="T1" fmla="*/ 59 h 89"/>
                <a:gd name="T2" fmla="*/ 21 w 41"/>
                <a:gd name="T3" fmla="*/ 17 h 89"/>
                <a:gd name="T4" fmla="*/ 18 w 41"/>
                <a:gd name="T5" fmla="*/ 2 h 89"/>
                <a:gd name="T6" fmla="*/ 32 w 41"/>
                <a:gd name="T7" fmla="*/ 0 h 89"/>
                <a:gd name="T8" fmla="*/ 41 w 41"/>
                <a:gd name="T9" fmla="*/ 12 h 89"/>
                <a:gd name="T10" fmla="*/ 6 w 41"/>
                <a:gd name="T11" fmla="*/ 89 h 89"/>
                <a:gd name="T12" fmla="*/ 0 w 41"/>
                <a:gd name="T13" fmla="*/ 74 h 89"/>
                <a:gd name="T14" fmla="*/ 15 w 41"/>
                <a:gd name="T15" fmla="*/ 59 h 8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89"/>
                <a:gd name="T26" fmla="*/ 41 w 41"/>
                <a:gd name="T27" fmla="*/ 89 h 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89">
                  <a:moveTo>
                    <a:pt x="15" y="59"/>
                  </a:moveTo>
                  <a:lnTo>
                    <a:pt x="21" y="17"/>
                  </a:lnTo>
                  <a:lnTo>
                    <a:pt x="18" y="2"/>
                  </a:lnTo>
                  <a:lnTo>
                    <a:pt x="32" y="0"/>
                  </a:lnTo>
                  <a:lnTo>
                    <a:pt x="41" y="12"/>
                  </a:lnTo>
                  <a:lnTo>
                    <a:pt x="6" y="89"/>
                  </a:lnTo>
                  <a:lnTo>
                    <a:pt x="0" y="74"/>
                  </a:lnTo>
                  <a:lnTo>
                    <a:pt x="15" y="5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5" name="Freeform 42">
              <a:extLst>
                <a:ext uri="{FF2B5EF4-FFF2-40B4-BE49-F238E27FC236}">
                  <a16:creationId xmlns:a16="http://schemas.microsoft.com/office/drawing/2014/main" id="{DA50E37C-9480-4BBE-831B-91E50826B7A6}"/>
                </a:ext>
              </a:extLst>
            </p:cNvPr>
            <p:cNvSpPr>
              <a:spLocks/>
            </p:cNvSpPr>
            <p:nvPr/>
          </p:nvSpPr>
          <p:spPr bwMode="auto">
            <a:xfrm>
              <a:off x="2666" y="1960"/>
              <a:ext cx="80" cy="66"/>
            </a:xfrm>
            <a:custGeom>
              <a:avLst/>
              <a:gdLst>
                <a:gd name="T0" fmla="*/ 49 w 80"/>
                <a:gd name="T1" fmla="*/ 18 h 66"/>
                <a:gd name="T2" fmla="*/ 8 w 80"/>
                <a:gd name="T3" fmla="*/ 48 h 66"/>
                <a:gd name="T4" fmla="*/ 0 w 80"/>
                <a:gd name="T5" fmla="*/ 55 h 66"/>
                <a:gd name="T6" fmla="*/ 3 w 80"/>
                <a:gd name="T7" fmla="*/ 63 h 66"/>
                <a:gd name="T8" fmla="*/ 15 w 80"/>
                <a:gd name="T9" fmla="*/ 66 h 66"/>
                <a:gd name="T10" fmla="*/ 80 w 80"/>
                <a:gd name="T11" fmla="*/ 0 h 66"/>
                <a:gd name="T12" fmla="*/ 65 w 80"/>
                <a:gd name="T13" fmla="*/ 5 h 66"/>
                <a:gd name="T14" fmla="*/ 49 w 80"/>
                <a:gd name="T15" fmla="*/ 18 h 66"/>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66"/>
                <a:gd name="T26" fmla="*/ 80 w 80"/>
                <a:gd name="T27" fmla="*/ 66 h 6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66">
                  <a:moveTo>
                    <a:pt x="49" y="18"/>
                  </a:moveTo>
                  <a:lnTo>
                    <a:pt x="8" y="48"/>
                  </a:lnTo>
                  <a:lnTo>
                    <a:pt x="0" y="55"/>
                  </a:lnTo>
                  <a:lnTo>
                    <a:pt x="3" y="63"/>
                  </a:lnTo>
                  <a:lnTo>
                    <a:pt x="15" y="66"/>
                  </a:lnTo>
                  <a:lnTo>
                    <a:pt x="80" y="0"/>
                  </a:lnTo>
                  <a:lnTo>
                    <a:pt x="65" y="5"/>
                  </a:lnTo>
                  <a:lnTo>
                    <a:pt x="49" y="1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6" name="Freeform 43">
              <a:extLst>
                <a:ext uri="{FF2B5EF4-FFF2-40B4-BE49-F238E27FC236}">
                  <a16:creationId xmlns:a16="http://schemas.microsoft.com/office/drawing/2014/main" id="{0C3F6556-2C89-4875-A939-ABF4CC76B912}"/>
                </a:ext>
              </a:extLst>
            </p:cNvPr>
            <p:cNvSpPr>
              <a:spLocks/>
            </p:cNvSpPr>
            <p:nvPr/>
          </p:nvSpPr>
          <p:spPr bwMode="auto">
            <a:xfrm>
              <a:off x="2689" y="1989"/>
              <a:ext cx="81" cy="75"/>
            </a:xfrm>
            <a:custGeom>
              <a:avLst/>
              <a:gdLst>
                <a:gd name="T0" fmla="*/ 52 w 81"/>
                <a:gd name="T1" fmla="*/ 24 h 75"/>
                <a:gd name="T2" fmla="*/ 7 w 81"/>
                <a:gd name="T3" fmla="*/ 63 h 75"/>
                <a:gd name="T4" fmla="*/ 0 w 81"/>
                <a:gd name="T5" fmla="*/ 70 h 75"/>
                <a:gd name="T6" fmla="*/ 7 w 81"/>
                <a:gd name="T7" fmla="*/ 75 h 75"/>
                <a:gd name="T8" fmla="*/ 22 w 81"/>
                <a:gd name="T9" fmla="*/ 75 h 75"/>
                <a:gd name="T10" fmla="*/ 81 w 81"/>
                <a:gd name="T11" fmla="*/ 0 h 75"/>
                <a:gd name="T12" fmla="*/ 66 w 81"/>
                <a:gd name="T13" fmla="*/ 7 h 75"/>
                <a:gd name="T14" fmla="*/ 52 w 81"/>
                <a:gd name="T15" fmla="*/ 24 h 75"/>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75"/>
                <a:gd name="T26" fmla="*/ 81 w 81"/>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75">
                  <a:moveTo>
                    <a:pt x="52" y="24"/>
                  </a:moveTo>
                  <a:lnTo>
                    <a:pt x="7" y="63"/>
                  </a:lnTo>
                  <a:lnTo>
                    <a:pt x="0" y="70"/>
                  </a:lnTo>
                  <a:lnTo>
                    <a:pt x="7" y="75"/>
                  </a:lnTo>
                  <a:lnTo>
                    <a:pt x="22" y="75"/>
                  </a:lnTo>
                  <a:lnTo>
                    <a:pt x="81" y="0"/>
                  </a:lnTo>
                  <a:lnTo>
                    <a:pt x="66" y="7"/>
                  </a:lnTo>
                  <a:lnTo>
                    <a:pt x="52" y="2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7" name="Freeform 44">
              <a:extLst>
                <a:ext uri="{FF2B5EF4-FFF2-40B4-BE49-F238E27FC236}">
                  <a16:creationId xmlns:a16="http://schemas.microsoft.com/office/drawing/2014/main" id="{C4DC7684-90BE-4AC0-A20E-2A55695B25DE}"/>
                </a:ext>
              </a:extLst>
            </p:cNvPr>
            <p:cNvSpPr>
              <a:spLocks/>
            </p:cNvSpPr>
            <p:nvPr/>
          </p:nvSpPr>
          <p:spPr bwMode="auto">
            <a:xfrm>
              <a:off x="2627" y="2366"/>
              <a:ext cx="325" cy="574"/>
            </a:xfrm>
            <a:custGeom>
              <a:avLst/>
              <a:gdLst>
                <a:gd name="T0" fmla="*/ 24 w 325"/>
                <a:gd name="T1" fmla="*/ 219 h 574"/>
                <a:gd name="T2" fmla="*/ 57 w 325"/>
                <a:gd name="T3" fmla="*/ 131 h 574"/>
                <a:gd name="T4" fmla="*/ 118 w 325"/>
                <a:gd name="T5" fmla="*/ 61 h 574"/>
                <a:gd name="T6" fmla="*/ 179 w 325"/>
                <a:gd name="T7" fmla="*/ 14 h 574"/>
                <a:gd name="T8" fmla="*/ 231 w 325"/>
                <a:gd name="T9" fmla="*/ 0 h 574"/>
                <a:gd name="T10" fmla="*/ 283 w 325"/>
                <a:gd name="T11" fmla="*/ 0 h 574"/>
                <a:gd name="T12" fmla="*/ 311 w 325"/>
                <a:gd name="T13" fmla="*/ 23 h 574"/>
                <a:gd name="T14" fmla="*/ 325 w 325"/>
                <a:gd name="T15" fmla="*/ 61 h 574"/>
                <a:gd name="T16" fmla="*/ 320 w 325"/>
                <a:gd name="T17" fmla="*/ 126 h 574"/>
                <a:gd name="T18" fmla="*/ 278 w 325"/>
                <a:gd name="T19" fmla="*/ 187 h 574"/>
                <a:gd name="T20" fmla="*/ 250 w 325"/>
                <a:gd name="T21" fmla="*/ 219 h 574"/>
                <a:gd name="T22" fmla="*/ 221 w 325"/>
                <a:gd name="T23" fmla="*/ 266 h 574"/>
                <a:gd name="T24" fmla="*/ 217 w 325"/>
                <a:gd name="T25" fmla="*/ 322 h 574"/>
                <a:gd name="T26" fmla="*/ 236 w 325"/>
                <a:gd name="T27" fmla="*/ 387 h 574"/>
                <a:gd name="T28" fmla="*/ 245 w 325"/>
                <a:gd name="T29" fmla="*/ 481 h 574"/>
                <a:gd name="T30" fmla="*/ 226 w 325"/>
                <a:gd name="T31" fmla="*/ 541 h 574"/>
                <a:gd name="T32" fmla="*/ 174 w 325"/>
                <a:gd name="T33" fmla="*/ 574 h 574"/>
                <a:gd name="T34" fmla="*/ 113 w 325"/>
                <a:gd name="T35" fmla="*/ 574 h 574"/>
                <a:gd name="T36" fmla="*/ 57 w 325"/>
                <a:gd name="T37" fmla="*/ 555 h 574"/>
                <a:gd name="T38" fmla="*/ 24 w 325"/>
                <a:gd name="T39" fmla="*/ 499 h 574"/>
                <a:gd name="T40" fmla="*/ 0 w 325"/>
                <a:gd name="T41" fmla="*/ 415 h 574"/>
                <a:gd name="T42" fmla="*/ 0 w 325"/>
                <a:gd name="T43" fmla="*/ 313 h 574"/>
                <a:gd name="T44" fmla="*/ 9 w 325"/>
                <a:gd name="T45" fmla="*/ 252 h 574"/>
                <a:gd name="T46" fmla="*/ 33 w 325"/>
                <a:gd name="T47" fmla="*/ 187 h 574"/>
                <a:gd name="T48" fmla="*/ 52 w 325"/>
                <a:gd name="T49" fmla="*/ 140 h 574"/>
                <a:gd name="T50" fmla="*/ 24 w 325"/>
                <a:gd name="T51" fmla="*/ 219 h 5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5"/>
                <a:gd name="T79" fmla="*/ 0 h 574"/>
                <a:gd name="T80" fmla="*/ 325 w 325"/>
                <a:gd name="T81" fmla="*/ 574 h 5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5" h="574">
                  <a:moveTo>
                    <a:pt x="24" y="219"/>
                  </a:moveTo>
                  <a:lnTo>
                    <a:pt x="57" y="131"/>
                  </a:lnTo>
                  <a:lnTo>
                    <a:pt x="118" y="61"/>
                  </a:lnTo>
                  <a:lnTo>
                    <a:pt x="179" y="14"/>
                  </a:lnTo>
                  <a:lnTo>
                    <a:pt x="231" y="0"/>
                  </a:lnTo>
                  <a:lnTo>
                    <a:pt x="283" y="0"/>
                  </a:lnTo>
                  <a:lnTo>
                    <a:pt x="311" y="23"/>
                  </a:lnTo>
                  <a:lnTo>
                    <a:pt x="325" y="61"/>
                  </a:lnTo>
                  <a:lnTo>
                    <a:pt x="320" y="126"/>
                  </a:lnTo>
                  <a:lnTo>
                    <a:pt x="278" y="187"/>
                  </a:lnTo>
                  <a:lnTo>
                    <a:pt x="250" y="219"/>
                  </a:lnTo>
                  <a:lnTo>
                    <a:pt x="221" y="266"/>
                  </a:lnTo>
                  <a:lnTo>
                    <a:pt x="217" y="322"/>
                  </a:lnTo>
                  <a:lnTo>
                    <a:pt x="236" y="387"/>
                  </a:lnTo>
                  <a:lnTo>
                    <a:pt x="245" y="481"/>
                  </a:lnTo>
                  <a:lnTo>
                    <a:pt x="226" y="541"/>
                  </a:lnTo>
                  <a:lnTo>
                    <a:pt x="174" y="574"/>
                  </a:lnTo>
                  <a:lnTo>
                    <a:pt x="113" y="574"/>
                  </a:lnTo>
                  <a:lnTo>
                    <a:pt x="57" y="555"/>
                  </a:lnTo>
                  <a:lnTo>
                    <a:pt x="24" y="499"/>
                  </a:lnTo>
                  <a:lnTo>
                    <a:pt x="0" y="415"/>
                  </a:lnTo>
                  <a:lnTo>
                    <a:pt x="0" y="313"/>
                  </a:lnTo>
                  <a:lnTo>
                    <a:pt x="9" y="252"/>
                  </a:lnTo>
                  <a:lnTo>
                    <a:pt x="33" y="187"/>
                  </a:lnTo>
                  <a:lnTo>
                    <a:pt x="52" y="140"/>
                  </a:lnTo>
                  <a:lnTo>
                    <a:pt x="24" y="21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8" name="Freeform 45">
              <a:extLst>
                <a:ext uri="{FF2B5EF4-FFF2-40B4-BE49-F238E27FC236}">
                  <a16:creationId xmlns:a16="http://schemas.microsoft.com/office/drawing/2014/main" id="{FBE61511-BE1B-480C-B811-4B0565D20A60}"/>
                </a:ext>
              </a:extLst>
            </p:cNvPr>
            <p:cNvSpPr>
              <a:spLocks/>
            </p:cNvSpPr>
            <p:nvPr/>
          </p:nvSpPr>
          <p:spPr bwMode="auto">
            <a:xfrm>
              <a:off x="2608" y="2861"/>
              <a:ext cx="366" cy="678"/>
            </a:xfrm>
            <a:custGeom>
              <a:avLst/>
              <a:gdLst>
                <a:gd name="T0" fmla="*/ 156 w 366"/>
                <a:gd name="T1" fmla="*/ 9 h 678"/>
                <a:gd name="T2" fmla="*/ 184 w 366"/>
                <a:gd name="T3" fmla="*/ 0 h 678"/>
                <a:gd name="T4" fmla="*/ 234 w 366"/>
                <a:gd name="T5" fmla="*/ 23 h 678"/>
                <a:gd name="T6" fmla="*/ 307 w 366"/>
                <a:gd name="T7" fmla="*/ 128 h 678"/>
                <a:gd name="T8" fmla="*/ 361 w 366"/>
                <a:gd name="T9" fmla="*/ 218 h 678"/>
                <a:gd name="T10" fmla="*/ 366 w 366"/>
                <a:gd name="T11" fmla="*/ 267 h 678"/>
                <a:gd name="T12" fmla="*/ 335 w 366"/>
                <a:gd name="T13" fmla="*/ 327 h 678"/>
                <a:gd name="T14" fmla="*/ 269 w 366"/>
                <a:gd name="T15" fmla="*/ 381 h 678"/>
                <a:gd name="T16" fmla="*/ 165 w 366"/>
                <a:gd name="T17" fmla="*/ 439 h 678"/>
                <a:gd name="T18" fmla="*/ 92 w 366"/>
                <a:gd name="T19" fmla="*/ 485 h 678"/>
                <a:gd name="T20" fmla="*/ 73 w 366"/>
                <a:gd name="T21" fmla="*/ 515 h 678"/>
                <a:gd name="T22" fmla="*/ 97 w 366"/>
                <a:gd name="T23" fmla="*/ 527 h 678"/>
                <a:gd name="T24" fmla="*/ 172 w 366"/>
                <a:gd name="T25" fmla="*/ 571 h 678"/>
                <a:gd name="T26" fmla="*/ 217 w 366"/>
                <a:gd name="T27" fmla="*/ 641 h 678"/>
                <a:gd name="T28" fmla="*/ 208 w 366"/>
                <a:gd name="T29" fmla="*/ 657 h 678"/>
                <a:gd name="T30" fmla="*/ 172 w 366"/>
                <a:gd name="T31" fmla="*/ 678 h 678"/>
                <a:gd name="T32" fmla="*/ 130 w 366"/>
                <a:gd name="T33" fmla="*/ 678 h 678"/>
                <a:gd name="T34" fmla="*/ 125 w 366"/>
                <a:gd name="T35" fmla="*/ 618 h 678"/>
                <a:gd name="T36" fmla="*/ 94 w 366"/>
                <a:gd name="T37" fmla="*/ 583 h 678"/>
                <a:gd name="T38" fmla="*/ 40 w 366"/>
                <a:gd name="T39" fmla="*/ 546 h 678"/>
                <a:gd name="T40" fmla="*/ 0 w 366"/>
                <a:gd name="T41" fmla="*/ 539 h 678"/>
                <a:gd name="T42" fmla="*/ 2 w 366"/>
                <a:gd name="T43" fmla="*/ 506 h 678"/>
                <a:gd name="T44" fmla="*/ 38 w 366"/>
                <a:gd name="T45" fmla="*/ 478 h 678"/>
                <a:gd name="T46" fmla="*/ 128 w 366"/>
                <a:gd name="T47" fmla="*/ 423 h 678"/>
                <a:gd name="T48" fmla="*/ 231 w 366"/>
                <a:gd name="T49" fmla="*/ 367 h 678"/>
                <a:gd name="T50" fmla="*/ 293 w 366"/>
                <a:gd name="T51" fmla="*/ 302 h 678"/>
                <a:gd name="T52" fmla="*/ 312 w 366"/>
                <a:gd name="T53" fmla="*/ 267 h 678"/>
                <a:gd name="T54" fmla="*/ 312 w 366"/>
                <a:gd name="T55" fmla="*/ 235 h 678"/>
                <a:gd name="T56" fmla="*/ 286 w 366"/>
                <a:gd name="T57" fmla="*/ 174 h 678"/>
                <a:gd name="T58" fmla="*/ 191 w 366"/>
                <a:gd name="T59" fmla="*/ 93 h 678"/>
                <a:gd name="T60" fmla="*/ 132 w 366"/>
                <a:gd name="T61" fmla="*/ 53 h 678"/>
                <a:gd name="T62" fmla="*/ 156 w 366"/>
                <a:gd name="T63" fmla="*/ 9 h 6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678"/>
                <a:gd name="T98" fmla="*/ 366 w 366"/>
                <a:gd name="T99" fmla="*/ 678 h 6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678">
                  <a:moveTo>
                    <a:pt x="156" y="9"/>
                  </a:moveTo>
                  <a:lnTo>
                    <a:pt x="184" y="0"/>
                  </a:lnTo>
                  <a:lnTo>
                    <a:pt x="234" y="23"/>
                  </a:lnTo>
                  <a:lnTo>
                    <a:pt x="307" y="128"/>
                  </a:lnTo>
                  <a:lnTo>
                    <a:pt x="361" y="218"/>
                  </a:lnTo>
                  <a:lnTo>
                    <a:pt x="366" y="267"/>
                  </a:lnTo>
                  <a:lnTo>
                    <a:pt x="335" y="327"/>
                  </a:lnTo>
                  <a:lnTo>
                    <a:pt x="269" y="381"/>
                  </a:lnTo>
                  <a:lnTo>
                    <a:pt x="165" y="439"/>
                  </a:lnTo>
                  <a:lnTo>
                    <a:pt x="92" y="485"/>
                  </a:lnTo>
                  <a:lnTo>
                    <a:pt x="73" y="515"/>
                  </a:lnTo>
                  <a:lnTo>
                    <a:pt x="97" y="527"/>
                  </a:lnTo>
                  <a:lnTo>
                    <a:pt x="172" y="571"/>
                  </a:lnTo>
                  <a:lnTo>
                    <a:pt x="217" y="641"/>
                  </a:lnTo>
                  <a:lnTo>
                    <a:pt x="208" y="657"/>
                  </a:lnTo>
                  <a:lnTo>
                    <a:pt x="172" y="678"/>
                  </a:lnTo>
                  <a:lnTo>
                    <a:pt x="130" y="678"/>
                  </a:lnTo>
                  <a:lnTo>
                    <a:pt x="125" y="618"/>
                  </a:lnTo>
                  <a:lnTo>
                    <a:pt x="94" y="583"/>
                  </a:lnTo>
                  <a:lnTo>
                    <a:pt x="40" y="546"/>
                  </a:lnTo>
                  <a:lnTo>
                    <a:pt x="0" y="539"/>
                  </a:lnTo>
                  <a:lnTo>
                    <a:pt x="2" y="506"/>
                  </a:lnTo>
                  <a:lnTo>
                    <a:pt x="38" y="478"/>
                  </a:lnTo>
                  <a:lnTo>
                    <a:pt x="128" y="423"/>
                  </a:lnTo>
                  <a:lnTo>
                    <a:pt x="231" y="367"/>
                  </a:lnTo>
                  <a:lnTo>
                    <a:pt x="293" y="302"/>
                  </a:lnTo>
                  <a:lnTo>
                    <a:pt x="312" y="267"/>
                  </a:lnTo>
                  <a:lnTo>
                    <a:pt x="312" y="235"/>
                  </a:lnTo>
                  <a:lnTo>
                    <a:pt x="286" y="174"/>
                  </a:lnTo>
                  <a:lnTo>
                    <a:pt x="191" y="93"/>
                  </a:lnTo>
                  <a:lnTo>
                    <a:pt x="132" y="53"/>
                  </a:lnTo>
                  <a:lnTo>
                    <a:pt x="156" y="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sp>
          <p:nvSpPr>
            <p:cNvPr id="49" name="Freeform 46">
              <a:extLst>
                <a:ext uri="{FF2B5EF4-FFF2-40B4-BE49-F238E27FC236}">
                  <a16:creationId xmlns:a16="http://schemas.microsoft.com/office/drawing/2014/main" id="{29C3A44F-33B8-4289-A2A0-EFA1972ECC1D}"/>
                </a:ext>
              </a:extLst>
            </p:cNvPr>
            <p:cNvSpPr>
              <a:spLocks/>
            </p:cNvSpPr>
            <p:nvPr/>
          </p:nvSpPr>
          <p:spPr bwMode="auto">
            <a:xfrm>
              <a:off x="2065" y="2761"/>
              <a:ext cx="694" cy="361"/>
            </a:xfrm>
            <a:custGeom>
              <a:avLst/>
              <a:gdLst>
                <a:gd name="T0" fmla="*/ 508 w 694"/>
                <a:gd name="T1" fmla="*/ 23 h 361"/>
                <a:gd name="T2" fmla="*/ 601 w 694"/>
                <a:gd name="T3" fmla="*/ 0 h 361"/>
                <a:gd name="T4" fmla="*/ 694 w 694"/>
                <a:gd name="T5" fmla="*/ 28 h 361"/>
                <a:gd name="T6" fmla="*/ 694 w 694"/>
                <a:gd name="T7" fmla="*/ 70 h 361"/>
                <a:gd name="T8" fmla="*/ 657 w 694"/>
                <a:gd name="T9" fmla="*/ 98 h 361"/>
                <a:gd name="T10" fmla="*/ 582 w 694"/>
                <a:gd name="T11" fmla="*/ 98 h 361"/>
                <a:gd name="T12" fmla="*/ 461 w 694"/>
                <a:gd name="T13" fmla="*/ 94 h 361"/>
                <a:gd name="T14" fmla="*/ 391 w 694"/>
                <a:gd name="T15" fmla="*/ 94 h 361"/>
                <a:gd name="T16" fmla="*/ 377 w 694"/>
                <a:gd name="T17" fmla="*/ 113 h 361"/>
                <a:gd name="T18" fmla="*/ 363 w 694"/>
                <a:gd name="T19" fmla="*/ 216 h 361"/>
                <a:gd name="T20" fmla="*/ 303 w 694"/>
                <a:gd name="T21" fmla="*/ 309 h 361"/>
                <a:gd name="T22" fmla="*/ 200 w 694"/>
                <a:gd name="T23" fmla="*/ 347 h 361"/>
                <a:gd name="T24" fmla="*/ 172 w 694"/>
                <a:gd name="T25" fmla="*/ 361 h 361"/>
                <a:gd name="T26" fmla="*/ 135 w 694"/>
                <a:gd name="T27" fmla="*/ 352 h 361"/>
                <a:gd name="T28" fmla="*/ 84 w 694"/>
                <a:gd name="T29" fmla="*/ 272 h 361"/>
                <a:gd name="T30" fmla="*/ 5 w 694"/>
                <a:gd name="T31" fmla="*/ 225 h 361"/>
                <a:gd name="T32" fmla="*/ 0 w 694"/>
                <a:gd name="T33" fmla="*/ 206 h 361"/>
                <a:gd name="T34" fmla="*/ 56 w 694"/>
                <a:gd name="T35" fmla="*/ 155 h 361"/>
                <a:gd name="T36" fmla="*/ 98 w 694"/>
                <a:gd name="T37" fmla="*/ 183 h 361"/>
                <a:gd name="T38" fmla="*/ 140 w 694"/>
                <a:gd name="T39" fmla="*/ 272 h 361"/>
                <a:gd name="T40" fmla="*/ 158 w 694"/>
                <a:gd name="T41" fmla="*/ 328 h 361"/>
                <a:gd name="T42" fmla="*/ 247 w 694"/>
                <a:gd name="T43" fmla="*/ 291 h 361"/>
                <a:gd name="T44" fmla="*/ 303 w 694"/>
                <a:gd name="T45" fmla="*/ 230 h 361"/>
                <a:gd name="T46" fmla="*/ 326 w 694"/>
                <a:gd name="T47" fmla="*/ 155 h 361"/>
                <a:gd name="T48" fmla="*/ 349 w 694"/>
                <a:gd name="T49" fmla="*/ 42 h 361"/>
                <a:gd name="T50" fmla="*/ 396 w 694"/>
                <a:gd name="T51" fmla="*/ 33 h 361"/>
                <a:gd name="T52" fmla="*/ 508 w 694"/>
                <a:gd name="T53" fmla="*/ 23 h 3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4"/>
                <a:gd name="T82" fmla="*/ 0 h 361"/>
                <a:gd name="T83" fmla="*/ 694 w 694"/>
                <a:gd name="T84" fmla="*/ 361 h 3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4" h="361">
                  <a:moveTo>
                    <a:pt x="508" y="23"/>
                  </a:moveTo>
                  <a:lnTo>
                    <a:pt x="601" y="0"/>
                  </a:lnTo>
                  <a:lnTo>
                    <a:pt x="694" y="28"/>
                  </a:lnTo>
                  <a:lnTo>
                    <a:pt x="694" y="70"/>
                  </a:lnTo>
                  <a:lnTo>
                    <a:pt x="657" y="98"/>
                  </a:lnTo>
                  <a:lnTo>
                    <a:pt x="582" y="98"/>
                  </a:lnTo>
                  <a:lnTo>
                    <a:pt x="461" y="94"/>
                  </a:lnTo>
                  <a:lnTo>
                    <a:pt x="391" y="94"/>
                  </a:lnTo>
                  <a:lnTo>
                    <a:pt x="377" y="113"/>
                  </a:lnTo>
                  <a:lnTo>
                    <a:pt x="363" y="216"/>
                  </a:lnTo>
                  <a:lnTo>
                    <a:pt x="303" y="309"/>
                  </a:lnTo>
                  <a:lnTo>
                    <a:pt x="200" y="347"/>
                  </a:lnTo>
                  <a:lnTo>
                    <a:pt x="172" y="361"/>
                  </a:lnTo>
                  <a:lnTo>
                    <a:pt x="135" y="352"/>
                  </a:lnTo>
                  <a:lnTo>
                    <a:pt x="84" y="272"/>
                  </a:lnTo>
                  <a:lnTo>
                    <a:pt x="5" y="225"/>
                  </a:lnTo>
                  <a:lnTo>
                    <a:pt x="0" y="206"/>
                  </a:lnTo>
                  <a:lnTo>
                    <a:pt x="56" y="155"/>
                  </a:lnTo>
                  <a:lnTo>
                    <a:pt x="98" y="183"/>
                  </a:lnTo>
                  <a:lnTo>
                    <a:pt x="140" y="272"/>
                  </a:lnTo>
                  <a:lnTo>
                    <a:pt x="158" y="328"/>
                  </a:lnTo>
                  <a:lnTo>
                    <a:pt x="247" y="291"/>
                  </a:lnTo>
                  <a:lnTo>
                    <a:pt x="303" y="230"/>
                  </a:lnTo>
                  <a:lnTo>
                    <a:pt x="326" y="155"/>
                  </a:lnTo>
                  <a:lnTo>
                    <a:pt x="349" y="42"/>
                  </a:lnTo>
                  <a:lnTo>
                    <a:pt x="396" y="33"/>
                  </a:lnTo>
                  <a:lnTo>
                    <a:pt x="508" y="2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685800" fontAlgn="auto">
                <a:spcBef>
                  <a:spcPts val="0"/>
                </a:spcBef>
                <a:spcAft>
                  <a:spcPts val="0"/>
                </a:spcAft>
              </a:pPr>
              <a:endParaRPr lang="en-US" sz="2400">
                <a:solidFill>
                  <a:srgbClr val="FFFFFF"/>
                </a:solidFill>
                <a:latin typeface="Times New Roman"/>
              </a:endParaRPr>
            </a:p>
          </p:txBody>
        </p:sp>
      </p:grpSp>
      <p:sp>
        <p:nvSpPr>
          <p:cNvPr id="50" name="AutoShape 35">
            <a:extLst>
              <a:ext uri="{FF2B5EF4-FFF2-40B4-BE49-F238E27FC236}">
                <a16:creationId xmlns:a16="http://schemas.microsoft.com/office/drawing/2014/main" id="{53384149-091F-4FDC-B425-E15E44393D2C}"/>
              </a:ext>
            </a:extLst>
          </p:cNvPr>
          <p:cNvSpPr>
            <a:spLocks noChangeArrowheads="1"/>
          </p:cNvSpPr>
          <p:nvPr/>
        </p:nvSpPr>
        <p:spPr bwMode="auto">
          <a:xfrm>
            <a:off x="844281" y="4564349"/>
            <a:ext cx="5585618" cy="1543734"/>
          </a:xfrm>
          <a:prstGeom prst="wedgeRoundRectCallout">
            <a:avLst>
              <a:gd name="adj1" fmla="val -52869"/>
              <a:gd name="adj2" fmla="val 38700"/>
              <a:gd name="adj3" fmla="val 16667"/>
            </a:avLst>
          </a:prstGeom>
          <a:solidFill>
            <a:srgbClr val="000066"/>
          </a:solidFill>
          <a:ln w="12700">
            <a:solidFill>
              <a:schemeClr val="hlink"/>
            </a:solidFill>
            <a:miter lim="800000"/>
            <a:headEnd/>
            <a:tailEnd/>
          </a:ln>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800" eaLnBrk="1" fontAlgn="auto" hangingPunct="1">
              <a:spcBef>
                <a:spcPct val="0"/>
              </a:spcBef>
              <a:spcAft>
                <a:spcPts val="0"/>
              </a:spcAft>
              <a:buNone/>
            </a:pPr>
            <a:endParaRPr lang="en-US" altLang="en-US" sz="2400">
              <a:solidFill>
                <a:srgbClr val="FFFFFF"/>
              </a:solidFill>
            </a:endParaRPr>
          </a:p>
          <a:p>
            <a:pPr algn="ctr" defTabSz="685800" eaLnBrk="1" fontAlgn="auto" hangingPunct="1">
              <a:spcBef>
                <a:spcPct val="0"/>
              </a:spcBef>
              <a:spcAft>
                <a:spcPts val="0"/>
              </a:spcAft>
              <a:buNone/>
            </a:pPr>
            <a:r>
              <a:rPr lang="en-US" altLang="en-US" sz="2400">
                <a:solidFill>
                  <a:srgbClr val="FFFFFF"/>
                </a:solidFill>
              </a:rPr>
              <a:t>Way too much information for one talk.</a:t>
            </a:r>
          </a:p>
          <a:p>
            <a:pPr algn="ctr" defTabSz="685800" eaLnBrk="1" fontAlgn="auto" hangingPunct="1">
              <a:spcBef>
                <a:spcPct val="0"/>
              </a:spcBef>
              <a:spcAft>
                <a:spcPts val="0"/>
              </a:spcAft>
              <a:buNone/>
            </a:pPr>
            <a:r>
              <a:rPr lang="en-US" altLang="en-US" sz="2400">
                <a:solidFill>
                  <a:srgbClr val="FFFFFF"/>
                </a:solidFill>
              </a:rPr>
              <a:t>While other talks are have too little.</a:t>
            </a:r>
          </a:p>
        </p:txBody>
      </p:sp>
    </p:spTree>
    <p:extLst>
      <p:ext uri="{BB962C8B-B14F-4D97-AF65-F5344CB8AC3E}">
        <p14:creationId xmlns:p14="http://schemas.microsoft.com/office/powerpoint/2010/main" val="188667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0">
                                            <p:txEl>
                                              <p:pRg st="1" end="1"/>
                                            </p:txEl>
                                          </p:spTgt>
                                        </p:tgtEl>
                                        <p:attrNameLst>
                                          <p:attrName>style.visibility</p:attrName>
                                        </p:attrNameLst>
                                      </p:cBhvr>
                                      <p:to>
                                        <p:strVal val="visible"/>
                                      </p:to>
                                    </p:set>
                                    <p:anim calcmode="lin" valueType="num">
                                      <p:cBhvr additive="base">
                                        <p:cTn id="43" dur="500" fill="hold"/>
                                        <p:tgtEl>
                                          <p:spTgt spid="50">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0">
                                            <p:txEl>
                                              <p:pRg st="2" end="2"/>
                                            </p:txEl>
                                          </p:spTgt>
                                        </p:tgtEl>
                                        <p:attrNameLst>
                                          <p:attrName>style.visibility</p:attrName>
                                        </p:attrNameLst>
                                      </p:cBhvr>
                                      <p:to>
                                        <p:strVal val="visible"/>
                                      </p:to>
                                    </p:set>
                                    <p:anim calcmode="lin" valueType="num">
                                      <p:cBhvr additive="base">
                                        <p:cTn id="49" dur="500" fill="hold"/>
                                        <p:tgtEl>
                                          <p:spTgt spid="50">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304800"/>
            <a:ext cx="8915400" cy="1143000"/>
          </a:xfrm>
          <a:prstGeom prst="rect">
            <a:avLst/>
          </a:prstGeom>
          <a:noFill/>
          <a:ln w="9525">
            <a:noFill/>
            <a:miter lim="800000"/>
            <a:headEnd/>
            <a:tailEnd/>
          </a:ln>
          <a:effectLst/>
        </p:spPr>
        <p:txBody>
          <a:bodyPr anchor="ctr"/>
          <a:lstStyle/>
          <a:p>
            <a:pPr algn="ctr" eaLnBrk="0" hangingPunct="0">
              <a:defRPr/>
            </a:pPr>
            <a:r>
              <a:rPr lang="en-US" sz="3600">
                <a:solidFill>
                  <a:schemeClr val="tx2"/>
                </a:solidFill>
              </a:rPr>
              <a:t>3: Generalizing from Training Data</a:t>
            </a:r>
            <a:endParaRPr lang="en-US" sz="3600" b="1">
              <a:solidFill>
                <a:schemeClr val="tx2"/>
              </a:solidFill>
              <a:effectLst>
                <a:outerShdw blurRad="38100" dist="38100" dir="2700000" algn="tl">
                  <a:srgbClr val="000000"/>
                </a:outerShdw>
              </a:effectLst>
              <a:cs typeface="+mn-cs"/>
            </a:endParaRPr>
          </a:p>
        </p:txBody>
      </p:sp>
      <p:grpSp>
        <p:nvGrpSpPr>
          <p:cNvPr id="52" name="Group 51">
            <a:extLst>
              <a:ext uri="{FF2B5EF4-FFF2-40B4-BE49-F238E27FC236}">
                <a16:creationId xmlns:a16="http://schemas.microsoft.com/office/drawing/2014/main" id="{30D5E977-66EF-49E1-AE92-66DA19E697A4}"/>
              </a:ext>
            </a:extLst>
          </p:cNvPr>
          <p:cNvGrpSpPr/>
          <p:nvPr/>
        </p:nvGrpSpPr>
        <p:grpSpPr>
          <a:xfrm>
            <a:off x="-304800" y="228600"/>
            <a:ext cx="9677400" cy="6553200"/>
            <a:chOff x="-76200" y="228600"/>
            <a:chExt cx="9677400" cy="6553200"/>
          </a:xfrm>
        </p:grpSpPr>
        <p:grpSp>
          <p:nvGrpSpPr>
            <p:cNvPr id="53" name="Group 52">
              <a:extLst>
                <a:ext uri="{FF2B5EF4-FFF2-40B4-BE49-F238E27FC236}">
                  <a16:creationId xmlns:a16="http://schemas.microsoft.com/office/drawing/2014/main" id="{9C3C0022-F51C-4719-A482-9D8DC39E8440}"/>
                </a:ext>
              </a:extLst>
            </p:cNvPr>
            <p:cNvGrpSpPr/>
            <p:nvPr/>
          </p:nvGrpSpPr>
          <p:grpSpPr>
            <a:xfrm>
              <a:off x="-76200" y="228600"/>
              <a:ext cx="9677400" cy="4495800"/>
              <a:chOff x="-76200" y="228600"/>
              <a:chExt cx="9677400" cy="4495800"/>
            </a:xfrm>
          </p:grpSpPr>
          <p:cxnSp>
            <p:nvCxnSpPr>
              <p:cNvPr id="121" name="Straight Connector 120">
                <a:extLst>
                  <a:ext uri="{FF2B5EF4-FFF2-40B4-BE49-F238E27FC236}">
                    <a16:creationId xmlns:a16="http://schemas.microsoft.com/office/drawing/2014/main" id="{F927F754-DC6C-4C88-AD58-3A494EF599CA}"/>
                  </a:ext>
                </a:extLst>
              </p:cNvPr>
              <p:cNvCxnSpPr/>
              <p:nvPr/>
            </p:nvCxnSpPr>
            <p:spPr bwMode="auto">
              <a:xfrm>
                <a:off x="438242" y="228600"/>
                <a:ext cx="0" cy="3979545"/>
              </a:xfrm>
              <a:prstGeom prst="line">
                <a:avLst/>
              </a:prstGeom>
              <a:noFill/>
              <a:ln w="25400" cap="sq" cmpd="sng" algn="ctr">
                <a:solidFill>
                  <a:schemeClr val="accent1"/>
                </a:solidFill>
                <a:prstDash val="solid"/>
                <a:round/>
                <a:headEnd type="none" w="med" len="med"/>
                <a:tailEnd type="none" w="med" len="med"/>
              </a:ln>
              <a:effectLst/>
            </p:spPr>
          </p:cxnSp>
          <p:sp>
            <p:nvSpPr>
              <p:cNvPr id="122" name="Rectangle 121">
                <a:extLst>
                  <a:ext uri="{FF2B5EF4-FFF2-40B4-BE49-F238E27FC236}">
                    <a16:creationId xmlns:a16="http://schemas.microsoft.com/office/drawing/2014/main" id="{5797DD10-E8BC-4915-AF11-DDBEEF407FDC}"/>
                  </a:ext>
                </a:extLst>
              </p:cNvPr>
              <p:cNvSpPr/>
              <p:nvPr/>
            </p:nvSpPr>
            <p:spPr>
              <a:xfrm rot="16200000">
                <a:off x="-695394" y="1990794"/>
                <a:ext cx="1761608" cy="523220"/>
              </a:xfrm>
              <a:prstGeom prst="rect">
                <a:avLst/>
              </a:prstGeom>
            </p:spPr>
            <p:txBody>
              <a:bodyPr wrap="square">
                <a:spAutoFit/>
              </a:bodyPr>
              <a:lstStyle/>
              <a:p>
                <a:pPr marL="285750" algn="ctr"/>
                <a:r>
                  <a:rPr lang="en-CA" altLang="en-US">
                    <a:solidFill>
                      <a:schemeClr val="accent1"/>
                    </a:solidFill>
                    <a:cs typeface="Times New Roman" panose="02020603050405020304" pitchFamily="18" charset="0"/>
                    <a:sym typeface="Symbol" panose="05050102010706020507" pitchFamily="18" charset="2"/>
                  </a:rPr>
                  <a:t>%</a:t>
                </a:r>
                <a:r>
                  <a:rPr lang="en-CA" altLang="en-US">
                    <a:cs typeface="Times New Roman" panose="02020603050405020304" pitchFamily="18" charset="0"/>
                    <a:sym typeface="Symbol" panose="05050102010706020507" pitchFamily="18" charset="2"/>
                  </a:rPr>
                  <a:t> </a:t>
                </a:r>
                <a:r>
                  <a:rPr lang="en-CA" altLang="en-US">
                    <a:solidFill>
                      <a:schemeClr val="accent1"/>
                    </a:solidFill>
                    <a:cs typeface="Times New Roman" panose="02020603050405020304" pitchFamily="18" charset="0"/>
                    <a:sym typeface="Symbol" panose="05050102010706020507" pitchFamily="18" charset="2"/>
                  </a:rPr>
                  <a:t>Errors</a:t>
                </a:r>
              </a:p>
            </p:txBody>
          </p:sp>
          <p:cxnSp>
            <p:nvCxnSpPr>
              <p:cNvPr id="123" name="Straight Connector 122">
                <a:extLst>
                  <a:ext uri="{FF2B5EF4-FFF2-40B4-BE49-F238E27FC236}">
                    <a16:creationId xmlns:a16="http://schemas.microsoft.com/office/drawing/2014/main" id="{A0CA9F3F-65A4-488A-9806-BB12FC6D0FFC}"/>
                  </a:ext>
                </a:extLst>
              </p:cNvPr>
              <p:cNvCxnSpPr/>
              <p:nvPr/>
            </p:nvCxnSpPr>
            <p:spPr bwMode="auto">
              <a:xfrm flipH="1">
                <a:off x="457200" y="4230707"/>
                <a:ext cx="8077200" cy="0"/>
              </a:xfrm>
              <a:prstGeom prst="line">
                <a:avLst/>
              </a:prstGeom>
              <a:noFill/>
              <a:ln w="25400" cap="sq" cmpd="sng" algn="ctr">
                <a:solidFill>
                  <a:schemeClr val="accent1"/>
                </a:solidFill>
                <a:prstDash val="solid"/>
                <a:round/>
                <a:headEnd type="none" w="med" len="med"/>
                <a:tailEnd type="none" w="med" len="med"/>
              </a:ln>
              <a:effectLst/>
            </p:spPr>
          </p:cxnSp>
          <p:sp>
            <p:nvSpPr>
              <p:cNvPr id="124" name="Freeform 33">
                <a:extLst>
                  <a:ext uri="{FF2B5EF4-FFF2-40B4-BE49-F238E27FC236}">
                    <a16:creationId xmlns:a16="http://schemas.microsoft.com/office/drawing/2014/main" id="{1FF729AD-1CE6-4A97-A409-EABC19A6DEA6}"/>
                  </a:ext>
                </a:extLst>
              </p:cNvPr>
              <p:cNvSpPr/>
              <p:nvPr/>
            </p:nvSpPr>
            <p:spPr>
              <a:xfrm>
                <a:off x="885825" y="971550"/>
                <a:ext cx="7212330" cy="3240405"/>
              </a:xfrm>
              <a:custGeom>
                <a:avLst/>
                <a:gdLst>
                  <a:gd name="connsiteX0" fmla="*/ 0 w 7212330"/>
                  <a:gd name="connsiteY0" fmla="*/ 0 h 3240405"/>
                  <a:gd name="connsiteX1" fmla="*/ 3543300 w 7212330"/>
                  <a:gd name="connsiteY1" fmla="*/ 2537460 h 3240405"/>
                  <a:gd name="connsiteX2" fmla="*/ 7212330 w 7212330"/>
                  <a:gd name="connsiteY2" fmla="*/ 3240405 h 3240405"/>
                </a:gdLst>
                <a:ahLst/>
                <a:cxnLst>
                  <a:cxn ang="0">
                    <a:pos x="connsiteX0" y="connsiteY0"/>
                  </a:cxn>
                  <a:cxn ang="0">
                    <a:pos x="connsiteX1" y="connsiteY1"/>
                  </a:cxn>
                  <a:cxn ang="0">
                    <a:pos x="connsiteX2" y="connsiteY2"/>
                  </a:cxn>
                </a:cxnLst>
                <a:rect l="l" t="t" r="r" b="b"/>
                <a:pathLst>
                  <a:path w="7212330" h="3240405">
                    <a:moveTo>
                      <a:pt x="0" y="0"/>
                    </a:moveTo>
                    <a:cubicBezTo>
                      <a:pt x="1170622" y="998696"/>
                      <a:pt x="2341245" y="1997393"/>
                      <a:pt x="3543300" y="2537460"/>
                    </a:cubicBezTo>
                    <a:cubicBezTo>
                      <a:pt x="4745355" y="3077527"/>
                      <a:pt x="5978842" y="3158966"/>
                      <a:pt x="7212330" y="3240405"/>
                    </a:cubicBezTo>
                  </a:path>
                </a:pathLst>
              </a:custGeom>
              <a:noFill/>
              <a:ln>
                <a:solidFill>
                  <a:schemeClr val="accent1"/>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76557F0B-216A-491F-ABA6-5A8BBDB2F753}"/>
                      </a:ext>
                    </a:extLst>
                  </p:cNvPr>
                  <p:cNvSpPr/>
                  <p:nvPr/>
                </p:nvSpPr>
                <p:spPr>
                  <a:xfrm>
                    <a:off x="829192" y="4201180"/>
                    <a:ext cx="8086208" cy="523220"/>
                  </a:xfrm>
                  <a:prstGeom prst="rect">
                    <a:avLst/>
                  </a:prstGeom>
                </p:spPr>
                <p:txBody>
                  <a:bodyPr wrap="square">
                    <a:spAutoFit/>
                  </a:bodyPr>
                  <a:lstStyle/>
                  <a:p>
                    <a:pPr marL="285750" algn="ctr"/>
                    <a:r>
                      <a:rPr lang="en-CA" altLang="en-US">
                        <a:cs typeface="Times New Roman" panose="02020603050405020304" pitchFamily="18" charset="0"/>
                        <a:sym typeface="Symbol" panose="05050102010706020507" pitchFamily="18" charset="2"/>
                      </a:rPr>
                      <a:t>Complexity </a:t>
                    </a:r>
                    <a:r>
                      <a:rPr lang="en-CA" altLang="en-US" i="1">
                        <a:solidFill>
                          <a:srgbClr val="66FF33"/>
                        </a:solidFill>
                        <a:cs typeface="Times New Roman" panose="02020603050405020304" pitchFamily="18" charset="0"/>
                        <a:sym typeface="Symbol" panose="05050102010706020507" pitchFamily="18" charset="2"/>
                      </a:rPr>
                      <a:t>m</a:t>
                    </a:r>
                    <a:r>
                      <a:rPr lang="en-CA" altLang="en-US">
                        <a:cs typeface="Times New Roman" panose="02020603050405020304" pitchFamily="18" charset="0"/>
                        <a:sym typeface="Symbol" panose="05050102010706020507" pitchFamily="18" charset="2"/>
                      </a:rPr>
                      <a:t> of </a:t>
                    </a:r>
                    <a:r>
                      <a:rPr lang="en-CA" altLang="en-US">
                        <a:solidFill>
                          <a:srgbClr val="66FF33"/>
                        </a:solidFill>
                        <a:cs typeface="Times New Roman" panose="02020603050405020304" pitchFamily="18" charset="0"/>
                        <a:sym typeface="Symbol" panose="05050102010706020507" pitchFamily="18" charset="2"/>
                      </a:rPr>
                      <a:t>Machines {</a:t>
                    </a:r>
                    <a14:m>
                      <m:oMath xmlns:m="http://schemas.openxmlformats.org/officeDocument/2006/math">
                        <m:sSub>
                          <m:sSubPr>
                            <m:ctrlPr>
                              <a:rPr lang="en-US" altLang="en-US" i="1">
                                <a:solidFill>
                                  <a:srgbClr val="66FF33"/>
                                </a:solidFill>
                                <a:latin typeface="Cambria Math" panose="02040503050406030204" pitchFamily="18" charset="0"/>
                                <a:sym typeface="Symbol" panose="05050102010706020507" pitchFamily="18" charset="2"/>
                              </a:rPr>
                            </m:ctrlPr>
                          </m:sSubPr>
                          <m:e>
                            <m:r>
                              <a:rPr lang="en-CA" altLang="en-US" i="1">
                                <a:solidFill>
                                  <a:srgbClr val="66FF33"/>
                                </a:solidFill>
                                <a:latin typeface="Cambria Math" panose="02040503050406030204" pitchFamily="18" charset="0"/>
                                <a:sym typeface="Symbol" panose="05050102010706020507" pitchFamily="18" charset="2"/>
                              </a:rPr>
                              <m:t>𝑀</m:t>
                            </m:r>
                          </m:e>
                          <m:sub>
                            <m:acc>
                              <m:accPr>
                                <m:chr m:val="⃗"/>
                                <m:ctrlPr>
                                  <a:rPr lang="en-US" altLang="en-US" i="1">
                                    <a:solidFill>
                                      <a:srgbClr val="66FF33"/>
                                    </a:solidFill>
                                    <a:latin typeface="Cambria Math" panose="02040503050406030204" pitchFamily="18" charset="0"/>
                                    <a:sym typeface="Symbol" panose="05050102010706020507" pitchFamily="18" charset="2"/>
                                  </a:rPr>
                                </m:ctrlPr>
                              </m:accPr>
                              <m:e>
                                <m:r>
                                  <a:rPr lang="en-CA" altLang="en-US" i="1">
                                    <a:solidFill>
                                      <a:srgbClr val="66FF33"/>
                                    </a:solidFill>
                                    <a:latin typeface="Cambria Math" panose="02040503050406030204" pitchFamily="18" charset="0"/>
                                    <a:sym typeface="Symbol" panose="05050102010706020507" pitchFamily="18" charset="2"/>
                                  </a:rPr>
                                  <m:t>𝑤</m:t>
                                </m:r>
                              </m:e>
                            </m:acc>
                          </m:sub>
                        </m:sSub>
                      </m:oMath>
                    </a14:m>
                    <a:r>
                      <a:rPr lang="en-CA" altLang="en-US">
                        <a:solidFill>
                          <a:srgbClr val="66FF33"/>
                        </a:solidFill>
                        <a:cs typeface="Times New Roman" panose="02020603050405020304" pitchFamily="18" charset="0"/>
                        <a:sym typeface="Symbol" panose="05050102010706020507" pitchFamily="18" charset="2"/>
                      </a:rPr>
                      <a:t>}</a:t>
                    </a:r>
                  </a:p>
                </p:txBody>
              </p:sp>
            </mc:Choice>
            <mc:Fallback xmlns="">
              <p:sp>
                <p:nvSpPr>
                  <p:cNvPr id="77" name="Rectangle 76"/>
                  <p:cNvSpPr>
                    <a:spLocks noRot="1" noChangeAspect="1" noMove="1" noResize="1" noEditPoints="1" noAdjustHandles="1" noChangeArrowheads="1" noChangeShapeType="1" noTextEdit="1"/>
                  </p:cNvSpPr>
                  <p:nvPr/>
                </p:nvSpPr>
                <p:spPr>
                  <a:xfrm>
                    <a:off x="829192" y="4201180"/>
                    <a:ext cx="8086208" cy="523220"/>
                  </a:xfrm>
                  <a:prstGeom prst="rect">
                    <a:avLst/>
                  </a:prstGeom>
                  <a:blipFill>
                    <a:blip r:embed="rId3"/>
                    <a:stretch>
                      <a:fillRect t="-11628" b="-31395"/>
                    </a:stretch>
                  </a:blipFill>
                </p:spPr>
                <p:txBody>
                  <a:bodyPr/>
                  <a:lstStyle/>
                  <a:p>
                    <a:r>
                      <a:rPr lang="en-US">
                        <a:noFill/>
                      </a:rPr>
                      <a:t> </a:t>
                    </a:r>
                  </a:p>
                </p:txBody>
              </p:sp>
            </mc:Fallback>
          </mc:AlternateContent>
          <p:sp>
            <p:nvSpPr>
              <p:cNvPr id="126" name="Freeform 13">
                <a:extLst>
                  <a:ext uri="{FF2B5EF4-FFF2-40B4-BE49-F238E27FC236}">
                    <a16:creationId xmlns:a16="http://schemas.microsoft.com/office/drawing/2014/main" id="{F85D1D60-0B1D-4EB4-9433-B53581AAF8CE}"/>
                  </a:ext>
                </a:extLst>
              </p:cNvPr>
              <p:cNvSpPr/>
              <p:nvPr/>
            </p:nvSpPr>
            <p:spPr>
              <a:xfrm>
                <a:off x="914400" y="838199"/>
                <a:ext cx="7429500" cy="2583313"/>
              </a:xfrm>
              <a:custGeom>
                <a:avLst/>
                <a:gdLst>
                  <a:gd name="connsiteX0" fmla="*/ 0 w 7212330"/>
                  <a:gd name="connsiteY0" fmla="*/ 0 h 3240405"/>
                  <a:gd name="connsiteX1" fmla="*/ 3543300 w 7212330"/>
                  <a:gd name="connsiteY1" fmla="*/ 2537460 h 3240405"/>
                  <a:gd name="connsiteX2" fmla="*/ 7212330 w 7212330"/>
                  <a:gd name="connsiteY2" fmla="*/ 3240405 h 3240405"/>
                  <a:gd name="connsiteX0" fmla="*/ 0 w 7538085"/>
                  <a:gd name="connsiteY0" fmla="*/ 0 h 2568178"/>
                  <a:gd name="connsiteX1" fmla="*/ 3543300 w 7538085"/>
                  <a:gd name="connsiteY1" fmla="*/ 2537460 h 2568178"/>
                  <a:gd name="connsiteX2" fmla="*/ 7538085 w 7538085"/>
                  <a:gd name="connsiteY2" fmla="*/ 1503045 h 2568178"/>
                  <a:gd name="connsiteX0" fmla="*/ 0 w 7538085"/>
                  <a:gd name="connsiteY0" fmla="*/ 0 h 2599319"/>
                  <a:gd name="connsiteX1" fmla="*/ 3543300 w 7538085"/>
                  <a:gd name="connsiteY1" fmla="*/ 2537460 h 2599319"/>
                  <a:gd name="connsiteX2" fmla="*/ 7538085 w 7538085"/>
                  <a:gd name="connsiteY2" fmla="*/ 1503045 h 2599319"/>
                  <a:gd name="connsiteX0" fmla="*/ 0 w 7538085"/>
                  <a:gd name="connsiteY0" fmla="*/ 0 h 2599319"/>
                  <a:gd name="connsiteX1" fmla="*/ 3543300 w 7538085"/>
                  <a:gd name="connsiteY1" fmla="*/ 2537460 h 2599319"/>
                  <a:gd name="connsiteX2" fmla="*/ 7538085 w 7538085"/>
                  <a:gd name="connsiteY2" fmla="*/ 1503045 h 2599319"/>
                  <a:gd name="connsiteX0" fmla="*/ 0 w 7538085"/>
                  <a:gd name="connsiteY0" fmla="*/ 0 h 2287722"/>
                  <a:gd name="connsiteX1" fmla="*/ 3171825 w 7538085"/>
                  <a:gd name="connsiteY1" fmla="*/ 2183130 h 2287722"/>
                  <a:gd name="connsiteX2" fmla="*/ 7538085 w 7538085"/>
                  <a:gd name="connsiteY2" fmla="*/ 1503045 h 2287722"/>
                  <a:gd name="connsiteX0" fmla="*/ 0 w 7429500"/>
                  <a:gd name="connsiteY0" fmla="*/ 0 h 2237473"/>
                  <a:gd name="connsiteX1" fmla="*/ 3171825 w 7429500"/>
                  <a:gd name="connsiteY1" fmla="*/ 2183130 h 2237473"/>
                  <a:gd name="connsiteX2" fmla="*/ 7429500 w 7429500"/>
                  <a:gd name="connsiteY2" fmla="*/ 1245870 h 2237473"/>
                  <a:gd name="connsiteX0" fmla="*/ 0 w 7429500"/>
                  <a:gd name="connsiteY0" fmla="*/ 0 h 2583313"/>
                  <a:gd name="connsiteX1" fmla="*/ 4063365 w 7429500"/>
                  <a:gd name="connsiteY1" fmla="*/ 2548890 h 2583313"/>
                  <a:gd name="connsiteX2" fmla="*/ 7429500 w 7429500"/>
                  <a:gd name="connsiteY2" fmla="*/ 1245870 h 2583313"/>
                </a:gdLst>
                <a:ahLst/>
                <a:cxnLst>
                  <a:cxn ang="0">
                    <a:pos x="connsiteX0" y="connsiteY0"/>
                  </a:cxn>
                  <a:cxn ang="0">
                    <a:pos x="connsiteX1" y="connsiteY1"/>
                  </a:cxn>
                  <a:cxn ang="0">
                    <a:pos x="connsiteX2" y="connsiteY2"/>
                  </a:cxn>
                </a:cxnLst>
                <a:rect l="l" t="t" r="r" b="b"/>
                <a:pathLst>
                  <a:path w="7429500" h="2583313">
                    <a:moveTo>
                      <a:pt x="0" y="0"/>
                    </a:moveTo>
                    <a:cubicBezTo>
                      <a:pt x="1170622" y="998696"/>
                      <a:pt x="2825115" y="2341245"/>
                      <a:pt x="4063365" y="2548890"/>
                    </a:cubicBezTo>
                    <a:cubicBezTo>
                      <a:pt x="5301615" y="2756535"/>
                      <a:pt x="6676072" y="1987391"/>
                      <a:pt x="7429500" y="1245870"/>
                    </a:cubicBezTo>
                  </a:path>
                </a:pathLst>
              </a:custGeom>
              <a:noFill/>
              <a:ln>
                <a:solidFill>
                  <a:schemeClr val="accent2"/>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7" name="Rectangle 126">
                <a:extLst>
                  <a:ext uri="{FF2B5EF4-FFF2-40B4-BE49-F238E27FC236}">
                    <a16:creationId xmlns:a16="http://schemas.microsoft.com/office/drawing/2014/main" id="{93CB8BBD-AC57-4B93-A78B-5E85FC745E4C}"/>
                  </a:ext>
                </a:extLst>
              </p:cNvPr>
              <p:cNvSpPr/>
              <p:nvPr/>
            </p:nvSpPr>
            <p:spPr>
              <a:xfrm>
                <a:off x="6553200" y="2738735"/>
                <a:ext cx="3022073" cy="461665"/>
              </a:xfrm>
              <a:prstGeom prst="rect">
                <a:avLst/>
              </a:prstGeom>
            </p:spPr>
            <p:txBody>
              <a:bodyPr wrap="square">
                <a:spAutoFit/>
              </a:bodyPr>
              <a:lstStyle/>
              <a:p>
                <a:pPr marL="285750" algn="ctr"/>
                <a:r>
                  <a:rPr lang="en-CA" altLang="en-US" sz="2400">
                    <a:solidFill>
                      <a:schemeClr val="accent2"/>
                    </a:solidFill>
                    <a:cs typeface="Times New Roman" panose="02020603050405020304" pitchFamily="18" charset="0"/>
                    <a:sym typeface="Symbol" panose="05050102010706020507" pitchFamily="18" charset="2"/>
                  </a:rPr>
                  <a:t>General Inputs</a:t>
                </a:r>
              </a:p>
            </p:txBody>
          </p:sp>
          <p:sp>
            <p:nvSpPr>
              <p:cNvPr id="128" name="Rectangle 127">
                <a:extLst>
                  <a:ext uri="{FF2B5EF4-FFF2-40B4-BE49-F238E27FC236}">
                    <a16:creationId xmlns:a16="http://schemas.microsoft.com/office/drawing/2014/main" id="{84570A44-7986-44C3-93CD-76DD38235AB5}"/>
                  </a:ext>
                </a:extLst>
              </p:cNvPr>
              <p:cNvSpPr/>
              <p:nvPr/>
            </p:nvSpPr>
            <p:spPr>
              <a:xfrm>
                <a:off x="6096000" y="3805535"/>
                <a:ext cx="3505200" cy="461665"/>
              </a:xfrm>
              <a:prstGeom prst="rect">
                <a:avLst/>
              </a:prstGeom>
            </p:spPr>
            <p:txBody>
              <a:bodyPr wrap="square">
                <a:spAutoFit/>
              </a:bodyPr>
              <a:lstStyle/>
              <a:p>
                <a:pPr marL="285750" algn="ctr"/>
                <a:r>
                  <a:rPr lang="en-CA" altLang="en-US" sz="2400" i="1">
                    <a:solidFill>
                      <a:srgbClr val="FF00FF"/>
                    </a:solidFill>
                    <a:cs typeface="Times New Roman" panose="02020603050405020304" pitchFamily="18" charset="0"/>
                    <a:sym typeface="Symbol" panose="05050102010706020507" pitchFamily="18" charset="2"/>
                  </a:rPr>
                  <a:t>D</a:t>
                </a:r>
                <a:r>
                  <a:rPr lang="en-CA" altLang="en-US" sz="2400">
                    <a:cs typeface="Times New Roman" panose="02020603050405020304" pitchFamily="18" charset="0"/>
                    <a:sym typeface="Symbol" panose="05050102010706020507" pitchFamily="18" charset="2"/>
                  </a:rPr>
                  <a:t> </a:t>
                </a:r>
                <a:r>
                  <a:rPr lang="en-CA" altLang="en-US" sz="2400">
                    <a:solidFill>
                      <a:schemeClr val="accent2"/>
                    </a:solidFill>
                    <a:cs typeface="Times New Roman" panose="02020603050405020304" pitchFamily="18" charset="0"/>
                    <a:sym typeface="Symbol" panose="05050102010706020507" pitchFamily="18" charset="2"/>
                  </a:rPr>
                  <a:t>Training Inputs</a:t>
                </a:r>
              </a:p>
            </p:txBody>
          </p:sp>
        </p:grpSp>
        <p:grpSp>
          <p:nvGrpSpPr>
            <p:cNvPr id="54" name="Group 53">
              <a:extLst>
                <a:ext uri="{FF2B5EF4-FFF2-40B4-BE49-F238E27FC236}">
                  <a16:creationId xmlns:a16="http://schemas.microsoft.com/office/drawing/2014/main" id="{9F3652B7-0C41-4FD1-9DE3-65B387F405A6}"/>
                </a:ext>
              </a:extLst>
            </p:cNvPr>
            <p:cNvGrpSpPr/>
            <p:nvPr/>
          </p:nvGrpSpPr>
          <p:grpSpPr>
            <a:xfrm>
              <a:off x="829192" y="5333308"/>
              <a:ext cx="8162408" cy="1448492"/>
              <a:chOff x="829192" y="5333308"/>
              <a:chExt cx="8162408" cy="1448492"/>
            </a:xfrm>
          </p:grpSpPr>
          <p:grpSp>
            <p:nvGrpSpPr>
              <p:cNvPr id="66" name="Group 65">
                <a:extLst>
                  <a:ext uri="{FF2B5EF4-FFF2-40B4-BE49-F238E27FC236}">
                    <a16:creationId xmlns:a16="http://schemas.microsoft.com/office/drawing/2014/main" id="{C441A2F8-6486-4C7F-93E0-676CF78A96E8}"/>
                  </a:ext>
                </a:extLst>
              </p:cNvPr>
              <p:cNvGrpSpPr/>
              <p:nvPr/>
            </p:nvGrpSpPr>
            <p:grpSpPr>
              <a:xfrm>
                <a:off x="6603434" y="5333308"/>
                <a:ext cx="2388166" cy="1442431"/>
                <a:chOff x="6483672" y="5173013"/>
                <a:chExt cx="2388166" cy="1442431"/>
              </a:xfrm>
            </p:grpSpPr>
            <p:grpSp>
              <p:nvGrpSpPr>
                <p:cNvPr id="105" name="Group 104">
                  <a:extLst>
                    <a:ext uri="{FF2B5EF4-FFF2-40B4-BE49-F238E27FC236}">
                      <a16:creationId xmlns:a16="http://schemas.microsoft.com/office/drawing/2014/main" id="{BDC26984-6903-4E5D-9F31-3FB8B8BF585D}"/>
                    </a:ext>
                  </a:extLst>
                </p:cNvPr>
                <p:cNvGrpSpPr/>
                <p:nvPr/>
              </p:nvGrpSpPr>
              <p:grpSpPr>
                <a:xfrm>
                  <a:off x="6483672" y="5173013"/>
                  <a:ext cx="2388166" cy="1442431"/>
                  <a:chOff x="6483672" y="5173013"/>
                  <a:chExt cx="2388166" cy="1442431"/>
                </a:xfrm>
              </p:grpSpPr>
              <p:cxnSp>
                <p:nvCxnSpPr>
                  <p:cNvPr id="119" name="Straight Connector 118">
                    <a:extLst>
                      <a:ext uri="{FF2B5EF4-FFF2-40B4-BE49-F238E27FC236}">
                        <a16:creationId xmlns:a16="http://schemas.microsoft.com/office/drawing/2014/main" id="{82927600-F4DD-465E-AA49-9D5F777488B7}"/>
                      </a:ext>
                    </a:extLst>
                  </p:cNvPr>
                  <p:cNvCxnSpPr/>
                  <p:nvPr/>
                </p:nvCxnSpPr>
                <p:spPr bwMode="auto">
                  <a:xfrm>
                    <a:off x="6589813"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A82EF4EB-25FB-49BA-90DB-AAD0B93F2FFC}"/>
                      </a:ext>
                    </a:extLst>
                  </p:cNvPr>
                  <p:cNvCxnSpPr/>
                  <p:nvPr/>
                </p:nvCxnSpPr>
                <p:spPr bwMode="auto">
                  <a:xfrm flipH="1">
                    <a:off x="64836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106" name="Group 105">
                  <a:extLst>
                    <a:ext uri="{FF2B5EF4-FFF2-40B4-BE49-F238E27FC236}">
                      <a16:creationId xmlns:a16="http://schemas.microsoft.com/office/drawing/2014/main" id="{6175A005-35AD-42D7-A6D8-3341EC408F02}"/>
                    </a:ext>
                  </a:extLst>
                </p:cNvPr>
                <p:cNvGrpSpPr/>
                <p:nvPr/>
              </p:nvGrpSpPr>
              <p:grpSpPr>
                <a:xfrm>
                  <a:off x="6805519" y="5344704"/>
                  <a:ext cx="1639329" cy="678340"/>
                  <a:chOff x="6805519" y="5344704"/>
                  <a:chExt cx="1639329" cy="678340"/>
                </a:xfrm>
              </p:grpSpPr>
              <p:sp>
                <p:nvSpPr>
                  <p:cNvPr id="107" name="Oval 106">
                    <a:extLst>
                      <a:ext uri="{FF2B5EF4-FFF2-40B4-BE49-F238E27FC236}">
                        <a16:creationId xmlns:a16="http://schemas.microsoft.com/office/drawing/2014/main" id="{A816676E-027E-44CC-99B7-AC053C2A55EC}"/>
                      </a:ext>
                    </a:extLst>
                  </p:cNvPr>
                  <p:cNvSpPr/>
                  <p:nvPr/>
                </p:nvSpPr>
                <p:spPr>
                  <a:xfrm>
                    <a:off x="6805519" y="595433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8" name="Oval 107">
                    <a:extLst>
                      <a:ext uri="{FF2B5EF4-FFF2-40B4-BE49-F238E27FC236}">
                        <a16:creationId xmlns:a16="http://schemas.microsoft.com/office/drawing/2014/main" id="{5DB27918-DA12-4397-83E5-C46ADF7AF9D2}"/>
                      </a:ext>
                    </a:extLst>
                  </p:cNvPr>
                  <p:cNvSpPr/>
                  <p:nvPr/>
                </p:nvSpPr>
                <p:spPr>
                  <a:xfrm>
                    <a:off x="6964729" y="5774026"/>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9" name="Oval 108">
                    <a:extLst>
                      <a:ext uri="{FF2B5EF4-FFF2-40B4-BE49-F238E27FC236}">
                        <a16:creationId xmlns:a16="http://schemas.microsoft.com/office/drawing/2014/main" id="{28C87BCB-74B9-4991-8F88-93D074C1D5BF}"/>
                      </a:ext>
                    </a:extLst>
                  </p:cNvPr>
                  <p:cNvSpPr/>
                  <p:nvPr/>
                </p:nvSpPr>
                <p:spPr>
                  <a:xfrm>
                    <a:off x="7123940" y="5473520"/>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0" name="Oval 109">
                    <a:extLst>
                      <a:ext uri="{FF2B5EF4-FFF2-40B4-BE49-F238E27FC236}">
                        <a16:creationId xmlns:a16="http://schemas.microsoft.com/office/drawing/2014/main" id="{2B4CD140-8C32-4862-89F1-F99B1CD28D37}"/>
                      </a:ext>
                    </a:extLst>
                  </p:cNvPr>
                  <p:cNvSpPr/>
                  <p:nvPr/>
                </p:nvSpPr>
                <p:spPr>
                  <a:xfrm>
                    <a:off x="7389293" y="558510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1" name="Oval 110">
                    <a:extLst>
                      <a:ext uri="{FF2B5EF4-FFF2-40B4-BE49-F238E27FC236}">
                        <a16:creationId xmlns:a16="http://schemas.microsoft.com/office/drawing/2014/main" id="{7D5E1765-9C30-447A-B9E0-D7A716544AA7}"/>
                      </a:ext>
                    </a:extLst>
                  </p:cNvPr>
                  <p:cNvSpPr/>
                  <p:nvPr/>
                </p:nvSpPr>
                <p:spPr>
                  <a:xfrm>
                    <a:off x="7654643" y="5353317"/>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2" name="Oval 111">
                    <a:extLst>
                      <a:ext uri="{FF2B5EF4-FFF2-40B4-BE49-F238E27FC236}">
                        <a16:creationId xmlns:a16="http://schemas.microsoft.com/office/drawing/2014/main" id="{481C28D2-002B-4F27-ACD0-AFB8CF2618D0}"/>
                      </a:ext>
                    </a:extLst>
                  </p:cNvPr>
                  <p:cNvSpPr/>
                  <p:nvPr/>
                </p:nvSpPr>
                <p:spPr>
                  <a:xfrm>
                    <a:off x="7919996" y="534470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3" name="Oval 112">
                    <a:extLst>
                      <a:ext uri="{FF2B5EF4-FFF2-40B4-BE49-F238E27FC236}">
                        <a16:creationId xmlns:a16="http://schemas.microsoft.com/office/drawing/2014/main" id="{DA7CE178-3903-4DF6-BD92-95D4031CFD46}"/>
                      </a:ext>
                    </a:extLst>
                  </p:cNvPr>
                  <p:cNvSpPr/>
                  <p:nvPr/>
                </p:nvSpPr>
                <p:spPr>
                  <a:xfrm>
                    <a:off x="8023210"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4" name="Oval 113">
                    <a:extLst>
                      <a:ext uri="{FF2B5EF4-FFF2-40B4-BE49-F238E27FC236}">
                        <a16:creationId xmlns:a16="http://schemas.microsoft.com/office/drawing/2014/main" id="{52A6E529-90FA-42F5-80AC-10B18C8E079F}"/>
                      </a:ext>
                    </a:extLst>
                  </p:cNvPr>
                  <p:cNvSpPr/>
                  <p:nvPr/>
                </p:nvSpPr>
                <p:spPr>
                  <a:xfrm>
                    <a:off x="7970140" y="5533621"/>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5" name="Oval 114">
                    <a:extLst>
                      <a:ext uri="{FF2B5EF4-FFF2-40B4-BE49-F238E27FC236}">
                        <a16:creationId xmlns:a16="http://schemas.microsoft.com/office/drawing/2014/main" id="{54B481BE-CDD8-42D0-A977-3F4E6B5071DF}"/>
                      </a:ext>
                    </a:extLst>
                  </p:cNvPr>
                  <p:cNvSpPr/>
                  <p:nvPr/>
                </p:nvSpPr>
                <p:spPr>
                  <a:xfrm>
                    <a:off x="7757859" y="5525008"/>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6" name="Oval 115">
                    <a:extLst>
                      <a:ext uri="{FF2B5EF4-FFF2-40B4-BE49-F238E27FC236}">
                        <a16:creationId xmlns:a16="http://schemas.microsoft.com/office/drawing/2014/main" id="{98C16028-4754-4126-A3BF-79986D034BAD}"/>
                      </a:ext>
                    </a:extLst>
                  </p:cNvPr>
                  <p:cNvSpPr/>
                  <p:nvPr/>
                </p:nvSpPr>
                <p:spPr>
                  <a:xfrm>
                    <a:off x="8185347" y="5825514"/>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7" name="Oval 116">
                    <a:extLst>
                      <a:ext uri="{FF2B5EF4-FFF2-40B4-BE49-F238E27FC236}">
                        <a16:creationId xmlns:a16="http://schemas.microsoft.com/office/drawing/2014/main" id="{044559B0-DD11-400D-B6B6-1E6DCDE4DFAC}"/>
                      </a:ext>
                    </a:extLst>
                  </p:cNvPr>
                  <p:cNvSpPr/>
                  <p:nvPr/>
                </p:nvSpPr>
                <p:spPr>
                  <a:xfrm>
                    <a:off x="8394703" y="5713925"/>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18" name="Oval 117">
                    <a:extLst>
                      <a:ext uri="{FF2B5EF4-FFF2-40B4-BE49-F238E27FC236}">
                        <a16:creationId xmlns:a16="http://schemas.microsoft.com/office/drawing/2014/main" id="{E424465E-9258-45E6-9037-B6ECD050207A}"/>
                      </a:ext>
                    </a:extLst>
                  </p:cNvPr>
                  <p:cNvSpPr/>
                  <p:nvPr/>
                </p:nvSpPr>
                <p:spPr>
                  <a:xfrm>
                    <a:off x="8288562" y="5473519"/>
                    <a:ext cx="50145" cy="68714"/>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grpSp>
            <p:nvGrpSpPr>
              <p:cNvPr id="67" name="Group 66">
                <a:extLst>
                  <a:ext uri="{FF2B5EF4-FFF2-40B4-BE49-F238E27FC236}">
                    <a16:creationId xmlns:a16="http://schemas.microsoft.com/office/drawing/2014/main" id="{D134D9A0-7C50-4C6C-9F37-ACE44C3E3742}"/>
                  </a:ext>
                </a:extLst>
              </p:cNvPr>
              <p:cNvGrpSpPr/>
              <p:nvPr/>
            </p:nvGrpSpPr>
            <p:grpSpPr>
              <a:xfrm>
                <a:off x="3707835" y="5339369"/>
                <a:ext cx="2388165" cy="1442431"/>
                <a:chOff x="2963950" y="5101903"/>
                <a:chExt cx="2388165" cy="1442431"/>
              </a:xfrm>
            </p:grpSpPr>
            <p:grpSp>
              <p:nvGrpSpPr>
                <p:cNvPr id="87" name="Group 86">
                  <a:extLst>
                    <a:ext uri="{FF2B5EF4-FFF2-40B4-BE49-F238E27FC236}">
                      <a16:creationId xmlns:a16="http://schemas.microsoft.com/office/drawing/2014/main" id="{F6A1253D-46E0-4F2F-8D0F-4C3139AEA23A}"/>
                    </a:ext>
                  </a:extLst>
                </p:cNvPr>
                <p:cNvGrpSpPr/>
                <p:nvPr/>
              </p:nvGrpSpPr>
              <p:grpSpPr>
                <a:xfrm>
                  <a:off x="2963950" y="5101903"/>
                  <a:ext cx="2388165" cy="1442431"/>
                  <a:chOff x="2963950" y="5101903"/>
                  <a:chExt cx="2388165" cy="1442431"/>
                </a:xfrm>
              </p:grpSpPr>
              <p:grpSp>
                <p:nvGrpSpPr>
                  <p:cNvPr id="89" name="Group 88">
                    <a:extLst>
                      <a:ext uri="{FF2B5EF4-FFF2-40B4-BE49-F238E27FC236}">
                        <a16:creationId xmlns:a16="http://schemas.microsoft.com/office/drawing/2014/main" id="{C4F7BD0E-5CEC-455A-97AC-F557021D5FB7}"/>
                      </a:ext>
                    </a:extLst>
                  </p:cNvPr>
                  <p:cNvGrpSpPr/>
                  <p:nvPr/>
                </p:nvGrpSpPr>
                <p:grpSpPr>
                  <a:xfrm>
                    <a:off x="2963950" y="5101903"/>
                    <a:ext cx="2388165" cy="1442431"/>
                    <a:chOff x="2963950" y="5101903"/>
                    <a:chExt cx="2388165" cy="1442431"/>
                  </a:xfrm>
                </p:grpSpPr>
                <p:cxnSp>
                  <p:nvCxnSpPr>
                    <p:cNvPr id="103" name="Straight Connector 102">
                      <a:extLst>
                        <a:ext uri="{FF2B5EF4-FFF2-40B4-BE49-F238E27FC236}">
                          <a16:creationId xmlns:a16="http://schemas.microsoft.com/office/drawing/2014/main" id="{8BF888B8-78EC-41E0-808A-8DABE76536A7}"/>
                        </a:ext>
                      </a:extLst>
                    </p:cNvPr>
                    <p:cNvCxnSpPr/>
                    <p:nvPr/>
                  </p:nvCxnSpPr>
                  <p:spPr bwMode="auto">
                    <a:xfrm>
                      <a:off x="3070091" y="510190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5F8EB5E3-8FF1-4218-994D-880DB1AC9128}"/>
                        </a:ext>
                      </a:extLst>
                    </p:cNvPr>
                    <p:cNvCxnSpPr/>
                    <p:nvPr/>
                  </p:nvCxnSpPr>
                  <p:spPr bwMode="auto">
                    <a:xfrm flipH="1">
                      <a:off x="2963950" y="6424132"/>
                      <a:ext cx="2388165" cy="0"/>
                    </a:xfrm>
                    <a:prstGeom prst="line">
                      <a:avLst/>
                    </a:prstGeom>
                    <a:noFill/>
                    <a:ln w="12700" cap="sq" cmpd="sng" algn="ctr">
                      <a:solidFill>
                        <a:schemeClr val="tx1"/>
                      </a:solidFill>
                      <a:prstDash val="solid"/>
                      <a:round/>
                      <a:headEnd type="none" w="med" len="med"/>
                      <a:tailEnd type="none" w="med" len="med"/>
                    </a:ln>
                    <a:effectLst/>
                  </p:spPr>
                </p:cxnSp>
              </p:grpSp>
              <p:grpSp>
                <p:nvGrpSpPr>
                  <p:cNvPr id="90" name="Group 89">
                    <a:extLst>
                      <a:ext uri="{FF2B5EF4-FFF2-40B4-BE49-F238E27FC236}">
                        <a16:creationId xmlns:a16="http://schemas.microsoft.com/office/drawing/2014/main" id="{AC85C85D-8568-457F-8E08-D60C508925EE}"/>
                      </a:ext>
                    </a:extLst>
                  </p:cNvPr>
                  <p:cNvGrpSpPr/>
                  <p:nvPr/>
                </p:nvGrpSpPr>
                <p:grpSpPr>
                  <a:xfrm>
                    <a:off x="3285797" y="5273594"/>
                    <a:ext cx="1639331" cy="678340"/>
                    <a:chOff x="875410" y="4942080"/>
                    <a:chExt cx="2353800" cy="860040"/>
                  </a:xfrm>
                </p:grpSpPr>
                <p:sp>
                  <p:nvSpPr>
                    <p:cNvPr id="91" name="Oval 90">
                      <a:extLst>
                        <a:ext uri="{FF2B5EF4-FFF2-40B4-BE49-F238E27FC236}">
                          <a16:creationId xmlns:a16="http://schemas.microsoft.com/office/drawing/2014/main" id="{E709AE4B-1EBC-4806-9AAC-8508D3C92F55}"/>
                        </a:ext>
                      </a:extLst>
                    </p:cNvPr>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2" name="Oval 91">
                      <a:extLst>
                        <a:ext uri="{FF2B5EF4-FFF2-40B4-BE49-F238E27FC236}">
                          <a16:creationId xmlns:a16="http://schemas.microsoft.com/office/drawing/2014/main" id="{5577C0D2-347A-499D-96AE-61AAC8510626}"/>
                        </a:ext>
                      </a:extLst>
                    </p:cNvPr>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3" name="Oval 92">
                      <a:extLst>
                        <a:ext uri="{FF2B5EF4-FFF2-40B4-BE49-F238E27FC236}">
                          <a16:creationId xmlns:a16="http://schemas.microsoft.com/office/drawing/2014/main" id="{1E74F6B1-9127-46EA-B001-683B2362204C}"/>
                        </a:ext>
                      </a:extLst>
                    </p:cNvPr>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4" name="Oval 93">
                      <a:extLst>
                        <a:ext uri="{FF2B5EF4-FFF2-40B4-BE49-F238E27FC236}">
                          <a16:creationId xmlns:a16="http://schemas.microsoft.com/office/drawing/2014/main" id="{577E75FC-7F2A-4B25-86FA-3C003F3B5974}"/>
                        </a:ext>
                      </a:extLst>
                    </p:cNvPr>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5" name="Oval 94">
                      <a:extLst>
                        <a:ext uri="{FF2B5EF4-FFF2-40B4-BE49-F238E27FC236}">
                          <a16:creationId xmlns:a16="http://schemas.microsoft.com/office/drawing/2014/main" id="{C8D5621E-5B56-4145-8EE9-5CB19918437E}"/>
                        </a:ext>
                      </a:extLst>
                    </p:cNvPr>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6" name="Oval 95">
                      <a:extLst>
                        <a:ext uri="{FF2B5EF4-FFF2-40B4-BE49-F238E27FC236}">
                          <a16:creationId xmlns:a16="http://schemas.microsoft.com/office/drawing/2014/main" id="{B932A6F0-40DA-4A85-BB0D-5694B1025B72}"/>
                        </a:ext>
                      </a:extLst>
                    </p:cNvPr>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7" name="Oval 96">
                      <a:extLst>
                        <a:ext uri="{FF2B5EF4-FFF2-40B4-BE49-F238E27FC236}">
                          <a16:creationId xmlns:a16="http://schemas.microsoft.com/office/drawing/2014/main" id="{104A5593-FDF9-4E93-A7FE-0E3110ABFCE9}"/>
                        </a:ext>
                      </a:extLst>
                    </p:cNvPr>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8" name="Oval 97">
                      <a:extLst>
                        <a:ext uri="{FF2B5EF4-FFF2-40B4-BE49-F238E27FC236}">
                          <a16:creationId xmlns:a16="http://schemas.microsoft.com/office/drawing/2014/main" id="{F37E86C4-A233-4A2C-A5E4-2388ED1B5288}"/>
                        </a:ext>
                      </a:extLst>
                    </p:cNvPr>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99" name="Oval 98">
                      <a:extLst>
                        <a:ext uri="{FF2B5EF4-FFF2-40B4-BE49-F238E27FC236}">
                          <a16:creationId xmlns:a16="http://schemas.microsoft.com/office/drawing/2014/main" id="{625C0039-C559-4105-8B82-204C252D936F}"/>
                        </a:ext>
                      </a:extLst>
                    </p:cNvPr>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0" name="Oval 99">
                      <a:extLst>
                        <a:ext uri="{FF2B5EF4-FFF2-40B4-BE49-F238E27FC236}">
                          <a16:creationId xmlns:a16="http://schemas.microsoft.com/office/drawing/2014/main" id="{F9EF26E7-7585-4F89-A760-EA9939C5717F}"/>
                        </a:ext>
                      </a:extLst>
                    </p:cNvPr>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1" name="Oval 100">
                      <a:extLst>
                        <a:ext uri="{FF2B5EF4-FFF2-40B4-BE49-F238E27FC236}">
                          <a16:creationId xmlns:a16="http://schemas.microsoft.com/office/drawing/2014/main" id="{ED6E8FCC-2CBA-4EEF-B8E4-B33A61F6B501}"/>
                        </a:ext>
                      </a:extLst>
                    </p:cNvPr>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102" name="Oval 101">
                      <a:extLst>
                        <a:ext uri="{FF2B5EF4-FFF2-40B4-BE49-F238E27FC236}">
                          <a16:creationId xmlns:a16="http://schemas.microsoft.com/office/drawing/2014/main" id="{D0860D26-BBC6-470E-88FB-DFA9DBCE370B}"/>
                        </a:ext>
                      </a:extLst>
                    </p:cNvPr>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sp>
              <p:nvSpPr>
                <p:cNvPr id="88" name="Freeform 44">
                  <a:extLst>
                    <a:ext uri="{FF2B5EF4-FFF2-40B4-BE49-F238E27FC236}">
                      <a16:creationId xmlns:a16="http://schemas.microsoft.com/office/drawing/2014/main" id="{3DFCF711-E1D2-44B8-8C6F-F36D9CE2FDF5}"/>
                    </a:ext>
                  </a:extLst>
                </p:cNvPr>
                <p:cNvSpPr/>
                <p:nvPr/>
              </p:nvSpPr>
              <p:spPr>
                <a:xfrm>
                  <a:off x="3166944" y="5387286"/>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grpSp>
            <p:nvGrpSpPr>
              <p:cNvPr id="68" name="Group 67">
                <a:extLst>
                  <a:ext uri="{FF2B5EF4-FFF2-40B4-BE49-F238E27FC236}">
                    <a16:creationId xmlns:a16="http://schemas.microsoft.com/office/drawing/2014/main" id="{640D4424-71AB-4D09-9709-A08EE77F3DFF}"/>
                  </a:ext>
                </a:extLst>
              </p:cNvPr>
              <p:cNvGrpSpPr/>
              <p:nvPr/>
            </p:nvGrpSpPr>
            <p:grpSpPr>
              <a:xfrm>
                <a:off x="829192" y="5339369"/>
                <a:ext cx="2388166" cy="1442431"/>
                <a:chOff x="76200" y="5339369"/>
                <a:chExt cx="2388166" cy="1442431"/>
              </a:xfrm>
            </p:grpSpPr>
            <p:grpSp>
              <p:nvGrpSpPr>
                <p:cNvPr id="69" name="Group 68">
                  <a:extLst>
                    <a:ext uri="{FF2B5EF4-FFF2-40B4-BE49-F238E27FC236}">
                      <a16:creationId xmlns:a16="http://schemas.microsoft.com/office/drawing/2014/main" id="{F3D69023-B1AB-40F1-99E1-1CA5F182856E}"/>
                    </a:ext>
                  </a:extLst>
                </p:cNvPr>
                <p:cNvGrpSpPr/>
                <p:nvPr/>
              </p:nvGrpSpPr>
              <p:grpSpPr>
                <a:xfrm>
                  <a:off x="76200" y="5339369"/>
                  <a:ext cx="2388166" cy="1442431"/>
                  <a:chOff x="311472" y="5173013"/>
                  <a:chExt cx="2388166" cy="1442431"/>
                </a:xfrm>
              </p:grpSpPr>
              <p:grpSp>
                <p:nvGrpSpPr>
                  <p:cNvPr id="71" name="Group 70">
                    <a:extLst>
                      <a:ext uri="{FF2B5EF4-FFF2-40B4-BE49-F238E27FC236}">
                        <a16:creationId xmlns:a16="http://schemas.microsoft.com/office/drawing/2014/main" id="{F1140631-586E-410E-9E33-EC98078AE8C4}"/>
                      </a:ext>
                    </a:extLst>
                  </p:cNvPr>
                  <p:cNvGrpSpPr/>
                  <p:nvPr/>
                </p:nvGrpSpPr>
                <p:grpSpPr>
                  <a:xfrm>
                    <a:off x="311472" y="5173013"/>
                    <a:ext cx="2388166" cy="1442431"/>
                    <a:chOff x="311472" y="5173013"/>
                    <a:chExt cx="2388166" cy="1442431"/>
                  </a:xfrm>
                </p:grpSpPr>
                <p:cxnSp>
                  <p:nvCxnSpPr>
                    <p:cNvPr id="85" name="Straight Connector 84">
                      <a:extLst>
                        <a:ext uri="{FF2B5EF4-FFF2-40B4-BE49-F238E27FC236}">
                          <a16:creationId xmlns:a16="http://schemas.microsoft.com/office/drawing/2014/main" id="{62396420-ADBE-40DE-99B0-BCC35C51D739}"/>
                        </a:ext>
                      </a:extLst>
                    </p:cNvPr>
                    <p:cNvCxnSpPr/>
                    <p:nvPr/>
                  </p:nvCxnSpPr>
                  <p:spPr bwMode="auto">
                    <a:xfrm>
                      <a:off x="417612" y="5173013"/>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74266585-215B-44BE-9693-D7EDA2615497}"/>
                        </a:ext>
                      </a:extLst>
                    </p:cNvPr>
                    <p:cNvCxnSpPr/>
                    <p:nvPr/>
                  </p:nvCxnSpPr>
                  <p:spPr bwMode="auto">
                    <a:xfrm flipH="1">
                      <a:off x="311472" y="6495241"/>
                      <a:ext cx="2388166" cy="0"/>
                    </a:xfrm>
                    <a:prstGeom prst="line">
                      <a:avLst/>
                    </a:prstGeom>
                    <a:noFill/>
                    <a:ln w="12700" cap="sq" cmpd="sng" algn="ctr">
                      <a:solidFill>
                        <a:schemeClr val="tx1"/>
                      </a:solidFill>
                      <a:prstDash val="solid"/>
                      <a:round/>
                      <a:headEnd type="none" w="med" len="med"/>
                      <a:tailEnd type="none" w="med" len="med"/>
                    </a:ln>
                    <a:effectLst/>
                  </p:spPr>
                </p:cxnSp>
              </p:grpSp>
              <p:grpSp>
                <p:nvGrpSpPr>
                  <p:cNvPr id="72" name="Group 71">
                    <a:extLst>
                      <a:ext uri="{FF2B5EF4-FFF2-40B4-BE49-F238E27FC236}">
                        <a16:creationId xmlns:a16="http://schemas.microsoft.com/office/drawing/2014/main" id="{B47C246F-944B-42D8-8167-2EF96EF3279A}"/>
                      </a:ext>
                    </a:extLst>
                  </p:cNvPr>
                  <p:cNvGrpSpPr/>
                  <p:nvPr/>
                </p:nvGrpSpPr>
                <p:grpSpPr>
                  <a:xfrm>
                    <a:off x="633319" y="5344704"/>
                    <a:ext cx="1639331" cy="678340"/>
                    <a:chOff x="875410" y="4942080"/>
                    <a:chExt cx="2353800" cy="860040"/>
                  </a:xfrm>
                </p:grpSpPr>
                <p:sp>
                  <p:nvSpPr>
                    <p:cNvPr id="73" name="Oval 72">
                      <a:extLst>
                        <a:ext uri="{FF2B5EF4-FFF2-40B4-BE49-F238E27FC236}">
                          <a16:creationId xmlns:a16="http://schemas.microsoft.com/office/drawing/2014/main" id="{4E057400-C001-4D04-A49E-8B2678127E69}"/>
                        </a:ext>
                      </a:extLst>
                    </p:cNvPr>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4" name="Oval 73">
                      <a:extLst>
                        <a:ext uri="{FF2B5EF4-FFF2-40B4-BE49-F238E27FC236}">
                          <a16:creationId xmlns:a16="http://schemas.microsoft.com/office/drawing/2014/main" id="{1D215181-B524-4239-B891-EA7CB8AE8448}"/>
                        </a:ext>
                      </a:extLst>
                    </p:cNvPr>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5" name="Oval 74">
                      <a:extLst>
                        <a:ext uri="{FF2B5EF4-FFF2-40B4-BE49-F238E27FC236}">
                          <a16:creationId xmlns:a16="http://schemas.microsoft.com/office/drawing/2014/main" id="{85569210-AFCA-48D5-B2EF-982AB83C0BBB}"/>
                        </a:ext>
                      </a:extLst>
                    </p:cNvPr>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6" name="Oval 75">
                      <a:extLst>
                        <a:ext uri="{FF2B5EF4-FFF2-40B4-BE49-F238E27FC236}">
                          <a16:creationId xmlns:a16="http://schemas.microsoft.com/office/drawing/2014/main" id="{BFB4C660-B06B-4D34-8AB3-DA9DE25A7C3D}"/>
                        </a:ext>
                      </a:extLst>
                    </p:cNvPr>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7" name="Oval 76">
                      <a:extLst>
                        <a:ext uri="{FF2B5EF4-FFF2-40B4-BE49-F238E27FC236}">
                          <a16:creationId xmlns:a16="http://schemas.microsoft.com/office/drawing/2014/main" id="{9BC17658-852C-4542-BF51-8C316F6D029F}"/>
                        </a:ext>
                      </a:extLst>
                    </p:cNvPr>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8" name="Oval 77">
                      <a:extLst>
                        <a:ext uri="{FF2B5EF4-FFF2-40B4-BE49-F238E27FC236}">
                          <a16:creationId xmlns:a16="http://schemas.microsoft.com/office/drawing/2014/main" id="{8BBF1A18-5468-491A-883A-E8F0F89DB54B}"/>
                        </a:ext>
                      </a:extLst>
                    </p:cNvPr>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79" name="Oval 78">
                      <a:extLst>
                        <a:ext uri="{FF2B5EF4-FFF2-40B4-BE49-F238E27FC236}">
                          <a16:creationId xmlns:a16="http://schemas.microsoft.com/office/drawing/2014/main" id="{D30E1460-A751-49C3-A755-CA9BD4B15AA1}"/>
                        </a:ext>
                      </a:extLst>
                    </p:cNvPr>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0" name="Oval 79">
                      <a:extLst>
                        <a:ext uri="{FF2B5EF4-FFF2-40B4-BE49-F238E27FC236}">
                          <a16:creationId xmlns:a16="http://schemas.microsoft.com/office/drawing/2014/main" id="{F0AA2C82-2D2B-42C5-91BD-22101E666CA9}"/>
                        </a:ext>
                      </a:extLst>
                    </p:cNvPr>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1" name="Oval 80">
                      <a:extLst>
                        <a:ext uri="{FF2B5EF4-FFF2-40B4-BE49-F238E27FC236}">
                          <a16:creationId xmlns:a16="http://schemas.microsoft.com/office/drawing/2014/main" id="{BEC53C17-FDA1-409E-8BA2-166060625378}"/>
                        </a:ext>
                      </a:extLst>
                    </p:cNvPr>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2" name="Oval 81">
                      <a:extLst>
                        <a:ext uri="{FF2B5EF4-FFF2-40B4-BE49-F238E27FC236}">
                          <a16:creationId xmlns:a16="http://schemas.microsoft.com/office/drawing/2014/main" id="{0EED2571-4B0F-49CD-BEEE-3C4395AA9C2B}"/>
                        </a:ext>
                      </a:extLst>
                    </p:cNvPr>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3" name="Oval 82">
                      <a:extLst>
                        <a:ext uri="{FF2B5EF4-FFF2-40B4-BE49-F238E27FC236}">
                          <a16:creationId xmlns:a16="http://schemas.microsoft.com/office/drawing/2014/main" id="{599D2792-753E-4DC5-B593-41BAB13D99B6}"/>
                        </a:ext>
                      </a:extLst>
                    </p:cNvPr>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84" name="Oval 83">
                      <a:extLst>
                        <a:ext uri="{FF2B5EF4-FFF2-40B4-BE49-F238E27FC236}">
                          <a16:creationId xmlns:a16="http://schemas.microsoft.com/office/drawing/2014/main" id="{AAEFE5C7-94E6-462C-ABED-A79FB24113BD}"/>
                        </a:ext>
                      </a:extLst>
                    </p:cNvPr>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cxnSp>
              <p:nvCxnSpPr>
                <p:cNvPr id="70" name="Straight Connector 69">
                  <a:extLst>
                    <a:ext uri="{FF2B5EF4-FFF2-40B4-BE49-F238E27FC236}">
                      <a16:creationId xmlns:a16="http://schemas.microsoft.com/office/drawing/2014/main" id="{970E7DCE-8214-4C2E-9578-25A26E0ECCCE}"/>
                    </a:ext>
                  </a:extLst>
                </p:cNvPr>
                <p:cNvCxnSpPr/>
                <p:nvPr/>
              </p:nvCxnSpPr>
              <p:spPr bwMode="auto">
                <a:xfrm flipV="1">
                  <a:off x="304800" y="5707488"/>
                  <a:ext cx="1943722" cy="209104"/>
                </a:xfrm>
                <a:prstGeom prst="line">
                  <a:avLst/>
                </a:prstGeom>
                <a:noFill/>
                <a:ln w="12700" cap="sq" cmpd="sng" algn="ctr">
                  <a:solidFill>
                    <a:srgbClr val="66FF33"/>
                  </a:solidFill>
                  <a:prstDash val="solid"/>
                  <a:round/>
                  <a:headEnd type="none" w="med" len="med"/>
                  <a:tailEnd type="none" w="med" len="med"/>
                </a:ln>
                <a:effectLst/>
              </p:spPr>
            </p:cxnSp>
          </p:grpSp>
        </p:grpSp>
        <p:sp>
          <p:nvSpPr>
            <p:cNvPr id="55" name="Rectangle 54">
              <a:extLst>
                <a:ext uri="{FF2B5EF4-FFF2-40B4-BE49-F238E27FC236}">
                  <a16:creationId xmlns:a16="http://schemas.microsoft.com/office/drawing/2014/main" id="{3ADCA4B8-81B8-4795-AC1E-556FC1C57425}"/>
                </a:ext>
              </a:extLst>
            </p:cNvPr>
            <p:cNvSpPr/>
            <p:nvPr/>
          </p:nvSpPr>
          <p:spPr>
            <a:xfrm>
              <a:off x="3429000" y="5105400"/>
              <a:ext cx="2743200" cy="1676400"/>
            </a:xfrm>
            <a:prstGeom prst="rect">
              <a:avLst/>
            </a:prstGeom>
            <a:ln w="25400">
              <a:solidFill>
                <a:schemeClr val="hlink"/>
              </a:solidFill>
            </a:ln>
          </p:spPr>
          <p:txBody>
            <a:bodyPr wrap="square" rtlCol="0" anchor="ctr">
              <a:spAutoFit/>
            </a:bodyPr>
            <a:lstStyle/>
            <a:p>
              <a:pPr algn="l"/>
              <a:endParaRPr lang="en-CA" sz="2400"/>
            </a:p>
          </p:txBody>
        </p:sp>
        <p:grpSp>
          <p:nvGrpSpPr>
            <p:cNvPr id="56" name="Group 55">
              <a:extLst>
                <a:ext uri="{FF2B5EF4-FFF2-40B4-BE49-F238E27FC236}">
                  <a16:creationId xmlns:a16="http://schemas.microsoft.com/office/drawing/2014/main" id="{22505DF2-8963-42D9-9EDA-4B98B857C4C6}"/>
                </a:ext>
              </a:extLst>
            </p:cNvPr>
            <p:cNvGrpSpPr/>
            <p:nvPr/>
          </p:nvGrpSpPr>
          <p:grpSpPr>
            <a:xfrm>
              <a:off x="381000" y="2058608"/>
              <a:ext cx="2227029" cy="1811356"/>
              <a:chOff x="381000" y="2058608"/>
              <a:chExt cx="2227029" cy="1811356"/>
            </a:xfrm>
          </p:grpSpPr>
          <p:pic>
            <p:nvPicPr>
              <p:cNvPr id="64" name="Picture 2" descr="Related image">
                <a:extLst>
                  <a:ext uri="{FF2B5EF4-FFF2-40B4-BE49-F238E27FC236}">
                    <a16:creationId xmlns:a16="http://schemas.microsoft.com/office/drawing/2014/main" id="{CFE6DAD2-DF2B-44BB-BC95-C9800732E7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271" y="2058608"/>
                <a:ext cx="1370391" cy="1370392"/>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F260F0C9-DA18-4F4A-A78C-630118439D63}"/>
                  </a:ext>
                </a:extLst>
              </p:cNvPr>
              <p:cNvSpPr/>
              <p:nvPr/>
            </p:nvSpPr>
            <p:spPr>
              <a:xfrm>
                <a:off x="381000" y="3346744"/>
                <a:ext cx="2227029" cy="523220"/>
              </a:xfrm>
              <a:prstGeom prst="rect">
                <a:avLst/>
              </a:prstGeom>
            </p:spPr>
            <p:txBody>
              <a:bodyPr wrap="square">
                <a:spAutoFit/>
              </a:bodyPr>
              <a:lstStyle/>
              <a:p>
                <a:pPr marL="285750"/>
                <a:r>
                  <a:rPr lang="en-CA" altLang="en-US" err="1">
                    <a:solidFill>
                      <a:schemeClr val="tx2"/>
                    </a:solidFill>
                    <a:cs typeface="Times New Roman" panose="02020603050405020304" pitchFamily="18" charset="0"/>
                    <a:sym typeface="Symbol" panose="05050102010706020507" pitchFamily="18" charset="2"/>
                  </a:rPr>
                  <a:t>Underfitting</a:t>
                </a:r>
                <a:endParaRPr lang="en-CA" altLang="en-US">
                  <a:solidFill>
                    <a:schemeClr val="tx2"/>
                  </a:solidFill>
                  <a:cs typeface="Times New Roman" panose="02020603050405020304" pitchFamily="18" charset="0"/>
                  <a:sym typeface="Symbol" panose="05050102010706020507" pitchFamily="18" charset="2"/>
                </a:endParaRPr>
              </a:p>
            </p:txBody>
          </p:sp>
        </p:grpSp>
        <p:grpSp>
          <p:nvGrpSpPr>
            <p:cNvPr id="57" name="Group 56">
              <a:extLst>
                <a:ext uri="{FF2B5EF4-FFF2-40B4-BE49-F238E27FC236}">
                  <a16:creationId xmlns:a16="http://schemas.microsoft.com/office/drawing/2014/main" id="{43236562-CF09-4250-A642-55E3AB6976E5}"/>
                </a:ext>
              </a:extLst>
            </p:cNvPr>
            <p:cNvGrpSpPr/>
            <p:nvPr/>
          </p:nvGrpSpPr>
          <p:grpSpPr>
            <a:xfrm>
              <a:off x="6866132" y="641985"/>
              <a:ext cx="2132822" cy="1786235"/>
              <a:chOff x="6866132" y="641985"/>
              <a:chExt cx="2132822" cy="1786235"/>
            </a:xfrm>
          </p:grpSpPr>
          <p:sp>
            <p:nvSpPr>
              <p:cNvPr id="62" name="Rectangle 61">
                <a:extLst>
                  <a:ext uri="{FF2B5EF4-FFF2-40B4-BE49-F238E27FC236}">
                    <a16:creationId xmlns:a16="http://schemas.microsoft.com/office/drawing/2014/main" id="{3F90ED6F-D672-47D3-9121-301A5EB9E49C}"/>
                  </a:ext>
                </a:extLst>
              </p:cNvPr>
              <p:cNvSpPr/>
              <p:nvPr/>
            </p:nvSpPr>
            <p:spPr>
              <a:xfrm>
                <a:off x="6866132" y="1905000"/>
                <a:ext cx="2132822" cy="523220"/>
              </a:xfrm>
              <a:prstGeom prst="rect">
                <a:avLst/>
              </a:prstGeom>
            </p:spPr>
            <p:txBody>
              <a:bodyPr wrap="square">
                <a:spAutoFit/>
              </a:bodyPr>
              <a:lstStyle/>
              <a:p>
                <a:pPr marL="285750"/>
                <a:r>
                  <a:rPr lang="en-CA" altLang="en-US">
                    <a:solidFill>
                      <a:schemeClr val="tx2"/>
                    </a:solidFill>
                    <a:cs typeface="Times New Roman" panose="02020603050405020304" pitchFamily="18" charset="0"/>
                    <a:sym typeface="Symbol" panose="05050102010706020507" pitchFamily="18" charset="2"/>
                  </a:rPr>
                  <a:t>Overfitting</a:t>
                </a:r>
              </a:p>
            </p:txBody>
          </p:sp>
          <p:pic>
            <p:nvPicPr>
              <p:cNvPr id="63" name="Picture 2" descr="Related image">
                <a:extLst>
                  <a:ext uri="{FF2B5EF4-FFF2-40B4-BE49-F238E27FC236}">
                    <a16:creationId xmlns:a16="http://schemas.microsoft.com/office/drawing/2014/main" id="{8C450DB5-8095-4BAF-83F3-9315EC6CF1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4491" y="641985"/>
                <a:ext cx="1811342" cy="13100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8306698D-8F91-44DF-ADF1-886FC952EE3F}"/>
                </a:ext>
              </a:extLst>
            </p:cNvPr>
            <p:cNvGrpSpPr/>
            <p:nvPr/>
          </p:nvGrpSpPr>
          <p:grpSpPr>
            <a:xfrm>
              <a:off x="3351194" y="723687"/>
              <a:ext cx="2668606" cy="2466533"/>
              <a:chOff x="3351194" y="723687"/>
              <a:chExt cx="2668606" cy="2466533"/>
            </a:xfrm>
          </p:grpSpPr>
          <p:sp>
            <p:nvSpPr>
              <p:cNvPr id="60" name="Rectangle 59">
                <a:extLst>
                  <a:ext uri="{FF2B5EF4-FFF2-40B4-BE49-F238E27FC236}">
                    <a16:creationId xmlns:a16="http://schemas.microsoft.com/office/drawing/2014/main" id="{00DE9CA5-B3ED-4BE2-8D96-63BFD18C2FC3}"/>
                  </a:ext>
                </a:extLst>
              </p:cNvPr>
              <p:cNvSpPr/>
              <p:nvPr/>
            </p:nvSpPr>
            <p:spPr>
              <a:xfrm>
                <a:off x="3419992" y="2667000"/>
                <a:ext cx="2447408" cy="523220"/>
              </a:xfrm>
              <a:prstGeom prst="rect">
                <a:avLst/>
              </a:prstGeom>
            </p:spPr>
            <p:txBody>
              <a:bodyPr wrap="square">
                <a:spAutoFit/>
              </a:bodyPr>
              <a:lstStyle/>
              <a:p>
                <a:pPr marL="285750"/>
                <a:r>
                  <a:rPr lang="en-CA" altLang="en-US">
                    <a:solidFill>
                      <a:schemeClr val="tx2"/>
                    </a:solidFill>
                    <a:cs typeface="Times New Roman" panose="02020603050405020304" pitchFamily="18" charset="0"/>
                    <a:sym typeface="Symbol" panose="05050102010706020507" pitchFamily="18" charset="2"/>
                  </a:rPr>
                  <a:t>Compression</a:t>
                </a:r>
              </a:p>
            </p:txBody>
          </p:sp>
          <p:pic>
            <p:nvPicPr>
              <p:cNvPr id="61" name="Picture 2" descr="Image result for summarize the material">
                <a:extLst>
                  <a:ext uri="{FF2B5EF4-FFF2-40B4-BE49-F238E27FC236}">
                    <a16:creationId xmlns:a16="http://schemas.microsoft.com/office/drawing/2014/main" id="{50862CA0-EF94-41CA-8419-1FAC8FEE7C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1194" y="723687"/>
                <a:ext cx="2668606" cy="2001454"/>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Freeform 111">
              <a:extLst>
                <a:ext uri="{FF2B5EF4-FFF2-40B4-BE49-F238E27FC236}">
                  <a16:creationId xmlns:a16="http://schemas.microsoft.com/office/drawing/2014/main" id="{A5751556-F965-4C3E-824B-DADEA986ECFC}"/>
                </a:ext>
              </a:extLst>
            </p:cNvPr>
            <p:cNvSpPr/>
            <p:nvPr/>
          </p:nvSpPr>
          <p:spPr>
            <a:xfrm>
              <a:off x="6929632" y="5256291"/>
              <a:ext cx="1636262" cy="1210060"/>
            </a:xfrm>
            <a:custGeom>
              <a:avLst/>
              <a:gdLst>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65935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137410 w 2720340"/>
                <a:gd name="connsiteY10" fmla="*/ 622945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914400 w 2720340"/>
                <a:gd name="connsiteY4" fmla="*/ 297190 h 982990"/>
                <a:gd name="connsiteX5" fmla="*/ 1348740 w 2720340"/>
                <a:gd name="connsiteY5" fmla="*/ 28585 h 982990"/>
                <a:gd name="connsiteX6" fmla="*/ 1480185 w 2720340"/>
                <a:gd name="connsiteY6" fmla="*/ 251470 h 982990"/>
                <a:gd name="connsiteX7" fmla="*/ 1714500 w 2720340"/>
                <a:gd name="connsiteY7" fmla="*/ 10 h 982990"/>
                <a:gd name="connsiteX8" fmla="*/ 1783080 w 2720340"/>
                <a:gd name="connsiteY8" fmla="*/ 262900 h 982990"/>
                <a:gd name="connsiteX9" fmla="*/ 1851660 w 2720340"/>
                <a:gd name="connsiteY9" fmla="*/ 480070 h 982990"/>
                <a:gd name="connsiteX10" fmla="*/ 2085975 w 2720340"/>
                <a:gd name="connsiteY10" fmla="*/ 605800 h 982990"/>
                <a:gd name="connsiteX11" fmla="*/ 2291715 w 2720340"/>
                <a:gd name="connsiteY11" fmla="*/ 131455 h 982990"/>
                <a:gd name="connsiteX12" fmla="*/ 2400300 w 2720340"/>
                <a:gd name="connsiteY12" fmla="*/ 451495 h 982990"/>
                <a:gd name="connsiteX13" fmla="*/ 2531745 w 2720340"/>
                <a:gd name="connsiteY13" fmla="*/ 777250 h 982990"/>
                <a:gd name="connsiteX14" fmla="*/ 2720340 w 2720340"/>
                <a:gd name="connsiteY14" fmla="*/ 982990 h 982990"/>
                <a:gd name="connsiteX0" fmla="*/ 0 w 2720340"/>
                <a:gd name="connsiteY0" fmla="*/ 925840 h 982990"/>
                <a:gd name="connsiteX1" fmla="*/ 137160 w 2720340"/>
                <a:gd name="connsiteY1" fmla="*/ 771535 h 982990"/>
                <a:gd name="connsiteX2" fmla="*/ 377190 w 2720340"/>
                <a:gd name="connsiteY2" fmla="*/ 531505 h 982990"/>
                <a:gd name="connsiteX3" fmla="*/ 588645 w 2720340"/>
                <a:gd name="connsiteY3" fmla="*/ 131455 h 982990"/>
                <a:gd name="connsiteX4" fmla="*/ 717726 w 2720340"/>
                <a:gd name="connsiteY4" fmla="*/ 210103 h 982990"/>
                <a:gd name="connsiteX5" fmla="*/ 914400 w 2720340"/>
                <a:gd name="connsiteY5" fmla="*/ 297190 h 982990"/>
                <a:gd name="connsiteX6" fmla="*/ 1348740 w 2720340"/>
                <a:gd name="connsiteY6" fmla="*/ 28585 h 982990"/>
                <a:gd name="connsiteX7" fmla="*/ 1480185 w 2720340"/>
                <a:gd name="connsiteY7" fmla="*/ 251470 h 982990"/>
                <a:gd name="connsiteX8" fmla="*/ 1714500 w 2720340"/>
                <a:gd name="connsiteY8" fmla="*/ 10 h 982990"/>
                <a:gd name="connsiteX9" fmla="*/ 1783080 w 2720340"/>
                <a:gd name="connsiteY9" fmla="*/ 262900 h 982990"/>
                <a:gd name="connsiteX10" fmla="*/ 1851660 w 2720340"/>
                <a:gd name="connsiteY10" fmla="*/ 480070 h 982990"/>
                <a:gd name="connsiteX11" fmla="*/ 2085975 w 2720340"/>
                <a:gd name="connsiteY11" fmla="*/ 605800 h 982990"/>
                <a:gd name="connsiteX12" fmla="*/ 2291715 w 2720340"/>
                <a:gd name="connsiteY12" fmla="*/ 131455 h 982990"/>
                <a:gd name="connsiteX13" fmla="*/ 2400300 w 2720340"/>
                <a:gd name="connsiteY13" fmla="*/ 451495 h 982990"/>
                <a:gd name="connsiteX14" fmla="*/ 2531745 w 2720340"/>
                <a:gd name="connsiteY14" fmla="*/ 777250 h 982990"/>
                <a:gd name="connsiteX15" fmla="*/ 2720340 w 2720340"/>
                <a:gd name="connsiteY15" fmla="*/ 982990 h 982990"/>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348740 w 2720340"/>
                <a:gd name="connsiteY6" fmla="*/ 399582 h 1353987"/>
                <a:gd name="connsiteX7" fmla="*/ 1480185 w 2720340"/>
                <a:gd name="connsiteY7" fmla="*/ 622467 h 1353987"/>
                <a:gd name="connsiteX8" fmla="*/ 1714500 w 2720340"/>
                <a:gd name="connsiteY8" fmla="*/ 371007 h 1353987"/>
                <a:gd name="connsiteX9" fmla="*/ 1783080 w 2720340"/>
                <a:gd name="connsiteY9" fmla="*/ 633897 h 1353987"/>
                <a:gd name="connsiteX10" fmla="*/ 1851660 w 2720340"/>
                <a:gd name="connsiteY10" fmla="*/ 851067 h 1353987"/>
                <a:gd name="connsiteX11" fmla="*/ 2085975 w 2720340"/>
                <a:gd name="connsiteY11" fmla="*/ 976797 h 1353987"/>
                <a:gd name="connsiteX12" fmla="*/ 2291715 w 2720340"/>
                <a:gd name="connsiteY12" fmla="*/ 502452 h 1353987"/>
                <a:gd name="connsiteX13" fmla="*/ 2400300 w 2720340"/>
                <a:gd name="connsiteY13" fmla="*/ 822492 h 1353987"/>
                <a:gd name="connsiteX14" fmla="*/ 2531745 w 2720340"/>
                <a:gd name="connsiteY14" fmla="*/ 1148247 h 1353987"/>
                <a:gd name="connsiteX15" fmla="*/ 2720340 w 2720340"/>
                <a:gd name="connsiteY15"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18897 w 2720340"/>
                <a:gd name="connsiteY6" fmla="*/ 58110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2085975 w 2720340"/>
                <a:gd name="connsiteY12" fmla="*/ 976797 h 1353987"/>
                <a:gd name="connsiteX13" fmla="*/ 2291715 w 2720340"/>
                <a:gd name="connsiteY13" fmla="*/ 502452 h 1353987"/>
                <a:gd name="connsiteX14" fmla="*/ 2400300 w 2720340"/>
                <a:gd name="connsiteY14" fmla="*/ 822492 h 1353987"/>
                <a:gd name="connsiteX15" fmla="*/ 2531745 w 2720340"/>
                <a:gd name="connsiteY15" fmla="*/ 1148247 h 1353987"/>
                <a:gd name="connsiteX16" fmla="*/ 2720340 w 2720340"/>
                <a:gd name="connsiteY16" fmla="*/ 1353987 h 1353987"/>
                <a:gd name="connsiteX0" fmla="*/ 0 w 2720340"/>
                <a:gd name="connsiteY0" fmla="*/ 1296837 h 1353987"/>
                <a:gd name="connsiteX1" fmla="*/ 137160 w 2720340"/>
                <a:gd name="connsiteY1" fmla="*/ 1142532 h 1353987"/>
                <a:gd name="connsiteX2" fmla="*/ 377190 w 2720340"/>
                <a:gd name="connsiteY2" fmla="*/ 902502 h 1353987"/>
                <a:gd name="connsiteX3" fmla="*/ 588645 w 2720340"/>
                <a:gd name="connsiteY3" fmla="*/ 502452 h 1353987"/>
                <a:gd name="connsiteX4" fmla="*/ 754196 w 2720340"/>
                <a:gd name="connsiteY4" fmla="*/ 1435 h 1353987"/>
                <a:gd name="connsiteX5" fmla="*/ 914400 w 2720340"/>
                <a:gd name="connsiteY5" fmla="*/ 668187 h 1353987"/>
                <a:gd name="connsiteX6" fmla="*/ 1155367 w 2720340"/>
                <a:gd name="connsiteY6" fmla="*/ 1112460 h 1353987"/>
                <a:gd name="connsiteX7" fmla="*/ 1348740 w 2720340"/>
                <a:gd name="connsiteY7" fmla="*/ 399582 h 1353987"/>
                <a:gd name="connsiteX8" fmla="*/ 1480185 w 2720340"/>
                <a:gd name="connsiteY8" fmla="*/ 622467 h 1353987"/>
                <a:gd name="connsiteX9" fmla="*/ 1714500 w 2720340"/>
                <a:gd name="connsiteY9" fmla="*/ 371007 h 1353987"/>
                <a:gd name="connsiteX10" fmla="*/ 1783080 w 2720340"/>
                <a:gd name="connsiteY10" fmla="*/ 633897 h 1353987"/>
                <a:gd name="connsiteX11" fmla="*/ 1851660 w 2720340"/>
                <a:gd name="connsiteY11" fmla="*/ 851067 h 1353987"/>
                <a:gd name="connsiteX12" fmla="*/ 1921239 w 2720340"/>
                <a:gd name="connsiteY12" fmla="*/ 919238 h 1353987"/>
                <a:gd name="connsiteX13" fmla="*/ 2085975 w 2720340"/>
                <a:gd name="connsiteY13" fmla="*/ 976797 h 1353987"/>
                <a:gd name="connsiteX14" fmla="*/ 2291715 w 2720340"/>
                <a:gd name="connsiteY14" fmla="*/ 502452 h 1353987"/>
                <a:gd name="connsiteX15" fmla="*/ 2400300 w 2720340"/>
                <a:gd name="connsiteY15" fmla="*/ 822492 h 1353987"/>
                <a:gd name="connsiteX16" fmla="*/ 2531745 w 2720340"/>
                <a:gd name="connsiteY16" fmla="*/ 1148247 h 1353987"/>
                <a:gd name="connsiteX17" fmla="*/ 2720340 w 2720340"/>
                <a:gd name="connsiteY17" fmla="*/ 1353987 h 1353987"/>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14400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480185 w 2720340"/>
                <a:gd name="connsiteY8" fmla="*/ 62246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600"/>
                <a:gd name="connsiteX1" fmla="*/ 137160 w 2720340"/>
                <a:gd name="connsiteY1" fmla="*/ 1142532 h 1467600"/>
                <a:gd name="connsiteX2" fmla="*/ 377190 w 2720340"/>
                <a:gd name="connsiteY2" fmla="*/ 902502 h 1467600"/>
                <a:gd name="connsiteX3" fmla="*/ 588645 w 2720340"/>
                <a:gd name="connsiteY3" fmla="*/ 502452 h 1467600"/>
                <a:gd name="connsiteX4" fmla="*/ 754196 w 2720340"/>
                <a:gd name="connsiteY4" fmla="*/ 1435 h 1467600"/>
                <a:gd name="connsiteX5" fmla="*/ 932635 w 2720340"/>
                <a:gd name="connsiteY5" fmla="*/ 668187 h 1467600"/>
                <a:gd name="connsiteX6" fmla="*/ 1155367 w 2720340"/>
                <a:gd name="connsiteY6" fmla="*/ 1112460 h 1467600"/>
                <a:gd name="connsiteX7" fmla="*/ 1348740 w 2720340"/>
                <a:gd name="connsiteY7" fmla="*/ 399582 h 1467600"/>
                <a:gd name="connsiteX8" fmla="*/ 1626065 w 2720340"/>
                <a:gd name="connsiteY8" fmla="*/ 976707 h 1467600"/>
                <a:gd name="connsiteX9" fmla="*/ 1714500 w 2720340"/>
                <a:gd name="connsiteY9" fmla="*/ 371007 h 1467600"/>
                <a:gd name="connsiteX10" fmla="*/ 1783080 w 2720340"/>
                <a:gd name="connsiteY10" fmla="*/ 633897 h 1467600"/>
                <a:gd name="connsiteX11" fmla="*/ 1851660 w 2720340"/>
                <a:gd name="connsiteY11" fmla="*/ 851067 h 1467600"/>
                <a:gd name="connsiteX12" fmla="*/ 1975944 w 2720340"/>
                <a:gd name="connsiteY12" fmla="*/ 1466700 h 1467600"/>
                <a:gd name="connsiteX13" fmla="*/ 2085975 w 2720340"/>
                <a:gd name="connsiteY13" fmla="*/ 976797 h 1467600"/>
                <a:gd name="connsiteX14" fmla="*/ 2291715 w 2720340"/>
                <a:gd name="connsiteY14" fmla="*/ 502452 h 1467600"/>
                <a:gd name="connsiteX15" fmla="*/ 2400300 w 2720340"/>
                <a:gd name="connsiteY15" fmla="*/ 822492 h 1467600"/>
                <a:gd name="connsiteX16" fmla="*/ 2531745 w 2720340"/>
                <a:gd name="connsiteY16" fmla="*/ 1148247 h 1467600"/>
                <a:gd name="connsiteX17" fmla="*/ 2720340 w 2720340"/>
                <a:gd name="connsiteY17" fmla="*/ 1353987 h 1467600"/>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400300 w 2720340"/>
                <a:gd name="connsiteY15" fmla="*/ 822492 h 1467828"/>
                <a:gd name="connsiteX16" fmla="*/ 2531745 w 2720340"/>
                <a:gd name="connsiteY16" fmla="*/ 1148247 h 1467828"/>
                <a:gd name="connsiteX17" fmla="*/ 2720340 w 2720340"/>
                <a:gd name="connsiteY17"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49469 w 2720340"/>
                <a:gd name="connsiteY15" fmla="*/ 355675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158294 w 2720340"/>
                <a:gd name="connsiteY15" fmla="*/ 291268 h 1467828"/>
                <a:gd name="connsiteX16" fmla="*/ 2267705 w 2720340"/>
                <a:gd name="connsiteY16" fmla="*/ 564998 h 1467828"/>
                <a:gd name="connsiteX17" fmla="*/ 2400300 w 2720340"/>
                <a:gd name="connsiteY17" fmla="*/ 822492 h 1467828"/>
                <a:gd name="connsiteX18" fmla="*/ 2531745 w 2720340"/>
                <a:gd name="connsiteY18" fmla="*/ 1148247 h 1467828"/>
                <a:gd name="connsiteX19" fmla="*/ 2720340 w 2720340"/>
                <a:gd name="connsiteY19" fmla="*/ 1353987 h 1467828"/>
                <a:gd name="connsiteX0" fmla="*/ 0 w 2720340"/>
                <a:gd name="connsiteY0" fmla="*/ 1296837 h 1467828"/>
                <a:gd name="connsiteX1" fmla="*/ 137160 w 2720340"/>
                <a:gd name="connsiteY1" fmla="*/ 1142532 h 1467828"/>
                <a:gd name="connsiteX2" fmla="*/ 377190 w 2720340"/>
                <a:gd name="connsiteY2" fmla="*/ 902502 h 1467828"/>
                <a:gd name="connsiteX3" fmla="*/ 588645 w 2720340"/>
                <a:gd name="connsiteY3" fmla="*/ 502452 h 1467828"/>
                <a:gd name="connsiteX4" fmla="*/ 754196 w 2720340"/>
                <a:gd name="connsiteY4" fmla="*/ 1435 h 1467828"/>
                <a:gd name="connsiteX5" fmla="*/ 932635 w 2720340"/>
                <a:gd name="connsiteY5" fmla="*/ 668187 h 1467828"/>
                <a:gd name="connsiteX6" fmla="*/ 1155367 w 2720340"/>
                <a:gd name="connsiteY6" fmla="*/ 1112460 h 1467828"/>
                <a:gd name="connsiteX7" fmla="*/ 1348740 w 2720340"/>
                <a:gd name="connsiteY7" fmla="*/ 399582 h 1467828"/>
                <a:gd name="connsiteX8" fmla="*/ 1626065 w 2720340"/>
                <a:gd name="connsiteY8" fmla="*/ 976707 h 1467828"/>
                <a:gd name="connsiteX9" fmla="*/ 1714500 w 2720340"/>
                <a:gd name="connsiteY9" fmla="*/ 371007 h 1467828"/>
                <a:gd name="connsiteX10" fmla="*/ 1783080 w 2720340"/>
                <a:gd name="connsiteY10" fmla="*/ 633897 h 1467828"/>
                <a:gd name="connsiteX11" fmla="*/ 1851660 w 2720340"/>
                <a:gd name="connsiteY11" fmla="*/ 851067 h 1467828"/>
                <a:gd name="connsiteX12" fmla="*/ 1975944 w 2720340"/>
                <a:gd name="connsiteY12" fmla="*/ 1466700 h 1467828"/>
                <a:gd name="connsiteX13" fmla="*/ 2085975 w 2720340"/>
                <a:gd name="connsiteY13" fmla="*/ 976797 h 1467828"/>
                <a:gd name="connsiteX14" fmla="*/ 2145834 w 2720340"/>
                <a:gd name="connsiteY14" fmla="*/ 51602 h 1467828"/>
                <a:gd name="connsiteX15" fmla="*/ 2267705 w 2720340"/>
                <a:gd name="connsiteY15" fmla="*/ 564998 h 1467828"/>
                <a:gd name="connsiteX16" fmla="*/ 2400300 w 2720340"/>
                <a:gd name="connsiteY16" fmla="*/ 822492 h 1467828"/>
                <a:gd name="connsiteX17" fmla="*/ 2531745 w 2720340"/>
                <a:gd name="connsiteY17" fmla="*/ 1148247 h 1467828"/>
                <a:gd name="connsiteX18" fmla="*/ 2720340 w 2720340"/>
                <a:gd name="connsiteY18" fmla="*/ 1353987 h 1467828"/>
                <a:gd name="connsiteX0" fmla="*/ 0 w 2720340"/>
                <a:gd name="connsiteY0" fmla="*/ 1297282 h 1500084"/>
                <a:gd name="connsiteX1" fmla="*/ 137160 w 2720340"/>
                <a:gd name="connsiteY1" fmla="*/ 1142977 h 1500084"/>
                <a:gd name="connsiteX2" fmla="*/ 596010 w 2720340"/>
                <a:gd name="connsiteY2" fmla="*/ 1482612 h 1500084"/>
                <a:gd name="connsiteX3" fmla="*/ 588645 w 2720340"/>
                <a:gd name="connsiteY3" fmla="*/ 502897 h 1500084"/>
                <a:gd name="connsiteX4" fmla="*/ 754196 w 2720340"/>
                <a:gd name="connsiteY4" fmla="*/ 1880 h 1500084"/>
                <a:gd name="connsiteX5" fmla="*/ 932635 w 2720340"/>
                <a:gd name="connsiteY5" fmla="*/ 668632 h 1500084"/>
                <a:gd name="connsiteX6" fmla="*/ 1155367 w 2720340"/>
                <a:gd name="connsiteY6" fmla="*/ 1112905 h 1500084"/>
                <a:gd name="connsiteX7" fmla="*/ 1348740 w 2720340"/>
                <a:gd name="connsiteY7" fmla="*/ 400027 h 1500084"/>
                <a:gd name="connsiteX8" fmla="*/ 1626065 w 2720340"/>
                <a:gd name="connsiteY8" fmla="*/ 977152 h 1500084"/>
                <a:gd name="connsiteX9" fmla="*/ 1714500 w 2720340"/>
                <a:gd name="connsiteY9" fmla="*/ 371452 h 1500084"/>
                <a:gd name="connsiteX10" fmla="*/ 1783080 w 2720340"/>
                <a:gd name="connsiteY10" fmla="*/ 634342 h 1500084"/>
                <a:gd name="connsiteX11" fmla="*/ 1851660 w 2720340"/>
                <a:gd name="connsiteY11" fmla="*/ 851512 h 1500084"/>
                <a:gd name="connsiteX12" fmla="*/ 1975944 w 2720340"/>
                <a:gd name="connsiteY12" fmla="*/ 1467145 h 1500084"/>
                <a:gd name="connsiteX13" fmla="*/ 2085975 w 2720340"/>
                <a:gd name="connsiteY13" fmla="*/ 977242 h 1500084"/>
                <a:gd name="connsiteX14" fmla="*/ 2145834 w 2720340"/>
                <a:gd name="connsiteY14" fmla="*/ 52047 h 1500084"/>
                <a:gd name="connsiteX15" fmla="*/ 2267705 w 2720340"/>
                <a:gd name="connsiteY15" fmla="*/ 565443 h 1500084"/>
                <a:gd name="connsiteX16" fmla="*/ 2400300 w 2720340"/>
                <a:gd name="connsiteY16" fmla="*/ 822937 h 1500084"/>
                <a:gd name="connsiteX17" fmla="*/ 2531745 w 2720340"/>
                <a:gd name="connsiteY17" fmla="*/ 1148692 h 1500084"/>
                <a:gd name="connsiteX18" fmla="*/ 2720340 w 2720340"/>
                <a:gd name="connsiteY18" fmla="*/ 1354432 h 1500084"/>
                <a:gd name="connsiteX0" fmla="*/ 0 w 2720340"/>
                <a:gd name="connsiteY0" fmla="*/ 1297282 h 1482648"/>
                <a:gd name="connsiteX1" fmla="*/ 173631 w 2720340"/>
                <a:gd name="connsiteY1" fmla="*/ 466701 h 1482648"/>
                <a:gd name="connsiteX2" fmla="*/ 596010 w 2720340"/>
                <a:gd name="connsiteY2" fmla="*/ 1482612 h 1482648"/>
                <a:gd name="connsiteX3" fmla="*/ 588645 w 2720340"/>
                <a:gd name="connsiteY3" fmla="*/ 502897 h 1482648"/>
                <a:gd name="connsiteX4" fmla="*/ 754196 w 2720340"/>
                <a:gd name="connsiteY4" fmla="*/ 1880 h 1482648"/>
                <a:gd name="connsiteX5" fmla="*/ 932635 w 2720340"/>
                <a:gd name="connsiteY5" fmla="*/ 668632 h 1482648"/>
                <a:gd name="connsiteX6" fmla="*/ 1155367 w 2720340"/>
                <a:gd name="connsiteY6" fmla="*/ 1112905 h 1482648"/>
                <a:gd name="connsiteX7" fmla="*/ 1348740 w 2720340"/>
                <a:gd name="connsiteY7" fmla="*/ 400027 h 1482648"/>
                <a:gd name="connsiteX8" fmla="*/ 1626065 w 2720340"/>
                <a:gd name="connsiteY8" fmla="*/ 977152 h 1482648"/>
                <a:gd name="connsiteX9" fmla="*/ 1714500 w 2720340"/>
                <a:gd name="connsiteY9" fmla="*/ 371452 h 1482648"/>
                <a:gd name="connsiteX10" fmla="*/ 1783080 w 2720340"/>
                <a:gd name="connsiteY10" fmla="*/ 634342 h 1482648"/>
                <a:gd name="connsiteX11" fmla="*/ 1851660 w 2720340"/>
                <a:gd name="connsiteY11" fmla="*/ 851512 h 1482648"/>
                <a:gd name="connsiteX12" fmla="*/ 1975944 w 2720340"/>
                <a:gd name="connsiteY12" fmla="*/ 1467145 h 1482648"/>
                <a:gd name="connsiteX13" fmla="*/ 2085975 w 2720340"/>
                <a:gd name="connsiteY13" fmla="*/ 977242 h 1482648"/>
                <a:gd name="connsiteX14" fmla="*/ 2145834 w 2720340"/>
                <a:gd name="connsiteY14" fmla="*/ 52047 h 1482648"/>
                <a:gd name="connsiteX15" fmla="*/ 2267705 w 2720340"/>
                <a:gd name="connsiteY15" fmla="*/ 565443 h 1482648"/>
                <a:gd name="connsiteX16" fmla="*/ 2400300 w 2720340"/>
                <a:gd name="connsiteY16" fmla="*/ 822937 h 1482648"/>
                <a:gd name="connsiteX17" fmla="*/ 2531745 w 2720340"/>
                <a:gd name="connsiteY17" fmla="*/ 1148692 h 1482648"/>
                <a:gd name="connsiteX18" fmla="*/ 2720340 w 2720340"/>
                <a:gd name="connsiteY18" fmla="*/ 1354432 h 1482648"/>
                <a:gd name="connsiteX0" fmla="*/ 0 w 2720340"/>
                <a:gd name="connsiteY0" fmla="*/ 1297315 h 1514885"/>
                <a:gd name="connsiteX1" fmla="*/ 173631 w 2720340"/>
                <a:gd name="connsiteY1" fmla="*/ 466734 h 1514885"/>
                <a:gd name="connsiteX2" fmla="*/ 504835 w 2720340"/>
                <a:gd name="connsiteY2" fmla="*/ 1514849 h 1514885"/>
                <a:gd name="connsiteX3" fmla="*/ 588645 w 2720340"/>
                <a:gd name="connsiteY3" fmla="*/ 502930 h 1514885"/>
                <a:gd name="connsiteX4" fmla="*/ 754196 w 2720340"/>
                <a:gd name="connsiteY4" fmla="*/ 1913 h 1514885"/>
                <a:gd name="connsiteX5" fmla="*/ 932635 w 2720340"/>
                <a:gd name="connsiteY5" fmla="*/ 668665 h 1514885"/>
                <a:gd name="connsiteX6" fmla="*/ 1155367 w 2720340"/>
                <a:gd name="connsiteY6" fmla="*/ 1112938 h 1514885"/>
                <a:gd name="connsiteX7" fmla="*/ 1348740 w 2720340"/>
                <a:gd name="connsiteY7" fmla="*/ 400060 h 1514885"/>
                <a:gd name="connsiteX8" fmla="*/ 1626065 w 2720340"/>
                <a:gd name="connsiteY8" fmla="*/ 977185 h 1514885"/>
                <a:gd name="connsiteX9" fmla="*/ 1714500 w 2720340"/>
                <a:gd name="connsiteY9" fmla="*/ 371485 h 1514885"/>
                <a:gd name="connsiteX10" fmla="*/ 1783080 w 2720340"/>
                <a:gd name="connsiteY10" fmla="*/ 634375 h 1514885"/>
                <a:gd name="connsiteX11" fmla="*/ 1851660 w 2720340"/>
                <a:gd name="connsiteY11" fmla="*/ 851545 h 1514885"/>
                <a:gd name="connsiteX12" fmla="*/ 1975944 w 2720340"/>
                <a:gd name="connsiteY12" fmla="*/ 1467178 h 1514885"/>
                <a:gd name="connsiteX13" fmla="*/ 2085975 w 2720340"/>
                <a:gd name="connsiteY13" fmla="*/ 977275 h 1514885"/>
                <a:gd name="connsiteX14" fmla="*/ 2145834 w 2720340"/>
                <a:gd name="connsiteY14" fmla="*/ 52080 h 1514885"/>
                <a:gd name="connsiteX15" fmla="*/ 2267705 w 2720340"/>
                <a:gd name="connsiteY15" fmla="*/ 565476 h 1514885"/>
                <a:gd name="connsiteX16" fmla="*/ 2400300 w 2720340"/>
                <a:gd name="connsiteY16" fmla="*/ 822970 h 1514885"/>
                <a:gd name="connsiteX17" fmla="*/ 2531745 w 2720340"/>
                <a:gd name="connsiteY17" fmla="*/ 1148725 h 1514885"/>
                <a:gd name="connsiteX18" fmla="*/ 2720340 w 2720340"/>
                <a:gd name="connsiteY18" fmla="*/ 1354465 h 1514885"/>
                <a:gd name="connsiteX0" fmla="*/ 0 w 2720340"/>
                <a:gd name="connsiteY0" fmla="*/ 1297315 h 1516386"/>
                <a:gd name="connsiteX1" fmla="*/ 173631 w 2720340"/>
                <a:gd name="connsiteY1" fmla="*/ 466734 h 1516386"/>
                <a:gd name="connsiteX2" fmla="*/ 280085 w 2720340"/>
                <a:gd name="connsiteY2" fmla="*/ 726496 h 1516386"/>
                <a:gd name="connsiteX3" fmla="*/ 504835 w 2720340"/>
                <a:gd name="connsiteY3" fmla="*/ 1514849 h 1516386"/>
                <a:gd name="connsiteX4" fmla="*/ 588645 w 2720340"/>
                <a:gd name="connsiteY4" fmla="*/ 502930 h 1516386"/>
                <a:gd name="connsiteX5" fmla="*/ 754196 w 2720340"/>
                <a:gd name="connsiteY5" fmla="*/ 1913 h 1516386"/>
                <a:gd name="connsiteX6" fmla="*/ 932635 w 2720340"/>
                <a:gd name="connsiteY6" fmla="*/ 668665 h 1516386"/>
                <a:gd name="connsiteX7" fmla="*/ 1155367 w 2720340"/>
                <a:gd name="connsiteY7" fmla="*/ 1112938 h 1516386"/>
                <a:gd name="connsiteX8" fmla="*/ 1348740 w 2720340"/>
                <a:gd name="connsiteY8" fmla="*/ 400060 h 1516386"/>
                <a:gd name="connsiteX9" fmla="*/ 1626065 w 2720340"/>
                <a:gd name="connsiteY9" fmla="*/ 977185 h 1516386"/>
                <a:gd name="connsiteX10" fmla="*/ 1714500 w 2720340"/>
                <a:gd name="connsiteY10" fmla="*/ 371485 h 1516386"/>
                <a:gd name="connsiteX11" fmla="*/ 1783080 w 2720340"/>
                <a:gd name="connsiteY11" fmla="*/ 634375 h 1516386"/>
                <a:gd name="connsiteX12" fmla="*/ 1851660 w 2720340"/>
                <a:gd name="connsiteY12" fmla="*/ 851545 h 1516386"/>
                <a:gd name="connsiteX13" fmla="*/ 1975944 w 2720340"/>
                <a:gd name="connsiteY13" fmla="*/ 1467178 h 1516386"/>
                <a:gd name="connsiteX14" fmla="*/ 2085975 w 2720340"/>
                <a:gd name="connsiteY14" fmla="*/ 977275 h 1516386"/>
                <a:gd name="connsiteX15" fmla="*/ 2145834 w 2720340"/>
                <a:gd name="connsiteY15" fmla="*/ 52080 h 1516386"/>
                <a:gd name="connsiteX16" fmla="*/ 2267705 w 2720340"/>
                <a:gd name="connsiteY16" fmla="*/ 565476 h 1516386"/>
                <a:gd name="connsiteX17" fmla="*/ 2400300 w 2720340"/>
                <a:gd name="connsiteY17" fmla="*/ 822970 h 1516386"/>
                <a:gd name="connsiteX18" fmla="*/ 2531745 w 2720340"/>
                <a:gd name="connsiteY18" fmla="*/ 1148725 h 1516386"/>
                <a:gd name="connsiteX19" fmla="*/ 2720340 w 2720340"/>
                <a:gd name="connsiteY19" fmla="*/ 1354465 h 1516386"/>
                <a:gd name="connsiteX0" fmla="*/ 0 w 2720340"/>
                <a:gd name="connsiteY0" fmla="*/ 1297315 h 1528622"/>
                <a:gd name="connsiteX1" fmla="*/ 173631 w 2720340"/>
                <a:gd name="connsiteY1" fmla="*/ 466734 h 1528622"/>
                <a:gd name="connsiteX2" fmla="*/ 407730 w 2720340"/>
                <a:gd name="connsiteY2" fmla="*/ 1048532 h 1528622"/>
                <a:gd name="connsiteX3" fmla="*/ 504835 w 2720340"/>
                <a:gd name="connsiteY3" fmla="*/ 1514849 h 1528622"/>
                <a:gd name="connsiteX4" fmla="*/ 588645 w 2720340"/>
                <a:gd name="connsiteY4" fmla="*/ 502930 h 1528622"/>
                <a:gd name="connsiteX5" fmla="*/ 754196 w 2720340"/>
                <a:gd name="connsiteY5" fmla="*/ 1913 h 1528622"/>
                <a:gd name="connsiteX6" fmla="*/ 932635 w 2720340"/>
                <a:gd name="connsiteY6" fmla="*/ 668665 h 1528622"/>
                <a:gd name="connsiteX7" fmla="*/ 1155367 w 2720340"/>
                <a:gd name="connsiteY7" fmla="*/ 1112938 h 1528622"/>
                <a:gd name="connsiteX8" fmla="*/ 1348740 w 2720340"/>
                <a:gd name="connsiteY8" fmla="*/ 400060 h 1528622"/>
                <a:gd name="connsiteX9" fmla="*/ 1626065 w 2720340"/>
                <a:gd name="connsiteY9" fmla="*/ 977185 h 1528622"/>
                <a:gd name="connsiteX10" fmla="*/ 1714500 w 2720340"/>
                <a:gd name="connsiteY10" fmla="*/ 371485 h 1528622"/>
                <a:gd name="connsiteX11" fmla="*/ 1783080 w 2720340"/>
                <a:gd name="connsiteY11" fmla="*/ 634375 h 1528622"/>
                <a:gd name="connsiteX12" fmla="*/ 1851660 w 2720340"/>
                <a:gd name="connsiteY12" fmla="*/ 851545 h 1528622"/>
                <a:gd name="connsiteX13" fmla="*/ 1975944 w 2720340"/>
                <a:gd name="connsiteY13" fmla="*/ 1467178 h 1528622"/>
                <a:gd name="connsiteX14" fmla="*/ 2085975 w 2720340"/>
                <a:gd name="connsiteY14" fmla="*/ 977275 h 1528622"/>
                <a:gd name="connsiteX15" fmla="*/ 2145834 w 2720340"/>
                <a:gd name="connsiteY15" fmla="*/ 52080 h 1528622"/>
                <a:gd name="connsiteX16" fmla="*/ 2267705 w 2720340"/>
                <a:gd name="connsiteY16" fmla="*/ 565476 h 1528622"/>
                <a:gd name="connsiteX17" fmla="*/ 2400300 w 2720340"/>
                <a:gd name="connsiteY17" fmla="*/ 822970 h 1528622"/>
                <a:gd name="connsiteX18" fmla="*/ 2531745 w 2720340"/>
                <a:gd name="connsiteY18" fmla="*/ 1148725 h 1528622"/>
                <a:gd name="connsiteX19" fmla="*/ 2720340 w 2720340"/>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57565 w 2629165"/>
                <a:gd name="connsiteY8" fmla="*/ 400060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534890 w 2629165"/>
                <a:gd name="connsiteY9" fmla="*/ 977185 h 1528622"/>
                <a:gd name="connsiteX10" fmla="*/ 1623325 w 2629165"/>
                <a:gd name="connsiteY10" fmla="*/ 371485 h 1528622"/>
                <a:gd name="connsiteX11" fmla="*/ 1691905 w 2629165"/>
                <a:gd name="connsiteY11" fmla="*/ 634375 h 1528622"/>
                <a:gd name="connsiteX12" fmla="*/ 1760485 w 2629165"/>
                <a:gd name="connsiteY12" fmla="*/ 851545 h 1528622"/>
                <a:gd name="connsiteX13" fmla="*/ 1884769 w 2629165"/>
                <a:gd name="connsiteY13" fmla="*/ 1467178 h 1528622"/>
                <a:gd name="connsiteX14" fmla="*/ 1994800 w 2629165"/>
                <a:gd name="connsiteY14" fmla="*/ 977275 h 1528622"/>
                <a:gd name="connsiteX15" fmla="*/ 2054659 w 2629165"/>
                <a:gd name="connsiteY15" fmla="*/ 52080 h 1528622"/>
                <a:gd name="connsiteX16" fmla="*/ 2176530 w 2629165"/>
                <a:gd name="connsiteY16" fmla="*/ 565476 h 1528622"/>
                <a:gd name="connsiteX17" fmla="*/ 2309125 w 2629165"/>
                <a:gd name="connsiteY17" fmla="*/ 822970 h 1528622"/>
                <a:gd name="connsiteX18" fmla="*/ 2440570 w 2629165"/>
                <a:gd name="connsiteY18" fmla="*/ 1148725 h 1528622"/>
                <a:gd name="connsiteX19" fmla="*/ 2629165 w 2629165"/>
                <a:gd name="connsiteY19"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10658 w 2629165"/>
                <a:gd name="connsiteY9" fmla="*/ 436662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348740 w 2629165"/>
                <a:gd name="connsiteY8" fmla="*/ 142431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447128 w 2629165"/>
                <a:gd name="connsiteY9" fmla="*/ 549375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8622"/>
                <a:gd name="connsiteX1" fmla="*/ 82456 w 2629165"/>
                <a:gd name="connsiteY1" fmla="*/ 466734 h 1528622"/>
                <a:gd name="connsiteX2" fmla="*/ 316555 w 2629165"/>
                <a:gd name="connsiteY2" fmla="*/ 1048532 h 1528622"/>
                <a:gd name="connsiteX3" fmla="*/ 413660 w 2629165"/>
                <a:gd name="connsiteY3" fmla="*/ 1514849 h 1528622"/>
                <a:gd name="connsiteX4" fmla="*/ 497470 w 2629165"/>
                <a:gd name="connsiteY4" fmla="*/ 502930 h 1528622"/>
                <a:gd name="connsiteX5" fmla="*/ 663021 w 2629165"/>
                <a:gd name="connsiteY5" fmla="*/ 1913 h 1528622"/>
                <a:gd name="connsiteX6" fmla="*/ 841460 w 2629165"/>
                <a:gd name="connsiteY6" fmla="*/ 668665 h 1528622"/>
                <a:gd name="connsiteX7" fmla="*/ 1064192 w 2629165"/>
                <a:gd name="connsiteY7" fmla="*/ 1112938 h 1528622"/>
                <a:gd name="connsiteX8" fmla="*/ 1294035 w 2629165"/>
                <a:gd name="connsiteY8" fmla="*/ 126329 h 1528622"/>
                <a:gd name="connsiteX9" fmla="*/ 1392422 w 2629165"/>
                <a:gd name="connsiteY9" fmla="*/ 645986 h 1528622"/>
                <a:gd name="connsiteX10" fmla="*/ 1534890 w 2629165"/>
                <a:gd name="connsiteY10" fmla="*/ 977185 h 1528622"/>
                <a:gd name="connsiteX11" fmla="*/ 1623325 w 2629165"/>
                <a:gd name="connsiteY11" fmla="*/ 371485 h 1528622"/>
                <a:gd name="connsiteX12" fmla="*/ 1691905 w 2629165"/>
                <a:gd name="connsiteY12" fmla="*/ 634375 h 1528622"/>
                <a:gd name="connsiteX13" fmla="*/ 1760485 w 2629165"/>
                <a:gd name="connsiteY13" fmla="*/ 851545 h 1528622"/>
                <a:gd name="connsiteX14" fmla="*/ 1884769 w 2629165"/>
                <a:gd name="connsiteY14" fmla="*/ 1467178 h 1528622"/>
                <a:gd name="connsiteX15" fmla="*/ 1994800 w 2629165"/>
                <a:gd name="connsiteY15" fmla="*/ 977275 h 1528622"/>
                <a:gd name="connsiteX16" fmla="*/ 2054659 w 2629165"/>
                <a:gd name="connsiteY16" fmla="*/ 52080 h 1528622"/>
                <a:gd name="connsiteX17" fmla="*/ 2176530 w 2629165"/>
                <a:gd name="connsiteY17" fmla="*/ 565476 h 1528622"/>
                <a:gd name="connsiteX18" fmla="*/ 2309125 w 2629165"/>
                <a:gd name="connsiteY18" fmla="*/ 822970 h 1528622"/>
                <a:gd name="connsiteX19" fmla="*/ 2440570 w 2629165"/>
                <a:gd name="connsiteY19" fmla="*/ 1148725 h 1528622"/>
                <a:gd name="connsiteX20" fmla="*/ 2629165 w 2629165"/>
                <a:gd name="connsiteY20" fmla="*/ 1354465 h 1528622"/>
                <a:gd name="connsiteX0" fmla="*/ 0 w 2629165"/>
                <a:gd name="connsiteY0" fmla="*/ 1329519 h 1521545"/>
                <a:gd name="connsiteX1" fmla="*/ 82456 w 2629165"/>
                <a:gd name="connsiteY1" fmla="*/ 466734 h 1521545"/>
                <a:gd name="connsiteX2" fmla="*/ 261850 w 2629165"/>
                <a:gd name="connsiteY2" fmla="*/ 919718 h 1521545"/>
                <a:gd name="connsiteX3" fmla="*/ 413660 w 2629165"/>
                <a:gd name="connsiteY3" fmla="*/ 1514849 h 1521545"/>
                <a:gd name="connsiteX4" fmla="*/ 497470 w 2629165"/>
                <a:gd name="connsiteY4" fmla="*/ 502930 h 1521545"/>
                <a:gd name="connsiteX5" fmla="*/ 663021 w 2629165"/>
                <a:gd name="connsiteY5" fmla="*/ 1913 h 1521545"/>
                <a:gd name="connsiteX6" fmla="*/ 841460 w 2629165"/>
                <a:gd name="connsiteY6" fmla="*/ 668665 h 1521545"/>
                <a:gd name="connsiteX7" fmla="*/ 1064192 w 2629165"/>
                <a:gd name="connsiteY7" fmla="*/ 1112938 h 1521545"/>
                <a:gd name="connsiteX8" fmla="*/ 1294035 w 2629165"/>
                <a:gd name="connsiteY8" fmla="*/ 126329 h 1521545"/>
                <a:gd name="connsiteX9" fmla="*/ 1392422 w 2629165"/>
                <a:gd name="connsiteY9" fmla="*/ 645986 h 1521545"/>
                <a:gd name="connsiteX10" fmla="*/ 1534890 w 2629165"/>
                <a:gd name="connsiteY10" fmla="*/ 977185 h 1521545"/>
                <a:gd name="connsiteX11" fmla="*/ 1623325 w 2629165"/>
                <a:gd name="connsiteY11" fmla="*/ 371485 h 1521545"/>
                <a:gd name="connsiteX12" fmla="*/ 1691905 w 2629165"/>
                <a:gd name="connsiteY12" fmla="*/ 634375 h 1521545"/>
                <a:gd name="connsiteX13" fmla="*/ 1760485 w 2629165"/>
                <a:gd name="connsiteY13" fmla="*/ 851545 h 1521545"/>
                <a:gd name="connsiteX14" fmla="*/ 1884769 w 2629165"/>
                <a:gd name="connsiteY14" fmla="*/ 1467178 h 1521545"/>
                <a:gd name="connsiteX15" fmla="*/ 1994800 w 2629165"/>
                <a:gd name="connsiteY15" fmla="*/ 977275 h 1521545"/>
                <a:gd name="connsiteX16" fmla="*/ 2054659 w 2629165"/>
                <a:gd name="connsiteY16" fmla="*/ 52080 h 1521545"/>
                <a:gd name="connsiteX17" fmla="*/ 2176530 w 2629165"/>
                <a:gd name="connsiteY17" fmla="*/ 565476 h 1521545"/>
                <a:gd name="connsiteX18" fmla="*/ 2309125 w 2629165"/>
                <a:gd name="connsiteY18" fmla="*/ 822970 h 1521545"/>
                <a:gd name="connsiteX19" fmla="*/ 2440570 w 2629165"/>
                <a:gd name="connsiteY19" fmla="*/ 1148725 h 1521545"/>
                <a:gd name="connsiteX20" fmla="*/ 2629165 w 2629165"/>
                <a:gd name="connsiteY20" fmla="*/ 1354465 h 1521545"/>
                <a:gd name="connsiteX0" fmla="*/ 0 w 2629165"/>
                <a:gd name="connsiteY0" fmla="*/ 1329519 h 1542676"/>
                <a:gd name="connsiteX1" fmla="*/ 82456 w 2629165"/>
                <a:gd name="connsiteY1" fmla="*/ 466734 h 1542676"/>
                <a:gd name="connsiteX2" fmla="*/ 261850 w 2629165"/>
                <a:gd name="connsiteY2" fmla="*/ 919718 h 1542676"/>
                <a:gd name="connsiteX3" fmla="*/ 413660 w 2629165"/>
                <a:gd name="connsiteY3" fmla="*/ 1514849 h 1542676"/>
                <a:gd name="connsiteX4" fmla="*/ 497470 w 2629165"/>
                <a:gd name="connsiteY4" fmla="*/ 502930 h 1542676"/>
                <a:gd name="connsiteX5" fmla="*/ 663021 w 2629165"/>
                <a:gd name="connsiteY5" fmla="*/ 1913 h 1542676"/>
                <a:gd name="connsiteX6" fmla="*/ 841460 w 2629165"/>
                <a:gd name="connsiteY6" fmla="*/ 668665 h 1542676"/>
                <a:gd name="connsiteX7" fmla="*/ 1064192 w 2629165"/>
                <a:gd name="connsiteY7" fmla="*/ 1112938 h 1542676"/>
                <a:gd name="connsiteX8" fmla="*/ 1294035 w 2629165"/>
                <a:gd name="connsiteY8" fmla="*/ 126329 h 1542676"/>
                <a:gd name="connsiteX9" fmla="*/ 1392422 w 2629165"/>
                <a:gd name="connsiteY9" fmla="*/ 645986 h 1542676"/>
                <a:gd name="connsiteX10" fmla="*/ 1534890 w 2629165"/>
                <a:gd name="connsiteY10" fmla="*/ 977185 h 1542676"/>
                <a:gd name="connsiteX11" fmla="*/ 1623325 w 2629165"/>
                <a:gd name="connsiteY11" fmla="*/ 371485 h 1542676"/>
                <a:gd name="connsiteX12" fmla="*/ 1691905 w 2629165"/>
                <a:gd name="connsiteY12" fmla="*/ 634375 h 1542676"/>
                <a:gd name="connsiteX13" fmla="*/ 1760485 w 2629165"/>
                <a:gd name="connsiteY13" fmla="*/ 851545 h 1542676"/>
                <a:gd name="connsiteX14" fmla="*/ 1884769 w 2629165"/>
                <a:gd name="connsiteY14" fmla="*/ 1467178 h 1542676"/>
                <a:gd name="connsiteX15" fmla="*/ 1994800 w 2629165"/>
                <a:gd name="connsiteY15" fmla="*/ 977275 h 1542676"/>
                <a:gd name="connsiteX16" fmla="*/ 2054659 w 2629165"/>
                <a:gd name="connsiteY16" fmla="*/ 52080 h 1542676"/>
                <a:gd name="connsiteX17" fmla="*/ 2176530 w 2629165"/>
                <a:gd name="connsiteY17" fmla="*/ 565476 h 1542676"/>
                <a:gd name="connsiteX18" fmla="*/ 2309126 w 2629165"/>
                <a:gd name="connsiteY18" fmla="*/ 1531450 h 1542676"/>
                <a:gd name="connsiteX19" fmla="*/ 2440570 w 2629165"/>
                <a:gd name="connsiteY19" fmla="*/ 1148725 h 1542676"/>
                <a:gd name="connsiteX20" fmla="*/ 2629165 w 2629165"/>
                <a:gd name="connsiteY20" fmla="*/ 1354465 h 1542676"/>
                <a:gd name="connsiteX0" fmla="*/ 0 w 2629165"/>
                <a:gd name="connsiteY0" fmla="*/ 1329519 h 1534185"/>
                <a:gd name="connsiteX1" fmla="*/ 82456 w 2629165"/>
                <a:gd name="connsiteY1" fmla="*/ 466734 h 1534185"/>
                <a:gd name="connsiteX2" fmla="*/ 261850 w 2629165"/>
                <a:gd name="connsiteY2" fmla="*/ 919718 h 1534185"/>
                <a:gd name="connsiteX3" fmla="*/ 413660 w 2629165"/>
                <a:gd name="connsiteY3" fmla="*/ 1514849 h 1534185"/>
                <a:gd name="connsiteX4" fmla="*/ 497470 w 2629165"/>
                <a:gd name="connsiteY4" fmla="*/ 502930 h 1534185"/>
                <a:gd name="connsiteX5" fmla="*/ 663021 w 2629165"/>
                <a:gd name="connsiteY5" fmla="*/ 1913 h 1534185"/>
                <a:gd name="connsiteX6" fmla="*/ 841460 w 2629165"/>
                <a:gd name="connsiteY6" fmla="*/ 668665 h 1534185"/>
                <a:gd name="connsiteX7" fmla="*/ 1064192 w 2629165"/>
                <a:gd name="connsiteY7" fmla="*/ 1112938 h 1534185"/>
                <a:gd name="connsiteX8" fmla="*/ 1294035 w 2629165"/>
                <a:gd name="connsiteY8" fmla="*/ 126329 h 1534185"/>
                <a:gd name="connsiteX9" fmla="*/ 1392422 w 2629165"/>
                <a:gd name="connsiteY9" fmla="*/ 645986 h 1534185"/>
                <a:gd name="connsiteX10" fmla="*/ 1534890 w 2629165"/>
                <a:gd name="connsiteY10" fmla="*/ 977185 h 1534185"/>
                <a:gd name="connsiteX11" fmla="*/ 1623325 w 2629165"/>
                <a:gd name="connsiteY11" fmla="*/ 371485 h 1534185"/>
                <a:gd name="connsiteX12" fmla="*/ 1691905 w 2629165"/>
                <a:gd name="connsiteY12" fmla="*/ 634375 h 1534185"/>
                <a:gd name="connsiteX13" fmla="*/ 1760485 w 2629165"/>
                <a:gd name="connsiteY13" fmla="*/ 851545 h 1534185"/>
                <a:gd name="connsiteX14" fmla="*/ 1884769 w 2629165"/>
                <a:gd name="connsiteY14" fmla="*/ 1467178 h 1534185"/>
                <a:gd name="connsiteX15" fmla="*/ 1994800 w 2629165"/>
                <a:gd name="connsiteY15" fmla="*/ 977275 h 1534185"/>
                <a:gd name="connsiteX16" fmla="*/ 2054659 w 2629165"/>
                <a:gd name="connsiteY16" fmla="*/ 52080 h 1534185"/>
                <a:gd name="connsiteX17" fmla="*/ 2176530 w 2629165"/>
                <a:gd name="connsiteY17" fmla="*/ 565476 h 1534185"/>
                <a:gd name="connsiteX18" fmla="*/ 2309126 w 2629165"/>
                <a:gd name="connsiteY18" fmla="*/ 1531450 h 1534185"/>
                <a:gd name="connsiteX19" fmla="*/ 2349395 w 2629165"/>
                <a:gd name="connsiteY19" fmla="*/ 214821 h 1534185"/>
                <a:gd name="connsiteX20" fmla="*/ 2629165 w 2629165"/>
                <a:gd name="connsiteY20" fmla="*/ 1354465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70 w 2349395"/>
                <a:gd name="connsiteY4" fmla="*/ 502930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8853 h 1533519"/>
                <a:gd name="connsiteX1" fmla="*/ 82456 w 2349395"/>
                <a:gd name="connsiteY1" fmla="*/ 466068 h 1533519"/>
                <a:gd name="connsiteX2" fmla="*/ 261850 w 2349395"/>
                <a:gd name="connsiteY2" fmla="*/ 919052 h 1533519"/>
                <a:gd name="connsiteX3" fmla="*/ 413660 w 2349395"/>
                <a:gd name="connsiteY3" fmla="*/ 1514183 h 1533519"/>
                <a:gd name="connsiteX4" fmla="*/ 479234 w 2349395"/>
                <a:gd name="connsiteY4" fmla="*/ 663282 h 1533519"/>
                <a:gd name="connsiteX5" fmla="*/ 663021 w 2349395"/>
                <a:gd name="connsiteY5" fmla="*/ 1247 h 1533519"/>
                <a:gd name="connsiteX6" fmla="*/ 841460 w 2349395"/>
                <a:gd name="connsiteY6" fmla="*/ 667999 h 1533519"/>
                <a:gd name="connsiteX7" fmla="*/ 1064192 w 2349395"/>
                <a:gd name="connsiteY7" fmla="*/ 1112272 h 1533519"/>
                <a:gd name="connsiteX8" fmla="*/ 1294035 w 2349395"/>
                <a:gd name="connsiteY8" fmla="*/ 125663 h 1533519"/>
                <a:gd name="connsiteX9" fmla="*/ 1392422 w 2349395"/>
                <a:gd name="connsiteY9" fmla="*/ 645320 h 1533519"/>
                <a:gd name="connsiteX10" fmla="*/ 1534890 w 2349395"/>
                <a:gd name="connsiteY10" fmla="*/ 976519 h 1533519"/>
                <a:gd name="connsiteX11" fmla="*/ 1623325 w 2349395"/>
                <a:gd name="connsiteY11" fmla="*/ 370819 h 1533519"/>
                <a:gd name="connsiteX12" fmla="*/ 1691905 w 2349395"/>
                <a:gd name="connsiteY12" fmla="*/ 633709 h 1533519"/>
                <a:gd name="connsiteX13" fmla="*/ 1760485 w 2349395"/>
                <a:gd name="connsiteY13" fmla="*/ 850879 h 1533519"/>
                <a:gd name="connsiteX14" fmla="*/ 1884769 w 2349395"/>
                <a:gd name="connsiteY14" fmla="*/ 1466512 h 1533519"/>
                <a:gd name="connsiteX15" fmla="*/ 1994800 w 2349395"/>
                <a:gd name="connsiteY15" fmla="*/ 976609 h 1533519"/>
                <a:gd name="connsiteX16" fmla="*/ 2054659 w 2349395"/>
                <a:gd name="connsiteY16" fmla="*/ 51414 h 1533519"/>
                <a:gd name="connsiteX17" fmla="*/ 2176530 w 2349395"/>
                <a:gd name="connsiteY17" fmla="*/ 564810 h 1533519"/>
                <a:gd name="connsiteX18" fmla="*/ 2309126 w 2349395"/>
                <a:gd name="connsiteY18" fmla="*/ 1530784 h 1533519"/>
                <a:gd name="connsiteX19" fmla="*/ 2349395 w 2349395"/>
                <a:gd name="connsiteY19" fmla="*/ 214155 h 1533519"/>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97469 w 2349395"/>
                <a:gd name="connsiteY4" fmla="*/ 502931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623325 w 2349395"/>
                <a:gd name="connsiteY11" fmla="*/ 371485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41460 w 2349395"/>
                <a:gd name="connsiteY6" fmla="*/ 668665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 name="connsiteX0" fmla="*/ 0 w 2349395"/>
                <a:gd name="connsiteY0" fmla="*/ 1329519 h 1534185"/>
                <a:gd name="connsiteX1" fmla="*/ 82456 w 2349395"/>
                <a:gd name="connsiteY1" fmla="*/ 466734 h 1534185"/>
                <a:gd name="connsiteX2" fmla="*/ 261850 w 2349395"/>
                <a:gd name="connsiteY2" fmla="*/ 919718 h 1534185"/>
                <a:gd name="connsiteX3" fmla="*/ 413660 w 2349395"/>
                <a:gd name="connsiteY3" fmla="*/ 1514849 h 1534185"/>
                <a:gd name="connsiteX4" fmla="*/ 460999 w 2349395"/>
                <a:gd name="connsiteY4" fmla="*/ 502932 h 1534185"/>
                <a:gd name="connsiteX5" fmla="*/ 663021 w 2349395"/>
                <a:gd name="connsiteY5" fmla="*/ 1913 h 1534185"/>
                <a:gd name="connsiteX6" fmla="*/ 859695 w 2349395"/>
                <a:gd name="connsiteY6" fmla="*/ 652563 h 1534185"/>
                <a:gd name="connsiteX7" fmla="*/ 1064192 w 2349395"/>
                <a:gd name="connsiteY7" fmla="*/ 1112938 h 1534185"/>
                <a:gd name="connsiteX8" fmla="*/ 1294035 w 2349395"/>
                <a:gd name="connsiteY8" fmla="*/ 126329 h 1534185"/>
                <a:gd name="connsiteX9" fmla="*/ 1392422 w 2349395"/>
                <a:gd name="connsiteY9" fmla="*/ 645986 h 1534185"/>
                <a:gd name="connsiteX10" fmla="*/ 1534890 w 2349395"/>
                <a:gd name="connsiteY10" fmla="*/ 977185 h 1534185"/>
                <a:gd name="connsiteX11" fmla="*/ 1550385 w 2349395"/>
                <a:gd name="connsiteY11" fmla="*/ 49449 h 1534185"/>
                <a:gd name="connsiteX12" fmla="*/ 1691905 w 2349395"/>
                <a:gd name="connsiteY12" fmla="*/ 634375 h 1534185"/>
                <a:gd name="connsiteX13" fmla="*/ 1760485 w 2349395"/>
                <a:gd name="connsiteY13" fmla="*/ 851545 h 1534185"/>
                <a:gd name="connsiteX14" fmla="*/ 1884769 w 2349395"/>
                <a:gd name="connsiteY14" fmla="*/ 1467178 h 1534185"/>
                <a:gd name="connsiteX15" fmla="*/ 1994800 w 2349395"/>
                <a:gd name="connsiteY15" fmla="*/ 977275 h 1534185"/>
                <a:gd name="connsiteX16" fmla="*/ 2054659 w 2349395"/>
                <a:gd name="connsiteY16" fmla="*/ 52080 h 1534185"/>
                <a:gd name="connsiteX17" fmla="*/ 2176530 w 2349395"/>
                <a:gd name="connsiteY17" fmla="*/ 565476 h 1534185"/>
                <a:gd name="connsiteX18" fmla="*/ 2309126 w 2349395"/>
                <a:gd name="connsiteY18" fmla="*/ 1531450 h 1534185"/>
                <a:gd name="connsiteX19" fmla="*/ 2349395 w 2349395"/>
                <a:gd name="connsiteY19" fmla="*/ 214821 h 153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9395" h="1534185">
                  <a:moveTo>
                    <a:pt x="0" y="1329519"/>
                  </a:moveTo>
                  <a:cubicBezTo>
                    <a:pt x="37147" y="1285227"/>
                    <a:pt x="38814" y="535034"/>
                    <a:pt x="82456" y="466734"/>
                  </a:cubicBezTo>
                  <a:cubicBezTo>
                    <a:pt x="126098" y="398434"/>
                    <a:pt x="206649" y="745032"/>
                    <a:pt x="261850" y="919718"/>
                  </a:cubicBezTo>
                  <a:cubicBezTo>
                    <a:pt x="317051" y="1094404"/>
                    <a:pt x="380468" y="1584313"/>
                    <a:pt x="413660" y="1514849"/>
                  </a:cubicBezTo>
                  <a:cubicBezTo>
                    <a:pt x="446852" y="1445385"/>
                    <a:pt x="419439" y="755088"/>
                    <a:pt x="460999" y="502932"/>
                  </a:cubicBezTo>
                  <a:cubicBezTo>
                    <a:pt x="502559" y="250776"/>
                    <a:pt x="608729" y="-25709"/>
                    <a:pt x="663021" y="1913"/>
                  </a:cubicBezTo>
                  <a:cubicBezTo>
                    <a:pt x="717313" y="29535"/>
                    <a:pt x="792833" y="467392"/>
                    <a:pt x="859695" y="652563"/>
                  </a:cubicBezTo>
                  <a:cubicBezTo>
                    <a:pt x="926557" y="837734"/>
                    <a:pt x="991802" y="1157705"/>
                    <a:pt x="1064192" y="1112938"/>
                  </a:cubicBezTo>
                  <a:cubicBezTo>
                    <a:pt x="1136582" y="1068171"/>
                    <a:pt x="1239330" y="204154"/>
                    <a:pt x="1294035" y="126329"/>
                  </a:cubicBezTo>
                  <a:cubicBezTo>
                    <a:pt x="1348740" y="48504"/>
                    <a:pt x="1361397" y="506860"/>
                    <a:pt x="1392422" y="645986"/>
                  </a:cubicBezTo>
                  <a:cubicBezTo>
                    <a:pt x="1423447" y="785112"/>
                    <a:pt x="1508563" y="1076608"/>
                    <a:pt x="1534890" y="977185"/>
                  </a:cubicBezTo>
                  <a:cubicBezTo>
                    <a:pt x="1561217" y="877762"/>
                    <a:pt x="1524216" y="106584"/>
                    <a:pt x="1550385" y="49449"/>
                  </a:cubicBezTo>
                  <a:cubicBezTo>
                    <a:pt x="1576554" y="-7686"/>
                    <a:pt x="1656888" y="500692"/>
                    <a:pt x="1691905" y="634375"/>
                  </a:cubicBezTo>
                  <a:cubicBezTo>
                    <a:pt x="1726922" y="768058"/>
                    <a:pt x="1728341" y="712745"/>
                    <a:pt x="1760485" y="851545"/>
                  </a:cubicBezTo>
                  <a:cubicBezTo>
                    <a:pt x="1792629" y="990345"/>
                    <a:pt x="1845717" y="1446223"/>
                    <a:pt x="1884769" y="1467178"/>
                  </a:cubicBezTo>
                  <a:cubicBezTo>
                    <a:pt x="1923822" y="1488133"/>
                    <a:pt x="1966485" y="1213125"/>
                    <a:pt x="1994800" y="977275"/>
                  </a:cubicBezTo>
                  <a:cubicBezTo>
                    <a:pt x="2023115" y="741425"/>
                    <a:pt x="2024371" y="120713"/>
                    <a:pt x="2054659" y="52080"/>
                  </a:cubicBezTo>
                  <a:cubicBezTo>
                    <a:pt x="2084947" y="-16553"/>
                    <a:pt x="2134119" y="436994"/>
                    <a:pt x="2176530" y="565476"/>
                  </a:cubicBezTo>
                  <a:cubicBezTo>
                    <a:pt x="2218941" y="693958"/>
                    <a:pt x="2280315" y="1589892"/>
                    <a:pt x="2309126" y="1531450"/>
                  </a:cubicBezTo>
                  <a:cubicBezTo>
                    <a:pt x="2337937" y="1473008"/>
                    <a:pt x="2296055" y="126239"/>
                    <a:pt x="2349395" y="214821"/>
                  </a:cubicBezTo>
                </a:path>
              </a:pathLst>
            </a:custGeom>
            <a:noFill/>
            <a:ln>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30887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76200"/>
            <a:ext cx="8763000" cy="1143000"/>
          </a:xfrm>
          <a:prstGeom prst="rect">
            <a:avLst/>
          </a:prstGeom>
          <a:noFill/>
          <a:ln w="9525">
            <a:noFill/>
            <a:miter lim="800000"/>
            <a:headEnd/>
            <a:tailEnd/>
          </a:ln>
          <a:effectLst/>
        </p:spPr>
        <p:txBody>
          <a:bodyPr anchor="ctr"/>
          <a:lstStyle/>
          <a:p>
            <a:pPr algn="ctr"/>
            <a:r>
              <a:rPr lang="en-US" sz="3600">
                <a:solidFill>
                  <a:schemeClr val="tx2"/>
                </a:solidFill>
              </a:rPr>
              <a:t>4: Reinforcement Learning </a:t>
            </a:r>
          </a:p>
          <a:p>
            <a:pPr algn="ctr"/>
            <a:r>
              <a:rPr lang="en-US" sz="3600">
                <a:solidFill>
                  <a:schemeClr val="tx2"/>
                </a:solidFill>
              </a:rPr>
              <a:t>Game Tree / Markoff Chains</a:t>
            </a:r>
          </a:p>
        </p:txBody>
      </p:sp>
      <p:sp>
        <p:nvSpPr>
          <p:cNvPr id="4" name="Content Placeholder 2">
            <a:extLst>
              <a:ext uri="{FF2B5EF4-FFF2-40B4-BE49-F238E27FC236}">
                <a16:creationId xmlns:a16="http://schemas.microsoft.com/office/drawing/2014/main" id="{8F5660E3-F151-4DB4-97EE-E4A8EE5955A2}"/>
              </a:ext>
            </a:extLst>
          </p:cNvPr>
          <p:cNvSpPr>
            <a:spLocks noGrp="1"/>
          </p:cNvSpPr>
          <p:nvPr>
            <p:ph idx="1"/>
          </p:nvPr>
        </p:nvSpPr>
        <p:spPr>
          <a:xfrm>
            <a:off x="0" y="1219200"/>
            <a:ext cx="9144000" cy="4510087"/>
          </a:xfrm>
        </p:spPr>
        <p:txBody>
          <a:bodyPr/>
          <a:lstStyle/>
          <a:p>
            <a:pPr marL="973138" lvl="2" indent="-457200" eaLnBrk="1" hangingPunct="1">
              <a:buFont typeface="Arial" panose="020B0604020202020204" pitchFamily="34" charset="0"/>
              <a:buChar char="•"/>
            </a:pPr>
            <a:r>
              <a:rPr lang="en-CA" altLang="en-US">
                <a:latin typeface="Times New Roman" panose="02020603050405020304" pitchFamily="18" charset="0"/>
                <a:cs typeface="Times New Roman" panose="02020603050405020304" pitchFamily="18" charset="0"/>
              </a:rPr>
              <a:t>Learn from future rewards what steps to take</a:t>
            </a:r>
          </a:p>
        </p:txBody>
      </p:sp>
      <p:pic>
        <p:nvPicPr>
          <p:cNvPr id="5" name="Picture 14" descr="Image result for future rewards robotics">
            <a:extLst>
              <a:ext uri="{FF2B5EF4-FFF2-40B4-BE49-F238E27FC236}">
                <a16:creationId xmlns:a16="http://schemas.microsoft.com/office/drawing/2014/main" id="{0063DBDA-9E99-4838-8FB4-8F63A79CA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078227"/>
            <a:ext cx="6096000" cy="3657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markov chain">
            <a:extLst>
              <a:ext uri="{FF2B5EF4-FFF2-40B4-BE49-F238E27FC236}">
                <a16:creationId xmlns:a16="http://schemas.microsoft.com/office/drawing/2014/main" id="{0E58E1C2-9A69-4B21-A847-026CB8F0F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52" y="1838323"/>
            <a:ext cx="4783748" cy="353383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8271B43-D714-49F6-80CC-53EA55ACE3C0}"/>
              </a:ext>
            </a:extLst>
          </p:cNvPr>
          <p:cNvGrpSpPr/>
          <p:nvPr/>
        </p:nvGrpSpPr>
        <p:grpSpPr>
          <a:xfrm>
            <a:off x="457200" y="1257300"/>
            <a:ext cx="7471015" cy="5052341"/>
            <a:chOff x="2635490" y="2806700"/>
            <a:chExt cx="6127509" cy="3840480"/>
          </a:xfrm>
        </p:grpSpPr>
        <p:sp>
          <p:nvSpPr>
            <p:cNvPr id="9" name="Rectangle 8">
              <a:extLst>
                <a:ext uri="{FF2B5EF4-FFF2-40B4-BE49-F238E27FC236}">
                  <a16:creationId xmlns:a16="http://schemas.microsoft.com/office/drawing/2014/main" id="{A1758558-3B0D-455E-ADAD-92365323FE85}"/>
                </a:ext>
              </a:extLst>
            </p:cNvPr>
            <p:cNvSpPr/>
            <p:nvPr/>
          </p:nvSpPr>
          <p:spPr>
            <a:xfrm>
              <a:off x="2635490" y="2806700"/>
              <a:ext cx="6127509" cy="3840480"/>
            </a:xfrm>
            <a:prstGeom prst="rect">
              <a:avLst/>
            </a:prstGeom>
            <a:solidFill>
              <a:schemeClr val="tx1"/>
            </a:solidFill>
            <a:ln w="25400">
              <a:solidFill>
                <a:schemeClr val="tx1"/>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10" name="Picture 9">
              <a:extLst>
                <a:ext uri="{FF2B5EF4-FFF2-40B4-BE49-F238E27FC236}">
                  <a16:creationId xmlns:a16="http://schemas.microsoft.com/office/drawing/2014/main" id="{63D8E1B8-2E89-4E56-8253-A1BEB93B240D}"/>
                </a:ext>
              </a:extLst>
            </p:cNvPr>
            <p:cNvPicPr>
              <a:picLocks noChangeAspect="1"/>
            </p:cNvPicPr>
            <p:nvPr/>
          </p:nvPicPr>
          <p:blipFill>
            <a:blip r:embed="rId4"/>
            <a:stretch>
              <a:fillRect/>
            </a:stretch>
          </p:blipFill>
          <p:spPr>
            <a:xfrm>
              <a:off x="2689027" y="2863850"/>
              <a:ext cx="6000750" cy="3714750"/>
            </a:xfrm>
            <a:prstGeom prst="rect">
              <a:avLst/>
            </a:prstGeom>
          </p:spPr>
        </p:pic>
      </p:grpSp>
      <p:grpSp>
        <p:nvGrpSpPr>
          <p:cNvPr id="11" name="Group 10">
            <a:extLst>
              <a:ext uri="{FF2B5EF4-FFF2-40B4-BE49-F238E27FC236}">
                <a16:creationId xmlns:a16="http://schemas.microsoft.com/office/drawing/2014/main" id="{5F39D9E0-3476-4681-ACB3-9409793FA4DB}"/>
              </a:ext>
            </a:extLst>
          </p:cNvPr>
          <p:cNvGrpSpPr/>
          <p:nvPr/>
        </p:nvGrpSpPr>
        <p:grpSpPr>
          <a:xfrm>
            <a:off x="1215785" y="1838323"/>
            <a:ext cx="6912969" cy="5124450"/>
            <a:chOff x="2819399" y="2209800"/>
            <a:chExt cx="6096001" cy="4343400"/>
          </a:xfrm>
        </p:grpSpPr>
        <p:sp>
          <p:nvSpPr>
            <p:cNvPr id="12" name="Rectangle 11">
              <a:extLst>
                <a:ext uri="{FF2B5EF4-FFF2-40B4-BE49-F238E27FC236}">
                  <a16:creationId xmlns:a16="http://schemas.microsoft.com/office/drawing/2014/main" id="{EFF323E6-37B5-4A57-A478-A00698D579CE}"/>
                </a:ext>
              </a:extLst>
            </p:cNvPr>
            <p:cNvSpPr/>
            <p:nvPr/>
          </p:nvSpPr>
          <p:spPr>
            <a:xfrm>
              <a:off x="2819399" y="2209800"/>
              <a:ext cx="6096001" cy="4343400"/>
            </a:xfrm>
            <a:prstGeom prst="rect">
              <a:avLst/>
            </a:prstGeom>
            <a:solidFill>
              <a:schemeClr val="tx1"/>
            </a:solidFill>
            <a:ln w="25400">
              <a:solidFill>
                <a:schemeClr val="tx1"/>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13" name="Picture 12">
              <a:extLst>
                <a:ext uri="{FF2B5EF4-FFF2-40B4-BE49-F238E27FC236}">
                  <a16:creationId xmlns:a16="http://schemas.microsoft.com/office/drawing/2014/main" id="{A0221742-21EA-43D7-8DA2-D147651EA7D8}"/>
                </a:ext>
              </a:extLst>
            </p:cNvPr>
            <p:cNvPicPr>
              <a:picLocks noChangeAspect="1"/>
            </p:cNvPicPr>
            <p:nvPr/>
          </p:nvPicPr>
          <p:blipFill>
            <a:blip r:embed="rId5"/>
            <a:stretch>
              <a:fillRect/>
            </a:stretch>
          </p:blipFill>
          <p:spPr>
            <a:xfrm>
              <a:off x="2870199" y="2286000"/>
              <a:ext cx="5981700" cy="4210050"/>
            </a:xfrm>
            <a:prstGeom prst="rect">
              <a:avLst/>
            </a:prstGeom>
          </p:spPr>
        </p:pic>
      </p:grpSp>
    </p:spTree>
    <p:extLst>
      <p:ext uri="{BB962C8B-B14F-4D97-AF65-F5344CB8AC3E}">
        <p14:creationId xmlns:p14="http://schemas.microsoft.com/office/powerpoint/2010/main" val="266907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28600"/>
            <a:ext cx="7772400" cy="1143000"/>
          </a:xfrm>
        </p:spPr>
        <p:txBody>
          <a:bodyPr/>
          <a:lstStyle/>
          <a:p>
            <a:pPr>
              <a:defRPr/>
            </a:pPr>
            <a:r>
              <a:rPr lang="en-CA">
                <a:effectLst/>
                <a:latin typeface="Times New Roman" panose="02020603050405020304" pitchFamily="18" charset="0"/>
              </a:rPr>
              <a:t>Scary Applications</a:t>
            </a:r>
          </a:p>
        </p:txBody>
      </p:sp>
      <p:pic>
        <p:nvPicPr>
          <p:cNvPr id="12" name="Picture 2" descr="https://c1.dq1.me/uploads/article_block/10112/article_featured_image/32458/thumb_unemployed_pad_c.jpg"/>
          <p:cNvPicPr>
            <a:picLocks noChangeAspect="1" noChangeArrowheads="1"/>
          </p:cNvPicPr>
          <p:nvPr/>
        </p:nvPicPr>
        <p:blipFill rotWithShape="1">
          <a:blip r:embed="rId2">
            <a:extLst>
              <a:ext uri="{28A0092B-C50C-407E-A947-70E740481C1C}">
                <a14:useLocalDpi xmlns:a14="http://schemas.microsoft.com/office/drawing/2010/main" val="0"/>
              </a:ext>
            </a:extLst>
          </a:blip>
          <a:srcRect t="226" r="38333"/>
          <a:stretch/>
        </p:blipFill>
        <p:spPr bwMode="auto">
          <a:xfrm>
            <a:off x="60442" y="761436"/>
            <a:ext cx="2774714" cy="256536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C9BCFA6-51DB-4B56-9A15-2B1E157CD47D}"/>
              </a:ext>
            </a:extLst>
          </p:cNvPr>
          <p:cNvGrpSpPr/>
          <p:nvPr/>
        </p:nvGrpSpPr>
        <p:grpSpPr>
          <a:xfrm>
            <a:off x="5954973" y="598437"/>
            <a:ext cx="2979169" cy="1734406"/>
            <a:chOff x="533400" y="3886200"/>
            <a:chExt cx="4048839" cy="2896323"/>
          </a:xfrm>
        </p:grpSpPr>
        <p:pic>
          <p:nvPicPr>
            <p:cNvPr id="11" name="Picture 4" descr="Image result for personalized ads">
              <a:extLst>
                <a:ext uri="{FF2B5EF4-FFF2-40B4-BE49-F238E27FC236}">
                  <a16:creationId xmlns:a16="http://schemas.microsoft.com/office/drawing/2014/main" id="{E9185CB9-A3A4-4C81-923E-15E196D16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86200"/>
              <a:ext cx="3896439" cy="247538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46442D10-7865-4930-8B42-F2BAF6F6CE3B}"/>
                </a:ext>
              </a:extLst>
            </p:cNvPr>
            <p:cNvSpPr txBox="1">
              <a:spLocks/>
            </p:cNvSpPr>
            <p:nvPr/>
          </p:nvSpPr>
          <p:spPr bwMode="auto">
            <a:xfrm>
              <a:off x="533400" y="6325323"/>
              <a:ext cx="4038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400" kern="0">
                  <a:latin typeface="Times New Roman" panose="02020603050405020304" pitchFamily="18" charset="0"/>
                  <a:cs typeface="Times New Roman" panose="02020603050405020304" pitchFamily="18" charset="0"/>
                </a:rPr>
                <a:t>Customizing your world</a:t>
              </a:r>
            </a:p>
          </p:txBody>
        </p:sp>
      </p:grpSp>
      <p:grpSp>
        <p:nvGrpSpPr>
          <p:cNvPr id="14" name="Group 13">
            <a:extLst>
              <a:ext uri="{FF2B5EF4-FFF2-40B4-BE49-F238E27FC236}">
                <a16:creationId xmlns:a16="http://schemas.microsoft.com/office/drawing/2014/main" id="{529B2DCF-5E3F-4FBB-8635-8908CC9BDC96}"/>
              </a:ext>
            </a:extLst>
          </p:cNvPr>
          <p:cNvGrpSpPr/>
          <p:nvPr/>
        </p:nvGrpSpPr>
        <p:grpSpPr>
          <a:xfrm>
            <a:off x="3030484" y="820847"/>
            <a:ext cx="3012751" cy="1522917"/>
            <a:chOff x="990600" y="3933302"/>
            <a:chExt cx="5183672" cy="2624363"/>
          </a:xfrm>
        </p:grpSpPr>
        <p:pic>
          <p:nvPicPr>
            <p:cNvPr id="15" name="Picture 2" descr="main article image">
              <a:extLst>
                <a:ext uri="{FF2B5EF4-FFF2-40B4-BE49-F238E27FC236}">
                  <a16:creationId xmlns:a16="http://schemas.microsoft.com/office/drawing/2014/main" id="{E0628590-846D-449E-9BE5-AD9659D53B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933302"/>
              <a:ext cx="4774111" cy="193482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C30B370-5415-4BAB-BC86-A227B2FC3D8B}"/>
                </a:ext>
              </a:extLst>
            </p:cNvPr>
            <p:cNvSpPr/>
            <p:nvPr/>
          </p:nvSpPr>
          <p:spPr>
            <a:xfrm>
              <a:off x="2006245" y="5762102"/>
              <a:ext cx="4168027" cy="795563"/>
            </a:xfrm>
            <a:prstGeom prst="rect">
              <a:avLst/>
            </a:prstGeom>
          </p:spPr>
          <p:txBody>
            <a:bodyPr wrap="none">
              <a:spAutoFit/>
            </a:bodyPr>
            <a:lstStyle/>
            <a:p>
              <a:r>
                <a:rPr lang="en-US" sz="2400" kern="0">
                  <a:cs typeface="Times New Roman" panose="02020603050405020304" pitchFamily="18" charset="0"/>
                </a:rPr>
                <a:t>By Watching You</a:t>
              </a:r>
              <a:endParaRPr lang="en-CA" sz="2400"/>
            </a:p>
          </p:txBody>
        </p:sp>
      </p:grpSp>
      <p:grpSp>
        <p:nvGrpSpPr>
          <p:cNvPr id="17" name="Group 16">
            <a:extLst>
              <a:ext uri="{FF2B5EF4-FFF2-40B4-BE49-F238E27FC236}">
                <a16:creationId xmlns:a16="http://schemas.microsoft.com/office/drawing/2014/main" id="{D15DEB68-FF49-40C1-A8BA-95A01C0F62CB}"/>
              </a:ext>
            </a:extLst>
          </p:cNvPr>
          <p:cNvGrpSpPr/>
          <p:nvPr/>
        </p:nvGrpSpPr>
        <p:grpSpPr>
          <a:xfrm>
            <a:off x="-243228" y="3824283"/>
            <a:ext cx="3240028" cy="2058627"/>
            <a:chOff x="4724400" y="851595"/>
            <a:chExt cx="4403360" cy="3437747"/>
          </a:xfrm>
        </p:grpSpPr>
        <p:sp>
          <p:nvSpPr>
            <p:cNvPr id="20" name="Rectangle 19">
              <a:extLst>
                <a:ext uri="{FF2B5EF4-FFF2-40B4-BE49-F238E27FC236}">
                  <a16:creationId xmlns:a16="http://schemas.microsoft.com/office/drawing/2014/main" id="{682BF70E-59F3-43D7-BE30-9EBFD195F78E}"/>
                </a:ext>
              </a:extLst>
            </p:cNvPr>
            <p:cNvSpPr/>
            <p:nvPr/>
          </p:nvSpPr>
          <p:spPr>
            <a:xfrm>
              <a:off x="4724400" y="3415605"/>
              <a:ext cx="4403360" cy="873737"/>
            </a:xfrm>
            <a:prstGeom prst="rect">
              <a:avLst/>
            </a:prstGeom>
          </p:spPr>
          <p:txBody>
            <a:bodyPr wrap="square">
              <a:spAutoFit/>
            </a:bodyPr>
            <a:lstStyle/>
            <a:p>
              <a:pPr algn="ctr"/>
              <a:r>
                <a:rPr lang="en-US">
                  <a:cs typeface="Times New Roman" panose="02020603050405020304" pitchFamily="18" charset="0"/>
                </a:rPr>
                <a:t>Cyber Security</a:t>
              </a:r>
            </a:p>
          </p:txBody>
        </p:sp>
        <p:pic>
          <p:nvPicPr>
            <p:cNvPr id="21" name="Picture 20">
              <a:extLst>
                <a:ext uri="{FF2B5EF4-FFF2-40B4-BE49-F238E27FC236}">
                  <a16:creationId xmlns:a16="http://schemas.microsoft.com/office/drawing/2014/main" id="{1F46A3A9-710D-40DF-9E5A-88CA537179EB}"/>
                </a:ext>
              </a:extLst>
            </p:cNvPr>
            <p:cNvPicPr>
              <a:picLocks noChangeAspect="1"/>
            </p:cNvPicPr>
            <p:nvPr/>
          </p:nvPicPr>
          <p:blipFill>
            <a:blip r:embed="rId5"/>
            <a:stretch>
              <a:fillRect/>
            </a:stretch>
          </p:blipFill>
          <p:spPr>
            <a:xfrm>
              <a:off x="5012960" y="851595"/>
              <a:ext cx="4029375" cy="2520000"/>
            </a:xfrm>
            <a:prstGeom prst="rect">
              <a:avLst/>
            </a:prstGeom>
          </p:spPr>
        </p:pic>
      </p:grpSp>
      <p:grpSp>
        <p:nvGrpSpPr>
          <p:cNvPr id="22" name="Group 21">
            <a:extLst>
              <a:ext uri="{FF2B5EF4-FFF2-40B4-BE49-F238E27FC236}">
                <a16:creationId xmlns:a16="http://schemas.microsoft.com/office/drawing/2014/main" id="{B94D2E7E-BA34-4551-931C-4E728207F32D}"/>
              </a:ext>
            </a:extLst>
          </p:cNvPr>
          <p:cNvGrpSpPr/>
          <p:nvPr/>
        </p:nvGrpSpPr>
        <p:grpSpPr>
          <a:xfrm>
            <a:off x="2627268" y="2548124"/>
            <a:ext cx="3674615" cy="2107156"/>
            <a:chOff x="4495800" y="655821"/>
            <a:chExt cx="4572000" cy="3005594"/>
          </a:xfrm>
        </p:grpSpPr>
        <p:pic>
          <p:nvPicPr>
            <p:cNvPr id="23" name="Picture 2" descr="Image result for find a criminal in a crowd Chinese ai">
              <a:extLst>
                <a:ext uri="{FF2B5EF4-FFF2-40B4-BE49-F238E27FC236}">
                  <a16:creationId xmlns:a16="http://schemas.microsoft.com/office/drawing/2014/main" id="{E27BBF7B-9E0A-419F-8044-CBCBC2ED238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065" r="27564" b="25231"/>
            <a:stretch/>
          </p:blipFill>
          <p:spPr bwMode="auto">
            <a:xfrm>
              <a:off x="5085215" y="655821"/>
              <a:ext cx="3601585" cy="178258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72E2382-5737-41B8-946F-17C2AFEDD88A}"/>
                </a:ext>
              </a:extLst>
            </p:cNvPr>
            <p:cNvSpPr/>
            <p:nvPr/>
          </p:nvSpPr>
          <p:spPr>
            <a:xfrm>
              <a:off x="4495800" y="2476102"/>
              <a:ext cx="4572000" cy="1185313"/>
            </a:xfrm>
            <a:prstGeom prst="rect">
              <a:avLst/>
            </a:prstGeom>
          </p:spPr>
          <p:txBody>
            <a:bodyPr>
              <a:spAutoFit/>
            </a:bodyPr>
            <a:lstStyle/>
            <a:p>
              <a:pPr marL="114300" lvl="1" indent="0" algn="ctr" eaLnBrk="1" hangingPunct="1">
                <a:buFontTx/>
                <a:buNone/>
                <a:defRPr/>
              </a:pPr>
              <a:r>
                <a:rPr lang="en-US" sz="2400" kern="0"/>
                <a:t>Pick out “criminals”</a:t>
              </a:r>
              <a:br>
                <a:rPr lang="en-US" sz="2400" kern="0"/>
              </a:br>
              <a:r>
                <a:rPr lang="en-US" sz="2400" kern="0"/>
                <a:t>in a crowd</a:t>
              </a:r>
            </a:p>
          </p:txBody>
        </p:sp>
      </p:grpSp>
      <p:grpSp>
        <p:nvGrpSpPr>
          <p:cNvPr id="25" name="Group 24">
            <a:extLst>
              <a:ext uri="{FF2B5EF4-FFF2-40B4-BE49-F238E27FC236}">
                <a16:creationId xmlns:a16="http://schemas.microsoft.com/office/drawing/2014/main" id="{47BEC715-8235-4EA3-BEA0-1A0242CBB4B7}"/>
              </a:ext>
            </a:extLst>
          </p:cNvPr>
          <p:cNvGrpSpPr/>
          <p:nvPr/>
        </p:nvGrpSpPr>
        <p:grpSpPr>
          <a:xfrm>
            <a:off x="6301883" y="4662076"/>
            <a:ext cx="2894672" cy="2055347"/>
            <a:chOff x="430372" y="609600"/>
            <a:chExt cx="4572000" cy="2793825"/>
          </a:xfrm>
        </p:grpSpPr>
        <p:pic>
          <p:nvPicPr>
            <p:cNvPr id="26" name="Picture 4" descr="Related image">
              <a:extLst>
                <a:ext uri="{FF2B5EF4-FFF2-40B4-BE49-F238E27FC236}">
                  <a16:creationId xmlns:a16="http://schemas.microsoft.com/office/drawing/2014/main" id="{A90422FA-F192-4C27-82E6-AF1BAF4E33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31" t="-2997" b="31851"/>
            <a:stretch/>
          </p:blipFill>
          <p:spPr bwMode="auto">
            <a:xfrm flipH="1">
              <a:off x="506572" y="609600"/>
              <a:ext cx="3943350" cy="222978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3B5D428-2976-4DB4-BE43-4446602FD22A}"/>
                </a:ext>
              </a:extLst>
            </p:cNvPr>
            <p:cNvSpPr/>
            <p:nvPr/>
          </p:nvSpPr>
          <p:spPr>
            <a:xfrm>
              <a:off x="430372" y="2775886"/>
              <a:ext cx="4572000" cy="627539"/>
            </a:xfrm>
            <a:prstGeom prst="rect">
              <a:avLst/>
            </a:prstGeom>
          </p:spPr>
          <p:txBody>
            <a:bodyPr>
              <a:spAutoFit/>
            </a:bodyPr>
            <a:lstStyle/>
            <a:p>
              <a:pPr marL="114300" lvl="1" indent="0" algn="ctr" eaLnBrk="1" hangingPunct="1">
                <a:buFontTx/>
                <a:buNone/>
                <a:defRPr/>
              </a:pPr>
              <a:r>
                <a:rPr lang="en-US" sz="2400" kern="0"/>
                <a:t>Killing machines</a:t>
              </a:r>
            </a:p>
          </p:txBody>
        </p:sp>
      </p:grpSp>
      <p:grpSp>
        <p:nvGrpSpPr>
          <p:cNvPr id="28" name="Group 27">
            <a:extLst>
              <a:ext uri="{FF2B5EF4-FFF2-40B4-BE49-F238E27FC236}">
                <a16:creationId xmlns:a16="http://schemas.microsoft.com/office/drawing/2014/main" id="{8B565326-1FB2-4896-859E-3610A3D074C3}"/>
              </a:ext>
            </a:extLst>
          </p:cNvPr>
          <p:cNvGrpSpPr/>
          <p:nvPr/>
        </p:nvGrpSpPr>
        <p:grpSpPr>
          <a:xfrm>
            <a:off x="2797676" y="4620457"/>
            <a:ext cx="3679209" cy="2266272"/>
            <a:chOff x="4724400" y="3873679"/>
            <a:chExt cx="4572000" cy="3071252"/>
          </a:xfrm>
        </p:grpSpPr>
        <p:pic>
          <p:nvPicPr>
            <p:cNvPr id="29" name="Picture 2" descr="Related image">
              <a:extLst>
                <a:ext uri="{FF2B5EF4-FFF2-40B4-BE49-F238E27FC236}">
                  <a16:creationId xmlns:a16="http://schemas.microsoft.com/office/drawing/2014/main" id="{A0635C11-8DDC-4D76-9479-CC36996AE3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8105" y="3873679"/>
              <a:ext cx="3703179" cy="247002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154E7EB6-FB47-4102-98F3-558983AABD10}"/>
                </a:ext>
              </a:extLst>
            </p:cNvPr>
            <p:cNvSpPr/>
            <p:nvPr/>
          </p:nvSpPr>
          <p:spPr>
            <a:xfrm>
              <a:off x="4724400" y="6319282"/>
              <a:ext cx="4572000" cy="625649"/>
            </a:xfrm>
            <a:prstGeom prst="rect">
              <a:avLst/>
            </a:prstGeom>
          </p:spPr>
          <p:txBody>
            <a:bodyPr>
              <a:spAutoFit/>
            </a:bodyPr>
            <a:lstStyle/>
            <a:p>
              <a:pPr marL="114300" lvl="1" indent="0" algn="ctr" eaLnBrk="1" hangingPunct="1">
                <a:buNone/>
                <a:defRPr/>
              </a:pPr>
              <a:r>
                <a:rPr lang="en-US" sz="2400"/>
                <a:t>Judges</a:t>
              </a:r>
            </a:p>
          </p:txBody>
        </p:sp>
      </p:grpSp>
    </p:spTree>
    <p:extLst>
      <p:ext uri="{BB962C8B-B14F-4D97-AF65-F5344CB8AC3E}">
        <p14:creationId xmlns:p14="http://schemas.microsoft.com/office/powerpoint/2010/main" val="50360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76200"/>
            <a:ext cx="8763000" cy="1143000"/>
          </a:xfrm>
          <a:prstGeom prst="rect">
            <a:avLst/>
          </a:prstGeom>
          <a:noFill/>
          <a:ln w="9525">
            <a:noFill/>
            <a:miter lim="800000"/>
            <a:headEnd/>
            <a:tailEnd/>
          </a:ln>
          <a:effectLst/>
        </p:spPr>
        <p:txBody>
          <a:bodyPr anchor="ctr"/>
          <a:lstStyle/>
          <a:p>
            <a:pPr algn="ctr"/>
            <a:r>
              <a:rPr lang="en-US" sz="3600">
                <a:solidFill>
                  <a:schemeClr val="tx2"/>
                </a:solidFill>
              </a:rPr>
              <a:t>5: Dimension Reduction &amp; Maximum Likelihood</a:t>
            </a:r>
          </a:p>
        </p:txBody>
      </p:sp>
      <p:grpSp>
        <p:nvGrpSpPr>
          <p:cNvPr id="4" name="Group 3">
            <a:extLst>
              <a:ext uri="{FF2B5EF4-FFF2-40B4-BE49-F238E27FC236}">
                <a16:creationId xmlns:a16="http://schemas.microsoft.com/office/drawing/2014/main" id="{17235E2D-418F-488D-A716-A882DEBD2E9B}"/>
              </a:ext>
            </a:extLst>
          </p:cNvPr>
          <p:cNvGrpSpPr/>
          <p:nvPr/>
        </p:nvGrpSpPr>
        <p:grpSpPr>
          <a:xfrm>
            <a:off x="609600" y="1229380"/>
            <a:ext cx="8181678" cy="6390620"/>
            <a:chOff x="914400" y="457200"/>
            <a:chExt cx="8181678" cy="6390620"/>
          </a:xfrm>
        </p:grpSpPr>
        <p:grpSp>
          <p:nvGrpSpPr>
            <p:cNvPr id="5" name="Group 4">
              <a:extLst>
                <a:ext uri="{FF2B5EF4-FFF2-40B4-BE49-F238E27FC236}">
                  <a16:creationId xmlns:a16="http://schemas.microsoft.com/office/drawing/2014/main" id="{97BB9850-43FE-463A-B79F-D72BE4CEAF23}"/>
                </a:ext>
              </a:extLst>
            </p:cNvPr>
            <p:cNvGrpSpPr/>
            <p:nvPr/>
          </p:nvGrpSpPr>
          <p:grpSpPr>
            <a:xfrm>
              <a:off x="2362200" y="2756002"/>
              <a:ext cx="4022276" cy="4091818"/>
              <a:chOff x="0" y="2756002"/>
              <a:chExt cx="4022276" cy="4091818"/>
            </a:xfrm>
          </p:grpSpPr>
          <p:cxnSp>
            <p:nvCxnSpPr>
              <p:cNvPr id="55" name="Straight Connector 54">
                <a:extLst>
                  <a:ext uri="{FF2B5EF4-FFF2-40B4-BE49-F238E27FC236}">
                    <a16:creationId xmlns:a16="http://schemas.microsoft.com/office/drawing/2014/main" id="{DCCDAFF6-6449-4529-A746-DFAB5DCFC88D}"/>
                  </a:ext>
                </a:extLst>
              </p:cNvPr>
              <p:cNvCxnSpPr/>
              <p:nvPr/>
            </p:nvCxnSpPr>
            <p:spPr bwMode="auto">
              <a:xfrm>
                <a:off x="578406" y="2953200"/>
                <a:ext cx="0" cy="3600000"/>
              </a:xfrm>
              <a:prstGeom prst="line">
                <a:avLst/>
              </a:prstGeom>
              <a:noFill/>
              <a:ln w="12700" cap="sq"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D802EFCF-C713-43CA-9468-73AB1F5C0BCB}"/>
                  </a:ext>
                </a:extLst>
              </p:cNvPr>
              <p:cNvCxnSpPr/>
              <p:nvPr/>
            </p:nvCxnSpPr>
            <p:spPr bwMode="auto">
              <a:xfrm flipH="1">
                <a:off x="422276" y="6395319"/>
                <a:ext cx="3600000" cy="0"/>
              </a:xfrm>
              <a:prstGeom prst="line">
                <a:avLst/>
              </a:prstGeom>
              <a:noFill/>
              <a:ln w="12700" cap="sq" cmpd="sng" algn="ctr">
                <a:solidFill>
                  <a:schemeClr val="tx1"/>
                </a:solidFill>
                <a:prstDash val="solid"/>
                <a:round/>
                <a:headEnd type="none" w="med" len="med"/>
                <a:tailEnd type="none" w="med" len="med"/>
              </a:ln>
              <a:effectLst/>
            </p:spPr>
          </p:cxnSp>
          <p:sp>
            <p:nvSpPr>
              <p:cNvPr id="57" name="Text Box 33">
                <a:extLst>
                  <a:ext uri="{FF2B5EF4-FFF2-40B4-BE49-F238E27FC236}">
                    <a16:creationId xmlns:a16="http://schemas.microsoft.com/office/drawing/2014/main" id="{72F58770-4276-4DF0-B14D-BC910DD9088B}"/>
                  </a:ext>
                </a:extLst>
              </p:cNvPr>
              <p:cNvSpPr txBox="1">
                <a:spLocks noChangeArrowheads="1"/>
              </p:cNvSpPr>
              <p:nvPr/>
            </p:nvSpPr>
            <p:spPr bwMode="auto">
              <a:xfrm>
                <a:off x="1247170" y="6318185"/>
                <a:ext cx="2654198"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pixel</a:t>
                </a:r>
                <a:r>
                  <a:rPr lang="en-US" altLang="en-US" sz="2800" i="1">
                    <a:latin typeface="Times New Roman" pitchFamily="18" charset="0"/>
                    <a:sym typeface="Symbol" panose="05050102010706020507" pitchFamily="18" charset="2"/>
                  </a:rPr>
                  <a:t> x</a:t>
                </a:r>
                <a:r>
                  <a:rPr lang="en-US" altLang="en-US" sz="2800" i="1" baseline="-25000">
                    <a:latin typeface="Times New Roman" pitchFamily="18" charset="0"/>
                    <a:sym typeface="Symbol" panose="05050102010706020507" pitchFamily="18" charset="2"/>
                  </a:rPr>
                  <a:t>1</a:t>
                </a:r>
                <a:endParaRPr lang="en-CA" altLang="en-US" sz="2800" baseline="-25000">
                  <a:latin typeface="Times New Roman" pitchFamily="18" charset="0"/>
                </a:endParaRPr>
              </a:p>
            </p:txBody>
          </p:sp>
          <p:sp>
            <p:nvSpPr>
              <p:cNvPr id="58" name="Text Box 33">
                <a:extLst>
                  <a:ext uri="{FF2B5EF4-FFF2-40B4-BE49-F238E27FC236}">
                    <a16:creationId xmlns:a16="http://schemas.microsoft.com/office/drawing/2014/main" id="{5F45CB40-AF1B-45DC-B009-7BAD92579A8A}"/>
                  </a:ext>
                </a:extLst>
              </p:cNvPr>
              <p:cNvSpPr txBox="1">
                <a:spLocks noChangeArrowheads="1"/>
              </p:cNvSpPr>
              <p:nvPr/>
            </p:nvSpPr>
            <p:spPr bwMode="auto">
              <a:xfrm rot="16200000">
                <a:off x="-1062281" y="3818283"/>
                <a:ext cx="2654198"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itchFamily="18" charset="0"/>
                    <a:sym typeface="Symbol" panose="05050102010706020507" pitchFamily="18" charset="2"/>
                  </a:rPr>
                  <a:t>pixel</a:t>
                </a:r>
                <a:r>
                  <a:rPr lang="en-US" altLang="en-US" sz="2800" i="1">
                    <a:latin typeface="Times New Roman" pitchFamily="18" charset="0"/>
                    <a:sym typeface="Symbol" panose="05050102010706020507" pitchFamily="18" charset="2"/>
                  </a:rPr>
                  <a:t> x</a:t>
                </a:r>
                <a:r>
                  <a:rPr lang="en-US" altLang="en-US" sz="2800" i="1" baseline="-25000">
                    <a:latin typeface="Times New Roman" pitchFamily="18" charset="0"/>
                    <a:sym typeface="Symbol" panose="05050102010706020507" pitchFamily="18" charset="2"/>
                  </a:rPr>
                  <a:t>2</a:t>
                </a:r>
                <a:endParaRPr lang="en-CA" altLang="en-US" sz="2800" baseline="-25000">
                  <a:latin typeface="Times New Roman" pitchFamily="18" charset="0"/>
                </a:endParaRPr>
              </a:p>
            </p:txBody>
          </p:sp>
        </p:grpSp>
        <p:grpSp>
          <p:nvGrpSpPr>
            <p:cNvPr id="6" name="Group 5">
              <a:extLst>
                <a:ext uri="{FF2B5EF4-FFF2-40B4-BE49-F238E27FC236}">
                  <a16:creationId xmlns:a16="http://schemas.microsoft.com/office/drawing/2014/main" id="{530EBA28-70C1-4EDB-AAE7-52AF968A534F}"/>
                </a:ext>
              </a:extLst>
            </p:cNvPr>
            <p:cNvGrpSpPr/>
            <p:nvPr/>
          </p:nvGrpSpPr>
          <p:grpSpPr>
            <a:xfrm>
              <a:off x="3429000" y="4561080"/>
              <a:ext cx="2358000" cy="1382520"/>
              <a:chOff x="1066800" y="4561080"/>
              <a:chExt cx="2358000" cy="1382520"/>
            </a:xfrm>
          </p:grpSpPr>
          <p:sp>
            <p:nvSpPr>
              <p:cNvPr id="37" name="Oval 36">
                <a:extLst>
                  <a:ext uri="{FF2B5EF4-FFF2-40B4-BE49-F238E27FC236}">
                    <a16:creationId xmlns:a16="http://schemas.microsoft.com/office/drawing/2014/main" id="{C8EB0C98-3D52-4BF5-93F7-25CF40B10B2E}"/>
                  </a:ext>
                </a:extLst>
              </p:cNvPr>
              <p:cNvSpPr/>
              <p:nvPr/>
            </p:nvSpPr>
            <p:spPr>
              <a:xfrm>
                <a:off x="1066800" y="56388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8" name="Oval 37">
                <a:extLst>
                  <a:ext uri="{FF2B5EF4-FFF2-40B4-BE49-F238E27FC236}">
                    <a16:creationId xmlns:a16="http://schemas.microsoft.com/office/drawing/2014/main" id="{94F0670A-04F0-43B3-B0A0-38B4BEA1B3E3}"/>
                  </a:ext>
                </a:extLst>
              </p:cNvPr>
              <p:cNvSpPr/>
              <p:nvPr/>
            </p:nvSpPr>
            <p:spPr>
              <a:xfrm>
                <a:off x="122340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39" name="Oval 38">
                <a:extLst>
                  <a:ext uri="{FF2B5EF4-FFF2-40B4-BE49-F238E27FC236}">
                    <a16:creationId xmlns:a16="http://schemas.microsoft.com/office/drawing/2014/main" id="{193F1F48-867B-4DF3-AF79-07BE7D359224}"/>
                  </a:ext>
                </a:extLst>
              </p:cNvPr>
              <p:cNvSpPr/>
              <p:nvPr/>
            </p:nvSpPr>
            <p:spPr>
              <a:xfrm>
                <a:off x="152820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0" name="Oval 39">
                <a:extLst>
                  <a:ext uri="{FF2B5EF4-FFF2-40B4-BE49-F238E27FC236}">
                    <a16:creationId xmlns:a16="http://schemas.microsoft.com/office/drawing/2014/main" id="{442CAC96-F5E4-489A-A999-19EE2958A198}"/>
                  </a:ext>
                </a:extLst>
              </p:cNvPr>
              <p:cNvSpPr/>
              <p:nvPr/>
            </p:nvSpPr>
            <p:spPr>
              <a:xfrm>
                <a:off x="190920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1" name="Oval 40">
                <a:extLst>
                  <a:ext uri="{FF2B5EF4-FFF2-40B4-BE49-F238E27FC236}">
                    <a16:creationId xmlns:a16="http://schemas.microsoft.com/office/drawing/2014/main" id="{F6C13DE8-C5CC-4CFA-A0BF-43F19C84EC63}"/>
                  </a:ext>
                </a:extLst>
              </p:cNvPr>
              <p:cNvSpPr/>
              <p:nvPr/>
            </p:nvSpPr>
            <p:spPr>
              <a:xfrm>
                <a:off x="2290200" y="4800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2" name="Oval 41">
                <a:extLst>
                  <a:ext uri="{FF2B5EF4-FFF2-40B4-BE49-F238E27FC236}">
                    <a16:creationId xmlns:a16="http://schemas.microsoft.com/office/drawing/2014/main" id="{724E2F23-C643-4ED9-B35D-98843D136C87}"/>
                  </a:ext>
                </a:extLst>
              </p:cNvPr>
              <p:cNvSpPr/>
              <p:nvPr/>
            </p:nvSpPr>
            <p:spPr>
              <a:xfrm>
                <a:off x="2518800" y="4724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3" name="Oval 42">
                <a:extLst>
                  <a:ext uri="{FF2B5EF4-FFF2-40B4-BE49-F238E27FC236}">
                    <a16:creationId xmlns:a16="http://schemas.microsoft.com/office/drawing/2014/main" id="{F68B2B9E-936A-403A-98C5-B7119E6131FC}"/>
                  </a:ext>
                </a:extLst>
              </p:cNvPr>
              <p:cNvSpPr/>
              <p:nvPr/>
            </p:nvSpPr>
            <p:spPr>
              <a:xfrm>
                <a:off x="2514600" y="5323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4" name="Oval 43">
                <a:extLst>
                  <a:ext uri="{FF2B5EF4-FFF2-40B4-BE49-F238E27FC236}">
                    <a16:creationId xmlns:a16="http://schemas.microsoft.com/office/drawing/2014/main" id="{BA9E2C62-3775-42F1-A2DE-BD3457551361}"/>
                  </a:ext>
                </a:extLst>
              </p:cNvPr>
              <p:cNvSpPr/>
              <p:nvPr/>
            </p:nvSpPr>
            <p:spPr>
              <a:xfrm>
                <a:off x="266700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5" name="Oval 44">
                <a:extLst>
                  <a:ext uri="{FF2B5EF4-FFF2-40B4-BE49-F238E27FC236}">
                    <a16:creationId xmlns:a16="http://schemas.microsoft.com/office/drawing/2014/main" id="{2981083D-C294-4C43-A29E-108C7307EE44}"/>
                  </a:ext>
                </a:extLst>
              </p:cNvPr>
              <p:cNvSpPr/>
              <p:nvPr/>
            </p:nvSpPr>
            <p:spPr>
              <a:xfrm>
                <a:off x="3124200" y="5105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6" name="Oval 45">
                <a:extLst>
                  <a:ext uri="{FF2B5EF4-FFF2-40B4-BE49-F238E27FC236}">
                    <a16:creationId xmlns:a16="http://schemas.microsoft.com/office/drawing/2014/main" id="{DCAE42A3-029D-4ABC-87F1-1FB1A65F2BB1}"/>
                  </a:ext>
                </a:extLst>
              </p:cNvPr>
              <p:cNvSpPr/>
              <p:nvPr/>
            </p:nvSpPr>
            <p:spPr>
              <a:xfrm>
                <a:off x="1299600" y="58564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7" name="Oval 46">
                <a:extLst>
                  <a:ext uri="{FF2B5EF4-FFF2-40B4-BE49-F238E27FC236}">
                    <a16:creationId xmlns:a16="http://schemas.microsoft.com/office/drawing/2014/main" id="{B974CF62-1671-42AC-B742-9B23015A893B}"/>
                  </a:ext>
                </a:extLst>
              </p:cNvPr>
              <p:cNvSpPr/>
              <p:nvPr/>
            </p:nvSpPr>
            <p:spPr>
              <a:xfrm>
                <a:off x="1756800" y="5562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8" name="Oval 47">
                <a:extLst>
                  <a:ext uri="{FF2B5EF4-FFF2-40B4-BE49-F238E27FC236}">
                    <a16:creationId xmlns:a16="http://schemas.microsoft.com/office/drawing/2014/main" id="{063B302F-D633-4F6A-A478-A5AE0E235C3E}"/>
                  </a:ext>
                </a:extLst>
              </p:cNvPr>
              <p:cNvSpPr/>
              <p:nvPr/>
            </p:nvSpPr>
            <p:spPr>
              <a:xfrm>
                <a:off x="2057400" y="53992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49" name="Oval 48">
                <a:extLst>
                  <a:ext uri="{FF2B5EF4-FFF2-40B4-BE49-F238E27FC236}">
                    <a16:creationId xmlns:a16="http://schemas.microsoft.com/office/drawing/2014/main" id="{222F1232-5C27-4C24-AEAA-38B4C7D38829}"/>
                  </a:ext>
                </a:extLst>
              </p:cNvPr>
              <p:cNvSpPr/>
              <p:nvPr/>
            </p:nvSpPr>
            <p:spPr>
              <a:xfrm>
                <a:off x="1981200" y="5562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0" name="Oval 49">
                <a:extLst>
                  <a:ext uri="{FF2B5EF4-FFF2-40B4-BE49-F238E27FC236}">
                    <a16:creationId xmlns:a16="http://schemas.microsoft.com/office/drawing/2014/main" id="{79B548B2-192E-43DA-B6B0-1C9981C231EA}"/>
                  </a:ext>
                </a:extLst>
              </p:cNvPr>
              <p:cNvSpPr/>
              <p:nvPr/>
            </p:nvSpPr>
            <p:spPr>
              <a:xfrm>
                <a:off x="3352800" y="4724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2" name="Oval 51">
                <a:extLst>
                  <a:ext uri="{FF2B5EF4-FFF2-40B4-BE49-F238E27FC236}">
                    <a16:creationId xmlns:a16="http://schemas.microsoft.com/office/drawing/2014/main" id="{2EFB50ED-0845-4C7D-B1D6-DE502462615C}"/>
                  </a:ext>
                </a:extLst>
              </p:cNvPr>
              <p:cNvSpPr/>
              <p:nvPr/>
            </p:nvSpPr>
            <p:spPr>
              <a:xfrm>
                <a:off x="3128400" y="4561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3" name="Oval 52">
                <a:extLst>
                  <a:ext uri="{FF2B5EF4-FFF2-40B4-BE49-F238E27FC236}">
                    <a16:creationId xmlns:a16="http://schemas.microsoft.com/office/drawing/2014/main" id="{5FB828AE-3C00-46DC-8F7B-2B3E35E63359}"/>
                  </a:ext>
                </a:extLst>
              </p:cNvPr>
              <p:cNvSpPr/>
              <p:nvPr/>
            </p:nvSpPr>
            <p:spPr>
              <a:xfrm>
                <a:off x="2743200" y="47134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sp>
            <p:nvSpPr>
              <p:cNvPr id="54" name="Oval 53">
                <a:extLst>
                  <a:ext uri="{FF2B5EF4-FFF2-40B4-BE49-F238E27FC236}">
                    <a16:creationId xmlns:a16="http://schemas.microsoft.com/office/drawing/2014/main" id="{A47C5DEC-147A-473F-B785-6431EF098739}"/>
                  </a:ext>
                </a:extLst>
              </p:cNvPr>
              <p:cNvSpPr/>
              <p:nvPr/>
            </p:nvSpPr>
            <p:spPr>
              <a:xfrm>
                <a:off x="278284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a:p>
            </p:txBody>
          </p:sp>
        </p:grpSp>
        <p:grpSp>
          <p:nvGrpSpPr>
            <p:cNvPr id="8" name="Group 7">
              <a:extLst>
                <a:ext uri="{FF2B5EF4-FFF2-40B4-BE49-F238E27FC236}">
                  <a16:creationId xmlns:a16="http://schemas.microsoft.com/office/drawing/2014/main" id="{C11D4463-C687-4BB5-91A5-17A3CE7F8B20}"/>
                </a:ext>
              </a:extLst>
            </p:cNvPr>
            <p:cNvGrpSpPr/>
            <p:nvPr/>
          </p:nvGrpSpPr>
          <p:grpSpPr>
            <a:xfrm>
              <a:off x="3200400" y="4343400"/>
              <a:ext cx="3276600" cy="1600200"/>
              <a:chOff x="838200" y="4343400"/>
              <a:chExt cx="3276600" cy="1600200"/>
            </a:xfrm>
          </p:grpSpPr>
          <p:cxnSp>
            <p:nvCxnSpPr>
              <p:cNvPr id="35" name="Straight Arrow Connector 34">
                <a:extLst>
                  <a:ext uri="{FF2B5EF4-FFF2-40B4-BE49-F238E27FC236}">
                    <a16:creationId xmlns:a16="http://schemas.microsoft.com/office/drawing/2014/main" id="{7D881A80-F4A0-4713-9019-3105DFB872BD}"/>
                  </a:ext>
                </a:extLst>
              </p:cNvPr>
              <p:cNvCxnSpPr/>
              <p:nvPr/>
            </p:nvCxnSpPr>
            <p:spPr bwMode="auto">
              <a:xfrm flipV="1">
                <a:off x="838200" y="4343400"/>
                <a:ext cx="3276600" cy="1600200"/>
              </a:xfrm>
              <a:prstGeom prst="straightConnector1">
                <a:avLst/>
              </a:prstGeom>
              <a:noFill/>
              <a:ln w="38100" cap="sq" cmpd="sng" algn="ctr">
                <a:solidFill>
                  <a:schemeClr val="hlink"/>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1D899258-4BDC-4475-BD9F-D518BA385D77}"/>
                  </a:ext>
                </a:extLst>
              </p:cNvPr>
              <p:cNvCxnSpPr/>
              <p:nvPr/>
            </p:nvCxnSpPr>
            <p:spPr bwMode="auto">
              <a:xfrm flipH="1" flipV="1">
                <a:off x="2001344" y="4561080"/>
                <a:ext cx="567300" cy="1260390"/>
              </a:xfrm>
              <a:prstGeom prst="straightConnector1">
                <a:avLst/>
              </a:prstGeom>
              <a:noFill/>
              <a:ln w="38100" cap="sq" cmpd="sng" algn="ctr">
                <a:solidFill>
                  <a:schemeClr val="hlink"/>
                </a:solidFill>
                <a:prstDash val="solid"/>
                <a:round/>
                <a:headEnd type="none" w="med" len="med"/>
                <a:tailEnd type="triangle"/>
              </a:ln>
              <a:effectLst/>
            </p:spPr>
          </p:cxnSp>
        </p:grpSp>
        <p:grpSp>
          <p:nvGrpSpPr>
            <p:cNvPr id="9" name="Group 8">
              <a:extLst>
                <a:ext uri="{FF2B5EF4-FFF2-40B4-BE49-F238E27FC236}">
                  <a16:creationId xmlns:a16="http://schemas.microsoft.com/office/drawing/2014/main" id="{766DDCC2-A313-4517-A21D-C69402FB11FD}"/>
                </a:ext>
              </a:extLst>
            </p:cNvPr>
            <p:cNvGrpSpPr/>
            <p:nvPr/>
          </p:nvGrpSpPr>
          <p:grpSpPr>
            <a:xfrm rot="20069230">
              <a:off x="3360484" y="5208772"/>
              <a:ext cx="2527275" cy="87120"/>
              <a:chOff x="969746" y="4765004"/>
              <a:chExt cx="2527275" cy="87120"/>
            </a:xfrm>
          </p:grpSpPr>
          <p:sp>
            <p:nvSpPr>
              <p:cNvPr id="18" name="Oval 17">
                <a:extLst>
                  <a:ext uri="{FF2B5EF4-FFF2-40B4-BE49-F238E27FC236}">
                    <a16:creationId xmlns:a16="http://schemas.microsoft.com/office/drawing/2014/main" id="{EEAC6D75-7B2D-4A92-9DD4-785D6FE8AF5B}"/>
                  </a:ext>
                </a:extLst>
              </p:cNvPr>
              <p:cNvSpPr/>
              <p:nvPr/>
            </p:nvSpPr>
            <p:spPr>
              <a:xfrm rot="1564055">
                <a:off x="969746"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19" name="Oval 18">
                <a:extLst>
                  <a:ext uri="{FF2B5EF4-FFF2-40B4-BE49-F238E27FC236}">
                    <a16:creationId xmlns:a16="http://schemas.microsoft.com/office/drawing/2014/main" id="{C7A48C29-4CA2-474F-8AF0-29BC5ED51CE3}"/>
                  </a:ext>
                </a:extLst>
              </p:cNvPr>
              <p:cNvSpPr/>
              <p:nvPr/>
            </p:nvSpPr>
            <p:spPr>
              <a:xfrm rot="1564055">
                <a:off x="1177385"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0" name="Oval 19">
                <a:extLst>
                  <a:ext uri="{FF2B5EF4-FFF2-40B4-BE49-F238E27FC236}">
                    <a16:creationId xmlns:a16="http://schemas.microsoft.com/office/drawing/2014/main" id="{8BB643CB-A5C1-4477-8FBE-EBA474F79050}"/>
                  </a:ext>
                </a:extLst>
              </p:cNvPr>
              <p:cNvSpPr/>
              <p:nvPr/>
            </p:nvSpPr>
            <p:spPr>
              <a:xfrm rot="1564055">
                <a:off x="1585119"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1" name="Oval 20">
                <a:extLst>
                  <a:ext uri="{FF2B5EF4-FFF2-40B4-BE49-F238E27FC236}">
                    <a16:creationId xmlns:a16="http://schemas.microsoft.com/office/drawing/2014/main" id="{11660DC2-7C5B-450F-941F-DF75802ADE5A}"/>
                  </a:ext>
                </a:extLst>
              </p:cNvPr>
              <p:cNvSpPr/>
              <p:nvPr/>
            </p:nvSpPr>
            <p:spPr>
              <a:xfrm rot="1564055">
                <a:off x="1960847"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2" name="Oval 21">
                <a:extLst>
                  <a:ext uri="{FF2B5EF4-FFF2-40B4-BE49-F238E27FC236}">
                    <a16:creationId xmlns:a16="http://schemas.microsoft.com/office/drawing/2014/main" id="{8CB0975D-C433-4A24-9980-072247613419}"/>
                  </a:ext>
                </a:extLst>
              </p:cNvPr>
              <p:cNvSpPr/>
              <p:nvPr/>
            </p:nvSpPr>
            <p:spPr>
              <a:xfrm rot="1564055">
                <a:off x="2437028"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3" name="Oval 22">
                <a:extLst>
                  <a:ext uri="{FF2B5EF4-FFF2-40B4-BE49-F238E27FC236}">
                    <a16:creationId xmlns:a16="http://schemas.microsoft.com/office/drawing/2014/main" id="{D6ACBB6E-E805-4312-B9A4-E350CC0A4611}"/>
                  </a:ext>
                </a:extLst>
              </p:cNvPr>
              <p:cNvSpPr/>
              <p:nvPr/>
            </p:nvSpPr>
            <p:spPr>
              <a:xfrm rot="1564055">
                <a:off x="2675859"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4" name="Oval 23">
                <a:extLst>
                  <a:ext uri="{FF2B5EF4-FFF2-40B4-BE49-F238E27FC236}">
                    <a16:creationId xmlns:a16="http://schemas.microsoft.com/office/drawing/2014/main" id="{F99FF00B-CBFB-494C-95BB-EE8F0C0C0E29}"/>
                  </a:ext>
                </a:extLst>
              </p:cNvPr>
              <p:cNvSpPr/>
              <p:nvPr/>
            </p:nvSpPr>
            <p:spPr>
              <a:xfrm rot="1564055">
                <a:off x="2409008"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5" name="Oval 24">
                <a:extLst>
                  <a:ext uri="{FF2B5EF4-FFF2-40B4-BE49-F238E27FC236}">
                    <a16:creationId xmlns:a16="http://schemas.microsoft.com/office/drawing/2014/main" id="{3BC08B81-44DA-48FA-8204-FC9078D66FB7}"/>
                  </a:ext>
                </a:extLst>
              </p:cNvPr>
              <p:cNvSpPr/>
              <p:nvPr/>
            </p:nvSpPr>
            <p:spPr>
              <a:xfrm rot="1564055">
                <a:off x="2708530"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6" name="Oval 25">
                <a:extLst>
                  <a:ext uri="{FF2B5EF4-FFF2-40B4-BE49-F238E27FC236}">
                    <a16:creationId xmlns:a16="http://schemas.microsoft.com/office/drawing/2014/main" id="{C0B10216-EB9A-4590-95B1-A71CE62D45A2}"/>
                  </a:ext>
                </a:extLst>
              </p:cNvPr>
              <p:cNvSpPr/>
              <p:nvPr/>
            </p:nvSpPr>
            <p:spPr>
              <a:xfrm rot="1564055">
                <a:off x="3052252"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7" name="Oval 26">
                <a:extLst>
                  <a:ext uri="{FF2B5EF4-FFF2-40B4-BE49-F238E27FC236}">
                    <a16:creationId xmlns:a16="http://schemas.microsoft.com/office/drawing/2014/main" id="{7B1EAB69-2FEC-4DCE-837C-5E8EEFE134C6}"/>
                  </a:ext>
                </a:extLst>
              </p:cNvPr>
              <p:cNvSpPr/>
              <p:nvPr/>
            </p:nvSpPr>
            <p:spPr>
              <a:xfrm rot="1564055">
                <a:off x="1083209"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8" name="Oval 27">
                <a:extLst>
                  <a:ext uri="{FF2B5EF4-FFF2-40B4-BE49-F238E27FC236}">
                    <a16:creationId xmlns:a16="http://schemas.microsoft.com/office/drawing/2014/main" id="{3F1BDDAC-CF04-4DA0-B6F2-3367925D17F5}"/>
                  </a:ext>
                </a:extLst>
              </p:cNvPr>
              <p:cNvSpPr/>
              <p:nvPr/>
            </p:nvSpPr>
            <p:spPr>
              <a:xfrm rot="1564055">
                <a:off x="1623041"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29" name="Oval 28">
                <a:extLst>
                  <a:ext uri="{FF2B5EF4-FFF2-40B4-BE49-F238E27FC236}">
                    <a16:creationId xmlns:a16="http://schemas.microsoft.com/office/drawing/2014/main" id="{04FD0685-5530-4FB4-A7FB-A61E0C27F285}"/>
                  </a:ext>
                </a:extLst>
              </p:cNvPr>
              <p:cNvSpPr/>
              <p:nvPr/>
            </p:nvSpPr>
            <p:spPr>
              <a:xfrm rot="1564055">
                <a:off x="1964831"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30" name="Oval 29">
                <a:extLst>
                  <a:ext uri="{FF2B5EF4-FFF2-40B4-BE49-F238E27FC236}">
                    <a16:creationId xmlns:a16="http://schemas.microsoft.com/office/drawing/2014/main" id="{E4572997-0FFF-4B94-8365-0F8BB9977ADC}"/>
                  </a:ext>
                </a:extLst>
              </p:cNvPr>
              <p:cNvSpPr/>
              <p:nvPr/>
            </p:nvSpPr>
            <p:spPr>
              <a:xfrm rot="1564055">
                <a:off x="1824615"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31" name="Oval 30">
                <a:extLst>
                  <a:ext uri="{FF2B5EF4-FFF2-40B4-BE49-F238E27FC236}">
                    <a16:creationId xmlns:a16="http://schemas.microsoft.com/office/drawing/2014/main" id="{79FAE232-94C5-4D15-B3A5-62BBFB3400E6}"/>
                  </a:ext>
                </a:extLst>
              </p:cNvPr>
              <p:cNvSpPr/>
              <p:nvPr/>
            </p:nvSpPr>
            <p:spPr>
              <a:xfrm rot="1564055">
                <a:off x="3425021"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32" name="Oval 31">
                <a:extLst>
                  <a:ext uri="{FF2B5EF4-FFF2-40B4-BE49-F238E27FC236}">
                    <a16:creationId xmlns:a16="http://schemas.microsoft.com/office/drawing/2014/main" id="{F4719642-DA0F-45E4-85E6-35B1369D5B8E}"/>
                  </a:ext>
                </a:extLst>
              </p:cNvPr>
              <p:cNvSpPr/>
              <p:nvPr/>
            </p:nvSpPr>
            <p:spPr>
              <a:xfrm rot="1564055">
                <a:off x="3295216"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33" name="Oval 32">
                <a:extLst>
                  <a:ext uri="{FF2B5EF4-FFF2-40B4-BE49-F238E27FC236}">
                    <a16:creationId xmlns:a16="http://schemas.microsoft.com/office/drawing/2014/main" id="{6BAE2604-FE57-48AF-B0A4-227325101146}"/>
                  </a:ext>
                </a:extLst>
              </p:cNvPr>
              <p:cNvSpPr/>
              <p:nvPr/>
            </p:nvSpPr>
            <p:spPr>
              <a:xfrm rot="1564055">
                <a:off x="2882231" y="4765004"/>
                <a:ext cx="72000" cy="87120"/>
              </a:xfrm>
              <a:prstGeom prst="ellipse">
                <a:avLst/>
              </a:prstGeom>
              <a:solidFill>
                <a:schemeClr val="tx2"/>
              </a:solidFill>
              <a:ln>
                <a:noFill/>
              </a:ln>
            </p:spPr>
            <p:txBody>
              <a:bodyPr wrap="square" rtlCol="0" anchor="ctr">
                <a:spAutoFit/>
              </a:bodyPr>
              <a:lstStyle/>
              <a:p>
                <a:pPr algn="l"/>
                <a:endParaRPr lang="en-CA" sz="2400"/>
              </a:p>
            </p:txBody>
          </p:sp>
          <p:sp>
            <p:nvSpPr>
              <p:cNvPr id="34" name="Oval 33">
                <a:extLst>
                  <a:ext uri="{FF2B5EF4-FFF2-40B4-BE49-F238E27FC236}">
                    <a16:creationId xmlns:a16="http://schemas.microsoft.com/office/drawing/2014/main" id="{FE5D9F9A-BCB4-48B8-B8A7-58CB3453302F}"/>
                  </a:ext>
                </a:extLst>
              </p:cNvPr>
              <p:cNvSpPr/>
              <p:nvPr/>
            </p:nvSpPr>
            <p:spPr>
              <a:xfrm rot="1564055">
                <a:off x="2712132" y="4765004"/>
                <a:ext cx="72000" cy="87120"/>
              </a:xfrm>
              <a:prstGeom prst="ellipse">
                <a:avLst/>
              </a:prstGeom>
              <a:solidFill>
                <a:schemeClr val="tx2"/>
              </a:solidFill>
              <a:ln>
                <a:noFill/>
              </a:ln>
            </p:spPr>
            <p:txBody>
              <a:bodyPr wrap="square" rtlCol="0" anchor="ctr">
                <a:spAutoFit/>
              </a:bodyPr>
              <a:lstStyle/>
              <a:p>
                <a:pPr algn="l"/>
                <a:endParaRPr lang="en-CA" sz="2400"/>
              </a:p>
            </p:txBody>
          </p:sp>
        </p:grpSp>
        <p:pic>
          <p:nvPicPr>
            <p:cNvPr id="10" name="Picture 2" descr="Image result for lamp">
              <a:extLst>
                <a:ext uri="{FF2B5EF4-FFF2-40B4-BE49-F238E27FC236}">
                  <a16:creationId xmlns:a16="http://schemas.microsoft.com/office/drawing/2014/main" id="{A8C49FFA-369F-48AA-A2AB-2517A095E57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19" t="3006" r="30247" b="49856"/>
            <a:stretch/>
          </p:blipFill>
          <p:spPr bwMode="auto">
            <a:xfrm rot="2333929" flipH="1">
              <a:off x="3633652" y="3621912"/>
              <a:ext cx="867003" cy="7152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33">
              <a:extLst>
                <a:ext uri="{FF2B5EF4-FFF2-40B4-BE49-F238E27FC236}">
                  <a16:creationId xmlns:a16="http://schemas.microsoft.com/office/drawing/2014/main" id="{6B7BCC95-E2CD-42BB-896D-F601187AAF85}"/>
                </a:ext>
              </a:extLst>
            </p:cNvPr>
            <p:cNvSpPr txBox="1">
              <a:spLocks noChangeArrowheads="1"/>
            </p:cNvSpPr>
            <p:nvPr/>
          </p:nvSpPr>
          <p:spPr bwMode="auto">
            <a:xfrm rot="19975377">
              <a:off x="6085169" y="4162509"/>
              <a:ext cx="1006766" cy="52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i="1">
                  <a:latin typeface="Times New Roman" pitchFamily="18" charset="0"/>
                  <a:sym typeface="Symbol" panose="05050102010706020507" pitchFamily="18" charset="2"/>
                </a:rPr>
                <a:t>z</a:t>
              </a:r>
              <a:r>
                <a:rPr lang="en-US" altLang="en-US" sz="2800" i="1" baseline="-25000">
                  <a:latin typeface="Times New Roman" pitchFamily="18" charset="0"/>
                  <a:sym typeface="Symbol" panose="05050102010706020507" pitchFamily="18" charset="2"/>
                </a:rPr>
                <a:t>1</a:t>
              </a:r>
              <a:endParaRPr lang="en-CA" altLang="en-US" sz="2800" baseline="-25000">
                <a:latin typeface="Times New Roman" pitchFamily="18" charset="0"/>
              </a:endParaRPr>
            </a:p>
          </p:txBody>
        </p:sp>
        <p:grpSp>
          <p:nvGrpSpPr>
            <p:cNvPr id="12" name="Group 11">
              <a:extLst>
                <a:ext uri="{FF2B5EF4-FFF2-40B4-BE49-F238E27FC236}">
                  <a16:creationId xmlns:a16="http://schemas.microsoft.com/office/drawing/2014/main" id="{E4754570-2214-4E1E-8D0F-31FB1C26112B}"/>
                </a:ext>
              </a:extLst>
            </p:cNvPr>
            <p:cNvGrpSpPr/>
            <p:nvPr/>
          </p:nvGrpSpPr>
          <p:grpSpPr>
            <a:xfrm>
              <a:off x="914400" y="459195"/>
              <a:ext cx="3533478" cy="2741205"/>
              <a:chOff x="-152400" y="1941493"/>
              <a:chExt cx="5077430" cy="4470327"/>
            </a:xfrm>
          </p:grpSpPr>
          <p:pic>
            <p:nvPicPr>
              <p:cNvPr id="16" name="Picture 15">
                <a:extLst>
                  <a:ext uri="{FF2B5EF4-FFF2-40B4-BE49-F238E27FC236}">
                    <a16:creationId xmlns:a16="http://schemas.microsoft.com/office/drawing/2014/main" id="{A5C5E623-C65F-4E7B-A407-934D065B5A5A}"/>
                  </a:ext>
                </a:extLst>
              </p:cNvPr>
              <p:cNvPicPr>
                <a:picLocks noChangeAspect="1"/>
              </p:cNvPicPr>
              <p:nvPr/>
            </p:nvPicPr>
            <p:blipFill>
              <a:blip r:embed="rId3"/>
              <a:stretch>
                <a:fillRect/>
              </a:stretch>
            </p:blipFill>
            <p:spPr>
              <a:xfrm>
                <a:off x="91691" y="2819850"/>
                <a:ext cx="4297439" cy="3591970"/>
              </a:xfrm>
              <a:prstGeom prst="rect">
                <a:avLst/>
              </a:prstGeom>
            </p:spPr>
          </p:pic>
          <p:sp>
            <p:nvSpPr>
              <p:cNvPr id="17" name="Text Box 33">
                <a:extLst>
                  <a:ext uri="{FF2B5EF4-FFF2-40B4-BE49-F238E27FC236}">
                    <a16:creationId xmlns:a16="http://schemas.microsoft.com/office/drawing/2014/main" id="{4D8F2E79-F35C-4921-B44A-279A1AAD2234}"/>
                  </a:ext>
                </a:extLst>
              </p:cNvPr>
              <p:cNvSpPr txBox="1">
                <a:spLocks noChangeArrowheads="1"/>
              </p:cNvSpPr>
              <p:nvPr/>
            </p:nvSpPr>
            <p:spPr bwMode="auto">
              <a:xfrm>
                <a:off x="-152400" y="1941493"/>
                <a:ext cx="5077430" cy="155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sym typeface="Symbol" panose="05050102010706020507" pitchFamily="18" charset="2"/>
                  </a:rPr>
                  <a:t>Described by </a:t>
                </a:r>
                <a:br>
                  <a:rPr lang="en-US" altLang="en-US" sz="2800">
                    <a:latin typeface="Times New Roman" pitchFamily="18" charset="0"/>
                    <a:sym typeface="Symbol" panose="05050102010706020507" pitchFamily="18" charset="2"/>
                  </a:rPr>
                </a:br>
                <a:r>
                  <a:rPr lang="en-US" altLang="en-US" sz="2800">
                    <a:latin typeface="Times New Roman" pitchFamily="18" charset="0"/>
                    <a:sym typeface="Symbol" panose="05050102010706020507" pitchFamily="18" charset="2"/>
                  </a:rPr>
                  <a:t>10,000 numbers</a:t>
                </a:r>
                <a:endParaRPr lang="en-CA" altLang="en-US" sz="2800" baseline="-25000">
                  <a:latin typeface="Times New Roman" pitchFamily="18" charset="0"/>
                </a:endParaRPr>
              </a:p>
            </p:txBody>
          </p:sp>
        </p:grpSp>
        <p:grpSp>
          <p:nvGrpSpPr>
            <p:cNvPr id="13" name="Group 12">
              <a:extLst>
                <a:ext uri="{FF2B5EF4-FFF2-40B4-BE49-F238E27FC236}">
                  <a16:creationId xmlns:a16="http://schemas.microsoft.com/office/drawing/2014/main" id="{44B0ABB1-5B34-4097-99A9-F8C1C04048F0}"/>
                </a:ext>
              </a:extLst>
            </p:cNvPr>
            <p:cNvGrpSpPr/>
            <p:nvPr/>
          </p:nvGrpSpPr>
          <p:grpSpPr>
            <a:xfrm>
              <a:off x="5562600" y="457200"/>
              <a:ext cx="3533478" cy="2738042"/>
              <a:chOff x="4495800" y="1941493"/>
              <a:chExt cx="5077430" cy="4465169"/>
            </a:xfrm>
          </p:grpSpPr>
          <p:pic>
            <p:nvPicPr>
              <p:cNvPr id="14" name="Picture 13">
                <a:extLst>
                  <a:ext uri="{FF2B5EF4-FFF2-40B4-BE49-F238E27FC236}">
                    <a16:creationId xmlns:a16="http://schemas.microsoft.com/office/drawing/2014/main" id="{09A825CF-1E75-4B38-933A-CDB58286CFF2}"/>
                  </a:ext>
                </a:extLst>
              </p:cNvPr>
              <p:cNvPicPr>
                <a:picLocks noChangeAspect="1"/>
              </p:cNvPicPr>
              <p:nvPr/>
            </p:nvPicPr>
            <p:blipFill>
              <a:blip r:embed="rId4"/>
              <a:stretch>
                <a:fillRect/>
              </a:stretch>
            </p:blipFill>
            <p:spPr>
              <a:xfrm>
                <a:off x="4508406" y="2825262"/>
                <a:ext cx="4577708" cy="3581400"/>
              </a:xfrm>
              <a:prstGeom prst="rect">
                <a:avLst/>
              </a:prstGeom>
            </p:spPr>
          </p:pic>
          <p:sp>
            <p:nvSpPr>
              <p:cNvPr id="15" name="Text Box 33">
                <a:extLst>
                  <a:ext uri="{FF2B5EF4-FFF2-40B4-BE49-F238E27FC236}">
                    <a16:creationId xmlns:a16="http://schemas.microsoft.com/office/drawing/2014/main" id="{A30F9E48-56B2-4AA0-A29A-BE0B31BE2829}"/>
                  </a:ext>
                </a:extLst>
              </p:cNvPr>
              <p:cNvSpPr txBox="1">
                <a:spLocks noChangeArrowheads="1"/>
              </p:cNvSpPr>
              <p:nvPr/>
            </p:nvSpPr>
            <p:spPr bwMode="auto">
              <a:xfrm>
                <a:off x="4495800" y="1941493"/>
                <a:ext cx="5077430" cy="155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latin typeface="Times New Roman" pitchFamily="18" charset="0"/>
                    <a:sym typeface="Symbol" panose="05050102010706020507" pitchFamily="18" charset="2"/>
                  </a:rPr>
                  <a:t>Described by </a:t>
                </a:r>
                <a:br>
                  <a:rPr lang="en-US" altLang="en-US" sz="2800">
                    <a:latin typeface="Times New Roman" pitchFamily="18" charset="0"/>
                    <a:sym typeface="Symbol" panose="05050102010706020507" pitchFamily="18" charset="2"/>
                  </a:rPr>
                </a:br>
                <a:r>
                  <a:rPr lang="en-US" altLang="en-US" sz="2800">
                    <a:latin typeface="Times New Roman" pitchFamily="18" charset="0"/>
                    <a:sym typeface="Symbol" panose="05050102010706020507" pitchFamily="18" charset="2"/>
                  </a:rPr>
                  <a:t>100 numbers</a:t>
                </a:r>
                <a:endParaRPr lang="en-CA" altLang="en-US" sz="2800" baseline="-25000">
                  <a:latin typeface="Times New Roman" pitchFamily="18" charset="0"/>
                </a:endParaRPr>
              </a:p>
            </p:txBody>
          </p:sp>
        </p:grpSp>
      </p:grpSp>
    </p:spTree>
    <p:extLst>
      <p:ext uri="{BB962C8B-B14F-4D97-AF65-F5344CB8AC3E}">
        <p14:creationId xmlns:p14="http://schemas.microsoft.com/office/powerpoint/2010/main" val="54964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152400"/>
            <a:ext cx="8763000" cy="1143000"/>
          </a:xfrm>
          <a:prstGeom prst="rect">
            <a:avLst/>
          </a:prstGeom>
          <a:noFill/>
          <a:ln w="9525">
            <a:noFill/>
            <a:miter lim="800000"/>
            <a:headEnd/>
            <a:tailEnd/>
          </a:ln>
          <a:effectLst/>
        </p:spPr>
        <p:txBody>
          <a:bodyPr anchor="ctr"/>
          <a:lstStyle/>
          <a:p>
            <a:pPr algn="ctr"/>
            <a:r>
              <a:rPr lang="en-US">
                <a:solidFill>
                  <a:schemeClr val="tx2"/>
                </a:solidFill>
              </a:rPr>
              <a:t>6: </a:t>
            </a:r>
            <a:r>
              <a:rPr lang="en-US" sz="3600">
                <a:solidFill>
                  <a:schemeClr val="tx2"/>
                </a:solidFill>
              </a:rPr>
              <a:t>Generative Adversarial Networks</a:t>
            </a:r>
          </a:p>
        </p:txBody>
      </p:sp>
      <p:grpSp>
        <p:nvGrpSpPr>
          <p:cNvPr id="26" name="Group 25">
            <a:extLst>
              <a:ext uri="{FF2B5EF4-FFF2-40B4-BE49-F238E27FC236}">
                <a16:creationId xmlns:a16="http://schemas.microsoft.com/office/drawing/2014/main" id="{1567B45D-84E3-472F-BA04-2CC8DAD0F016}"/>
              </a:ext>
            </a:extLst>
          </p:cNvPr>
          <p:cNvGrpSpPr/>
          <p:nvPr/>
        </p:nvGrpSpPr>
        <p:grpSpPr>
          <a:xfrm>
            <a:off x="242668" y="623668"/>
            <a:ext cx="8686799" cy="6629400"/>
            <a:chOff x="228600" y="304800"/>
            <a:chExt cx="8686799" cy="6629400"/>
          </a:xfrm>
        </p:grpSpPr>
        <p:sp>
          <p:nvSpPr>
            <p:cNvPr id="27" name="Rectangle 5">
              <a:extLst>
                <a:ext uri="{FF2B5EF4-FFF2-40B4-BE49-F238E27FC236}">
                  <a16:creationId xmlns:a16="http://schemas.microsoft.com/office/drawing/2014/main" id="{93CE6A6A-1903-40AC-B1E0-91935C11F5AE}"/>
                </a:ext>
              </a:extLst>
            </p:cNvPr>
            <p:cNvSpPr>
              <a:spLocks noChangeArrowheads="1"/>
            </p:cNvSpPr>
            <p:nvPr/>
          </p:nvSpPr>
          <p:spPr bwMode="auto">
            <a:xfrm>
              <a:off x="1219200" y="1893862"/>
              <a:ext cx="18384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latin typeface="Times New Roman" panose="02020603050405020304" pitchFamily="18" charset="0"/>
                </a:rPr>
                <a:t>01001011</a:t>
              </a:r>
            </a:p>
          </p:txBody>
        </p:sp>
        <p:sp>
          <p:nvSpPr>
            <p:cNvPr id="28" name="Rectangle 5">
              <a:extLst>
                <a:ext uri="{FF2B5EF4-FFF2-40B4-BE49-F238E27FC236}">
                  <a16:creationId xmlns:a16="http://schemas.microsoft.com/office/drawing/2014/main" id="{708474C9-569E-46F1-94A5-1485A80EE891}"/>
                </a:ext>
              </a:extLst>
            </p:cNvPr>
            <p:cNvSpPr>
              <a:spLocks noChangeArrowheads="1"/>
            </p:cNvSpPr>
            <p:nvPr/>
          </p:nvSpPr>
          <p:spPr bwMode="auto">
            <a:xfrm rot="5400000">
              <a:off x="-638624" y="1683868"/>
              <a:ext cx="2688557" cy="954107"/>
            </a:xfrm>
            <a:prstGeom prst="rect">
              <a:avLst/>
            </a:prstGeom>
            <a:noFill/>
            <a:ln w="38100" cap="sq">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rgbClr val="00FFFF"/>
                  </a:solidFill>
                  <a:latin typeface="Times New Roman" pitchFamily="18" charset="0"/>
                </a:rPr>
                <a:t>A distribution</a:t>
              </a:r>
            </a:p>
            <a:p>
              <a:pPr algn="ctr">
                <a:spcBef>
                  <a:spcPct val="0"/>
                </a:spcBef>
              </a:pPr>
              <a:r>
                <a:rPr lang="en-US" altLang="en-US" sz="2800">
                  <a:solidFill>
                    <a:srgbClr val="00FFFF"/>
                  </a:solidFill>
                  <a:latin typeface="Times New Roman" pitchFamily="18" charset="0"/>
                </a:rPr>
                <a:t>of  random  bits</a:t>
              </a:r>
            </a:p>
          </p:txBody>
        </p:sp>
        <p:sp>
          <p:nvSpPr>
            <p:cNvPr id="29" name="Rectangle 5">
              <a:extLst>
                <a:ext uri="{FF2B5EF4-FFF2-40B4-BE49-F238E27FC236}">
                  <a16:creationId xmlns:a16="http://schemas.microsoft.com/office/drawing/2014/main" id="{37E3667D-1CAA-4745-9B72-7BB052B2CACB}"/>
                </a:ext>
              </a:extLst>
            </p:cNvPr>
            <p:cNvSpPr>
              <a:spLocks noChangeArrowheads="1"/>
            </p:cNvSpPr>
            <p:nvPr/>
          </p:nvSpPr>
          <p:spPr bwMode="auto">
            <a:xfrm rot="5400000">
              <a:off x="-563796" y="4970887"/>
              <a:ext cx="2538900" cy="954107"/>
            </a:xfrm>
            <a:prstGeom prst="rect">
              <a:avLst/>
            </a:prstGeom>
            <a:noFill/>
            <a:ln w="38100" cap="sq">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rgbClr val="FF00FF"/>
                  </a:solidFill>
                  <a:latin typeface="Times New Roman" pitchFamily="18" charset="0"/>
                </a:rPr>
                <a:t>A distributions</a:t>
              </a:r>
            </a:p>
            <a:p>
              <a:pPr algn="ctr">
                <a:spcBef>
                  <a:spcPct val="0"/>
                </a:spcBef>
              </a:pPr>
              <a:r>
                <a:rPr lang="en-US" altLang="en-US" sz="2800">
                  <a:solidFill>
                    <a:srgbClr val="FF00FF"/>
                  </a:solidFill>
                  <a:latin typeface="Times New Roman" pitchFamily="18" charset="0"/>
                </a:rPr>
                <a:t>on legal inputs</a:t>
              </a:r>
            </a:p>
          </p:txBody>
        </p:sp>
        <p:grpSp>
          <p:nvGrpSpPr>
            <p:cNvPr id="30" name="Group 29">
              <a:extLst>
                <a:ext uri="{FF2B5EF4-FFF2-40B4-BE49-F238E27FC236}">
                  <a16:creationId xmlns:a16="http://schemas.microsoft.com/office/drawing/2014/main" id="{D1D74AAE-565F-44CA-B48C-3C37F3BB4327}"/>
                </a:ext>
              </a:extLst>
            </p:cNvPr>
            <p:cNvGrpSpPr/>
            <p:nvPr/>
          </p:nvGrpSpPr>
          <p:grpSpPr>
            <a:xfrm>
              <a:off x="3097229" y="1284262"/>
              <a:ext cx="3370089" cy="1793128"/>
              <a:chOff x="2030429" y="1042596"/>
              <a:chExt cx="4827571" cy="3814392"/>
            </a:xfrm>
          </p:grpSpPr>
          <p:pic>
            <p:nvPicPr>
              <p:cNvPr id="44" name="Picture 5">
                <a:extLst>
                  <a:ext uri="{FF2B5EF4-FFF2-40B4-BE49-F238E27FC236}">
                    <a16:creationId xmlns:a16="http://schemas.microsoft.com/office/drawing/2014/main" id="{AC354401-3375-465A-AD7C-A8C3EF651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7"/>
              <a:stretch/>
            </p:blipFill>
            <p:spPr bwMode="auto">
              <a:xfrm>
                <a:off x="2030429" y="1042596"/>
                <a:ext cx="4827571" cy="36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sq" algn="ctr">
                    <a:solidFill>
                      <a:srgbClr val="000000"/>
                    </a:solidFill>
                    <a:miter lim="800000"/>
                    <a:headEnd/>
                    <a:tailEnd/>
                  </a14:hiddenLine>
                </a:ext>
              </a:extLst>
            </p:spPr>
          </p:pic>
          <p:sp>
            <p:nvSpPr>
              <p:cNvPr id="45" name="Rectangle 44">
                <a:extLst>
                  <a:ext uri="{FF2B5EF4-FFF2-40B4-BE49-F238E27FC236}">
                    <a16:creationId xmlns:a16="http://schemas.microsoft.com/office/drawing/2014/main" id="{7C7B6C52-971B-4347-B0FF-AB68AE48349B}"/>
                  </a:ext>
                </a:extLst>
              </p:cNvPr>
              <p:cNvSpPr/>
              <p:nvPr/>
            </p:nvSpPr>
            <p:spPr>
              <a:xfrm>
                <a:off x="2412718" y="1187182"/>
                <a:ext cx="778893" cy="1113008"/>
              </a:xfrm>
              <a:prstGeom prst="rect">
                <a:avLst/>
              </a:prstGeom>
            </p:spPr>
            <p:txBody>
              <a:bodyPr wrap="none">
                <a:spAutoFit/>
              </a:bodyPr>
              <a:lstStyle/>
              <a:p>
                <a:r>
                  <a:rPr lang="en-US" altLang="en-US" i="1">
                    <a:solidFill>
                      <a:srgbClr val="00B050"/>
                    </a:solidFill>
                    <a:cs typeface="Times New Roman" pitchFamily="18" charset="0"/>
                  </a:rPr>
                  <a:t>w</a:t>
                </a:r>
                <a:r>
                  <a:rPr lang="en-US" altLang="en-US" i="1" baseline="-25000">
                    <a:solidFill>
                      <a:srgbClr val="00B050"/>
                    </a:solidFill>
                    <a:cs typeface="Times New Roman" pitchFamily="18" charset="0"/>
                  </a:rPr>
                  <a:t>1</a:t>
                </a:r>
                <a:endParaRPr lang="en-CA">
                  <a:solidFill>
                    <a:srgbClr val="00B050"/>
                  </a:solidFill>
                </a:endParaRPr>
              </a:p>
            </p:txBody>
          </p:sp>
          <p:sp>
            <p:nvSpPr>
              <p:cNvPr id="46" name="Rectangle 45">
                <a:extLst>
                  <a:ext uri="{FF2B5EF4-FFF2-40B4-BE49-F238E27FC236}">
                    <a16:creationId xmlns:a16="http://schemas.microsoft.com/office/drawing/2014/main" id="{743589A2-2578-4D18-9187-B6F37DDD70BF}"/>
                  </a:ext>
                </a:extLst>
              </p:cNvPr>
              <p:cNvSpPr/>
              <p:nvPr/>
            </p:nvSpPr>
            <p:spPr>
              <a:xfrm>
                <a:off x="5956562" y="3743980"/>
                <a:ext cx="854670" cy="1113008"/>
              </a:xfrm>
              <a:prstGeom prst="rect">
                <a:avLst/>
              </a:prstGeom>
            </p:spPr>
            <p:txBody>
              <a:bodyPr wrap="none">
                <a:spAutoFit/>
              </a:bodyPr>
              <a:lstStyle/>
              <a:p>
                <a:r>
                  <a:rPr lang="en-US" altLang="en-US" i="1" err="1">
                    <a:solidFill>
                      <a:srgbClr val="00B050"/>
                    </a:solidFill>
                    <a:cs typeface="Times New Roman" pitchFamily="18" charset="0"/>
                  </a:rPr>
                  <a:t>w</a:t>
                </a:r>
                <a:r>
                  <a:rPr lang="en-US" altLang="en-US" i="1" baseline="-25000" err="1">
                    <a:solidFill>
                      <a:srgbClr val="00B050"/>
                    </a:solidFill>
                    <a:cs typeface="Times New Roman" pitchFamily="18" charset="0"/>
                  </a:rPr>
                  <a:t>m</a:t>
                </a:r>
                <a:endParaRPr lang="en-CA">
                  <a:solidFill>
                    <a:srgbClr val="00B050"/>
                  </a:solidFill>
                </a:endParaRPr>
              </a:p>
            </p:txBody>
          </p:sp>
        </p:grpSp>
        <p:sp>
          <p:nvSpPr>
            <p:cNvPr id="31" name="Rectangle 30">
              <a:extLst>
                <a:ext uri="{FF2B5EF4-FFF2-40B4-BE49-F238E27FC236}">
                  <a16:creationId xmlns:a16="http://schemas.microsoft.com/office/drawing/2014/main" id="{EE7C44FC-3B36-43A3-A278-F7F1B819C841}"/>
                </a:ext>
              </a:extLst>
            </p:cNvPr>
            <p:cNvSpPr/>
            <p:nvPr/>
          </p:nvSpPr>
          <p:spPr>
            <a:xfrm>
              <a:off x="2318384" y="642640"/>
              <a:ext cx="6597015" cy="523220"/>
            </a:xfrm>
            <a:prstGeom prst="rect">
              <a:avLst/>
            </a:prstGeom>
          </p:spPr>
          <p:txBody>
            <a:bodyPr wrap="square">
              <a:spAutoFit/>
            </a:bodyPr>
            <a:lstStyle/>
            <a:p>
              <a:r>
                <a:rPr lang="en-US" altLang="en-US"/>
                <a:t>Lets just try to mimic the true distribution.</a:t>
              </a:r>
            </a:p>
          </p:txBody>
        </p:sp>
        <p:sp>
          <p:nvSpPr>
            <p:cNvPr id="32" name="Rectangle 31">
              <a:extLst>
                <a:ext uri="{FF2B5EF4-FFF2-40B4-BE49-F238E27FC236}">
                  <a16:creationId xmlns:a16="http://schemas.microsoft.com/office/drawing/2014/main" id="{CEC77175-4308-4A79-92C8-DD4B5DD64F30}"/>
                </a:ext>
              </a:extLst>
            </p:cNvPr>
            <p:cNvSpPr/>
            <p:nvPr/>
          </p:nvSpPr>
          <p:spPr>
            <a:xfrm>
              <a:off x="2362200" y="3124200"/>
              <a:ext cx="6216015" cy="1384995"/>
            </a:xfrm>
            <a:prstGeom prst="rect">
              <a:avLst/>
            </a:prstGeom>
          </p:spPr>
          <p:txBody>
            <a:bodyPr wrap="square">
              <a:spAutoFit/>
            </a:bodyPr>
            <a:lstStyle/>
            <a:p>
              <a:r>
                <a:rPr lang="en-US" altLang="en-US"/>
                <a:t>Discerner tries to tell if its input came </a:t>
              </a:r>
              <a:br>
                <a:rPr lang="en-US" altLang="en-US"/>
              </a:br>
              <a:r>
                <a:rPr lang="en-US" altLang="en-US"/>
                <a:t>    from the true </a:t>
              </a:r>
              <a:r>
                <a:rPr lang="en-US" altLang="en-US">
                  <a:solidFill>
                    <a:srgbClr val="FF00FF"/>
                  </a:solidFill>
                </a:rPr>
                <a:t>distribution</a:t>
              </a:r>
              <a:r>
                <a:rPr lang="en-US" altLang="en-US"/>
                <a:t> </a:t>
              </a:r>
              <a:br>
                <a:rPr lang="en-US" altLang="en-US"/>
              </a:br>
              <a:r>
                <a:rPr lang="en-US" altLang="en-US"/>
                <a:t>    or the </a:t>
              </a:r>
              <a:r>
                <a:rPr lang="en-US" altLang="en-US">
                  <a:solidFill>
                    <a:srgbClr val="00FFFF"/>
                  </a:solidFill>
                </a:rPr>
                <a:t>mimic</a:t>
              </a:r>
            </a:p>
          </p:txBody>
        </p:sp>
        <p:grpSp>
          <p:nvGrpSpPr>
            <p:cNvPr id="33" name="Group 32">
              <a:extLst>
                <a:ext uri="{FF2B5EF4-FFF2-40B4-BE49-F238E27FC236}">
                  <a16:creationId xmlns:a16="http://schemas.microsoft.com/office/drawing/2014/main" id="{5E35F4B2-79DE-432F-B6EE-239DA0D0AA96}"/>
                </a:ext>
              </a:extLst>
            </p:cNvPr>
            <p:cNvGrpSpPr/>
            <p:nvPr/>
          </p:nvGrpSpPr>
          <p:grpSpPr>
            <a:xfrm>
              <a:off x="2666103" y="4592401"/>
              <a:ext cx="3658497" cy="1808399"/>
              <a:chOff x="2666103" y="4821001"/>
              <a:chExt cx="3658497" cy="1808399"/>
            </a:xfrm>
          </p:grpSpPr>
          <p:sp>
            <p:nvSpPr>
              <p:cNvPr id="40" name="Rectangle 39">
                <a:extLst>
                  <a:ext uri="{FF2B5EF4-FFF2-40B4-BE49-F238E27FC236}">
                    <a16:creationId xmlns:a16="http://schemas.microsoft.com/office/drawing/2014/main" id="{E2AA57B4-0421-4A7A-9CE5-7E7A4F56110D}"/>
                  </a:ext>
                </a:extLst>
              </p:cNvPr>
              <p:cNvSpPr/>
              <p:nvPr/>
            </p:nvSpPr>
            <p:spPr>
              <a:xfrm>
                <a:off x="2666103" y="4821001"/>
                <a:ext cx="3658497" cy="1808399"/>
              </a:xfrm>
              <a:prstGeom prst="rect">
                <a:avLst/>
              </a:prstGeom>
              <a:solidFill>
                <a:schemeClr val="tx1"/>
              </a:solidFill>
              <a:ln>
                <a:noFill/>
              </a:ln>
            </p:spPr>
            <p:txBody>
              <a:bodyPr wrap="square" rtlCol="0" anchor="ctr">
                <a:spAutoFit/>
              </a:bodyPr>
              <a:lstStyle/>
              <a:p>
                <a:pPr algn="l"/>
                <a:endParaRPr lang="en-CA" sz="2400"/>
              </a:p>
            </p:txBody>
          </p:sp>
          <p:pic>
            <p:nvPicPr>
              <p:cNvPr id="41" name="Picture 6" descr="Image result for convolutional neural network">
                <a:extLst>
                  <a:ext uri="{FF2B5EF4-FFF2-40B4-BE49-F238E27FC236}">
                    <a16:creationId xmlns:a16="http://schemas.microsoft.com/office/drawing/2014/main" id="{704AE639-A2E8-419E-BF41-DD2345AC9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103" y="4876800"/>
                <a:ext cx="3506019" cy="1727888"/>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D6C1BE9-EDC5-4316-8CF4-4DED70DD6092}"/>
                  </a:ext>
                </a:extLst>
              </p:cNvPr>
              <p:cNvSpPr/>
              <p:nvPr/>
            </p:nvSpPr>
            <p:spPr>
              <a:xfrm>
                <a:off x="2966445" y="4953000"/>
                <a:ext cx="767355" cy="461665"/>
              </a:xfrm>
              <a:prstGeom prst="rect">
                <a:avLst/>
              </a:prstGeom>
              <a:noFill/>
            </p:spPr>
            <p:txBody>
              <a:bodyPr wrap="square">
                <a:spAutoFit/>
              </a:bodyPr>
              <a:lstStyle/>
              <a:p>
                <a:pPr algn="ctr"/>
                <a:r>
                  <a:rPr lang="en-US" altLang="en-US" sz="2400" i="1">
                    <a:solidFill>
                      <a:srgbClr val="008000"/>
                    </a:solidFill>
                  </a:rPr>
                  <a:t>w</a:t>
                </a:r>
                <a:r>
                  <a:rPr lang="en-US" altLang="en-US" sz="2400" i="1" baseline="-25000">
                    <a:solidFill>
                      <a:srgbClr val="008000"/>
                    </a:solidFill>
                  </a:rPr>
                  <a:t>1</a:t>
                </a:r>
                <a:endParaRPr lang="en-CA" sz="2400" i="1">
                  <a:solidFill>
                    <a:srgbClr val="008000"/>
                  </a:solidFill>
                </a:endParaRPr>
              </a:p>
            </p:txBody>
          </p:sp>
          <p:sp>
            <p:nvSpPr>
              <p:cNvPr id="43" name="Rectangle 42">
                <a:extLst>
                  <a:ext uri="{FF2B5EF4-FFF2-40B4-BE49-F238E27FC236}">
                    <a16:creationId xmlns:a16="http://schemas.microsoft.com/office/drawing/2014/main" id="{2D002900-97D7-4B61-A9EC-1F430FF80D84}"/>
                  </a:ext>
                </a:extLst>
              </p:cNvPr>
              <p:cNvSpPr/>
              <p:nvPr/>
            </p:nvSpPr>
            <p:spPr>
              <a:xfrm>
                <a:off x="5091875" y="5943600"/>
                <a:ext cx="699325" cy="461665"/>
              </a:xfrm>
              <a:prstGeom prst="rect">
                <a:avLst/>
              </a:prstGeom>
              <a:noFill/>
            </p:spPr>
            <p:txBody>
              <a:bodyPr wrap="square">
                <a:spAutoFit/>
              </a:bodyPr>
              <a:lstStyle/>
              <a:p>
                <a:pPr algn="ctr"/>
                <a:r>
                  <a:rPr lang="en-US" altLang="en-US" sz="2400" i="1" err="1">
                    <a:solidFill>
                      <a:srgbClr val="008000"/>
                    </a:solidFill>
                  </a:rPr>
                  <a:t>w</a:t>
                </a:r>
                <a:r>
                  <a:rPr lang="en-US" altLang="en-US" sz="2400" i="1" baseline="-25000" err="1">
                    <a:solidFill>
                      <a:srgbClr val="008000"/>
                    </a:solidFill>
                  </a:rPr>
                  <a:t>m</a:t>
                </a:r>
                <a:endParaRPr lang="en-CA" sz="2400" i="1">
                  <a:solidFill>
                    <a:srgbClr val="008000"/>
                  </a:solidFill>
                </a:endParaRPr>
              </a:p>
            </p:txBody>
          </p:sp>
        </p:grpSp>
        <p:cxnSp>
          <p:nvCxnSpPr>
            <p:cNvPr id="34" name="Straight Arrow Connector 33">
              <a:extLst>
                <a:ext uri="{FF2B5EF4-FFF2-40B4-BE49-F238E27FC236}">
                  <a16:creationId xmlns:a16="http://schemas.microsoft.com/office/drawing/2014/main" id="{F5F88383-DBCE-4E26-94BF-D60AAD206AF4}"/>
                </a:ext>
              </a:extLst>
            </p:cNvPr>
            <p:cNvCxnSpPr/>
            <p:nvPr/>
          </p:nvCxnSpPr>
          <p:spPr bwMode="auto">
            <a:xfrm>
              <a:off x="1295400" y="5638800"/>
              <a:ext cx="1370703" cy="0"/>
            </a:xfrm>
            <a:prstGeom prst="straightConnector1">
              <a:avLst/>
            </a:prstGeom>
            <a:noFill/>
            <a:ln w="76200" cap="sq" cmpd="sng" algn="ctr">
              <a:solidFill>
                <a:srgbClr val="FF00FF"/>
              </a:solidFill>
              <a:prstDash val="solid"/>
              <a:round/>
              <a:headEnd type="none" w="med" len="med"/>
              <a:tailEnd type="triangle"/>
            </a:ln>
            <a:effectLst/>
          </p:spPr>
        </p:cxnSp>
        <p:sp>
          <p:nvSpPr>
            <p:cNvPr id="35" name="Freeform 25">
              <a:extLst>
                <a:ext uri="{FF2B5EF4-FFF2-40B4-BE49-F238E27FC236}">
                  <a16:creationId xmlns:a16="http://schemas.microsoft.com/office/drawing/2014/main" id="{5DD85722-3E6B-4239-9FC8-A241D8C35D08}"/>
                </a:ext>
              </a:extLst>
            </p:cNvPr>
            <p:cNvSpPr/>
            <p:nvPr/>
          </p:nvSpPr>
          <p:spPr>
            <a:xfrm>
              <a:off x="1420990" y="2244608"/>
              <a:ext cx="6379953" cy="3369479"/>
            </a:xfrm>
            <a:custGeom>
              <a:avLst/>
              <a:gdLst>
                <a:gd name="connsiteX0" fmla="*/ 5881379 w 6424211"/>
                <a:gd name="connsiteY0" fmla="*/ 0 h 2954655"/>
                <a:gd name="connsiteX1" fmla="*/ 5904239 w 6424211"/>
                <a:gd name="connsiteY1" fmla="*/ 1183005 h 2954655"/>
                <a:gd name="connsiteX2" fmla="*/ 423554 w 6424211"/>
                <a:gd name="connsiteY2" fmla="*/ 1788795 h 2954655"/>
                <a:gd name="connsiteX3" fmla="*/ 469274 w 6424211"/>
                <a:gd name="connsiteY3" fmla="*/ 2737485 h 2954655"/>
                <a:gd name="connsiteX4" fmla="*/ 1292234 w 6424211"/>
                <a:gd name="connsiteY4" fmla="*/ 2954655 h 2954655"/>
                <a:gd name="connsiteX0" fmla="*/ 5996747 w 6539579"/>
                <a:gd name="connsiteY0" fmla="*/ 0 h 3019479"/>
                <a:gd name="connsiteX1" fmla="*/ 6019607 w 6539579"/>
                <a:gd name="connsiteY1" fmla="*/ 1183005 h 3019479"/>
                <a:gd name="connsiteX2" fmla="*/ 538922 w 6539579"/>
                <a:gd name="connsiteY2" fmla="*/ 1788795 h 3019479"/>
                <a:gd name="connsiteX3" fmla="*/ 302009 w 6539579"/>
                <a:gd name="connsiteY3" fmla="*/ 2928677 h 3019479"/>
                <a:gd name="connsiteX4" fmla="*/ 1407602 w 6539579"/>
                <a:gd name="connsiteY4" fmla="*/ 2954655 h 3019479"/>
                <a:gd name="connsiteX0" fmla="*/ 5981994 w 6524826"/>
                <a:gd name="connsiteY0" fmla="*/ 0 h 3061774"/>
                <a:gd name="connsiteX1" fmla="*/ 6004854 w 6524826"/>
                <a:gd name="connsiteY1" fmla="*/ 1183005 h 3061774"/>
                <a:gd name="connsiteX2" fmla="*/ 524169 w 6524826"/>
                <a:gd name="connsiteY2" fmla="*/ 1788795 h 3061774"/>
                <a:gd name="connsiteX3" fmla="*/ 287256 w 6524826"/>
                <a:gd name="connsiteY3" fmla="*/ 2928677 h 3061774"/>
                <a:gd name="connsiteX4" fmla="*/ 1110217 w 6524826"/>
                <a:gd name="connsiteY4" fmla="*/ 3046095 h 3061774"/>
                <a:gd name="connsiteX0" fmla="*/ 6073312 w 6616144"/>
                <a:gd name="connsiteY0" fmla="*/ 0 h 3046095"/>
                <a:gd name="connsiteX1" fmla="*/ 6096172 w 6616144"/>
                <a:gd name="connsiteY1" fmla="*/ 1183005 h 3046095"/>
                <a:gd name="connsiteX2" fmla="*/ 615487 w 6616144"/>
                <a:gd name="connsiteY2" fmla="*/ 1788795 h 3046095"/>
                <a:gd name="connsiteX3" fmla="*/ 195694 w 6616144"/>
                <a:gd name="connsiteY3" fmla="*/ 2695921 h 3046095"/>
                <a:gd name="connsiteX4" fmla="*/ 1201535 w 6616144"/>
                <a:gd name="connsiteY4" fmla="*/ 3046095 h 3046095"/>
                <a:gd name="connsiteX0" fmla="*/ 6012273 w 6555105"/>
                <a:gd name="connsiteY0" fmla="*/ 0 h 3046095"/>
                <a:gd name="connsiteX1" fmla="*/ 6035133 w 6555105"/>
                <a:gd name="connsiteY1" fmla="*/ 1183005 h 3046095"/>
                <a:gd name="connsiteX2" fmla="*/ 554448 w 6555105"/>
                <a:gd name="connsiteY2" fmla="*/ 1788795 h 3046095"/>
                <a:gd name="connsiteX3" fmla="*/ 134655 w 6555105"/>
                <a:gd name="connsiteY3" fmla="*/ 2695921 h 3046095"/>
                <a:gd name="connsiteX4" fmla="*/ 1140496 w 6555105"/>
                <a:gd name="connsiteY4" fmla="*/ 3046095 h 3046095"/>
                <a:gd name="connsiteX0" fmla="*/ 6046031 w 6588863"/>
                <a:gd name="connsiteY0" fmla="*/ 0 h 3046095"/>
                <a:gd name="connsiteX1" fmla="*/ 6068891 w 6588863"/>
                <a:gd name="connsiteY1" fmla="*/ 1183005 h 3046095"/>
                <a:gd name="connsiteX2" fmla="*/ 588206 w 6588863"/>
                <a:gd name="connsiteY2" fmla="*/ 1788795 h 3046095"/>
                <a:gd name="connsiteX3" fmla="*/ 101911 w 6588863"/>
                <a:gd name="connsiteY3" fmla="*/ 2388350 h 3046095"/>
                <a:gd name="connsiteX4" fmla="*/ 1174254 w 6588863"/>
                <a:gd name="connsiteY4" fmla="*/ 3046095 h 3046095"/>
                <a:gd name="connsiteX0" fmla="*/ 6104612 w 6647444"/>
                <a:gd name="connsiteY0" fmla="*/ 0 h 3046095"/>
                <a:gd name="connsiteX1" fmla="*/ 6127472 w 6647444"/>
                <a:gd name="connsiteY1" fmla="*/ 1183005 h 3046095"/>
                <a:gd name="connsiteX2" fmla="*/ 646787 w 6647444"/>
                <a:gd name="connsiteY2" fmla="*/ 1788795 h 3046095"/>
                <a:gd name="connsiteX3" fmla="*/ 160492 w 6647444"/>
                <a:gd name="connsiteY3" fmla="*/ 2388350 h 3046095"/>
                <a:gd name="connsiteX4" fmla="*/ 1232835 w 6647444"/>
                <a:gd name="connsiteY4" fmla="*/ 3046095 h 3046095"/>
                <a:gd name="connsiteX0" fmla="*/ 5944120 w 6521507"/>
                <a:gd name="connsiteY0" fmla="*/ 0 h 3046095"/>
                <a:gd name="connsiteX1" fmla="*/ 5966980 w 6521507"/>
                <a:gd name="connsiteY1" fmla="*/ 1183005 h 3046095"/>
                <a:gd name="connsiteX2" fmla="*/ 0 w 6521507"/>
                <a:gd name="connsiteY2" fmla="*/ 2388350 h 3046095"/>
                <a:gd name="connsiteX3" fmla="*/ 1072343 w 6521507"/>
                <a:gd name="connsiteY3" fmla="*/ 3046095 h 3046095"/>
                <a:gd name="connsiteX0" fmla="*/ 5958091 w 6535478"/>
                <a:gd name="connsiteY0" fmla="*/ 0 h 3046095"/>
                <a:gd name="connsiteX1" fmla="*/ 5980951 w 6535478"/>
                <a:gd name="connsiteY1" fmla="*/ 1183005 h 3046095"/>
                <a:gd name="connsiteX2" fmla="*/ 13971 w 6535478"/>
                <a:gd name="connsiteY2" fmla="*/ 2388350 h 3046095"/>
                <a:gd name="connsiteX3" fmla="*/ 1086314 w 6535478"/>
                <a:gd name="connsiteY3" fmla="*/ 3046095 h 3046095"/>
                <a:gd name="connsiteX0" fmla="*/ 6456854 w 6803799"/>
                <a:gd name="connsiteY0" fmla="*/ 0 h 3079345"/>
                <a:gd name="connsiteX1" fmla="*/ 5980951 w 6803799"/>
                <a:gd name="connsiteY1" fmla="*/ 1216255 h 3079345"/>
                <a:gd name="connsiteX2" fmla="*/ 13971 w 6803799"/>
                <a:gd name="connsiteY2" fmla="*/ 2421600 h 3079345"/>
                <a:gd name="connsiteX3" fmla="*/ 1086314 w 6803799"/>
                <a:gd name="connsiteY3" fmla="*/ 3079345 h 3079345"/>
                <a:gd name="connsiteX0" fmla="*/ 5110192 w 6269040"/>
                <a:gd name="connsiteY0" fmla="*/ 0 h 3245600"/>
                <a:gd name="connsiteX1" fmla="*/ 5980951 w 6269040"/>
                <a:gd name="connsiteY1" fmla="*/ 1382510 h 3245600"/>
                <a:gd name="connsiteX2" fmla="*/ 13971 w 6269040"/>
                <a:gd name="connsiteY2" fmla="*/ 2587855 h 3245600"/>
                <a:gd name="connsiteX3" fmla="*/ 1086314 w 6269040"/>
                <a:gd name="connsiteY3" fmla="*/ 3245600 h 3245600"/>
                <a:gd name="connsiteX0" fmla="*/ 5351109 w 6785483"/>
                <a:gd name="connsiteY0" fmla="*/ 0 h 3245600"/>
                <a:gd name="connsiteX1" fmla="*/ 6537752 w 6785483"/>
                <a:gd name="connsiteY1" fmla="*/ 933622 h 3245600"/>
                <a:gd name="connsiteX2" fmla="*/ 254888 w 6785483"/>
                <a:gd name="connsiteY2" fmla="*/ 2587855 h 3245600"/>
                <a:gd name="connsiteX3" fmla="*/ 1327231 w 6785483"/>
                <a:gd name="connsiteY3" fmla="*/ 3245600 h 3245600"/>
                <a:gd name="connsiteX0" fmla="*/ 5351109 w 6547605"/>
                <a:gd name="connsiteY0" fmla="*/ 0 h 3245600"/>
                <a:gd name="connsiteX1" fmla="*/ 6537752 w 6547605"/>
                <a:gd name="connsiteY1" fmla="*/ 933622 h 3245600"/>
                <a:gd name="connsiteX2" fmla="*/ 254888 w 6547605"/>
                <a:gd name="connsiteY2" fmla="*/ 2587855 h 3245600"/>
                <a:gd name="connsiteX3" fmla="*/ 1327231 w 6547605"/>
                <a:gd name="connsiteY3" fmla="*/ 3245600 h 3245600"/>
                <a:gd name="connsiteX0" fmla="*/ 5351109 w 6554995"/>
                <a:gd name="connsiteY0" fmla="*/ 0 h 3245600"/>
                <a:gd name="connsiteX1" fmla="*/ 6537752 w 6554995"/>
                <a:gd name="connsiteY1" fmla="*/ 933622 h 3245600"/>
                <a:gd name="connsiteX2" fmla="*/ 254888 w 6554995"/>
                <a:gd name="connsiteY2" fmla="*/ 2587855 h 3245600"/>
                <a:gd name="connsiteX3" fmla="*/ 1327231 w 6554995"/>
                <a:gd name="connsiteY3" fmla="*/ 3245600 h 3245600"/>
                <a:gd name="connsiteX0" fmla="*/ 5352195 w 6572207"/>
                <a:gd name="connsiteY0" fmla="*/ 0 h 3245600"/>
                <a:gd name="connsiteX1" fmla="*/ 6555463 w 6572207"/>
                <a:gd name="connsiteY1" fmla="*/ 775680 h 3245600"/>
                <a:gd name="connsiteX2" fmla="*/ 255974 w 6572207"/>
                <a:gd name="connsiteY2" fmla="*/ 2587855 h 3245600"/>
                <a:gd name="connsiteX3" fmla="*/ 1328317 w 6572207"/>
                <a:gd name="connsiteY3" fmla="*/ 3245600 h 3245600"/>
                <a:gd name="connsiteX0" fmla="*/ 5352195 w 6560107"/>
                <a:gd name="connsiteY0" fmla="*/ 0 h 3245600"/>
                <a:gd name="connsiteX1" fmla="*/ 6555463 w 6560107"/>
                <a:gd name="connsiteY1" fmla="*/ 775680 h 3245600"/>
                <a:gd name="connsiteX2" fmla="*/ 255974 w 6560107"/>
                <a:gd name="connsiteY2" fmla="*/ 2587855 h 3245600"/>
                <a:gd name="connsiteX3" fmla="*/ 1328317 w 6560107"/>
                <a:gd name="connsiteY3" fmla="*/ 3245600 h 3245600"/>
              </a:gdLst>
              <a:ahLst/>
              <a:cxnLst>
                <a:cxn ang="0">
                  <a:pos x="connsiteX0" y="connsiteY0"/>
                </a:cxn>
                <a:cxn ang="0">
                  <a:pos x="connsiteX1" y="connsiteY1"/>
                </a:cxn>
                <a:cxn ang="0">
                  <a:pos x="connsiteX2" y="connsiteY2"/>
                </a:cxn>
                <a:cxn ang="0">
                  <a:pos x="connsiteX3" y="connsiteY3"/>
                </a:cxn>
              </a:cxnLst>
              <a:rect l="l" t="t" r="r" b="b"/>
              <a:pathLst>
                <a:path w="6560107" h="3245600">
                  <a:moveTo>
                    <a:pt x="5352195" y="0"/>
                  </a:moveTo>
                  <a:cubicBezTo>
                    <a:pt x="6234080" y="118240"/>
                    <a:pt x="6606812" y="119927"/>
                    <a:pt x="6555463" y="775680"/>
                  </a:cubicBezTo>
                  <a:cubicBezTo>
                    <a:pt x="6504114" y="1431433"/>
                    <a:pt x="1127165" y="2176202"/>
                    <a:pt x="255974" y="2587855"/>
                  </a:cubicBezTo>
                  <a:cubicBezTo>
                    <a:pt x="-615217" y="2999508"/>
                    <a:pt x="989227" y="3234170"/>
                    <a:pt x="1328317" y="3245600"/>
                  </a:cubicBezTo>
                </a:path>
              </a:pathLst>
            </a:custGeom>
            <a:noFill/>
            <a:ln w="76200">
              <a:solidFill>
                <a:srgbClr val="00FFFF"/>
              </a:solidFill>
              <a:tailEnd type="triangle"/>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6" name="Rectangle 5">
              <a:extLst>
                <a:ext uri="{FF2B5EF4-FFF2-40B4-BE49-F238E27FC236}">
                  <a16:creationId xmlns:a16="http://schemas.microsoft.com/office/drawing/2014/main" id="{F4D3BE39-BAAA-4FCE-9530-78DECFC3C431}"/>
                </a:ext>
              </a:extLst>
            </p:cNvPr>
            <p:cNvSpPr>
              <a:spLocks noChangeArrowheads="1"/>
            </p:cNvSpPr>
            <p:nvPr/>
          </p:nvSpPr>
          <p:spPr bwMode="auto">
            <a:xfrm>
              <a:off x="6248400" y="6410980"/>
              <a:ext cx="1398203" cy="523220"/>
            </a:xfrm>
            <a:prstGeom prst="rect">
              <a:avLst/>
            </a:prstGeom>
            <a:noFill/>
            <a:ln w="38100" cap="sq">
              <a:noFill/>
              <a:miter lim="800000"/>
              <a:headEnd/>
              <a:tailEnd/>
            </a:ln>
            <a:extLst>
              <a:ext uri="{909E8E84-426E-40DD-AFC4-6F175D3DCCD1}">
                <a14:hiddenFill xmlns:a14="http://schemas.microsoft.com/office/drawing/2010/main">
                  <a:solidFill>
                    <a:srgbClr val="FFFFFF"/>
                  </a:solidFill>
                </a14:hiddenFill>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FF0000"/>
                  </a:solidFill>
                  <a:latin typeface="Times New Roman" panose="02020603050405020304" pitchFamily="18" charset="0"/>
                </a:rPr>
                <a:t>Wrong</a:t>
              </a:r>
            </a:p>
          </p:txBody>
        </p:sp>
        <p:pic>
          <p:nvPicPr>
            <p:cNvPr id="37" name="Picture 6" descr="https://encrypted-tbn2.gstatic.com/images?q=tbn:ANd9GcQxi0BXRGGWwpZlLt6x5i_eKwXhaJLwx7Ku7fvdkqS2tzyVEg1gRg">
              <a:extLst>
                <a:ext uri="{FF2B5EF4-FFF2-40B4-BE49-F238E27FC236}">
                  <a16:creationId xmlns:a16="http://schemas.microsoft.com/office/drawing/2014/main" id="{85273188-1E5D-4132-8EE2-747E9741D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504" y="5127422"/>
              <a:ext cx="1217213" cy="8100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5">
              <a:extLst>
                <a:ext uri="{FF2B5EF4-FFF2-40B4-BE49-F238E27FC236}">
                  <a16:creationId xmlns:a16="http://schemas.microsoft.com/office/drawing/2014/main" id="{EDD33E33-25B3-46BB-9338-B46CB0A5F647}"/>
                </a:ext>
              </a:extLst>
            </p:cNvPr>
            <p:cNvSpPr>
              <a:spLocks noChangeArrowheads="1"/>
            </p:cNvSpPr>
            <p:nvPr/>
          </p:nvSpPr>
          <p:spPr bwMode="auto">
            <a:xfrm>
              <a:off x="6248400" y="5344180"/>
              <a:ext cx="1370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a:solidFill>
                    <a:srgbClr val="00FFFF"/>
                  </a:solidFill>
                  <a:latin typeface="Times New Roman" panose="02020603050405020304" pitchFamily="18" charset="0"/>
                </a:rPr>
                <a:t>Mimic</a:t>
              </a:r>
            </a:p>
          </p:txBody>
        </p:sp>
        <p:sp>
          <p:nvSpPr>
            <p:cNvPr id="39" name="Rectangle 63">
              <a:extLst>
                <a:ext uri="{FF2B5EF4-FFF2-40B4-BE49-F238E27FC236}">
                  <a16:creationId xmlns:a16="http://schemas.microsoft.com/office/drawing/2014/main" id="{0AA24F6C-11D9-4D53-95BD-14F8A0DADB77}"/>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2400" b="1">
                  <a:solidFill>
                    <a:srgbClr val="FF0000"/>
                  </a:solidFill>
                  <a:effectLst>
                    <a:outerShdw blurRad="38100" dist="38100" dir="2700000" algn="tl">
                      <a:srgbClr val="000000"/>
                    </a:outerShdw>
                  </a:effectLst>
                </a:rPr>
                <a:t>Un</a:t>
              </a:r>
              <a:r>
                <a:rPr lang="en-US" sz="2400" b="1">
                  <a:solidFill>
                    <a:schemeClr val="tx2"/>
                  </a:solidFill>
                  <a:effectLst>
                    <a:outerShdw blurRad="38100" dist="38100" dir="2700000" algn="tl">
                      <a:srgbClr val="000000"/>
                    </a:outerShdw>
                  </a:effectLst>
                </a:rPr>
                <a:t>supervised Machine Learning</a:t>
              </a:r>
            </a:p>
            <a:p>
              <a:pPr algn="ctr" eaLnBrk="0" hangingPunct="0">
                <a:defRPr/>
              </a:pPr>
              <a:endParaRPr lang="en-US" sz="3600" b="1">
                <a:solidFill>
                  <a:schemeClr val="tx2"/>
                </a:solidFill>
                <a:effectLst>
                  <a:outerShdw blurRad="38100" dist="38100" dir="2700000" algn="tl">
                    <a:srgbClr val="000000"/>
                  </a:outerShdw>
                </a:effectLst>
                <a:cs typeface="+mn-cs"/>
              </a:endParaRPr>
            </a:p>
          </p:txBody>
        </p:sp>
      </p:grpSp>
      <p:grpSp>
        <p:nvGrpSpPr>
          <p:cNvPr id="24" name="Group 23">
            <a:extLst>
              <a:ext uri="{FF2B5EF4-FFF2-40B4-BE49-F238E27FC236}">
                <a16:creationId xmlns:a16="http://schemas.microsoft.com/office/drawing/2014/main" id="{F778C03E-9C0C-4BD6-944F-3DF8B73BA45B}"/>
              </a:ext>
            </a:extLst>
          </p:cNvPr>
          <p:cNvGrpSpPr/>
          <p:nvPr/>
        </p:nvGrpSpPr>
        <p:grpSpPr>
          <a:xfrm>
            <a:off x="933450" y="799884"/>
            <a:ext cx="8058150" cy="6058116"/>
            <a:chOff x="2635491" y="2806700"/>
            <a:chExt cx="5594109" cy="3840480"/>
          </a:xfrm>
        </p:grpSpPr>
        <p:sp>
          <p:nvSpPr>
            <p:cNvPr id="25" name="Rectangle 24">
              <a:extLst>
                <a:ext uri="{FF2B5EF4-FFF2-40B4-BE49-F238E27FC236}">
                  <a16:creationId xmlns:a16="http://schemas.microsoft.com/office/drawing/2014/main" id="{51C5FF33-81F9-4806-A68E-07D9CCFAE43E}"/>
                </a:ext>
              </a:extLst>
            </p:cNvPr>
            <p:cNvSpPr/>
            <p:nvPr/>
          </p:nvSpPr>
          <p:spPr>
            <a:xfrm>
              <a:off x="2635491" y="2806700"/>
              <a:ext cx="5594109" cy="3840480"/>
            </a:xfrm>
            <a:prstGeom prst="rect">
              <a:avLst/>
            </a:prstGeom>
            <a:solidFill>
              <a:schemeClr val="tx1"/>
            </a:solidFill>
            <a:ln w="25400">
              <a:solidFill>
                <a:schemeClr val="tx1"/>
              </a:solidFill>
            </a:ln>
          </p:spPr>
          <p:txBody>
            <a:bodyPr wrap="square" rtlCol="0" anchor="ctr">
              <a:spAutoFit/>
            </a:bodyPr>
            <a:lstStyle/>
            <a:p>
              <a:pPr algn="ctr"/>
              <a:endParaRPr lang="en-US" sz="2400">
                <a:cs typeface="Times New Roman" panose="02020603050405020304" pitchFamily="18" charset="0"/>
                <a:sym typeface="Symbol" panose="05050102010706020507" pitchFamily="18" charset="2"/>
              </a:endParaRPr>
            </a:p>
          </p:txBody>
        </p:sp>
        <p:pic>
          <p:nvPicPr>
            <p:cNvPr id="47" name="Picture 46">
              <a:extLst>
                <a:ext uri="{FF2B5EF4-FFF2-40B4-BE49-F238E27FC236}">
                  <a16:creationId xmlns:a16="http://schemas.microsoft.com/office/drawing/2014/main" id="{6801B400-B9E0-4F1C-A056-1DB78A5FB50D}"/>
                </a:ext>
              </a:extLst>
            </p:cNvPr>
            <p:cNvPicPr>
              <a:picLocks noChangeAspect="1"/>
            </p:cNvPicPr>
            <p:nvPr/>
          </p:nvPicPr>
          <p:blipFill>
            <a:blip r:embed="rId5"/>
            <a:stretch>
              <a:fillRect/>
            </a:stretch>
          </p:blipFill>
          <p:spPr>
            <a:xfrm>
              <a:off x="2741899" y="2838450"/>
              <a:ext cx="5398801" cy="3765550"/>
            </a:xfrm>
            <a:prstGeom prst="rect">
              <a:avLst/>
            </a:prstGeom>
          </p:spPr>
        </p:pic>
      </p:grpSp>
    </p:spTree>
    <p:extLst>
      <p:ext uri="{BB962C8B-B14F-4D97-AF65-F5344CB8AC3E}">
        <p14:creationId xmlns:p14="http://schemas.microsoft.com/office/powerpoint/2010/main" val="267915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228600" y="-152400"/>
            <a:ext cx="8763000" cy="1143000"/>
          </a:xfrm>
          <a:prstGeom prst="rect">
            <a:avLst/>
          </a:prstGeom>
          <a:noFill/>
          <a:ln w="9525">
            <a:noFill/>
            <a:miter lim="800000"/>
            <a:headEnd/>
            <a:tailEnd/>
          </a:ln>
          <a:effectLst/>
        </p:spPr>
        <p:txBody>
          <a:bodyPr anchor="ctr"/>
          <a:lstStyle/>
          <a:p>
            <a:pPr algn="ctr"/>
            <a:r>
              <a:rPr lang="en-US" sz="3600">
                <a:solidFill>
                  <a:schemeClr val="tx2"/>
                </a:solidFill>
              </a:rPr>
              <a:t>7: Ethics</a:t>
            </a:r>
          </a:p>
        </p:txBody>
      </p:sp>
      <p:grpSp>
        <p:nvGrpSpPr>
          <p:cNvPr id="3" name="Group 2">
            <a:extLst>
              <a:ext uri="{FF2B5EF4-FFF2-40B4-BE49-F238E27FC236}">
                <a16:creationId xmlns:a16="http://schemas.microsoft.com/office/drawing/2014/main" id="{FADBA23A-4D1C-4E56-84DF-CF3E3E957718}"/>
              </a:ext>
            </a:extLst>
          </p:cNvPr>
          <p:cNvGrpSpPr/>
          <p:nvPr/>
        </p:nvGrpSpPr>
        <p:grpSpPr>
          <a:xfrm>
            <a:off x="-243228" y="722108"/>
            <a:ext cx="9439783" cy="6288292"/>
            <a:chOff x="-243228" y="598437"/>
            <a:chExt cx="9439783" cy="6288292"/>
          </a:xfrm>
        </p:grpSpPr>
        <p:pic>
          <p:nvPicPr>
            <p:cNvPr id="4" name="Picture 2" descr="https://c1.dq1.me/uploads/article_block/10112/article_featured_image/32458/thumb_unemployed_pad_c.jpg">
              <a:extLst>
                <a:ext uri="{FF2B5EF4-FFF2-40B4-BE49-F238E27FC236}">
                  <a16:creationId xmlns:a16="http://schemas.microsoft.com/office/drawing/2014/main" id="{A4E7A9FE-CBB7-4CE2-92ED-894ECD411E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 r="38333"/>
            <a:stretch/>
          </p:blipFill>
          <p:spPr bwMode="auto">
            <a:xfrm>
              <a:off x="60442" y="761436"/>
              <a:ext cx="2774714" cy="25653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047AD12-F57F-471B-8ED2-FDFD6AC4B347}"/>
                </a:ext>
              </a:extLst>
            </p:cNvPr>
            <p:cNvGrpSpPr/>
            <p:nvPr/>
          </p:nvGrpSpPr>
          <p:grpSpPr>
            <a:xfrm>
              <a:off x="5954973" y="598437"/>
              <a:ext cx="2979169" cy="1734406"/>
              <a:chOff x="533400" y="3886200"/>
              <a:chExt cx="4048839" cy="2896323"/>
            </a:xfrm>
          </p:grpSpPr>
          <p:pic>
            <p:nvPicPr>
              <p:cNvPr id="22" name="Picture 4" descr="Image result for personalized ads">
                <a:extLst>
                  <a:ext uri="{FF2B5EF4-FFF2-40B4-BE49-F238E27FC236}">
                    <a16:creationId xmlns:a16="http://schemas.microsoft.com/office/drawing/2014/main" id="{B235A2D6-B4DE-45CA-B17E-8E2C82DB5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86200"/>
                <a:ext cx="3896439" cy="2475386"/>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1D31EE6B-E4DF-4301-8CBB-008D6375239F}"/>
                  </a:ext>
                </a:extLst>
              </p:cNvPr>
              <p:cNvSpPr txBox="1">
                <a:spLocks/>
              </p:cNvSpPr>
              <p:nvPr/>
            </p:nvSpPr>
            <p:spPr bwMode="auto">
              <a:xfrm>
                <a:off x="533400" y="6325323"/>
                <a:ext cx="4038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400" kern="0">
                    <a:latin typeface="Times New Roman" panose="02020603050405020304" pitchFamily="18" charset="0"/>
                    <a:cs typeface="Times New Roman" panose="02020603050405020304" pitchFamily="18" charset="0"/>
                  </a:rPr>
                  <a:t>Customizing your world</a:t>
                </a:r>
              </a:p>
            </p:txBody>
          </p:sp>
        </p:grpSp>
        <p:grpSp>
          <p:nvGrpSpPr>
            <p:cNvPr id="6" name="Group 5">
              <a:extLst>
                <a:ext uri="{FF2B5EF4-FFF2-40B4-BE49-F238E27FC236}">
                  <a16:creationId xmlns:a16="http://schemas.microsoft.com/office/drawing/2014/main" id="{B7C6AADB-A08B-4B37-A9F5-94426C0E1DBF}"/>
                </a:ext>
              </a:extLst>
            </p:cNvPr>
            <p:cNvGrpSpPr/>
            <p:nvPr/>
          </p:nvGrpSpPr>
          <p:grpSpPr>
            <a:xfrm>
              <a:off x="3030484" y="820847"/>
              <a:ext cx="3012751" cy="1522917"/>
              <a:chOff x="990600" y="3933302"/>
              <a:chExt cx="5183672" cy="2624363"/>
            </a:xfrm>
          </p:grpSpPr>
          <p:pic>
            <p:nvPicPr>
              <p:cNvPr id="20" name="Picture 2" descr="main article image">
                <a:extLst>
                  <a:ext uri="{FF2B5EF4-FFF2-40B4-BE49-F238E27FC236}">
                    <a16:creationId xmlns:a16="http://schemas.microsoft.com/office/drawing/2014/main" id="{1A14C6E9-B4A1-461C-9BE9-5BF37CFFCE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933302"/>
                <a:ext cx="4774111" cy="193482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E0A513E-F6F4-4987-9DD3-AFD86B3043B7}"/>
                  </a:ext>
                </a:extLst>
              </p:cNvPr>
              <p:cNvSpPr/>
              <p:nvPr/>
            </p:nvSpPr>
            <p:spPr>
              <a:xfrm>
                <a:off x="2006245" y="5762102"/>
                <a:ext cx="4168027" cy="795563"/>
              </a:xfrm>
              <a:prstGeom prst="rect">
                <a:avLst/>
              </a:prstGeom>
            </p:spPr>
            <p:txBody>
              <a:bodyPr wrap="none">
                <a:spAutoFit/>
              </a:bodyPr>
              <a:lstStyle/>
              <a:p>
                <a:r>
                  <a:rPr lang="en-US" sz="2400" kern="0">
                    <a:cs typeface="Times New Roman" panose="02020603050405020304" pitchFamily="18" charset="0"/>
                  </a:rPr>
                  <a:t>By Watching You</a:t>
                </a:r>
                <a:endParaRPr lang="en-CA" sz="2400"/>
              </a:p>
            </p:txBody>
          </p:sp>
        </p:grpSp>
        <p:grpSp>
          <p:nvGrpSpPr>
            <p:cNvPr id="8" name="Group 7">
              <a:extLst>
                <a:ext uri="{FF2B5EF4-FFF2-40B4-BE49-F238E27FC236}">
                  <a16:creationId xmlns:a16="http://schemas.microsoft.com/office/drawing/2014/main" id="{305BDF5D-AFA6-4259-BD26-EB2F958BEC98}"/>
                </a:ext>
              </a:extLst>
            </p:cNvPr>
            <p:cNvGrpSpPr/>
            <p:nvPr/>
          </p:nvGrpSpPr>
          <p:grpSpPr>
            <a:xfrm>
              <a:off x="-243228" y="3824283"/>
              <a:ext cx="3240028" cy="2058627"/>
              <a:chOff x="4724400" y="851595"/>
              <a:chExt cx="4403360" cy="3437747"/>
            </a:xfrm>
          </p:grpSpPr>
          <p:sp>
            <p:nvSpPr>
              <p:cNvPr id="18" name="Rectangle 17">
                <a:extLst>
                  <a:ext uri="{FF2B5EF4-FFF2-40B4-BE49-F238E27FC236}">
                    <a16:creationId xmlns:a16="http://schemas.microsoft.com/office/drawing/2014/main" id="{D0947CD2-AF8E-4835-9742-71F3BD4AB4D5}"/>
                  </a:ext>
                </a:extLst>
              </p:cNvPr>
              <p:cNvSpPr/>
              <p:nvPr/>
            </p:nvSpPr>
            <p:spPr>
              <a:xfrm>
                <a:off x="4724400" y="3415605"/>
                <a:ext cx="4403360" cy="873737"/>
              </a:xfrm>
              <a:prstGeom prst="rect">
                <a:avLst/>
              </a:prstGeom>
            </p:spPr>
            <p:txBody>
              <a:bodyPr wrap="square">
                <a:spAutoFit/>
              </a:bodyPr>
              <a:lstStyle/>
              <a:p>
                <a:pPr algn="ctr"/>
                <a:r>
                  <a:rPr lang="en-US">
                    <a:cs typeface="Times New Roman" panose="02020603050405020304" pitchFamily="18" charset="0"/>
                  </a:rPr>
                  <a:t>Cyber Security</a:t>
                </a:r>
              </a:p>
            </p:txBody>
          </p:sp>
          <p:pic>
            <p:nvPicPr>
              <p:cNvPr id="19" name="Picture 18">
                <a:extLst>
                  <a:ext uri="{FF2B5EF4-FFF2-40B4-BE49-F238E27FC236}">
                    <a16:creationId xmlns:a16="http://schemas.microsoft.com/office/drawing/2014/main" id="{469D9C6F-A4D8-4F9E-8CBC-2F5D14708C2B}"/>
                  </a:ext>
                </a:extLst>
              </p:cNvPr>
              <p:cNvPicPr>
                <a:picLocks noChangeAspect="1"/>
              </p:cNvPicPr>
              <p:nvPr/>
            </p:nvPicPr>
            <p:blipFill>
              <a:blip r:embed="rId5"/>
              <a:stretch>
                <a:fillRect/>
              </a:stretch>
            </p:blipFill>
            <p:spPr>
              <a:xfrm>
                <a:off x="5012960" y="851595"/>
                <a:ext cx="4029375" cy="2520000"/>
              </a:xfrm>
              <a:prstGeom prst="rect">
                <a:avLst/>
              </a:prstGeom>
            </p:spPr>
          </p:pic>
        </p:grpSp>
        <p:grpSp>
          <p:nvGrpSpPr>
            <p:cNvPr id="9" name="Group 8">
              <a:extLst>
                <a:ext uri="{FF2B5EF4-FFF2-40B4-BE49-F238E27FC236}">
                  <a16:creationId xmlns:a16="http://schemas.microsoft.com/office/drawing/2014/main" id="{8D3ECB1E-9E18-4171-BE96-899DFF3F6895}"/>
                </a:ext>
              </a:extLst>
            </p:cNvPr>
            <p:cNvGrpSpPr/>
            <p:nvPr/>
          </p:nvGrpSpPr>
          <p:grpSpPr>
            <a:xfrm>
              <a:off x="2627268" y="2548124"/>
              <a:ext cx="3674615" cy="2107156"/>
              <a:chOff x="4495800" y="655821"/>
              <a:chExt cx="4572000" cy="3005594"/>
            </a:xfrm>
          </p:grpSpPr>
          <p:pic>
            <p:nvPicPr>
              <p:cNvPr id="16" name="Picture 2" descr="Image result for find a criminal in a crowd Chinese ai">
                <a:extLst>
                  <a:ext uri="{FF2B5EF4-FFF2-40B4-BE49-F238E27FC236}">
                    <a16:creationId xmlns:a16="http://schemas.microsoft.com/office/drawing/2014/main" id="{96F61924-2125-4789-A0E7-1D2A2E03942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065" r="27564" b="25231"/>
              <a:stretch/>
            </p:blipFill>
            <p:spPr bwMode="auto">
              <a:xfrm>
                <a:off x="5085215" y="655821"/>
                <a:ext cx="3601585" cy="17825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7C6D842-3882-43D1-B094-C402A7F78DF2}"/>
                  </a:ext>
                </a:extLst>
              </p:cNvPr>
              <p:cNvSpPr/>
              <p:nvPr/>
            </p:nvSpPr>
            <p:spPr>
              <a:xfrm>
                <a:off x="4495800" y="2476102"/>
                <a:ext cx="4572000" cy="1185313"/>
              </a:xfrm>
              <a:prstGeom prst="rect">
                <a:avLst/>
              </a:prstGeom>
            </p:spPr>
            <p:txBody>
              <a:bodyPr>
                <a:spAutoFit/>
              </a:bodyPr>
              <a:lstStyle/>
              <a:p>
                <a:pPr marL="114300" lvl="1" indent="0" algn="ctr" eaLnBrk="1" hangingPunct="1">
                  <a:buFontTx/>
                  <a:buNone/>
                  <a:defRPr/>
                </a:pPr>
                <a:r>
                  <a:rPr lang="en-US" sz="2400" kern="0"/>
                  <a:t>Pick out “criminals”</a:t>
                </a:r>
                <a:br>
                  <a:rPr lang="en-US" sz="2400" kern="0"/>
                </a:br>
                <a:r>
                  <a:rPr lang="en-US" sz="2400" kern="0"/>
                  <a:t>in a crowd</a:t>
                </a:r>
              </a:p>
            </p:txBody>
          </p:sp>
        </p:grpSp>
        <p:grpSp>
          <p:nvGrpSpPr>
            <p:cNvPr id="10" name="Group 9">
              <a:extLst>
                <a:ext uri="{FF2B5EF4-FFF2-40B4-BE49-F238E27FC236}">
                  <a16:creationId xmlns:a16="http://schemas.microsoft.com/office/drawing/2014/main" id="{38F56897-2321-495A-9DB0-C1B5C2A6CC1B}"/>
                </a:ext>
              </a:extLst>
            </p:cNvPr>
            <p:cNvGrpSpPr/>
            <p:nvPr/>
          </p:nvGrpSpPr>
          <p:grpSpPr>
            <a:xfrm>
              <a:off x="6301883" y="4662076"/>
              <a:ext cx="2894672" cy="2055347"/>
              <a:chOff x="430372" y="609600"/>
              <a:chExt cx="4572000" cy="2793825"/>
            </a:xfrm>
          </p:grpSpPr>
          <p:pic>
            <p:nvPicPr>
              <p:cNvPr id="14" name="Picture 4" descr="Related image">
                <a:extLst>
                  <a:ext uri="{FF2B5EF4-FFF2-40B4-BE49-F238E27FC236}">
                    <a16:creationId xmlns:a16="http://schemas.microsoft.com/office/drawing/2014/main" id="{B0AB1D07-53D0-4D98-A53F-6C4CDF9B4E1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31" t="-2997" b="31851"/>
              <a:stretch/>
            </p:blipFill>
            <p:spPr bwMode="auto">
              <a:xfrm flipH="1">
                <a:off x="506572" y="609600"/>
                <a:ext cx="3943350" cy="222978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D193703-B3BB-4897-B9D5-222008F49ACE}"/>
                  </a:ext>
                </a:extLst>
              </p:cNvPr>
              <p:cNvSpPr/>
              <p:nvPr/>
            </p:nvSpPr>
            <p:spPr>
              <a:xfrm>
                <a:off x="430372" y="2775886"/>
                <a:ext cx="4572000" cy="627539"/>
              </a:xfrm>
              <a:prstGeom prst="rect">
                <a:avLst/>
              </a:prstGeom>
            </p:spPr>
            <p:txBody>
              <a:bodyPr>
                <a:spAutoFit/>
              </a:bodyPr>
              <a:lstStyle/>
              <a:p>
                <a:pPr marL="114300" lvl="1" indent="0" algn="ctr" eaLnBrk="1" hangingPunct="1">
                  <a:buFontTx/>
                  <a:buNone/>
                  <a:defRPr/>
                </a:pPr>
                <a:r>
                  <a:rPr lang="en-US" sz="2400" kern="0"/>
                  <a:t>Killing machines</a:t>
                </a:r>
              </a:p>
            </p:txBody>
          </p:sp>
        </p:grpSp>
        <p:grpSp>
          <p:nvGrpSpPr>
            <p:cNvPr id="11" name="Group 10">
              <a:extLst>
                <a:ext uri="{FF2B5EF4-FFF2-40B4-BE49-F238E27FC236}">
                  <a16:creationId xmlns:a16="http://schemas.microsoft.com/office/drawing/2014/main" id="{83AABC5D-D3B8-46F0-BB80-6655083D153C}"/>
                </a:ext>
              </a:extLst>
            </p:cNvPr>
            <p:cNvGrpSpPr/>
            <p:nvPr/>
          </p:nvGrpSpPr>
          <p:grpSpPr>
            <a:xfrm>
              <a:off x="2797676" y="4620457"/>
              <a:ext cx="3679209" cy="2266272"/>
              <a:chOff x="4724400" y="3873679"/>
              <a:chExt cx="4572000" cy="3071252"/>
            </a:xfrm>
          </p:grpSpPr>
          <p:pic>
            <p:nvPicPr>
              <p:cNvPr id="12" name="Picture 2" descr="Related image">
                <a:extLst>
                  <a:ext uri="{FF2B5EF4-FFF2-40B4-BE49-F238E27FC236}">
                    <a16:creationId xmlns:a16="http://schemas.microsoft.com/office/drawing/2014/main" id="{8767578E-D53F-43D4-96A7-51E13FF7ED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8105" y="3873679"/>
                <a:ext cx="3703179" cy="247002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16D9DFD-0FB5-4555-A638-112073E5FDA5}"/>
                  </a:ext>
                </a:extLst>
              </p:cNvPr>
              <p:cNvSpPr/>
              <p:nvPr/>
            </p:nvSpPr>
            <p:spPr>
              <a:xfrm>
                <a:off x="4724400" y="6319282"/>
                <a:ext cx="4572000" cy="625649"/>
              </a:xfrm>
              <a:prstGeom prst="rect">
                <a:avLst/>
              </a:prstGeom>
            </p:spPr>
            <p:txBody>
              <a:bodyPr>
                <a:spAutoFit/>
              </a:bodyPr>
              <a:lstStyle/>
              <a:p>
                <a:pPr marL="114300" lvl="1" indent="0" algn="ctr" eaLnBrk="1" hangingPunct="1">
                  <a:buNone/>
                  <a:defRPr/>
                </a:pPr>
                <a:r>
                  <a:rPr lang="en-US" sz="2400"/>
                  <a:t>Judges</a:t>
                </a:r>
              </a:p>
            </p:txBody>
          </p:sp>
        </p:grpSp>
      </p:grpSp>
    </p:spTree>
    <p:extLst>
      <p:ext uri="{BB962C8B-B14F-4D97-AF65-F5344CB8AC3E}">
        <p14:creationId xmlns:p14="http://schemas.microsoft.com/office/powerpoint/2010/main" val="214560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D6E825-5A81-4034-9713-11D6240555E7}"/>
              </a:ext>
            </a:extLst>
          </p:cNvPr>
          <p:cNvGrpSpPr/>
          <p:nvPr/>
        </p:nvGrpSpPr>
        <p:grpSpPr>
          <a:xfrm>
            <a:off x="6324600" y="1562100"/>
            <a:ext cx="1981200" cy="2095500"/>
            <a:chOff x="6934200" y="228600"/>
            <a:chExt cx="1981200" cy="2095500"/>
          </a:xfrm>
        </p:grpSpPr>
        <p:sp>
          <p:nvSpPr>
            <p:cNvPr id="16" name="Rectangle 2">
              <a:extLst>
                <a:ext uri="{FF2B5EF4-FFF2-40B4-BE49-F238E27FC236}">
                  <a16:creationId xmlns:a16="http://schemas.microsoft.com/office/drawing/2014/main" id="{546C40B9-E88A-4E75-9E1D-ED1BCC31EEB3}"/>
                </a:ext>
              </a:extLst>
            </p:cNvPr>
            <p:cNvSpPr txBox="1">
              <a:spLocks noChangeArrowheads="1"/>
            </p:cNvSpPr>
            <p:nvPr/>
          </p:nvSpPr>
          <p:spPr bwMode="auto">
            <a:xfrm>
              <a:off x="7175494" y="609600"/>
              <a:ext cx="1663701"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FontTx/>
                <a:buNone/>
              </a:pPr>
              <a:r>
                <a:rPr lang="en-US" altLang="en-US" sz="2000" kern="0">
                  <a:latin typeface="Times New Roman" panose="02020603050405020304" pitchFamily="18" charset="0"/>
                  <a:cs typeface="Times New Roman" panose="02020603050405020304" pitchFamily="18" charset="0"/>
                </a:rPr>
                <a:t>A (Disease)</a:t>
              </a:r>
            </a:p>
          </p:txBody>
        </p:sp>
        <p:cxnSp>
          <p:nvCxnSpPr>
            <p:cNvPr id="17" name="Straight Arrow Connector 16">
              <a:extLst>
                <a:ext uri="{FF2B5EF4-FFF2-40B4-BE49-F238E27FC236}">
                  <a16:creationId xmlns:a16="http://schemas.microsoft.com/office/drawing/2014/main" id="{AA5EAA98-523C-4A65-99F4-DFBE6A3AE05F}"/>
                </a:ext>
              </a:extLst>
            </p:cNvPr>
            <p:cNvCxnSpPr/>
            <p:nvPr/>
          </p:nvCxnSpPr>
          <p:spPr bwMode="auto">
            <a:xfrm>
              <a:off x="7772400" y="990599"/>
              <a:ext cx="0" cy="868362"/>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22" name="Oval 21">
              <a:extLst>
                <a:ext uri="{FF2B5EF4-FFF2-40B4-BE49-F238E27FC236}">
                  <a16:creationId xmlns:a16="http://schemas.microsoft.com/office/drawing/2014/main" id="{BFBA1EA8-C2FF-48EC-BCA3-EE4A198DD6AE}"/>
                </a:ext>
              </a:extLst>
            </p:cNvPr>
            <p:cNvSpPr/>
            <p:nvPr/>
          </p:nvSpPr>
          <p:spPr bwMode="auto">
            <a:xfrm>
              <a:off x="7696200" y="924718"/>
              <a:ext cx="152395" cy="16748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cs typeface="Times New Roman" panose="02020603050405020304" pitchFamily="18" charset="0"/>
              </a:endParaRPr>
            </a:p>
          </p:txBody>
        </p:sp>
        <p:sp>
          <p:nvSpPr>
            <p:cNvPr id="26" name="Rectangle 2">
              <a:extLst>
                <a:ext uri="{FF2B5EF4-FFF2-40B4-BE49-F238E27FC236}">
                  <a16:creationId xmlns:a16="http://schemas.microsoft.com/office/drawing/2014/main" id="{E46B490D-4BC9-4C9D-A9F7-0F8A703E8A52}"/>
                </a:ext>
              </a:extLst>
            </p:cNvPr>
            <p:cNvSpPr txBox="1">
              <a:spLocks noChangeArrowheads="1"/>
            </p:cNvSpPr>
            <p:nvPr/>
          </p:nvSpPr>
          <p:spPr bwMode="auto">
            <a:xfrm>
              <a:off x="6934200" y="2028984"/>
              <a:ext cx="1981199" cy="29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FontTx/>
                <a:buNone/>
              </a:pPr>
              <a:r>
                <a:rPr lang="en-US" altLang="en-US" sz="2000" kern="0">
                  <a:latin typeface="Times New Roman" panose="02020603050405020304" pitchFamily="18" charset="0"/>
                  <a:cs typeface="Times New Roman" panose="02020603050405020304" pitchFamily="18" charset="0"/>
                </a:rPr>
                <a:t>B (Symptoms)</a:t>
              </a:r>
            </a:p>
          </p:txBody>
        </p:sp>
        <p:sp>
          <p:nvSpPr>
            <p:cNvPr id="27" name="Oval 26">
              <a:extLst>
                <a:ext uri="{FF2B5EF4-FFF2-40B4-BE49-F238E27FC236}">
                  <a16:creationId xmlns:a16="http://schemas.microsoft.com/office/drawing/2014/main" id="{0F23B2D4-6FAD-4DFA-AC05-BA9B68E26DFA}"/>
                </a:ext>
              </a:extLst>
            </p:cNvPr>
            <p:cNvSpPr/>
            <p:nvPr/>
          </p:nvSpPr>
          <p:spPr bwMode="auto">
            <a:xfrm>
              <a:off x="7708905" y="1867773"/>
              <a:ext cx="152395" cy="167481"/>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cs typeface="Times New Roman" panose="02020603050405020304" pitchFamily="18" charset="0"/>
              </a:endParaRPr>
            </a:p>
          </p:txBody>
        </p:sp>
        <p:sp>
          <p:nvSpPr>
            <p:cNvPr id="38" name="Rectangle 2">
              <a:extLst>
                <a:ext uri="{FF2B5EF4-FFF2-40B4-BE49-F238E27FC236}">
                  <a16:creationId xmlns:a16="http://schemas.microsoft.com/office/drawing/2014/main" id="{82AF12F1-8A28-42B0-87CB-B87617D608DD}"/>
                </a:ext>
              </a:extLst>
            </p:cNvPr>
            <p:cNvSpPr txBox="1">
              <a:spLocks noChangeArrowheads="1"/>
            </p:cNvSpPr>
            <p:nvPr/>
          </p:nvSpPr>
          <p:spPr bwMode="auto">
            <a:xfrm>
              <a:off x="6934200" y="228600"/>
              <a:ext cx="1981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FontTx/>
                <a:buNone/>
              </a:pPr>
              <a:r>
                <a:rPr lang="en-US" altLang="en-US" sz="2000" kern="0">
                  <a:latin typeface="Times New Roman" panose="02020603050405020304" pitchFamily="18" charset="0"/>
                  <a:cs typeface="Times New Roman" panose="02020603050405020304" pitchFamily="18" charset="0"/>
                </a:rPr>
                <a:t>Causal Graph</a:t>
              </a:r>
            </a:p>
          </p:txBody>
        </p:sp>
      </p:grpSp>
      <p:pic>
        <p:nvPicPr>
          <p:cNvPr id="1026" name="Picture 2" descr="Image result for Causal Inference in Statistics: A Primer">
            <a:extLst>
              <a:ext uri="{FF2B5EF4-FFF2-40B4-BE49-F238E27FC236}">
                <a16:creationId xmlns:a16="http://schemas.microsoft.com/office/drawing/2014/main" id="{1E14A6A0-35F2-4236-9A09-D3D0632C4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220" y="784338"/>
            <a:ext cx="2936878" cy="42247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63">
            <a:extLst>
              <a:ext uri="{FF2B5EF4-FFF2-40B4-BE49-F238E27FC236}">
                <a16:creationId xmlns:a16="http://schemas.microsoft.com/office/drawing/2014/main" id="{99F3D7EB-0804-4024-81A4-AAD78FD7265E}"/>
              </a:ext>
            </a:extLst>
          </p:cNvPr>
          <p:cNvSpPr>
            <a:spLocks noChangeArrowheads="1"/>
          </p:cNvSpPr>
          <p:nvPr/>
        </p:nvSpPr>
        <p:spPr bwMode="auto">
          <a:xfrm>
            <a:off x="685800" y="-152400"/>
            <a:ext cx="77724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Bayesian Inference</a:t>
            </a:r>
          </a:p>
        </p:txBody>
      </p:sp>
      <p:sp>
        <p:nvSpPr>
          <p:cNvPr id="13" name="Rectangle 12">
            <a:extLst>
              <a:ext uri="{FF2B5EF4-FFF2-40B4-BE49-F238E27FC236}">
                <a16:creationId xmlns:a16="http://schemas.microsoft.com/office/drawing/2014/main" id="{DF1A6764-8C78-4B96-B7FB-26EF99CEF1C8}"/>
              </a:ext>
            </a:extLst>
          </p:cNvPr>
          <p:cNvSpPr/>
          <p:nvPr/>
        </p:nvSpPr>
        <p:spPr>
          <a:xfrm>
            <a:off x="2412994" y="6055519"/>
            <a:ext cx="8305800" cy="1015663"/>
          </a:xfrm>
          <a:prstGeom prst="rect">
            <a:avLst/>
          </a:prstGeom>
        </p:spPr>
        <p:txBody>
          <a:bodyPr wrap="square">
            <a:spAutoFit/>
          </a:bodyPr>
          <a:lstStyle/>
          <a:p>
            <a:r>
              <a:rPr lang="en-CA" sz="2000">
                <a:hlinkClick r:id="rId3"/>
              </a:rPr>
              <a:t>https://www.eecs.yorku.ca/~jeff/courses/fun/</a:t>
            </a:r>
            <a:r>
              <a:rPr lang="en-CA" sz="2000"/>
              <a:t> </a:t>
            </a:r>
            <a:br>
              <a:rPr lang="en-CA" sz="2000"/>
            </a:br>
            <a:r>
              <a:rPr lang="en-CA" sz="2000"/>
              <a:t>  </a:t>
            </a:r>
            <a:r>
              <a:rPr lang="en-US" sz="2000">
                <a:hlinkClick r:id="rId4"/>
              </a:rPr>
              <a:t>Calculating probabilities differently to handle causality</a:t>
            </a:r>
            <a:endParaRPr lang="en-US" sz="2000"/>
          </a:p>
          <a:p>
            <a:endParaRPr lang="en-CA" sz="2000"/>
          </a:p>
        </p:txBody>
      </p:sp>
    </p:spTree>
    <p:extLst>
      <p:ext uri="{BB962C8B-B14F-4D97-AF65-F5344CB8AC3E}">
        <p14:creationId xmlns:p14="http://schemas.microsoft.com/office/powerpoint/2010/main" val="36072518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73625" cy="1097069"/>
            <a:chOff x="2328" y="2040"/>
            <a:chExt cx="3070" cy="707"/>
          </a:xfrm>
        </p:grpSpPr>
        <p:grpSp>
          <p:nvGrpSpPr>
            <p:cNvPr id="43" name="Group 11"/>
            <p:cNvGrpSpPr>
              <a:grpSpLocks/>
            </p:cNvGrpSpPr>
            <p:nvPr/>
          </p:nvGrpSpPr>
          <p:grpSpPr bwMode="auto">
            <a:xfrm>
              <a:off x="3032" y="2386"/>
              <a:ext cx="2274" cy="361"/>
              <a:chOff x="2910" y="816"/>
              <a:chExt cx="2274" cy="361"/>
            </a:xfrm>
          </p:grpSpPr>
          <p:sp>
            <p:nvSpPr>
              <p:cNvPr id="59" name="Rectangle 12"/>
              <p:cNvSpPr>
                <a:spLocks noChangeArrowheads="1"/>
              </p:cNvSpPr>
              <p:nvPr/>
            </p:nvSpPr>
            <p:spPr bwMode="auto">
              <a:xfrm>
                <a:off x="2910" y="820"/>
                <a:ext cx="69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spcBef>
                    <a:spcPct val="50000"/>
                  </a:spcBef>
                </a:pPr>
                <a:r>
                  <a:rPr lang="en-US" altLang="en-US" sz="3000">
                    <a:latin typeface="Times New Roman" panose="02020603050405020304" pitchFamily="18" charset="0"/>
                  </a:rPr>
                  <a:t>&lt;x,y&gt;</a:t>
                </a:r>
              </a:p>
            </p:txBody>
          </p:sp>
          <p:sp>
            <p:nvSpPr>
              <p:cNvPr id="60" name="Rectangle 13"/>
              <p:cNvSpPr>
                <a:spLocks noChangeArrowheads="1"/>
              </p:cNvSpPr>
              <p:nvPr/>
            </p:nvSpPr>
            <p:spPr bwMode="auto">
              <a:xfrm>
                <a:off x="3534" y="816"/>
                <a:ext cx="1650"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r" eaLnBrk="1" hangingPunct="1">
                  <a:spcBef>
                    <a:spcPct val="50000"/>
                  </a:spcBef>
                </a:pPr>
                <a:r>
                  <a:rPr lang="en-US" altLang="en-US" sz="3000">
                    <a:latin typeface="Times New Roman" panose="02020603050405020304" pitchFamily="18" charset="0"/>
                    <a:sym typeface="Symbol" pitchFamily="18" charset="2"/>
                  </a:rPr>
                  <a:t> &lt;y,</a:t>
                </a:r>
                <a:r>
                  <a:rPr lang="en-US" altLang="en-US" sz="3000">
                    <a:latin typeface="Times New Roman" panose="02020603050405020304" pitchFamily="18"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eaLnBrk="0" hangingPunct="0">
                  <a:defRPr/>
                </a:pPr>
                <a:endParaRPr lang="en-CA">
                  <a:effectLst>
                    <a:outerShdw blurRad="38100" dist="38100" dir="2700000" algn="tl">
                      <a:srgbClr val="000000">
                        <a:alpha val="43137"/>
                      </a:srgbClr>
                    </a:outerShdw>
                  </a:effectLst>
                  <a:cs typeface="+mn-cs"/>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eaLnBrk="0" hangingPunct="0">
                      <a:defRPr/>
                    </a:pPr>
                    <a:endParaRPr lang="en-CA">
                      <a:effectLst>
                        <a:outerShdw blurRad="38100" dist="38100" dir="2700000" algn="tl">
                          <a:srgbClr val="000000">
                            <a:alpha val="43137"/>
                          </a:srgbClr>
                        </a:outerShdw>
                      </a:effectLst>
                      <a:cs typeface="+mn-cs"/>
                    </a:endParaRPr>
                  </a:p>
                </p:txBody>
              </p:sp>
            </p:grpSp>
          </p:grpSp>
        </p:grpSp>
        <p:sp>
          <p:nvSpPr>
            <p:cNvPr id="45" name="Rectangle 28"/>
            <p:cNvSpPr>
              <a:spLocks noChangeArrowheads="1"/>
            </p:cNvSpPr>
            <p:nvPr/>
          </p:nvSpPr>
          <p:spPr bwMode="auto">
            <a:xfrm>
              <a:off x="2965" y="2040"/>
              <a:ext cx="2433"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spcBef>
                  <a:spcPct val="50000"/>
                </a:spcBef>
              </a:pPr>
              <a:r>
                <a:rPr lang="en-US" altLang="en-US" sz="3000">
                  <a:latin typeface="Times New Roman" panose="02020603050405020304" pitchFamily="18"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a:spLocks noChangeArrowheads="1"/>
          </p:cNvSpPr>
          <p:nvPr/>
        </p:nvSpPr>
        <p:spPr bwMode="auto">
          <a:xfrm>
            <a:off x="722400" y="76200"/>
            <a:ext cx="7772400" cy="1143000"/>
          </a:xfrm>
          <a:prstGeom prst="rect">
            <a:avLst/>
          </a:prstGeom>
          <a:noFill/>
          <a:ln w="9525">
            <a:noFill/>
            <a:miter lim="800000"/>
            <a:headEnd/>
            <a:tailEnd/>
          </a:ln>
          <a:effectLst/>
        </p:spPr>
        <p:txBody>
          <a:bodyPr anchor="ctr"/>
          <a:ls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a:lstStyle>
          <a:p>
            <a:pPr algn="ctr" eaLnBrk="0" hangingPunct="0">
              <a:defRPr/>
            </a:pPr>
            <a:r>
              <a:rPr lang="en-US" sz="3600" b="1">
                <a:solidFill>
                  <a:schemeClr val="tx2"/>
                </a:solidFill>
                <a:effectLst>
                  <a:outerShdw blurRad="38100" dist="38100" dir="2700000" algn="tl">
                    <a:srgbClr val="000000"/>
                  </a:outerShdw>
                </a:effectLst>
                <a:cs typeface="Times New Roman" pitchFamily="18" charset="0"/>
              </a:rPr>
              <a:t>Building a Computer</a:t>
            </a:r>
            <a:br>
              <a:rPr lang="en-US" sz="3600" b="1">
                <a:solidFill>
                  <a:schemeClr val="tx2"/>
                </a:solidFill>
                <a:effectLst>
                  <a:outerShdw blurRad="38100" dist="38100" dir="2700000" algn="tl">
                    <a:srgbClr val="000000"/>
                  </a:outerShdw>
                </a:effectLst>
                <a:cs typeface="Times New Roman" pitchFamily="18" charset="0"/>
              </a:rPr>
            </a:br>
            <a:r>
              <a:rPr lang="en-US" sz="3600" b="1">
                <a:solidFill>
                  <a:schemeClr val="tx2"/>
                </a:solidFill>
                <a:effectLst>
                  <a:outerShdw blurRad="38100" dist="38100" dir="2700000" algn="tl">
                    <a:srgbClr val="000000"/>
                  </a:outerShdw>
                </a:effectLst>
                <a:cs typeface="Times New Roman" pitchFamily="18" charset="0"/>
              </a:rPr>
              <a:t>From Sand</a:t>
            </a:r>
          </a:p>
        </p:txBody>
      </p:sp>
      <p:sp>
        <p:nvSpPr>
          <p:cNvPr id="2" name="Rectangle 1"/>
          <p:cNvSpPr/>
          <p:nvPr/>
        </p:nvSpPr>
        <p:spPr>
          <a:xfrm>
            <a:off x="4611600" y="6073914"/>
            <a:ext cx="4380000" cy="707886"/>
          </a:xfrm>
          <a:prstGeom prst="rect">
            <a:avLst/>
          </a:prstGeom>
        </p:spPr>
        <p:txBody>
          <a:bodyPr wrap="square">
            <a:spAutoFit/>
          </a:bodyPr>
          <a:lstStyle/>
          <a:p>
            <a:r>
              <a:rPr lang="en-CA" sz="2000"/>
              <a:t>https://www.eecs.yorku.ca/~jeff/courses/fun/Building_Computer.pptx</a:t>
            </a:r>
          </a:p>
        </p:txBody>
      </p:sp>
    </p:spTree>
    <p:extLst>
      <p:ext uri="{BB962C8B-B14F-4D97-AF65-F5344CB8AC3E}">
        <p14:creationId xmlns:p14="http://schemas.microsoft.com/office/powerpoint/2010/main" val="36158900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219200" y="685800"/>
            <a:ext cx="7772400" cy="1143000"/>
          </a:xfrm>
          <a:prstGeom prst="rect">
            <a:avLst/>
          </a:prstGeom>
        </p:spPr>
        <p:txBody>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eaLnBrk="1" hangingPunct="1"/>
            <a:r>
              <a:rPr lang="en-CA" altLang="en-US" sz="7200" kern="0">
                <a:latin typeface="Script MT Bold" pitchFamily="66" charset="0"/>
              </a:rPr>
              <a:t>End</a:t>
            </a:r>
          </a:p>
          <a:p>
            <a:pPr eaLnBrk="1" hangingPunct="1"/>
            <a:r>
              <a:rPr lang="en-CA" altLang="en-US" sz="7200" kern="0">
                <a:latin typeface="Script MT Bold" pitchFamily="66" charset="0"/>
              </a:rPr>
              <a:t>Thanks </a:t>
            </a:r>
          </a:p>
          <a:p>
            <a:pPr eaLnBrk="1" hangingPunct="1"/>
            <a:r>
              <a:rPr lang="en-CA" altLang="en-US" sz="7200" kern="0">
                <a:latin typeface="Script MT Bold" pitchFamily="66" charset="0"/>
              </a:rPr>
              <a:t>for coming</a:t>
            </a: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570514"/>
            <a:ext cx="2535237" cy="31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a:extLst>
              <a:ext uri="{FF2B5EF4-FFF2-40B4-BE49-F238E27FC236}">
                <a16:creationId xmlns:a16="http://schemas.microsoft.com/office/drawing/2014/main" id="{19278B49-24F8-403A-A194-874E0DFB66CD}"/>
              </a:ext>
            </a:extLst>
          </p:cNvPr>
          <p:cNvSpPr>
            <a:spLocks noChangeArrowheads="1"/>
          </p:cNvSpPr>
          <p:nvPr/>
        </p:nvSpPr>
        <p:spPr bwMode="auto">
          <a:xfrm>
            <a:off x="3395711" y="5519232"/>
            <a:ext cx="5410200" cy="954101"/>
          </a:xfrm>
          <a:prstGeom prst="wedgeRectCallout">
            <a:avLst>
              <a:gd name="adj1" fmla="val -54019"/>
              <a:gd name="adj2" fmla="val 16968"/>
            </a:avLst>
          </a:prstGeom>
          <a:solidFill>
            <a:schemeClr val="bg2"/>
          </a:solidFill>
          <a:ln w="9525">
            <a:solidFill>
              <a:schemeClr val="bg1"/>
            </a:solidFill>
            <a:miter lim="800000"/>
            <a:headEnd/>
            <a:tailEnd/>
          </a:ln>
        </p:spPr>
        <p:txBody>
          <a:bodyPr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anose="02020603050405020304" pitchFamily="18" charset="0"/>
              </a:rPr>
              <a:t>Please give me feedback</a:t>
            </a:r>
            <a:br>
              <a:rPr lang="en-US" altLang="en-US" sz="2800">
                <a:solidFill>
                  <a:schemeClr val="tx2"/>
                </a:solidFill>
                <a:latin typeface="Times New Roman" panose="02020603050405020304" pitchFamily="18" charset="0"/>
              </a:rPr>
            </a:br>
            <a:r>
              <a:rPr lang="en-US" altLang="en-US" sz="2800">
                <a:solidFill>
                  <a:schemeClr val="tx2"/>
                </a:solidFill>
                <a:latin typeface="Times New Roman" panose="02020603050405020304" pitchFamily="18" charset="0"/>
              </a:rPr>
              <a:t>so that I can better serve you.</a:t>
            </a:r>
            <a:endParaRPr lang="en-US" altLang="en-US" sz="1800">
              <a:solidFill>
                <a:schemeClr val="tx2"/>
              </a:solidFill>
              <a:latin typeface="Times New Roman" panose="02020603050405020304" pitchFamily="18" charset="0"/>
            </a:endParaRPr>
          </a:p>
        </p:txBody>
      </p:sp>
      <p:sp>
        <p:nvSpPr>
          <p:cNvPr id="21" name="AutoShape 9">
            <a:extLst>
              <a:ext uri="{FF2B5EF4-FFF2-40B4-BE49-F238E27FC236}">
                <a16:creationId xmlns:a16="http://schemas.microsoft.com/office/drawing/2014/main" id="{1E00A1D2-CBD8-4842-8CC3-D0248690DE0A}"/>
              </a:ext>
            </a:extLst>
          </p:cNvPr>
          <p:cNvSpPr>
            <a:spLocks noChangeArrowheads="1"/>
          </p:cNvSpPr>
          <p:nvPr/>
        </p:nvSpPr>
        <p:spPr bwMode="auto">
          <a:xfrm>
            <a:off x="3429000" y="4884991"/>
            <a:ext cx="5197475" cy="523214"/>
          </a:xfrm>
          <a:prstGeom prst="wedgeRectCallout">
            <a:avLst>
              <a:gd name="adj1" fmla="val -53815"/>
              <a:gd name="adj2" fmla="val 75528"/>
            </a:avLst>
          </a:prstGeom>
          <a:solidFill>
            <a:schemeClr val="bg2"/>
          </a:solidFill>
          <a:ln w="9525">
            <a:solidFill>
              <a:schemeClr val="bg1"/>
            </a:solidFill>
            <a:miter lim="800000"/>
            <a:headEnd/>
            <a:tailEnd/>
          </a:ln>
        </p:spPr>
        <p:txBody>
          <a:bodyPr wrap="square"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anose="02020603050405020304" pitchFamily="18" charset="0"/>
              </a:rPr>
              <a:t>Do you have any questions? </a:t>
            </a:r>
            <a:endParaRPr lang="en-US" altLang="en-US" sz="180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38564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3645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3752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5502" name="Text Box 14"/>
          <p:cNvSpPr txBox="1">
            <a:spLocks noChangeArrowheads="1"/>
          </p:cNvSpPr>
          <p:nvPr/>
        </p:nvSpPr>
        <p:spPr bwMode="auto">
          <a:xfrm>
            <a:off x="503240" y="1341453"/>
            <a:ext cx="3276600" cy="3170099"/>
          </a:xfrm>
          <a:prstGeom prst="rect">
            <a:avLst/>
          </a:prstGeom>
          <a:noFill/>
          <a:ln w="38100" cap="sq">
            <a:noFill/>
            <a:miter lim="800000"/>
            <a:headEnd/>
            <a:tailEnd/>
          </a:ln>
          <a:effectLst/>
        </p:spPr>
        <p:txBody>
          <a:bodyPr wrap="square" lIns="274320" rIns="274320">
            <a:spAutoFit/>
          </a:bodyPr>
          <a:lstStyle/>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5" action="ppaction://hlinksldjump"/>
              </a:rPr>
              <a:t>Magic</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6" action="ppaction://hlinksldjump"/>
              </a:rPr>
              <a:t>Overview</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7" action="ppaction://hlinksldjump"/>
              </a:rPr>
              <a:t>Training Data</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8" action="ppaction://hlinksldjump"/>
              </a:rPr>
              <a:t>Machine</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9" action="ppaction://hlinksldjump"/>
              </a:rPr>
              <a:t>Neural Networks</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0" action="ppaction://hlinksldjump"/>
              </a:rPr>
              <a:t>Error Surface</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1" action="ppaction://hlinksldjump"/>
              </a:rPr>
              <a:t>Learning</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2" action="ppaction://hlinksldjump"/>
              </a:rPr>
              <a:t>Gradient Descent</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3" action="ppaction://hlinksldjump"/>
              </a:rPr>
              <a:t>Generalizing</a:t>
            </a:r>
            <a:endParaRPr lang="en-US" sz="2000">
              <a:effectLst>
                <a:outerShdw blurRad="38100" dist="38100" dir="2700000" algn="tl">
                  <a:srgbClr val="000000"/>
                </a:outerShdw>
              </a:effectLst>
            </a:endParaRPr>
          </a:p>
          <a:p>
            <a:pPr marL="342900" indent="-342900" eaLnBrk="0" hangingPunct="0">
              <a:buFont typeface="Arial" panose="020B0604020202020204" pitchFamily="34" charset="0"/>
              <a:buChar char="•"/>
              <a:defRPr/>
            </a:pPr>
            <a:r>
              <a:rPr lang="en-US" sz="2000">
                <a:effectLst>
                  <a:outerShdw blurRad="38100" dist="38100" dir="2700000" algn="tl">
                    <a:srgbClr val="000000"/>
                  </a:outerShdw>
                </a:effectLst>
                <a:hlinkClick r:id="rId14" action="ppaction://hlinksldjump"/>
              </a:rPr>
              <a:t>Singularity</a:t>
            </a:r>
            <a:endParaRPr lang="en-US" sz="2000">
              <a:effectLst>
                <a:outerShdw blurRad="38100" dist="38100" dir="2700000" algn="tl">
                  <a:srgbClr val="000000"/>
                </a:outerShdw>
              </a:effectLst>
            </a:endParaRPr>
          </a:p>
        </p:txBody>
      </p:sp>
      <p:sp>
        <p:nvSpPr>
          <p:cNvPr id="9" name="Rectangle 63"/>
          <p:cNvSpPr>
            <a:spLocks noChangeArrowheads="1"/>
          </p:cNvSpPr>
          <p:nvPr/>
        </p:nvSpPr>
        <p:spPr bwMode="auto">
          <a:xfrm>
            <a:off x="-457200" y="-76200"/>
            <a:ext cx="4038600" cy="1143000"/>
          </a:xfrm>
          <a:prstGeom prst="rect">
            <a:avLst/>
          </a:prstGeom>
          <a:noFill/>
          <a:ln w="9525">
            <a:noFill/>
            <a:miter lim="800000"/>
            <a:headEnd/>
            <a:tailEnd/>
          </a:ln>
          <a:effectLst/>
        </p:spPr>
        <p:txBody>
          <a:bodyPr anchor="ctr"/>
          <a:lstStyle/>
          <a:p>
            <a:pPr algn="ctr" eaLnBrk="0" hangingPunct="0">
              <a:defRPr/>
            </a:pPr>
            <a:r>
              <a:rPr lang="en-US" sz="3600" b="1">
                <a:solidFill>
                  <a:schemeClr val="tx2"/>
                </a:solidFill>
                <a:effectLst>
                  <a:outerShdw blurRad="38100" dist="38100" dir="2700000" algn="tl">
                    <a:srgbClr val="000000"/>
                  </a:outerShdw>
                </a:effectLst>
                <a:cs typeface="+mn-cs"/>
              </a:rPr>
              <a:t>Machine </a:t>
            </a:r>
            <a:br>
              <a:rPr lang="en-US" sz="3600" b="1">
                <a:solidFill>
                  <a:schemeClr val="tx2"/>
                </a:solidFill>
                <a:effectLst>
                  <a:outerShdw blurRad="38100" dist="38100" dir="2700000" algn="tl">
                    <a:srgbClr val="000000"/>
                  </a:outerShdw>
                </a:effectLst>
                <a:cs typeface="+mn-cs"/>
              </a:rPr>
            </a:br>
            <a:r>
              <a:rPr lang="en-US" sz="3600" b="1">
                <a:solidFill>
                  <a:schemeClr val="tx2"/>
                </a:solidFill>
                <a:effectLst>
                  <a:outerShdw blurRad="38100" dist="38100" dir="2700000" algn="tl">
                    <a:srgbClr val="000000"/>
                  </a:outerShdw>
                </a:effectLst>
                <a:cs typeface="+mn-cs"/>
              </a:rPr>
              <a:t>Learning</a:t>
            </a:r>
          </a:p>
        </p:txBody>
      </p:sp>
      <p:sp>
        <p:nvSpPr>
          <p:cNvPr id="17" name="Rectangle 63">
            <a:extLst>
              <a:ext uri="{FF2B5EF4-FFF2-40B4-BE49-F238E27FC236}">
                <a16:creationId xmlns:a16="http://schemas.microsoft.com/office/drawing/2014/main" id="{73F7BE12-D95E-462D-896B-3AEEC144E6C6}"/>
              </a:ext>
            </a:extLst>
          </p:cNvPr>
          <p:cNvSpPr>
            <a:spLocks noChangeArrowheads="1"/>
          </p:cNvSpPr>
          <p:nvPr/>
        </p:nvSpPr>
        <p:spPr bwMode="auto">
          <a:xfrm>
            <a:off x="2555648" y="-114300"/>
            <a:ext cx="4038600" cy="1143000"/>
          </a:xfrm>
          <a:prstGeom prst="rect">
            <a:avLst/>
          </a:prstGeom>
          <a:noFill/>
          <a:ln w="9525">
            <a:noFill/>
            <a:miter lim="800000"/>
            <a:headEnd/>
            <a:tailEnd/>
          </a:ln>
          <a:effectLst/>
        </p:spPr>
        <p:txBody>
          <a:bodyPr anchor="ctr"/>
          <a:lstStyle/>
          <a:p>
            <a:pPr algn="ctr" eaLnBrk="0" hangingPunct="0">
              <a:defRPr/>
            </a:pPr>
            <a:r>
              <a:rPr lang="en-US" sz="3600">
                <a:solidFill>
                  <a:schemeClr val="tx2"/>
                </a:solidFill>
                <a:effectLst/>
                <a:cs typeface="Times New Roman" panose="02020603050405020304" pitchFamily="18" charset="0"/>
              </a:rPr>
              <a:t>Introduction</a:t>
            </a:r>
            <a:endParaRPr lang="en-US" sz="3600" b="1">
              <a:solidFill>
                <a:schemeClr val="tx2"/>
              </a:solidFill>
              <a:effectLst>
                <a:outerShdw blurRad="38100" dist="38100" dir="2700000" algn="tl">
                  <a:srgbClr val="000000"/>
                </a:outerShdw>
              </a:effectLst>
              <a:cs typeface="Times New Roman" panose="02020603050405020304" pitchFamily="18" charset="0"/>
            </a:endParaRPr>
          </a:p>
        </p:txBody>
      </p:sp>
      <p:pic>
        <p:nvPicPr>
          <p:cNvPr id="18" name="Picture 8" descr="https://resources.inbenta.com/finger%20me%20AI.png">
            <a:extLst>
              <a:ext uri="{FF2B5EF4-FFF2-40B4-BE49-F238E27FC236}">
                <a16:creationId xmlns:a16="http://schemas.microsoft.com/office/drawing/2014/main" id="{748D5FFE-6756-4401-9D47-F860579314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6954" y="3616578"/>
            <a:ext cx="3400030" cy="153240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a:extLst>
              <a:ext uri="{FF2B5EF4-FFF2-40B4-BE49-F238E27FC236}">
                <a16:creationId xmlns:a16="http://schemas.microsoft.com/office/drawing/2014/main" id="{CDDA03F0-CF04-410D-B999-AFFC1B920155}"/>
              </a:ext>
            </a:extLst>
          </p:cNvPr>
          <p:cNvSpPr>
            <a:spLocks noGrp="1" noChangeArrowheads="1"/>
          </p:cNvSpPr>
          <p:nvPr>
            <p:ph type="subTitle" idx="1"/>
          </p:nvPr>
        </p:nvSpPr>
        <p:spPr>
          <a:xfrm>
            <a:off x="4413783" y="6084088"/>
            <a:ext cx="3124200" cy="609600"/>
          </a:xfrm>
        </p:spPr>
        <p:txBody>
          <a:bodyPr/>
          <a:lstStyle/>
          <a:p>
            <a:pPr>
              <a:defRPr/>
            </a:pPr>
            <a:r>
              <a:rPr lang="en-US" sz="2400" b="1">
                <a:solidFill>
                  <a:schemeClr val="tx2"/>
                </a:solidFill>
              </a:rPr>
              <a:t>Jeff Edmonds</a:t>
            </a:r>
          </a:p>
        </p:txBody>
      </p:sp>
      <p:sp>
        <p:nvSpPr>
          <p:cNvPr id="20" name="Rectangle 19">
            <a:extLst>
              <a:ext uri="{FF2B5EF4-FFF2-40B4-BE49-F238E27FC236}">
                <a16:creationId xmlns:a16="http://schemas.microsoft.com/office/drawing/2014/main" id="{A71C621E-FDE2-4693-B567-E86F0A468B9B}"/>
              </a:ext>
            </a:extLst>
          </p:cNvPr>
          <p:cNvSpPr/>
          <p:nvPr/>
        </p:nvSpPr>
        <p:spPr>
          <a:xfrm>
            <a:off x="4191000" y="6457890"/>
            <a:ext cx="4800600" cy="400110"/>
          </a:xfrm>
          <a:prstGeom prst="rect">
            <a:avLst/>
          </a:prstGeom>
        </p:spPr>
        <p:txBody>
          <a:bodyPr wrap="square">
            <a:spAutoFit/>
          </a:bodyPr>
          <a:lstStyle/>
          <a:p>
            <a:r>
              <a:rPr lang="en-CA" sz="2000"/>
              <a:t>www.eecs.yorku.ca/~jeff/courses</a:t>
            </a:r>
          </a:p>
        </p:txBody>
      </p:sp>
      <p:pic>
        <p:nvPicPr>
          <p:cNvPr id="21" name="Picture 809" descr="Image may contain: 1 person, indoor">
            <a:extLst>
              <a:ext uri="{FF2B5EF4-FFF2-40B4-BE49-F238E27FC236}">
                <a16:creationId xmlns:a16="http://schemas.microsoft.com/office/drawing/2014/main" id="{25378924-4712-4DF0-B2E0-0949A0B0EFB4}"/>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062"/>
          <a:stretch/>
        </p:blipFill>
        <p:spPr bwMode="auto">
          <a:xfrm>
            <a:off x="1122261" y="4968703"/>
            <a:ext cx="2288291" cy="18130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ext&#10;&#10;Description automatically generated">
            <a:extLst>
              <a:ext uri="{FF2B5EF4-FFF2-40B4-BE49-F238E27FC236}">
                <a16:creationId xmlns:a16="http://schemas.microsoft.com/office/drawing/2014/main" id="{11702F77-90E3-4B63-AEDD-C1684230D2E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92137" y="5217373"/>
            <a:ext cx="5143500" cy="850900"/>
          </a:xfrm>
          <a:prstGeom prst="rect">
            <a:avLst/>
          </a:prstGeom>
        </p:spPr>
      </p:pic>
      <p:pic>
        <p:nvPicPr>
          <p:cNvPr id="23" name="Picture 22">
            <a:extLst>
              <a:ext uri="{FF2B5EF4-FFF2-40B4-BE49-F238E27FC236}">
                <a16:creationId xmlns:a16="http://schemas.microsoft.com/office/drawing/2014/main" id="{AB49DF5C-61D1-4A7E-94D8-005E15A73B00}"/>
              </a:ext>
            </a:extLst>
          </p:cNvPr>
          <p:cNvPicPr>
            <a:picLocks noChangeAspect="1"/>
          </p:cNvPicPr>
          <p:nvPr/>
        </p:nvPicPr>
        <p:blipFill rotWithShape="1">
          <a:blip r:embed="rId18"/>
          <a:srcRect b="1507"/>
          <a:stretch/>
        </p:blipFill>
        <p:spPr>
          <a:xfrm>
            <a:off x="3581400" y="717014"/>
            <a:ext cx="3757217" cy="2825065"/>
          </a:xfrm>
          <a:prstGeom prst="rect">
            <a:avLst/>
          </a:prstGeom>
        </p:spPr>
      </p:pic>
      <p:grpSp>
        <p:nvGrpSpPr>
          <p:cNvPr id="24" name="Group 23">
            <a:extLst>
              <a:ext uri="{FF2B5EF4-FFF2-40B4-BE49-F238E27FC236}">
                <a16:creationId xmlns:a16="http://schemas.microsoft.com/office/drawing/2014/main" id="{9D15EF74-01E9-43B5-9F88-401D43A18F5B}"/>
              </a:ext>
            </a:extLst>
          </p:cNvPr>
          <p:cNvGrpSpPr/>
          <p:nvPr/>
        </p:nvGrpSpPr>
        <p:grpSpPr>
          <a:xfrm>
            <a:off x="7192347" y="76200"/>
            <a:ext cx="2001727" cy="1390771"/>
            <a:chOff x="5029200" y="2819400"/>
            <a:chExt cx="3410537" cy="1295400"/>
          </a:xfrm>
        </p:grpSpPr>
        <p:sp>
          <p:nvSpPr>
            <p:cNvPr id="25" name="Rectangle 24">
              <a:extLst>
                <a:ext uri="{FF2B5EF4-FFF2-40B4-BE49-F238E27FC236}">
                  <a16:creationId xmlns:a16="http://schemas.microsoft.com/office/drawing/2014/main" id="{7C48B6AF-7595-4679-BF8B-2575990C5764}"/>
                </a:ext>
              </a:extLst>
            </p:cNvPr>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a:p>
          </p:txBody>
        </p:sp>
        <p:pic>
          <p:nvPicPr>
            <p:cNvPr id="26" name="Picture 6" descr="Image result for convolutional neural network">
              <a:extLst>
                <a:ext uri="{FF2B5EF4-FFF2-40B4-BE49-F238E27FC236}">
                  <a16:creationId xmlns:a16="http://schemas.microsoft.com/office/drawing/2014/main" id="{07E9377E-9D89-43DC-A789-2D07F3DD0D1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410" descr="Related image">
            <a:extLst>
              <a:ext uri="{FF2B5EF4-FFF2-40B4-BE49-F238E27FC236}">
                <a16:creationId xmlns:a16="http://schemas.microsoft.com/office/drawing/2014/main" id="{85A1D121-5AE6-4AAA-BC3A-1C048FA0C17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59309" y="2310928"/>
            <a:ext cx="1851650" cy="123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27870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6" name="AutoShape 10"/>
          <p:cNvSpPr>
            <a:spLocks noChangeArrowheads="1"/>
          </p:cNvSpPr>
          <p:nvPr/>
        </p:nvSpPr>
        <p:spPr bwMode="auto">
          <a:xfrm>
            <a:off x="3352800" y="5839092"/>
            <a:ext cx="5410200" cy="954101"/>
          </a:xfrm>
          <a:prstGeom prst="wedgeRectCallout">
            <a:avLst>
              <a:gd name="adj1" fmla="val -54019"/>
              <a:gd name="adj2" fmla="val 16968"/>
            </a:avLst>
          </a:prstGeom>
          <a:solidFill>
            <a:schemeClr val="bg2"/>
          </a:solidFill>
          <a:ln w="9525">
            <a:solidFill>
              <a:schemeClr val="bg1"/>
            </a:solidFill>
            <a:miter lim="800000"/>
            <a:headEnd/>
            <a:tailEnd/>
          </a:ln>
        </p:spPr>
        <p:txBody>
          <a:bodyPr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anose="02020603050405020304" pitchFamily="18" charset="0"/>
              </a:rPr>
              <a:t>Please give me feedback</a:t>
            </a:r>
            <a:br>
              <a:rPr lang="en-US" altLang="en-US" sz="2800">
                <a:solidFill>
                  <a:schemeClr val="tx2"/>
                </a:solidFill>
                <a:latin typeface="Times New Roman" panose="02020603050405020304" pitchFamily="18" charset="0"/>
              </a:rPr>
            </a:br>
            <a:r>
              <a:rPr lang="en-US" altLang="en-US" sz="2800">
                <a:solidFill>
                  <a:schemeClr val="tx2"/>
                </a:solidFill>
                <a:latin typeface="Times New Roman" panose="02020603050405020304" pitchFamily="18" charset="0"/>
              </a:rPr>
              <a:t>so that I can better serve you.</a:t>
            </a:r>
            <a:endParaRPr lang="en-US" altLang="en-US" sz="1800">
              <a:solidFill>
                <a:schemeClr val="tx2"/>
              </a:solidFill>
              <a:latin typeface="Times New Roman" panose="02020603050405020304" pitchFamily="18" charset="0"/>
            </a:endParaRPr>
          </a:p>
        </p:txBody>
      </p:sp>
      <p:sp>
        <p:nvSpPr>
          <p:cNvPr id="12" name="AutoShape 9"/>
          <p:cNvSpPr>
            <a:spLocks noChangeArrowheads="1"/>
          </p:cNvSpPr>
          <p:nvPr/>
        </p:nvSpPr>
        <p:spPr bwMode="auto">
          <a:xfrm>
            <a:off x="3380942" y="3043321"/>
            <a:ext cx="5508331" cy="1384988"/>
          </a:xfrm>
          <a:prstGeom prst="wedgeRectCallout">
            <a:avLst>
              <a:gd name="adj1" fmla="val -53815"/>
              <a:gd name="adj2" fmla="val 75528"/>
            </a:avLst>
          </a:prstGeom>
          <a:solidFill>
            <a:schemeClr val="bg2"/>
          </a:solidFill>
          <a:ln w="9525">
            <a:solidFill>
              <a:schemeClr val="bg1"/>
            </a:solidFill>
            <a:miter lim="800000"/>
            <a:headEnd/>
            <a:tailEnd/>
          </a:ln>
        </p:spPr>
        <p:txBody>
          <a:bodyPr wrap="square"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anose="02020603050405020304" pitchFamily="18" charset="0"/>
              </a:rPr>
              <a:t>If you don’t understand</a:t>
            </a:r>
            <a:br>
              <a:rPr lang="en-US" altLang="en-US" sz="2800">
                <a:solidFill>
                  <a:schemeClr val="tx2"/>
                </a:solidFill>
                <a:latin typeface="Times New Roman" panose="02020603050405020304" pitchFamily="18" charset="0"/>
              </a:rPr>
            </a:br>
            <a:r>
              <a:rPr lang="en-US" altLang="en-US" sz="2800">
                <a:solidFill>
                  <a:schemeClr val="tx2"/>
                </a:solidFill>
                <a:latin typeface="Times New Roman" panose="02020603050405020304" pitchFamily="18" charset="0"/>
              </a:rPr>
              <a:t>specifically, what I am talking about</a:t>
            </a:r>
            <a:br>
              <a:rPr lang="en-US" altLang="en-US" sz="2800">
                <a:solidFill>
                  <a:schemeClr val="tx2"/>
                </a:solidFill>
                <a:latin typeface="Times New Roman" panose="02020603050405020304" pitchFamily="18" charset="0"/>
              </a:rPr>
            </a:br>
            <a:r>
              <a:rPr lang="en-US" altLang="en-US" sz="2800">
                <a:solidFill>
                  <a:schemeClr val="tx2"/>
                </a:solidFill>
                <a:latin typeface="Times New Roman" panose="02020603050405020304" pitchFamily="18" charset="0"/>
              </a:rPr>
              <a:t>PLEASE ASK.</a:t>
            </a:r>
            <a:endParaRPr lang="en-US" altLang="en-US" sz="1800">
              <a:solidFill>
                <a:schemeClr val="tx2"/>
              </a:solidFill>
              <a:latin typeface="Times New Roman" panose="02020603050405020304" pitchFamily="18" charset="0"/>
            </a:endParaRPr>
          </a:p>
        </p:txBody>
      </p:sp>
      <p:grpSp>
        <p:nvGrpSpPr>
          <p:cNvPr id="3" name="Group 2"/>
          <p:cNvGrpSpPr/>
          <p:nvPr/>
        </p:nvGrpSpPr>
        <p:grpSpPr>
          <a:xfrm>
            <a:off x="360363" y="-76200"/>
            <a:ext cx="8097837" cy="6781800"/>
            <a:chOff x="360363" y="-76200"/>
            <a:chExt cx="8097837" cy="6781800"/>
          </a:xfrm>
        </p:grpSpPr>
        <p:sp>
          <p:nvSpPr>
            <p:cNvPr id="13" name="Rectangle 2"/>
            <p:cNvSpPr txBox="1">
              <a:spLocks noChangeArrowheads="1"/>
            </p:cNvSpPr>
            <p:nvPr/>
          </p:nvSpPr>
          <p:spPr>
            <a:xfrm>
              <a:off x="685800" y="-76200"/>
              <a:ext cx="7772400" cy="1143000"/>
            </a:xfrm>
            <a:prstGeom prst="rect">
              <a:avLst/>
            </a:prstGeom>
          </p:spPr>
          <p:txBody>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eaLnBrk="1" hangingPunct="1"/>
              <a:r>
                <a:rPr lang="en-CA" altLang="en-US" sz="7200" kern="0">
                  <a:latin typeface="Script MT Bold" pitchFamily="66" charset="0"/>
                </a:rPr>
                <a:t>Welcome</a:t>
              </a: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570514"/>
              <a:ext cx="2535237" cy="31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228600" y="838200"/>
            <a:ext cx="9067800" cy="2246769"/>
          </a:xfrm>
          <a:prstGeom prst="rect">
            <a:avLst/>
          </a:prstGeom>
        </p:spPr>
        <p:txBody>
          <a:bodyPr wrap="square">
            <a:spAutoFit/>
          </a:bodyPr>
          <a:lstStyle/>
          <a:p>
            <a:pPr lvl="0"/>
            <a:r>
              <a:rPr lang="en-CA">
                <a:cs typeface="Times New Roman" panose="02020603050405020304" pitchFamily="18" charset="0"/>
              </a:rPr>
              <a:t>Goal: </a:t>
            </a:r>
          </a:p>
          <a:p>
            <a:pPr marL="457200" lvl="0" indent="-457200">
              <a:buFontTx/>
              <a:buChar char="-"/>
            </a:pPr>
            <a:r>
              <a:rPr lang="en-CA">
                <a:cs typeface="Times New Roman" panose="02020603050405020304" pitchFamily="18" charset="0"/>
              </a:rPr>
              <a:t>To present the intuition of the math    </a:t>
            </a:r>
            <a:br>
              <a:rPr lang="en-CA">
                <a:cs typeface="Times New Roman" panose="02020603050405020304" pitchFamily="18" charset="0"/>
              </a:rPr>
            </a:br>
            <a:r>
              <a:rPr lang="en-CA">
                <a:cs typeface="Times New Roman" panose="02020603050405020304" pitchFamily="18" charset="0"/>
              </a:rPr>
              <a:t>to people who have zero math background</a:t>
            </a:r>
          </a:p>
          <a:p>
            <a:pPr lvl="0"/>
            <a:r>
              <a:rPr lang="en-US">
                <a:cs typeface="Times New Roman" panose="02020603050405020304" pitchFamily="18" charset="0"/>
              </a:rPr>
              <a:t>     to give the high-level understanding of machine learning. </a:t>
            </a:r>
          </a:p>
          <a:p>
            <a:pPr lvl="0"/>
            <a:r>
              <a:rPr lang="en-US">
                <a:cs typeface="Times New Roman" panose="02020603050405020304" pitchFamily="18" charset="0"/>
              </a:rPr>
              <a:t>- I want </a:t>
            </a:r>
            <a:r>
              <a:rPr lang="en-US">
                <a:solidFill>
                  <a:srgbClr val="FF0000"/>
                </a:solidFill>
                <a:cs typeface="Times New Roman" panose="02020603050405020304" pitchFamily="18" charset="0"/>
              </a:rPr>
              <a:t>YOU</a:t>
            </a:r>
            <a:r>
              <a:rPr lang="en-US">
                <a:cs typeface="Times New Roman" panose="02020603050405020304" pitchFamily="18" charset="0"/>
              </a:rPr>
              <a:t> to understand everything I say.</a:t>
            </a:r>
            <a:endParaRPr lang="en-CA">
              <a:cs typeface="Times New Roman" panose="02020603050405020304" pitchFamily="18" charset="0"/>
            </a:endParaRPr>
          </a:p>
        </p:txBody>
      </p:sp>
      <p:sp>
        <p:nvSpPr>
          <p:cNvPr id="9" name="AutoShape 9"/>
          <p:cNvSpPr>
            <a:spLocks noChangeArrowheads="1"/>
          </p:cNvSpPr>
          <p:nvPr/>
        </p:nvSpPr>
        <p:spPr bwMode="auto">
          <a:xfrm>
            <a:off x="3429000" y="4454105"/>
            <a:ext cx="5197475" cy="1384988"/>
          </a:xfrm>
          <a:prstGeom prst="wedgeRectCallout">
            <a:avLst>
              <a:gd name="adj1" fmla="val -53815"/>
              <a:gd name="adj2" fmla="val 75528"/>
            </a:avLst>
          </a:prstGeom>
          <a:solidFill>
            <a:schemeClr val="bg2"/>
          </a:solidFill>
          <a:ln w="9525">
            <a:solidFill>
              <a:schemeClr val="bg1"/>
            </a:solidFill>
            <a:miter lim="800000"/>
            <a:headEnd/>
            <a:tailEnd/>
          </a:ln>
        </p:spPr>
        <p:txBody>
          <a:bodyPr wrap="square"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a:solidFill>
                  <a:schemeClr val="tx2"/>
                </a:solidFill>
                <a:latin typeface="Times New Roman" panose="02020603050405020304" pitchFamily="18" charset="0"/>
              </a:rPr>
              <a:t>If you have a question </a:t>
            </a:r>
            <a:br>
              <a:rPr lang="en-US" altLang="en-US" sz="2800">
                <a:solidFill>
                  <a:schemeClr val="tx2"/>
                </a:solidFill>
                <a:latin typeface="Times New Roman" panose="02020603050405020304" pitchFamily="18" charset="0"/>
              </a:rPr>
            </a:br>
            <a:r>
              <a:rPr lang="en-US" altLang="en-US" sz="2800">
                <a:solidFill>
                  <a:schemeClr val="tx2"/>
                </a:solidFill>
                <a:latin typeface="Times New Roman" panose="02020603050405020304" pitchFamily="18" charset="0"/>
              </a:rPr>
              <a:t>about what you think I should say</a:t>
            </a:r>
            <a:br>
              <a:rPr lang="en-US" altLang="en-US" sz="2800">
                <a:solidFill>
                  <a:schemeClr val="tx2"/>
                </a:solidFill>
                <a:latin typeface="Times New Roman" panose="02020603050405020304" pitchFamily="18" charset="0"/>
              </a:rPr>
            </a:br>
            <a:r>
              <a:rPr lang="en-US" altLang="en-US" sz="2800">
                <a:solidFill>
                  <a:schemeClr val="tx2"/>
                </a:solidFill>
                <a:latin typeface="Times New Roman" panose="02020603050405020304" pitchFamily="18" charset="0"/>
              </a:rPr>
              <a:t>PLEASE WAIT till the end.</a:t>
            </a:r>
            <a:endParaRPr lang="en-US" altLang="en-US" sz="180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36317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0106"/>
                                        </p:tgtEl>
                                        <p:attrNameLst>
                                          <p:attrName>style.visibility</p:attrName>
                                        </p:attrNameLst>
                                      </p:cBhvr>
                                      <p:to>
                                        <p:strVal val="visible"/>
                                      </p:to>
                                    </p:set>
                                    <p:anim calcmode="lin" valueType="num">
                                      <p:cBhvr additive="base">
                                        <p:cTn id="43" dur="500" fill="hold"/>
                                        <p:tgtEl>
                                          <p:spTgt spid="260106"/>
                                        </p:tgtEl>
                                        <p:attrNameLst>
                                          <p:attrName>ppt_x</p:attrName>
                                        </p:attrNameLst>
                                      </p:cBhvr>
                                      <p:tavLst>
                                        <p:tav tm="0">
                                          <p:val>
                                            <p:strVal val="0-#ppt_w/2"/>
                                          </p:val>
                                        </p:tav>
                                        <p:tav tm="100000">
                                          <p:val>
                                            <p:strVal val="#ppt_x"/>
                                          </p:val>
                                        </p:tav>
                                      </p:tavLst>
                                    </p:anim>
                                    <p:anim calcmode="lin" valueType="num">
                                      <p:cBhvr additive="base">
                                        <p:cTn id="44" dur="500" fill="hold"/>
                                        <p:tgtEl>
                                          <p:spTgt spid="260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6" grpId="0" animBg="1"/>
      <p:bldP spid="12" grpId="0" animBg="1"/>
      <p:bldP spid="9" grpId="0" animBg="1"/>
    </p:bldLst>
  </p:timing>
</p:sld>
</file>

<file path=ppt/theme/theme1.xml><?xml version="1.0" encoding="utf-8"?>
<a:theme xmlns:a="http://schemas.openxmlformats.org/drawingml/2006/main" name="Default Design">
  <a:themeElements>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solidFill>
        </a:ln>
      </a:spPr>
      <a:bodyPr wrap="none" rtlCol="0" anchor="ctr">
        <a:spAutoFit/>
      </a:bodyPr>
      <a:lstStyle>
        <a:defPPr algn="ctr">
          <a:defRPr sz="2400" dirty="0">
            <a:cs typeface="Times New Roman" panose="02020603050405020304" pitchFamily="18" charset="0"/>
            <a:sym typeface="Symbol" panose="05050102010706020507" pitchFamily="18" charset="2"/>
          </a:defRPr>
        </a:defPPr>
      </a:lstStyle>
    </a:spDef>
    <a:lnDef>
      <a:spPr bwMode="auto">
        <a:xfrm>
          <a:off x="0" y="0"/>
          <a:ext cx="1" cy="1"/>
        </a:xfrm>
        <a:custGeom>
          <a:avLst/>
          <a:gdLst/>
          <a:ahLst/>
          <a:cxnLst/>
          <a:rect l="0" t="0" r="0" b="0"/>
          <a:pathLst/>
        </a:custGeom>
        <a:noFill/>
        <a:ln w="38100" cap="sq" cmpd="sng" algn="ctr">
          <a:solidFill>
            <a:schemeClr val="hlink"/>
          </a:solidFill>
          <a:prstDash val="solid"/>
          <a:round/>
          <a:headEnd type="none" w="med" len="med"/>
          <a:tailEnd type="none" w="med" len="med"/>
        </a:ln>
        <a:effectLst/>
      </a:spPr>
      <a:bodyPr vert="horz" wrap="square" lIns="274320" tIns="45720" rIns="27432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a:spPr>
      <a:bodyPr wrap="square" lIns="274320" rIns="274320">
        <a:spAutoFit/>
      </a:bodyPr>
      <a:lstStyle>
        <a:defPPr>
          <a:spcBef>
            <a:spcPct val="0"/>
          </a:spcBef>
          <a:defRPr sz="3600" dirty="0" smtClean="0">
            <a:latin typeface="Times New Roman" panose="02020603050405020304" pitchFamily="18" charset="0"/>
            <a:cs typeface="Times New Roman" panose="02020603050405020304" pitchFamily="18" charset="0"/>
            <a:sym typeface="Symbol" panose="05050102010706020507" pitchFamily="18" charset="2"/>
          </a:defRPr>
        </a:defPPr>
      </a:lstStyle>
    </a:tx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179871</TotalTime>
  <Words>7019</Words>
  <Application>Microsoft Office PowerPoint</Application>
  <PresentationFormat>On-screen Show (4:3)</PresentationFormat>
  <Paragraphs>1459</Paragraphs>
  <Slides>98</Slides>
  <Notes>79</Notes>
  <HiddenSlides>0</HiddenSlides>
  <MMClips>0</MMClips>
  <ScaleCrop>false</ScaleCrop>
  <HeadingPairs>
    <vt:vector size="10"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98</vt:i4>
      </vt:variant>
      <vt:variant>
        <vt:lpstr>Custom Shows</vt:lpstr>
      </vt:variant>
      <vt:variant>
        <vt:i4>1</vt:i4>
      </vt:variant>
    </vt:vector>
  </HeadingPairs>
  <TitlesOfParts>
    <vt:vector size="108" baseType="lpstr">
      <vt:lpstr>Script MT Bold</vt:lpstr>
      <vt:lpstr>Arial</vt:lpstr>
      <vt:lpstr>Comic Sans MS</vt:lpstr>
      <vt:lpstr>Cambria Math</vt:lpstr>
      <vt:lpstr>Times New Roman</vt:lpstr>
      <vt:lpstr>Symbol</vt:lpstr>
      <vt:lpstr>Arial Rounded MT Bold</vt:lpstr>
      <vt:lpstr>Default Design</vt:lpstr>
      <vt:lpstr>Equation</vt:lpstr>
      <vt:lpstr>PowerPoint Presentation</vt:lpstr>
      <vt:lpstr>Magic</vt:lpstr>
      <vt:lpstr>Magic</vt:lpstr>
      <vt:lpstr>Magic</vt:lpstr>
      <vt:lpstr>Magic</vt:lpstr>
      <vt:lpstr>Magic</vt:lpstr>
      <vt:lpstr>PowerPoint Presentation</vt:lpstr>
      <vt:lpstr>PowerPoint Presentation</vt:lpstr>
      <vt:lpstr>Scary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Think  Like A Computer Scientist</dc:title>
  <dc:creator>Steven Rudich</dc:creator>
  <dc:description>Berkeley 1998</dc:description>
  <cp:lastModifiedBy>Jeff Edmonds</cp:lastModifiedBy>
  <cp:revision>3437</cp:revision>
  <cp:lastPrinted>1998-01-22T22:42:46Z</cp:lastPrinted>
  <dcterms:created xsi:type="dcterms:W3CDTF">1996-09-30T18:28:10Z</dcterms:created>
  <dcterms:modified xsi:type="dcterms:W3CDTF">2024-03-19T16:34:37Z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