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1" r:id="rId2"/>
    <p:sldMasterId id="2147483696" r:id="rId3"/>
  </p:sldMasterIdLst>
  <p:notesMasterIdLst>
    <p:notesMasterId r:id="rId71"/>
  </p:notesMasterIdLst>
  <p:handoutMasterIdLst>
    <p:handoutMasterId r:id="rId72"/>
  </p:handoutMasterIdLst>
  <p:sldIdLst>
    <p:sldId id="1056" r:id="rId4"/>
    <p:sldId id="885" r:id="rId5"/>
    <p:sldId id="1028" r:id="rId6"/>
    <p:sldId id="884" r:id="rId7"/>
    <p:sldId id="886" r:id="rId8"/>
    <p:sldId id="887" r:id="rId9"/>
    <p:sldId id="889" r:id="rId10"/>
    <p:sldId id="890" r:id="rId11"/>
    <p:sldId id="862" r:id="rId12"/>
    <p:sldId id="893" r:id="rId13"/>
    <p:sldId id="895" r:id="rId14"/>
    <p:sldId id="896" r:id="rId15"/>
    <p:sldId id="897" r:id="rId16"/>
    <p:sldId id="898" r:id="rId17"/>
    <p:sldId id="906" r:id="rId18"/>
    <p:sldId id="907" r:id="rId19"/>
    <p:sldId id="908" r:id="rId20"/>
    <p:sldId id="909" r:id="rId21"/>
    <p:sldId id="910" r:id="rId22"/>
    <p:sldId id="911" r:id="rId23"/>
    <p:sldId id="948" r:id="rId24"/>
    <p:sldId id="869" r:id="rId25"/>
    <p:sldId id="870" r:id="rId26"/>
    <p:sldId id="871" r:id="rId27"/>
    <p:sldId id="872" r:id="rId28"/>
    <p:sldId id="915" r:id="rId29"/>
    <p:sldId id="916" r:id="rId30"/>
    <p:sldId id="917" r:id="rId31"/>
    <p:sldId id="918" r:id="rId32"/>
    <p:sldId id="919" r:id="rId33"/>
    <p:sldId id="920" r:id="rId34"/>
    <p:sldId id="949" r:id="rId35"/>
    <p:sldId id="921" r:id="rId36"/>
    <p:sldId id="922" r:id="rId37"/>
    <p:sldId id="923" r:id="rId38"/>
    <p:sldId id="878" r:id="rId39"/>
    <p:sldId id="881" r:id="rId40"/>
    <p:sldId id="882" r:id="rId41"/>
    <p:sldId id="944" r:id="rId42"/>
    <p:sldId id="1001" r:id="rId43"/>
    <p:sldId id="1000" r:id="rId44"/>
    <p:sldId id="1002" r:id="rId45"/>
    <p:sldId id="947" r:id="rId46"/>
    <p:sldId id="930" r:id="rId47"/>
    <p:sldId id="939" r:id="rId48"/>
    <p:sldId id="940" r:id="rId49"/>
    <p:sldId id="941" r:id="rId50"/>
    <p:sldId id="942" r:id="rId51"/>
    <p:sldId id="1131" r:id="rId52"/>
    <p:sldId id="1138" r:id="rId53"/>
    <p:sldId id="1140" r:id="rId54"/>
    <p:sldId id="1185" r:id="rId55"/>
    <p:sldId id="1189" r:id="rId56"/>
    <p:sldId id="1188" r:id="rId57"/>
    <p:sldId id="1141" r:id="rId58"/>
    <p:sldId id="1181" r:id="rId59"/>
    <p:sldId id="1142" r:id="rId60"/>
    <p:sldId id="1176" r:id="rId61"/>
    <p:sldId id="1190" r:id="rId62"/>
    <p:sldId id="1161" r:id="rId63"/>
    <p:sldId id="1172" r:id="rId64"/>
    <p:sldId id="1173" r:id="rId65"/>
    <p:sldId id="1174" r:id="rId66"/>
    <p:sldId id="1175" r:id="rId67"/>
    <p:sldId id="1179" r:id="rId68"/>
    <p:sldId id="1177" r:id="rId69"/>
    <p:sldId id="1134" r:id="rId70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66FF66"/>
    <a:srgbClr val="CC00FF"/>
    <a:srgbClr val="000066"/>
    <a:srgbClr val="9900CC"/>
    <a:srgbClr val="FF5050"/>
    <a:srgbClr val="008000"/>
    <a:srgbClr val="9900FF"/>
    <a:srgbClr val="00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B48598D-9F62-40B0-8E04-0F39BA542270}" v="3" dt="2022-03-09T21:11:15.23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489" autoAdjust="0"/>
    <p:restoredTop sz="94494" autoAdjust="0"/>
  </p:normalViewPr>
  <p:slideViewPr>
    <p:cSldViewPr>
      <p:cViewPr varScale="1">
        <p:scale>
          <a:sx n="69" d="100"/>
          <a:sy n="69" d="100"/>
        </p:scale>
        <p:origin x="966" y="96"/>
      </p:cViewPr>
      <p:guideLst>
        <p:guide orient="horz" pos="3360"/>
        <p:guide pos="2880"/>
      </p:guideLst>
    </p:cSldViewPr>
  </p:slideViewPr>
  <p:outlineViewPr>
    <p:cViewPr>
      <p:scale>
        <a:sx n="25" d="100"/>
        <a:sy n="25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</p:sldLst>
  </p:outlineViewPr>
  <p:notesTextViewPr>
    <p:cViewPr>
      <p:scale>
        <a:sx n="400" d="100"/>
        <a:sy n="400" d="100"/>
      </p:scale>
      <p:origin x="0" y="0"/>
    </p:cViewPr>
  </p:notesTextViewPr>
  <p:sorterViewPr>
    <p:cViewPr>
      <p:scale>
        <a:sx n="66" d="100"/>
        <a:sy n="66" d="100"/>
      </p:scale>
      <p:origin x="0" y="-54171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tableStyles" Target="tableStyles.xml"/><Relationship Id="rId7" Type="http://schemas.openxmlformats.org/officeDocument/2006/relationships/slide" Target="slides/slide4.xml"/><Relationship Id="rId71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61" Type="http://schemas.openxmlformats.org/officeDocument/2006/relationships/slide" Target="slides/slide58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microsoft.com/office/2015/10/relationships/revisionInfo" Target="revisionInfo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31.xml"/><Relationship Id="rId13" Type="http://schemas.openxmlformats.org/officeDocument/2006/relationships/slide" Target="slides/slide37.xml"/><Relationship Id="rId3" Type="http://schemas.openxmlformats.org/officeDocument/2006/relationships/slide" Target="slides/slide26.xml"/><Relationship Id="rId7" Type="http://schemas.openxmlformats.org/officeDocument/2006/relationships/slide" Target="slides/slide30.xml"/><Relationship Id="rId12" Type="http://schemas.openxmlformats.org/officeDocument/2006/relationships/slide" Target="slides/slide35.xml"/><Relationship Id="rId2" Type="http://schemas.openxmlformats.org/officeDocument/2006/relationships/slide" Target="slides/slide25.xml"/><Relationship Id="rId1" Type="http://schemas.openxmlformats.org/officeDocument/2006/relationships/slide" Target="slides/slide1.xml"/><Relationship Id="rId6" Type="http://schemas.openxmlformats.org/officeDocument/2006/relationships/slide" Target="slides/slide29.xml"/><Relationship Id="rId11" Type="http://schemas.openxmlformats.org/officeDocument/2006/relationships/slide" Target="slides/slide34.xml"/><Relationship Id="rId5" Type="http://schemas.openxmlformats.org/officeDocument/2006/relationships/slide" Target="slides/slide28.xml"/><Relationship Id="rId10" Type="http://schemas.openxmlformats.org/officeDocument/2006/relationships/slide" Target="slides/slide33.xml"/><Relationship Id="rId4" Type="http://schemas.openxmlformats.org/officeDocument/2006/relationships/slide" Target="slides/slide27.xml"/><Relationship Id="rId9" Type="http://schemas.openxmlformats.org/officeDocument/2006/relationships/slide" Target="slides/slide3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47C155AA-1247-4016-9DE7-B599873C5CB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939636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0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690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9491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90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13690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690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54864530-3AAB-4444-B5AF-CE0A88C7210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73879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9E90BF9-B3E9-4FC8-AE18-28C07492007D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</a:t>
            </a:fld>
            <a:endParaRPr lang="en-CA" altLang="en-US" dirty="0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9814FBA-DB8D-4F16-AB55-559080425FE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</a:t>
            </a:fld>
            <a:endParaRPr lang="en-CA" altLang="en-US"/>
          </a:p>
        </p:txBody>
      </p:sp>
      <p:sp>
        <p:nvSpPr>
          <p:cNvPr id="445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1D5D39E1-1E57-4919-B6CD-78B1F488A01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</a:t>
            </a:fld>
            <a:endParaRPr lang="en-CA" altLang="en-US"/>
          </a:p>
        </p:txBody>
      </p:sp>
      <p:sp>
        <p:nvSpPr>
          <p:cNvPr id="446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6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D642B07-B288-488D-9115-63C4BA752E2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</a:t>
            </a:fld>
            <a:endParaRPr lang="en-CA" altLang="en-US"/>
          </a:p>
        </p:txBody>
      </p:sp>
      <p:sp>
        <p:nvSpPr>
          <p:cNvPr id="447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7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350E4FD-3D03-4A3F-83DE-3FE75814C66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</a:t>
            </a:fld>
            <a:endParaRPr lang="en-CA" altLang="en-US"/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2DBFB3A-7EA1-4C72-AE5A-2E09D4F1BC4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14</a:t>
            </a:fld>
            <a:endParaRPr lang="en-CA" altLang="en-US"/>
          </a:p>
        </p:txBody>
      </p:sp>
      <p:sp>
        <p:nvSpPr>
          <p:cNvPr id="449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9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610A28EC-5BC5-401A-BA2E-306231FEAAE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15</a:t>
            </a:fld>
            <a:endParaRPr lang="en-CA" altLang="en-US"/>
          </a:p>
        </p:txBody>
      </p:sp>
      <p:sp>
        <p:nvSpPr>
          <p:cNvPr id="450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3E92A6-361F-4209-B2DD-064BDAB0874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16</a:t>
            </a:fld>
            <a:endParaRPr lang="en-CA" altLang="en-US"/>
          </a:p>
        </p:txBody>
      </p:sp>
      <p:sp>
        <p:nvSpPr>
          <p:cNvPr id="451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1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1081FD0-8287-4061-ABCF-8994AC3C14C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17</a:t>
            </a:fld>
            <a:endParaRPr lang="en-CA" altLang="en-US"/>
          </a:p>
        </p:txBody>
      </p:sp>
      <p:sp>
        <p:nvSpPr>
          <p:cNvPr id="452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2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0FCCDE-7C0B-4ECF-BF07-FFBF60BA7D0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18</a:t>
            </a:fld>
            <a:endParaRPr lang="en-CA" altLang="en-US"/>
          </a:p>
        </p:txBody>
      </p:sp>
      <p:sp>
        <p:nvSpPr>
          <p:cNvPr id="453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3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59EE281-068A-417A-98E6-C8372D6D518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19</a:t>
            </a:fld>
            <a:endParaRPr lang="en-CA" altLang="en-US"/>
          </a:p>
        </p:txBody>
      </p:sp>
      <p:sp>
        <p:nvSpPr>
          <p:cNvPr id="454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4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065F4C8D-E5F9-4B1D-85CC-26525D828BA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</a:t>
            </a:fld>
            <a:endParaRPr lang="en-CA" altLang="en-US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CB4B8B4-6C82-4D42-8EDE-C5171FCDFBF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20</a:t>
            </a:fld>
            <a:endParaRPr lang="en-CA" altLang="en-US"/>
          </a:p>
        </p:txBody>
      </p:sp>
      <p:sp>
        <p:nvSpPr>
          <p:cNvPr id="455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5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79B703F-5138-45BA-8BAD-1970813BDAC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21</a:t>
            </a:fld>
            <a:endParaRPr lang="en-CA" altLang="en-US"/>
          </a:p>
        </p:txBody>
      </p:sp>
      <p:sp>
        <p:nvSpPr>
          <p:cNvPr id="456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6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60697BB-A671-40EE-AACD-8F999C120A7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22</a:t>
            </a:fld>
            <a:endParaRPr lang="en-CA" altLang="en-US"/>
          </a:p>
        </p:txBody>
      </p:sp>
      <p:sp>
        <p:nvSpPr>
          <p:cNvPr id="457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7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CDDFCB4-D5A4-4964-A775-A93AE7BE3B0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23</a:t>
            </a:fld>
            <a:endParaRPr lang="en-CA" altLang="en-US"/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6335BBD-5BB4-4B8C-ADB2-8E070D09F99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24</a:t>
            </a:fld>
            <a:endParaRPr lang="en-CA" altLang="en-US"/>
          </a:p>
        </p:txBody>
      </p:sp>
      <p:sp>
        <p:nvSpPr>
          <p:cNvPr id="459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9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6B8BDF7-225D-4772-AF7F-305D5647B3B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25</a:t>
            </a:fld>
            <a:endParaRPr lang="en-CA" altLang="en-US"/>
          </a:p>
        </p:txBody>
      </p:sp>
      <p:sp>
        <p:nvSpPr>
          <p:cNvPr id="460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4C0A49C-DF6E-4F21-A75B-739ED209C37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26</a:t>
            </a:fld>
            <a:endParaRPr lang="en-CA" altLang="en-US"/>
          </a:p>
        </p:txBody>
      </p:sp>
      <p:sp>
        <p:nvSpPr>
          <p:cNvPr id="461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1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1C0DCA4-BCD1-4B83-BF9B-C430A46D293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27</a:t>
            </a:fld>
            <a:endParaRPr lang="en-CA" altLang="en-US"/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7B6F40C-CF6C-440C-9953-909EBA6C9C4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28</a:t>
            </a:fld>
            <a:endParaRPr lang="en-CA" altLang="en-US"/>
          </a:p>
        </p:txBody>
      </p:sp>
      <p:sp>
        <p:nvSpPr>
          <p:cNvPr id="463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3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995F5E0-97CD-46CF-A10B-F9572842B09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29</a:t>
            </a:fld>
            <a:endParaRPr lang="en-CA" altLang="en-US"/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065F4C8D-E5F9-4B1D-85CC-26525D828BA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</a:t>
            </a:fld>
            <a:endParaRPr lang="en-CA" altLang="en-US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4009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5E49E0-D1BE-4C4E-94B7-533E28B103A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30</a:t>
            </a:fld>
            <a:endParaRPr lang="en-CA" altLang="en-US"/>
          </a:p>
        </p:txBody>
      </p:sp>
      <p:sp>
        <p:nvSpPr>
          <p:cNvPr id="465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0F7BAFD-FBD7-407B-BDCD-C738E596B07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31</a:t>
            </a:fld>
            <a:endParaRPr lang="en-CA" altLang="en-US"/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929A19D-3351-4934-9A24-D7DADFF3369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32</a:t>
            </a:fld>
            <a:endParaRPr lang="en-CA" altLang="en-US"/>
          </a:p>
        </p:txBody>
      </p:sp>
      <p:sp>
        <p:nvSpPr>
          <p:cNvPr id="467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284683D-49C8-4903-9291-084C2EFB1A7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33</a:t>
            </a:fld>
            <a:endParaRPr lang="en-CA" altLang="en-US"/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BFC489B-BD40-4316-A6FF-4141EADBAF7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34</a:t>
            </a:fld>
            <a:endParaRPr lang="en-CA" altLang="en-US"/>
          </a:p>
        </p:txBody>
      </p:sp>
      <p:sp>
        <p:nvSpPr>
          <p:cNvPr id="470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15EF5625-5E7E-443D-8AC6-7CE7AD13EE8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35</a:t>
            </a:fld>
            <a:endParaRPr lang="en-CA" altLang="en-US"/>
          </a:p>
        </p:txBody>
      </p:sp>
      <p:sp>
        <p:nvSpPr>
          <p:cNvPr id="471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CA473E3-962C-4C0B-8566-85D9069C7E5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36</a:t>
            </a:fld>
            <a:endParaRPr lang="en-CA" altLang="en-US"/>
          </a:p>
        </p:txBody>
      </p:sp>
      <p:sp>
        <p:nvSpPr>
          <p:cNvPr id="472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2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D10EF34-E1BD-4089-8BA9-89AF69D0DB9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37</a:t>
            </a:fld>
            <a:endParaRPr lang="en-CA" altLang="en-US"/>
          </a:p>
        </p:txBody>
      </p:sp>
      <p:sp>
        <p:nvSpPr>
          <p:cNvPr id="473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3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068DB8C-DBCC-4126-8FC2-BFE5D6E0D3E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38</a:t>
            </a:fld>
            <a:endParaRPr lang="en-CA" altLang="en-US"/>
          </a:p>
        </p:txBody>
      </p:sp>
      <p:sp>
        <p:nvSpPr>
          <p:cNvPr id="474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4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39</a:t>
            </a:fld>
            <a:endParaRPr lang="en-CA" altLang="en-US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448BD4F-CA60-464A-90F1-C8B032990BA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</a:t>
            </a:fld>
            <a:endParaRPr lang="en-CA" altLang="en-US"/>
          </a:p>
        </p:txBody>
      </p:sp>
      <p:sp>
        <p:nvSpPr>
          <p:cNvPr id="439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40</a:t>
            </a:fld>
            <a:endParaRPr lang="en-CA" altLang="en-US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41</a:t>
            </a:fld>
            <a:endParaRPr lang="en-CA" altLang="en-US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42</a:t>
            </a:fld>
            <a:endParaRPr lang="en-CA" altLang="en-US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B420BCE-9C97-4AAA-992F-978F8EF2ED2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43</a:t>
            </a:fld>
            <a:endParaRPr lang="en-CA" altLang="en-US"/>
          </a:p>
        </p:txBody>
      </p:sp>
      <p:sp>
        <p:nvSpPr>
          <p:cNvPr id="478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8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224865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289329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48744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696534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50595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5777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C1D0105-9E7C-42EE-AF46-EFC37DC4F51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5</a:t>
            </a:fld>
            <a:endParaRPr lang="en-CA" altLang="en-US"/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327465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838346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835750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56989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831971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955659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96173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84785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711030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0045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42BCFE8-617A-4FC5-B766-311AE0E37B2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6</a:t>
            </a:fld>
            <a:endParaRPr lang="en-CA" altLang="en-US"/>
          </a:p>
        </p:txBody>
      </p:sp>
      <p:sp>
        <p:nvSpPr>
          <p:cNvPr id="441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1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FA2B7FA-2BAA-4DB5-ABC7-4FAE3200CFC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94778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83B269-004D-444F-9C6E-DAC93B91198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7</a:t>
            </a:fld>
            <a:endParaRPr lang="en-CA" altLang="en-US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7246405-13A5-46E8-BA29-D55D448B278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8</a:t>
            </a:fld>
            <a:endParaRPr lang="en-CA" altLang="en-US"/>
          </a:p>
        </p:txBody>
      </p:sp>
      <p:sp>
        <p:nvSpPr>
          <p:cNvPr id="443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13D5E16-A3CC-4F0B-9BD2-359A7A64863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9</a:t>
            </a:fld>
            <a:endParaRPr lang="en-CA" altLang="en-US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11E2D5-81F4-48AD-9748-ECDA5F8BF72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119953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AE97E-3253-4F31-A44C-93AECB507D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5411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EC6A3B-44D9-4F3E-88CF-74565B57D69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335564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15089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E1B8BA-0433-406C-AFBA-EC17BC5ABBE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272028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D1230-C27D-4EAE-9B8E-9C5B973CA64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364224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11E2D5-81F4-48AD-9748-ECDA5F8BF72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071149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75687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6469-F9AE-4321-B7A7-BDA4EDDB57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0374656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DB049-28FB-4A13-8FC3-4537FF0E130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508291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54003-D2F5-492C-895A-73083B05A11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224963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842755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EEA59-6D52-4A07-84EB-1A392F46D17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862504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C0891-2F6D-4541-BBDC-F3390B73182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08178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A114-EC89-42A0-8D6F-04CD081FC12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122990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D60A0-795C-45C4-B041-D597757AF5F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3520509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AE97E-3253-4F31-A44C-93AECB507D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291075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EC6A3B-44D9-4F3E-88CF-74565B57D69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0169985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610791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E1B8BA-0433-406C-AFBA-EC17BC5ABBE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3832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D1230-C27D-4EAE-9B8E-9C5B973CA64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56119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11762B-602A-4636-85AC-12840A9A08D1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0446835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6469-F9AE-4321-B7A7-BDA4EDDB57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619025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AF8F4C-3D74-45AB-8C34-2EA55E4198FE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5235983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9D1A70-D53D-450C-948E-1A55C6C4B7C4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42433500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C67C6D-6538-46B2-AD6D-228E1B0598D9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20075323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93C71D-2207-4E0E-88E5-4AE5190C17BA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2678754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F1D06E-A7BB-4FF5-8794-53EDEC2B8E62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5508539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E4ACC3-4023-4C6C-BC11-F72E0EF1C994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61423593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44158D-4E7E-442E-BC55-0A1707B4D34E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4221824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CB0C3-73AA-4E9A-876C-EAC35273432D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3712178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734B0-BC4F-45DB-B4AA-D87E196F4AD7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8869117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31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4D3371-89C3-43C9-8FD5-0192A79AD69F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486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DB049-28FB-4A13-8FC3-4537FF0E130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077434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7526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886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B08DBC-3D49-4E2A-80E8-21D459AEC7FB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5188319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54003-D2F5-492C-895A-73083B05A11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139732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EEA59-6D52-4A07-84EB-1A392F46D17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293395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C0891-2F6D-4541-BBDC-F3390B73182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766709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A114-EC89-42A0-8D6F-04CD081FC12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958718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D60A0-795C-45C4-B041-D597757AF5F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16528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20615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>
              <a:defRPr/>
            </a:pPr>
            <a:fld id="{0F59DD60-AFCC-48E5-82F5-F3E8AB739566}" type="datetime1">
              <a:rPr lang="en-US"/>
              <a:pPr>
                <a:defRPr/>
              </a:pPr>
              <a:t>7/14/2024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12092722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7.jpeg"/><Relationship Id="rId3" Type="http://schemas.openxmlformats.org/officeDocument/2006/relationships/image" Target="../media/image18.jpeg"/><Relationship Id="rId7" Type="http://schemas.openxmlformats.org/officeDocument/2006/relationships/image" Target="../media/image21.jpeg"/><Relationship Id="rId12" Type="http://schemas.openxmlformats.org/officeDocument/2006/relationships/image" Target="../media/image1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jpeg"/><Relationship Id="rId11" Type="http://schemas.openxmlformats.org/officeDocument/2006/relationships/image" Target="../media/image15.jpeg"/><Relationship Id="rId5" Type="http://schemas.openxmlformats.org/officeDocument/2006/relationships/image" Target="../media/image8.jpeg"/><Relationship Id="rId10" Type="http://schemas.openxmlformats.org/officeDocument/2006/relationships/image" Target="../media/image14.jpeg"/><Relationship Id="rId4" Type="http://schemas.openxmlformats.org/officeDocument/2006/relationships/image" Target="../media/image7.jpeg"/><Relationship Id="rId9" Type="http://schemas.openxmlformats.org/officeDocument/2006/relationships/image" Target="../media/image13.jpeg"/><Relationship Id="rId1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7.jpeg"/><Relationship Id="rId3" Type="http://schemas.openxmlformats.org/officeDocument/2006/relationships/image" Target="../media/image8.jpeg"/><Relationship Id="rId7" Type="http://schemas.openxmlformats.org/officeDocument/2006/relationships/image" Target="../media/image7.jpeg"/><Relationship Id="rId12" Type="http://schemas.openxmlformats.org/officeDocument/2006/relationships/image" Target="../media/image1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jpeg"/><Relationship Id="rId11" Type="http://schemas.openxmlformats.org/officeDocument/2006/relationships/image" Target="../media/image15.jpeg"/><Relationship Id="rId5" Type="http://schemas.openxmlformats.org/officeDocument/2006/relationships/image" Target="../media/image18.jpeg"/><Relationship Id="rId10" Type="http://schemas.openxmlformats.org/officeDocument/2006/relationships/image" Target="../media/image13.jpeg"/><Relationship Id="rId4" Type="http://schemas.openxmlformats.org/officeDocument/2006/relationships/image" Target="../media/image14.jpeg"/><Relationship Id="rId9" Type="http://schemas.openxmlformats.org/officeDocument/2006/relationships/image" Target="../media/image12.jpeg"/><Relationship Id="rId14" Type="http://schemas.openxmlformats.org/officeDocument/2006/relationships/image" Target="../media/image11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7.jpeg"/><Relationship Id="rId3" Type="http://schemas.openxmlformats.org/officeDocument/2006/relationships/image" Target="../media/image8.jpeg"/><Relationship Id="rId7" Type="http://schemas.openxmlformats.org/officeDocument/2006/relationships/image" Target="../media/image7.jpeg"/><Relationship Id="rId12" Type="http://schemas.openxmlformats.org/officeDocument/2006/relationships/image" Target="../media/image1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jpeg"/><Relationship Id="rId11" Type="http://schemas.openxmlformats.org/officeDocument/2006/relationships/image" Target="../media/image15.jpeg"/><Relationship Id="rId5" Type="http://schemas.openxmlformats.org/officeDocument/2006/relationships/image" Target="../media/image18.jpeg"/><Relationship Id="rId10" Type="http://schemas.openxmlformats.org/officeDocument/2006/relationships/image" Target="../media/image13.jpeg"/><Relationship Id="rId4" Type="http://schemas.openxmlformats.org/officeDocument/2006/relationships/image" Target="../media/image14.jpeg"/><Relationship Id="rId9" Type="http://schemas.openxmlformats.org/officeDocument/2006/relationships/image" Target="../media/image12.jpeg"/><Relationship Id="rId14" Type="http://schemas.openxmlformats.org/officeDocument/2006/relationships/image" Target="../media/image11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8.jpeg"/><Relationship Id="rId7" Type="http://schemas.openxmlformats.org/officeDocument/2006/relationships/image" Target="../media/image7.jpeg"/><Relationship Id="rId12" Type="http://schemas.openxmlformats.org/officeDocument/2006/relationships/image" Target="../media/image1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jpeg"/><Relationship Id="rId11" Type="http://schemas.openxmlformats.org/officeDocument/2006/relationships/image" Target="../media/image17.jpeg"/><Relationship Id="rId5" Type="http://schemas.openxmlformats.org/officeDocument/2006/relationships/image" Target="../media/image18.jpeg"/><Relationship Id="rId10" Type="http://schemas.openxmlformats.org/officeDocument/2006/relationships/image" Target="../media/image16.jpeg"/><Relationship Id="rId4" Type="http://schemas.openxmlformats.org/officeDocument/2006/relationships/image" Target="../media/image14.jpeg"/><Relationship Id="rId9" Type="http://schemas.openxmlformats.org/officeDocument/2006/relationships/image" Target="../media/image13.jpeg"/><Relationship Id="rId14" Type="http://schemas.openxmlformats.org/officeDocument/2006/relationships/image" Target="../media/image11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13" Type="http://schemas.openxmlformats.org/officeDocument/2006/relationships/image" Target="../media/image9.jpeg"/><Relationship Id="rId3" Type="http://schemas.openxmlformats.org/officeDocument/2006/relationships/image" Target="../media/image8.jpeg"/><Relationship Id="rId7" Type="http://schemas.openxmlformats.org/officeDocument/2006/relationships/image" Target="../media/image16.jpe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0.jpeg"/><Relationship Id="rId11" Type="http://schemas.openxmlformats.org/officeDocument/2006/relationships/image" Target="../media/image11.jpeg"/><Relationship Id="rId5" Type="http://schemas.openxmlformats.org/officeDocument/2006/relationships/image" Target="../media/image7.jpeg"/><Relationship Id="rId10" Type="http://schemas.openxmlformats.org/officeDocument/2006/relationships/image" Target="../media/image15.jpeg"/><Relationship Id="rId4" Type="http://schemas.openxmlformats.org/officeDocument/2006/relationships/image" Target="../media/image14.jpeg"/><Relationship Id="rId9" Type="http://schemas.openxmlformats.org/officeDocument/2006/relationships/image" Target="../media/image12.jpeg"/><Relationship Id="rId14" Type="http://schemas.openxmlformats.org/officeDocument/2006/relationships/image" Target="../media/image22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13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jpeg"/><Relationship Id="rId11" Type="http://schemas.openxmlformats.org/officeDocument/2006/relationships/image" Target="../media/image8.jpeg"/><Relationship Id="rId5" Type="http://schemas.openxmlformats.org/officeDocument/2006/relationships/image" Target="../media/image16.jpeg"/><Relationship Id="rId10" Type="http://schemas.openxmlformats.org/officeDocument/2006/relationships/image" Target="../media/image22.jpeg"/><Relationship Id="rId4" Type="http://schemas.openxmlformats.org/officeDocument/2006/relationships/image" Target="../media/image10.jpeg"/><Relationship Id="rId9" Type="http://schemas.openxmlformats.org/officeDocument/2006/relationships/image" Target="../media/image9.jpeg"/><Relationship Id="rId14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9.jpeg"/><Relationship Id="rId3" Type="http://schemas.openxmlformats.org/officeDocument/2006/relationships/image" Target="../media/image7.jpeg"/><Relationship Id="rId7" Type="http://schemas.openxmlformats.org/officeDocument/2006/relationships/image" Target="../media/image8.jpe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1.jpeg"/><Relationship Id="rId11" Type="http://schemas.openxmlformats.org/officeDocument/2006/relationships/image" Target="../media/image10.jpeg"/><Relationship Id="rId5" Type="http://schemas.openxmlformats.org/officeDocument/2006/relationships/image" Target="../media/image17.jpeg"/><Relationship Id="rId10" Type="http://schemas.openxmlformats.org/officeDocument/2006/relationships/image" Target="../media/image15.jpeg"/><Relationship Id="rId4" Type="http://schemas.openxmlformats.org/officeDocument/2006/relationships/image" Target="../media/image16.jpeg"/><Relationship Id="rId9" Type="http://schemas.openxmlformats.org/officeDocument/2006/relationships/image" Target="../media/image12.jpeg"/><Relationship Id="rId14" Type="http://schemas.openxmlformats.org/officeDocument/2006/relationships/image" Target="../media/image22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2.jpeg"/><Relationship Id="rId3" Type="http://schemas.openxmlformats.org/officeDocument/2006/relationships/image" Target="../media/image7.jpeg"/><Relationship Id="rId7" Type="http://schemas.openxmlformats.org/officeDocument/2006/relationships/image" Target="../media/image18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0.jpeg"/><Relationship Id="rId11" Type="http://schemas.openxmlformats.org/officeDocument/2006/relationships/image" Target="../media/image8.jpeg"/><Relationship Id="rId5" Type="http://schemas.openxmlformats.org/officeDocument/2006/relationships/image" Target="../media/image17.jpeg"/><Relationship Id="rId10" Type="http://schemas.openxmlformats.org/officeDocument/2006/relationships/image" Target="../media/image11.jpeg"/><Relationship Id="rId4" Type="http://schemas.openxmlformats.org/officeDocument/2006/relationships/image" Target="../media/image16.jpeg"/><Relationship Id="rId9" Type="http://schemas.openxmlformats.org/officeDocument/2006/relationships/image" Target="../media/image22.jpeg"/><Relationship Id="rId14" Type="http://schemas.openxmlformats.org/officeDocument/2006/relationships/image" Target="../media/image15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9.jpeg"/><Relationship Id="rId3" Type="http://schemas.openxmlformats.org/officeDocument/2006/relationships/image" Target="../media/image16.jpeg"/><Relationship Id="rId7" Type="http://schemas.openxmlformats.org/officeDocument/2006/relationships/image" Target="../media/image14.jpe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21.jpeg"/><Relationship Id="rId5" Type="http://schemas.openxmlformats.org/officeDocument/2006/relationships/image" Target="../media/image11.jpeg"/><Relationship Id="rId10" Type="http://schemas.openxmlformats.org/officeDocument/2006/relationships/image" Target="../media/image7.jpeg"/><Relationship Id="rId4" Type="http://schemas.openxmlformats.org/officeDocument/2006/relationships/image" Target="../media/image17.jpeg"/><Relationship Id="rId9" Type="http://schemas.openxmlformats.org/officeDocument/2006/relationships/image" Target="../media/image15.jpeg"/><Relationship Id="rId14" Type="http://schemas.openxmlformats.org/officeDocument/2006/relationships/image" Target="../media/image13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openxmlformats.org/officeDocument/2006/relationships/image" Target="../media/image12.jpeg"/><Relationship Id="rId3" Type="http://schemas.openxmlformats.org/officeDocument/2006/relationships/image" Target="../media/image17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jpeg"/><Relationship Id="rId11" Type="http://schemas.openxmlformats.org/officeDocument/2006/relationships/image" Target="../media/image8.jpeg"/><Relationship Id="rId5" Type="http://schemas.openxmlformats.org/officeDocument/2006/relationships/image" Target="../media/image21.jpeg"/><Relationship Id="rId10" Type="http://schemas.openxmlformats.org/officeDocument/2006/relationships/image" Target="../media/image11.jpeg"/><Relationship Id="rId4" Type="http://schemas.openxmlformats.org/officeDocument/2006/relationships/image" Target="../media/image7.jpeg"/><Relationship Id="rId9" Type="http://schemas.openxmlformats.org/officeDocument/2006/relationships/image" Target="../media/image16.jpeg"/><Relationship Id="rId14" Type="http://schemas.openxmlformats.org/officeDocument/2006/relationships/image" Target="../media/image1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6" Type="http://schemas.openxmlformats.org/officeDocument/2006/relationships/hyperlink" Target="http://en.wikipedia.org/wiki/Thermodynamics" TargetMode="Externa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openxmlformats.org/officeDocument/2006/relationships/image" Target="../media/image12.jpeg"/><Relationship Id="rId3" Type="http://schemas.openxmlformats.org/officeDocument/2006/relationships/image" Target="../media/image17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jpeg"/><Relationship Id="rId11" Type="http://schemas.openxmlformats.org/officeDocument/2006/relationships/image" Target="../media/image8.jpeg"/><Relationship Id="rId5" Type="http://schemas.openxmlformats.org/officeDocument/2006/relationships/image" Target="../media/image21.jpeg"/><Relationship Id="rId10" Type="http://schemas.openxmlformats.org/officeDocument/2006/relationships/image" Target="../media/image11.jpeg"/><Relationship Id="rId4" Type="http://schemas.openxmlformats.org/officeDocument/2006/relationships/image" Target="../media/image7.jpeg"/><Relationship Id="rId9" Type="http://schemas.openxmlformats.org/officeDocument/2006/relationships/image" Target="../media/image16.jpeg"/><Relationship Id="rId14" Type="http://schemas.openxmlformats.org/officeDocument/2006/relationships/image" Target="../media/image15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openxmlformats.org/officeDocument/2006/relationships/image" Target="../media/image12.jpeg"/><Relationship Id="rId3" Type="http://schemas.openxmlformats.org/officeDocument/2006/relationships/image" Target="../media/image17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jpeg"/><Relationship Id="rId11" Type="http://schemas.openxmlformats.org/officeDocument/2006/relationships/image" Target="../media/image8.jpeg"/><Relationship Id="rId5" Type="http://schemas.openxmlformats.org/officeDocument/2006/relationships/image" Target="../media/image21.jpeg"/><Relationship Id="rId10" Type="http://schemas.openxmlformats.org/officeDocument/2006/relationships/image" Target="../media/image11.jpeg"/><Relationship Id="rId4" Type="http://schemas.openxmlformats.org/officeDocument/2006/relationships/image" Target="../media/image7.jpeg"/><Relationship Id="rId9" Type="http://schemas.openxmlformats.org/officeDocument/2006/relationships/image" Target="../media/image16.jpeg"/><Relationship Id="rId14" Type="http://schemas.openxmlformats.org/officeDocument/2006/relationships/image" Target="../media/image15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5.jpeg"/><Relationship Id="rId5" Type="http://schemas.openxmlformats.org/officeDocument/2006/relationships/image" Target="../media/image24.wmf"/><Relationship Id="rId4" Type="http://schemas.openxmlformats.org/officeDocument/2006/relationships/oleObject" Target="../embeddings/oleObject1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hyperlink" Target="http://en.wikipedia.org/wiki/Thermodynamics" TargetMode="Externa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6.w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5.jpeg"/><Relationship Id="rId5" Type="http://schemas.openxmlformats.org/officeDocument/2006/relationships/image" Target="../media/image24.wmf"/><Relationship Id="rId4" Type="http://schemas.openxmlformats.org/officeDocument/2006/relationships/oleObject" Target="../embeddings/oleObject2.bin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17" Type="http://schemas.openxmlformats.org/officeDocument/2006/relationships/image" Target="../media/image1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17" Type="http://schemas.openxmlformats.org/officeDocument/2006/relationships/image" Target="../media/image19.jpe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0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5.pn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17" Type="http://schemas.openxmlformats.org/officeDocument/2006/relationships/image" Target="../media/image20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9.png"/><Relationship Id="rId3" Type="http://schemas.openxmlformats.org/officeDocument/2006/relationships/image" Target="../media/image37.png"/><Relationship Id="rId7" Type="http://schemas.openxmlformats.org/officeDocument/2006/relationships/image" Target="../media/image14.png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3.png"/><Relationship Id="rId11" Type="http://schemas.openxmlformats.org/officeDocument/2006/relationships/image" Target="../media/image17.png"/><Relationship Id="rId5" Type="http://schemas.openxmlformats.org/officeDocument/2006/relationships/image" Target="../media/image12.png"/><Relationship Id="rId10" Type="http://schemas.openxmlformats.org/officeDocument/2006/relationships/image" Target="../media/image38.png"/><Relationship Id="rId4" Type="http://schemas.openxmlformats.org/officeDocument/2006/relationships/image" Target="../media/image110.png"/><Relationship Id="rId9" Type="http://schemas.openxmlformats.org/officeDocument/2006/relationships/image" Target="../media/image1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0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0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13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12" Type="http://schemas.openxmlformats.org/officeDocument/2006/relationships/image" Target="../media/image14.jpe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11" Type="http://schemas.openxmlformats.org/officeDocument/2006/relationships/image" Target="../media/image13.jpeg"/><Relationship Id="rId5" Type="http://schemas.openxmlformats.org/officeDocument/2006/relationships/image" Target="../media/image7.jpeg"/><Relationship Id="rId15" Type="http://schemas.openxmlformats.org/officeDocument/2006/relationships/image" Target="../media/image16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Relationship Id="rId1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Greedy Algorithms</a:t>
            </a:r>
          </a:p>
        </p:txBody>
      </p:sp>
      <p:sp>
        <p:nvSpPr>
          <p:cNvPr id="811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9115"/>
            <a:ext cx="5943600" cy="1676400"/>
          </a:xfrm>
        </p:spPr>
        <p:txBody>
          <a:bodyPr/>
          <a:lstStyle/>
          <a:p>
            <a:pPr marL="0" indent="0" eaLnBrk="1" hangingPunct="1">
              <a:spcBef>
                <a:spcPct val="50000"/>
              </a:spcBef>
              <a:buFontTx/>
              <a:buNone/>
            </a:pPr>
            <a:r>
              <a:rPr lang="en-US" altLang="en-US" dirty="0"/>
              <a:t>Surprisingly, many important and practical computational problems can be solved this way.</a:t>
            </a:r>
          </a:p>
        </p:txBody>
      </p:sp>
      <p:sp>
        <p:nvSpPr>
          <p:cNvPr id="3076" name="Rectangle 4"/>
          <p:cNvSpPr>
            <a:spLocks noChangeArrowheads="1"/>
          </p:cNvSpPr>
          <p:nvPr/>
        </p:nvSpPr>
        <p:spPr bwMode="auto">
          <a:xfrm>
            <a:off x="685800" y="1371600"/>
            <a:ext cx="8077200" cy="595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/>
              <a:t>Every two year old knows the greedy algorithm.</a:t>
            </a:r>
          </a:p>
        </p:txBody>
      </p:sp>
      <p:sp>
        <p:nvSpPr>
          <p:cNvPr id="811015" name="Rectangle 7"/>
          <p:cNvSpPr>
            <a:spLocks noChangeArrowheads="1"/>
          </p:cNvSpPr>
          <p:nvPr/>
        </p:nvSpPr>
        <p:spPr bwMode="auto">
          <a:xfrm>
            <a:off x="685800" y="3129915"/>
            <a:ext cx="643317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/>
              <a:t>Then he grabs the objects in the input</a:t>
            </a:r>
            <a:br>
              <a:rPr lang="en-US" altLang="en-US" i="0" dirty="0"/>
            </a:br>
            <a:r>
              <a:rPr lang="en-US" altLang="en-US" i="0" dirty="0"/>
              <a:t>in the order of what looks best.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685800" y="2009775"/>
            <a:ext cx="790594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/>
              <a:t>Without knowing or worrying about the future,</a:t>
            </a:r>
            <a:br>
              <a:rPr lang="en-US" altLang="en-US" i="0" dirty="0"/>
            </a:br>
            <a:r>
              <a:rPr lang="en-US" altLang="en-US" i="0" dirty="0"/>
              <a:t>he assigns a value to each potential object.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" grpId="0"/>
      <p:bldP spid="811011" grpId="0" build="p" autoUpdateAnimBg="0"/>
      <p:bldP spid="3076" grpId="0"/>
      <p:bldP spid="811015" grpId="0" autoUpdateAnimBg="0"/>
      <p:bldP spid="6" grpId="0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39" name="Rectangle 138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109" name="Group 108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39650" name="Straight Connector 111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651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5738" y="5935663"/>
            <a:ext cx="8574087" cy="925512"/>
            <a:chOff x="185569" y="5936372"/>
            <a:chExt cx="8574628" cy="924605"/>
          </a:xfrm>
        </p:grpSpPr>
        <p:pic>
          <p:nvPicPr>
            <p:cNvPr id="239626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7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5080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432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6310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1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1608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2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8204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3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5792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4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6184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5200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7200" y="6098825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637" name="Rectangle 11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8" name="Rectangle 119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9" name="Rectangle 120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0" name="Rectangle 121"/>
            <p:cNvSpPr>
              <a:spLocks noChangeArrowheads="1"/>
            </p:cNvSpPr>
            <p:nvPr/>
          </p:nvSpPr>
          <p:spPr bwMode="auto">
            <a:xfrm>
              <a:off x="5205984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1" name="Rectangle 122"/>
            <p:cNvSpPr>
              <a:spLocks noChangeArrowheads="1"/>
            </p:cNvSpPr>
            <p:nvPr/>
          </p:nvSpPr>
          <p:spPr bwMode="auto">
            <a:xfrm>
              <a:off x="4511040" y="6541008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2" name="Rectangle 123"/>
            <p:cNvSpPr>
              <a:spLocks noChangeArrowheads="1"/>
            </p:cNvSpPr>
            <p:nvPr/>
          </p:nvSpPr>
          <p:spPr bwMode="auto">
            <a:xfrm>
              <a:off x="3832353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3" name="Rectangle 124"/>
            <p:cNvSpPr>
              <a:spLocks noChangeArrowheads="1"/>
            </p:cNvSpPr>
            <p:nvPr/>
          </p:nvSpPr>
          <p:spPr bwMode="auto">
            <a:xfrm>
              <a:off x="3094737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4" name="Rectangle 125"/>
            <p:cNvSpPr>
              <a:spLocks noChangeArrowheads="1"/>
            </p:cNvSpPr>
            <p:nvPr/>
          </p:nvSpPr>
          <p:spPr bwMode="auto">
            <a:xfrm>
              <a:off x="5938020" y="653554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5" name="Rectangle 126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6" name="Rectangle 127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7" name="Rectangle 128"/>
            <p:cNvSpPr>
              <a:spLocks noChangeArrowheads="1"/>
            </p:cNvSpPr>
            <p:nvPr/>
          </p:nvSpPr>
          <p:spPr bwMode="auto">
            <a:xfrm>
              <a:off x="865632" y="6553200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8" name="Rectangle 129"/>
            <p:cNvSpPr>
              <a:spLocks noChangeArrowheads="1"/>
            </p:cNvSpPr>
            <p:nvPr/>
          </p:nvSpPr>
          <p:spPr bwMode="auto">
            <a:xfrm>
              <a:off x="185569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pic>
          <p:nvPicPr>
            <p:cNvPr id="239649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572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52400" y="6527800"/>
            <a:ext cx="1195388" cy="368300"/>
            <a:chOff x="152400" y="6528148"/>
            <a:chExt cx="1195192" cy="368474"/>
          </a:xfrm>
        </p:grpSpPr>
        <p:sp>
          <p:nvSpPr>
            <p:cNvPr id="239624" name="Oval 151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39625" name="Oval 15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40643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8" y="6165850"/>
            <a:ext cx="522287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4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513" y="6121400"/>
            <a:ext cx="79057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45" name="Rectangle 126"/>
          <p:cNvSpPr>
            <a:spLocks noChangeArrowheads="1"/>
          </p:cNvSpPr>
          <p:nvPr/>
        </p:nvSpPr>
        <p:spPr bwMode="auto">
          <a:xfrm>
            <a:off x="8620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46" name="Rectangle 127"/>
          <p:cNvSpPr>
            <a:spLocks noChangeArrowheads="1"/>
          </p:cNvSpPr>
          <p:nvPr/>
        </p:nvSpPr>
        <p:spPr bwMode="auto">
          <a:xfrm>
            <a:off x="165100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52400" y="6526213"/>
            <a:ext cx="1195388" cy="368300"/>
            <a:chOff x="152400" y="6528148"/>
            <a:chExt cx="1195192" cy="368474"/>
          </a:xfrm>
        </p:grpSpPr>
        <p:sp>
          <p:nvSpPr>
            <p:cNvPr id="240676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0677" name="Oval 107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094038" y="5397500"/>
            <a:ext cx="1249362" cy="1139825"/>
            <a:chOff x="190116" y="5471232"/>
            <a:chExt cx="1249321" cy="1140050"/>
          </a:xfrm>
        </p:grpSpPr>
        <p:pic>
          <p:nvPicPr>
            <p:cNvPr id="240670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67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0672" name="Rectangle 13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0673" name="Group 108"/>
            <p:cNvGrpSpPr>
              <a:grpSpLocks/>
            </p:cNvGrpSpPr>
            <p:nvPr/>
          </p:nvGrpSpPr>
          <p:grpSpPr bwMode="auto">
            <a:xfrm>
              <a:off x="588863" y="5763772"/>
              <a:ext cx="517561" cy="332226"/>
              <a:chOff x="494573" y="5753100"/>
              <a:chExt cx="883644" cy="352489"/>
            </a:xfrm>
          </p:grpSpPr>
          <p:cxnSp>
            <p:nvCxnSpPr>
              <p:cNvPr id="240674" name="Straight Connector 111"/>
              <p:cNvCxnSpPr>
                <a:cxnSpLocks noChangeShapeType="1"/>
              </p:cNvCxnSpPr>
              <p:nvPr/>
            </p:nvCxnSpPr>
            <p:spPr bwMode="auto">
              <a:xfrm flipV="1">
                <a:off x="494573" y="5762689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0675" name="Straight Connector 11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0.04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40668" name="Straight Connector 45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0669" name="Straight Connector 46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40652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3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8175" y="5935663"/>
            <a:ext cx="601663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6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6713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59" name="Rectangle 70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0" name="Rectangle 71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1" name="Rectangle 72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2" name="Rectangle 73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3" name="Rectangle 74"/>
          <p:cNvSpPr>
            <a:spLocks noChangeArrowheads="1"/>
          </p:cNvSpPr>
          <p:nvPr/>
        </p:nvSpPr>
        <p:spPr bwMode="auto">
          <a:xfrm>
            <a:off x="4511675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4" name="Rectangle 75"/>
          <p:cNvSpPr>
            <a:spLocks noChangeArrowheads="1"/>
          </p:cNvSpPr>
          <p:nvPr/>
        </p:nvSpPr>
        <p:spPr bwMode="auto">
          <a:xfrm>
            <a:off x="2473325" y="65293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5" name="Rectangle 76"/>
          <p:cNvSpPr>
            <a:spLocks noChangeArrowheads="1"/>
          </p:cNvSpPr>
          <p:nvPr/>
        </p:nvSpPr>
        <p:spPr bwMode="auto">
          <a:xfrm>
            <a:off x="1735138" y="65166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6" name="Rectangle 77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066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52413" y="6496050"/>
            <a:ext cx="1195387" cy="368300"/>
            <a:chOff x="152400" y="6528148"/>
            <a:chExt cx="1195192" cy="368474"/>
          </a:xfrm>
        </p:grpSpPr>
        <p:sp>
          <p:nvSpPr>
            <p:cNvPr id="241709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1710" name="Oval 107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644900" y="5470525"/>
            <a:ext cx="1384300" cy="1087438"/>
            <a:chOff x="204216" y="5471232"/>
            <a:chExt cx="1384351" cy="1087343"/>
          </a:xfrm>
        </p:grpSpPr>
        <p:pic>
          <p:nvPicPr>
            <p:cNvPr id="241700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701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702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703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1704" name="Rectangle 42"/>
              <p:cNvSpPr>
                <a:spLocks noChangeArrowheads="1"/>
              </p:cNvSpPr>
              <p:nvPr/>
            </p:nvSpPr>
            <p:spPr bwMode="auto">
              <a:xfrm>
                <a:off x="881910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1705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1706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1707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708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95300" y="5394325"/>
            <a:ext cx="588963" cy="625475"/>
            <a:chOff x="495673" y="5395034"/>
            <a:chExt cx="588622" cy="624766"/>
          </a:xfrm>
        </p:grpSpPr>
        <p:sp>
          <p:nvSpPr>
            <p:cNvPr id="241696" name="Rectangle 52"/>
            <p:cNvSpPr>
              <a:spLocks noChangeArrowheads="1"/>
            </p:cNvSpPr>
            <p:nvPr/>
          </p:nvSpPr>
          <p:spPr bwMode="auto">
            <a:xfrm>
              <a:off x="495673" y="5395034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697" name="Group 56"/>
            <p:cNvGrpSpPr>
              <a:grpSpLocks/>
            </p:cNvGrpSpPr>
            <p:nvPr/>
          </p:nvGrpSpPr>
          <p:grpSpPr bwMode="auto">
            <a:xfrm>
              <a:off x="563327" y="5687574"/>
              <a:ext cx="517561" cy="332226"/>
              <a:chOff x="494573" y="5753100"/>
              <a:chExt cx="883644" cy="352489"/>
            </a:xfrm>
          </p:grpSpPr>
          <p:cxnSp>
            <p:nvCxnSpPr>
              <p:cNvPr id="241698" name="Straight Connector 57"/>
              <p:cNvCxnSpPr>
                <a:cxnSpLocks noChangeShapeType="1"/>
              </p:cNvCxnSpPr>
              <p:nvPr/>
            </p:nvCxnSpPr>
            <p:spPr bwMode="auto">
              <a:xfrm flipV="1">
                <a:off x="494573" y="5762689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1699" name="Straight Connector 5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41671" name="Group 75"/>
          <p:cNvGrpSpPr>
            <a:grpSpLocks/>
          </p:cNvGrpSpPr>
          <p:nvPr/>
        </p:nvGrpSpPr>
        <p:grpSpPr bwMode="auto">
          <a:xfrm>
            <a:off x="1620838" y="5397500"/>
            <a:ext cx="1249362" cy="1139825"/>
            <a:chOff x="190116" y="5471232"/>
            <a:chExt cx="1249321" cy="1140050"/>
          </a:xfrm>
        </p:grpSpPr>
        <p:pic>
          <p:nvPicPr>
            <p:cNvPr id="241688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68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690" name="Rectangle 7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691" name="Group 79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1692" name="Rectangle 81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1693" name="Group 82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1694" name="Straight Connector 83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695" name="Straight Connector 8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1672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3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0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4975" y="5935663"/>
            <a:ext cx="601663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6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513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1679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0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1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2" name="Rectangle 97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3" name="Rectangle 98"/>
          <p:cNvSpPr>
            <a:spLocks noChangeArrowheads="1"/>
          </p:cNvSpPr>
          <p:nvPr/>
        </p:nvSpPr>
        <p:spPr bwMode="auto">
          <a:xfrm>
            <a:off x="3038475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4" name="Rectangle 99"/>
          <p:cNvSpPr>
            <a:spLocks noChangeArrowheads="1"/>
          </p:cNvSpPr>
          <p:nvPr/>
        </p:nvSpPr>
        <p:spPr bwMode="auto">
          <a:xfrm>
            <a:off x="1000125" y="65293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5" name="Rectangle 100"/>
          <p:cNvSpPr>
            <a:spLocks noChangeArrowheads="1"/>
          </p:cNvSpPr>
          <p:nvPr/>
        </p:nvSpPr>
        <p:spPr bwMode="auto">
          <a:xfrm>
            <a:off x="261938" y="6516688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168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4513" y="5370513"/>
            <a:ext cx="1536700" cy="1487487"/>
            <a:chOff x="152400" y="6528148"/>
            <a:chExt cx="1536568" cy="1487090"/>
          </a:xfrm>
        </p:grpSpPr>
        <p:sp>
          <p:nvSpPr>
            <p:cNvPr id="242737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2738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2693" name="Group 1"/>
          <p:cNvGrpSpPr>
            <a:grpSpLocks/>
          </p:cNvGrpSpPr>
          <p:nvPr/>
        </p:nvGrpSpPr>
        <p:grpSpPr bwMode="auto">
          <a:xfrm>
            <a:off x="3644900" y="5470525"/>
            <a:ext cx="1384300" cy="1087438"/>
            <a:chOff x="204216" y="5471232"/>
            <a:chExt cx="1384351" cy="1087343"/>
          </a:xfrm>
        </p:grpSpPr>
        <p:pic>
          <p:nvPicPr>
            <p:cNvPr id="242729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30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2731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2732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2733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2734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35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36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242694" name="Group 75"/>
          <p:cNvGrpSpPr>
            <a:grpSpLocks/>
          </p:cNvGrpSpPr>
          <p:nvPr/>
        </p:nvGrpSpPr>
        <p:grpSpPr bwMode="auto">
          <a:xfrm>
            <a:off x="161925" y="5397500"/>
            <a:ext cx="1249363" cy="1139825"/>
            <a:chOff x="190116" y="5471232"/>
            <a:chExt cx="1249321" cy="1140050"/>
          </a:xfrm>
        </p:grpSpPr>
        <p:pic>
          <p:nvPicPr>
            <p:cNvPr id="242720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2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2722" name="Rectangle 7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2723" name="Group 79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2724" name="Rectangle 80"/>
              <p:cNvSpPr>
                <a:spLocks noChangeArrowheads="1"/>
              </p:cNvSpPr>
              <p:nvPr/>
            </p:nvSpPr>
            <p:spPr bwMode="auto">
              <a:xfrm>
                <a:off x="881909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2725" name="Rectangle 81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2726" name="Group 82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27" name="Straight Connector 83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28" name="Straight Connector 8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2695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7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60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8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700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1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2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3" name="Rectangle 97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4" name="Rectangle 98"/>
          <p:cNvSpPr>
            <a:spLocks noChangeArrowheads="1"/>
          </p:cNvSpPr>
          <p:nvPr/>
        </p:nvSpPr>
        <p:spPr bwMode="auto">
          <a:xfrm>
            <a:off x="1579563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185988" y="5394325"/>
            <a:ext cx="1395412" cy="1131888"/>
            <a:chOff x="164033" y="5395034"/>
            <a:chExt cx="1395502" cy="1131290"/>
          </a:xfrm>
        </p:grpSpPr>
        <p:grpSp>
          <p:nvGrpSpPr>
            <p:cNvPr id="242713" name="Group 7"/>
            <p:cNvGrpSpPr>
              <a:grpSpLocks/>
            </p:cNvGrpSpPr>
            <p:nvPr/>
          </p:nvGrpSpPr>
          <p:grpSpPr bwMode="auto">
            <a:xfrm>
              <a:off x="495673" y="5395034"/>
              <a:ext cx="588622" cy="624766"/>
              <a:chOff x="495673" y="5395034"/>
              <a:chExt cx="588622" cy="624766"/>
            </a:xfrm>
          </p:grpSpPr>
          <p:sp>
            <p:nvSpPr>
              <p:cNvPr id="242716" name="Rectangle 52"/>
              <p:cNvSpPr>
                <a:spLocks noChangeArrowheads="1"/>
              </p:cNvSpPr>
              <p:nvPr/>
            </p:nvSpPr>
            <p:spPr bwMode="auto">
              <a:xfrm>
                <a:off x="495673" y="5395034"/>
                <a:ext cx="588622" cy="307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0.04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  <p:grpSp>
            <p:nvGrpSpPr>
              <p:cNvPr id="242717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18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19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pic>
          <p:nvPicPr>
            <p:cNvPr id="242714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457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15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270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270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838200" y="5065713"/>
            <a:ext cx="979488" cy="869950"/>
            <a:chOff x="838200" y="5065776"/>
            <a:chExt cx="979348" cy="870593"/>
          </a:xfrm>
        </p:grpSpPr>
        <p:grpSp>
          <p:nvGrpSpPr>
            <p:cNvPr id="242709" name="Group 59"/>
            <p:cNvGrpSpPr>
              <a:grpSpLocks/>
            </p:cNvGrpSpPr>
            <p:nvPr/>
          </p:nvGrpSpPr>
          <p:grpSpPr bwMode="auto">
            <a:xfrm>
              <a:off x="838200" y="5346189"/>
              <a:ext cx="978576" cy="590180"/>
              <a:chOff x="494573" y="5753100"/>
              <a:chExt cx="674097" cy="567481"/>
            </a:xfrm>
          </p:grpSpPr>
          <p:cxnSp>
            <p:nvCxnSpPr>
              <p:cNvPr id="242711" name="Straight Connector 60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2712" name="Straight Connector 61"/>
              <p:cNvCxnSpPr>
                <a:cxnSpLocks noChangeShapeType="1"/>
                <a:stCxn id="242697" idx="0"/>
              </p:cNvCxnSpPr>
              <p:nvPr/>
            </p:nvCxnSpPr>
            <p:spPr bwMode="auto">
              <a:xfrm flipH="1" flipV="1">
                <a:off x="930959" y="5753100"/>
                <a:ext cx="237711" cy="567481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2710" name="Rectangle 62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243716" name="Group 1"/>
          <p:cNvGrpSpPr>
            <a:grpSpLocks/>
          </p:cNvGrpSpPr>
          <p:nvPr/>
        </p:nvGrpSpPr>
        <p:grpSpPr bwMode="auto">
          <a:xfrm>
            <a:off x="1625600" y="5470525"/>
            <a:ext cx="1384300" cy="1087438"/>
            <a:chOff x="204216" y="5471232"/>
            <a:chExt cx="1384351" cy="1087343"/>
          </a:xfrm>
        </p:grpSpPr>
        <p:pic>
          <p:nvPicPr>
            <p:cNvPr id="24375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759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760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3761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3762" name="Rectangle 42"/>
              <p:cNvSpPr>
                <a:spLocks noChangeArrowheads="1"/>
              </p:cNvSpPr>
              <p:nvPr/>
            </p:nvSpPr>
            <p:spPr bwMode="auto">
              <a:xfrm>
                <a:off x="881910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3763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3764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3765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66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37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18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72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1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2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3721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2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3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4" name="Rectangle 97"/>
          <p:cNvSpPr>
            <a:spLocks noChangeArrowheads="1"/>
          </p:cNvSpPr>
          <p:nvPr/>
        </p:nvSpPr>
        <p:spPr bwMode="auto">
          <a:xfrm>
            <a:off x="3186113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43725" name="Group 5"/>
          <p:cNvGrpSpPr>
            <a:grpSpLocks/>
          </p:cNvGrpSpPr>
          <p:nvPr/>
        </p:nvGrpSpPr>
        <p:grpSpPr bwMode="auto">
          <a:xfrm>
            <a:off x="166688" y="5394325"/>
            <a:ext cx="1395412" cy="1131888"/>
            <a:chOff x="164033" y="5395034"/>
            <a:chExt cx="1395502" cy="1131290"/>
          </a:xfrm>
        </p:grpSpPr>
        <p:grpSp>
          <p:nvGrpSpPr>
            <p:cNvPr id="243751" name="Group 7"/>
            <p:cNvGrpSpPr>
              <a:grpSpLocks/>
            </p:cNvGrpSpPr>
            <p:nvPr/>
          </p:nvGrpSpPr>
          <p:grpSpPr bwMode="auto">
            <a:xfrm>
              <a:off x="495673" y="5395034"/>
              <a:ext cx="588622" cy="624766"/>
              <a:chOff x="495673" y="5395034"/>
              <a:chExt cx="588622" cy="624766"/>
            </a:xfrm>
          </p:grpSpPr>
          <p:sp>
            <p:nvSpPr>
              <p:cNvPr id="243754" name="Rectangle 52"/>
              <p:cNvSpPr>
                <a:spLocks noChangeArrowheads="1"/>
              </p:cNvSpPr>
              <p:nvPr/>
            </p:nvSpPr>
            <p:spPr bwMode="auto">
              <a:xfrm>
                <a:off x="495673" y="5395034"/>
                <a:ext cx="588622" cy="307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0.04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  <p:grpSp>
            <p:nvGrpSpPr>
              <p:cNvPr id="243755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3756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57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pic>
          <p:nvPicPr>
            <p:cNvPr id="243752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457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753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372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372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81013" y="5373688"/>
            <a:ext cx="1930400" cy="404812"/>
            <a:chOff x="-240416" y="7609854"/>
            <a:chExt cx="1929384" cy="405384"/>
          </a:xfrm>
        </p:grpSpPr>
        <p:sp>
          <p:nvSpPr>
            <p:cNvPr id="243749" name="Oval 2"/>
            <p:cNvSpPr>
              <a:spLocks noChangeArrowheads="1"/>
            </p:cNvSpPr>
            <p:nvPr/>
          </p:nvSpPr>
          <p:spPr bwMode="auto">
            <a:xfrm>
              <a:off x="-240416" y="7609854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3750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795713" y="5065713"/>
            <a:ext cx="1955800" cy="1484312"/>
            <a:chOff x="161826" y="5065776"/>
            <a:chExt cx="1955777" cy="1484281"/>
          </a:xfrm>
        </p:grpSpPr>
        <p:grpSp>
          <p:nvGrpSpPr>
            <p:cNvPr id="243735" name="Group 75"/>
            <p:cNvGrpSpPr>
              <a:grpSpLocks/>
            </p:cNvGrpSpPr>
            <p:nvPr/>
          </p:nvGrpSpPr>
          <p:grpSpPr bwMode="auto">
            <a:xfrm>
              <a:off x="161826" y="5638799"/>
              <a:ext cx="1249321" cy="899259"/>
              <a:chOff x="190116" y="5712023"/>
              <a:chExt cx="1249321" cy="899259"/>
            </a:xfrm>
          </p:grpSpPr>
          <p:pic>
            <p:nvPicPr>
              <p:cNvPr id="243742" name="Picture 4" descr="http://www.actionfigurefury.com/wp-content/uploads/2012/09/IndyToys002.jp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41832" y="6038004"/>
                <a:ext cx="497605" cy="573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3743" name="Picture 16" descr="http://image.made-in-china.com/2f0j00WBfTeqGsfjbd/Ride-on-Car-6V-ELC-B16-1-.jpg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116" y="6096000"/>
                <a:ext cx="608914" cy="5152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3744" name="Group 79"/>
              <p:cNvGrpSpPr>
                <a:grpSpLocks/>
              </p:cNvGrpSpPr>
              <p:nvPr/>
            </p:nvGrpSpPr>
            <p:grpSpPr bwMode="auto">
              <a:xfrm>
                <a:off x="588863" y="5712023"/>
                <a:ext cx="517561" cy="383975"/>
                <a:chOff x="588863" y="5712023"/>
                <a:chExt cx="517561" cy="383975"/>
              </a:xfrm>
            </p:grpSpPr>
            <p:sp>
              <p:nvSpPr>
                <p:cNvPr id="243745" name="Rectangle 80"/>
                <p:cNvSpPr>
                  <a:spLocks noChangeArrowheads="1"/>
                </p:cNvSpPr>
                <p:nvPr/>
              </p:nvSpPr>
              <p:spPr bwMode="auto">
                <a:xfrm>
                  <a:off x="881909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3746" name="Group 82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3747" name="Straight Connector 83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3748" name="Straight Connector 84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pic>
          <p:nvPicPr>
            <p:cNvPr id="243736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5951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3737" name="Group 8"/>
            <p:cNvGrpSpPr>
              <a:grpSpLocks/>
            </p:cNvGrpSpPr>
            <p:nvPr/>
          </p:nvGrpSpPr>
          <p:grpSpPr bwMode="auto">
            <a:xfrm>
              <a:off x="838200" y="5065776"/>
              <a:ext cx="979348" cy="870593"/>
              <a:chOff x="838200" y="5065776"/>
              <a:chExt cx="979348" cy="870593"/>
            </a:xfrm>
          </p:grpSpPr>
          <p:grpSp>
            <p:nvGrpSpPr>
              <p:cNvPr id="243738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3740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41" name="Straight Connector 61"/>
                <p:cNvCxnSpPr>
                  <a:cxnSpLocks noChangeShapeType="1"/>
                  <a:stCxn id="243736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3739" name="Rectangle 62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0.055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4" name="Group 63"/>
          <p:cNvGrpSpPr>
            <a:grpSpLocks/>
          </p:cNvGrpSpPr>
          <p:nvPr/>
        </p:nvGrpSpPr>
        <p:grpSpPr bwMode="auto">
          <a:xfrm>
            <a:off x="792163" y="4989513"/>
            <a:ext cx="1444625" cy="788987"/>
            <a:chOff x="639665" y="5065776"/>
            <a:chExt cx="1444302" cy="789962"/>
          </a:xfrm>
        </p:grpSpPr>
        <p:grpSp>
          <p:nvGrpSpPr>
            <p:cNvPr id="243731" name="Group 64"/>
            <p:cNvGrpSpPr>
              <a:grpSpLocks/>
            </p:cNvGrpSpPr>
            <p:nvPr/>
          </p:nvGrpSpPr>
          <p:grpSpPr bwMode="auto">
            <a:xfrm>
              <a:off x="639665" y="5346193"/>
              <a:ext cx="1444302" cy="509545"/>
              <a:chOff x="357811" y="5753100"/>
              <a:chExt cx="994915" cy="489947"/>
            </a:xfrm>
          </p:grpSpPr>
          <p:cxnSp>
            <p:nvCxnSpPr>
              <p:cNvPr id="243733" name="Straight Connector 66"/>
              <p:cNvCxnSpPr>
                <a:cxnSpLocks noChangeShapeType="1"/>
                <a:stCxn id="243754" idx="2"/>
              </p:cNvCxnSpPr>
              <p:nvPr/>
            </p:nvCxnSpPr>
            <p:spPr bwMode="auto">
              <a:xfrm flipV="1">
                <a:off x="357811" y="5753100"/>
                <a:ext cx="584021" cy="41668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3734" name="Straight Connector 67"/>
              <p:cNvCxnSpPr>
                <a:cxnSpLocks noChangeShapeType="1"/>
                <a:stCxn id="243760" idx="2"/>
              </p:cNvCxnSpPr>
              <p:nvPr/>
            </p:nvCxnSpPr>
            <p:spPr bwMode="auto">
              <a:xfrm flipH="1" flipV="1">
                <a:off x="930960" y="5753101"/>
                <a:ext cx="421766" cy="4899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3732" name="Rectangle 65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4740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1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3" y="6027738"/>
            <a:ext cx="5873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2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3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744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5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6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7" name="Rectangle 97"/>
          <p:cNvSpPr>
            <a:spLocks noChangeArrowheads="1"/>
          </p:cNvSpPr>
          <p:nvPr/>
        </p:nvSpPr>
        <p:spPr bwMode="auto">
          <a:xfrm>
            <a:off x="190500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8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4749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65100" y="5051425"/>
            <a:ext cx="2246313" cy="1819275"/>
            <a:chOff x="-557408" y="7681517"/>
            <a:chExt cx="2246376" cy="1818097"/>
          </a:xfrm>
        </p:grpSpPr>
        <p:sp>
          <p:nvSpPr>
            <p:cNvPr id="244792" name="Oval 2"/>
            <p:cNvSpPr>
              <a:spLocks noChangeArrowheads="1"/>
            </p:cNvSpPr>
            <p:nvPr/>
          </p:nvSpPr>
          <p:spPr bwMode="auto">
            <a:xfrm>
              <a:off x="-557408" y="916589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4793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4751" name="Group 6"/>
          <p:cNvGrpSpPr>
            <a:grpSpLocks/>
          </p:cNvGrpSpPr>
          <p:nvPr/>
        </p:nvGrpSpPr>
        <p:grpSpPr bwMode="auto">
          <a:xfrm>
            <a:off x="800100" y="5065713"/>
            <a:ext cx="1955800" cy="1484312"/>
            <a:chOff x="161826" y="5065776"/>
            <a:chExt cx="1955777" cy="1484281"/>
          </a:xfrm>
        </p:grpSpPr>
        <p:grpSp>
          <p:nvGrpSpPr>
            <p:cNvPr id="244778" name="Group 75"/>
            <p:cNvGrpSpPr>
              <a:grpSpLocks/>
            </p:cNvGrpSpPr>
            <p:nvPr/>
          </p:nvGrpSpPr>
          <p:grpSpPr bwMode="auto">
            <a:xfrm>
              <a:off x="161826" y="5638799"/>
              <a:ext cx="1249321" cy="899259"/>
              <a:chOff x="190116" y="5712023"/>
              <a:chExt cx="1249321" cy="899259"/>
            </a:xfrm>
          </p:grpSpPr>
          <p:pic>
            <p:nvPicPr>
              <p:cNvPr id="244785" name="Picture 4" descr="http://www.actionfigurefury.com/wp-content/uploads/2012/09/IndyToys002.jp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41832" y="6038004"/>
                <a:ext cx="497605" cy="573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86" name="Picture 16" descr="http://image.made-in-china.com/2f0j00WBfTeqGsfjbd/Ride-on-Car-6V-ELC-B16-1-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116" y="6096000"/>
                <a:ext cx="608914" cy="5152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4787" name="Group 79"/>
              <p:cNvGrpSpPr>
                <a:grpSpLocks/>
              </p:cNvGrpSpPr>
              <p:nvPr/>
            </p:nvGrpSpPr>
            <p:grpSpPr bwMode="auto">
              <a:xfrm>
                <a:off x="588863" y="5712023"/>
                <a:ext cx="517561" cy="383975"/>
                <a:chOff x="588863" y="5712023"/>
                <a:chExt cx="517561" cy="383975"/>
              </a:xfrm>
            </p:grpSpPr>
            <p:sp>
              <p:nvSpPr>
                <p:cNvPr id="244788" name="Rectangle 80"/>
                <p:cNvSpPr>
                  <a:spLocks noChangeArrowheads="1"/>
                </p:cNvSpPr>
                <p:nvPr/>
              </p:nvSpPr>
              <p:spPr bwMode="auto">
                <a:xfrm>
                  <a:off x="881909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4789" name="Group 82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4790" name="Straight Connector 83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4791" name="Straight Connector 84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pic>
          <p:nvPicPr>
            <p:cNvPr id="244779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5951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4780" name="Group 8"/>
            <p:cNvGrpSpPr>
              <a:grpSpLocks/>
            </p:cNvGrpSpPr>
            <p:nvPr/>
          </p:nvGrpSpPr>
          <p:grpSpPr bwMode="auto">
            <a:xfrm>
              <a:off x="838200" y="5065776"/>
              <a:ext cx="979348" cy="870593"/>
              <a:chOff x="838200" y="5065776"/>
              <a:chExt cx="979348" cy="870593"/>
            </a:xfrm>
          </p:grpSpPr>
          <p:grpSp>
            <p:nvGrpSpPr>
              <p:cNvPr id="244781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4783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84" name="Straight Connector 61"/>
                <p:cNvCxnSpPr>
                  <a:cxnSpLocks noChangeShapeType="1"/>
                  <a:stCxn id="244779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4782" name="Rectangle 62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0.055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862263" y="4989513"/>
            <a:ext cx="2843212" cy="1568450"/>
            <a:chOff x="166113" y="4989051"/>
            <a:chExt cx="2843302" cy="1569524"/>
          </a:xfrm>
        </p:grpSpPr>
        <p:grpSp>
          <p:nvGrpSpPr>
            <p:cNvPr id="244758" name="Group 1"/>
            <p:cNvGrpSpPr>
              <a:grpSpLocks/>
            </p:cNvGrpSpPr>
            <p:nvPr/>
          </p:nvGrpSpPr>
          <p:grpSpPr bwMode="auto">
            <a:xfrm>
              <a:off x="1625064" y="5690616"/>
              <a:ext cx="1384351" cy="867959"/>
              <a:chOff x="204216" y="5690616"/>
              <a:chExt cx="1384351" cy="867959"/>
            </a:xfrm>
          </p:grpSpPr>
          <p:pic>
            <p:nvPicPr>
              <p:cNvPr id="244770" name="Picture 14" descr="http://www.independent.co.uk/incoming/article8458694.ece/ALTERNATES/w460/50-toys3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216" y="6166204"/>
                <a:ext cx="523160" cy="392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71" name="Picture 26" descr="http://upload.wikimedia.org/wikipedia/commons/b/bb/Dinky_Toys_-_Austin_Devon.jpg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576" y="6121097"/>
                <a:ext cx="789991" cy="437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4772" name="Group 41"/>
              <p:cNvGrpSpPr>
                <a:grpSpLocks/>
              </p:cNvGrpSpPr>
              <p:nvPr/>
            </p:nvGrpSpPr>
            <p:grpSpPr bwMode="auto">
              <a:xfrm>
                <a:off x="533400" y="5690616"/>
                <a:ext cx="573024" cy="405382"/>
                <a:chOff x="533400" y="5690616"/>
                <a:chExt cx="573024" cy="405382"/>
              </a:xfrm>
            </p:grpSpPr>
            <p:sp>
              <p:nvSpPr>
                <p:cNvPr id="244773" name="Rectangle 42"/>
                <p:cNvSpPr>
                  <a:spLocks noChangeArrowheads="1"/>
                </p:cNvSpPr>
                <p:nvPr/>
              </p:nvSpPr>
              <p:spPr bwMode="auto">
                <a:xfrm>
                  <a:off x="881910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44774" name="Rectangle 43"/>
                <p:cNvSpPr>
                  <a:spLocks noChangeArrowheads="1"/>
                </p:cNvSpPr>
                <p:nvPr/>
              </p:nvSpPr>
              <p:spPr bwMode="auto">
                <a:xfrm>
                  <a:off x="533400" y="5690616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4775" name="Group 44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4776" name="Straight Connector 45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4777" name="Straight Connector 46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grpSp>
          <p:nvGrpSpPr>
            <p:cNvPr id="244759" name="Group 5"/>
            <p:cNvGrpSpPr>
              <a:grpSpLocks/>
            </p:cNvGrpSpPr>
            <p:nvPr/>
          </p:nvGrpSpPr>
          <p:grpSpPr bwMode="auto">
            <a:xfrm>
              <a:off x="166113" y="5687574"/>
              <a:ext cx="1395502" cy="838750"/>
              <a:chOff x="164033" y="5687574"/>
              <a:chExt cx="1395502" cy="838750"/>
            </a:xfrm>
          </p:grpSpPr>
          <p:grpSp>
            <p:nvGrpSpPr>
              <p:cNvPr id="244765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4768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69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pic>
            <p:nvPicPr>
              <p:cNvPr id="244766" name="Picture 22" descr="http://www.modeltreinenenmeer.nl/files/7657/editor/images/Dinky-Toys-citroen-2cv-wegenwachtDSC_69091.jpg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9457" y="6038004"/>
                <a:ext cx="670078" cy="488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67" name="Picture 28" descr="http://www.canada.com/cms/binary/1713166.jpg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033" y="6117144"/>
                <a:ext cx="608913" cy="3928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4760" name="Group 63"/>
            <p:cNvGrpSpPr>
              <a:grpSpLocks/>
            </p:cNvGrpSpPr>
            <p:nvPr/>
          </p:nvGrpSpPr>
          <p:grpSpPr bwMode="auto">
            <a:xfrm>
              <a:off x="792065" y="4989051"/>
              <a:ext cx="1444302" cy="789962"/>
              <a:chOff x="639665" y="5065776"/>
              <a:chExt cx="1444302" cy="789962"/>
            </a:xfrm>
          </p:grpSpPr>
          <p:grpSp>
            <p:nvGrpSpPr>
              <p:cNvPr id="244761" name="Group 64"/>
              <p:cNvGrpSpPr>
                <a:grpSpLocks/>
              </p:cNvGrpSpPr>
              <p:nvPr/>
            </p:nvGrpSpPr>
            <p:grpSpPr bwMode="auto">
              <a:xfrm>
                <a:off x="639665" y="5346193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4763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64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4762" name="Rectangle 65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0.08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446088" y="4492625"/>
            <a:ext cx="1714500" cy="1535113"/>
            <a:chOff x="182656" y="5065776"/>
            <a:chExt cx="1715620" cy="1535256"/>
          </a:xfrm>
        </p:grpSpPr>
        <p:grpSp>
          <p:nvGrpSpPr>
            <p:cNvPr id="244754" name="Group 68"/>
            <p:cNvGrpSpPr>
              <a:grpSpLocks/>
            </p:cNvGrpSpPr>
            <p:nvPr/>
          </p:nvGrpSpPr>
          <p:grpSpPr bwMode="auto">
            <a:xfrm>
              <a:off x="182656" y="5346192"/>
              <a:ext cx="1715620" cy="1254840"/>
              <a:chOff x="42998" y="5753101"/>
              <a:chExt cx="1181814" cy="1206577"/>
            </a:xfrm>
          </p:grpSpPr>
          <p:cxnSp>
            <p:nvCxnSpPr>
              <p:cNvPr id="244756" name="Straight Connector 70"/>
              <p:cNvCxnSpPr>
                <a:cxnSpLocks noChangeShapeType="1"/>
              </p:cNvCxnSpPr>
              <p:nvPr/>
            </p:nvCxnSpPr>
            <p:spPr bwMode="auto">
              <a:xfrm flipV="1">
                <a:off x="42998" y="5753101"/>
                <a:ext cx="898834" cy="120657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4757" name="Straight Connector 71"/>
              <p:cNvCxnSpPr>
                <a:cxnSpLocks noChangeShapeType="1"/>
                <a:stCxn id="244782" idx="2"/>
              </p:cNvCxnSpPr>
              <p:nvPr/>
            </p:nvCxnSpPr>
            <p:spPr bwMode="auto">
              <a:xfrm flipH="1" flipV="1">
                <a:off x="930961" y="5753102"/>
                <a:ext cx="293851" cy="57780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4755" name="Rectangle 69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5764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65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66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68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69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70" name="Rectangle 101"/>
          <p:cNvSpPr>
            <a:spLocks noChangeArrowheads="1"/>
          </p:cNvSpPr>
          <p:nvPr/>
        </p:nvSpPr>
        <p:spPr bwMode="auto">
          <a:xfrm>
            <a:off x="3227388" y="653573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577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6900" y="6067425"/>
            <a:ext cx="681038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74775" y="4960938"/>
            <a:ext cx="2330450" cy="1884362"/>
            <a:chOff x="-557408" y="9165893"/>
            <a:chExt cx="2331004" cy="1885153"/>
          </a:xfrm>
        </p:grpSpPr>
        <p:sp>
          <p:nvSpPr>
            <p:cNvPr id="245819" name="Oval 2"/>
            <p:cNvSpPr>
              <a:spLocks noChangeArrowheads="1"/>
            </p:cNvSpPr>
            <p:nvPr/>
          </p:nvSpPr>
          <p:spPr bwMode="auto">
            <a:xfrm>
              <a:off x="-557408" y="916589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5820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5773" name="Group 3"/>
          <p:cNvGrpSpPr>
            <a:grpSpLocks/>
          </p:cNvGrpSpPr>
          <p:nvPr/>
        </p:nvGrpSpPr>
        <p:grpSpPr bwMode="auto">
          <a:xfrm>
            <a:off x="152400" y="4989513"/>
            <a:ext cx="2843213" cy="1568450"/>
            <a:chOff x="166113" y="4989051"/>
            <a:chExt cx="2843302" cy="1569524"/>
          </a:xfrm>
        </p:grpSpPr>
        <p:grpSp>
          <p:nvGrpSpPr>
            <p:cNvPr id="245799" name="Group 1"/>
            <p:cNvGrpSpPr>
              <a:grpSpLocks/>
            </p:cNvGrpSpPr>
            <p:nvPr/>
          </p:nvGrpSpPr>
          <p:grpSpPr bwMode="auto">
            <a:xfrm>
              <a:off x="1625064" y="5690616"/>
              <a:ext cx="1384351" cy="867959"/>
              <a:chOff x="204216" y="5690616"/>
              <a:chExt cx="1384351" cy="867959"/>
            </a:xfrm>
          </p:grpSpPr>
          <p:pic>
            <p:nvPicPr>
              <p:cNvPr id="245811" name="Picture 14" descr="http://www.independent.co.uk/incoming/article8458694.ece/ALTERNATES/w460/50-toys3.jpg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216" y="6166204"/>
                <a:ext cx="523160" cy="392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5812" name="Picture 26" descr="http://upload.wikimedia.org/wikipedia/commons/b/bb/Dinky_Toys_-_Austin_Devon.jp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576" y="6121097"/>
                <a:ext cx="789991" cy="437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5813" name="Group 41"/>
              <p:cNvGrpSpPr>
                <a:grpSpLocks/>
              </p:cNvGrpSpPr>
              <p:nvPr/>
            </p:nvGrpSpPr>
            <p:grpSpPr bwMode="auto">
              <a:xfrm>
                <a:off x="533400" y="5690616"/>
                <a:ext cx="573024" cy="405382"/>
                <a:chOff x="533400" y="5690616"/>
                <a:chExt cx="573024" cy="405382"/>
              </a:xfrm>
            </p:grpSpPr>
            <p:sp>
              <p:nvSpPr>
                <p:cNvPr id="245814" name="Rectangle 42"/>
                <p:cNvSpPr>
                  <a:spLocks noChangeArrowheads="1"/>
                </p:cNvSpPr>
                <p:nvPr/>
              </p:nvSpPr>
              <p:spPr bwMode="auto">
                <a:xfrm>
                  <a:off x="881910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45815" name="Rectangle 43"/>
                <p:cNvSpPr>
                  <a:spLocks noChangeArrowheads="1"/>
                </p:cNvSpPr>
                <p:nvPr/>
              </p:nvSpPr>
              <p:spPr bwMode="auto">
                <a:xfrm>
                  <a:off x="533400" y="5690616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5816" name="Group 44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5817" name="Straight Connector 45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5818" name="Straight Connector 46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grpSp>
          <p:nvGrpSpPr>
            <p:cNvPr id="245800" name="Group 5"/>
            <p:cNvGrpSpPr>
              <a:grpSpLocks/>
            </p:cNvGrpSpPr>
            <p:nvPr/>
          </p:nvGrpSpPr>
          <p:grpSpPr bwMode="auto">
            <a:xfrm>
              <a:off x="166113" y="5687574"/>
              <a:ext cx="1395502" cy="838750"/>
              <a:chOff x="164033" y="5687574"/>
              <a:chExt cx="1395502" cy="838750"/>
            </a:xfrm>
          </p:grpSpPr>
          <p:grpSp>
            <p:nvGrpSpPr>
              <p:cNvPr id="245806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5809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810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pic>
            <p:nvPicPr>
              <p:cNvPr id="245807" name="Picture 22" descr="http://www.modeltreinenenmeer.nl/files/7657/editor/images/Dinky-Toys-citroen-2cv-wegenwachtDSC_69091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9457" y="6038004"/>
                <a:ext cx="670078" cy="488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5808" name="Picture 28" descr="http://www.canada.com/cms/binary/1713166.jpg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033" y="6117144"/>
                <a:ext cx="608913" cy="3928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5801" name="Group 63"/>
            <p:cNvGrpSpPr>
              <a:grpSpLocks/>
            </p:cNvGrpSpPr>
            <p:nvPr/>
          </p:nvGrpSpPr>
          <p:grpSpPr bwMode="auto">
            <a:xfrm>
              <a:off x="792065" y="4989051"/>
              <a:ext cx="1444302" cy="789962"/>
              <a:chOff x="639665" y="5065776"/>
              <a:chExt cx="1444302" cy="789962"/>
            </a:xfrm>
          </p:grpSpPr>
          <p:grpSp>
            <p:nvGrpSpPr>
              <p:cNvPr id="245802" name="Group 64"/>
              <p:cNvGrpSpPr>
                <a:grpSpLocks/>
              </p:cNvGrpSpPr>
              <p:nvPr/>
            </p:nvGrpSpPr>
            <p:grpSpPr bwMode="auto">
              <a:xfrm>
                <a:off x="639665" y="5346193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5804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805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5803" name="Rectangle 65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0.08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943350" y="4492625"/>
            <a:ext cx="2654300" cy="2057400"/>
            <a:chOff x="100584" y="4492222"/>
            <a:chExt cx="2655051" cy="2057835"/>
          </a:xfrm>
        </p:grpSpPr>
        <p:pic>
          <p:nvPicPr>
            <p:cNvPr id="24578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781" name="Group 6"/>
            <p:cNvGrpSpPr>
              <a:grpSpLocks/>
            </p:cNvGrpSpPr>
            <p:nvPr/>
          </p:nvGrpSpPr>
          <p:grpSpPr bwMode="auto">
            <a:xfrm>
              <a:off x="799858" y="5346189"/>
              <a:ext cx="1955777" cy="1203868"/>
              <a:chOff x="161826" y="5346189"/>
              <a:chExt cx="1955777" cy="1203868"/>
            </a:xfrm>
          </p:grpSpPr>
          <p:grpSp>
            <p:nvGrpSpPr>
              <p:cNvPr id="245787" name="Group 75"/>
              <p:cNvGrpSpPr>
                <a:grpSpLocks/>
              </p:cNvGrpSpPr>
              <p:nvPr/>
            </p:nvGrpSpPr>
            <p:grpSpPr bwMode="auto">
              <a:xfrm>
                <a:off x="161826" y="5638799"/>
                <a:ext cx="1249321" cy="899259"/>
                <a:chOff x="190116" y="5712023"/>
                <a:chExt cx="1249321" cy="899259"/>
              </a:xfrm>
            </p:grpSpPr>
            <p:pic>
              <p:nvPicPr>
                <p:cNvPr id="245792" name="Picture 4" descr="http://www.actionfigurefury.com/wp-content/uploads/2012/09/IndyToys002.jpg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41832" y="6038004"/>
                  <a:ext cx="497605" cy="573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5793" name="Picture 16" descr="http://image.made-in-china.com/2f0j00WBfTeqGsfjbd/Ride-on-Car-6V-ELC-B16-1-.jpg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0116" y="6096000"/>
                  <a:ext cx="608914" cy="5152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5794" name="Group 79"/>
                <p:cNvGrpSpPr>
                  <a:grpSpLocks/>
                </p:cNvGrpSpPr>
                <p:nvPr/>
              </p:nvGrpSpPr>
              <p:grpSpPr bwMode="auto">
                <a:xfrm>
                  <a:off x="588863" y="5712023"/>
                  <a:ext cx="517561" cy="383975"/>
                  <a:chOff x="588863" y="5712023"/>
                  <a:chExt cx="517561" cy="383975"/>
                </a:xfrm>
              </p:grpSpPr>
              <p:sp>
                <p:nvSpPr>
                  <p:cNvPr id="245795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881909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5796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5797" name="Straight Connector 83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5798" name="Straight Connector 84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pic>
            <p:nvPicPr>
              <p:cNvPr id="245788" name="Picture 24" descr="http://upload.wikimedia.org/wikipedia/commons/b/be/Dinky_Toys_-_Elevator.jpg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5951" y="5936372"/>
                <a:ext cx="601652" cy="61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5789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5790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791" name="Straight Connector 61"/>
                <p:cNvCxnSpPr>
                  <a:cxnSpLocks noChangeShapeType="1"/>
                  <a:stCxn id="245788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5782" name="Group 55"/>
            <p:cNvGrpSpPr>
              <a:grpSpLocks/>
            </p:cNvGrpSpPr>
            <p:nvPr/>
          </p:nvGrpSpPr>
          <p:grpSpPr bwMode="auto">
            <a:xfrm>
              <a:off x="445649" y="4492222"/>
              <a:ext cx="1715620" cy="1535256"/>
              <a:chOff x="182656" y="5065776"/>
              <a:chExt cx="1715620" cy="1535256"/>
            </a:xfrm>
          </p:grpSpPr>
          <p:grpSp>
            <p:nvGrpSpPr>
              <p:cNvPr id="245783" name="Group 68"/>
              <p:cNvGrpSpPr>
                <a:grpSpLocks/>
              </p:cNvGrpSpPr>
              <p:nvPr/>
            </p:nvGrpSpPr>
            <p:grpSpPr bwMode="auto">
              <a:xfrm>
                <a:off x="182656" y="5346192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5785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786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5784" name="Rectangle 6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3" name="Group 72"/>
          <p:cNvGrpSpPr>
            <a:grpSpLocks/>
          </p:cNvGrpSpPr>
          <p:nvPr/>
        </p:nvGrpSpPr>
        <p:grpSpPr bwMode="auto">
          <a:xfrm>
            <a:off x="1617663" y="4343400"/>
            <a:ext cx="1858962" cy="1724025"/>
            <a:chOff x="348207" y="5065776"/>
            <a:chExt cx="1860011" cy="1723515"/>
          </a:xfrm>
        </p:grpSpPr>
        <p:grpSp>
          <p:nvGrpSpPr>
            <p:cNvPr id="245776" name="Group 73"/>
            <p:cNvGrpSpPr>
              <a:grpSpLocks/>
            </p:cNvGrpSpPr>
            <p:nvPr/>
          </p:nvGrpSpPr>
          <p:grpSpPr bwMode="auto">
            <a:xfrm>
              <a:off x="348207" y="5346193"/>
              <a:ext cx="1860011" cy="1443098"/>
              <a:chOff x="157039" y="5753101"/>
              <a:chExt cx="1281278" cy="1387594"/>
            </a:xfrm>
          </p:grpSpPr>
          <p:cxnSp>
            <p:nvCxnSpPr>
              <p:cNvPr id="245778" name="Straight Connector 78"/>
              <p:cNvCxnSpPr>
                <a:cxnSpLocks noChangeShapeType="1"/>
                <a:stCxn id="245803" idx="2"/>
              </p:cNvCxnSpPr>
              <p:nvPr/>
            </p:nvCxnSpPr>
            <p:spPr bwMode="auto">
              <a:xfrm flipV="1">
                <a:off x="157039" y="5753101"/>
                <a:ext cx="784793" cy="647128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5779" name="Straight Connector 81"/>
              <p:cNvCxnSpPr>
                <a:cxnSpLocks noChangeShapeType="1"/>
                <a:stCxn id="245771" idx="0"/>
              </p:cNvCxnSpPr>
              <p:nvPr/>
            </p:nvCxnSpPr>
            <p:spPr bwMode="auto">
              <a:xfrm flipH="1" flipV="1">
                <a:off x="937689" y="5753101"/>
                <a:ext cx="500628" cy="1387594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5777" name="Rectangle 74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0.16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6788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85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8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791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6792" name="Rectangle 95"/>
          <p:cNvSpPr>
            <a:spLocks noChangeArrowheads="1"/>
          </p:cNvSpPr>
          <p:nvPr/>
        </p:nvSpPr>
        <p:spPr bwMode="auto">
          <a:xfrm>
            <a:off x="3611563" y="6537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6793" name="Rectangle 96"/>
          <p:cNvSpPr>
            <a:spLocks noChangeArrowheads="1"/>
          </p:cNvSpPr>
          <p:nvPr/>
        </p:nvSpPr>
        <p:spPr bwMode="auto">
          <a:xfrm>
            <a:off x="296227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576388" y="4495800"/>
            <a:ext cx="1857375" cy="2362200"/>
            <a:chOff x="-84252" y="8688846"/>
            <a:chExt cx="1857848" cy="2362200"/>
          </a:xfrm>
        </p:grpSpPr>
        <p:sp>
          <p:nvSpPr>
            <p:cNvPr id="246846" name="Oval 2"/>
            <p:cNvSpPr>
              <a:spLocks noChangeArrowheads="1"/>
            </p:cNvSpPr>
            <p:nvPr/>
          </p:nvSpPr>
          <p:spPr bwMode="auto">
            <a:xfrm>
              <a:off x="-84252" y="8688846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6847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6795" name="Group 7"/>
          <p:cNvGrpSpPr>
            <a:grpSpLocks/>
          </p:cNvGrpSpPr>
          <p:nvPr/>
        </p:nvGrpSpPr>
        <p:grpSpPr bwMode="auto">
          <a:xfrm>
            <a:off x="152400" y="4492625"/>
            <a:ext cx="2654300" cy="2057400"/>
            <a:chOff x="100584" y="4492222"/>
            <a:chExt cx="2655051" cy="2057835"/>
          </a:xfrm>
        </p:grpSpPr>
        <p:pic>
          <p:nvPicPr>
            <p:cNvPr id="246827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828" name="Group 6"/>
            <p:cNvGrpSpPr>
              <a:grpSpLocks/>
            </p:cNvGrpSpPr>
            <p:nvPr/>
          </p:nvGrpSpPr>
          <p:grpSpPr bwMode="auto">
            <a:xfrm>
              <a:off x="799858" y="5346189"/>
              <a:ext cx="1955777" cy="1203868"/>
              <a:chOff x="161826" y="5346189"/>
              <a:chExt cx="1955777" cy="1203868"/>
            </a:xfrm>
          </p:grpSpPr>
          <p:grpSp>
            <p:nvGrpSpPr>
              <p:cNvPr id="246834" name="Group 75"/>
              <p:cNvGrpSpPr>
                <a:grpSpLocks/>
              </p:cNvGrpSpPr>
              <p:nvPr/>
            </p:nvGrpSpPr>
            <p:grpSpPr bwMode="auto">
              <a:xfrm>
                <a:off x="161826" y="5638799"/>
                <a:ext cx="1249321" cy="899259"/>
                <a:chOff x="190116" y="5712023"/>
                <a:chExt cx="1249321" cy="899259"/>
              </a:xfrm>
            </p:grpSpPr>
            <p:pic>
              <p:nvPicPr>
                <p:cNvPr id="246839" name="Picture 4" descr="http://www.actionfigurefury.com/wp-content/uploads/2012/09/IndyToys002.jpg"/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41832" y="6038004"/>
                  <a:ext cx="497605" cy="573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40" name="Picture 16" descr="http://image.made-in-china.com/2f0j00WBfTeqGsfjbd/Ride-on-Car-6V-ELC-B16-1-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0116" y="6096000"/>
                  <a:ext cx="608914" cy="5152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6841" name="Group 79"/>
                <p:cNvGrpSpPr>
                  <a:grpSpLocks/>
                </p:cNvGrpSpPr>
                <p:nvPr/>
              </p:nvGrpSpPr>
              <p:grpSpPr bwMode="auto">
                <a:xfrm>
                  <a:off x="588863" y="5712023"/>
                  <a:ext cx="517561" cy="383975"/>
                  <a:chOff x="588863" y="5712023"/>
                  <a:chExt cx="517561" cy="383975"/>
                </a:xfrm>
              </p:grpSpPr>
              <p:sp>
                <p:nvSpPr>
                  <p:cNvPr id="246842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881909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6843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6844" name="Straight Connector 83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6845" name="Straight Connector 84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pic>
            <p:nvPicPr>
              <p:cNvPr id="246835" name="Picture 24" descr="http://upload.wikimedia.org/wikipedia/commons/b/be/Dinky_Toys_-_Elevator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5951" y="5936372"/>
                <a:ext cx="601652" cy="61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6836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6837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38" name="Straight Connector 61"/>
                <p:cNvCxnSpPr>
                  <a:cxnSpLocks noChangeShapeType="1"/>
                  <a:stCxn id="246835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6829" name="Group 55"/>
            <p:cNvGrpSpPr>
              <a:grpSpLocks/>
            </p:cNvGrpSpPr>
            <p:nvPr/>
          </p:nvGrpSpPr>
          <p:grpSpPr bwMode="auto">
            <a:xfrm>
              <a:off x="445649" y="4492222"/>
              <a:ext cx="1715620" cy="1535256"/>
              <a:chOff x="182656" y="5065776"/>
              <a:chExt cx="1715620" cy="1535256"/>
            </a:xfrm>
          </p:grpSpPr>
          <p:grpSp>
            <p:nvGrpSpPr>
              <p:cNvPr id="246830" name="Group 68"/>
              <p:cNvGrpSpPr>
                <a:grpSpLocks/>
              </p:cNvGrpSpPr>
              <p:nvPr/>
            </p:nvGrpSpPr>
            <p:grpSpPr bwMode="auto">
              <a:xfrm>
                <a:off x="182656" y="5346192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6832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33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6831" name="Rectangle 6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286250" y="4343400"/>
            <a:ext cx="3665538" cy="2214563"/>
            <a:chOff x="152400" y="4343400"/>
            <a:chExt cx="3665527" cy="2215175"/>
          </a:xfrm>
        </p:grpSpPr>
        <p:pic>
          <p:nvPicPr>
            <p:cNvPr id="246802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6175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803" name="Group 3"/>
            <p:cNvGrpSpPr>
              <a:grpSpLocks/>
            </p:cNvGrpSpPr>
            <p:nvPr/>
          </p:nvGrpSpPr>
          <p:grpSpPr bwMode="auto">
            <a:xfrm>
              <a:off x="152400" y="5269468"/>
              <a:ext cx="2843302" cy="1289107"/>
              <a:chOff x="166113" y="5269468"/>
              <a:chExt cx="2843302" cy="1289107"/>
            </a:xfrm>
          </p:grpSpPr>
          <p:grpSp>
            <p:nvGrpSpPr>
              <p:cNvPr id="246809" name="Group 1"/>
              <p:cNvGrpSpPr>
                <a:grpSpLocks/>
              </p:cNvGrpSpPr>
              <p:nvPr/>
            </p:nvGrpSpPr>
            <p:grpSpPr bwMode="auto">
              <a:xfrm>
                <a:off x="1625064" y="5690616"/>
                <a:ext cx="1384351" cy="867959"/>
                <a:chOff x="204216" y="5690616"/>
                <a:chExt cx="1384351" cy="867959"/>
              </a:xfrm>
            </p:grpSpPr>
            <p:pic>
              <p:nvPicPr>
                <p:cNvPr id="246819" name="Picture 14" descr="http://www.independent.co.uk/incoming/article8458694.ece/ALTERNATES/w460/50-toys3.jpg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4216" y="6166204"/>
                  <a:ext cx="523160" cy="3923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20" name="Picture 26" descr="http://upload.wikimedia.org/wikipedia/commons/b/bb/Dinky_Toys_-_Austin_Devon.jpg"/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576" y="6121097"/>
                  <a:ext cx="789991" cy="4374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6821" name="Group 41"/>
                <p:cNvGrpSpPr>
                  <a:grpSpLocks/>
                </p:cNvGrpSpPr>
                <p:nvPr/>
              </p:nvGrpSpPr>
              <p:grpSpPr bwMode="auto">
                <a:xfrm>
                  <a:off x="533400" y="5690616"/>
                  <a:ext cx="573024" cy="405382"/>
                  <a:chOff x="533400" y="5690616"/>
                  <a:chExt cx="573024" cy="405382"/>
                </a:xfrm>
              </p:grpSpPr>
              <p:sp>
                <p:nvSpPr>
                  <p:cNvPr id="246822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881910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246823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533400" y="5690616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6824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6825" name="Straight Connector 45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6826" name="Straight Connector 46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grpSp>
            <p:nvGrpSpPr>
              <p:cNvPr id="246810" name="Group 5"/>
              <p:cNvGrpSpPr>
                <a:grpSpLocks/>
              </p:cNvGrpSpPr>
              <p:nvPr/>
            </p:nvGrpSpPr>
            <p:grpSpPr bwMode="auto">
              <a:xfrm>
                <a:off x="166113" y="5687574"/>
                <a:ext cx="1395502" cy="838750"/>
                <a:chOff x="164033" y="5687574"/>
                <a:chExt cx="1395502" cy="838750"/>
              </a:xfrm>
            </p:grpSpPr>
            <p:grpSp>
              <p:nvGrpSpPr>
                <p:cNvPr id="246814" name="Group 56"/>
                <p:cNvGrpSpPr>
                  <a:grpSpLocks/>
                </p:cNvGrpSpPr>
                <p:nvPr/>
              </p:nvGrpSpPr>
              <p:grpSpPr bwMode="auto">
                <a:xfrm>
                  <a:off x="563327" y="5687574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6817" name="Straight Connector 5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6818" name="Straight Connector 58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pic>
              <p:nvPicPr>
                <p:cNvPr id="246815" name="Picture 22" descr="http://www.modeltreinenenmeer.nl/files/7657/editor/images/Dinky-Toys-citroen-2cv-wegenwachtDSC_69091.jpg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9457" y="6038004"/>
                  <a:ext cx="670078" cy="488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16" name="Picture 28" descr="http://www.canada.com/cms/binary/1713166.jpg"/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4033" y="6117144"/>
                  <a:ext cx="608913" cy="3928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6811" name="Group 64"/>
              <p:cNvGrpSpPr>
                <a:grpSpLocks/>
              </p:cNvGrpSpPr>
              <p:nvPr/>
            </p:nvGrpSpPr>
            <p:grpSpPr bwMode="auto">
              <a:xfrm>
                <a:off x="792065" y="5269468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6812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13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6804" name="Group 72"/>
            <p:cNvGrpSpPr>
              <a:grpSpLocks/>
            </p:cNvGrpSpPr>
            <p:nvPr/>
          </p:nvGrpSpPr>
          <p:grpSpPr bwMode="auto">
            <a:xfrm>
              <a:off x="1617040" y="4343400"/>
              <a:ext cx="1860011" cy="1723515"/>
              <a:chOff x="348207" y="5065776"/>
              <a:chExt cx="1860011" cy="1723515"/>
            </a:xfrm>
          </p:grpSpPr>
          <p:grpSp>
            <p:nvGrpSpPr>
              <p:cNvPr id="246805" name="Group 73"/>
              <p:cNvGrpSpPr>
                <a:grpSpLocks/>
              </p:cNvGrpSpPr>
              <p:nvPr/>
            </p:nvGrpSpPr>
            <p:grpSpPr bwMode="auto">
              <a:xfrm>
                <a:off x="348207" y="5346193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6807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08" name="Straight Connector 81"/>
                <p:cNvCxnSpPr>
                  <a:cxnSpLocks noChangeShapeType="1"/>
                  <a:stCxn id="246802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6806" name="Rectangle 7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0.16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838325" y="3962400"/>
            <a:ext cx="1293813" cy="1985963"/>
            <a:chOff x="730860" y="5065776"/>
            <a:chExt cx="1293623" cy="1985317"/>
          </a:xfrm>
        </p:grpSpPr>
        <p:grpSp>
          <p:nvGrpSpPr>
            <p:cNvPr id="246798" name="Group 88"/>
            <p:cNvGrpSpPr>
              <a:grpSpLocks/>
            </p:cNvGrpSpPr>
            <p:nvPr/>
          </p:nvGrpSpPr>
          <p:grpSpPr bwMode="auto">
            <a:xfrm>
              <a:off x="730860" y="5346192"/>
              <a:ext cx="1293623" cy="1704901"/>
              <a:chOff x="420631" y="5753101"/>
              <a:chExt cx="891119" cy="1639328"/>
            </a:xfrm>
          </p:grpSpPr>
          <p:cxnSp>
            <p:nvCxnSpPr>
              <p:cNvPr id="246800" name="Straight Connector 97"/>
              <p:cNvCxnSpPr>
                <a:cxnSpLocks noChangeShapeType="1"/>
                <a:stCxn id="246831" idx="2"/>
              </p:cNvCxnSpPr>
              <p:nvPr/>
            </p:nvCxnSpPr>
            <p:spPr bwMode="auto">
              <a:xfrm flipV="1">
                <a:off x="420631" y="5753102"/>
                <a:ext cx="521201" cy="53575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6801" name="Straight Connector 98"/>
              <p:cNvCxnSpPr>
                <a:cxnSpLocks noChangeShapeType="1"/>
                <a:stCxn id="246788" idx="0"/>
              </p:cNvCxnSpPr>
              <p:nvPr/>
            </p:nvCxnSpPr>
            <p:spPr bwMode="auto">
              <a:xfrm flipH="1" flipV="1">
                <a:off x="930962" y="5753101"/>
                <a:ext cx="380788" cy="1639328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6799" name="Rectangle 89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0.215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7812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65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813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814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7815" name="Rectangle 95"/>
          <p:cNvSpPr>
            <a:spLocks noChangeArrowheads="1"/>
          </p:cNvSpPr>
          <p:nvPr/>
        </p:nvSpPr>
        <p:spPr bwMode="auto">
          <a:xfrm>
            <a:off x="204788" y="6537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01613" y="4314825"/>
            <a:ext cx="3492500" cy="2543175"/>
            <a:chOff x="-1719412" y="10717325"/>
            <a:chExt cx="3493008" cy="2543521"/>
          </a:xfrm>
        </p:grpSpPr>
        <p:sp>
          <p:nvSpPr>
            <p:cNvPr id="247873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7874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7817" name="Group 8"/>
          <p:cNvGrpSpPr>
            <a:grpSpLocks/>
          </p:cNvGrpSpPr>
          <p:nvPr/>
        </p:nvGrpSpPr>
        <p:grpSpPr bwMode="auto">
          <a:xfrm>
            <a:off x="882650" y="4343400"/>
            <a:ext cx="3665538" cy="2214563"/>
            <a:chOff x="152400" y="4343400"/>
            <a:chExt cx="3665527" cy="2215175"/>
          </a:xfrm>
        </p:grpSpPr>
        <p:pic>
          <p:nvPicPr>
            <p:cNvPr id="247848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6175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7849" name="Group 3"/>
            <p:cNvGrpSpPr>
              <a:grpSpLocks/>
            </p:cNvGrpSpPr>
            <p:nvPr/>
          </p:nvGrpSpPr>
          <p:grpSpPr bwMode="auto">
            <a:xfrm>
              <a:off x="152400" y="5269468"/>
              <a:ext cx="2843302" cy="1289107"/>
              <a:chOff x="166113" y="5269468"/>
              <a:chExt cx="2843302" cy="1289107"/>
            </a:xfrm>
          </p:grpSpPr>
          <p:grpSp>
            <p:nvGrpSpPr>
              <p:cNvPr id="247855" name="Group 1"/>
              <p:cNvGrpSpPr>
                <a:grpSpLocks/>
              </p:cNvGrpSpPr>
              <p:nvPr/>
            </p:nvGrpSpPr>
            <p:grpSpPr bwMode="auto">
              <a:xfrm>
                <a:off x="1625064" y="5690616"/>
                <a:ext cx="1384351" cy="867959"/>
                <a:chOff x="204216" y="5690616"/>
                <a:chExt cx="1384351" cy="867959"/>
              </a:xfrm>
            </p:grpSpPr>
            <p:pic>
              <p:nvPicPr>
                <p:cNvPr id="247865" name="Picture 14" descr="http://www.independent.co.uk/incoming/article8458694.ece/ALTERNATES/w460/50-toys3.jpg"/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4216" y="6166204"/>
                  <a:ext cx="523160" cy="3923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7866" name="Picture 26" descr="http://upload.wikimedia.org/wikipedia/commons/b/bb/Dinky_Toys_-_Austin_Devon.jpg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576" y="6121097"/>
                  <a:ext cx="789991" cy="4374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7867" name="Group 41"/>
                <p:cNvGrpSpPr>
                  <a:grpSpLocks/>
                </p:cNvGrpSpPr>
                <p:nvPr/>
              </p:nvGrpSpPr>
              <p:grpSpPr bwMode="auto">
                <a:xfrm>
                  <a:off x="533400" y="5690616"/>
                  <a:ext cx="573024" cy="405382"/>
                  <a:chOff x="533400" y="5690616"/>
                  <a:chExt cx="573024" cy="405382"/>
                </a:xfrm>
              </p:grpSpPr>
              <p:sp>
                <p:nvSpPr>
                  <p:cNvPr id="247868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881910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247869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533400" y="5690616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7870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7871" name="Straight Connector 45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7872" name="Straight Connector 46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grpSp>
            <p:nvGrpSpPr>
              <p:cNvPr id="247856" name="Group 5"/>
              <p:cNvGrpSpPr>
                <a:grpSpLocks/>
              </p:cNvGrpSpPr>
              <p:nvPr/>
            </p:nvGrpSpPr>
            <p:grpSpPr bwMode="auto">
              <a:xfrm>
                <a:off x="166113" y="5687574"/>
                <a:ext cx="1395502" cy="838750"/>
                <a:chOff x="164033" y="5687574"/>
                <a:chExt cx="1395502" cy="838750"/>
              </a:xfrm>
            </p:grpSpPr>
            <p:grpSp>
              <p:nvGrpSpPr>
                <p:cNvPr id="247860" name="Group 56"/>
                <p:cNvGrpSpPr>
                  <a:grpSpLocks/>
                </p:cNvGrpSpPr>
                <p:nvPr/>
              </p:nvGrpSpPr>
              <p:grpSpPr bwMode="auto">
                <a:xfrm>
                  <a:off x="563327" y="5687574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7863" name="Straight Connector 5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7864" name="Straight Connector 58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pic>
              <p:nvPicPr>
                <p:cNvPr id="247861" name="Picture 22" descr="http://www.modeltreinenenmeer.nl/files/7657/editor/images/Dinky-Toys-citroen-2cv-wegenwachtDSC_69091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9457" y="6038004"/>
                  <a:ext cx="670078" cy="488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7862" name="Picture 28" descr="http://www.canada.com/cms/binary/1713166.jpg"/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4033" y="6117144"/>
                  <a:ext cx="608913" cy="3928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7857" name="Group 64"/>
              <p:cNvGrpSpPr>
                <a:grpSpLocks/>
              </p:cNvGrpSpPr>
              <p:nvPr/>
            </p:nvGrpSpPr>
            <p:grpSpPr bwMode="auto">
              <a:xfrm>
                <a:off x="792065" y="5269468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7858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59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7850" name="Group 72"/>
            <p:cNvGrpSpPr>
              <a:grpSpLocks/>
            </p:cNvGrpSpPr>
            <p:nvPr/>
          </p:nvGrpSpPr>
          <p:grpSpPr bwMode="auto">
            <a:xfrm>
              <a:off x="1617040" y="4343400"/>
              <a:ext cx="1860011" cy="1723515"/>
              <a:chOff x="348207" y="5065776"/>
              <a:chExt cx="1860011" cy="1723515"/>
            </a:xfrm>
          </p:grpSpPr>
          <p:grpSp>
            <p:nvGrpSpPr>
              <p:cNvPr id="247851" name="Group 73"/>
              <p:cNvGrpSpPr>
                <a:grpSpLocks/>
              </p:cNvGrpSpPr>
              <p:nvPr/>
            </p:nvGrpSpPr>
            <p:grpSpPr bwMode="auto">
              <a:xfrm>
                <a:off x="348207" y="5346193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7853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54" name="Straight Connector 81"/>
                <p:cNvCxnSpPr>
                  <a:cxnSpLocks noChangeShapeType="1"/>
                  <a:stCxn id="247848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7852" name="Rectangle 7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0.16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4678363" y="3962400"/>
            <a:ext cx="3246437" cy="2613025"/>
            <a:chOff x="152400" y="3962400"/>
            <a:chExt cx="3246845" cy="2612306"/>
          </a:xfrm>
        </p:grpSpPr>
        <p:pic>
          <p:nvPicPr>
            <p:cNvPr id="247824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4093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7825" name="Group 7"/>
            <p:cNvGrpSpPr>
              <a:grpSpLocks/>
            </p:cNvGrpSpPr>
            <p:nvPr/>
          </p:nvGrpSpPr>
          <p:grpSpPr bwMode="auto">
            <a:xfrm>
              <a:off x="152400" y="4772638"/>
              <a:ext cx="2655051" cy="1777419"/>
              <a:chOff x="100584" y="4772638"/>
              <a:chExt cx="2655051" cy="1777419"/>
            </a:xfrm>
          </p:grpSpPr>
          <p:pic>
            <p:nvPicPr>
              <p:cNvPr id="247831" name="Picture 18" descr="http://upload.wikimedia.org/wikipedia/commons/2/26/The_King's_Aeroplane,_Airspeed_Envoy_(Dinky_Toys_62k)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84" y="6027480"/>
                <a:ext cx="586498" cy="522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7832" name="Group 6"/>
              <p:cNvGrpSpPr>
                <a:grpSpLocks/>
              </p:cNvGrpSpPr>
              <p:nvPr/>
            </p:nvGrpSpPr>
            <p:grpSpPr bwMode="auto">
              <a:xfrm>
                <a:off x="799858" y="5346189"/>
                <a:ext cx="1955777" cy="1203868"/>
                <a:chOff x="161826" y="5346189"/>
                <a:chExt cx="1955777" cy="1203868"/>
              </a:xfrm>
            </p:grpSpPr>
            <p:grpSp>
              <p:nvGrpSpPr>
                <p:cNvPr id="247836" name="Group 75"/>
                <p:cNvGrpSpPr>
                  <a:grpSpLocks/>
                </p:cNvGrpSpPr>
                <p:nvPr/>
              </p:nvGrpSpPr>
              <p:grpSpPr bwMode="auto">
                <a:xfrm>
                  <a:off x="161826" y="5638799"/>
                  <a:ext cx="1249321" cy="899259"/>
                  <a:chOff x="190116" y="5712023"/>
                  <a:chExt cx="1249321" cy="899259"/>
                </a:xfrm>
              </p:grpSpPr>
              <p:pic>
                <p:nvPicPr>
                  <p:cNvPr id="247841" name="Picture 4" descr="http://www.actionfigurefury.com/wp-content/uploads/2012/09/IndyToys002.jpg"/>
                  <p:cNvPicPr>
                    <a:picLocks noChangeAspect="1"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41832" y="6038004"/>
                    <a:ext cx="497605" cy="5732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7842" name="Picture 16" descr="http://image.made-in-china.com/2f0j00WBfTeqGsfjbd/Ride-on-Car-6V-ELC-B16-1-.jpg"/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90116" y="6096000"/>
                    <a:ext cx="608914" cy="5152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7843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588863" y="5712023"/>
                    <a:ext cx="517561" cy="383975"/>
                    <a:chOff x="588863" y="5712023"/>
                    <a:chExt cx="517561" cy="383975"/>
                  </a:xfrm>
                </p:grpSpPr>
                <p:sp>
                  <p:nvSpPr>
                    <p:cNvPr id="24784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09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7845" name="Group 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7846" name="Straight Connector 8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7847" name="Straight Connector 8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pic>
              <p:nvPicPr>
                <p:cNvPr id="247837" name="Picture 24" descr="http://upload.wikimedia.org/wikipedia/commons/b/be/Dinky_Toys_-_Elevator.jpg"/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15951" y="5936372"/>
                  <a:ext cx="601652" cy="613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7838" name="Group 59"/>
                <p:cNvGrpSpPr>
                  <a:grpSpLocks/>
                </p:cNvGrpSpPr>
                <p:nvPr/>
              </p:nvGrpSpPr>
              <p:grpSpPr bwMode="auto">
                <a:xfrm>
                  <a:off x="838200" y="5346189"/>
                  <a:ext cx="978576" cy="590180"/>
                  <a:chOff x="494573" y="5753100"/>
                  <a:chExt cx="674097" cy="567481"/>
                </a:xfrm>
              </p:grpSpPr>
              <p:cxnSp>
                <p:nvCxnSpPr>
                  <p:cNvPr id="247839" name="Straight Connector 6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7840" name="Straight Connector 61"/>
                  <p:cNvCxnSpPr>
                    <a:cxnSpLocks noChangeShapeType="1"/>
                    <a:stCxn id="247837" idx="0"/>
                  </p:cNvCxnSpPr>
                  <p:nvPr/>
                </p:nvCxnSpPr>
                <p:spPr bwMode="auto">
                  <a:xfrm flipH="1" flipV="1">
                    <a:off x="930959" y="5753100"/>
                    <a:ext cx="237711" cy="567481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7833" name="Group 68"/>
              <p:cNvGrpSpPr>
                <a:grpSpLocks/>
              </p:cNvGrpSpPr>
              <p:nvPr/>
            </p:nvGrpSpPr>
            <p:grpSpPr bwMode="auto">
              <a:xfrm>
                <a:off x="445649" y="4772638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7834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35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7826" name="Group 62"/>
            <p:cNvGrpSpPr>
              <a:grpSpLocks/>
            </p:cNvGrpSpPr>
            <p:nvPr/>
          </p:nvGrpSpPr>
          <p:grpSpPr bwMode="auto">
            <a:xfrm>
              <a:off x="1838047" y="3962400"/>
              <a:ext cx="1293623" cy="1985317"/>
              <a:chOff x="730860" y="5065776"/>
              <a:chExt cx="1293623" cy="1985317"/>
            </a:xfrm>
          </p:grpSpPr>
          <p:grpSp>
            <p:nvGrpSpPr>
              <p:cNvPr id="247827" name="Group 88"/>
              <p:cNvGrpSpPr>
                <a:grpSpLocks/>
              </p:cNvGrpSpPr>
              <p:nvPr/>
            </p:nvGrpSpPr>
            <p:grpSpPr bwMode="auto">
              <a:xfrm>
                <a:off x="730860" y="5346192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7829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30" name="Straight Connector 98"/>
                <p:cNvCxnSpPr>
                  <a:cxnSpLocks noChangeShapeType="1"/>
                  <a:stCxn id="247824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7828" name="Rectangle 8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0.215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461963" y="3733800"/>
            <a:ext cx="3014662" cy="2366963"/>
            <a:chOff x="-197774" y="5065776"/>
            <a:chExt cx="3015592" cy="2367574"/>
          </a:xfrm>
        </p:grpSpPr>
        <p:grpSp>
          <p:nvGrpSpPr>
            <p:cNvPr id="247820" name="Group 99"/>
            <p:cNvGrpSpPr>
              <a:grpSpLocks/>
            </p:cNvGrpSpPr>
            <p:nvPr/>
          </p:nvGrpSpPr>
          <p:grpSpPr bwMode="auto">
            <a:xfrm>
              <a:off x="-197774" y="5346191"/>
              <a:ext cx="3015592" cy="2087159"/>
              <a:chOff x="-219063" y="5753101"/>
              <a:chExt cx="2077306" cy="2006884"/>
            </a:xfrm>
          </p:grpSpPr>
          <p:cxnSp>
            <p:nvCxnSpPr>
              <p:cNvPr id="247822" name="Straight Connector 101"/>
              <p:cNvCxnSpPr>
                <a:cxnSpLocks noChangeShapeType="1"/>
                <a:stCxn id="247812" idx="0"/>
              </p:cNvCxnSpPr>
              <p:nvPr/>
            </p:nvCxnSpPr>
            <p:spPr bwMode="auto">
              <a:xfrm flipV="1">
                <a:off x="-219063" y="5753101"/>
                <a:ext cx="1160895" cy="2006884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7823" name="Straight Connector 103"/>
              <p:cNvCxnSpPr>
                <a:cxnSpLocks noChangeShapeType="1"/>
                <a:stCxn id="247852" idx="2"/>
              </p:cNvCxnSpPr>
              <p:nvPr/>
            </p:nvCxnSpPr>
            <p:spPr bwMode="auto">
              <a:xfrm flipH="1" flipV="1">
                <a:off x="930961" y="5753101"/>
                <a:ext cx="927282" cy="61246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7821" name="Rectangle 100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0.29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48835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8836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362200" y="3744913"/>
            <a:ext cx="3452813" cy="550862"/>
            <a:chOff x="-1719412" y="12709228"/>
            <a:chExt cx="3452668" cy="551618"/>
          </a:xfrm>
        </p:grpSpPr>
        <p:sp>
          <p:nvSpPr>
            <p:cNvPr id="248899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8900" name="Oval 107"/>
            <p:cNvSpPr>
              <a:spLocks noChangeArrowheads="1"/>
            </p:cNvSpPr>
            <p:nvPr/>
          </p:nvSpPr>
          <p:spPr bwMode="auto">
            <a:xfrm>
              <a:off x="1252388" y="1270922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8838" name="Group 9"/>
          <p:cNvGrpSpPr>
            <a:grpSpLocks/>
          </p:cNvGrpSpPr>
          <p:nvPr/>
        </p:nvGrpSpPr>
        <p:grpSpPr bwMode="auto">
          <a:xfrm>
            <a:off x="152400" y="3962400"/>
            <a:ext cx="3246438" cy="2613025"/>
            <a:chOff x="152400" y="3962400"/>
            <a:chExt cx="3246845" cy="2612306"/>
          </a:xfrm>
        </p:grpSpPr>
        <p:pic>
          <p:nvPicPr>
            <p:cNvPr id="248875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4093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876" name="Group 7"/>
            <p:cNvGrpSpPr>
              <a:grpSpLocks/>
            </p:cNvGrpSpPr>
            <p:nvPr/>
          </p:nvGrpSpPr>
          <p:grpSpPr bwMode="auto">
            <a:xfrm>
              <a:off x="152400" y="4772638"/>
              <a:ext cx="2655051" cy="1777419"/>
              <a:chOff x="100584" y="4772638"/>
              <a:chExt cx="2655051" cy="1777419"/>
            </a:xfrm>
          </p:grpSpPr>
          <p:pic>
            <p:nvPicPr>
              <p:cNvPr id="248882" name="Picture 18" descr="http://upload.wikimedia.org/wikipedia/commons/2/26/The_King's_Aeroplane,_Airspeed_Envoy_(Dinky_Toys_62k).jp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84" y="6027480"/>
                <a:ext cx="586498" cy="522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8883" name="Group 6"/>
              <p:cNvGrpSpPr>
                <a:grpSpLocks/>
              </p:cNvGrpSpPr>
              <p:nvPr/>
            </p:nvGrpSpPr>
            <p:grpSpPr bwMode="auto">
              <a:xfrm>
                <a:off x="799858" y="5346189"/>
                <a:ext cx="1955777" cy="1203868"/>
                <a:chOff x="161826" y="5346189"/>
                <a:chExt cx="1955777" cy="1203868"/>
              </a:xfrm>
            </p:grpSpPr>
            <p:grpSp>
              <p:nvGrpSpPr>
                <p:cNvPr id="248887" name="Group 75"/>
                <p:cNvGrpSpPr>
                  <a:grpSpLocks/>
                </p:cNvGrpSpPr>
                <p:nvPr/>
              </p:nvGrpSpPr>
              <p:grpSpPr bwMode="auto">
                <a:xfrm>
                  <a:off x="161826" y="5638799"/>
                  <a:ext cx="1249321" cy="899259"/>
                  <a:chOff x="190116" y="5712023"/>
                  <a:chExt cx="1249321" cy="899259"/>
                </a:xfrm>
              </p:grpSpPr>
              <p:pic>
                <p:nvPicPr>
                  <p:cNvPr id="248892" name="Picture 4" descr="http://www.actionfigurefury.com/wp-content/uploads/2012/09/IndyToys002.jpg"/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41832" y="6038004"/>
                    <a:ext cx="497605" cy="5732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93" name="Picture 16" descr="http://image.made-in-china.com/2f0j00WBfTeqGsfjbd/Ride-on-Car-6V-ELC-B16-1-.jpg"/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90116" y="6096000"/>
                    <a:ext cx="608914" cy="5152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8894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588863" y="5712023"/>
                    <a:ext cx="517561" cy="383975"/>
                    <a:chOff x="588863" y="5712023"/>
                    <a:chExt cx="517561" cy="383975"/>
                  </a:xfrm>
                </p:grpSpPr>
                <p:sp>
                  <p:nvSpPr>
                    <p:cNvPr id="248895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09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8896" name="Group 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8897" name="Straight Connector 8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8898" name="Straight Connector 8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pic>
              <p:nvPicPr>
                <p:cNvPr id="248888" name="Picture 24" descr="http://upload.wikimedia.org/wikipedia/commons/b/be/Dinky_Toys_-_Elevator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15951" y="5936372"/>
                  <a:ext cx="601652" cy="613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8889" name="Group 59"/>
                <p:cNvGrpSpPr>
                  <a:grpSpLocks/>
                </p:cNvGrpSpPr>
                <p:nvPr/>
              </p:nvGrpSpPr>
              <p:grpSpPr bwMode="auto">
                <a:xfrm>
                  <a:off x="838200" y="5346189"/>
                  <a:ext cx="978576" cy="590180"/>
                  <a:chOff x="494573" y="5753100"/>
                  <a:chExt cx="674097" cy="567481"/>
                </a:xfrm>
              </p:grpSpPr>
              <p:cxnSp>
                <p:nvCxnSpPr>
                  <p:cNvPr id="248890" name="Straight Connector 6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8891" name="Straight Connector 61"/>
                  <p:cNvCxnSpPr>
                    <a:cxnSpLocks noChangeShapeType="1"/>
                    <a:stCxn id="248888" idx="0"/>
                  </p:cNvCxnSpPr>
                  <p:nvPr/>
                </p:nvCxnSpPr>
                <p:spPr bwMode="auto">
                  <a:xfrm flipH="1" flipV="1">
                    <a:off x="930959" y="5753100"/>
                    <a:ext cx="237711" cy="567481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8884" name="Group 68"/>
              <p:cNvGrpSpPr>
                <a:grpSpLocks/>
              </p:cNvGrpSpPr>
              <p:nvPr/>
            </p:nvGrpSpPr>
            <p:grpSpPr bwMode="auto">
              <a:xfrm>
                <a:off x="445649" y="4772638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8885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86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8877" name="Group 62"/>
            <p:cNvGrpSpPr>
              <a:grpSpLocks/>
            </p:cNvGrpSpPr>
            <p:nvPr/>
          </p:nvGrpSpPr>
          <p:grpSpPr bwMode="auto">
            <a:xfrm>
              <a:off x="1838047" y="3962400"/>
              <a:ext cx="1293623" cy="1985317"/>
              <a:chOff x="730860" y="5065776"/>
              <a:chExt cx="1293623" cy="1985317"/>
            </a:xfrm>
          </p:grpSpPr>
          <p:grpSp>
            <p:nvGrpSpPr>
              <p:cNvPr id="248878" name="Group 88"/>
              <p:cNvGrpSpPr>
                <a:grpSpLocks/>
              </p:cNvGrpSpPr>
              <p:nvPr/>
            </p:nvGrpSpPr>
            <p:grpSpPr bwMode="auto">
              <a:xfrm>
                <a:off x="730860" y="5346192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8880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81" name="Straight Connector 98"/>
                <p:cNvCxnSpPr>
                  <a:cxnSpLocks noChangeShapeType="1"/>
                  <a:stCxn id="248875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8879" name="Rectangle 8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0.215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551238" y="3733800"/>
            <a:ext cx="4427537" cy="2824163"/>
            <a:chOff x="120265" y="3733800"/>
            <a:chExt cx="4427527" cy="2824775"/>
          </a:xfrm>
        </p:grpSpPr>
        <p:pic>
          <p:nvPicPr>
            <p:cNvPr id="24884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265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846" name="Group 8"/>
            <p:cNvGrpSpPr>
              <a:grpSpLocks/>
            </p:cNvGrpSpPr>
            <p:nvPr/>
          </p:nvGrpSpPr>
          <p:grpSpPr bwMode="auto">
            <a:xfrm>
              <a:off x="882265" y="4623817"/>
              <a:ext cx="3665527" cy="1934758"/>
              <a:chOff x="152400" y="4623817"/>
              <a:chExt cx="3665527" cy="1934758"/>
            </a:xfrm>
          </p:grpSpPr>
          <p:pic>
            <p:nvPicPr>
              <p:cNvPr id="248852" name="Picture 20" descr="http://upload.wikimedia.org/wikipedia/commons/5/55/Dinky_Toys_-_Fire_engine.jpg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6175" y="6066912"/>
                <a:ext cx="681752" cy="454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8853" name="Group 3"/>
              <p:cNvGrpSpPr>
                <a:grpSpLocks/>
              </p:cNvGrpSpPr>
              <p:nvPr/>
            </p:nvGrpSpPr>
            <p:grpSpPr bwMode="auto">
              <a:xfrm>
                <a:off x="152400" y="5269468"/>
                <a:ext cx="2843302" cy="1289107"/>
                <a:chOff x="166113" y="5269468"/>
                <a:chExt cx="2843302" cy="1289107"/>
              </a:xfrm>
            </p:grpSpPr>
            <p:grpSp>
              <p:nvGrpSpPr>
                <p:cNvPr id="248857" name="Group 1"/>
                <p:cNvGrpSpPr>
                  <a:grpSpLocks/>
                </p:cNvGrpSpPr>
                <p:nvPr/>
              </p:nvGrpSpPr>
              <p:grpSpPr bwMode="auto">
                <a:xfrm>
                  <a:off x="1625064" y="5690616"/>
                  <a:ext cx="1384351" cy="867959"/>
                  <a:chOff x="204216" y="5690616"/>
                  <a:chExt cx="1384351" cy="867959"/>
                </a:xfrm>
              </p:grpSpPr>
              <p:pic>
                <p:nvPicPr>
                  <p:cNvPr id="248867" name="Picture 14" descr="http://www.independent.co.uk/incoming/article8458694.ece/ALTERNATES/w460/50-toys3.jpg"/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04216" y="6166204"/>
                    <a:ext cx="523160" cy="3923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68" name="Picture 26" descr="http://upload.wikimedia.org/wikipedia/commons/b/bb/Dinky_Toys_-_Austin_Devon.jpg"/>
                  <p:cNvPicPr>
                    <a:picLocks noChangeAspect="1" noChangeArrowheads="1"/>
                  </p:cNvPicPr>
                  <p:nvPr/>
                </p:nvPicPr>
                <p:blipFill>
                  <a:blip r:embed="rId1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98576" y="6121097"/>
                    <a:ext cx="789991" cy="4374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886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533400" y="5690616"/>
                    <a:ext cx="573024" cy="405382"/>
                    <a:chOff x="533400" y="5690616"/>
                    <a:chExt cx="573024" cy="405382"/>
                  </a:xfrm>
                </p:grpSpPr>
                <p:sp>
                  <p:nvSpPr>
                    <p:cNvPr id="24887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10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sp>
                  <p:nvSpPr>
                    <p:cNvPr id="24887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3400" y="5690616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8872" name="Group 4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8873" name="Straight Connector 45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8874" name="Straight Connector 4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grpSp>
              <p:nvGrpSpPr>
                <p:cNvPr id="248858" name="Group 5"/>
                <p:cNvGrpSpPr>
                  <a:grpSpLocks/>
                </p:cNvGrpSpPr>
                <p:nvPr/>
              </p:nvGrpSpPr>
              <p:grpSpPr bwMode="auto">
                <a:xfrm>
                  <a:off x="166113" y="5687574"/>
                  <a:ext cx="1395502" cy="838750"/>
                  <a:chOff x="164033" y="5687574"/>
                  <a:chExt cx="1395502" cy="838750"/>
                </a:xfrm>
              </p:grpSpPr>
              <p:grpSp>
                <p:nvGrpSpPr>
                  <p:cNvPr id="24886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563327" y="5687574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8865" name="Straight Connector 57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8866" name="Straight Connector 58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pic>
                <p:nvPicPr>
                  <p:cNvPr id="248863" name="Picture 22" descr="http://www.modeltreinenenmeer.nl/files/7657/editor/images/Dinky-Toys-citroen-2cv-wegenwachtDSC_69091.jpg"/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89457" y="6038004"/>
                    <a:ext cx="670078" cy="4883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64" name="Picture 28" descr="http://www.canada.com/cms/binary/1713166.jpg"/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64033" y="6117144"/>
                    <a:ext cx="608913" cy="3928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48859" name="Group 64"/>
                <p:cNvGrpSpPr>
                  <a:grpSpLocks/>
                </p:cNvGrpSpPr>
                <p:nvPr/>
              </p:nvGrpSpPr>
              <p:grpSpPr bwMode="auto">
                <a:xfrm>
                  <a:off x="792065" y="5269468"/>
                  <a:ext cx="1444302" cy="509545"/>
                  <a:chOff x="357811" y="5753100"/>
                  <a:chExt cx="994915" cy="489947"/>
                </a:xfrm>
              </p:grpSpPr>
              <p:cxnSp>
                <p:nvCxnSpPr>
                  <p:cNvPr id="248860" name="Straight Connector 66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357811" y="5753100"/>
                    <a:ext cx="584021" cy="41668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8861" name="Straight Connector 67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0" y="5753101"/>
                    <a:ext cx="421766" cy="489946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8854" name="Group 73"/>
              <p:cNvGrpSpPr>
                <a:grpSpLocks/>
              </p:cNvGrpSpPr>
              <p:nvPr/>
            </p:nvGrpSpPr>
            <p:grpSpPr bwMode="auto">
              <a:xfrm>
                <a:off x="1617040" y="4623817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8855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56" name="Straight Connector 81"/>
                <p:cNvCxnSpPr>
                  <a:cxnSpLocks noChangeShapeType="1"/>
                  <a:stCxn id="248852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8847" name="Group 65"/>
            <p:cNvGrpSpPr>
              <a:grpSpLocks/>
            </p:cNvGrpSpPr>
            <p:nvPr/>
          </p:nvGrpSpPr>
          <p:grpSpPr bwMode="auto">
            <a:xfrm>
              <a:off x="461459" y="3733800"/>
              <a:ext cx="3015592" cy="2367574"/>
              <a:chOff x="-197774" y="5065776"/>
              <a:chExt cx="3015592" cy="2367574"/>
            </a:xfrm>
          </p:grpSpPr>
          <p:grpSp>
            <p:nvGrpSpPr>
              <p:cNvPr id="248848" name="Group 99"/>
              <p:cNvGrpSpPr>
                <a:grpSpLocks/>
              </p:cNvGrpSpPr>
              <p:nvPr/>
            </p:nvGrpSpPr>
            <p:grpSpPr bwMode="auto">
              <a:xfrm>
                <a:off x="-197774" y="5346191"/>
                <a:ext cx="3015592" cy="2087159"/>
                <a:chOff x="-219063" y="5753101"/>
                <a:chExt cx="2077306" cy="2006884"/>
              </a:xfrm>
            </p:grpSpPr>
            <p:cxnSp>
              <p:nvCxnSpPr>
                <p:cNvPr id="248850" name="Straight Connector 101"/>
                <p:cNvCxnSpPr>
                  <a:cxnSpLocks noChangeShapeType="1"/>
                  <a:stCxn id="248845" idx="0"/>
                </p:cNvCxnSpPr>
                <p:nvPr/>
              </p:nvCxnSpPr>
              <p:spPr bwMode="auto">
                <a:xfrm flipV="1">
                  <a:off x="-219063" y="5753101"/>
                  <a:ext cx="1160895" cy="200688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51" name="Straight Connector 10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927282" cy="61246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8849" name="Rectangle 100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0.29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0" name="Group 69"/>
          <p:cNvGrpSpPr>
            <a:grpSpLocks/>
          </p:cNvGrpSpPr>
          <p:nvPr/>
        </p:nvGrpSpPr>
        <p:grpSpPr bwMode="auto">
          <a:xfrm>
            <a:off x="2630488" y="2971800"/>
            <a:ext cx="2938462" cy="1298575"/>
            <a:chOff x="-10009" y="5065776"/>
            <a:chExt cx="2938543" cy="1298375"/>
          </a:xfrm>
        </p:grpSpPr>
        <p:grpSp>
          <p:nvGrpSpPr>
            <p:cNvPr id="248841" name="Group 96"/>
            <p:cNvGrpSpPr>
              <a:grpSpLocks/>
            </p:cNvGrpSpPr>
            <p:nvPr/>
          </p:nvGrpSpPr>
          <p:grpSpPr bwMode="auto">
            <a:xfrm>
              <a:off x="-10009" y="5346190"/>
              <a:ext cx="2938543" cy="1017961"/>
              <a:chOff x="-89720" y="5753101"/>
              <a:chExt cx="2024230" cy="978809"/>
            </a:xfrm>
          </p:grpSpPr>
          <p:cxnSp>
            <p:nvCxnSpPr>
              <p:cNvPr id="248843" name="Straight Connector 105"/>
              <p:cNvCxnSpPr>
                <a:cxnSpLocks noChangeShapeType="1"/>
                <a:stCxn id="248879" idx="2"/>
              </p:cNvCxnSpPr>
              <p:nvPr/>
            </p:nvCxnSpPr>
            <p:spPr bwMode="auto">
              <a:xfrm flipV="1">
                <a:off x="-89720" y="5753101"/>
                <a:ext cx="1031552" cy="978809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8844" name="Straight Connector 108"/>
              <p:cNvCxnSpPr>
                <a:cxnSpLocks noChangeShapeType="1"/>
                <a:stCxn id="248849" idx="2"/>
              </p:cNvCxnSpPr>
              <p:nvPr/>
            </p:nvCxnSpPr>
            <p:spPr bwMode="auto">
              <a:xfrm flipH="1" flipV="1">
                <a:off x="930961" y="5753101"/>
                <a:ext cx="1003549" cy="75900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8842" name="Rectangle 104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 descr="http://upload.wikimedia.org/wikipedia/commons/thumb/4/40/Clausius.jpg/170px-Clausiu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646113"/>
            <a:ext cx="1268412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245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2453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54" name="Picture 38" descr="http://www.theunrealtimes.com/wp-content/uploads/2013/05/entropy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4697413"/>
            <a:ext cx="3810000" cy="215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Rectangular Callout 44"/>
          <p:cNvSpPr>
            <a:spLocks noChangeArrowheads="1"/>
          </p:cNvSpPr>
          <p:nvPr/>
        </p:nvSpPr>
        <p:spPr bwMode="auto">
          <a:xfrm>
            <a:off x="1676400" y="798513"/>
            <a:ext cx="5486400" cy="954087"/>
          </a:xfrm>
          <a:prstGeom prst="wedgeRectCallout">
            <a:avLst>
              <a:gd name="adj1" fmla="val -55773"/>
              <a:gd name="adj2" fmla="val -239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In </a:t>
            </a:r>
            <a:r>
              <a:rPr lang="en-US" altLang="en-US" sz="2800" i="0">
                <a:hlinkClick r:id="rId6" tooltip="Thermodynamics"/>
              </a:rPr>
              <a:t>thermodynamics</a:t>
            </a:r>
            <a:r>
              <a:rPr lang="en-US" altLang="en-US" sz="2800" i="0"/>
              <a:t>, </a:t>
            </a:r>
            <a:r>
              <a:rPr lang="en-US" altLang="en-US" sz="2800" b="1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 is a measure of disorder.</a:t>
            </a:r>
          </a:p>
        </p:txBody>
      </p:sp>
      <p:sp>
        <p:nvSpPr>
          <p:cNvPr id="232458" name="Rectangle 35"/>
          <p:cNvSpPr>
            <a:spLocks noChangeArrowheads="1"/>
          </p:cNvSpPr>
          <p:nvPr/>
        </p:nvSpPr>
        <p:spPr bwMode="auto">
          <a:xfrm>
            <a:off x="190500" y="2209800"/>
            <a:ext cx="1406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Lazare Carnot </a:t>
            </a:r>
            <a:br>
              <a:rPr lang="en-US" altLang="en-US" sz="1600" i="0"/>
            </a:br>
            <a:r>
              <a:rPr lang="en-US" altLang="en-US" sz="1600" i="0"/>
              <a:t>(1803) </a:t>
            </a:r>
            <a:endParaRPr lang="en-US" altLang="en-US" sz="1600"/>
          </a:p>
        </p:txBody>
      </p:sp>
      <p:sp>
        <p:nvSpPr>
          <p:cNvPr id="37" name="Rectangular Callout 36"/>
          <p:cNvSpPr>
            <a:spLocks noChangeArrowheads="1"/>
          </p:cNvSpPr>
          <p:nvPr/>
        </p:nvSpPr>
        <p:spPr bwMode="auto">
          <a:xfrm>
            <a:off x="1676400" y="1828800"/>
            <a:ext cx="5486400" cy="1816100"/>
          </a:xfrm>
          <a:prstGeom prst="wedgeRectCallout">
            <a:avLst>
              <a:gd name="adj1" fmla="val -54218"/>
              <a:gd name="adj2" fmla="val -474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dirty="0"/>
              <a:t>It is a measured as the logarithm of the number of specific ways in which the micro world may be arranged, given the macro world.</a:t>
            </a: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279400" y="62738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Low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3251200" y="61976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High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16" name="Rectangular Callout 15"/>
          <p:cNvSpPr>
            <a:spLocks noChangeArrowheads="1"/>
          </p:cNvSpPr>
          <p:nvPr/>
        </p:nvSpPr>
        <p:spPr bwMode="auto">
          <a:xfrm>
            <a:off x="4112569" y="3699927"/>
            <a:ext cx="4877443" cy="3108543"/>
          </a:xfrm>
          <a:prstGeom prst="wedgeRectCallout">
            <a:avLst>
              <a:gd name="adj1" fmla="val 32417"/>
              <a:gd name="adj2" fmla="val -93393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dirty="0"/>
              <a:t>Purpose for log</a:t>
            </a:r>
          </a:p>
          <a:p>
            <a:pPr algn="ctr" eaLnBrk="1" hangingPunct="1">
              <a:buFontTx/>
              <a:buNone/>
            </a:pPr>
            <a:r>
              <a:rPr lang="en-US" altLang="en-US" sz="2800" i="0" dirty="0"/>
              <a:t>  </a:t>
            </a:r>
          </a:p>
          <a:p>
            <a:pPr algn="ctr" eaLnBrk="1" hangingPunct="1">
              <a:buFontTx/>
              <a:buNone/>
            </a:pPr>
            <a:endParaRPr lang="en-US" altLang="en-US" sz="2800" i="0" dirty="0"/>
          </a:p>
          <a:p>
            <a:pPr algn="ctr" eaLnBrk="1" hangingPunct="1">
              <a:buFontTx/>
              <a:buNone/>
            </a:pPr>
            <a:endParaRPr lang="en-US" altLang="en-US" sz="2800" i="0" dirty="0"/>
          </a:p>
          <a:p>
            <a:pPr algn="ctr" eaLnBrk="1" hangingPunct="1">
              <a:buFontTx/>
              <a:buNone/>
            </a:pPr>
            <a:endParaRPr lang="en-US" altLang="en-US" sz="2800" i="0" dirty="0"/>
          </a:p>
          <a:p>
            <a:pPr algn="ctr" eaLnBrk="1" hangingPunct="1">
              <a:buFontTx/>
              <a:buNone/>
            </a:pPr>
            <a:endParaRPr lang="en-US" altLang="en-US" sz="2800" i="0" dirty="0"/>
          </a:p>
          <a:p>
            <a:pPr algn="ctr" eaLnBrk="1" hangingPunct="1">
              <a:buFontTx/>
              <a:buNone/>
            </a:pPr>
            <a:r>
              <a:rPr lang="en-US" altLang="en-US" sz="2800" i="0" dirty="0"/>
              <a:t>      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267200" y="4192250"/>
            <a:ext cx="2121093" cy="461665"/>
            <a:chOff x="4267200" y="4429780"/>
            <a:chExt cx="2121093" cy="46166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187315" y="4540471"/>
              <a:ext cx="333375" cy="324899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>
            <a:xfrm>
              <a:off x="4267200" y="4429780"/>
              <a:ext cx="212109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i="0" dirty="0"/>
                <a:t>#</a:t>
              </a:r>
              <a:r>
                <a:rPr lang="en-US" altLang="en-US" sz="2400" i="0" dirty="0" err="1"/>
                <a:t>Poss</a:t>
              </a:r>
              <a:r>
                <a:rPr lang="en-US" altLang="en-US" sz="2400" i="0" dirty="0"/>
                <a:t>(     ) = N </a:t>
              </a:r>
              <a:endParaRPr lang="en-CA" sz="2400" dirty="0"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301740" y="5177790"/>
            <a:ext cx="5100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/>
              <a:t>N</a:t>
            </a:r>
            <a:r>
              <a:rPr lang="en-US" altLang="en-US" sz="2400" i="0" baseline="30000" dirty="0"/>
              <a:t>2</a:t>
            </a:r>
            <a:endParaRPr lang="en-CA" sz="2400" baseline="30000" dirty="0"/>
          </a:p>
        </p:txBody>
      </p:sp>
      <p:sp>
        <p:nvSpPr>
          <p:cNvPr id="27" name="Rectangle 26"/>
          <p:cNvSpPr/>
          <p:nvPr/>
        </p:nvSpPr>
        <p:spPr>
          <a:xfrm>
            <a:off x="7526655" y="5634335"/>
            <a:ext cx="14863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/>
              <a:t>= 2 log(N)</a:t>
            </a:r>
            <a:endParaRPr lang="en-CA" sz="2400" dirty="0"/>
          </a:p>
        </p:txBody>
      </p:sp>
      <p:grpSp>
        <p:nvGrpSpPr>
          <p:cNvPr id="8" name="Group 7"/>
          <p:cNvGrpSpPr/>
          <p:nvPr/>
        </p:nvGrpSpPr>
        <p:grpSpPr>
          <a:xfrm>
            <a:off x="4271691" y="5160645"/>
            <a:ext cx="2129109" cy="461665"/>
            <a:chOff x="4284345" y="5332750"/>
            <a:chExt cx="2129109" cy="461665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196531" y="5446395"/>
              <a:ext cx="333375" cy="324899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522595" y="5446395"/>
              <a:ext cx="333375" cy="324899"/>
            </a:xfrm>
            <a:prstGeom prst="rect">
              <a:avLst/>
            </a:prstGeom>
          </p:spPr>
        </p:pic>
        <p:sp>
          <p:nvSpPr>
            <p:cNvPr id="29" name="Rectangle 28"/>
            <p:cNvSpPr/>
            <p:nvPr/>
          </p:nvSpPr>
          <p:spPr>
            <a:xfrm>
              <a:off x="4284345" y="5332750"/>
              <a:ext cx="212910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i="0" dirty="0"/>
                <a:t>#</a:t>
              </a:r>
              <a:r>
                <a:rPr lang="en-US" altLang="en-US" sz="2400" i="0" dirty="0" err="1"/>
                <a:t>Poss</a:t>
              </a:r>
              <a:r>
                <a:rPr lang="en-US" altLang="en-US" sz="2400" i="0" dirty="0"/>
                <a:t>(         ) =</a:t>
              </a:r>
              <a:endParaRPr lang="en-CA" sz="2400" dirty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236720" y="4657070"/>
            <a:ext cx="2912977" cy="461665"/>
            <a:chOff x="4219575" y="4876800"/>
            <a:chExt cx="2912977" cy="461665"/>
          </a:xfrm>
        </p:grpSpPr>
        <p:sp>
          <p:nvSpPr>
            <p:cNvPr id="20" name="Rectangle 19"/>
            <p:cNvSpPr/>
            <p:nvPr/>
          </p:nvSpPr>
          <p:spPr>
            <a:xfrm>
              <a:off x="4219575" y="4876800"/>
              <a:ext cx="291297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i="0" dirty="0"/>
                <a:t>Entropy(     ) = log(N)</a:t>
              </a:r>
              <a:endParaRPr lang="en-CA" sz="2400" dirty="0"/>
            </a:p>
          </p:txBody>
        </p:sp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421630" y="4986241"/>
              <a:ext cx="333375" cy="324899"/>
            </a:xfrm>
            <a:prstGeom prst="rect">
              <a:avLst/>
            </a:prstGeom>
          </p:spPr>
        </p:pic>
      </p:grpSp>
      <p:grpSp>
        <p:nvGrpSpPr>
          <p:cNvPr id="7" name="Group 6"/>
          <p:cNvGrpSpPr/>
          <p:nvPr/>
        </p:nvGrpSpPr>
        <p:grpSpPr>
          <a:xfrm>
            <a:off x="4274820" y="5633085"/>
            <a:ext cx="3323346" cy="461665"/>
            <a:chOff x="4274820" y="5748040"/>
            <a:chExt cx="3323346" cy="461665"/>
          </a:xfrm>
        </p:grpSpPr>
        <p:sp>
          <p:nvSpPr>
            <p:cNvPr id="30" name="Rectangle 29"/>
            <p:cNvSpPr/>
            <p:nvPr/>
          </p:nvSpPr>
          <p:spPr>
            <a:xfrm>
              <a:off x="4274820" y="5748040"/>
              <a:ext cx="332334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i="0" dirty="0"/>
                <a:t>Entropy(         ) = log(N</a:t>
              </a:r>
              <a:r>
                <a:rPr lang="en-US" altLang="en-US" sz="2400" i="0" baseline="30000" dirty="0"/>
                <a:t>2</a:t>
              </a:r>
              <a:r>
                <a:rPr lang="en-US" altLang="en-US" sz="2400" i="0" dirty="0"/>
                <a:t>)</a:t>
              </a:r>
              <a:endParaRPr lang="en-CA" sz="2400" dirty="0"/>
            </a:p>
          </p:txBody>
        </p:sp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447991" y="5866351"/>
              <a:ext cx="333375" cy="324899"/>
            </a:xfrm>
            <a:prstGeom prst="rect">
              <a:avLst/>
            </a:prstGeom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774055" y="5866351"/>
              <a:ext cx="333375" cy="324899"/>
            </a:xfrm>
            <a:prstGeom prst="rect">
              <a:avLst/>
            </a:prstGeom>
          </p:spPr>
        </p:pic>
      </p:grpSp>
      <p:grpSp>
        <p:nvGrpSpPr>
          <p:cNvPr id="36" name="Group 35"/>
          <p:cNvGrpSpPr/>
          <p:nvPr/>
        </p:nvGrpSpPr>
        <p:grpSpPr>
          <a:xfrm>
            <a:off x="6248400" y="6091535"/>
            <a:ext cx="2323072" cy="461665"/>
            <a:chOff x="4219575" y="4876800"/>
            <a:chExt cx="2323072" cy="461665"/>
          </a:xfrm>
        </p:grpSpPr>
        <p:sp>
          <p:nvSpPr>
            <p:cNvPr id="38" name="Rectangle 37"/>
            <p:cNvSpPr/>
            <p:nvPr/>
          </p:nvSpPr>
          <p:spPr>
            <a:xfrm>
              <a:off x="4219575" y="4876800"/>
              <a:ext cx="23230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i="0" dirty="0"/>
                <a:t>= 2 Entropy(     ) </a:t>
              </a:r>
              <a:endParaRPr lang="en-CA" sz="2400" dirty="0"/>
            </a:p>
          </p:txBody>
        </p:sp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903827" y="4969096"/>
              <a:ext cx="333375" cy="324899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37" grpId="0" animBg="1"/>
      <p:bldP spid="41" grpId="0"/>
      <p:bldP spid="50" grpId="0"/>
      <p:bldP spid="16" grpId="0" animBg="1"/>
      <p:bldP spid="26" grpId="0"/>
      <p:bldP spid="2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4985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6062663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860" name="Rectangle 94"/>
          <p:cNvSpPr>
            <a:spLocks noChangeArrowheads="1"/>
          </p:cNvSpPr>
          <p:nvPr/>
        </p:nvSpPr>
        <p:spPr bwMode="auto">
          <a:xfrm>
            <a:off x="334963" y="6503988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381000" y="2971800"/>
            <a:ext cx="4813300" cy="3838575"/>
            <a:chOff x="-6052043" y="12927125"/>
            <a:chExt cx="4813499" cy="3838568"/>
          </a:xfrm>
        </p:grpSpPr>
        <p:sp>
          <p:nvSpPr>
            <p:cNvPr id="249925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9926" name="Oval 107"/>
            <p:cNvSpPr>
              <a:spLocks noChangeArrowheads="1"/>
            </p:cNvSpPr>
            <p:nvPr/>
          </p:nvSpPr>
          <p:spPr bwMode="auto">
            <a:xfrm>
              <a:off x="-6052043" y="16431972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941388" y="2971800"/>
            <a:ext cx="7826375" cy="3603625"/>
            <a:chOff x="152400" y="2971800"/>
            <a:chExt cx="7826772" cy="3602906"/>
          </a:xfrm>
        </p:grpSpPr>
        <p:grpSp>
          <p:nvGrpSpPr>
            <p:cNvPr id="249868" name="Group 9"/>
            <p:cNvGrpSpPr>
              <a:grpSpLocks/>
            </p:cNvGrpSpPr>
            <p:nvPr/>
          </p:nvGrpSpPr>
          <p:grpSpPr bwMode="auto">
            <a:xfrm>
              <a:off x="152400" y="4242816"/>
              <a:ext cx="3246845" cy="2331890"/>
              <a:chOff x="152400" y="4242816"/>
              <a:chExt cx="3246845" cy="2331890"/>
            </a:xfrm>
          </p:grpSpPr>
          <p:pic>
            <p:nvPicPr>
              <p:cNvPr id="249903" name="Picture 12" descr="http://www.toyshopuk.co.uk/assets/gfx/bloco-toys-lion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64093" y="5947717"/>
                <a:ext cx="535152" cy="6269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9904" name="Group 7"/>
              <p:cNvGrpSpPr>
                <a:grpSpLocks/>
              </p:cNvGrpSpPr>
              <p:nvPr/>
            </p:nvGrpSpPr>
            <p:grpSpPr bwMode="auto">
              <a:xfrm>
                <a:off x="152400" y="4772638"/>
                <a:ext cx="2655051" cy="1777419"/>
                <a:chOff x="100584" y="4772638"/>
                <a:chExt cx="2655051" cy="1777419"/>
              </a:xfrm>
            </p:grpSpPr>
            <p:pic>
              <p:nvPicPr>
                <p:cNvPr id="249908" name="Picture 18" descr="http://upload.wikimedia.org/wikipedia/commons/2/26/The_King's_Aeroplane,_Airspeed_Envoy_(Dinky_Toys_62k).jpg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0584" y="6027480"/>
                  <a:ext cx="586498" cy="5225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9909" name="Group 6"/>
                <p:cNvGrpSpPr>
                  <a:grpSpLocks/>
                </p:cNvGrpSpPr>
                <p:nvPr/>
              </p:nvGrpSpPr>
              <p:grpSpPr bwMode="auto">
                <a:xfrm>
                  <a:off x="799858" y="5346189"/>
                  <a:ext cx="1955777" cy="1203868"/>
                  <a:chOff x="161826" y="5346189"/>
                  <a:chExt cx="1955777" cy="1203868"/>
                </a:xfrm>
              </p:grpSpPr>
              <p:grpSp>
                <p:nvGrpSpPr>
                  <p:cNvPr id="249913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161826" y="5638799"/>
                    <a:ext cx="1249321" cy="899259"/>
                    <a:chOff x="190116" y="5712023"/>
                    <a:chExt cx="1249321" cy="899259"/>
                  </a:xfrm>
                </p:grpSpPr>
                <p:pic>
                  <p:nvPicPr>
                    <p:cNvPr id="249918" name="Picture 4" descr="http://www.actionfigurefury.com/wp-content/uploads/2012/09/IndyToys002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41832" y="6038004"/>
                      <a:ext cx="497605" cy="57327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919" name="Picture 16" descr="http://image.made-in-china.com/2f0j00WBfTeqGsfjbd/Ride-on-Car-6V-ELC-B16-1-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90116" y="6096000"/>
                      <a:ext cx="608914" cy="51528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49920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12023"/>
                      <a:ext cx="517561" cy="383975"/>
                      <a:chOff x="588863" y="5712023"/>
                      <a:chExt cx="517561" cy="383975"/>
                    </a:xfrm>
                  </p:grpSpPr>
                  <p:sp>
                    <p:nvSpPr>
                      <p:cNvPr id="249921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1909" y="5712023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grpSp>
                    <p:nvGrpSpPr>
                      <p:cNvPr id="249922" name="Group 8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63772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49923" name="Straight Connector 83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49924" name="Straight Connector 84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</p:grpSp>
              <p:pic>
                <p:nvPicPr>
                  <p:cNvPr id="249914" name="Picture 24" descr="http://upload.wikimedia.org/wikipedia/commons/b/be/Dinky_Toys_-_Elevator.jpg"/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515951" y="5936372"/>
                    <a:ext cx="601652" cy="6136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9915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838200" y="5346189"/>
                    <a:ext cx="978576" cy="590180"/>
                    <a:chOff x="494573" y="5753100"/>
                    <a:chExt cx="674097" cy="567481"/>
                  </a:xfrm>
                </p:grpSpPr>
                <p:cxnSp>
                  <p:nvCxnSpPr>
                    <p:cNvPr id="249916" name="Straight Connector 60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9917" name="Straight Connector 61"/>
                    <p:cNvCxnSpPr>
                      <a:cxnSpLocks noChangeShapeType="1"/>
                      <a:stCxn id="249914" idx="0"/>
                    </p:cNvCxnSpPr>
                    <p:nvPr/>
                  </p:nvCxnSpPr>
                  <p:spPr bwMode="auto">
                    <a:xfrm flipH="1" flipV="1">
                      <a:off x="930959" y="5753100"/>
                      <a:ext cx="237711" cy="567481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49910" name="Group 68"/>
                <p:cNvGrpSpPr>
                  <a:grpSpLocks/>
                </p:cNvGrpSpPr>
                <p:nvPr/>
              </p:nvGrpSpPr>
              <p:grpSpPr bwMode="auto">
                <a:xfrm>
                  <a:off x="445649" y="4772638"/>
                  <a:ext cx="1715620" cy="1254840"/>
                  <a:chOff x="42998" y="5753101"/>
                  <a:chExt cx="1181814" cy="1206577"/>
                </a:xfrm>
              </p:grpSpPr>
              <p:cxnSp>
                <p:nvCxnSpPr>
                  <p:cNvPr id="249911" name="Straight Connector 7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2998" y="5753101"/>
                    <a:ext cx="898834" cy="1206577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9912" name="Straight Connector 71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1" y="5753102"/>
                    <a:ext cx="293851" cy="57780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9905" name="Group 88"/>
              <p:cNvGrpSpPr>
                <a:grpSpLocks/>
              </p:cNvGrpSpPr>
              <p:nvPr/>
            </p:nvGrpSpPr>
            <p:grpSpPr bwMode="auto">
              <a:xfrm>
                <a:off x="1838047" y="4242816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9906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907" name="Straight Connector 98"/>
                <p:cNvCxnSpPr>
                  <a:cxnSpLocks noChangeShapeType="1"/>
                  <a:stCxn id="249903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9869" name="Group 10"/>
            <p:cNvGrpSpPr>
              <a:grpSpLocks/>
            </p:cNvGrpSpPr>
            <p:nvPr/>
          </p:nvGrpSpPr>
          <p:grpSpPr bwMode="auto">
            <a:xfrm>
              <a:off x="3551645" y="4014215"/>
              <a:ext cx="4427527" cy="2544360"/>
              <a:chOff x="120265" y="4014215"/>
              <a:chExt cx="4427527" cy="2544360"/>
            </a:xfrm>
          </p:grpSpPr>
          <p:pic>
            <p:nvPicPr>
              <p:cNvPr id="249875" name="Picture 34" descr="http://www.photo-dictionary.com/photofiles/list/2387/3117toy_spring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265" y="6101375"/>
                <a:ext cx="682388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9876" name="Group 8"/>
              <p:cNvGrpSpPr>
                <a:grpSpLocks/>
              </p:cNvGrpSpPr>
              <p:nvPr/>
            </p:nvGrpSpPr>
            <p:grpSpPr bwMode="auto">
              <a:xfrm>
                <a:off x="882265" y="4623817"/>
                <a:ext cx="3665527" cy="1934758"/>
                <a:chOff x="152400" y="4623817"/>
                <a:chExt cx="3665527" cy="1934758"/>
              </a:xfrm>
            </p:grpSpPr>
            <p:pic>
              <p:nvPicPr>
                <p:cNvPr id="249880" name="Picture 20" descr="http://upload.wikimedia.org/wikipedia/commons/5/55/Dinky_Toys_-_Fire_engine.jpg"/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6175" y="6066912"/>
                  <a:ext cx="681752" cy="4540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9881" name="Group 3"/>
                <p:cNvGrpSpPr>
                  <a:grpSpLocks/>
                </p:cNvGrpSpPr>
                <p:nvPr/>
              </p:nvGrpSpPr>
              <p:grpSpPr bwMode="auto">
                <a:xfrm>
                  <a:off x="152400" y="5269468"/>
                  <a:ext cx="2843302" cy="1289107"/>
                  <a:chOff x="166113" y="5269468"/>
                  <a:chExt cx="2843302" cy="1289107"/>
                </a:xfrm>
              </p:grpSpPr>
              <p:grpSp>
                <p:nvGrpSpPr>
                  <p:cNvPr id="249885" name="Group 1"/>
                  <p:cNvGrpSpPr>
                    <a:grpSpLocks/>
                  </p:cNvGrpSpPr>
                  <p:nvPr/>
                </p:nvGrpSpPr>
                <p:grpSpPr bwMode="auto">
                  <a:xfrm>
                    <a:off x="1625064" y="5690616"/>
                    <a:ext cx="1384351" cy="867959"/>
                    <a:chOff x="204216" y="5690616"/>
                    <a:chExt cx="1384351" cy="867959"/>
                  </a:xfrm>
                </p:grpSpPr>
                <p:pic>
                  <p:nvPicPr>
                    <p:cNvPr id="249895" name="Picture 14" descr="http://www.independent.co.uk/incoming/article8458694.ece/ALTERNATES/w460/50-toys3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04216" y="6166204"/>
                      <a:ext cx="523160" cy="39237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896" name="Picture 26" descr="http://upload.wikimedia.org/wikipedia/commons/b/bb/Dinky_Toys_-_Austin_Devon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2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798576" y="6121097"/>
                      <a:ext cx="789991" cy="43747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49897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33400" y="5690616"/>
                      <a:ext cx="573024" cy="405382"/>
                      <a:chOff x="533400" y="5690616"/>
                      <a:chExt cx="573024" cy="405382"/>
                    </a:xfrm>
                  </p:grpSpPr>
                  <p:sp>
                    <p:nvSpPr>
                      <p:cNvPr id="24989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1910" y="5712023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sp>
                    <p:nvSpPr>
                      <p:cNvPr id="24989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33400" y="5690616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grpSp>
                    <p:nvGrpSpPr>
                      <p:cNvPr id="249900" name="Group 4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63772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49901" name="Straight Connector 45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49902" name="Straight Connector 46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</p:grpSp>
              <p:grpSp>
                <p:nvGrpSpPr>
                  <p:cNvPr id="249886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166113" y="5687574"/>
                    <a:ext cx="1395502" cy="838750"/>
                    <a:chOff x="164033" y="5687574"/>
                    <a:chExt cx="1395502" cy="838750"/>
                  </a:xfrm>
                </p:grpSpPr>
                <p:grpSp>
                  <p:nvGrpSpPr>
                    <p:cNvPr id="249890" name="Group 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3327" y="5687574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9893" name="Straight Connector 5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9894" name="Straight Connector 58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pic>
                  <p:nvPicPr>
                    <p:cNvPr id="249891" name="Picture 22" descr="http://www.modeltreinenenmeer.nl/files/7657/editor/images/Dinky-Toys-citroen-2cv-wegenwachtDSC_69091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89457" y="6038004"/>
                      <a:ext cx="670078" cy="48832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892" name="Picture 28" descr="http://www.canada.com/cms/binary/1713166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64033" y="6117144"/>
                      <a:ext cx="608913" cy="39284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49887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92065" y="5269468"/>
                    <a:ext cx="1444302" cy="509545"/>
                    <a:chOff x="357811" y="5753100"/>
                    <a:chExt cx="994915" cy="489947"/>
                  </a:xfrm>
                </p:grpSpPr>
                <p:cxnSp>
                  <p:nvCxnSpPr>
                    <p:cNvPr id="249888" name="Straight Connector 66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357811" y="5753100"/>
                      <a:ext cx="584021" cy="416682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9889" name="Straight Connector 67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60" y="5753101"/>
                      <a:ext cx="421766" cy="489946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49882" name="Group 73"/>
                <p:cNvGrpSpPr>
                  <a:grpSpLocks/>
                </p:cNvGrpSpPr>
                <p:nvPr/>
              </p:nvGrpSpPr>
              <p:grpSpPr bwMode="auto">
                <a:xfrm>
                  <a:off x="1617040" y="4623817"/>
                  <a:ext cx="1860011" cy="1443098"/>
                  <a:chOff x="157039" y="5753101"/>
                  <a:chExt cx="1281278" cy="1387594"/>
                </a:xfrm>
              </p:grpSpPr>
              <p:cxnSp>
                <p:nvCxnSpPr>
                  <p:cNvPr id="249883" name="Straight Connector 78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157039" y="5753101"/>
                    <a:ext cx="784793" cy="647128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9884" name="Straight Connector 81"/>
                  <p:cNvCxnSpPr>
                    <a:cxnSpLocks noChangeShapeType="1"/>
                    <a:stCxn id="249880" idx="0"/>
                  </p:cNvCxnSpPr>
                  <p:nvPr/>
                </p:nvCxnSpPr>
                <p:spPr bwMode="auto">
                  <a:xfrm flipH="1" flipV="1">
                    <a:off x="937689" y="5753101"/>
                    <a:ext cx="500628" cy="1387594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9877" name="Group 99"/>
              <p:cNvGrpSpPr>
                <a:grpSpLocks/>
              </p:cNvGrpSpPr>
              <p:nvPr/>
            </p:nvGrpSpPr>
            <p:grpSpPr bwMode="auto">
              <a:xfrm>
                <a:off x="461459" y="4014215"/>
                <a:ext cx="3015592" cy="2087159"/>
                <a:chOff x="-219063" y="5753101"/>
                <a:chExt cx="2077306" cy="2006884"/>
              </a:xfrm>
            </p:grpSpPr>
            <p:cxnSp>
              <p:nvCxnSpPr>
                <p:cNvPr id="249878" name="Straight Connector 101"/>
                <p:cNvCxnSpPr>
                  <a:cxnSpLocks noChangeShapeType="1"/>
                  <a:stCxn id="249875" idx="0"/>
                </p:cNvCxnSpPr>
                <p:nvPr/>
              </p:nvCxnSpPr>
              <p:spPr bwMode="auto">
                <a:xfrm flipV="1">
                  <a:off x="-219063" y="5753101"/>
                  <a:ext cx="1160895" cy="200688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879" name="Straight Connector 10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927282" cy="61246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9870" name="Group 69"/>
            <p:cNvGrpSpPr>
              <a:grpSpLocks/>
            </p:cNvGrpSpPr>
            <p:nvPr/>
          </p:nvGrpSpPr>
          <p:grpSpPr bwMode="auto">
            <a:xfrm>
              <a:off x="2630424" y="2971800"/>
              <a:ext cx="2938543" cy="1298375"/>
              <a:chOff x="-10009" y="5065776"/>
              <a:chExt cx="2938543" cy="1298375"/>
            </a:xfrm>
          </p:grpSpPr>
          <p:grpSp>
            <p:nvGrpSpPr>
              <p:cNvPr id="249871" name="Group 96"/>
              <p:cNvGrpSpPr>
                <a:grpSpLocks/>
              </p:cNvGrpSpPr>
              <p:nvPr/>
            </p:nvGrpSpPr>
            <p:grpSpPr bwMode="auto">
              <a:xfrm>
                <a:off x="-10009" y="5346190"/>
                <a:ext cx="2938543" cy="1017961"/>
                <a:chOff x="-89720" y="5753101"/>
                <a:chExt cx="2024230" cy="978809"/>
              </a:xfrm>
            </p:grpSpPr>
            <p:cxnSp>
              <p:nvCxnSpPr>
                <p:cNvPr id="249873" name="Straight Connector 105"/>
                <p:cNvCxnSpPr>
                  <a:cxnSpLocks noChangeShapeType="1"/>
                </p:cNvCxnSpPr>
                <p:nvPr/>
              </p:nvCxnSpPr>
              <p:spPr bwMode="auto">
                <a:xfrm flipV="1">
                  <a:off x="-89720" y="5753101"/>
                  <a:ext cx="1031552" cy="978809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874" name="Straight Connector 10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1003549" cy="75900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9872" name="Rectangle 10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1" name="Group 70"/>
          <p:cNvGrpSpPr>
            <a:grpSpLocks/>
          </p:cNvGrpSpPr>
          <p:nvPr/>
        </p:nvGrpSpPr>
        <p:grpSpPr bwMode="auto">
          <a:xfrm>
            <a:off x="554038" y="2359025"/>
            <a:ext cx="4398962" cy="3703638"/>
            <a:chOff x="-1116422" y="5142138"/>
            <a:chExt cx="4398144" cy="3703064"/>
          </a:xfrm>
        </p:grpSpPr>
        <p:grpSp>
          <p:nvGrpSpPr>
            <p:cNvPr id="249864" name="Group 74"/>
            <p:cNvGrpSpPr>
              <a:grpSpLocks/>
            </p:cNvGrpSpPr>
            <p:nvPr/>
          </p:nvGrpSpPr>
          <p:grpSpPr bwMode="auto">
            <a:xfrm>
              <a:off x="-1116422" y="5373553"/>
              <a:ext cx="4398144" cy="3471649"/>
              <a:chOff x="-851878" y="5779411"/>
              <a:chExt cx="3029683" cy="3338126"/>
            </a:xfrm>
          </p:grpSpPr>
          <p:cxnSp>
            <p:nvCxnSpPr>
              <p:cNvPr id="249866" name="Straight Connector 106"/>
              <p:cNvCxnSpPr>
                <a:cxnSpLocks noChangeShapeType="1"/>
                <a:stCxn id="249859" idx="0"/>
              </p:cNvCxnSpPr>
              <p:nvPr/>
            </p:nvCxnSpPr>
            <p:spPr bwMode="auto">
              <a:xfrm flipV="1">
                <a:off x="-851878" y="5779411"/>
                <a:ext cx="1973656" cy="333812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9867" name="Straight Connector 109"/>
              <p:cNvCxnSpPr>
                <a:cxnSpLocks noChangeShapeType="1"/>
                <a:stCxn id="249872" idx="2"/>
              </p:cNvCxnSpPr>
              <p:nvPr/>
            </p:nvCxnSpPr>
            <p:spPr bwMode="auto">
              <a:xfrm flipH="1" flipV="1">
                <a:off x="1121778" y="5779411"/>
                <a:ext cx="1056027" cy="66244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9865" name="Rectangle 95"/>
            <p:cNvSpPr>
              <a:spLocks noChangeArrowheads="1"/>
            </p:cNvSpPr>
            <p:nvPr/>
          </p:nvSpPr>
          <p:spPr bwMode="auto">
            <a:xfrm>
              <a:off x="1529395" y="514213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  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41300" y="2359025"/>
            <a:ext cx="8526463" cy="4216400"/>
            <a:chOff x="240792" y="2359194"/>
            <a:chExt cx="8527415" cy="4216231"/>
          </a:xfrm>
        </p:grpSpPr>
        <p:pic>
          <p:nvPicPr>
            <p:cNvPr id="250885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792" y="6062599"/>
              <a:ext cx="627063" cy="46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0886" name="Group 11"/>
            <p:cNvGrpSpPr>
              <a:grpSpLocks/>
            </p:cNvGrpSpPr>
            <p:nvPr/>
          </p:nvGrpSpPr>
          <p:grpSpPr bwMode="auto">
            <a:xfrm>
              <a:off x="941832" y="3252270"/>
              <a:ext cx="7826375" cy="3323155"/>
              <a:chOff x="152400" y="3252214"/>
              <a:chExt cx="7826772" cy="3322492"/>
            </a:xfrm>
          </p:grpSpPr>
          <p:grpSp>
            <p:nvGrpSpPr>
              <p:cNvPr id="250892" name="Group 9"/>
              <p:cNvGrpSpPr>
                <a:grpSpLocks/>
              </p:cNvGrpSpPr>
              <p:nvPr/>
            </p:nvGrpSpPr>
            <p:grpSpPr bwMode="auto">
              <a:xfrm>
                <a:off x="152400" y="4242816"/>
                <a:ext cx="3246845" cy="2331890"/>
                <a:chOff x="152400" y="4242816"/>
                <a:chExt cx="3246845" cy="2331890"/>
              </a:xfrm>
            </p:grpSpPr>
            <p:pic>
              <p:nvPicPr>
                <p:cNvPr id="250925" name="Picture 12" descr="http://www.toyshopuk.co.uk/assets/gfx/bloco-toys-lion.jp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64093" y="5947717"/>
                  <a:ext cx="535152" cy="6269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50926" name="Group 7"/>
                <p:cNvGrpSpPr>
                  <a:grpSpLocks/>
                </p:cNvGrpSpPr>
                <p:nvPr/>
              </p:nvGrpSpPr>
              <p:grpSpPr bwMode="auto">
                <a:xfrm>
                  <a:off x="152400" y="4772638"/>
                  <a:ext cx="2655051" cy="1777419"/>
                  <a:chOff x="100584" y="4772638"/>
                  <a:chExt cx="2655051" cy="1777419"/>
                </a:xfrm>
              </p:grpSpPr>
              <p:pic>
                <p:nvPicPr>
                  <p:cNvPr id="250930" name="Picture 18" descr="http://upload.wikimedia.org/wikipedia/commons/2/26/The_King's_Aeroplane,_Airspeed_Envoy_(Dinky_Toys_62k).jpg"/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00584" y="6027480"/>
                    <a:ext cx="586498" cy="5225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50931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799858" y="5346189"/>
                    <a:ext cx="1955777" cy="1203868"/>
                    <a:chOff x="161826" y="5346189"/>
                    <a:chExt cx="1955777" cy="1203868"/>
                  </a:xfrm>
                </p:grpSpPr>
                <p:grpSp>
                  <p:nvGrpSpPr>
                    <p:cNvPr id="250935" name="Group 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1826" y="5638799"/>
                      <a:ext cx="1249321" cy="899259"/>
                      <a:chOff x="190116" y="5712023"/>
                      <a:chExt cx="1249321" cy="899259"/>
                    </a:xfrm>
                  </p:grpSpPr>
                  <p:pic>
                    <p:nvPicPr>
                      <p:cNvPr id="250940" name="Picture 4" descr="http://www.actionfigurefury.com/wp-content/uploads/2012/09/IndyToys002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1832" y="6038004"/>
                        <a:ext cx="497605" cy="57327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41" name="Picture 16" descr="http://image.made-in-china.com/2f0j00WBfTeqGsfjbd/Ride-on-Car-6V-ELC-B16-1-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16" y="6096000"/>
                        <a:ext cx="608914" cy="51528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grpSp>
                    <p:nvGrpSpPr>
                      <p:cNvPr id="250942" name="Group 7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12023"/>
                        <a:ext cx="517561" cy="383975"/>
                        <a:chOff x="588863" y="5712023"/>
                        <a:chExt cx="517561" cy="383975"/>
                      </a:xfrm>
                    </p:grpSpPr>
                    <p:sp>
                      <p:nvSpPr>
                        <p:cNvPr id="250943" name="Rectangle 8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81909" y="5712023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grpSp>
                      <p:nvGrpSpPr>
                        <p:cNvPr id="250944" name="Group 82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8863" y="5763772"/>
                          <a:ext cx="517561" cy="332226"/>
                          <a:chOff x="494573" y="5753100"/>
                          <a:chExt cx="883644" cy="352489"/>
                        </a:xfrm>
                      </p:grpSpPr>
                      <p:cxnSp>
                        <p:nvCxnSpPr>
                          <p:cNvPr id="250945" name="Straight Connector 83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V="1">
                            <a:off x="494573" y="5762689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250946" name="Straight Connector 84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H="1" flipV="1">
                            <a:off x="930958" y="5753100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</p:grpSp>
                <p:pic>
                  <p:nvPicPr>
                    <p:cNvPr id="250936" name="Picture 24" descr="http://upload.wikimedia.org/wikipedia/commons/b/be/Dinky_Toys_-_Elevator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515951" y="5936372"/>
                      <a:ext cx="601652" cy="61368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50937" name="Group 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8200" y="5346189"/>
                      <a:ext cx="978576" cy="590180"/>
                      <a:chOff x="494573" y="5753100"/>
                      <a:chExt cx="674097" cy="567481"/>
                    </a:xfrm>
                  </p:grpSpPr>
                  <p:cxnSp>
                    <p:nvCxnSpPr>
                      <p:cNvPr id="250938" name="Straight Connector 60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50939" name="Straight Connector 61"/>
                      <p:cNvCxnSpPr>
                        <a:cxnSpLocks noChangeShapeType="1"/>
                        <a:stCxn id="250936" idx="0"/>
                      </p:cNvCxnSpPr>
                      <p:nvPr/>
                    </p:nvCxnSpPr>
                    <p:spPr bwMode="auto">
                      <a:xfrm flipH="1" flipV="1">
                        <a:off x="930959" y="5753100"/>
                        <a:ext cx="237711" cy="567481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250932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45649" y="4772638"/>
                    <a:ext cx="1715620" cy="1254840"/>
                    <a:chOff x="42998" y="5753101"/>
                    <a:chExt cx="1181814" cy="1206577"/>
                  </a:xfrm>
                </p:grpSpPr>
                <p:cxnSp>
                  <p:nvCxnSpPr>
                    <p:cNvPr id="250933" name="Straight Connector 70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2998" y="5753101"/>
                      <a:ext cx="898834" cy="1206577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50934" name="Straight Connector 71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61" y="5753102"/>
                      <a:ext cx="293851" cy="577802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50927" name="Group 88"/>
                <p:cNvGrpSpPr>
                  <a:grpSpLocks/>
                </p:cNvGrpSpPr>
                <p:nvPr/>
              </p:nvGrpSpPr>
              <p:grpSpPr bwMode="auto">
                <a:xfrm>
                  <a:off x="1838047" y="4242816"/>
                  <a:ext cx="1293623" cy="1704901"/>
                  <a:chOff x="420631" y="5753101"/>
                  <a:chExt cx="891119" cy="1639328"/>
                </a:xfrm>
              </p:grpSpPr>
              <p:cxnSp>
                <p:nvCxnSpPr>
                  <p:cNvPr id="250928" name="Straight Connector 9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20631" y="5753102"/>
                    <a:ext cx="521201" cy="53575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0929" name="Straight Connector 98"/>
                  <p:cNvCxnSpPr>
                    <a:cxnSpLocks noChangeShapeType="1"/>
                    <a:stCxn id="250925" idx="0"/>
                  </p:cNvCxnSpPr>
                  <p:nvPr/>
                </p:nvCxnSpPr>
                <p:spPr bwMode="auto">
                  <a:xfrm flipH="1" flipV="1">
                    <a:off x="930962" y="5753101"/>
                    <a:ext cx="380788" cy="1639328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50893" name="Group 10"/>
              <p:cNvGrpSpPr>
                <a:grpSpLocks/>
              </p:cNvGrpSpPr>
              <p:nvPr/>
            </p:nvGrpSpPr>
            <p:grpSpPr bwMode="auto">
              <a:xfrm>
                <a:off x="3551645" y="4014215"/>
                <a:ext cx="4427527" cy="2544360"/>
                <a:chOff x="120265" y="4014215"/>
                <a:chExt cx="4427527" cy="2544360"/>
              </a:xfrm>
            </p:grpSpPr>
            <p:pic>
              <p:nvPicPr>
                <p:cNvPr id="250897" name="Picture 34" descr="http://www.photo-dictionary.com/photofiles/list/2387/3117toy_spring.jpg"/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0265" y="6101375"/>
                  <a:ext cx="682388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50898" name="Group 8"/>
                <p:cNvGrpSpPr>
                  <a:grpSpLocks/>
                </p:cNvGrpSpPr>
                <p:nvPr/>
              </p:nvGrpSpPr>
              <p:grpSpPr bwMode="auto">
                <a:xfrm>
                  <a:off x="882265" y="4623817"/>
                  <a:ext cx="3665527" cy="1934758"/>
                  <a:chOff x="152400" y="4623817"/>
                  <a:chExt cx="3665527" cy="1934758"/>
                </a:xfrm>
              </p:grpSpPr>
              <p:pic>
                <p:nvPicPr>
                  <p:cNvPr id="250902" name="Picture 20" descr="http://upload.wikimedia.org/wikipedia/commons/5/55/Dinky_Toys_-_Fire_engine.jpg"/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136175" y="6066912"/>
                    <a:ext cx="681752" cy="4540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50903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152400" y="5269468"/>
                    <a:ext cx="2843302" cy="1289107"/>
                    <a:chOff x="166113" y="5269468"/>
                    <a:chExt cx="2843302" cy="1289107"/>
                  </a:xfrm>
                </p:grpSpPr>
                <p:grpSp>
                  <p:nvGrpSpPr>
                    <p:cNvPr id="250907" name="Group 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25064" y="5690616"/>
                      <a:ext cx="1384351" cy="867959"/>
                      <a:chOff x="204216" y="5690616"/>
                      <a:chExt cx="1384351" cy="867959"/>
                    </a:xfrm>
                  </p:grpSpPr>
                  <p:pic>
                    <p:nvPicPr>
                      <p:cNvPr id="250917" name="Picture 14" descr="http://www.independent.co.uk/incoming/article8458694.ece/ALTERNATES/w460/50-toys3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4216" y="6166204"/>
                        <a:ext cx="523160" cy="3923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18" name="Picture 26" descr="http://upload.wikimedia.org/wikipedia/commons/b/bb/Dinky_Toys_-_Austin_Devon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 cstate="print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8576" y="6121097"/>
                        <a:ext cx="789991" cy="43747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grpSp>
                    <p:nvGrpSpPr>
                      <p:cNvPr id="250919" name="Group 4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33400" y="5690616"/>
                        <a:ext cx="573024" cy="405382"/>
                        <a:chOff x="533400" y="5690616"/>
                        <a:chExt cx="573024" cy="405382"/>
                      </a:xfrm>
                    </p:grpSpPr>
                    <p:sp>
                      <p:nvSpPr>
                        <p:cNvPr id="250920" name="Rectangle 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81910" y="5712023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0921" name="Rectangle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33400" y="5690616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grpSp>
                      <p:nvGrpSpPr>
                        <p:cNvPr id="250922" name="Group 4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8863" y="5763772"/>
                          <a:ext cx="517561" cy="332226"/>
                          <a:chOff x="494573" y="5753100"/>
                          <a:chExt cx="883644" cy="352489"/>
                        </a:xfrm>
                      </p:grpSpPr>
                      <p:cxnSp>
                        <p:nvCxnSpPr>
                          <p:cNvPr id="250923" name="Straight Connector 45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V="1">
                            <a:off x="494573" y="5762689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250924" name="Straight Connector 46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H="1" flipV="1">
                            <a:off x="930958" y="5753100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</p:grpSp>
                <p:grpSp>
                  <p:nvGrpSpPr>
                    <p:cNvPr id="250908" name="Group 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6113" y="5687574"/>
                      <a:ext cx="1395502" cy="838750"/>
                      <a:chOff x="164033" y="5687574"/>
                      <a:chExt cx="1395502" cy="838750"/>
                    </a:xfrm>
                  </p:grpSpPr>
                  <p:grpSp>
                    <p:nvGrpSpPr>
                      <p:cNvPr id="250912" name="Group 5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3327" y="5687574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50915" name="Straight Connector 57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50916" name="Straight Connector 58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pic>
                    <p:nvPicPr>
                      <p:cNvPr id="250913" name="Picture 22" descr="http://www.modeltreinenenmeer.nl/files/7657/editor/images/Dinky-Toys-citroen-2cv-wegenwachtDSC_69091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9457" y="6038004"/>
                        <a:ext cx="670078" cy="48832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14" name="Picture 28" descr="http://www.canada.com/cms/binary/1713166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033" y="6117144"/>
                        <a:ext cx="608913" cy="39284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grpSp>
                <p:grpSp>
                  <p:nvGrpSpPr>
                    <p:cNvPr id="250909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92065" y="5269468"/>
                      <a:ext cx="1444302" cy="509545"/>
                      <a:chOff x="357811" y="5753100"/>
                      <a:chExt cx="994915" cy="489947"/>
                    </a:xfrm>
                  </p:grpSpPr>
                  <p:cxnSp>
                    <p:nvCxnSpPr>
                      <p:cNvPr id="250910" name="Straight Connector 6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357811" y="5753100"/>
                        <a:ext cx="584021" cy="416682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50911" name="Straight Connector 6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60" y="5753101"/>
                        <a:ext cx="421766" cy="489946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250904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1617040" y="4623817"/>
                    <a:ext cx="1860011" cy="1443098"/>
                    <a:chOff x="157039" y="5753101"/>
                    <a:chExt cx="1281278" cy="1387594"/>
                  </a:xfrm>
                </p:grpSpPr>
                <p:cxnSp>
                  <p:nvCxnSpPr>
                    <p:cNvPr id="250905" name="Straight Connector 78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157039" y="5753101"/>
                      <a:ext cx="784793" cy="647128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50906" name="Straight Connector 81"/>
                    <p:cNvCxnSpPr>
                      <a:cxnSpLocks noChangeShapeType="1"/>
                      <a:stCxn id="250902" idx="0"/>
                    </p:cNvCxnSpPr>
                    <p:nvPr/>
                  </p:nvCxnSpPr>
                  <p:spPr bwMode="auto">
                    <a:xfrm flipH="1" flipV="1">
                      <a:off x="937689" y="5753101"/>
                      <a:ext cx="500628" cy="1387594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50899" name="Group 99"/>
                <p:cNvGrpSpPr>
                  <a:grpSpLocks/>
                </p:cNvGrpSpPr>
                <p:nvPr/>
              </p:nvGrpSpPr>
              <p:grpSpPr bwMode="auto">
                <a:xfrm>
                  <a:off x="461459" y="4014215"/>
                  <a:ext cx="3015592" cy="2087159"/>
                  <a:chOff x="-219063" y="5753101"/>
                  <a:chExt cx="2077306" cy="2006884"/>
                </a:xfrm>
              </p:grpSpPr>
              <p:cxnSp>
                <p:nvCxnSpPr>
                  <p:cNvPr id="250900" name="Straight Connector 101"/>
                  <p:cNvCxnSpPr>
                    <a:cxnSpLocks noChangeShapeType="1"/>
                    <a:stCxn id="250897" idx="0"/>
                  </p:cNvCxnSpPr>
                  <p:nvPr/>
                </p:nvCxnSpPr>
                <p:spPr bwMode="auto">
                  <a:xfrm flipV="1">
                    <a:off x="-219063" y="5753101"/>
                    <a:ext cx="1160895" cy="2006884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0901" name="Straight Connector 103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1" y="5753101"/>
                    <a:ext cx="927282" cy="612463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50894" name="Group 96"/>
              <p:cNvGrpSpPr>
                <a:grpSpLocks/>
              </p:cNvGrpSpPr>
              <p:nvPr/>
            </p:nvGrpSpPr>
            <p:grpSpPr bwMode="auto">
              <a:xfrm>
                <a:off x="2630424" y="3252214"/>
                <a:ext cx="2938543" cy="1017961"/>
                <a:chOff x="-89720" y="5753101"/>
                <a:chExt cx="2024230" cy="978809"/>
              </a:xfrm>
            </p:grpSpPr>
            <p:cxnSp>
              <p:nvCxnSpPr>
                <p:cNvPr id="250895" name="Straight Connector 105"/>
                <p:cNvCxnSpPr>
                  <a:cxnSpLocks noChangeShapeType="1"/>
                </p:cNvCxnSpPr>
                <p:nvPr/>
              </p:nvCxnSpPr>
              <p:spPr bwMode="auto">
                <a:xfrm flipV="1">
                  <a:off x="-89720" y="5753101"/>
                  <a:ext cx="1031552" cy="978809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50896" name="Straight Connector 10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1003549" cy="75900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50887" name="Group 70"/>
            <p:cNvGrpSpPr>
              <a:grpSpLocks/>
            </p:cNvGrpSpPr>
            <p:nvPr/>
          </p:nvGrpSpPr>
          <p:grpSpPr bwMode="auto">
            <a:xfrm>
              <a:off x="554324" y="2359194"/>
              <a:ext cx="4398574" cy="3703405"/>
              <a:chOff x="-1116422" y="5142138"/>
              <a:chExt cx="4398144" cy="3703064"/>
            </a:xfrm>
          </p:grpSpPr>
          <p:grpSp>
            <p:nvGrpSpPr>
              <p:cNvPr id="250888" name="Group 74"/>
              <p:cNvGrpSpPr>
                <a:grpSpLocks/>
              </p:cNvGrpSpPr>
              <p:nvPr/>
            </p:nvGrpSpPr>
            <p:grpSpPr bwMode="auto">
              <a:xfrm>
                <a:off x="-1116422" y="5373553"/>
                <a:ext cx="4398144" cy="3471649"/>
                <a:chOff x="-851878" y="5779411"/>
                <a:chExt cx="3029683" cy="3338126"/>
              </a:xfrm>
            </p:grpSpPr>
            <p:cxnSp>
              <p:nvCxnSpPr>
                <p:cNvPr id="250890" name="Straight Connector 106"/>
                <p:cNvCxnSpPr>
                  <a:cxnSpLocks noChangeShapeType="1"/>
                  <a:stCxn id="250885" idx="0"/>
                </p:cNvCxnSpPr>
                <p:nvPr/>
              </p:nvCxnSpPr>
              <p:spPr bwMode="auto">
                <a:xfrm flipV="1">
                  <a:off x="-851878" y="5779411"/>
                  <a:ext cx="1973656" cy="333812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50891" name="Straight Connector 109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1121778" y="5779411"/>
                  <a:ext cx="1056027" cy="66244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50889" name="Rectangle 95"/>
              <p:cNvSpPr>
                <a:spLocks noChangeArrowheads="1"/>
              </p:cNvSpPr>
              <p:nvPr/>
            </p:nvSpPr>
            <p:spPr bwMode="auto">
              <a:xfrm>
                <a:off x="1529395" y="5142138"/>
                <a:ext cx="364202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  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sp>
        <p:nvSpPr>
          <p:cNvPr id="73" name="Rectangle 72"/>
          <p:cNvSpPr/>
          <p:nvPr/>
        </p:nvSpPr>
        <p:spPr>
          <a:xfrm>
            <a:off x="360363" y="762000"/>
            <a:ext cx="3965575" cy="1384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Done when one object </a:t>
            </a:r>
            <a:br>
              <a:rPr lang="en-US" sz="2800" i="0" dirty="0">
                <a:cs typeface="+mn-cs"/>
              </a:rPr>
            </a:br>
            <a:r>
              <a:rPr lang="en-US" sz="2800" i="0" dirty="0">
                <a:cs typeface="+mn-cs"/>
              </a:rPr>
              <a:t>  (of probability 1)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111001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51925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52133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5213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214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52134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52135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252135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52136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52137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2138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5192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52122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5213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52132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5212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5212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51927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1928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1929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1930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52120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21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1931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52118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52119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1932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52105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2106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5211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2117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2107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pic>
          <p:nvPicPr>
            <p:cNvPr id="252108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2109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52110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1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2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3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4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5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5198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5198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5209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9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9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8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5208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9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9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1989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1990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5208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8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8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5207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7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7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5206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6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6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5205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5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5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5204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5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5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5204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4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4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5203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3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3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5202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2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2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5201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1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1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5200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1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1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00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5200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0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0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4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51968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5197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51977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78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1979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51980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2 w 600"/>
                      <a:gd name="T37" fmla="*/ 1 h 608"/>
                      <a:gd name="T38" fmla="*/ 2 w 600"/>
                      <a:gd name="T39" fmla="*/ 1 h 608"/>
                      <a:gd name="T40" fmla="*/ 2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1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2 w 619"/>
                      <a:gd name="T7" fmla="*/ 0 h 1085"/>
                      <a:gd name="T8" fmla="*/ 2 w 619"/>
                      <a:gd name="T9" fmla="*/ 1 h 1085"/>
                      <a:gd name="T10" fmla="*/ 2 w 619"/>
                      <a:gd name="T11" fmla="*/ 1 h 1085"/>
                      <a:gd name="T12" fmla="*/ 2 w 619"/>
                      <a:gd name="T13" fmla="*/ 1 h 1085"/>
                      <a:gd name="T14" fmla="*/ 2 w 619"/>
                      <a:gd name="T15" fmla="*/ 2 h 1085"/>
                      <a:gd name="T16" fmla="*/ 2 w 619"/>
                      <a:gd name="T17" fmla="*/ 3 h 1085"/>
                      <a:gd name="T18" fmla="*/ 1 w 619"/>
                      <a:gd name="T19" fmla="*/ 3 h 1085"/>
                      <a:gd name="T20" fmla="*/ 1 w 619"/>
                      <a:gd name="T21" fmla="*/ 4 h 1085"/>
                      <a:gd name="T22" fmla="*/ 1 w 619"/>
                      <a:gd name="T23" fmla="*/ 5 h 1085"/>
                      <a:gd name="T24" fmla="*/ 2 w 619"/>
                      <a:gd name="T25" fmla="*/ 5 h 1085"/>
                      <a:gd name="T26" fmla="*/ 2 w 619"/>
                      <a:gd name="T27" fmla="*/ 6 h 1085"/>
                      <a:gd name="T28" fmla="*/ 1 w 619"/>
                      <a:gd name="T29" fmla="*/ 7 h 1085"/>
                      <a:gd name="T30" fmla="*/ 1 w 619"/>
                      <a:gd name="T31" fmla="*/ 7 h 1085"/>
                      <a:gd name="T32" fmla="*/ 1 w 619"/>
                      <a:gd name="T33" fmla="*/ 7 h 1085"/>
                      <a:gd name="T34" fmla="*/ 1 w 619"/>
                      <a:gd name="T35" fmla="*/ 7 h 1085"/>
                      <a:gd name="T36" fmla="*/ 1 w 619"/>
                      <a:gd name="T37" fmla="*/ 7 h 1085"/>
                      <a:gd name="T38" fmla="*/ 1 w 619"/>
                      <a:gd name="T39" fmla="*/ 6 h 1085"/>
                      <a:gd name="T40" fmla="*/ 0 w 619"/>
                      <a:gd name="T41" fmla="*/ 5 h 1085"/>
                      <a:gd name="T42" fmla="*/ 1 w 619"/>
                      <a:gd name="T43" fmla="*/ 4 h 1085"/>
                      <a:gd name="T44" fmla="*/ 1 w 619"/>
                      <a:gd name="T45" fmla="*/ 3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2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13 w 782"/>
                      <a:gd name="T3" fmla="*/ 0 h 808"/>
                      <a:gd name="T4" fmla="*/ 275 w 782"/>
                      <a:gd name="T5" fmla="*/ 0 h 808"/>
                      <a:gd name="T6" fmla="*/ 580 w 782"/>
                      <a:gd name="T7" fmla="*/ 1 h 808"/>
                      <a:gd name="T8" fmla="*/ 941 w 782"/>
                      <a:gd name="T9" fmla="*/ 1 h 808"/>
                      <a:gd name="T10" fmla="*/ 1074 w 782"/>
                      <a:gd name="T11" fmla="*/ 1 h 808"/>
                      <a:gd name="T12" fmla="*/ 1135 w 782"/>
                      <a:gd name="T13" fmla="*/ 1 h 808"/>
                      <a:gd name="T14" fmla="*/ 1147 w 782"/>
                      <a:gd name="T15" fmla="*/ 1 h 808"/>
                      <a:gd name="T16" fmla="*/ 1107 w 782"/>
                      <a:gd name="T17" fmla="*/ 1 h 808"/>
                      <a:gd name="T18" fmla="*/ 995 w 782"/>
                      <a:gd name="T19" fmla="*/ 1 h 808"/>
                      <a:gd name="T20" fmla="*/ 851 w 782"/>
                      <a:gd name="T21" fmla="*/ 1 h 808"/>
                      <a:gd name="T22" fmla="*/ 746 w 782"/>
                      <a:gd name="T23" fmla="*/ 1 h 808"/>
                      <a:gd name="T24" fmla="*/ 698 w 782"/>
                      <a:gd name="T25" fmla="*/ 1 h 808"/>
                      <a:gd name="T26" fmla="*/ 667 w 782"/>
                      <a:gd name="T27" fmla="*/ 1 h 808"/>
                      <a:gd name="T28" fmla="*/ 678 w 782"/>
                      <a:gd name="T29" fmla="*/ 2 h 808"/>
                      <a:gd name="T30" fmla="*/ 686 w 782"/>
                      <a:gd name="T31" fmla="*/ 2 h 808"/>
                      <a:gd name="T32" fmla="*/ 815 w 782"/>
                      <a:gd name="T33" fmla="*/ 2 h 808"/>
                      <a:gd name="T34" fmla="*/ 1019 w 782"/>
                      <a:gd name="T35" fmla="*/ 2 h 808"/>
                      <a:gd name="T36" fmla="*/ 1147 w 782"/>
                      <a:gd name="T37" fmla="*/ 2 h 808"/>
                      <a:gd name="T38" fmla="*/ 1283 w 782"/>
                      <a:gd name="T39" fmla="*/ 2 h 808"/>
                      <a:gd name="T40" fmla="*/ 1325 w 782"/>
                      <a:gd name="T41" fmla="*/ 2 h 808"/>
                      <a:gd name="T42" fmla="*/ 1283 w 782"/>
                      <a:gd name="T43" fmla="*/ 2 h 808"/>
                      <a:gd name="T44" fmla="*/ 1228 w 782"/>
                      <a:gd name="T45" fmla="*/ 2 h 808"/>
                      <a:gd name="T46" fmla="*/ 1135 w 782"/>
                      <a:gd name="T47" fmla="*/ 2 h 808"/>
                      <a:gd name="T48" fmla="*/ 1013 w 782"/>
                      <a:gd name="T49" fmla="*/ 2 h 808"/>
                      <a:gd name="T50" fmla="*/ 881 w 782"/>
                      <a:gd name="T51" fmla="*/ 2 h 808"/>
                      <a:gd name="T52" fmla="*/ 667 w 782"/>
                      <a:gd name="T53" fmla="*/ 2 h 808"/>
                      <a:gd name="T54" fmla="*/ 601 w 782"/>
                      <a:gd name="T55" fmla="*/ 2 h 808"/>
                      <a:gd name="T56" fmla="*/ 566 w 782"/>
                      <a:gd name="T57" fmla="*/ 2 h 808"/>
                      <a:gd name="T58" fmla="*/ 566 w 782"/>
                      <a:gd name="T59" fmla="*/ 2 h 808"/>
                      <a:gd name="T60" fmla="*/ 566 w 782"/>
                      <a:gd name="T61" fmla="*/ 1 h 808"/>
                      <a:gd name="T62" fmla="*/ 658 w 782"/>
                      <a:gd name="T63" fmla="*/ 1 h 808"/>
                      <a:gd name="T64" fmla="*/ 794 w 782"/>
                      <a:gd name="T65" fmla="*/ 1 h 808"/>
                      <a:gd name="T66" fmla="*/ 915 w 782"/>
                      <a:gd name="T67" fmla="*/ 1 h 808"/>
                      <a:gd name="T68" fmla="*/ 990 w 782"/>
                      <a:gd name="T69" fmla="*/ 1 h 808"/>
                      <a:gd name="T70" fmla="*/ 1029 w 782"/>
                      <a:gd name="T71" fmla="*/ 1 h 808"/>
                      <a:gd name="T72" fmla="*/ 1013 w 782"/>
                      <a:gd name="T73" fmla="*/ 1 h 808"/>
                      <a:gd name="T74" fmla="*/ 957 w 782"/>
                      <a:gd name="T75" fmla="*/ 1 h 808"/>
                      <a:gd name="T76" fmla="*/ 881 w 782"/>
                      <a:gd name="T77" fmla="*/ 1 h 808"/>
                      <a:gd name="T78" fmla="*/ 794 w 782"/>
                      <a:gd name="T79" fmla="*/ 1 h 808"/>
                      <a:gd name="T80" fmla="*/ 607 w 782"/>
                      <a:gd name="T81" fmla="*/ 1 h 808"/>
                      <a:gd name="T82" fmla="*/ 327 w 782"/>
                      <a:gd name="T83" fmla="*/ 1 h 808"/>
                      <a:gd name="T84" fmla="*/ 118 w 782"/>
                      <a:gd name="T85" fmla="*/ 1 h 808"/>
                      <a:gd name="T86" fmla="*/ 34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3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136 w 992"/>
                      <a:gd name="T1" fmla="*/ 1 h 770"/>
                      <a:gd name="T2" fmla="*/ 7271 w 992"/>
                      <a:gd name="T3" fmla="*/ 1 h 770"/>
                      <a:gd name="T4" fmla="*/ 7771 w 992"/>
                      <a:gd name="T5" fmla="*/ 1 h 770"/>
                      <a:gd name="T6" fmla="*/ 8390 w 992"/>
                      <a:gd name="T7" fmla="*/ 1 h 770"/>
                      <a:gd name="T8" fmla="*/ 8757 w 992"/>
                      <a:gd name="T9" fmla="*/ 1 h 770"/>
                      <a:gd name="T10" fmla="*/ 8596 w 992"/>
                      <a:gd name="T11" fmla="*/ 1 h 770"/>
                      <a:gd name="T12" fmla="*/ 8254 w 992"/>
                      <a:gd name="T13" fmla="*/ 1 h 770"/>
                      <a:gd name="T14" fmla="*/ 7569 w 992"/>
                      <a:gd name="T15" fmla="*/ 1 h 770"/>
                      <a:gd name="T16" fmla="*/ 6723 w 992"/>
                      <a:gd name="T17" fmla="*/ 1 h 770"/>
                      <a:gd name="T18" fmla="*/ 6018 w 992"/>
                      <a:gd name="T19" fmla="*/ 1 h 770"/>
                      <a:gd name="T20" fmla="*/ 5228 w 992"/>
                      <a:gd name="T21" fmla="*/ 1 h 770"/>
                      <a:gd name="T22" fmla="*/ 4475 w 992"/>
                      <a:gd name="T23" fmla="*/ 1 h 770"/>
                      <a:gd name="T24" fmla="*/ 3903 w 992"/>
                      <a:gd name="T25" fmla="*/ 1 h 770"/>
                      <a:gd name="T26" fmla="*/ 3694 w 992"/>
                      <a:gd name="T27" fmla="*/ 1 h 770"/>
                      <a:gd name="T28" fmla="*/ 3462 w 992"/>
                      <a:gd name="T29" fmla="*/ 1 h 770"/>
                      <a:gd name="T30" fmla="*/ 3190 w 992"/>
                      <a:gd name="T31" fmla="*/ 1 h 770"/>
                      <a:gd name="T32" fmla="*/ 2986 w 992"/>
                      <a:gd name="T33" fmla="*/ 1 h 770"/>
                      <a:gd name="T34" fmla="*/ 2986 w 992"/>
                      <a:gd name="T35" fmla="*/ 1 h 770"/>
                      <a:gd name="T36" fmla="*/ 2845 w 992"/>
                      <a:gd name="T37" fmla="*/ 1 h 770"/>
                      <a:gd name="T38" fmla="*/ 2455 w 992"/>
                      <a:gd name="T39" fmla="*/ 1 h 770"/>
                      <a:gd name="T40" fmla="*/ 1973 w 992"/>
                      <a:gd name="T41" fmla="*/ 1 h 770"/>
                      <a:gd name="T42" fmla="*/ 1525 w 992"/>
                      <a:gd name="T43" fmla="*/ 1 h 770"/>
                      <a:gd name="T44" fmla="*/ 1012 w 992"/>
                      <a:gd name="T45" fmla="*/ 1 h 770"/>
                      <a:gd name="T46" fmla="*/ 234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48 w 992"/>
                      <a:gd name="T53" fmla="*/ 1 h 770"/>
                      <a:gd name="T54" fmla="*/ 722 w 992"/>
                      <a:gd name="T55" fmla="*/ 1 h 770"/>
                      <a:gd name="T56" fmla="*/ 1045 w 992"/>
                      <a:gd name="T57" fmla="*/ 1 h 770"/>
                      <a:gd name="T58" fmla="*/ 1667 w 992"/>
                      <a:gd name="T59" fmla="*/ 1 h 770"/>
                      <a:gd name="T60" fmla="*/ 2271 w 992"/>
                      <a:gd name="T61" fmla="*/ 1 h 770"/>
                      <a:gd name="T62" fmla="*/ 2845 w 992"/>
                      <a:gd name="T63" fmla="*/ 1 h 770"/>
                      <a:gd name="T64" fmla="*/ 3665 w 992"/>
                      <a:gd name="T65" fmla="*/ 0 h 770"/>
                      <a:gd name="T66" fmla="*/ 3694 w 992"/>
                      <a:gd name="T67" fmla="*/ 1 h 770"/>
                      <a:gd name="T68" fmla="*/ 3509 w 992"/>
                      <a:gd name="T69" fmla="*/ 1 h 770"/>
                      <a:gd name="T70" fmla="*/ 3462 w 992"/>
                      <a:gd name="T71" fmla="*/ 1 h 770"/>
                      <a:gd name="T72" fmla="*/ 3694 w 992"/>
                      <a:gd name="T73" fmla="*/ 1 h 770"/>
                      <a:gd name="T74" fmla="*/ 4080 w 992"/>
                      <a:gd name="T75" fmla="*/ 1 h 770"/>
                      <a:gd name="T76" fmla="*/ 4409 w 992"/>
                      <a:gd name="T77" fmla="*/ 1 h 770"/>
                      <a:gd name="T78" fmla="*/ 4928 w 992"/>
                      <a:gd name="T79" fmla="*/ 1 h 770"/>
                      <a:gd name="T80" fmla="*/ 5430 w 992"/>
                      <a:gd name="T81" fmla="*/ 1 h 770"/>
                      <a:gd name="T82" fmla="*/ 5943 w 992"/>
                      <a:gd name="T83" fmla="*/ 1 h 770"/>
                      <a:gd name="T84" fmla="*/ 6619 w 992"/>
                      <a:gd name="T85" fmla="*/ 1 h 770"/>
                      <a:gd name="T86" fmla="*/ 7065 w 992"/>
                      <a:gd name="T87" fmla="*/ 1 h 770"/>
                      <a:gd name="T88" fmla="*/ 7136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4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2 w 699"/>
                      <a:gd name="T1" fmla="*/ 6 h 1216"/>
                      <a:gd name="T2" fmla="*/ 2 w 699"/>
                      <a:gd name="T3" fmla="*/ 7 h 1216"/>
                      <a:gd name="T4" fmla="*/ 2 w 699"/>
                      <a:gd name="T5" fmla="*/ 7 h 1216"/>
                      <a:gd name="T6" fmla="*/ 3 w 699"/>
                      <a:gd name="T7" fmla="*/ 7 h 1216"/>
                      <a:gd name="T8" fmla="*/ 3 w 699"/>
                      <a:gd name="T9" fmla="*/ 7 h 1216"/>
                      <a:gd name="T10" fmla="*/ 3 w 699"/>
                      <a:gd name="T11" fmla="*/ 8 h 1216"/>
                      <a:gd name="T12" fmla="*/ 3 w 699"/>
                      <a:gd name="T13" fmla="*/ 8 h 1216"/>
                      <a:gd name="T14" fmla="*/ 2 w 699"/>
                      <a:gd name="T15" fmla="*/ 7 h 1216"/>
                      <a:gd name="T16" fmla="*/ 1 w 699"/>
                      <a:gd name="T17" fmla="*/ 7 h 1216"/>
                      <a:gd name="T18" fmla="*/ 1 w 699"/>
                      <a:gd name="T19" fmla="*/ 6 h 1216"/>
                      <a:gd name="T20" fmla="*/ 1 w 699"/>
                      <a:gd name="T21" fmla="*/ 5 h 1216"/>
                      <a:gd name="T22" fmla="*/ 1 w 699"/>
                      <a:gd name="T23" fmla="*/ 4 h 1216"/>
                      <a:gd name="T24" fmla="*/ 1 w 699"/>
                      <a:gd name="T25" fmla="*/ 2 h 1216"/>
                      <a:gd name="T26" fmla="*/ 1 w 699"/>
                      <a:gd name="T27" fmla="*/ 2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2 h 1216"/>
                      <a:gd name="T74" fmla="*/ 1 w 699"/>
                      <a:gd name="T75" fmla="*/ 3 h 1216"/>
                      <a:gd name="T76" fmla="*/ 1 w 699"/>
                      <a:gd name="T77" fmla="*/ 4 h 1216"/>
                      <a:gd name="T78" fmla="*/ 1 w 699"/>
                      <a:gd name="T79" fmla="*/ 5 h 1216"/>
                      <a:gd name="T80" fmla="*/ 1 w 699"/>
                      <a:gd name="T81" fmla="*/ 6 h 1216"/>
                      <a:gd name="T82" fmla="*/ 2 w 699"/>
                      <a:gd name="T83" fmla="*/ 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5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2 w 915"/>
                      <a:gd name="T13" fmla="*/ 1 h 1139"/>
                      <a:gd name="T14" fmla="*/ 3 w 915"/>
                      <a:gd name="T15" fmla="*/ 1 h 1139"/>
                      <a:gd name="T16" fmla="*/ 3 w 915"/>
                      <a:gd name="T17" fmla="*/ 1 h 1139"/>
                      <a:gd name="T18" fmla="*/ 3 w 915"/>
                      <a:gd name="T19" fmla="*/ 1 h 1139"/>
                      <a:gd name="T20" fmla="*/ 3 w 915"/>
                      <a:gd name="T21" fmla="*/ 1 h 1139"/>
                      <a:gd name="T22" fmla="*/ 3 w 915"/>
                      <a:gd name="T23" fmla="*/ 1 h 1139"/>
                      <a:gd name="T24" fmla="*/ 3 w 915"/>
                      <a:gd name="T25" fmla="*/ 1 h 1139"/>
                      <a:gd name="T26" fmla="*/ 4 w 915"/>
                      <a:gd name="T27" fmla="*/ 1 h 1139"/>
                      <a:gd name="T28" fmla="*/ 4 w 915"/>
                      <a:gd name="T29" fmla="*/ 1 h 1139"/>
                      <a:gd name="T30" fmla="*/ 3 w 915"/>
                      <a:gd name="T31" fmla="*/ 1 h 1139"/>
                      <a:gd name="T32" fmla="*/ 3 w 915"/>
                      <a:gd name="T33" fmla="*/ 1 h 1139"/>
                      <a:gd name="T34" fmla="*/ 3 w 915"/>
                      <a:gd name="T35" fmla="*/ 1 h 1139"/>
                      <a:gd name="T36" fmla="*/ 3 w 915"/>
                      <a:gd name="T37" fmla="*/ 1 h 1139"/>
                      <a:gd name="T38" fmla="*/ 3 w 915"/>
                      <a:gd name="T39" fmla="*/ 1 h 1139"/>
                      <a:gd name="T40" fmla="*/ 3 w 915"/>
                      <a:gd name="T41" fmla="*/ 1 h 1139"/>
                      <a:gd name="T42" fmla="*/ 3 w 915"/>
                      <a:gd name="T43" fmla="*/ 1 h 1139"/>
                      <a:gd name="T44" fmla="*/ 3 w 915"/>
                      <a:gd name="T45" fmla="*/ 1 h 1139"/>
                      <a:gd name="T46" fmla="*/ 3 w 915"/>
                      <a:gd name="T47" fmla="*/ 0 h 1139"/>
                      <a:gd name="T48" fmla="*/ 3 w 915"/>
                      <a:gd name="T49" fmla="*/ 1 h 1139"/>
                      <a:gd name="T50" fmla="*/ 3 w 915"/>
                      <a:gd name="T51" fmla="*/ 1 h 1139"/>
                      <a:gd name="T52" fmla="*/ 3 w 915"/>
                      <a:gd name="T53" fmla="*/ 1 h 1139"/>
                      <a:gd name="T54" fmla="*/ 3 w 915"/>
                      <a:gd name="T55" fmla="*/ 1 h 1139"/>
                      <a:gd name="T56" fmla="*/ 3 w 915"/>
                      <a:gd name="T57" fmla="*/ 1 h 1139"/>
                      <a:gd name="T58" fmla="*/ 3 w 915"/>
                      <a:gd name="T59" fmla="*/ 1 h 1139"/>
                      <a:gd name="T60" fmla="*/ 3 w 915"/>
                      <a:gd name="T61" fmla="*/ 1 h 1139"/>
                      <a:gd name="T62" fmla="*/ 3 w 915"/>
                      <a:gd name="T63" fmla="*/ 1 h 1139"/>
                      <a:gd name="T64" fmla="*/ 3 w 915"/>
                      <a:gd name="T65" fmla="*/ 1 h 1139"/>
                      <a:gd name="T66" fmla="*/ 3 w 915"/>
                      <a:gd name="T67" fmla="*/ 1 h 1139"/>
                      <a:gd name="T68" fmla="*/ 3 w 915"/>
                      <a:gd name="T69" fmla="*/ 1 h 1139"/>
                      <a:gd name="T70" fmla="*/ 3 w 915"/>
                      <a:gd name="T71" fmla="*/ 1 h 1139"/>
                      <a:gd name="T72" fmla="*/ 3 w 915"/>
                      <a:gd name="T73" fmla="*/ 1 h 1139"/>
                      <a:gd name="T74" fmla="*/ 2 w 915"/>
                      <a:gd name="T75" fmla="*/ 1 h 1139"/>
                      <a:gd name="T76" fmla="*/ 2 w 915"/>
                      <a:gd name="T77" fmla="*/ 1 h 1139"/>
                      <a:gd name="T78" fmla="*/ 2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1976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51969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51970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51973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51974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1971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2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5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51948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51955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1956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51962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3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4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5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6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7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1957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58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959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60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961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51949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51950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51953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51954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195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6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51946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51947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1937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51938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51944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45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1939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51940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5194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4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1941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2"/>
          <p:cNvSpPr txBox="1">
            <a:spLocks noChangeArrowheads="1"/>
          </p:cNvSpPr>
          <p:nvPr/>
        </p:nvSpPr>
        <p:spPr bwMode="auto">
          <a:xfrm>
            <a:off x="1976438" y="846138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/>
              <a:t>We have not gone wrong. </a:t>
            </a:r>
            <a:br>
              <a:rPr lang="en-US" altLang="en-US" i="0"/>
            </a:br>
            <a:r>
              <a:rPr lang="en-US" altLang="en-US" i="0"/>
              <a:t>There is at least one optimal solution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</a:t>
            </a:r>
            <a:r>
              <a:rPr lang="en-US" altLang="en-US" i="0"/>
              <a:t> that extends the choices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  </a:t>
            </a:r>
            <a:r>
              <a:rPr lang="en-US" altLang="en-US" i="0"/>
              <a:t>made so far.</a:t>
            </a:r>
          </a:p>
        </p:txBody>
      </p:sp>
      <p:grpSp>
        <p:nvGrpSpPr>
          <p:cNvPr id="252931" name="Group 3"/>
          <p:cNvGrpSpPr>
            <a:grpSpLocks/>
          </p:cNvGrpSpPr>
          <p:nvPr/>
        </p:nvGrpSpPr>
        <p:grpSpPr bwMode="auto">
          <a:xfrm>
            <a:off x="-19050" y="371475"/>
            <a:ext cx="2609850" cy="1685925"/>
            <a:chOff x="-12" y="234"/>
            <a:chExt cx="1644" cy="1062"/>
          </a:xfrm>
        </p:grpSpPr>
        <p:sp>
          <p:nvSpPr>
            <p:cNvPr id="252951" name="Rectangle 4"/>
            <p:cNvSpPr>
              <a:spLocks noChangeArrowheads="1"/>
            </p:cNvSpPr>
            <p:nvPr/>
          </p:nvSpPr>
          <p:spPr bwMode="auto">
            <a:xfrm>
              <a:off x="-12" y="234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C000"/>
                  </a:solidFill>
                </a:rPr>
                <a:t>Loop Invariant</a:t>
              </a:r>
              <a:endParaRPr lang="en-CA" altLang="en-US" i="0">
                <a:solidFill>
                  <a:srgbClr val="FFC000"/>
                </a:solidFill>
              </a:endParaRPr>
            </a:p>
          </p:txBody>
        </p:sp>
        <p:grpSp>
          <p:nvGrpSpPr>
            <p:cNvPr id="252952" name="Group 5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252953" name="Freeform 6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4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13096" name="Text Box 8"/>
          <p:cNvSpPr txBox="1">
            <a:spLocks noChangeArrowheads="1"/>
          </p:cNvSpPr>
          <p:nvPr/>
        </p:nvSpPr>
        <p:spPr bwMode="auto">
          <a:xfrm>
            <a:off x="1138238" y="4465638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Initially with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0</a:t>
            </a:r>
            <a:r>
              <a:rPr lang="en-US" altLang="en-US" i="0"/>
              <a:t>,</a:t>
            </a:r>
            <a:r>
              <a:rPr lang="en-US" altLang="en-US" baseline="-25000">
                <a:solidFill>
                  <a:srgbClr val="FF66FF"/>
                </a:solidFill>
              </a:rPr>
              <a:t> </a:t>
            </a:r>
            <a:r>
              <a:rPr lang="en-US" altLang="en-US" i="0"/>
              <a:t>no choices have been made and hence all optimal solutions extend these choices.</a:t>
            </a:r>
          </a:p>
        </p:txBody>
      </p: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228600" y="2586038"/>
            <a:ext cx="7602538" cy="1409700"/>
            <a:chOff x="144" y="1629"/>
            <a:chExt cx="4789" cy="888"/>
          </a:xfrm>
        </p:grpSpPr>
        <p:grpSp>
          <p:nvGrpSpPr>
            <p:cNvPr id="252934" name="Group 10"/>
            <p:cNvGrpSpPr>
              <a:grpSpLocks/>
            </p:cNvGrpSpPr>
            <p:nvPr/>
          </p:nvGrpSpPr>
          <p:grpSpPr bwMode="auto">
            <a:xfrm>
              <a:off x="144" y="1663"/>
              <a:ext cx="737" cy="804"/>
              <a:chOff x="144" y="607"/>
              <a:chExt cx="737" cy="804"/>
            </a:xfrm>
          </p:grpSpPr>
          <p:grpSp>
            <p:nvGrpSpPr>
              <p:cNvPr id="252940" name="Group 11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52948" name="Freeform 12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9" name="Oval 1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/>
                </a:p>
              </p:txBody>
            </p:sp>
            <p:pic>
              <p:nvPicPr>
                <p:cNvPr id="252950" name="Picture 1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52941" name="Group 15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5294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2 w 600"/>
                    <a:gd name="T37" fmla="*/ 1 h 608"/>
                    <a:gd name="T38" fmla="*/ 2 w 600"/>
                    <a:gd name="T39" fmla="*/ 1 h 608"/>
                    <a:gd name="T40" fmla="*/ 2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2 w 619"/>
                    <a:gd name="T7" fmla="*/ 0 h 1085"/>
                    <a:gd name="T8" fmla="*/ 2 w 619"/>
                    <a:gd name="T9" fmla="*/ 1 h 1085"/>
                    <a:gd name="T10" fmla="*/ 2 w 619"/>
                    <a:gd name="T11" fmla="*/ 1 h 1085"/>
                    <a:gd name="T12" fmla="*/ 2 w 619"/>
                    <a:gd name="T13" fmla="*/ 1 h 1085"/>
                    <a:gd name="T14" fmla="*/ 2 w 619"/>
                    <a:gd name="T15" fmla="*/ 2 h 1085"/>
                    <a:gd name="T16" fmla="*/ 2 w 619"/>
                    <a:gd name="T17" fmla="*/ 3 h 1085"/>
                    <a:gd name="T18" fmla="*/ 1 w 619"/>
                    <a:gd name="T19" fmla="*/ 3 h 1085"/>
                    <a:gd name="T20" fmla="*/ 1 w 619"/>
                    <a:gd name="T21" fmla="*/ 4 h 1085"/>
                    <a:gd name="T22" fmla="*/ 1 w 619"/>
                    <a:gd name="T23" fmla="*/ 5 h 1085"/>
                    <a:gd name="T24" fmla="*/ 2 w 619"/>
                    <a:gd name="T25" fmla="*/ 5 h 1085"/>
                    <a:gd name="T26" fmla="*/ 2 w 619"/>
                    <a:gd name="T27" fmla="*/ 6 h 1085"/>
                    <a:gd name="T28" fmla="*/ 1 w 619"/>
                    <a:gd name="T29" fmla="*/ 7 h 1085"/>
                    <a:gd name="T30" fmla="*/ 1 w 619"/>
                    <a:gd name="T31" fmla="*/ 7 h 1085"/>
                    <a:gd name="T32" fmla="*/ 1 w 619"/>
                    <a:gd name="T33" fmla="*/ 7 h 1085"/>
                    <a:gd name="T34" fmla="*/ 1 w 619"/>
                    <a:gd name="T35" fmla="*/ 7 h 1085"/>
                    <a:gd name="T36" fmla="*/ 1 w 619"/>
                    <a:gd name="T37" fmla="*/ 7 h 1085"/>
                    <a:gd name="T38" fmla="*/ 1 w 619"/>
                    <a:gd name="T39" fmla="*/ 6 h 1085"/>
                    <a:gd name="T40" fmla="*/ 0 w 619"/>
                    <a:gd name="T41" fmla="*/ 5 h 1085"/>
                    <a:gd name="T42" fmla="*/ 1 w 619"/>
                    <a:gd name="T43" fmla="*/ 4 h 1085"/>
                    <a:gd name="T44" fmla="*/ 1 w 619"/>
                    <a:gd name="T45" fmla="*/ 3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4" name="Freeform 1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13 w 782"/>
                    <a:gd name="T3" fmla="*/ 0 h 808"/>
                    <a:gd name="T4" fmla="*/ 275 w 782"/>
                    <a:gd name="T5" fmla="*/ 0 h 808"/>
                    <a:gd name="T6" fmla="*/ 580 w 782"/>
                    <a:gd name="T7" fmla="*/ 1 h 808"/>
                    <a:gd name="T8" fmla="*/ 941 w 782"/>
                    <a:gd name="T9" fmla="*/ 1 h 808"/>
                    <a:gd name="T10" fmla="*/ 1074 w 782"/>
                    <a:gd name="T11" fmla="*/ 1 h 808"/>
                    <a:gd name="T12" fmla="*/ 1135 w 782"/>
                    <a:gd name="T13" fmla="*/ 1 h 808"/>
                    <a:gd name="T14" fmla="*/ 1147 w 782"/>
                    <a:gd name="T15" fmla="*/ 1 h 808"/>
                    <a:gd name="T16" fmla="*/ 1107 w 782"/>
                    <a:gd name="T17" fmla="*/ 1 h 808"/>
                    <a:gd name="T18" fmla="*/ 995 w 782"/>
                    <a:gd name="T19" fmla="*/ 1 h 808"/>
                    <a:gd name="T20" fmla="*/ 851 w 782"/>
                    <a:gd name="T21" fmla="*/ 1 h 808"/>
                    <a:gd name="T22" fmla="*/ 746 w 782"/>
                    <a:gd name="T23" fmla="*/ 1 h 808"/>
                    <a:gd name="T24" fmla="*/ 698 w 782"/>
                    <a:gd name="T25" fmla="*/ 1 h 808"/>
                    <a:gd name="T26" fmla="*/ 667 w 782"/>
                    <a:gd name="T27" fmla="*/ 1 h 808"/>
                    <a:gd name="T28" fmla="*/ 678 w 782"/>
                    <a:gd name="T29" fmla="*/ 2 h 808"/>
                    <a:gd name="T30" fmla="*/ 686 w 782"/>
                    <a:gd name="T31" fmla="*/ 2 h 808"/>
                    <a:gd name="T32" fmla="*/ 815 w 782"/>
                    <a:gd name="T33" fmla="*/ 2 h 808"/>
                    <a:gd name="T34" fmla="*/ 1019 w 782"/>
                    <a:gd name="T35" fmla="*/ 2 h 808"/>
                    <a:gd name="T36" fmla="*/ 1147 w 782"/>
                    <a:gd name="T37" fmla="*/ 2 h 808"/>
                    <a:gd name="T38" fmla="*/ 1283 w 782"/>
                    <a:gd name="T39" fmla="*/ 2 h 808"/>
                    <a:gd name="T40" fmla="*/ 1325 w 782"/>
                    <a:gd name="T41" fmla="*/ 2 h 808"/>
                    <a:gd name="T42" fmla="*/ 1283 w 782"/>
                    <a:gd name="T43" fmla="*/ 2 h 808"/>
                    <a:gd name="T44" fmla="*/ 1228 w 782"/>
                    <a:gd name="T45" fmla="*/ 2 h 808"/>
                    <a:gd name="T46" fmla="*/ 1135 w 782"/>
                    <a:gd name="T47" fmla="*/ 2 h 808"/>
                    <a:gd name="T48" fmla="*/ 1013 w 782"/>
                    <a:gd name="T49" fmla="*/ 2 h 808"/>
                    <a:gd name="T50" fmla="*/ 881 w 782"/>
                    <a:gd name="T51" fmla="*/ 2 h 808"/>
                    <a:gd name="T52" fmla="*/ 667 w 782"/>
                    <a:gd name="T53" fmla="*/ 2 h 808"/>
                    <a:gd name="T54" fmla="*/ 601 w 782"/>
                    <a:gd name="T55" fmla="*/ 2 h 808"/>
                    <a:gd name="T56" fmla="*/ 566 w 782"/>
                    <a:gd name="T57" fmla="*/ 2 h 808"/>
                    <a:gd name="T58" fmla="*/ 566 w 782"/>
                    <a:gd name="T59" fmla="*/ 2 h 808"/>
                    <a:gd name="T60" fmla="*/ 566 w 782"/>
                    <a:gd name="T61" fmla="*/ 1 h 808"/>
                    <a:gd name="T62" fmla="*/ 658 w 782"/>
                    <a:gd name="T63" fmla="*/ 1 h 808"/>
                    <a:gd name="T64" fmla="*/ 794 w 782"/>
                    <a:gd name="T65" fmla="*/ 1 h 808"/>
                    <a:gd name="T66" fmla="*/ 915 w 782"/>
                    <a:gd name="T67" fmla="*/ 1 h 808"/>
                    <a:gd name="T68" fmla="*/ 990 w 782"/>
                    <a:gd name="T69" fmla="*/ 1 h 808"/>
                    <a:gd name="T70" fmla="*/ 1029 w 782"/>
                    <a:gd name="T71" fmla="*/ 1 h 808"/>
                    <a:gd name="T72" fmla="*/ 1013 w 782"/>
                    <a:gd name="T73" fmla="*/ 1 h 808"/>
                    <a:gd name="T74" fmla="*/ 957 w 782"/>
                    <a:gd name="T75" fmla="*/ 1 h 808"/>
                    <a:gd name="T76" fmla="*/ 881 w 782"/>
                    <a:gd name="T77" fmla="*/ 1 h 808"/>
                    <a:gd name="T78" fmla="*/ 794 w 782"/>
                    <a:gd name="T79" fmla="*/ 1 h 808"/>
                    <a:gd name="T80" fmla="*/ 607 w 782"/>
                    <a:gd name="T81" fmla="*/ 1 h 808"/>
                    <a:gd name="T82" fmla="*/ 327 w 782"/>
                    <a:gd name="T83" fmla="*/ 1 h 808"/>
                    <a:gd name="T84" fmla="*/ 118 w 782"/>
                    <a:gd name="T85" fmla="*/ 1 h 808"/>
                    <a:gd name="T86" fmla="*/ 3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5" name="Freeform 1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7136 w 992"/>
                    <a:gd name="T1" fmla="*/ 1 h 770"/>
                    <a:gd name="T2" fmla="*/ 7271 w 992"/>
                    <a:gd name="T3" fmla="*/ 1 h 770"/>
                    <a:gd name="T4" fmla="*/ 7771 w 992"/>
                    <a:gd name="T5" fmla="*/ 1 h 770"/>
                    <a:gd name="T6" fmla="*/ 8390 w 992"/>
                    <a:gd name="T7" fmla="*/ 1 h 770"/>
                    <a:gd name="T8" fmla="*/ 8757 w 992"/>
                    <a:gd name="T9" fmla="*/ 1 h 770"/>
                    <a:gd name="T10" fmla="*/ 8596 w 992"/>
                    <a:gd name="T11" fmla="*/ 1 h 770"/>
                    <a:gd name="T12" fmla="*/ 8254 w 992"/>
                    <a:gd name="T13" fmla="*/ 1 h 770"/>
                    <a:gd name="T14" fmla="*/ 7569 w 992"/>
                    <a:gd name="T15" fmla="*/ 1 h 770"/>
                    <a:gd name="T16" fmla="*/ 6723 w 992"/>
                    <a:gd name="T17" fmla="*/ 1 h 770"/>
                    <a:gd name="T18" fmla="*/ 6018 w 992"/>
                    <a:gd name="T19" fmla="*/ 1 h 770"/>
                    <a:gd name="T20" fmla="*/ 5228 w 992"/>
                    <a:gd name="T21" fmla="*/ 1 h 770"/>
                    <a:gd name="T22" fmla="*/ 4475 w 992"/>
                    <a:gd name="T23" fmla="*/ 1 h 770"/>
                    <a:gd name="T24" fmla="*/ 3903 w 992"/>
                    <a:gd name="T25" fmla="*/ 1 h 770"/>
                    <a:gd name="T26" fmla="*/ 3694 w 992"/>
                    <a:gd name="T27" fmla="*/ 1 h 770"/>
                    <a:gd name="T28" fmla="*/ 3462 w 992"/>
                    <a:gd name="T29" fmla="*/ 1 h 770"/>
                    <a:gd name="T30" fmla="*/ 3190 w 992"/>
                    <a:gd name="T31" fmla="*/ 1 h 770"/>
                    <a:gd name="T32" fmla="*/ 2986 w 992"/>
                    <a:gd name="T33" fmla="*/ 1 h 770"/>
                    <a:gd name="T34" fmla="*/ 2986 w 992"/>
                    <a:gd name="T35" fmla="*/ 1 h 770"/>
                    <a:gd name="T36" fmla="*/ 2845 w 992"/>
                    <a:gd name="T37" fmla="*/ 1 h 770"/>
                    <a:gd name="T38" fmla="*/ 2455 w 992"/>
                    <a:gd name="T39" fmla="*/ 1 h 770"/>
                    <a:gd name="T40" fmla="*/ 1973 w 992"/>
                    <a:gd name="T41" fmla="*/ 1 h 770"/>
                    <a:gd name="T42" fmla="*/ 1525 w 992"/>
                    <a:gd name="T43" fmla="*/ 1 h 770"/>
                    <a:gd name="T44" fmla="*/ 1012 w 992"/>
                    <a:gd name="T45" fmla="*/ 1 h 770"/>
                    <a:gd name="T46" fmla="*/ 234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48 w 992"/>
                    <a:gd name="T53" fmla="*/ 1 h 770"/>
                    <a:gd name="T54" fmla="*/ 722 w 992"/>
                    <a:gd name="T55" fmla="*/ 1 h 770"/>
                    <a:gd name="T56" fmla="*/ 1045 w 992"/>
                    <a:gd name="T57" fmla="*/ 1 h 770"/>
                    <a:gd name="T58" fmla="*/ 1667 w 992"/>
                    <a:gd name="T59" fmla="*/ 1 h 770"/>
                    <a:gd name="T60" fmla="*/ 2271 w 992"/>
                    <a:gd name="T61" fmla="*/ 1 h 770"/>
                    <a:gd name="T62" fmla="*/ 2845 w 992"/>
                    <a:gd name="T63" fmla="*/ 1 h 770"/>
                    <a:gd name="T64" fmla="*/ 3665 w 992"/>
                    <a:gd name="T65" fmla="*/ 0 h 770"/>
                    <a:gd name="T66" fmla="*/ 3694 w 992"/>
                    <a:gd name="T67" fmla="*/ 1 h 770"/>
                    <a:gd name="T68" fmla="*/ 3509 w 992"/>
                    <a:gd name="T69" fmla="*/ 1 h 770"/>
                    <a:gd name="T70" fmla="*/ 3462 w 992"/>
                    <a:gd name="T71" fmla="*/ 1 h 770"/>
                    <a:gd name="T72" fmla="*/ 3694 w 992"/>
                    <a:gd name="T73" fmla="*/ 1 h 770"/>
                    <a:gd name="T74" fmla="*/ 4080 w 992"/>
                    <a:gd name="T75" fmla="*/ 1 h 770"/>
                    <a:gd name="T76" fmla="*/ 4409 w 992"/>
                    <a:gd name="T77" fmla="*/ 1 h 770"/>
                    <a:gd name="T78" fmla="*/ 4928 w 992"/>
                    <a:gd name="T79" fmla="*/ 1 h 770"/>
                    <a:gd name="T80" fmla="*/ 5430 w 992"/>
                    <a:gd name="T81" fmla="*/ 1 h 770"/>
                    <a:gd name="T82" fmla="*/ 5943 w 992"/>
                    <a:gd name="T83" fmla="*/ 1 h 770"/>
                    <a:gd name="T84" fmla="*/ 6619 w 992"/>
                    <a:gd name="T85" fmla="*/ 1 h 770"/>
                    <a:gd name="T86" fmla="*/ 7065 w 992"/>
                    <a:gd name="T87" fmla="*/ 1 h 770"/>
                    <a:gd name="T88" fmla="*/ 7136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6" name="Freeform 2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2 w 699"/>
                    <a:gd name="T1" fmla="*/ 6 h 1216"/>
                    <a:gd name="T2" fmla="*/ 2 w 699"/>
                    <a:gd name="T3" fmla="*/ 7 h 1216"/>
                    <a:gd name="T4" fmla="*/ 2 w 699"/>
                    <a:gd name="T5" fmla="*/ 7 h 1216"/>
                    <a:gd name="T6" fmla="*/ 3 w 699"/>
                    <a:gd name="T7" fmla="*/ 7 h 1216"/>
                    <a:gd name="T8" fmla="*/ 3 w 699"/>
                    <a:gd name="T9" fmla="*/ 7 h 1216"/>
                    <a:gd name="T10" fmla="*/ 3 w 699"/>
                    <a:gd name="T11" fmla="*/ 8 h 1216"/>
                    <a:gd name="T12" fmla="*/ 3 w 699"/>
                    <a:gd name="T13" fmla="*/ 8 h 1216"/>
                    <a:gd name="T14" fmla="*/ 2 w 699"/>
                    <a:gd name="T15" fmla="*/ 7 h 1216"/>
                    <a:gd name="T16" fmla="*/ 1 w 699"/>
                    <a:gd name="T17" fmla="*/ 7 h 1216"/>
                    <a:gd name="T18" fmla="*/ 1 w 699"/>
                    <a:gd name="T19" fmla="*/ 6 h 1216"/>
                    <a:gd name="T20" fmla="*/ 1 w 699"/>
                    <a:gd name="T21" fmla="*/ 5 h 1216"/>
                    <a:gd name="T22" fmla="*/ 1 w 699"/>
                    <a:gd name="T23" fmla="*/ 4 h 1216"/>
                    <a:gd name="T24" fmla="*/ 1 w 699"/>
                    <a:gd name="T25" fmla="*/ 2 h 1216"/>
                    <a:gd name="T26" fmla="*/ 1 w 699"/>
                    <a:gd name="T27" fmla="*/ 2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2 h 1216"/>
                    <a:gd name="T74" fmla="*/ 1 w 699"/>
                    <a:gd name="T75" fmla="*/ 3 h 1216"/>
                    <a:gd name="T76" fmla="*/ 1 w 699"/>
                    <a:gd name="T77" fmla="*/ 4 h 1216"/>
                    <a:gd name="T78" fmla="*/ 1 w 699"/>
                    <a:gd name="T79" fmla="*/ 5 h 1216"/>
                    <a:gd name="T80" fmla="*/ 1 w 699"/>
                    <a:gd name="T81" fmla="*/ 6 h 1216"/>
                    <a:gd name="T82" fmla="*/ 2 w 699"/>
                    <a:gd name="T83" fmla="*/ 6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7" name="Freeform 2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2 w 915"/>
                    <a:gd name="T13" fmla="*/ 1 h 1139"/>
                    <a:gd name="T14" fmla="*/ 3 w 915"/>
                    <a:gd name="T15" fmla="*/ 1 h 1139"/>
                    <a:gd name="T16" fmla="*/ 3 w 915"/>
                    <a:gd name="T17" fmla="*/ 1 h 1139"/>
                    <a:gd name="T18" fmla="*/ 3 w 915"/>
                    <a:gd name="T19" fmla="*/ 1 h 1139"/>
                    <a:gd name="T20" fmla="*/ 3 w 915"/>
                    <a:gd name="T21" fmla="*/ 1 h 1139"/>
                    <a:gd name="T22" fmla="*/ 3 w 915"/>
                    <a:gd name="T23" fmla="*/ 1 h 1139"/>
                    <a:gd name="T24" fmla="*/ 3 w 915"/>
                    <a:gd name="T25" fmla="*/ 1 h 1139"/>
                    <a:gd name="T26" fmla="*/ 4 w 915"/>
                    <a:gd name="T27" fmla="*/ 1 h 1139"/>
                    <a:gd name="T28" fmla="*/ 4 w 915"/>
                    <a:gd name="T29" fmla="*/ 1 h 1139"/>
                    <a:gd name="T30" fmla="*/ 3 w 915"/>
                    <a:gd name="T31" fmla="*/ 1 h 1139"/>
                    <a:gd name="T32" fmla="*/ 3 w 915"/>
                    <a:gd name="T33" fmla="*/ 1 h 1139"/>
                    <a:gd name="T34" fmla="*/ 3 w 915"/>
                    <a:gd name="T35" fmla="*/ 1 h 1139"/>
                    <a:gd name="T36" fmla="*/ 3 w 915"/>
                    <a:gd name="T37" fmla="*/ 1 h 1139"/>
                    <a:gd name="T38" fmla="*/ 3 w 915"/>
                    <a:gd name="T39" fmla="*/ 1 h 1139"/>
                    <a:gd name="T40" fmla="*/ 3 w 915"/>
                    <a:gd name="T41" fmla="*/ 1 h 1139"/>
                    <a:gd name="T42" fmla="*/ 3 w 915"/>
                    <a:gd name="T43" fmla="*/ 1 h 1139"/>
                    <a:gd name="T44" fmla="*/ 3 w 915"/>
                    <a:gd name="T45" fmla="*/ 1 h 1139"/>
                    <a:gd name="T46" fmla="*/ 3 w 915"/>
                    <a:gd name="T47" fmla="*/ 0 h 1139"/>
                    <a:gd name="T48" fmla="*/ 3 w 915"/>
                    <a:gd name="T49" fmla="*/ 1 h 1139"/>
                    <a:gd name="T50" fmla="*/ 3 w 915"/>
                    <a:gd name="T51" fmla="*/ 1 h 1139"/>
                    <a:gd name="T52" fmla="*/ 3 w 915"/>
                    <a:gd name="T53" fmla="*/ 1 h 1139"/>
                    <a:gd name="T54" fmla="*/ 3 w 915"/>
                    <a:gd name="T55" fmla="*/ 1 h 1139"/>
                    <a:gd name="T56" fmla="*/ 3 w 915"/>
                    <a:gd name="T57" fmla="*/ 1 h 1139"/>
                    <a:gd name="T58" fmla="*/ 3 w 915"/>
                    <a:gd name="T59" fmla="*/ 1 h 1139"/>
                    <a:gd name="T60" fmla="*/ 3 w 915"/>
                    <a:gd name="T61" fmla="*/ 1 h 1139"/>
                    <a:gd name="T62" fmla="*/ 3 w 915"/>
                    <a:gd name="T63" fmla="*/ 1 h 1139"/>
                    <a:gd name="T64" fmla="*/ 3 w 915"/>
                    <a:gd name="T65" fmla="*/ 1 h 1139"/>
                    <a:gd name="T66" fmla="*/ 3 w 915"/>
                    <a:gd name="T67" fmla="*/ 1 h 1139"/>
                    <a:gd name="T68" fmla="*/ 3 w 915"/>
                    <a:gd name="T69" fmla="*/ 1 h 1139"/>
                    <a:gd name="T70" fmla="*/ 3 w 915"/>
                    <a:gd name="T71" fmla="*/ 1 h 1139"/>
                    <a:gd name="T72" fmla="*/ 3 w 915"/>
                    <a:gd name="T73" fmla="*/ 1 h 1139"/>
                    <a:gd name="T74" fmla="*/ 2 w 915"/>
                    <a:gd name="T75" fmla="*/ 1 h 1139"/>
                    <a:gd name="T76" fmla="*/ 2 w 915"/>
                    <a:gd name="T77" fmla="*/ 1 h 1139"/>
                    <a:gd name="T78" fmla="*/ 2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2935" name="Group 22"/>
            <p:cNvGrpSpPr>
              <a:grpSpLocks/>
            </p:cNvGrpSpPr>
            <p:nvPr/>
          </p:nvGrpSpPr>
          <p:grpSpPr bwMode="auto">
            <a:xfrm>
              <a:off x="1346" y="1921"/>
              <a:ext cx="3587" cy="596"/>
              <a:chOff x="1346" y="865"/>
              <a:chExt cx="3587" cy="596"/>
            </a:xfrm>
          </p:grpSpPr>
          <p:sp>
            <p:nvSpPr>
              <p:cNvPr id="252937" name="Text Box 23"/>
              <p:cNvSpPr txBox="1">
                <a:spLocks noChangeArrowheads="1"/>
              </p:cNvSpPr>
              <p:nvPr/>
            </p:nvSpPr>
            <p:spPr bwMode="auto">
              <a:xfrm>
                <a:off x="1346" y="865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52938" name="Text Box 24"/>
              <p:cNvSpPr txBox="1">
                <a:spLocks noChangeArrowheads="1"/>
              </p:cNvSpPr>
              <p:nvPr/>
            </p:nvSpPr>
            <p:spPr bwMode="auto">
              <a:xfrm>
                <a:off x="3206" y="993"/>
                <a:ext cx="172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0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</p:txBody>
          </p:sp>
          <p:sp>
            <p:nvSpPr>
              <p:cNvPr id="252939" name="AutoShape 25"/>
              <p:cNvSpPr>
                <a:spLocks noChangeArrowheads="1"/>
              </p:cNvSpPr>
              <p:nvPr/>
            </p:nvSpPr>
            <p:spPr bwMode="auto">
              <a:xfrm>
                <a:off x="2640" y="1013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2936" name="Text Box 26"/>
            <p:cNvSpPr txBox="1">
              <a:spLocks noChangeArrowheads="1"/>
            </p:cNvSpPr>
            <p:nvPr/>
          </p:nvSpPr>
          <p:spPr bwMode="auto">
            <a:xfrm>
              <a:off x="1056" y="1629"/>
              <a:ext cx="297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i="0">
                  <a:solidFill>
                    <a:srgbClr val="FFC000"/>
                  </a:solidFill>
                </a:rPr>
                <a:t>Establishing Loop Invariant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3096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954" name="Group 2"/>
          <p:cNvGrpSpPr>
            <a:grpSpLocks/>
          </p:cNvGrpSpPr>
          <p:nvPr/>
        </p:nvGrpSpPr>
        <p:grpSpPr bwMode="auto">
          <a:xfrm>
            <a:off x="452438" y="-76200"/>
            <a:ext cx="8120062" cy="2068513"/>
            <a:chOff x="240" y="576"/>
            <a:chExt cx="5115" cy="1303"/>
          </a:xfrm>
        </p:grpSpPr>
        <p:grpSp>
          <p:nvGrpSpPr>
            <p:cNvPr id="253972" name="Group 3"/>
            <p:cNvGrpSpPr>
              <a:grpSpLocks/>
            </p:cNvGrpSpPr>
            <p:nvPr/>
          </p:nvGrpSpPr>
          <p:grpSpPr bwMode="auto">
            <a:xfrm>
              <a:off x="1472" y="987"/>
              <a:ext cx="3883" cy="892"/>
              <a:chOff x="2160" y="1870"/>
              <a:chExt cx="3883" cy="892"/>
            </a:xfrm>
          </p:grpSpPr>
          <p:sp>
            <p:nvSpPr>
              <p:cNvPr id="253993" name="Text Box 4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819" cy="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t-1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FFC000"/>
                    </a:solidFill>
                    <a:cs typeface="Times New Roman" pitchFamily="18" charset="0"/>
                  </a:rPr>
                  <a:t>¬</a:t>
                </a:r>
                <a:r>
                  <a:rPr lang="en-CA" altLang="en-US" sz="2800" i="0">
                    <a:solidFill>
                      <a:srgbClr val="FFC000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FFC000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253994" name="Text Box 5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733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53995" name="AutoShape 6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253973" name="Group 7"/>
            <p:cNvGrpSpPr>
              <a:grpSpLocks noChangeAspect="1"/>
            </p:cNvGrpSpPr>
            <p:nvPr/>
          </p:nvGrpSpPr>
          <p:grpSpPr bwMode="auto">
            <a:xfrm>
              <a:off x="240" y="768"/>
              <a:ext cx="737" cy="737"/>
              <a:chOff x="4320" y="2016"/>
              <a:chExt cx="912" cy="912"/>
            </a:xfrm>
          </p:grpSpPr>
          <p:grpSp>
            <p:nvGrpSpPr>
              <p:cNvPr id="253975" name="Group 8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53982" name="Group 9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53984" name="Freeform 1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3985" name="Freeform 11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53986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53987" name="Freeform 1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2 w 600"/>
                        <a:gd name="T37" fmla="*/ 1 h 608"/>
                        <a:gd name="T38" fmla="*/ 2 w 600"/>
                        <a:gd name="T39" fmla="*/ 1 h 608"/>
                        <a:gd name="T40" fmla="*/ 2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88" name="Freeform 1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2 w 619"/>
                        <a:gd name="T7" fmla="*/ 0 h 1085"/>
                        <a:gd name="T8" fmla="*/ 2 w 619"/>
                        <a:gd name="T9" fmla="*/ 1 h 1085"/>
                        <a:gd name="T10" fmla="*/ 2 w 619"/>
                        <a:gd name="T11" fmla="*/ 1 h 1085"/>
                        <a:gd name="T12" fmla="*/ 2 w 619"/>
                        <a:gd name="T13" fmla="*/ 1 h 1085"/>
                        <a:gd name="T14" fmla="*/ 2 w 619"/>
                        <a:gd name="T15" fmla="*/ 2 h 1085"/>
                        <a:gd name="T16" fmla="*/ 2 w 619"/>
                        <a:gd name="T17" fmla="*/ 3 h 1085"/>
                        <a:gd name="T18" fmla="*/ 1 w 619"/>
                        <a:gd name="T19" fmla="*/ 3 h 1085"/>
                        <a:gd name="T20" fmla="*/ 1 w 619"/>
                        <a:gd name="T21" fmla="*/ 4 h 1085"/>
                        <a:gd name="T22" fmla="*/ 1 w 619"/>
                        <a:gd name="T23" fmla="*/ 5 h 1085"/>
                        <a:gd name="T24" fmla="*/ 2 w 619"/>
                        <a:gd name="T25" fmla="*/ 5 h 1085"/>
                        <a:gd name="T26" fmla="*/ 2 w 619"/>
                        <a:gd name="T27" fmla="*/ 6 h 1085"/>
                        <a:gd name="T28" fmla="*/ 1 w 619"/>
                        <a:gd name="T29" fmla="*/ 7 h 1085"/>
                        <a:gd name="T30" fmla="*/ 1 w 619"/>
                        <a:gd name="T31" fmla="*/ 7 h 1085"/>
                        <a:gd name="T32" fmla="*/ 1 w 619"/>
                        <a:gd name="T33" fmla="*/ 7 h 1085"/>
                        <a:gd name="T34" fmla="*/ 1 w 619"/>
                        <a:gd name="T35" fmla="*/ 7 h 1085"/>
                        <a:gd name="T36" fmla="*/ 1 w 619"/>
                        <a:gd name="T37" fmla="*/ 7 h 1085"/>
                        <a:gd name="T38" fmla="*/ 1 w 619"/>
                        <a:gd name="T39" fmla="*/ 6 h 1085"/>
                        <a:gd name="T40" fmla="*/ 0 w 619"/>
                        <a:gd name="T41" fmla="*/ 5 h 1085"/>
                        <a:gd name="T42" fmla="*/ 1 w 619"/>
                        <a:gd name="T43" fmla="*/ 4 h 1085"/>
                        <a:gd name="T44" fmla="*/ 1 w 619"/>
                        <a:gd name="T45" fmla="*/ 3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89" name="Freeform 1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13 w 782"/>
                        <a:gd name="T3" fmla="*/ 0 h 808"/>
                        <a:gd name="T4" fmla="*/ 275 w 782"/>
                        <a:gd name="T5" fmla="*/ 0 h 808"/>
                        <a:gd name="T6" fmla="*/ 580 w 782"/>
                        <a:gd name="T7" fmla="*/ 1 h 808"/>
                        <a:gd name="T8" fmla="*/ 941 w 782"/>
                        <a:gd name="T9" fmla="*/ 1 h 808"/>
                        <a:gd name="T10" fmla="*/ 1074 w 782"/>
                        <a:gd name="T11" fmla="*/ 1 h 808"/>
                        <a:gd name="T12" fmla="*/ 1135 w 782"/>
                        <a:gd name="T13" fmla="*/ 1 h 808"/>
                        <a:gd name="T14" fmla="*/ 1147 w 782"/>
                        <a:gd name="T15" fmla="*/ 1 h 808"/>
                        <a:gd name="T16" fmla="*/ 1107 w 782"/>
                        <a:gd name="T17" fmla="*/ 1 h 808"/>
                        <a:gd name="T18" fmla="*/ 995 w 782"/>
                        <a:gd name="T19" fmla="*/ 1 h 808"/>
                        <a:gd name="T20" fmla="*/ 851 w 782"/>
                        <a:gd name="T21" fmla="*/ 1 h 808"/>
                        <a:gd name="T22" fmla="*/ 746 w 782"/>
                        <a:gd name="T23" fmla="*/ 1 h 808"/>
                        <a:gd name="T24" fmla="*/ 698 w 782"/>
                        <a:gd name="T25" fmla="*/ 1 h 808"/>
                        <a:gd name="T26" fmla="*/ 667 w 782"/>
                        <a:gd name="T27" fmla="*/ 1 h 808"/>
                        <a:gd name="T28" fmla="*/ 678 w 782"/>
                        <a:gd name="T29" fmla="*/ 2 h 808"/>
                        <a:gd name="T30" fmla="*/ 686 w 782"/>
                        <a:gd name="T31" fmla="*/ 2 h 808"/>
                        <a:gd name="T32" fmla="*/ 815 w 782"/>
                        <a:gd name="T33" fmla="*/ 2 h 808"/>
                        <a:gd name="T34" fmla="*/ 1019 w 782"/>
                        <a:gd name="T35" fmla="*/ 2 h 808"/>
                        <a:gd name="T36" fmla="*/ 1147 w 782"/>
                        <a:gd name="T37" fmla="*/ 2 h 808"/>
                        <a:gd name="T38" fmla="*/ 1283 w 782"/>
                        <a:gd name="T39" fmla="*/ 2 h 808"/>
                        <a:gd name="T40" fmla="*/ 1325 w 782"/>
                        <a:gd name="T41" fmla="*/ 2 h 808"/>
                        <a:gd name="T42" fmla="*/ 1283 w 782"/>
                        <a:gd name="T43" fmla="*/ 2 h 808"/>
                        <a:gd name="T44" fmla="*/ 1228 w 782"/>
                        <a:gd name="T45" fmla="*/ 2 h 808"/>
                        <a:gd name="T46" fmla="*/ 1135 w 782"/>
                        <a:gd name="T47" fmla="*/ 2 h 808"/>
                        <a:gd name="T48" fmla="*/ 1013 w 782"/>
                        <a:gd name="T49" fmla="*/ 2 h 808"/>
                        <a:gd name="T50" fmla="*/ 881 w 782"/>
                        <a:gd name="T51" fmla="*/ 2 h 808"/>
                        <a:gd name="T52" fmla="*/ 667 w 782"/>
                        <a:gd name="T53" fmla="*/ 2 h 808"/>
                        <a:gd name="T54" fmla="*/ 601 w 782"/>
                        <a:gd name="T55" fmla="*/ 2 h 808"/>
                        <a:gd name="T56" fmla="*/ 566 w 782"/>
                        <a:gd name="T57" fmla="*/ 2 h 808"/>
                        <a:gd name="T58" fmla="*/ 566 w 782"/>
                        <a:gd name="T59" fmla="*/ 2 h 808"/>
                        <a:gd name="T60" fmla="*/ 566 w 782"/>
                        <a:gd name="T61" fmla="*/ 1 h 808"/>
                        <a:gd name="T62" fmla="*/ 658 w 782"/>
                        <a:gd name="T63" fmla="*/ 1 h 808"/>
                        <a:gd name="T64" fmla="*/ 794 w 782"/>
                        <a:gd name="T65" fmla="*/ 1 h 808"/>
                        <a:gd name="T66" fmla="*/ 915 w 782"/>
                        <a:gd name="T67" fmla="*/ 1 h 808"/>
                        <a:gd name="T68" fmla="*/ 990 w 782"/>
                        <a:gd name="T69" fmla="*/ 1 h 808"/>
                        <a:gd name="T70" fmla="*/ 1029 w 782"/>
                        <a:gd name="T71" fmla="*/ 1 h 808"/>
                        <a:gd name="T72" fmla="*/ 1013 w 782"/>
                        <a:gd name="T73" fmla="*/ 1 h 808"/>
                        <a:gd name="T74" fmla="*/ 957 w 782"/>
                        <a:gd name="T75" fmla="*/ 1 h 808"/>
                        <a:gd name="T76" fmla="*/ 881 w 782"/>
                        <a:gd name="T77" fmla="*/ 1 h 808"/>
                        <a:gd name="T78" fmla="*/ 794 w 782"/>
                        <a:gd name="T79" fmla="*/ 1 h 808"/>
                        <a:gd name="T80" fmla="*/ 607 w 782"/>
                        <a:gd name="T81" fmla="*/ 1 h 808"/>
                        <a:gd name="T82" fmla="*/ 327 w 782"/>
                        <a:gd name="T83" fmla="*/ 1 h 808"/>
                        <a:gd name="T84" fmla="*/ 118 w 782"/>
                        <a:gd name="T85" fmla="*/ 1 h 808"/>
                        <a:gd name="T86" fmla="*/ 3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0" name="Freeform 16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136 w 992"/>
                        <a:gd name="T1" fmla="*/ 1 h 770"/>
                        <a:gd name="T2" fmla="*/ 7271 w 992"/>
                        <a:gd name="T3" fmla="*/ 1 h 770"/>
                        <a:gd name="T4" fmla="*/ 7771 w 992"/>
                        <a:gd name="T5" fmla="*/ 1 h 770"/>
                        <a:gd name="T6" fmla="*/ 8390 w 992"/>
                        <a:gd name="T7" fmla="*/ 1 h 770"/>
                        <a:gd name="T8" fmla="*/ 8757 w 992"/>
                        <a:gd name="T9" fmla="*/ 1 h 770"/>
                        <a:gd name="T10" fmla="*/ 8596 w 992"/>
                        <a:gd name="T11" fmla="*/ 1 h 770"/>
                        <a:gd name="T12" fmla="*/ 8254 w 992"/>
                        <a:gd name="T13" fmla="*/ 1 h 770"/>
                        <a:gd name="T14" fmla="*/ 7569 w 992"/>
                        <a:gd name="T15" fmla="*/ 1 h 770"/>
                        <a:gd name="T16" fmla="*/ 6723 w 992"/>
                        <a:gd name="T17" fmla="*/ 1 h 770"/>
                        <a:gd name="T18" fmla="*/ 6018 w 992"/>
                        <a:gd name="T19" fmla="*/ 1 h 770"/>
                        <a:gd name="T20" fmla="*/ 5228 w 992"/>
                        <a:gd name="T21" fmla="*/ 1 h 770"/>
                        <a:gd name="T22" fmla="*/ 4475 w 992"/>
                        <a:gd name="T23" fmla="*/ 1 h 770"/>
                        <a:gd name="T24" fmla="*/ 3903 w 992"/>
                        <a:gd name="T25" fmla="*/ 1 h 770"/>
                        <a:gd name="T26" fmla="*/ 3694 w 992"/>
                        <a:gd name="T27" fmla="*/ 1 h 770"/>
                        <a:gd name="T28" fmla="*/ 3462 w 992"/>
                        <a:gd name="T29" fmla="*/ 1 h 770"/>
                        <a:gd name="T30" fmla="*/ 3190 w 992"/>
                        <a:gd name="T31" fmla="*/ 1 h 770"/>
                        <a:gd name="T32" fmla="*/ 2986 w 992"/>
                        <a:gd name="T33" fmla="*/ 1 h 770"/>
                        <a:gd name="T34" fmla="*/ 2986 w 992"/>
                        <a:gd name="T35" fmla="*/ 1 h 770"/>
                        <a:gd name="T36" fmla="*/ 2845 w 992"/>
                        <a:gd name="T37" fmla="*/ 1 h 770"/>
                        <a:gd name="T38" fmla="*/ 2455 w 992"/>
                        <a:gd name="T39" fmla="*/ 1 h 770"/>
                        <a:gd name="T40" fmla="*/ 1973 w 992"/>
                        <a:gd name="T41" fmla="*/ 1 h 770"/>
                        <a:gd name="T42" fmla="*/ 1525 w 992"/>
                        <a:gd name="T43" fmla="*/ 1 h 770"/>
                        <a:gd name="T44" fmla="*/ 1012 w 992"/>
                        <a:gd name="T45" fmla="*/ 1 h 770"/>
                        <a:gd name="T46" fmla="*/ 234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48 w 992"/>
                        <a:gd name="T53" fmla="*/ 1 h 770"/>
                        <a:gd name="T54" fmla="*/ 722 w 992"/>
                        <a:gd name="T55" fmla="*/ 1 h 770"/>
                        <a:gd name="T56" fmla="*/ 1045 w 992"/>
                        <a:gd name="T57" fmla="*/ 1 h 770"/>
                        <a:gd name="T58" fmla="*/ 1667 w 992"/>
                        <a:gd name="T59" fmla="*/ 1 h 770"/>
                        <a:gd name="T60" fmla="*/ 2271 w 992"/>
                        <a:gd name="T61" fmla="*/ 1 h 770"/>
                        <a:gd name="T62" fmla="*/ 2845 w 992"/>
                        <a:gd name="T63" fmla="*/ 1 h 770"/>
                        <a:gd name="T64" fmla="*/ 3665 w 992"/>
                        <a:gd name="T65" fmla="*/ 0 h 770"/>
                        <a:gd name="T66" fmla="*/ 3694 w 992"/>
                        <a:gd name="T67" fmla="*/ 1 h 770"/>
                        <a:gd name="T68" fmla="*/ 3509 w 992"/>
                        <a:gd name="T69" fmla="*/ 1 h 770"/>
                        <a:gd name="T70" fmla="*/ 3462 w 992"/>
                        <a:gd name="T71" fmla="*/ 1 h 770"/>
                        <a:gd name="T72" fmla="*/ 3694 w 992"/>
                        <a:gd name="T73" fmla="*/ 1 h 770"/>
                        <a:gd name="T74" fmla="*/ 4080 w 992"/>
                        <a:gd name="T75" fmla="*/ 1 h 770"/>
                        <a:gd name="T76" fmla="*/ 4409 w 992"/>
                        <a:gd name="T77" fmla="*/ 1 h 770"/>
                        <a:gd name="T78" fmla="*/ 4928 w 992"/>
                        <a:gd name="T79" fmla="*/ 1 h 770"/>
                        <a:gd name="T80" fmla="*/ 5430 w 992"/>
                        <a:gd name="T81" fmla="*/ 1 h 770"/>
                        <a:gd name="T82" fmla="*/ 5943 w 992"/>
                        <a:gd name="T83" fmla="*/ 1 h 770"/>
                        <a:gd name="T84" fmla="*/ 6619 w 992"/>
                        <a:gd name="T85" fmla="*/ 1 h 770"/>
                        <a:gd name="T86" fmla="*/ 7065 w 992"/>
                        <a:gd name="T87" fmla="*/ 1 h 770"/>
                        <a:gd name="T88" fmla="*/ 7136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1" name="Freeform 1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 w 699"/>
                        <a:gd name="T1" fmla="*/ 6 h 1216"/>
                        <a:gd name="T2" fmla="*/ 2 w 699"/>
                        <a:gd name="T3" fmla="*/ 7 h 1216"/>
                        <a:gd name="T4" fmla="*/ 2 w 699"/>
                        <a:gd name="T5" fmla="*/ 7 h 1216"/>
                        <a:gd name="T6" fmla="*/ 3 w 699"/>
                        <a:gd name="T7" fmla="*/ 7 h 1216"/>
                        <a:gd name="T8" fmla="*/ 3 w 699"/>
                        <a:gd name="T9" fmla="*/ 7 h 1216"/>
                        <a:gd name="T10" fmla="*/ 3 w 699"/>
                        <a:gd name="T11" fmla="*/ 8 h 1216"/>
                        <a:gd name="T12" fmla="*/ 3 w 699"/>
                        <a:gd name="T13" fmla="*/ 8 h 1216"/>
                        <a:gd name="T14" fmla="*/ 2 w 699"/>
                        <a:gd name="T15" fmla="*/ 7 h 1216"/>
                        <a:gd name="T16" fmla="*/ 1 w 699"/>
                        <a:gd name="T17" fmla="*/ 7 h 1216"/>
                        <a:gd name="T18" fmla="*/ 1 w 699"/>
                        <a:gd name="T19" fmla="*/ 6 h 1216"/>
                        <a:gd name="T20" fmla="*/ 1 w 699"/>
                        <a:gd name="T21" fmla="*/ 5 h 1216"/>
                        <a:gd name="T22" fmla="*/ 1 w 699"/>
                        <a:gd name="T23" fmla="*/ 4 h 1216"/>
                        <a:gd name="T24" fmla="*/ 1 w 699"/>
                        <a:gd name="T25" fmla="*/ 2 h 1216"/>
                        <a:gd name="T26" fmla="*/ 1 w 699"/>
                        <a:gd name="T27" fmla="*/ 2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2 h 1216"/>
                        <a:gd name="T74" fmla="*/ 1 w 699"/>
                        <a:gd name="T75" fmla="*/ 3 h 1216"/>
                        <a:gd name="T76" fmla="*/ 1 w 699"/>
                        <a:gd name="T77" fmla="*/ 4 h 1216"/>
                        <a:gd name="T78" fmla="*/ 1 w 699"/>
                        <a:gd name="T79" fmla="*/ 5 h 1216"/>
                        <a:gd name="T80" fmla="*/ 1 w 699"/>
                        <a:gd name="T81" fmla="*/ 6 h 1216"/>
                        <a:gd name="T82" fmla="*/ 2 w 699"/>
                        <a:gd name="T83" fmla="*/ 6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2" name="Freeform 1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2 w 915"/>
                        <a:gd name="T13" fmla="*/ 1 h 1139"/>
                        <a:gd name="T14" fmla="*/ 3 w 915"/>
                        <a:gd name="T15" fmla="*/ 1 h 1139"/>
                        <a:gd name="T16" fmla="*/ 3 w 915"/>
                        <a:gd name="T17" fmla="*/ 1 h 1139"/>
                        <a:gd name="T18" fmla="*/ 3 w 915"/>
                        <a:gd name="T19" fmla="*/ 1 h 1139"/>
                        <a:gd name="T20" fmla="*/ 3 w 915"/>
                        <a:gd name="T21" fmla="*/ 1 h 1139"/>
                        <a:gd name="T22" fmla="*/ 3 w 915"/>
                        <a:gd name="T23" fmla="*/ 1 h 1139"/>
                        <a:gd name="T24" fmla="*/ 3 w 915"/>
                        <a:gd name="T25" fmla="*/ 1 h 1139"/>
                        <a:gd name="T26" fmla="*/ 4 w 915"/>
                        <a:gd name="T27" fmla="*/ 1 h 1139"/>
                        <a:gd name="T28" fmla="*/ 4 w 915"/>
                        <a:gd name="T29" fmla="*/ 1 h 1139"/>
                        <a:gd name="T30" fmla="*/ 3 w 915"/>
                        <a:gd name="T31" fmla="*/ 1 h 1139"/>
                        <a:gd name="T32" fmla="*/ 3 w 915"/>
                        <a:gd name="T33" fmla="*/ 1 h 1139"/>
                        <a:gd name="T34" fmla="*/ 3 w 915"/>
                        <a:gd name="T35" fmla="*/ 1 h 1139"/>
                        <a:gd name="T36" fmla="*/ 3 w 915"/>
                        <a:gd name="T37" fmla="*/ 1 h 1139"/>
                        <a:gd name="T38" fmla="*/ 3 w 915"/>
                        <a:gd name="T39" fmla="*/ 1 h 1139"/>
                        <a:gd name="T40" fmla="*/ 3 w 915"/>
                        <a:gd name="T41" fmla="*/ 1 h 1139"/>
                        <a:gd name="T42" fmla="*/ 3 w 915"/>
                        <a:gd name="T43" fmla="*/ 1 h 1139"/>
                        <a:gd name="T44" fmla="*/ 3 w 915"/>
                        <a:gd name="T45" fmla="*/ 1 h 1139"/>
                        <a:gd name="T46" fmla="*/ 3 w 915"/>
                        <a:gd name="T47" fmla="*/ 0 h 1139"/>
                        <a:gd name="T48" fmla="*/ 3 w 915"/>
                        <a:gd name="T49" fmla="*/ 1 h 1139"/>
                        <a:gd name="T50" fmla="*/ 3 w 915"/>
                        <a:gd name="T51" fmla="*/ 1 h 1139"/>
                        <a:gd name="T52" fmla="*/ 3 w 915"/>
                        <a:gd name="T53" fmla="*/ 1 h 1139"/>
                        <a:gd name="T54" fmla="*/ 3 w 915"/>
                        <a:gd name="T55" fmla="*/ 1 h 1139"/>
                        <a:gd name="T56" fmla="*/ 3 w 915"/>
                        <a:gd name="T57" fmla="*/ 1 h 1139"/>
                        <a:gd name="T58" fmla="*/ 3 w 915"/>
                        <a:gd name="T59" fmla="*/ 1 h 1139"/>
                        <a:gd name="T60" fmla="*/ 3 w 915"/>
                        <a:gd name="T61" fmla="*/ 1 h 1139"/>
                        <a:gd name="T62" fmla="*/ 3 w 915"/>
                        <a:gd name="T63" fmla="*/ 1 h 1139"/>
                        <a:gd name="T64" fmla="*/ 3 w 915"/>
                        <a:gd name="T65" fmla="*/ 1 h 1139"/>
                        <a:gd name="T66" fmla="*/ 3 w 915"/>
                        <a:gd name="T67" fmla="*/ 1 h 1139"/>
                        <a:gd name="T68" fmla="*/ 3 w 915"/>
                        <a:gd name="T69" fmla="*/ 1 h 1139"/>
                        <a:gd name="T70" fmla="*/ 3 w 915"/>
                        <a:gd name="T71" fmla="*/ 1 h 1139"/>
                        <a:gd name="T72" fmla="*/ 3 w 915"/>
                        <a:gd name="T73" fmla="*/ 1 h 1139"/>
                        <a:gd name="T74" fmla="*/ 2 w 915"/>
                        <a:gd name="T75" fmla="*/ 1 h 1139"/>
                        <a:gd name="T76" fmla="*/ 2 w 915"/>
                        <a:gd name="T77" fmla="*/ 1 h 1139"/>
                        <a:gd name="T78" fmla="*/ 2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53983" name="Oval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253976" name="Group 20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53977" name="Group 21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53980" name="AutoShape 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53981" name="Line 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3978" name="Line 2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979" name="Line 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53974" name="Text Box 26"/>
            <p:cNvSpPr txBox="1">
              <a:spLocks noChangeArrowheads="1"/>
            </p:cNvSpPr>
            <p:nvPr/>
          </p:nvSpPr>
          <p:spPr bwMode="auto">
            <a:xfrm>
              <a:off x="912" y="576"/>
              <a:ext cx="402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  <p:sp>
        <p:nvSpPr>
          <p:cNvPr id="1114139" name="Rectangle 27"/>
          <p:cNvSpPr>
            <a:spLocks noChangeArrowheads="1"/>
          </p:cNvSpPr>
          <p:nvPr/>
        </p:nvSpPr>
        <p:spPr bwMode="auto">
          <a:xfrm>
            <a:off x="2133600" y="2316163"/>
            <a:ext cx="3406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Let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denote one. </a:t>
            </a:r>
          </a:p>
        </p:txBody>
      </p:sp>
      <p:grpSp>
        <p:nvGrpSpPr>
          <p:cNvPr id="10" name="Group 28"/>
          <p:cNvGrpSpPr>
            <a:grpSpLocks/>
          </p:cNvGrpSpPr>
          <p:nvPr/>
        </p:nvGrpSpPr>
        <p:grpSpPr bwMode="auto">
          <a:xfrm>
            <a:off x="152400" y="1828800"/>
            <a:ext cx="9148763" cy="579438"/>
            <a:chOff x="96" y="1152"/>
            <a:chExt cx="5763" cy="365"/>
          </a:xfrm>
        </p:grpSpPr>
        <p:sp>
          <p:nvSpPr>
            <p:cNvPr id="253969" name="Text Box 29"/>
            <p:cNvSpPr txBox="1">
              <a:spLocks noChangeArrowheads="1"/>
            </p:cNvSpPr>
            <p:nvPr/>
          </p:nvSpPr>
          <p:spPr bwMode="auto">
            <a:xfrm>
              <a:off x="1344" y="1152"/>
              <a:ext cx="4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latin typeface="Symbol" pitchFamily="18" charset="2"/>
                </a:rPr>
                <a:t>$</a:t>
              </a:r>
              <a:r>
                <a:rPr lang="en-US" altLang="en-US" i="0"/>
                <a:t> optSol that extends </a:t>
              </a:r>
              <a:r>
                <a:rPr lang="en-US" altLang="en-US">
                  <a:solidFill>
                    <a:srgbClr val="FF66FF"/>
                  </a:solidFill>
                </a:rPr>
                <a:t>A</a:t>
              </a:r>
              <a:r>
                <a:rPr lang="en-US" altLang="en-US" baseline="-25000">
                  <a:solidFill>
                    <a:srgbClr val="FF66FF"/>
                  </a:solidFill>
                </a:rPr>
                <a:t>t-1</a:t>
              </a:r>
              <a:r>
                <a:rPr lang="en-US" altLang="en-US" i="0"/>
                <a:t>.</a:t>
              </a:r>
            </a:p>
          </p:txBody>
        </p:sp>
        <p:sp>
          <p:nvSpPr>
            <p:cNvPr id="253970" name="Text Box 30"/>
            <p:cNvSpPr txBox="1">
              <a:spLocks noChangeArrowheads="1"/>
            </p:cNvSpPr>
            <p:nvPr/>
          </p:nvSpPr>
          <p:spPr bwMode="auto">
            <a:xfrm>
              <a:off x="96" y="1185"/>
              <a:ext cx="75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t-1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253971" name="AutoShape 31"/>
            <p:cNvSpPr>
              <a:spLocks noChangeArrowheads="1"/>
            </p:cNvSpPr>
            <p:nvPr/>
          </p:nvSpPr>
          <p:spPr bwMode="auto">
            <a:xfrm>
              <a:off x="768" y="118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grpSp>
        <p:nvGrpSpPr>
          <p:cNvPr id="11" name="Group 32"/>
          <p:cNvGrpSpPr>
            <a:grpSpLocks/>
          </p:cNvGrpSpPr>
          <p:nvPr/>
        </p:nvGrpSpPr>
        <p:grpSpPr bwMode="auto">
          <a:xfrm>
            <a:off x="25400" y="3001963"/>
            <a:ext cx="9956800" cy="579437"/>
            <a:chOff x="16" y="2736"/>
            <a:chExt cx="6272" cy="365"/>
          </a:xfrm>
        </p:grpSpPr>
        <p:sp>
          <p:nvSpPr>
            <p:cNvPr id="253966" name="Rectangle 33"/>
            <p:cNvSpPr>
              <a:spLocks noChangeArrowheads="1"/>
            </p:cNvSpPr>
            <p:nvPr/>
          </p:nvSpPr>
          <p:spPr bwMode="auto">
            <a:xfrm>
              <a:off x="16" y="2746"/>
              <a:ext cx="68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  <a:endParaRPr lang="en-US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253967" name="Text Box 34"/>
            <p:cNvSpPr txBox="1">
              <a:spLocks noChangeArrowheads="1"/>
            </p:cNvSpPr>
            <p:nvPr/>
          </p:nvSpPr>
          <p:spPr bwMode="auto">
            <a:xfrm>
              <a:off x="1341" y="2736"/>
              <a:ext cx="49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i="0"/>
                <a:t>Commits or rejects the next best object.  </a:t>
              </a:r>
            </a:p>
          </p:txBody>
        </p:sp>
        <p:sp>
          <p:nvSpPr>
            <p:cNvPr id="253968" name="AutoShape 35"/>
            <p:cNvSpPr>
              <a:spLocks noChangeArrowheads="1"/>
            </p:cNvSpPr>
            <p:nvPr/>
          </p:nvSpPr>
          <p:spPr bwMode="auto">
            <a:xfrm>
              <a:off x="768" y="278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1114148" name="Text Box 36"/>
          <p:cNvSpPr txBox="1">
            <a:spLocks noChangeArrowheads="1"/>
          </p:cNvSpPr>
          <p:nvPr/>
        </p:nvSpPr>
        <p:spPr bwMode="auto">
          <a:xfrm>
            <a:off x="76200" y="3733800"/>
            <a:ext cx="8153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Proof changes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into </a:t>
            </a: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/>
              <a:t>and proves it </a:t>
            </a:r>
          </a:p>
        </p:txBody>
      </p:sp>
      <p:sp>
        <p:nvSpPr>
          <p:cNvPr id="1114149" name="Rectangle 37"/>
          <p:cNvSpPr>
            <a:spLocks noChangeArrowheads="1"/>
          </p:cNvSpPr>
          <p:nvPr/>
        </p:nvSpPr>
        <p:spPr bwMode="auto">
          <a:xfrm>
            <a:off x="304800" y="4267200"/>
            <a:ext cx="87630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/>
              <a:t> is a valid solution </a:t>
            </a:r>
          </a:p>
          <a:p>
            <a:pPr eaLnBrk="1" hangingPunct="1"/>
            <a:r>
              <a:rPr lang="en-US" altLang="en-US" i="0"/>
              <a:t> extends both previous and new choices </a:t>
            </a:r>
            <a:r>
              <a:rPr lang="en-US" altLang="en-US">
                <a:solidFill>
                  <a:srgbClr val="CC00FF"/>
                </a:solidFill>
              </a:rPr>
              <a:t>A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  <a:r>
              <a:rPr lang="en-US" altLang="en-US" i="0"/>
              <a:t>.</a:t>
            </a:r>
          </a:p>
          <a:p>
            <a:pPr eaLnBrk="1" hangingPunct="1"/>
            <a:r>
              <a:rPr lang="en-US" altLang="en-US" i="0"/>
              <a:t> is optimal</a:t>
            </a:r>
          </a:p>
        </p:txBody>
      </p:sp>
      <p:grpSp>
        <p:nvGrpSpPr>
          <p:cNvPr id="12" name="Group 38"/>
          <p:cNvGrpSpPr>
            <a:grpSpLocks/>
          </p:cNvGrpSpPr>
          <p:nvPr/>
        </p:nvGrpSpPr>
        <p:grpSpPr bwMode="auto">
          <a:xfrm>
            <a:off x="1219200" y="6340475"/>
            <a:ext cx="1831975" cy="523875"/>
            <a:chOff x="2699" y="3994"/>
            <a:chExt cx="1154" cy="330"/>
          </a:xfrm>
        </p:grpSpPr>
        <p:sp>
          <p:nvSpPr>
            <p:cNvPr id="253964" name="Text Box 39"/>
            <p:cNvSpPr txBox="1">
              <a:spLocks noChangeArrowheads="1"/>
            </p:cNvSpPr>
            <p:nvPr/>
          </p:nvSpPr>
          <p:spPr bwMode="auto">
            <a:xfrm>
              <a:off x="3227" y="3994"/>
              <a:ext cx="62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53965" name="AutoShape 40"/>
            <p:cNvSpPr>
              <a:spLocks noChangeArrowheads="1"/>
            </p:cNvSpPr>
            <p:nvPr/>
          </p:nvSpPr>
          <p:spPr bwMode="auto">
            <a:xfrm>
              <a:off x="2699" y="401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13" name="Group 41"/>
          <p:cNvGrpSpPr>
            <a:grpSpLocks/>
          </p:cNvGrpSpPr>
          <p:nvPr/>
        </p:nvGrpSpPr>
        <p:grpSpPr bwMode="auto">
          <a:xfrm>
            <a:off x="1236663" y="5791200"/>
            <a:ext cx="8064500" cy="579438"/>
            <a:chOff x="779" y="3648"/>
            <a:chExt cx="5080" cy="365"/>
          </a:xfrm>
        </p:grpSpPr>
        <p:sp>
          <p:nvSpPr>
            <p:cNvPr id="253962" name="AutoShape 42"/>
            <p:cNvSpPr>
              <a:spLocks noChangeArrowheads="1"/>
            </p:cNvSpPr>
            <p:nvPr/>
          </p:nvSpPr>
          <p:spPr bwMode="auto">
            <a:xfrm>
              <a:off x="779" y="367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  <p:sp>
          <p:nvSpPr>
            <p:cNvPr id="253963" name="Text Box 43"/>
            <p:cNvSpPr txBox="1">
              <a:spLocks noChangeArrowheads="1"/>
            </p:cNvSpPr>
            <p:nvPr/>
          </p:nvSpPr>
          <p:spPr bwMode="auto">
            <a:xfrm>
              <a:off x="1344" y="3648"/>
              <a:ext cx="4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latin typeface="Symbol" pitchFamily="18" charset="2"/>
                </a:rPr>
                <a:t>$</a:t>
              </a:r>
              <a:r>
                <a:rPr lang="en-US" altLang="en-US" i="0"/>
                <a:t> optSol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 </a:t>
              </a:r>
              <a:r>
                <a:rPr lang="en-US" altLang="en-US" i="0"/>
                <a:t>that extends these choices.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4139" grpId="0" autoUpdateAnimBg="0"/>
      <p:bldP spid="1114148" grpId="0" autoUpdateAnimBg="0"/>
      <p:bldP spid="1114149" grpId="0" build="p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97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5110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5111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5112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3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4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5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6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7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8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9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0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3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5124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497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5009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5010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1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2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3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4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5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6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7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8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9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0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1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2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3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4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5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6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7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8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9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0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1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2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3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4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5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6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7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8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9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0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1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2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3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4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5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6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7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8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9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0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1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2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3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4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5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6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7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8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9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0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1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2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3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4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5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6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7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8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9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0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1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2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3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4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5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6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7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8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9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0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1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2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3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4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5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6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7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8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9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0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1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2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3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4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5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6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7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8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9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0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1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2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3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4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5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6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7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8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9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498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498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5003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4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5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6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7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8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626" name="AutoShape 132"/>
          <p:cNvSpPr>
            <a:spLocks noChangeArrowheads="1"/>
          </p:cNvSpPr>
          <p:nvPr/>
        </p:nvSpPr>
        <p:spPr bwMode="auto">
          <a:xfrm>
            <a:off x="2057400" y="652463"/>
            <a:ext cx="5410200" cy="982662"/>
          </a:xfrm>
          <a:prstGeom prst="wedgeRoundRectCallout">
            <a:avLst>
              <a:gd name="adj1" fmla="val -60361"/>
              <a:gd name="adj2" fmla="val 218671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 has merged the following trees together so far</a:t>
            </a:r>
          </a:p>
        </p:txBody>
      </p:sp>
      <p:sp>
        <p:nvSpPr>
          <p:cNvPr id="254983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133600" y="3429000"/>
            <a:ext cx="5059363" cy="1249363"/>
            <a:chOff x="1676400" y="5495615"/>
            <a:chExt cx="5059680" cy="1249254"/>
          </a:xfrm>
        </p:grpSpPr>
        <p:grpSp>
          <p:nvGrpSpPr>
            <p:cNvPr id="254985" name="Group 2"/>
            <p:cNvGrpSpPr>
              <a:grpSpLocks/>
            </p:cNvGrpSpPr>
            <p:nvPr/>
          </p:nvGrpSpPr>
          <p:grpSpPr bwMode="auto">
            <a:xfrm>
              <a:off x="1676400" y="5495615"/>
              <a:ext cx="609600" cy="1209985"/>
              <a:chOff x="1676400" y="5495615"/>
              <a:chExt cx="609600" cy="1209985"/>
            </a:xfrm>
          </p:grpSpPr>
          <p:sp>
            <p:nvSpPr>
              <p:cNvPr id="255001" name="Isosceles Triangle 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5002" name="Rectangle 19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6" name="Group 200"/>
            <p:cNvGrpSpPr>
              <a:grpSpLocks/>
            </p:cNvGrpSpPr>
            <p:nvPr/>
          </p:nvGrpSpPr>
          <p:grpSpPr bwMode="auto">
            <a:xfrm>
              <a:off x="2566416" y="5510784"/>
              <a:ext cx="609600" cy="1209985"/>
              <a:chOff x="1676400" y="5495615"/>
              <a:chExt cx="609600" cy="1209985"/>
            </a:xfrm>
          </p:grpSpPr>
          <p:sp>
            <p:nvSpPr>
              <p:cNvPr id="254999" name="Isosceles Triangle 20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5000" name="Rectangle 202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7" name="Group 203"/>
            <p:cNvGrpSpPr>
              <a:grpSpLocks/>
            </p:cNvGrpSpPr>
            <p:nvPr/>
          </p:nvGrpSpPr>
          <p:grpSpPr bwMode="auto">
            <a:xfrm>
              <a:off x="3456432" y="5525953"/>
              <a:ext cx="609600" cy="1209985"/>
              <a:chOff x="1676400" y="5495615"/>
              <a:chExt cx="609600" cy="1209985"/>
            </a:xfrm>
          </p:grpSpPr>
          <p:sp>
            <p:nvSpPr>
              <p:cNvPr id="254997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8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86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8" name="Group 206"/>
            <p:cNvGrpSpPr>
              <a:grpSpLocks/>
            </p:cNvGrpSpPr>
            <p:nvPr/>
          </p:nvGrpSpPr>
          <p:grpSpPr bwMode="auto">
            <a:xfrm>
              <a:off x="4346448" y="5528930"/>
              <a:ext cx="609600" cy="1209985"/>
              <a:chOff x="1676400" y="5495615"/>
              <a:chExt cx="609600" cy="1209985"/>
            </a:xfrm>
          </p:grpSpPr>
          <p:sp>
            <p:nvSpPr>
              <p:cNvPr id="254995" name="Isosceles Triangle 207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6" name="Rectangle 20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112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9" name="Group 209"/>
            <p:cNvGrpSpPr>
              <a:grpSpLocks/>
            </p:cNvGrpSpPr>
            <p:nvPr/>
          </p:nvGrpSpPr>
          <p:grpSpPr bwMode="auto">
            <a:xfrm>
              <a:off x="5236464" y="5531907"/>
              <a:ext cx="609600" cy="1209985"/>
              <a:chOff x="1676400" y="5495615"/>
              <a:chExt cx="609600" cy="1209985"/>
            </a:xfrm>
          </p:grpSpPr>
          <p:sp>
            <p:nvSpPr>
              <p:cNvPr id="254993" name="Isosceles Triangle 210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4" name="Rectangle 211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112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90" name="Group 212"/>
            <p:cNvGrpSpPr>
              <a:grpSpLocks/>
            </p:cNvGrpSpPr>
            <p:nvPr/>
          </p:nvGrpSpPr>
          <p:grpSpPr bwMode="auto">
            <a:xfrm>
              <a:off x="6126480" y="5534884"/>
              <a:ext cx="609600" cy="1209985"/>
              <a:chOff x="1676400" y="5495615"/>
              <a:chExt cx="609600" cy="1209985"/>
            </a:xfrm>
          </p:grpSpPr>
          <p:sp>
            <p:nvSpPr>
              <p:cNvPr id="254991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2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86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02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6146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47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6148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9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0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1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2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3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4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5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6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9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6160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6003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6045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6046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7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8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9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0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1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2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3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4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5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6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7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8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9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0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1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2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3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4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5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6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7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8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9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0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1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2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3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4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5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6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7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8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9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0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1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2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3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4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5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6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7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8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9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0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1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2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3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4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5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6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7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8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9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0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1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2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3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4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5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6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7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8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9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0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1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2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3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4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5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6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7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8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9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0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1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2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3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4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5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6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7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8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9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0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1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2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3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4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5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6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7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8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9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0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1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2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3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4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5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04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6005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6039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0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1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2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3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4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6289" name="AutoShape 129"/>
          <p:cNvSpPr>
            <a:spLocks noChangeArrowheads="1"/>
          </p:cNvSpPr>
          <p:nvPr/>
        </p:nvSpPr>
        <p:spPr bwMode="auto">
          <a:xfrm>
            <a:off x="1905000" y="533400"/>
            <a:ext cx="5337175" cy="1627188"/>
          </a:xfrm>
          <a:prstGeom prst="wedgeRoundRectCallout">
            <a:avLst>
              <a:gd name="adj1" fmla="val 71963"/>
              <a:gd name="adj2" fmla="val 7551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hold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witnessing that there is an optSol that extends previous choices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. </a:t>
            </a:r>
          </a:p>
        </p:txBody>
      </p:sp>
      <p:sp>
        <p:nvSpPr>
          <p:cNvPr id="256007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2" name="Group 21"/>
          <p:cNvGrpSpPr>
            <a:grpSpLocks/>
          </p:cNvGrpSpPr>
          <p:nvPr/>
        </p:nvGrpSpPr>
        <p:grpSpPr bwMode="auto">
          <a:xfrm>
            <a:off x="1981200" y="2403475"/>
            <a:ext cx="5397500" cy="4378325"/>
            <a:chOff x="1981200" y="2403312"/>
            <a:chExt cx="5396977" cy="4378488"/>
          </a:xfrm>
        </p:grpSpPr>
        <p:grpSp>
          <p:nvGrpSpPr>
            <p:cNvPr id="256009" name="Group 2"/>
            <p:cNvGrpSpPr>
              <a:grpSpLocks/>
            </p:cNvGrpSpPr>
            <p:nvPr/>
          </p:nvGrpSpPr>
          <p:grpSpPr bwMode="auto">
            <a:xfrm>
              <a:off x="6768577" y="3064459"/>
              <a:ext cx="609600" cy="1209985"/>
              <a:chOff x="1676400" y="5495615"/>
              <a:chExt cx="609600" cy="1209985"/>
            </a:xfrm>
          </p:grpSpPr>
          <p:sp>
            <p:nvSpPr>
              <p:cNvPr id="256037" name="Isosceles Triangle 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8" name="Rectangle 19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0" name="Group 200"/>
            <p:cNvGrpSpPr>
              <a:grpSpLocks/>
            </p:cNvGrpSpPr>
            <p:nvPr/>
          </p:nvGrpSpPr>
          <p:grpSpPr bwMode="auto">
            <a:xfrm>
              <a:off x="1981200" y="5517253"/>
              <a:ext cx="609600" cy="1209985"/>
              <a:chOff x="1676400" y="5495615"/>
              <a:chExt cx="609600" cy="1209985"/>
            </a:xfrm>
          </p:grpSpPr>
          <p:sp>
            <p:nvSpPr>
              <p:cNvPr id="256035" name="Isosceles Triangle 20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6" name="Rectangle 202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1" name="Group 203"/>
            <p:cNvGrpSpPr>
              <a:grpSpLocks/>
            </p:cNvGrpSpPr>
            <p:nvPr/>
          </p:nvGrpSpPr>
          <p:grpSpPr bwMode="auto">
            <a:xfrm>
              <a:off x="5393929" y="4885623"/>
              <a:ext cx="609600" cy="1209985"/>
              <a:chOff x="1676400" y="5495615"/>
              <a:chExt cx="609600" cy="1209985"/>
            </a:xfrm>
          </p:grpSpPr>
          <p:sp>
            <p:nvSpPr>
              <p:cNvPr id="256033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4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07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2" name="Group 206"/>
            <p:cNvGrpSpPr>
              <a:grpSpLocks/>
            </p:cNvGrpSpPr>
            <p:nvPr/>
          </p:nvGrpSpPr>
          <p:grpSpPr bwMode="auto">
            <a:xfrm>
              <a:off x="2816630" y="5571815"/>
              <a:ext cx="609600" cy="1209985"/>
              <a:chOff x="1676400" y="5495615"/>
              <a:chExt cx="609600" cy="1209985"/>
            </a:xfrm>
          </p:grpSpPr>
          <p:sp>
            <p:nvSpPr>
              <p:cNvPr id="256031" name="Isosceles Triangle 207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2" name="Rectangle 20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46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3" name="Group 209"/>
            <p:cNvGrpSpPr>
              <a:grpSpLocks/>
            </p:cNvGrpSpPr>
            <p:nvPr/>
          </p:nvGrpSpPr>
          <p:grpSpPr bwMode="auto">
            <a:xfrm>
              <a:off x="4576084" y="4912260"/>
              <a:ext cx="609600" cy="1209985"/>
              <a:chOff x="1676400" y="5495615"/>
              <a:chExt cx="609600" cy="1209985"/>
            </a:xfrm>
          </p:grpSpPr>
          <p:sp>
            <p:nvSpPr>
              <p:cNvPr id="256029" name="Isosceles Triangle 210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0" name="Rectangle 211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46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4" name="Group 212"/>
            <p:cNvGrpSpPr>
              <a:grpSpLocks/>
            </p:cNvGrpSpPr>
            <p:nvPr/>
          </p:nvGrpSpPr>
          <p:grpSpPr bwMode="auto">
            <a:xfrm>
              <a:off x="3512249" y="4966823"/>
              <a:ext cx="609600" cy="1209985"/>
              <a:chOff x="1676400" y="5495615"/>
              <a:chExt cx="609600" cy="1209985"/>
            </a:xfrm>
          </p:grpSpPr>
          <p:sp>
            <p:nvSpPr>
              <p:cNvPr id="256027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28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07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5" name="Group 215"/>
            <p:cNvGrpSpPr>
              <a:grpSpLocks/>
            </p:cNvGrpSpPr>
            <p:nvPr/>
          </p:nvGrpSpPr>
          <p:grpSpPr bwMode="auto">
            <a:xfrm>
              <a:off x="2306306" y="5160116"/>
              <a:ext cx="815124" cy="632685"/>
              <a:chOff x="608069" y="5753100"/>
              <a:chExt cx="561502" cy="608351"/>
            </a:xfrm>
          </p:grpSpPr>
          <p:cxnSp>
            <p:nvCxnSpPr>
              <p:cNvPr id="256025" name="Straight Connector 216"/>
              <p:cNvCxnSpPr>
                <a:cxnSpLocks noChangeShapeType="1"/>
              </p:cNvCxnSpPr>
              <p:nvPr/>
            </p:nvCxnSpPr>
            <p:spPr bwMode="auto">
              <a:xfrm flipV="1">
                <a:off x="608069" y="5753100"/>
                <a:ext cx="333763" cy="55521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6026" name="Straight Connector 217"/>
              <p:cNvCxnSpPr>
                <a:cxnSpLocks noChangeShapeType="1"/>
              </p:cNvCxnSpPr>
              <p:nvPr/>
            </p:nvCxnSpPr>
            <p:spPr bwMode="auto">
              <a:xfrm flipH="1" flipV="1">
                <a:off x="912740" y="5757248"/>
                <a:ext cx="256831" cy="60420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256016" name="Straight Connector 219"/>
            <p:cNvCxnSpPr>
              <a:cxnSpLocks noChangeShapeType="1"/>
            </p:cNvCxnSpPr>
            <p:nvPr/>
          </p:nvCxnSpPr>
          <p:spPr bwMode="auto">
            <a:xfrm flipH="1" flipV="1">
              <a:off x="3293079" y="4417961"/>
              <a:ext cx="523970" cy="7782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7" name="Straight Connector 220"/>
            <p:cNvCxnSpPr>
              <a:cxnSpLocks noChangeShapeType="1"/>
            </p:cNvCxnSpPr>
            <p:nvPr/>
          </p:nvCxnSpPr>
          <p:spPr bwMode="auto">
            <a:xfrm flipV="1">
              <a:off x="2751313" y="4424323"/>
              <a:ext cx="545592" cy="77184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8" name="Straight Connector 229"/>
            <p:cNvCxnSpPr>
              <a:cxnSpLocks noChangeShapeType="1"/>
            </p:cNvCxnSpPr>
            <p:nvPr/>
          </p:nvCxnSpPr>
          <p:spPr bwMode="auto">
            <a:xfrm flipV="1">
              <a:off x="3296905" y="3303954"/>
              <a:ext cx="1040288" cy="113952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9" name="Straight Connector 230"/>
            <p:cNvCxnSpPr>
              <a:cxnSpLocks noChangeShapeType="1"/>
            </p:cNvCxnSpPr>
            <p:nvPr/>
          </p:nvCxnSpPr>
          <p:spPr bwMode="auto">
            <a:xfrm flipH="1" flipV="1">
              <a:off x="4321413" y="3303954"/>
              <a:ext cx="1035940" cy="1246562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20" name="Straight Connector 231"/>
            <p:cNvCxnSpPr>
              <a:cxnSpLocks noChangeShapeType="1"/>
            </p:cNvCxnSpPr>
            <p:nvPr/>
          </p:nvCxnSpPr>
          <p:spPr bwMode="auto">
            <a:xfrm flipV="1">
              <a:off x="4315464" y="2413740"/>
              <a:ext cx="1355324" cy="87629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21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5662154" y="2403312"/>
              <a:ext cx="1368551" cy="88672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56022" name="Group 181"/>
            <p:cNvGrpSpPr>
              <a:grpSpLocks/>
            </p:cNvGrpSpPr>
            <p:nvPr/>
          </p:nvGrpSpPr>
          <p:grpSpPr bwMode="auto">
            <a:xfrm>
              <a:off x="4880884" y="4550514"/>
              <a:ext cx="817845" cy="608303"/>
              <a:chOff x="608069" y="5753100"/>
              <a:chExt cx="563377" cy="584907"/>
            </a:xfrm>
          </p:grpSpPr>
          <p:cxnSp>
            <p:nvCxnSpPr>
              <p:cNvPr id="256023" name="Straight Connector 182"/>
              <p:cNvCxnSpPr>
                <a:cxnSpLocks noChangeShapeType="1"/>
              </p:cNvCxnSpPr>
              <p:nvPr/>
            </p:nvCxnSpPr>
            <p:spPr bwMode="auto">
              <a:xfrm flipV="1">
                <a:off x="608069" y="5753100"/>
                <a:ext cx="333763" cy="55521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6024" name="Straight Connector 183"/>
              <p:cNvCxnSpPr>
                <a:cxnSpLocks noChangeShapeType="1"/>
              </p:cNvCxnSpPr>
              <p:nvPr/>
            </p:nvCxnSpPr>
            <p:spPr bwMode="auto">
              <a:xfrm flipH="1" flipV="1">
                <a:off x="941832" y="5753100"/>
                <a:ext cx="229614" cy="58490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89" grpId="0" animBg="1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026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7170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71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7172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3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4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5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6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7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8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9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0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3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7184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7027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7069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7070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1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2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3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4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5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6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7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8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9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0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1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2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3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4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5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6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7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8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9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0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1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2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3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4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5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6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7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8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9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0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1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2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3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4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5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6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7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8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9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0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1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2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3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4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5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6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7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8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9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0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1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2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3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4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5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6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7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8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9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0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1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2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3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4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5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6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7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8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9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0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1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2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3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4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5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6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7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8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9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0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1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2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3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4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5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6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7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8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9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0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1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2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3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4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5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6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7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8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9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7028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7029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7063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4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5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6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7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8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7030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57031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7061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62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7032" name="Group 200"/>
          <p:cNvGrpSpPr>
            <a:grpSpLocks/>
          </p:cNvGrpSpPr>
          <p:nvPr/>
        </p:nvGrpSpPr>
        <p:grpSpPr bwMode="auto">
          <a:xfrm>
            <a:off x="1981200" y="5516563"/>
            <a:ext cx="609600" cy="1211262"/>
            <a:chOff x="1676400" y="5495615"/>
            <a:chExt cx="609600" cy="1209985"/>
          </a:xfrm>
        </p:grpSpPr>
        <p:sp>
          <p:nvSpPr>
            <p:cNvPr id="257059" name="Isosceles Triangle 20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60" name="Rectangle 202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5" name="Isosceles Triangle 204"/>
          <p:cNvSpPr>
            <a:spLocks noChangeArrowheads="1"/>
          </p:cNvSpPr>
          <p:nvPr/>
        </p:nvSpPr>
        <p:spPr bwMode="auto">
          <a:xfrm>
            <a:off x="5394325" y="5132388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7034" name="Rectangle 205"/>
          <p:cNvSpPr>
            <a:spLocks noChangeArrowheads="1"/>
          </p:cNvSpPr>
          <p:nvPr/>
        </p:nvSpPr>
        <p:spPr bwMode="auto">
          <a:xfrm>
            <a:off x="5457825" y="4886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7035" name="Group 206"/>
          <p:cNvGrpSpPr>
            <a:grpSpLocks/>
          </p:cNvGrpSpPr>
          <p:nvPr/>
        </p:nvGrpSpPr>
        <p:grpSpPr bwMode="auto">
          <a:xfrm>
            <a:off x="2816225" y="5572125"/>
            <a:ext cx="609600" cy="1209675"/>
            <a:chOff x="1676400" y="5495615"/>
            <a:chExt cx="609600" cy="1209985"/>
          </a:xfrm>
        </p:grpSpPr>
        <p:sp>
          <p:nvSpPr>
            <p:cNvPr id="257057" name="Isosceles Triangle 207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8" name="Rectangle 20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7036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7055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6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14" name="Isosceles Triangle 213"/>
          <p:cNvSpPr>
            <a:spLocks noChangeArrowheads="1"/>
          </p:cNvSpPr>
          <p:nvPr/>
        </p:nvSpPr>
        <p:spPr bwMode="auto">
          <a:xfrm>
            <a:off x="3511550" y="5213350"/>
            <a:ext cx="609600" cy="963613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7038" name="Rectangle 214"/>
          <p:cNvSpPr>
            <a:spLocks noChangeArrowheads="1"/>
          </p:cNvSpPr>
          <p:nvPr/>
        </p:nvSpPr>
        <p:spPr bwMode="auto">
          <a:xfrm>
            <a:off x="3576638" y="49672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0.07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7039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7053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7054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7040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1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2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3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4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5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7046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7051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7052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9" name="Group 188"/>
          <p:cNvGrpSpPr>
            <a:grpSpLocks/>
          </p:cNvGrpSpPr>
          <p:nvPr/>
        </p:nvGrpSpPr>
        <p:grpSpPr bwMode="auto">
          <a:xfrm>
            <a:off x="3529013" y="4883150"/>
            <a:ext cx="2382837" cy="392113"/>
            <a:chOff x="-2152228" y="14731133"/>
            <a:chExt cx="2381638" cy="391971"/>
          </a:xfrm>
        </p:grpSpPr>
        <p:sp>
          <p:nvSpPr>
            <p:cNvPr id="257049" name="Oval 189"/>
            <p:cNvSpPr>
              <a:spLocks noChangeArrowheads="1"/>
            </p:cNvSpPr>
            <p:nvPr/>
          </p:nvSpPr>
          <p:spPr bwMode="auto">
            <a:xfrm>
              <a:off x="-2152228" y="1478938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0" name="Oval 190"/>
            <p:cNvSpPr>
              <a:spLocks noChangeArrowheads="1"/>
            </p:cNvSpPr>
            <p:nvPr/>
          </p:nvSpPr>
          <p:spPr bwMode="auto">
            <a:xfrm>
              <a:off x="-251458" y="1473113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sp>
        <p:nvSpPr>
          <p:cNvPr id="164" name="AutoShape 132"/>
          <p:cNvSpPr>
            <a:spLocks noChangeArrowheads="1"/>
          </p:cNvSpPr>
          <p:nvPr/>
        </p:nvSpPr>
        <p:spPr bwMode="auto">
          <a:xfrm>
            <a:off x="1366838" y="609600"/>
            <a:ext cx="6176962" cy="1173163"/>
          </a:xfrm>
          <a:prstGeom prst="wedgeRoundRectCallout">
            <a:avLst>
              <a:gd name="adj1" fmla="val -47306"/>
              <a:gd name="adj2" fmla="val 169917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merge the two least likely objects,</a:t>
            </a:r>
            <a:br>
              <a:rPr lang="en-US" altLang="en-US" i="0"/>
            </a:br>
            <a:r>
              <a:rPr lang="en-US" altLang="en-US" i="0"/>
              <a:t>i.e. insist that they be siblings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9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050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8193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8194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8195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6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7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8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9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0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1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2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3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6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8207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8051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8092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8093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4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5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6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7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8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9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0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1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2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3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4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5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6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7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8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9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0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1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2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3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4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5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6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7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8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9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0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1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2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3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4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5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6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7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8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9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0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1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2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3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4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5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6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7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8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9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0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1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2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3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4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5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6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7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8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9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0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1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2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3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4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5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6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7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8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9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0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1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2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3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4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5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6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7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8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9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0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1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2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3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4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5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6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7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8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9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0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1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2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3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4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5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6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7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8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9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0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1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2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8052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8053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8086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7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8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9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0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1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8054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58055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8084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5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6" name="Group 200"/>
          <p:cNvGrpSpPr>
            <a:grpSpLocks/>
          </p:cNvGrpSpPr>
          <p:nvPr/>
        </p:nvGrpSpPr>
        <p:grpSpPr bwMode="auto">
          <a:xfrm>
            <a:off x="1981200" y="5516563"/>
            <a:ext cx="609600" cy="1211262"/>
            <a:chOff x="1676400" y="5495615"/>
            <a:chExt cx="609600" cy="1209985"/>
          </a:xfrm>
        </p:grpSpPr>
        <p:sp>
          <p:nvSpPr>
            <p:cNvPr id="258082" name="Isosceles Triangle 20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3" name="Rectangle 202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7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58080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1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8" name="Group 206"/>
          <p:cNvGrpSpPr>
            <a:grpSpLocks/>
          </p:cNvGrpSpPr>
          <p:nvPr/>
        </p:nvGrpSpPr>
        <p:grpSpPr bwMode="auto">
          <a:xfrm>
            <a:off x="2816225" y="5572125"/>
            <a:ext cx="609600" cy="1209675"/>
            <a:chOff x="1676400" y="5495615"/>
            <a:chExt cx="609600" cy="1209985"/>
          </a:xfrm>
        </p:grpSpPr>
        <p:sp>
          <p:nvSpPr>
            <p:cNvPr id="258078" name="Isosceles Triangle 207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9" name="Rectangle 20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9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8076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7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60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58074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5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61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807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807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8062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3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4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5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6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7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8068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807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807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instruct how to change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into </a:t>
            </a: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/>
              <a:t>so that it extends previous &amp; new choice.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074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9215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9216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9217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8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9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0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1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2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3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8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9229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9075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9114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9115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6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7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8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9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0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1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2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3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4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5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6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7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8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9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0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1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2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3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4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5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6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7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8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9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0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1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2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3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4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5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6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7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8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9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0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1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2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3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4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5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6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7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8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9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0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1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2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3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4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5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6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7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8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9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0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1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2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3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4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5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6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7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8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9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0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1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2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3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4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5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6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7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8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9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0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1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2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3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4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5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6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7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8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9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0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1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2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3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4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5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6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7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8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9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0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1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2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3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4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076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9077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9108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09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0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1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2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3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078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59079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9106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7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2" name="Isosceles Triangle 201"/>
          <p:cNvSpPr>
            <a:spLocks noChangeArrowheads="1"/>
          </p:cNvSpPr>
          <p:nvPr/>
        </p:nvSpPr>
        <p:spPr bwMode="auto">
          <a:xfrm>
            <a:off x="1981200" y="5764213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9081" name="Rectangle 202"/>
          <p:cNvSpPr>
            <a:spLocks noChangeArrowheads="1"/>
          </p:cNvSpPr>
          <p:nvPr/>
        </p:nvSpPr>
        <p:spPr bwMode="auto">
          <a:xfrm>
            <a:off x="2044700" y="5516563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9082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59104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5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8" name="Isosceles Triangle 207"/>
          <p:cNvSpPr>
            <a:spLocks noChangeArrowheads="1"/>
          </p:cNvSpPr>
          <p:nvPr/>
        </p:nvSpPr>
        <p:spPr bwMode="auto">
          <a:xfrm>
            <a:off x="2816225" y="5818188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9084" name="Rectangle 208"/>
          <p:cNvSpPr>
            <a:spLocks noChangeArrowheads="1"/>
          </p:cNvSpPr>
          <p:nvPr/>
        </p:nvSpPr>
        <p:spPr bwMode="auto">
          <a:xfrm>
            <a:off x="2881313" y="55721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9085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9102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3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9086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59100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1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9087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9098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9099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9088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89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0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1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2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3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9094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9096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9097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Hey Fairy God Mother,</a:t>
            </a:r>
            <a:br>
              <a:rPr lang="en-US" altLang="en-US" i="0"/>
            </a:br>
            <a:r>
              <a:rPr lang="en-US" altLang="en-US" i="0"/>
              <a:t>The lowest two leaves of your tree must be siblings.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 descr="http://upload.wikimedia.org/wikipedia/commons/thumb/4/40/Clausius.jpg/170px-Clausiu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646113"/>
            <a:ext cx="1268412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245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2" name="Rectangular Callout 1"/>
          <p:cNvSpPr>
            <a:spLocks noChangeArrowheads="1"/>
          </p:cNvSpPr>
          <p:nvPr/>
        </p:nvSpPr>
        <p:spPr bwMode="auto">
          <a:xfrm>
            <a:off x="381000" y="3709988"/>
            <a:ext cx="4876800" cy="862012"/>
          </a:xfrm>
          <a:prstGeom prst="wedgeRectCallout">
            <a:avLst>
              <a:gd name="adj1" fmla="val -36551"/>
              <a:gd name="adj2" fmla="val -105815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Tell Uncle Lazare the location and the velocity of each particle. </a:t>
            </a:r>
          </a:p>
        </p:txBody>
      </p:sp>
      <p:pic>
        <p:nvPicPr>
          <p:cNvPr id="232453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54" name="Picture 38" descr="http://www.theunrealtimes.com/wp-content/uploads/2013/05/entropy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4697413"/>
            <a:ext cx="3810000" cy="215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353050" y="3746500"/>
            <a:ext cx="3409950" cy="1816100"/>
          </a:xfrm>
          <a:prstGeom prst="wedgeRectCallout">
            <a:avLst>
              <a:gd name="adj1" fmla="val 30616"/>
              <a:gd name="adj2" fmla="val -80894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The log of number of possibilities equals the number of bits to communicate it</a:t>
            </a:r>
          </a:p>
        </p:txBody>
      </p:sp>
      <p:sp>
        <p:nvSpPr>
          <p:cNvPr id="44" name="Rectangular Callout 43"/>
          <p:cNvSpPr>
            <a:spLocks noChangeArrowheads="1"/>
          </p:cNvSpPr>
          <p:nvPr/>
        </p:nvSpPr>
        <p:spPr bwMode="auto">
          <a:xfrm>
            <a:off x="7024688" y="5935663"/>
            <a:ext cx="1635125" cy="522287"/>
          </a:xfrm>
          <a:prstGeom prst="wedgeRectCallout">
            <a:avLst>
              <a:gd name="adj1" fmla="val 20727"/>
              <a:gd name="adj2" fmla="val -110810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01101000</a:t>
            </a:r>
          </a:p>
        </p:txBody>
      </p:sp>
      <p:sp>
        <p:nvSpPr>
          <p:cNvPr id="45" name="Rectangular Callout 44"/>
          <p:cNvSpPr>
            <a:spLocks noChangeArrowheads="1"/>
          </p:cNvSpPr>
          <p:nvPr/>
        </p:nvSpPr>
        <p:spPr bwMode="auto">
          <a:xfrm>
            <a:off x="1676400" y="798513"/>
            <a:ext cx="5486400" cy="954087"/>
          </a:xfrm>
          <a:prstGeom prst="wedgeRectCallout">
            <a:avLst>
              <a:gd name="adj1" fmla="val -55773"/>
              <a:gd name="adj2" fmla="val -239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In </a:t>
            </a:r>
            <a:r>
              <a:rPr lang="en-US" altLang="en-US" sz="2800" i="0">
                <a:hlinkClick r:id="rId6" tooltip="Thermodynamics"/>
              </a:rPr>
              <a:t>thermodynamics</a:t>
            </a:r>
            <a:r>
              <a:rPr lang="en-US" altLang="en-US" sz="2800" i="0"/>
              <a:t>, </a:t>
            </a:r>
            <a:r>
              <a:rPr lang="en-US" altLang="en-US" sz="2800" b="1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 is a measure of disorder.</a:t>
            </a:r>
          </a:p>
        </p:txBody>
      </p:sp>
      <p:sp>
        <p:nvSpPr>
          <p:cNvPr id="232458" name="Rectangle 35"/>
          <p:cNvSpPr>
            <a:spLocks noChangeArrowheads="1"/>
          </p:cNvSpPr>
          <p:nvPr/>
        </p:nvSpPr>
        <p:spPr bwMode="auto">
          <a:xfrm>
            <a:off x="190500" y="2209800"/>
            <a:ext cx="1406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Lazare Carnot </a:t>
            </a:r>
            <a:br>
              <a:rPr lang="en-US" altLang="en-US" sz="1600" i="0"/>
            </a:br>
            <a:r>
              <a:rPr lang="en-US" altLang="en-US" sz="1600" i="0"/>
              <a:t>(1803) </a:t>
            </a:r>
            <a:endParaRPr lang="en-US" altLang="en-US" sz="1600"/>
          </a:p>
        </p:txBody>
      </p:sp>
      <p:sp>
        <p:nvSpPr>
          <p:cNvPr id="37" name="Rectangular Callout 36"/>
          <p:cNvSpPr>
            <a:spLocks noChangeArrowheads="1"/>
          </p:cNvSpPr>
          <p:nvPr/>
        </p:nvSpPr>
        <p:spPr bwMode="auto">
          <a:xfrm>
            <a:off x="1676400" y="1828800"/>
            <a:ext cx="5486400" cy="1816100"/>
          </a:xfrm>
          <a:prstGeom prst="wedgeRectCallout">
            <a:avLst>
              <a:gd name="adj1" fmla="val -54218"/>
              <a:gd name="adj2" fmla="val -474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It is a measured as the logarithm of the number of specific ways in which the micro world may be arranged, given the macro world.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228600" y="4749800"/>
            <a:ext cx="9382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Few bits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needed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279400" y="62738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Low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2947988" y="4673600"/>
            <a:ext cx="1174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Lots of bits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needed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3251200" y="61976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High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198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2" grpId="0" animBg="1"/>
      <p:bldP spid="44" grpId="0" animBg="1"/>
      <p:bldP spid="40" grpId="0"/>
      <p:bldP spid="4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09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0239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0240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0241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2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3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4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5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6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7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8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49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2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0253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009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0138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0139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0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1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2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3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4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5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6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7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8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9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0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1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2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3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4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5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6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7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8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9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0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1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2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3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4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5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6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7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8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9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0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1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2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3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4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5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6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7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8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9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0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1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2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3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4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5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6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7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8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9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0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1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2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3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4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5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6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7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8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9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0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1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2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3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4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5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6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7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8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9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0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1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2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3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4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5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6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7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8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9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0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1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2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3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4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5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6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7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8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9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0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1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2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3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4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5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6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7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8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0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010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0132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3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4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5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6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7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02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0103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0130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31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60104" name="Isosceles Triangle 201"/>
          <p:cNvSpPr>
            <a:spLocks noChangeArrowheads="1"/>
          </p:cNvSpPr>
          <p:nvPr/>
        </p:nvSpPr>
        <p:spPr bwMode="auto">
          <a:xfrm>
            <a:off x="1981200" y="5764213"/>
            <a:ext cx="609600" cy="963612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60105" name="Rectangle 202"/>
          <p:cNvSpPr>
            <a:spLocks noChangeArrowheads="1"/>
          </p:cNvSpPr>
          <p:nvPr/>
        </p:nvSpPr>
        <p:spPr bwMode="auto">
          <a:xfrm>
            <a:off x="2044700" y="5516563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60106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60128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9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60107" name="Isosceles Triangle 207"/>
          <p:cNvSpPr>
            <a:spLocks noChangeArrowheads="1"/>
          </p:cNvSpPr>
          <p:nvPr/>
        </p:nvSpPr>
        <p:spPr bwMode="auto">
          <a:xfrm>
            <a:off x="2816225" y="5818188"/>
            <a:ext cx="609600" cy="963612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60108" name="Rectangle 208"/>
          <p:cNvSpPr>
            <a:spLocks noChangeArrowheads="1"/>
          </p:cNvSpPr>
          <p:nvPr/>
        </p:nvSpPr>
        <p:spPr bwMode="auto">
          <a:xfrm>
            <a:off x="2881313" y="55721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60109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0126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7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0110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60124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5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0111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012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012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0112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3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4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5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6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7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0118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012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012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Swap these with what the algorithm took.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122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1264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1265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1266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7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8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9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0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1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2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3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4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7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1278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1123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1163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1164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5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6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7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8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9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0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1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2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3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4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5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6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7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8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9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0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1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2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3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4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5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6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7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8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9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0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1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2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3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4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5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6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7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8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9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0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1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2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3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4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5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6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7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8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9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0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1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2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3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4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5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6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7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8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9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0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1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2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3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4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5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6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7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8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9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0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1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2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3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4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5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6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7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8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9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0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1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2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3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4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5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6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7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8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9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0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1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2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3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4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5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6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7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8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9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0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1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2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3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1124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1125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1157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58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59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0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1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2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1126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1127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1155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56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1128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1153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54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1143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44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1145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1151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1152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1146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47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1148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1149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1150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1130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1141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1142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1131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2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3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4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5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6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1137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1139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1140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61138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Swap these with what the algorithm took.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146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2288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2289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2290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1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2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3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4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5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6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7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298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29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30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301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2302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2147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2187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2188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9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0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1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2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3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4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5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6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7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8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9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0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1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2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3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4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5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6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7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8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9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0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1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2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3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4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5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6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7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8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9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0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1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2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3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4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5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6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7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8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9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0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1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2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3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4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5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6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7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8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9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0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1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2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3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4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5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6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7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8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9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0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1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2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3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4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5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6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7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8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9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0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1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2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3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4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5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6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7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8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9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0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1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2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3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4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5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6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7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8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9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0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1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2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3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4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5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6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7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48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2149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2181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2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3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4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5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6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50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2151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2179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80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2152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2177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78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2153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2167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68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2169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2175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2176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2170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71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2172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2173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2174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2154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2165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2166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2155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6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7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8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9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60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2161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2163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2164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2946" name="AutoShape 130"/>
          <p:cNvSpPr>
            <a:spLocks noChangeArrowheads="1"/>
          </p:cNvSpPr>
          <p:nvPr/>
        </p:nvSpPr>
        <p:spPr bwMode="auto">
          <a:xfrm>
            <a:off x="381000" y="685800"/>
            <a:ext cx="6861175" cy="2817813"/>
          </a:xfrm>
          <a:prstGeom prst="wedgeRoundRectCallout">
            <a:avLst>
              <a:gd name="adj1" fmla="val -38037"/>
              <a:gd name="adj2" fmla="val 91648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Note, despite appearances,</a:t>
            </a:r>
          </a:p>
          <a:p>
            <a:pPr algn="ctr" eaLnBrk="1" hangingPunct="1">
              <a:buFontTx/>
              <a:buNone/>
            </a:pPr>
            <a:r>
              <a:rPr lang="en-US" altLang="en-US" i="0"/>
              <a:t>the height and shape of this tree changes because the subtrees that the algorithm has already built have different heights and shapes.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4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3315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3316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3317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8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9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0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1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2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3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8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3329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3171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3214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3215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6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7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8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9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0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1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2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3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4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5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6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7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8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9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0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1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2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3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4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5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6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7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8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9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0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1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2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3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4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5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6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7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8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9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0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1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2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3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4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5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6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7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8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9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0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1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2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3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4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5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6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7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8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9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0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1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2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3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4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5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6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7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8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9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0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1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2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3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4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5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6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7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8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9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0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1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2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3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4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5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6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7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8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9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0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1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2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3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4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5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6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7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8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9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0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1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2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3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4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3172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3173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3208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09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0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1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2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3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3174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3175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3206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207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3176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3204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205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3177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3194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195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3196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3202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3203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3197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198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3199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3200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3201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3178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319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319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3179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0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1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2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3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4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3185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319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319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6096000" cy="2017713"/>
            <a:chOff x="1295400" y="482600"/>
            <a:chExt cx="5946271" cy="1635125"/>
          </a:xfrm>
        </p:grpSpPr>
        <p:sp>
          <p:nvSpPr>
            <p:cNvPr id="263188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4671"/>
                <a:gd name="adj2" fmla="val 178338"/>
                <a:gd name="adj3" fmla="val 16667"/>
              </a:avLst>
            </a:prstGeom>
            <a:noFill/>
            <a:ln w="19050">
              <a:solidFill>
                <a:srgbClr val="00FFFF">
                  <a:lumMod val="100000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3189" name="Rectangle 132"/>
            <p:cNvSpPr>
              <a:spLocks noChangeArrowheads="1"/>
            </p:cNvSpPr>
            <p:nvPr/>
          </p:nvSpPr>
          <p:spPr bwMode="auto">
            <a:xfrm>
              <a:off x="2590800" y="482600"/>
              <a:ext cx="3529426" cy="4738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 dirty="0">
                  <a:solidFill>
                    <a:srgbClr val="FFC000"/>
                  </a:solidFill>
                </a:rPr>
                <a:t>Proving </a:t>
              </a:r>
              <a:r>
                <a:rPr lang="en-US" altLang="en-US" dirty="0">
                  <a:solidFill>
                    <a:srgbClr val="CC00FF"/>
                  </a:solidFill>
                </a:rPr>
                <a:t>S</a:t>
              </a:r>
              <a:r>
                <a:rPr lang="en-US" altLang="en-US" baseline="-25000" dirty="0">
                  <a:solidFill>
                    <a:srgbClr val="CC00FF"/>
                  </a:solidFill>
                </a:rPr>
                <a:t>t </a:t>
              </a:r>
              <a:r>
                <a:rPr lang="en-US" altLang="en-US" i="0" dirty="0">
                  <a:solidFill>
                    <a:srgbClr val="FFC000"/>
                  </a:solidFill>
                </a:rPr>
                <a:t>extends </a:t>
              </a:r>
              <a:r>
                <a:rPr lang="en-US" altLang="en-US" dirty="0">
                  <a:solidFill>
                    <a:srgbClr val="CC00FF"/>
                  </a:solidFill>
                </a:rPr>
                <a:t>A</a:t>
              </a:r>
              <a:r>
                <a:rPr lang="en-US" altLang="en-US" baseline="-25000" dirty="0">
                  <a:solidFill>
                    <a:srgbClr val="CC00FF"/>
                  </a:solidFill>
                </a:rPr>
                <a:t>t</a:t>
              </a:r>
              <a:endParaRPr lang="en-US" altLang="en-US" i="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163" name="Rectangle 129"/>
          <p:cNvSpPr>
            <a:spLocks noChangeArrowheads="1"/>
          </p:cNvSpPr>
          <p:nvPr/>
        </p:nvSpPr>
        <p:spPr bwMode="auto">
          <a:xfrm>
            <a:off x="1295400" y="985838"/>
            <a:ext cx="64008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did extend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. </a:t>
            </a:r>
          </a:p>
          <a:p>
            <a:pPr eaLnBrk="1" hangingPunct="1">
              <a:buFontTx/>
              <a:buNone/>
            </a:pPr>
            <a:r>
              <a:rPr lang="en-US" altLang="en-US" i="0"/>
              <a:t>We merged the trees together </a:t>
            </a:r>
            <a:br>
              <a:rPr lang="en-US" altLang="en-US" i="0"/>
            </a:br>
            <a:r>
              <a:rPr lang="en-US" altLang="en-US" i="0"/>
              <a:t>as the algorithm did.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194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4339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4340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4341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2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3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4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5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6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7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8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49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2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4353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4195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4238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4239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0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1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2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3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4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5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6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7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8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9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0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1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2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3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4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5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6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7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8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9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0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1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2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3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4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5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6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7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8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9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0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1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2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3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4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5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6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7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8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9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0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1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2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3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4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5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6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7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8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9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0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1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2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3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4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5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6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7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8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9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0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1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2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3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4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5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6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7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8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9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0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1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2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3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4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5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6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7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8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9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0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1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2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3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4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5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6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7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8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9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0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1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2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3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4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5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6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7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8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4196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4197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4232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3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4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5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6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7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4198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4199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4230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31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4200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4228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29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4201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4218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19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4220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4226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4227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4221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22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4223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4224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4225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4202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4216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217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4203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4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5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6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7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8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4209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4214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215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" name="Rectangle 131"/>
          <p:cNvSpPr>
            <a:spLocks noChangeArrowheads="1"/>
          </p:cNvSpPr>
          <p:nvPr/>
        </p:nvSpPr>
        <p:spPr bwMode="auto">
          <a:xfrm>
            <a:off x="1828800" y="914400"/>
            <a:ext cx="52451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 was a valid tree and we just rearranged some subtrees.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5946775" cy="1635125"/>
            <a:chOff x="1295400" y="482600"/>
            <a:chExt cx="5946271" cy="1635125"/>
          </a:xfrm>
        </p:grpSpPr>
        <p:sp>
          <p:nvSpPr>
            <p:cNvPr id="264212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0472"/>
                <a:gd name="adj2" fmla="val 225731"/>
                <a:gd name="adj3" fmla="val 16667"/>
              </a:avLst>
            </a:prstGeom>
            <a:noFill/>
            <a:ln w="19050">
              <a:solidFill>
                <a:srgbClr val="00FFFF">
                  <a:lumMod val="100000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4213" name="Rectangle 132"/>
            <p:cNvSpPr>
              <a:spLocks noChangeArrowheads="1"/>
            </p:cNvSpPr>
            <p:nvPr/>
          </p:nvSpPr>
          <p:spPr bwMode="auto">
            <a:xfrm>
              <a:off x="2971800" y="482600"/>
              <a:ext cx="31416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C000"/>
                  </a:solidFill>
                </a:rPr>
                <a:t>Proving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</a:t>
              </a:r>
              <a:r>
                <a:rPr lang="en-US" altLang="en-US" i="0">
                  <a:solidFill>
                    <a:srgbClr val="FFC000"/>
                  </a:solidFill>
                </a:rPr>
                <a:t>is valid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1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5363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5364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5365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6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7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8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9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0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1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2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3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6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5377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521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5262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5263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4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5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6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7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8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9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0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1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2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3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4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5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6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7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8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9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0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1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2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3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4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5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6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7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8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9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0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1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2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3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4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5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6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7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8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9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0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1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2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3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4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5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6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7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8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9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0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1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2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3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4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5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6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7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8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9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0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1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2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3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4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5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6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7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8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9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0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1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2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3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4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5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6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7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8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9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0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1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2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3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4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5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6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7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8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9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0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1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2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3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4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5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6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7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8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9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0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1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2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522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522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5256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7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8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9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0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1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5222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265223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5254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55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5224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5252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53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5225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5242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43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5244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5250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5251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5245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46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5247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5248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5249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5226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5240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241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5227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28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29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0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1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2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5233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5238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239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" name="Rectangle 131"/>
          <p:cNvSpPr>
            <a:spLocks noChangeArrowheads="1"/>
          </p:cNvSpPr>
          <p:nvPr/>
        </p:nvSpPr>
        <p:spPr bwMode="auto">
          <a:xfrm>
            <a:off x="1600200" y="762000"/>
            <a:ext cx="5413375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 was optimal. </a:t>
            </a:r>
            <a:br>
              <a:rPr lang="en-US" altLang="en-US" i="0"/>
            </a:br>
            <a:r>
              <a:rPr lang="en-US" altLang="en-US" i="0"/>
              <a:t>We did not increased </a:t>
            </a:r>
            <a:r>
              <a:rPr lang="en-US" altLang="en-US" i="0">
                <a:sym typeface="Symbol" pitchFamily="18" charset="2"/>
              </a:rPr>
              <a:t>= </a:t>
            </a:r>
            <a:r>
              <a:rPr lang="en-US" altLang="en-US" i="0" baseline="-25000"/>
              <a:t>i</a:t>
            </a:r>
            <a:r>
              <a:rPr lang="en-US" altLang="en-US" i="0">
                <a:sym typeface="Symbol" pitchFamily="18" charset="2"/>
              </a:rPr>
              <a:t> </a:t>
            </a:r>
            <a:r>
              <a:rPr lang="en-US" altLang="en-US" i="0">
                <a:solidFill>
                  <a:srgbClr val="66FF66"/>
                </a:solidFill>
              </a:rPr>
              <a:t>p</a:t>
            </a:r>
            <a:r>
              <a:rPr lang="en-US" altLang="en-US" i="0" baseline="-25000">
                <a:solidFill>
                  <a:srgbClr val="66FF66"/>
                </a:solidFill>
              </a:rPr>
              <a:t>i</a:t>
            </a:r>
            <a:r>
              <a:rPr lang="en-US" altLang="en-US" i="0" baseline="-25000"/>
              <a:t> </a:t>
            </a:r>
            <a:r>
              <a:rPr lang="en-US" altLang="en-US" i="0">
                <a:sym typeface="Symbol" pitchFamily="18" charset="2"/>
              </a:rPr>
              <a:t> </a:t>
            </a:r>
            <a:r>
              <a:rPr lang="en-US" altLang="en-US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i="0" baseline="-25000">
                <a:solidFill>
                  <a:srgbClr val="FF66FF"/>
                </a:solidFill>
              </a:rPr>
              <a:t>i</a:t>
            </a:r>
            <a:br>
              <a:rPr lang="en-US" altLang="en-US" i="0" baseline="-25000">
                <a:solidFill>
                  <a:srgbClr val="FF66FF"/>
                </a:solidFill>
              </a:rPr>
            </a:br>
            <a:r>
              <a:rPr lang="en-US" altLang="en-US" i="0"/>
              <a:t>because we gave things with higher </a:t>
            </a:r>
            <a:r>
              <a:rPr lang="en-US" altLang="en-US" i="0">
                <a:solidFill>
                  <a:srgbClr val="66FF66"/>
                </a:solidFill>
              </a:rPr>
              <a:t>p</a:t>
            </a:r>
            <a:r>
              <a:rPr lang="en-US" altLang="en-US" i="0" baseline="-25000">
                <a:solidFill>
                  <a:srgbClr val="66FF66"/>
                </a:solidFill>
              </a:rPr>
              <a:t>i  </a:t>
            </a:r>
            <a:r>
              <a:rPr lang="en-US" altLang="en-US" i="0"/>
              <a:t>shorter </a:t>
            </a:r>
            <a:r>
              <a:rPr lang="en-US" altLang="en-US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i="0" baseline="-25000">
                <a:solidFill>
                  <a:srgbClr val="FF66FF"/>
                </a:solidFill>
              </a:rPr>
              <a:t>i</a:t>
            </a:r>
            <a:endParaRPr lang="en-US" altLang="en-US" i="0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5778500" cy="2482850"/>
            <a:chOff x="1295400" y="482600"/>
            <a:chExt cx="5946271" cy="1635125"/>
          </a:xfrm>
        </p:grpSpPr>
        <p:sp>
          <p:nvSpPr>
            <p:cNvPr id="265236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4060"/>
                <a:gd name="adj2" fmla="val 137019"/>
                <a:gd name="adj3" fmla="val 16667"/>
              </a:avLst>
            </a:prstGeom>
            <a:noFill/>
            <a:ln w="19050">
              <a:solidFill>
                <a:srgbClr val="00FFFF">
                  <a:lumMod val="100000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5237" name="Rectangle 132"/>
            <p:cNvSpPr>
              <a:spLocks noChangeArrowheads="1"/>
            </p:cNvSpPr>
            <p:nvPr/>
          </p:nvSpPr>
          <p:spPr bwMode="auto">
            <a:xfrm>
              <a:off x="2971800" y="482600"/>
              <a:ext cx="3762939" cy="385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C000"/>
                  </a:solidFill>
                </a:rPr>
                <a:t>Proving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</a:t>
              </a:r>
              <a:r>
                <a:rPr lang="en-US" altLang="en-US" i="0">
                  <a:solidFill>
                    <a:srgbClr val="FFC000"/>
                  </a:solidFill>
                </a:rPr>
                <a:t>is Optimal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42" name="Group 2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6384" name="Freeform 3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385" name="Group 4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6386" name="Freeform 5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7" name="Freeform 6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8" name="Freeform 7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9" name="Freeform 8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0" name="Freeform 9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1" name="Freeform 10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2" name="Freeform 11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3" name="Oval 12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7" name="Oval 16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6398" name="Oval 17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6243" name="Group 18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6283" name="Rectangle 19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6284" name="Freeform 20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5" name="Freeform 21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6" name="Freeform 22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7" name="Freeform 23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8" name="Freeform 24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9" name="Freeform 25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0" name="Freeform 26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1" name="Freeform 27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2" name="Freeform 28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3" name="Freeform 29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4" name="Freeform 30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5" name="Freeform 31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6" name="Freeform 32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7" name="Freeform 33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8" name="Freeform 34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9" name="Freeform 35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0" name="Freeform 36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1" name="Freeform 37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2" name="Freeform 38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3" name="Freeform 39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4" name="Freeform 40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5" name="Freeform 41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6" name="Freeform 42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7" name="Freeform 43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8" name="Freeform 44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9" name="Freeform 45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0" name="Freeform 46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1" name="Freeform 47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2" name="Freeform 48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3" name="Freeform 49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4" name="Freeform 50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5" name="Freeform 51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6" name="Freeform 52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7" name="Freeform 53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8" name="Freeform 54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9" name="Freeform 55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0" name="Freeform 56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1" name="Freeform 57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2" name="Freeform 58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3" name="Freeform 59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4" name="Freeform 60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5" name="Freeform 61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6" name="Freeform 62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7" name="Freeform 63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8" name="Freeform 64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9" name="Freeform 65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0" name="Freeform 66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1" name="Freeform 67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2" name="Freeform 68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3" name="Freeform 69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4" name="Freeform 70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5" name="Freeform 71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6" name="Freeform 72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7" name="Freeform 73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8" name="Freeform 74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9" name="Freeform 75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0" name="Freeform 76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1" name="Freeform 77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2" name="Freeform 78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3" name="Freeform 79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4" name="Freeform 80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5" name="Freeform 81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6" name="Freeform 82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7" name="Freeform 83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8" name="Freeform 84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9" name="Freeform 85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0" name="Freeform 86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1" name="Freeform 87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2" name="Freeform 88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3" name="Freeform 89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4" name="Freeform 90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5" name="Freeform 91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6" name="Freeform 92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7" name="Freeform 93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8" name="Freeform 94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9" name="Freeform 95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0" name="Freeform 96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1" name="Freeform 97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2" name="Freeform 98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3" name="Freeform 99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4" name="Freeform 100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5" name="Freeform 101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6" name="Freeform 102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7" name="Freeform 103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8" name="Freeform 104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9" name="Freeform 105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0" name="Freeform 106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1" name="Freeform 107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2" name="Freeform 108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3" name="Freeform 109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4" name="Freeform 110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5" name="Freeform 111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6" name="Freeform 112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7" name="Freeform 113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8" name="Freeform 114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9" name="Freeform 115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0" name="Freeform 116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1" name="Freeform 117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2" name="Freeform 118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3" name="Freeform 119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244" name="Rectangle 120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sp>
        <p:nvSpPr>
          <p:cNvPr id="266245" name="Rectangle 121"/>
          <p:cNvSpPr>
            <a:spLocks noChangeArrowheads="1"/>
          </p:cNvSpPr>
          <p:nvPr/>
        </p:nvSpPr>
        <p:spPr bwMode="auto">
          <a:xfrm>
            <a:off x="7383463" y="2011363"/>
            <a:ext cx="46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</a:p>
        </p:txBody>
      </p:sp>
      <p:sp>
        <p:nvSpPr>
          <p:cNvPr id="266246" name="AutoShape 122"/>
          <p:cNvSpPr>
            <a:spLocks noChangeArrowheads="1"/>
          </p:cNvSpPr>
          <p:nvPr/>
        </p:nvSpPr>
        <p:spPr bwMode="auto">
          <a:xfrm>
            <a:off x="1676400" y="1371600"/>
            <a:ext cx="5410200" cy="762000"/>
          </a:xfrm>
          <a:prstGeom prst="wedgeRoundRectCallout">
            <a:avLst>
              <a:gd name="adj1" fmla="val -33833"/>
              <a:gd name="adj2" fmla="val 16250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>
                <a:solidFill>
                  <a:srgbClr val="FFC000"/>
                </a:solidFill>
              </a:rPr>
              <a:t>is valid</a:t>
            </a:r>
          </a:p>
        </p:txBody>
      </p:sp>
      <p:sp>
        <p:nvSpPr>
          <p:cNvPr id="266247" name="AutoShape 123"/>
          <p:cNvSpPr>
            <a:spLocks noChangeArrowheads="1"/>
          </p:cNvSpPr>
          <p:nvPr/>
        </p:nvSpPr>
        <p:spPr bwMode="auto">
          <a:xfrm>
            <a:off x="1676400" y="2286000"/>
            <a:ext cx="5562600" cy="762000"/>
          </a:xfrm>
          <a:prstGeom prst="wedgeRoundRectCallout">
            <a:avLst>
              <a:gd name="adj1" fmla="val -32648"/>
              <a:gd name="adj2" fmla="val 30417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dirty="0">
                <a:solidFill>
                  <a:srgbClr val="CC00FF"/>
                </a:solidFill>
              </a:rPr>
              <a:t>S</a:t>
            </a:r>
            <a:r>
              <a:rPr lang="en-US" altLang="en-US" baseline="-25000" dirty="0">
                <a:solidFill>
                  <a:srgbClr val="CC00FF"/>
                </a:solidFill>
              </a:rPr>
              <a:t>t </a:t>
            </a:r>
            <a:r>
              <a:rPr lang="en-US" altLang="en-US" i="0" dirty="0">
                <a:solidFill>
                  <a:srgbClr val="FFC000"/>
                </a:solidFill>
              </a:rPr>
              <a:t>extends </a:t>
            </a:r>
            <a:r>
              <a:rPr lang="en-US" altLang="en-US" dirty="0">
                <a:solidFill>
                  <a:srgbClr val="CC00FF"/>
                </a:solidFill>
              </a:rPr>
              <a:t>A</a:t>
            </a:r>
            <a:r>
              <a:rPr lang="en-US" altLang="en-US" baseline="-25000" dirty="0">
                <a:solidFill>
                  <a:srgbClr val="CC00FF"/>
                </a:solidFill>
              </a:rPr>
              <a:t>t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buFontTx/>
              <a:buNone/>
            </a:pPr>
            <a:endParaRPr lang="en-US" altLang="en-US" i="0" dirty="0"/>
          </a:p>
        </p:txBody>
      </p:sp>
      <p:sp>
        <p:nvSpPr>
          <p:cNvPr id="266248" name="AutoShape 124"/>
          <p:cNvSpPr>
            <a:spLocks noChangeArrowheads="1"/>
          </p:cNvSpPr>
          <p:nvPr/>
        </p:nvSpPr>
        <p:spPr bwMode="auto">
          <a:xfrm>
            <a:off x="1752600" y="3124200"/>
            <a:ext cx="5486400" cy="838200"/>
          </a:xfrm>
          <a:prstGeom prst="wedgeRoundRectCallout">
            <a:avLst>
              <a:gd name="adj1" fmla="val -44731"/>
              <a:gd name="adj2" fmla="val 14963"/>
              <a:gd name="adj3" fmla="val 16667"/>
            </a:avLst>
          </a:prstGeom>
          <a:noFill/>
          <a:ln w="19050">
            <a:solidFill>
              <a:srgbClr val="00FFFF">
                <a:lumMod val="100000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>
                <a:solidFill>
                  <a:srgbClr val="FFC000"/>
                </a:solidFill>
              </a:rPr>
              <a:t>is optimal</a:t>
            </a:r>
          </a:p>
        </p:txBody>
      </p:sp>
      <p:grpSp>
        <p:nvGrpSpPr>
          <p:cNvPr id="5" name="Group 125"/>
          <p:cNvGrpSpPr>
            <a:grpSpLocks/>
          </p:cNvGrpSpPr>
          <p:nvPr/>
        </p:nvGrpSpPr>
        <p:grpSpPr bwMode="auto">
          <a:xfrm>
            <a:off x="1752600" y="4038600"/>
            <a:ext cx="5486400" cy="838200"/>
            <a:chOff x="1104" y="2544"/>
            <a:chExt cx="3456" cy="528"/>
          </a:xfrm>
        </p:grpSpPr>
        <p:sp>
          <p:nvSpPr>
            <p:cNvPr id="266278" name="AutoShape 126"/>
            <p:cNvSpPr>
              <a:spLocks noChangeArrowheads="1"/>
            </p:cNvSpPr>
            <p:nvPr/>
          </p:nvSpPr>
          <p:spPr bwMode="auto">
            <a:xfrm>
              <a:off x="1104" y="2544"/>
              <a:ext cx="3456" cy="528"/>
            </a:xfrm>
            <a:prstGeom prst="wedgeRoundRectCallout">
              <a:avLst>
                <a:gd name="adj1" fmla="val -65250"/>
                <a:gd name="adj2" fmla="val 76704"/>
                <a:gd name="adj3" fmla="val 16667"/>
              </a:avLst>
            </a:prstGeom>
            <a:noFill/>
            <a:ln w="19050">
              <a:solidFill>
                <a:srgbClr val="00FFFF">
                  <a:lumMod val="100000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Clr>
                  <a:srgbClr val="FFC000"/>
                </a:buClr>
                <a:buFontTx/>
                <a:buNone/>
              </a:pPr>
              <a:endParaRPr lang="en-US" altLang="en-US" i="0">
                <a:solidFill>
                  <a:srgbClr val="FFC000"/>
                </a:solidFill>
              </a:endParaRPr>
            </a:p>
          </p:txBody>
        </p:sp>
        <p:grpSp>
          <p:nvGrpSpPr>
            <p:cNvPr id="266279" name="Group 127"/>
            <p:cNvGrpSpPr>
              <a:grpSpLocks/>
            </p:cNvGrpSpPr>
            <p:nvPr/>
          </p:nvGrpSpPr>
          <p:grpSpPr bwMode="auto">
            <a:xfrm>
              <a:off x="2736" y="2641"/>
              <a:ext cx="1154" cy="330"/>
              <a:chOff x="2699" y="3994"/>
              <a:chExt cx="1154" cy="330"/>
            </a:xfrm>
          </p:grpSpPr>
          <p:sp>
            <p:nvSpPr>
              <p:cNvPr id="266281" name="Text Box 128"/>
              <p:cNvSpPr txBox="1">
                <a:spLocks noChangeArrowheads="1"/>
              </p:cNvSpPr>
              <p:nvPr/>
            </p:nvSpPr>
            <p:spPr bwMode="auto">
              <a:xfrm>
                <a:off x="3227" y="3994"/>
                <a:ext cx="62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&lt;LI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66282" name="AutoShape 129"/>
              <p:cNvSpPr>
                <a:spLocks noChangeArrowheads="1"/>
              </p:cNvSpPr>
              <p:nvPr/>
            </p:nvSpPr>
            <p:spPr bwMode="auto">
              <a:xfrm>
                <a:off x="2699" y="401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66280" name="Rectangle 130"/>
            <p:cNvSpPr>
              <a:spLocks noChangeArrowheads="1"/>
            </p:cNvSpPr>
            <p:nvPr/>
          </p:nvSpPr>
          <p:spPr bwMode="auto">
            <a:xfrm>
              <a:off x="1872" y="2611"/>
              <a:ext cx="293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</a:t>
              </a:r>
            </a:p>
          </p:txBody>
        </p:sp>
      </p:grpSp>
      <p:sp>
        <p:nvSpPr>
          <p:cNvPr id="266250" name="Rectangle 131"/>
          <p:cNvSpPr>
            <a:spLocks noGrp="1" noChangeArrowheads="1"/>
          </p:cNvSpPr>
          <p:nvPr>
            <p:ph type="title"/>
          </p:nvPr>
        </p:nvSpPr>
        <p:spPr>
          <a:xfrm>
            <a:off x="2286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Changing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t-1 </a:t>
            </a:r>
            <a:r>
              <a:rPr lang="en-US" altLang="en-US"/>
              <a:t>into </a:t>
            </a:r>
            <a:r>
              <a:rPr lang="en-US" altLang="en-US" i="1">
                <a:solidFill>
                  <a:srgbClr val="CC00FF"/>
                </a:solidFill>
              </a:rPr>
              <a:t>S</a:t>
            </a:r>
            <a:r>
              <a:rPr lang="en-US" altLang="en-US" i="1" baseline="-25000">
                <a:solidFill>
                  <a:srgbClr val="CC00FF"/>
                </a:solidFill>
              </a:rPr>
              <a:t>t</a:t>
            </a:r>
            <a:endParaRPr lang="en-US" altLang="en-US" i="1">
              <a:solidFill>
                <a:srgbClr val="CC00FF"/>
              </a:solidFill>
            </a:endParaRPr>
          </a:p>
        </p:txBody>
      </p:sp>
      <p:grpSp>
        <p:nvGrpSpPr>
          <p:cNvPr id="7" name="Group 134"/>
          <p:cNvGrpSpPr>
            <a:grpSpLocks/>
          </p:cNvGrpSpPr>
          <p:nvPr/>
        </p:nvGrpSpPr>
        <p:grpSpPr bwMode="auto">
          <a:xfrm>
            <a:off x="2362200" y="4927600"/>
            <a:ext cx="6781800" cy="1974850"/>
            <a:chOff x="1488" y="3104"/>
            <a:chExt cx="4272" cy="1244"/>
          </a:xfrm>
        </p:grpSpPr>
        <p:grpSp>
          <p:nvGrpSpPr>
            <p:cNvPr id="266252" name="Group 135"/>
            <p:cNvGrpSpPr>
              <a:grpSpLocks/>
            </p:cNvGrpSpPr>
            <p:nvPr/>
          </p:nvGrpSpPr>
          <p:grpSpPr bwMode="auto">
            <a:xfrm>
              <a:off x="1595" y="3165"/>
              <a:ext cx="4165" cy="1183"/>
              <a:chOff x="240" y="669"/>
              <a:chExt cx="4165" cy="1183"/>
            </a:xfrm>
          </p:grpSpPr>
          <p:grpSp>
            <p:nvGrpSpPr>
              <p:cNvPr id="266254" name="Group 136"/>
              <p:cNvGrpSpPr>
                <a:grpSpLocks/>
              </p:cNvGrpSpPr>
              <p:nvPr/>
            </p:nvGrpSpPr>
            <p:grpSpPr bwMode="auto">
              <a:xfrm>
                <a:off x="1472" y="987"/>
                <a:ext cx="2776" cy="865"/>
                <a:chOff x="2160" y="1870"/>
                <a:chExt cx="2776" cy="865"/>
              </a:xfrm>
            </p:grpSpPr>
            <p:sp>
              <p:nvSpPr>
                <p:cNvPr id="266275" name="Text Box 137"/>
                <p:cNvSpPr txBox="1">
                  <a:spLocks noChangeArrowheads="1"/>
                </p:cNvSpPr>
                <p:nvPr/>
              </p:nvSpPr>
              <p:spPr bwMode="auto">
                <a:xfrm>
                  <a:off x="2160" y="1870"/>
                  <a:ext cx="1370" cy="8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rgbClr val="33CC33"/>
                      </a:solidFill>
                    </a:rPr>
                    <a:t>&lt;LI</a:t>
                  </a:r>
                  <a:r>
                    <a:rPr lang="en-CA" altLang="en-US" sz="2800" i="0" baseline="-25000">
                      <a:solidFill>
                        <a:srgbClr val="33CC33"/>
                      </a:solidFill>
                    </a:rPr>
                    <a:t>t-1</a:t>
                  </a:r>
                  <a:r>
                    <a:rPr lang="en-CA" altLang="en-US" sz="2800" i="0">
                      <a:solidFill>
                        <a:srgbClr val="33CC33"/>
                      </a:solidFill>
                    </a:rPr>
                    <a:t>&gt;</a:t>
                  </a:r>
                </a:p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rgbClr val="FFC000"/>
                      </a:solidFill>
                      <a:cs typeface="Times New Roman" pitchFamily="18" charset="0"/>
                    </a:rPr>
                    <a:t>¬</a:t>
                  </a:r>
                  <a:r>
                    <a:rPr lang="en-CA" altLang="en-US" sz="2800" i="0">
                      <a:solidFill>
                        <a:srgbClr val="FFC000"/>
                      </a:solidFill>
                    </a:rPr>
                    <a:t>&lt;exit Cond&gt;</a:t>
                  </a:r>
                  <a:endParaRPr lang="en-US" altLang="en-US" sz="2800" i="0">
                    <a:solidFill>
                      <a:srgbClr val="FFC000"/>
                    </a:solidFill>
                  </a:endParaRPr>
                </a:p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chemeClr val="accent2"/>
                      </a:solidFill>
                    </a:rPr>
                    <a:t>codeB</a:t>
                  </a:r>
                </a:p>
              </p:txBody>
            </p:sp>
            <p:sp>
              <p:nvSpPr>
                <p:cNvPr id="266276" name="Text Box 138"/>
                <p:cNvSpPr txBox="1">
                  <a:spLocks noChangeArrowheads="1"/>
                </p:cNvSpPr>
                <p:nvPr/>
              </p:nvSpPr>
              <p:spPr bwMode="auto">
                <a:xfrm>
                  <a:off x="4310" y="2122"/>
                  <a:ext cx="626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rgbClr val="33CC33"/>
                      </a:solidFill>
                    </a:rPr>
                    <a:t>&lt;LI</a:t>
                  </a:r>
                  <a:r>
                    <a:rPr lang="en-CA" altLang="en-US" sz="2800" i="0" baseline="-25000">
                      <a:solidFill>
                        <a:srgbClr val="33CC33"/>
                      </a:solidFill>
                    </a:rPr>
                    <a:t>t</a:t>
                  </a:r>
                  <a:r>
                    <a:rPr lang="en-CA" altLang="en-US" sz="2800" i="0">
                      <a:solidFill>
                        <a:srgbClr val="33CC33"/>
                      </a:solidFill>
                    </a:rPr>
                    <a:t>&gt;</a:t>
                  </a:r>
                  <a:endParaRPr lang="en-CA" altLang="en-US" i="0">
                    <a:solidFill>
                      <a:srgbClr val="33CC33"/>
                    </a:solidFill>
                  </a:endParaRPr>
                </a:p>
              </p:txBody>
            </p:sp>
            <p:sp>
              <p:nvSpPr>
                <p:cNvPr id="266277" name="AutoShape 139"/>
                <p:cNvSpPr>
                  <a:spLocks noChangeArrowheads="1"/>
                </p:cNvSpPr>
                <p:nvPr/>
              </p:nvSpPr>
              <p:spPr bwMode="auto">
                <a:xfrm>
                  <a:off x="3744" y="2142"/>
                  <a:ext cx="432" cy="306"/>
                </a:xfrm>
                <a:prstGeom prst="rightArrow">
                  <a:avLst>
                    <a:gd name="adj1" fmla="val 50000"/>
                    <a:gd name="adj2" fmla="val 35294"/>
                  </a:avLst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buFontTx/>
                    <a:buNone/>
                  </a:pPr>
                  <a:endParaRPr lang="en-US" altLang="en-US" sz="2400" i="0">
                    <a:solidFill>
                      <a:schemeClr val="hlink"/>
                    </a:solidFill>
                  </a:endParaRPr>
                </a:p>
              </p:txBody>
            </p:sp>
          </p:grpSp>
          <p:grpSp>
            <p:nvGrpSpPr>
              <p:cNvPr id="266255" name="Group 140"/>
              <p:cNvGrpSpPr>
                <a:grpSpLocks noChangeAspect="1"/>
              </p:cNvGrpSpPr>
              <p:nvPr/>
            </p:nvGrpSpPr>
            <p:grpSpPr bwMode="auto">
              <a:xfrm>
                <a:off x="240" y="768"/>
                <a:ext cx="737" cy="737"/>
                <a:chOff x="4320" y="2016"/>
                <a:chExt cx="912" cy="912"/>
              </a:xfrm>
            </p:grpSpPr>
            <p:grpSp>
              <p:nvGrpSpPr>
                <p:cNvPr id="266257" name="Group 141"/>
                <p:cNvGrpSpPr>
                  <a:grpSpLocks noChangeAspect="1"/>
                </p:cNvGrpSpPr>
                <p:nvPr/>
              </p:nvGrpSpPr>
              <p:grpSpPr bwMode="auto">
                <a:xfrm>
                  <a:off x="4320" y="2016"/>
                  <a:ext cx="912" cy="912"/>
                  <a:chOff x="2496" y="1104"/>
                  <a:chExt cx="912" cy="912"/>
                </a:xfrm>
              </p:grpSpPr>
              <p:grpSp>
                <p:nvGrpSpPr>
                  <p:cNvPr id="266264" name="Group 142"/>
                  <p:cNvGrpSpPr>
                    <a:grpSpLocks noChangeAspect="1"/>
                  </p:cNvGrpSpPr>
                  <p:nvPr/>
                </p:nvGrpSpPr>
                <p:grpSpPr bwMode="auto">
                  <a:xfrm rot="2360341">
                    <a:off x="2592" y="1248"/>
                    <a:ext cx="680" cy="680"/>
                    <a:chOff x="1224" y="1212"/>
                    <a:chExt cx="3144" cy="3112"/>
                  </a:xfrm>
                </p:grpSpPr>
                <p:sp>
                  <p:nvSpPr>
                    <p:cNvPr id="266266" name="Freeform 143" descr="Green marble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224" y="2539"/>
                      <a:ext cx="2280" cy="1785"/>
                    </a:xfrm>
                    <a:custGeom>
                      <a:avLst/>
                      <a:gdLst>
                        <a:gd name="T0" fmla="*/ 748 w 2280"/>
                        <a:gd name="T1" fmla="*/ 30 h 1785"/>
                        <a:gd name="T2" fmla="*/ 1224 w 2280"/>
                        <a:gd name="T3" fmla="*/ 305 h 1785"/>
                        <a:gd name="T4" fmla="*/ 2184 w 2280"/>
                        <a:gd name="T5" fmla="*/ 257 h 1785"/>
                        <a:gd name="T6" fmla="*/ 1800 w 2280"/>
                        <a:gd name="T7" fmla="*/ 1121 h 1785"/>
                        <a:gd name="T8" fmla="*/ 1743 w 2280"/>
                        <a:gd name="T9" fmla="*/ 1313 h 1785"/>
                        <a:gd name="T10" fmla="*/ 1717 w 2280"/>
                        <a:gd name="T11" fmla="*/ 1479 h 1785"/>
                        <a:gd name="T12" fmla="*/ 1560 w 2280"/>
                        <a:gd name="T13" fmla="*/ 1549 h 1785"/>
                        <a:gd name="T14" fmla="*/ 1272 w 2280"/>
                        <a:gd name="T15" fmla="*/ 1553 h 1785"/>
                        <a:gd name="T16" fmla="*/ 168 w 2280"/>
                        <a:gd name="T17" fmla="*/ 1649 h 1785"/>
                        <a:gd name="T18" fmla="*/ 264 w 2280"/>
                        <a:gd name="T19" fmla="*/ 737 h 1785"/>
                        <a:gd name="T20" fmla="*/ 425 w 2280"/>
                        <a:gd name="T21" fmla="*/ 126 h 1785"/>
                        <a:gd name="T22" fmla="*/ 748 w 2280"/>
                        <a:gd name="T23" fmla="*/ 30 h 178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80"/>
                        <a:gd name="T37" fmla="*/ 0 h 1785"/>
                        <a:gd name="T38" fmla="*/ 2280 w 2280"/>
                        <a:gd name="T39" fmla="*/ 1785 h 178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80" h="1785">
                          <a:moveTo>
                            <a:pt x="748" y="30"/>
                          </a:moveTo>
                          <a:cubicBezTo>
                            <a:pt x="881" y="60"/>
                            <a:pt x="985" y="267"/>
                            <a:pt x="1224" y="305"/>
                          </a:cubicBezTo>
                          <a:cubicBezTo>
                            <a:pt x="1463" y="343"/>
                            <a:pt x="2088" y="121"/>
                            <a:pt x="2184" y="257"/>
                          </a:cubicBezTo>
                          <a:cubicBezTo>
                            <a:pt x="2280" y="393"/>
                            <a:pt x="1873" y="945"/>
                            <a:pt x="1800" y="1121"/>
                          </a:cubicBezTo>
                          <a:cubicBezTo>
                            <a:pt x="1727" y="1297"/>
                            <a:pt x="1757" y="1253"/>
                            <a:pt x="1743" y="1313"/>
                          </a:cubicBezTo>
                          <a:cubicBezTo>
                            <a:pt x="1729" y="1373"/>
                            <a:pt x="1747" y="1440"/>
                            <a:pt x="1717" y="1479"/>
                          </a:cubicBezTo>
                          <a:cubicBezTo>
                            <a:pt x="1687" y="1518"/>
                            <a:pt x="1634" y="1537"/>
                            <a:pt x="1560" y="1549"/>
                          </a:cubicBezTo>
                          <a:cubicBezTo>
                            <a:pt x="1486" y="1561"/>
                            <a:pt x="1504" y="1536"/>
                            <a:pt x="1272" y="1553"/>
                          </a:cubicBezTo>
                          <a:cubicBezTo>
                            <a:pt x="1040" y="1570"/>
                            <a:pt x="336" y="1785"/>
                            <a:pt x="168" y="1649"/>
                          </a:cubicBezTo>
                          <a:cubicBezTo>
                            <a:pt x="0" y="1513"/>
                            <a:pt x="221" y="991"/>
                            <a:pt x="264" y="737"/>
                          </a:cubicBezTo>
                          <a:cubicBezTo>
                            <a:pt x="307" y="483"/>
                            <a:pt x="344" y="244"/>
                            <a:pt x="425" y="126"/>
                          </a:cubicBezTo>
                          <a:cubicBezTo>
                            <a:pt x="506" y="8"/>
                            <a:pt x="615" y="0"/>
                            <a:pt x="748" y="30"/>
                          </a:cubicBezTo>
                          <a:close/>
                        </a:path>
                      </a:pathLst>
                    </a:custGeom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267" name="Freeform 144" descr="Green marble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56" y="1628"/>
                      <a:ext cx="1312" cy="1296"/>
                    </a:xfrm>
                    <a:custGeom>
                      <a:avLst/>
                      <a:gdLst>
                        <a:gd name="T0" fmla="*/ 592 w 1312"/>
                        <a:gd name="T1" fmla="*/ 160 h 1296"/>
                        <a:gd name="T2" fmla="*/ 16 w 1312"/>
                        <a:gd name="T3" fmla="*/ 640 h 1296"/>
                        <a:gd name="T4" fmla="*/ 496 w 1312"/>
                        <a:gd name="T5" fmla="*/ 1024 h 1296"/>
                        <a:gd name="T6" fmla="*/ 1216 w 1312"/>
                        <a:gd name="T7" fmla="*/ 1216 h 1296"/>
                        <a:gd name="T8" fmla="*/ 1072 w 1312"/>
                        <a:gd name="T9" fmla="*/ 544 h 1296"/>
                        <a:gd name="T10" fmla="*/ 1120 w 1312"/>
                        <a:gd name="T11" fmla="*/ 64 h 1296"/>
                        <a:gd name="T12" fmla="*/ 592 w 1312"/>
                        <a:gd name="T13" fmla="*/ 160 h 129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312"/>
                        <a:gd name="T22" fmla="*/ 0 h 1296"/>
                        <a:gd name="T23" fmla="*/ 1312 w 1312"/>
                        <a:gd name="T24" fmla="*/ 1296 h 129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312" h="1296">
                          <a:moveTo>
                            <a:pt x="592" y="160"/>
                          </a:moveTo>
                          <a:cubicBezTo>
                            <a:pt x="408" y="256"/>
                            <a:pt x="32" y="496"/>
                            <a:pt x="16" y="640"/>
                          </a:cubicBezTo>
                          <a:cubicBezTo>
                            <a:pt x="0" y="784"/>
                            <a:pt x="296" y="928"/>
                            <a:pt x="496" y="1024"/>
                          </a:cubicBezTo>
                          <a:cubicBezTo>
                            <a:pt x="696" y="1120"/>
                            <a:pt x="1120" y="1296"/>
                            <a:pt x="1216" y="1216"/>
                          </a:cubicBezTo>
                          <a:cubicBezTo>
                            <a:pt x="1312" y="1136"/>
                            <a:pt x="1088" y="736"/>
                            <a:pt x="1072" y="544"/>
                          </a:cubicBezTo>
                          <a:cubicBezTo>
                            <a:pt x="1056" y="352"/>
                            <a:pt x="1208" y="128"/>
                            <a:pt x="1120" y="64"/>
                          </a:cubicBezTo>
                          <a:cubicBezTo>
                            <a:pt x="1032" y="0"/>
                            <a:pt x="776" y="64"/>
                            <a:pt x="592" y="160"/>
                          </a:cubicBezTo>
                          <a:close/>
                        </a:path>
                      </a:pathLst>
                    </a:custGeom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66268" name="Group 14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76" y="1212"/>
                      <a:ext cx="1944" cy="2413"/>
                      <a:chOff x="2227" y="1194"/>
                      <a:chExt cx="1944" cy="2413"/>
                    </a:xfrm>
                  </p:grpSpPr>
                  <p:sp>
                    <p:nvSpPr>
                      <p:cNvPr id="266269" name="Freeform 146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708" y="1513"/>
                        <a:ext cx="406" cy="340"/>
                      </a:xfrm>
                      <a:custGeom>
                        <a:avLst/>
                        <a:gdLst>
                          <a:gd name="T0" fmla="*/ 1 w 600"/>
                          <a:gd name="T1" fmla="*/ 1 h 608"/>
                          <a:gd name="T2" fmla="*/ 1 w 600"/>
                          <a:gd name="T3" fmla="*/ 1 h 608"/>
                          <a:gd name="T4" fmla="*/ 1 w 600"/>
                          <a:gd name="T5" fmla="*/ 1 h 608"/>
                          <a:gd name="T6" fmla="*/ 1 w 600"/>
                          <a:gd name="T7" fmla="*/ 1 h 608"/>
                          <a:gd name="T8" fmla="*/ 1 w 600"/>
                          <a:gd name="T9" fmla="*/ 0 h 608"/>
                          <a:gd name="T10" fmla="*/ 1 w 600"/>
                          <a:gd name="T11" fmla="*/ 1 h 608"/>
                          <a:gd name="T12" fmla="*/ 1 w 600"/>
                          <a:gd name="T13" fmla="*/ 1 h 608"/>
                          <a:gd name="T14" fmla="*/ 0 w 600"/>
                          <a:gd name="T15" fmla="*/ 1 h 608"/>
                          <a:gd name="T16" fmla="*/ 1 w 600"/>
                          <a:gd name="T17" fmla="*/ 1 h 608"/>
                          <a:gd name="T18" fmla="*/ 1 w 600"/>
                          <a:gd name="T19" fmla="*/ 1 h 608"/>
                          <a:gd name="T20" fmla="*/ 1 w 600"/>
                          <a:gd name="T21" fmla="*/ 1 h 608"/>
                          <a:gd name="T22" fmla="*/ 1 w 600"/>
                          <a:gd name="T23" fmla="*/ 1 h 608"/>
                          <a:gd name="T24" fmla="*/ 1 w 600"/>
                          <a:gd name="T25" fmla="*/ 1 h 608"/>
                          <a:gd name="T26" fmla="*/ 1 w 600"/>
                          <a:gd name="T27" fmla="*/ 1 h 608"/>
                          <a:gd name="T28" fmla="*/ 1 w 600"/>
                          <a:gd name="T29" fmla="*/ 1 h 608"/>
                          <a:gd name="T30" fmla="*/ 1 w 600"/>
                          <a:gd name="T31" fmla="*/ 1 h 608"/>
                          <a:gd name="T32" fmla="*/ 1 w 600"/>
                          <a:gd name="T33" fmla="*/ 1 h 608"/>
                          <a:gd name="T34" fmla="*/ 1 w 600"/>
                          <a:gd name="T35" fmla="*/ 1 h 608"/>
                          <a:gd name="T36" fmla="*/ 2 w 600"/>
                          <a:gd name="T37" fmla="*/ 1 h 608"/>
                          <a:gd name="T38" fmla="*/ 2 w 600"/>
                          <a:gd name="T39" fmla="*/ 1 h 608"/>
                          <a:gd name="T40" fmla="*/ 2 w 600"/>
                          <a:gd name="T41" fmla="*/ 1 h 608"/>
                          <a:gd name="T42" fmla="*/ 1 w 600"/>
                          <a:gd name="T43" fmla="*/ 1 h 60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600"/>
                          <a:gd name="T67" fmla="*/ 0 h 608"/>
                          <a:gd name="T68" fmla="*/ 600 w 600"/>
                          <a:gd name="T69" fmla="*/ 608 h 60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600" h="608">
                            <a:moveTo>
                              <a:pt x="388" y="289"/>
                            </a:moveTo>
                            <a:lnTo>
                              <a:pt x="372" y="177"/>
                            </a:lnTo>
                            <a:lnTo>
                              <a:pt x="341" y="78"/>
                            </a:lnTo>
                            <a:lnTo>
                              <a:pt x="284" y="24"/>
                            </a:lnTo>
                            <a:lnTo>
                              <a:pt x="185" y="0"/>
                            </a:lnTo>
                            <a:lnTo>
                              <a:pt x="100" y="24"/>
                            </a:lnTo>
                            <a:lnTo>
                              <a:pt x="19" y="123"/>
                            </a:lnTo>
                            <a:lnTo>
                              <a:pt x="0" y="243"/>
                            </a:lnTo>
                            <a:lnTo>
                              <a:pt x="19" y="370"/>
                            </a:lnTo>
                            <a:lnTo>
                              <a:pt x="50" y="447"/>
                            </a:lnTo>
                            <a:lnTo>
                              <a:pt x="88" y="528"/>
                            </a:lnTo>
                            <a:lnTo>
                              <a:pt x="130" y="582"/>
                            </a:lnTo>
                            <a:lnTo>
                              <a:pt x="177" y="608"/>
                            </a:lnTo>
                            <a:lnTo>
                              <a:pt x="242" y="585"/>
                            </a:lnTo>
                            <a:lnTo>
                              <a:pt x="307" y="531"/>
                            </a:lnTo>
                            <a:lnTo>
                              <a:pt x="349" y="455"/>
                            </a:lnTo>
                            <a:lnTo>
                              <a:pt x="388" y="390"/>
                            </a:lnTo>
                            <a:lnTo>
                              <a:pt x="400" y="351"/>
                            </a:lnTo>
                            <a:lnTo>
                              <a:pt x="565" y="293"/>
                            </a:lnTo>
                            <a:lnTo>
                              <a:pt x="600" y="270"/>
                            </a:lnTo>
                            <a:lnTo>
                              <a:pt x="580" y="235"/>
                            </a:lnTo>
                            <a:lnTo>
                              <a:pt x="388" y="289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0" name="Freeform 147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999" y="1873"/>
                        <a:ext cx="418" cy="758"/>
                      </a:xfrm>
                      <a:custGeom>
                        <a:avLst/>
                        <a:gdLst>
                          <a:gd name="T0" fmla="*/ 1 w 619"/>
                          <a:gd name="T1" fmla="*/ 1 h 1085"/>
                          <a:gd name="T2" fmla="*/ 1 w 619"/>
                          <a:gd name="T3" fmla="*/ 1 h 1085"/>
                          <a:gd name="T4" fmla="*/ 1 w 619"/>
                          <a:gd name="T5" fmla="*/ 1 h 1085"/>
                          <a:gd name="T6" fmla="*/ 2 w 619"/>
                          <a:gd name="T7" fmla="*/ 0 h 1085"/>
                          <a:gd name="T8" fmla="*/ 2 w 619"/>
                          <a:gd name="T9" fmla="*/ 1 h 1085"/>
                          <a:gd name="T10" fmla="*/ 2 w 619"/>
                          <a:gd name="T11" fmla="*/ 1 h 1085"/>
                          <a:gd name="T12" fmla="*/ 2 w 619"/>
                          <a:gd name="T13" fmla="*/ 1 h 1085"/>
                          <a:gd name="T14" fmla="*/ 2 w 619"/>
                          <a:gd name="T15" fmla="*/ 2 h 1085"/>
                          <a:gd name="T16" fmla="*/ 2 w 619"/>
                          <a:gd name="T17" fmla="*/ 3 h 1085"/>
                          <a:gd name="T18" fmla="*/ 1 w 619"/>
                          <a:gd name="T19" fmla="*/ 3 h 1085"/>
                          <a:gd name="T20" fmla="*/ 1 w 619"/>
                          <a:gd name="T21" fmla="*/ 4 h 1085"/>
                          <a:gd name="T22" fmla="*/ 1 w 619"/>
                          <a:gd name="T23" fmla="*/ 5 h 1085"/>
                          <a:gd name="T24" fmla="*/ 2 w 619"/>
                          <a:gd name="T25" fmla="*/ 5 h 1085"/>
                          <a:gd name="T26" fmla="*/ 2 w 619"/>
                          <a:gd name="T27" fmla="*/ 6 h 1085"/>
                          <a:gd name="T28" fmla="*/ 1 w 619"/>
                          <a:gd name="T29" fmla="*/ 7 h 1085"/>
                          <a:gd name="T30" fmla="*/ 1 w 619"/>
                          <a:gd name="T31" fmla="*/ 7 h 1085"/>
                          <a:gd name="T32" fmla="*/ 1 w 619"/>
                          <a:gd name="T33" fmla="*/ 7 h 1085"/>
                          <a:gd name="T34" fmla="*/ 1 w 619"/>
                          <a:gd name="T35" fmla="*/ 7 h 1085"/>
                          <a:gd name="T36" fmla="*/ 1 w 619"/>
                          <a:gd name="T37" fmla="*/ 7 h 1085"/>
                          <a:gd name="T38" fmla="*/ 1 w 619"/>
                          <a:gd name="T39" fmla="*/ 6 h 1085"/>
                          <a:gd name="T40" fmla="*/ 0 w 619"/>
                          <a:gd name="T41" fmla="*/ 5 h 1085"/>
                          <a:gd name="T42" fmla="*/ 1 w 619"/>
                          <a:gd name="T43" fmla="*/ 4 h 1085"/>
                          <a:gd name="T44" fmla="*/ 1 w 619"/>
                          <a:gd name="T45" fmla="*/ 3 h 1085"/>
                          <a:gd name="T46" fmla="*/ 1 w 619"/>
                          <a:gd name="T47" fmla="*/ 1 h 1085"/>
                          <a:gd name="T48" fmla="*/ 1 w 619"/>
                          <a:gd name="T49" fmla="*/ 1 h 108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619"/>
                          <a:gd name="T76" fmla="*/ 0 h 1085"/>
                          <a:gd name="T77" fmla="*/ 619 w 619"/>
                          <a:gd name="T78" fmla="*/ 1085 h 1085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619" h="1085">
                            <a:moveTo>
                              <a:pt x="208" y="161"/>
                            </a:moveTo>
                            <a:lnTo>
                              <a:pt x="284" y="80"/>
                            </a:lnTo>
                            <a:lnTo>
                              <a:pt x="411" y="3"/>
                            </a:lnTo>
                            <a:lnTo>
                              <a:pt x="469" y="0"/>
                            </a:lnTo>
                            <a:lnTo>
                              <a:pt x="573" y="34"/>
                            </a:lnTo>
                            <a:lnTo>
                              <a:pt x="619" y="85"/>
                            </a:lnTo>
                            <a:lnTo>
                              <a:pt x="619" y="161"/>
                            </a:lnTo>
                            <a:lnTo>
                              <a:pt x="542" y="304"/>
                            </a:lnTo>
                            <a:lnTo>
                              <a:pt x="458" y="415"/>
                            </a:lnTo>
                            <a:lnTo>
                              <a:pt x="422" y="508"/>
                            </a:lnTo>
                            <a:lnTo>
                              <a:pt x="399" y="615"/>
                            </a:lnTo>
                            <a:lnTo>
                              <a:pt x="422" y="719"/>
                            </a:lnTo>
                            <a:lnTo>
                              <a:pt x="445" y="820"/>
                            </a:lnTo>
                            <a:lnTo>
                              <a:pt x="445" y="935"/>
                            </a:lnTo>
                            <a:lnTo>
                              <a:pt x="411" y="1005"/>
                            </a:lnTo>
                            <a:lnTo>
                              <a:pt x="334" y="1043"/>
                            </a:lnTo>
                            <a:lnTo>
                              <a:pt x="242" y="1085"/>
                            </a:lnTo>
                            <a:lnTo>
                              <a:pt x="157" y="1085"/>
                            </a:lnTo>
                            <a:lnTo>
                              <a:pt x="100" y="1054"/>
                            </a:lnTo>
                            <a:lnTo>
                              <a:pt x="23" y="927"/>
                            </a:lnTo>
                            <a:lnTo>
                              <a:pt x="0" y="797"/>
                            </a:lnTo>
                            <a:lnTo>
                              <a:pt x="8" y="628"/>
                            </a:lnTo>
                            <a:lnTo>
                              <a:pt x="65" y="415"/>
                            </a:lnTo>
                            <a:lnTo>
                              <a:pt x="123" y="277"/>
                            </a:lnTo>
                            <a:lnTo>
                              <a:pt x="208" y="161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1" name="Freeform 148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3504" y="2064"/>
                        <a:ext cx="812" cy="523"/>
                      </a:xfrm>
                      <a:custGeom>
                        <a:avLst/>
                        <a:gdLst>
                          <a:gd name="T0" fmla="*/ 0 w 782"/>
                          <a:gd name="T1" fmla="*/ 1 h 808"/>
                          <a:gd name="T2" fmla="*/ 113 w 782"/>
                          <a:gd name="T3" fmla="*/ 0 h 808"/>
                          <a:gd name="T4" fmla="*/ 275 w 782"/>
                          <a:gd name="T5" fmla="*/ 0 h 808"/>
                          <a:gd name="T6" fmla="*/ 580 w 782"/>
                          <a:gd name="T7" fmla="*/ 1 h 808"/>
                          <a:gd name="T8" fmla="*/ 941 w 782"/>
                          <a:gd name="T9" fmla="*/ 1 h 808"/>
                          <a:gd name="T10" fmla="*/ 1074 w 782"/>
                          <a:gd name="T11" fmla="*/ 1 h 808"/>
                          <a:gd name="T12" fmla="*/ 1135 w 782"/>
                          <a:gd name="T13" fmla="*/ 1 h 808"/>
                          <a:gd name="T14" fmla="*/ 1147 w 782"/>
                          <a:gd name="T15" fmla="*/ 1 h 808"/>
                          <a:gd name="T16" fmla="*/ 1107 w 782"/>
                          <a:gd name="T17" fmla="*/ 1 h 808"/>
                          <a:gd name="T18" fmla="*/ 995 w 782"/>
                          <a:gd name="T19" fmla="*/ 1 h 808"/>
                          <a:gd name="T20" fmla="*/ 851 w 782"/>
                          <a:gd name="T21" fmla="*/ 1 h 808"/>
                          <a:gd name="T22" fmla="*/ 746 w 782"/>
                          <a:gd name="T23" fmla="*/ 1 h 808"/>
                          <a:gd name="T24" fmla="*/ 698 w 782"/>
                          <a:gd name="T25" fmla="*/ 1 h 808"/>
                          <a:gd name="T26" fmla="*/ 667 w 782"/>
                          <a:gd name="T27" fmla="*/ 1 h 808"/>
                          <a:gd name="T28" fmla="*/ 678 w 782"/>
                          <a:gd name="T29" fmla="*/ 2 h 808"/>
                          <a:gd name="T30" fmla="*/ 686 w 782"/>
                          <a:gd name="T31" fmla="*/ 2 h 808"/>
                          <a:gd name="T32" fmla="*/ 815 w 782"/>
                          <a:gd name="T33" fmla="*/ 2 h 808"/>
                          <a:gd name="T34" fmla="*/ 1019 w 782"/>
                          <a:gd name="T35" fmla="*/ 2 h 808"/>
                          <a:gd name="T36" fmla="*/ 1147 w 782"/>
                          <a:gd name="T37" fmla="*/ 2 h 808"/>
                          <a:gd name="T38" fmla="*/ 1283 w 782"/>
                          <a:gd name="T39" fmla="*/ 2 h 808"/>
                          <a:gd name="T40" fmla="*/ 1325 w 782"/>
                          <a:gd name="T41" fmla="*/ 2 h 808"/>
                          <a:gd name="T42" fmla="*/ 1283 w 782"/>
                          <a:gd name="T43" fmla="*/ 2 h 808"/>
                          <a:gd name="T44" fmla="*/ 1228 w 782"/>
                          <a:gd name="T45" fmla="*/ 2 h 808"/>
                          <a:gd name="T46" fmla="*/ 1135 w 782"/>
                          <a:gd name="T47" fmla="*/ 2 h 808"/>
                          <a:gd name="T48" fmla="*/ 1013 w 782"/>
                          <a:gd name="T49" fmla="*/ 2 h 808"/>
                          <a:gd name="T50" fmla="*/ 881 w 782"/>
                          <a:gd name="T51" fmla="*/ 2 h 808"/>
                          <a:gd name="T52" fmla="*/ 667 w 782"/>
                          <a:gd name="T53" fmla="*/ 2 h 808"/>
                          <a:gd name="T54" fmla="*/ 601 w 782"/>
                          <a:gd name="T55" fmla="*/ 2 h 808"/>
                          <a:gd name="T56" fmla="*/ 566 w 782"/>
                          <a:gd name="T57" fmla="*/ 2 h 808"/>
                          <a:gd name="T58" fmla="*/ 566 w 782"/>
                          <a:gd name="T59" fmla="*/ 2 h 808"/>
                          <a:gd name="T60" fmla="*/ 566 w 782"/>
                          <a:gd name="T61" fmla="*/ 1 h 808"/>
                          <a:gd name="T62" fmla="*/ 658 w 782"/>
                          <a:gd name="T63" fmla="*/ 1 h 808"/>
                          <a:gd name="T64" fmla="*/ 794 w 782"/>
                          <a:gd name="T65" fmla="*/ 1 h 808"/>
                          <a:gd name="T66" fmla="*/ 915 w 782"/>
                          <a:gd name="T67" fmla="*/ 1 h 808"/>
                          <a:gd name="T68" fmla="*/ 990 w 782"/>
                          <a:gd name="T69" fmla="*/ 1 h 808"/>
                          <a:gd name="T70" fmla="*/ 1029 w 782"/>
                          <a:gd name="T71" fmla="*/ 1 h 808"/>
                          <a:gd name="T72" fmla="*/ 1013 w 782"/>
                          <a:gd name="T73" fmla="*/ 1 h 808"/>
                          <a:gd name="T74" fmla="*/ 957 w 782"/>
                          <a:gd name="T75" fmla="*/ 1 h 808"/>
                          <a:gd name="T76" fmla="*/ 881 w 782"/>
                          <a:gd name="T77" fmla="*/ 1 h 808"/>
                          <a:gd name="T78" fmla="*/ 794 w 782"/>
                          <a:gd name="T79" fmla="*/ 1 h 808"/>
                          <a:gd name="T80" fmla="*/ 607 w 782"/>
                          <a:gd name="T81" fmla="*/ 1 h 808"/>
                          <a:gd name="T82" fmla="*/ 327 w 782"/>
                          <a:gd name="T83" fmla="*/ 1 h 808"/>
                          <a:gd name="T84" fmla="*/ 118 w 782"/>
                          <a:gd name="T85" fmla="*/ 1 h 808"/>
                          <a:gd name="T86" fmla="*/ 34 w 782"/>
                          <a:gd name="T87" fmla="*/ 1 h 808"/>
                          <a:gd name="T88" fmla="*/ 0 w 782"/>
                          <a:gd name="T89" fmla="*/ 1 h 808"/>
                          <a:gd name="T90" fmla="*/ 0 w 782"/>
                          <a:gd name="T91" fmla="*/ 1 h 808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782"/>
                          <a:gd name="T139" fmla="*/ 0 h 808"/>
                          <a:gd name="T140" fmla="*/ 782 w 782"/>
                          <a:gd name="T141" fmla="*/ 808 h 808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782" h="808">
                            <a:moveTo>
                              <a:pt x="0" y="76"/>
                            </a:moveTo>
                            <a:lnTo>
                              <a:pt x="66" y="0"/>
                            </a:lnTo>
                            <a:lnTo>
                              <a:pt x="163" y="0"/>
                            </a:lnTo>
                            <a:lnTo>
                              <a:pt x="343" y="19"/>
                            </a:lnTo>
                            <a:lnTo>
                              <a:pt x="555" y="30"/>
                            </a:lnTo>
                            <a:lnTo>
                              <a:pt x="636" y="65"/>
                            </a:lnTo>
                            <a:lnTo>
                              <a:pt x="670" y="110"/>
                            </a:lnTo>
                            <a:lnTo>
                              <a:pt x="678" y="180"/>
                            </a:lnTo>
                            <a:lnTo>
                              <a:pt x="654" y="253"/>
                            </a:lnTo>
                            <a:lnTo>
                              <a:pt x="589" y="365"/>
                            </a:lnTo>
                            <a:lnTo>
                              <a:pt x="504" y="457"/>
                            </a:lnTo>
                            <a:lnTo>
                              <a:pt x="439" y="541"/>
                            </a:lnTo>
                            <a:lnTo>
                              <a:pt x="412" y="607"/>
                            </a:lnTo>
                            <a:lnTo>
                              <a:pt x="393" y="653"/>
                            </a:lnTo>
                            <a:lnTo>
                              <a:pt x="400" y="689"/>
                            </a:lnTo>
                            <a:lnTo>
                              <a:pt x="405" y="711"/>
                            </a:lnTo>
                            <a:lnTo>
                              <a:pt x="482" y="711"/>
                            </a:lnTo>
                            <a:lnTo>
                              <a:pt x="601" y="692"/>
                            </a:lnTo>
                            <a:lnTo>
                              <a:pt x="678" y="692"/>
                            </a:lnTo>
                            <a:lnTo>
                              <a:pt x="758" y="723"/>
                            </a:lnTo>
                            <a:lnTo>
                              <a:pt x="782" y="761"/>
                            </a:lnTo>
                            <a:lnTo>
                              <a:pt x="758" y="796"/>
                            </a:lnTo>
                            <a:lnTo>
                              <a:pt x="724" y="808"/>
                            </a:lnTo>
                            <a:lnTo>
                              <a:pt x="670" y="792"/>
                            </a:lnTo>
                            <a:lnTo>
                              <a:pt x="597" y="749"/>
                            </a:lnTo>
                            <a:lnTo>
                              <a:pt x="520" y="757"/>
                            </a:lnTo>
                            <a:lnTo>
                              <a:pt x="393" y="780"/>
                            </a:lnTo>
                            <a:lnTo>
                              <a:pt x="355" y="773"/>
                            </a:lnTo>
                            <a:lnTo>
                              <a:pt x="335" y="746"/>
                            </a:lnTo>
                            <a:lnTo>
                              <a:pt x="335" y="681"/>
                            </a:lnTo>
                            <a:lnTo>
                              <a:pt x="335" y="588"/>
                            </a:lnTo>
                            <a:lnTo>
                              <a:pt x="389" y="518"/>
                            </a:lnTo>
                            <a:lnTo>
                              <a:pt x="470" y="414"/>
                            </a:lnTo>
                            <a:lnTo>
                              <a:pt x="540" y="323"/>
                            </a:lnTo>
                            <a:lnTo>
                              <a:pt x="586" y="253"/>
                            </a:lnTo>
                            <a:lnTo>
                              <a:pt x="609" y="192"/>
                            </a:lnTo>
                            <a:lnTo>
                              <a:pt x="597" y="157"/>
                            </a:lnTo>
                            <a:lnTo>
                              <a:pt x="566" y="115"/>
                            </a:lnTo>
                            <a:lnTo>
                              <a:pt x="520" y="103"/>
                            </a:lnTo>
                            <a:lnTo>
                              <a:pt x="470" y="103"/>
                            </a:lnTo>
                            <a:lnTo>
                              <a:pt x="358" y="103"/>
                            </a:lnTo>
                            <a:lnTo>
                              <a:pt x="193" y="134"/>
                            </a:lnTo>
                            <a:lnTo>
                              <a:pt x="70" y="146"/>
                            </a:lnTo>
                            <a:lnTo>
                              <a:pt x="20" y="134"/>
                            </a:lnTo>
                            <a:lnTo>
                              <a:pt x="0" y="115"/>
                            </a:lnTo>
                            <a:lnTo>
                              <a:pt x="0" y="76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2" name="Freeform 149"/>
                      <p:cNvSpPr>
                        <a:spLocks noChangeAspect="1"/>
                      </p:cNvSpPr>
                      <p:nvPr/>
                    </p:nvSpPr>
                    <p:spPr bwMode="auto">
                      <a:xfrm rot="-4121048">
                        <a:off x="2675" y="2797"/>
                        <a:ext cx="1159" cy="461"/>
                      </a:xfrm>
                      <a:custGeom>
                        <a:avLst/>
                        <a:gdLst>
                          <a:gd name="T0" fmla="*/ 7136 w 992"/>
                          <a:gd name="T1" fmla="*/ 1 h 770"/>
                          <a:gd name="T2" fmla="*/ 7271 w 992"/>
                          <a:gd name="T3" fmla="*/ 1 h 770"/>
                          <a:gd name="T4" fmla="*/ 7771 w 992"/>
                          <a:gd name="T5" fmla="*/ 1 h 770"/>
                          <a:gd name="T6" fmla="*/ 8390 w 992"/>
                          <a:gd name="T7" fmla="*/ 1 h 770"/>
                          <a:gd name="T8" fmla="*/ 8757 w 992"/>
                          <a:gd name="T9" fmla="*/ 1 h 770"/>
                          <a:gd name="T10" fmla="*/ 8596 w 992"/>
                          <a:gd name="T11" fmla="*/ 1 h 770"/>
                          <a:gd name="T12" fmla="*/ 8254 w 992"/>
                          <a:gd name="T13" fmla="*/ 1 h 770"/>
                          <a:gd name="T14" fmla="*/ 7569 w 992"/>
                          <a:gd name="T15" fmla="*/ 1 h 770"/>
                          <a:gd name="T16" fmla="*/ 6723 w 992"/>
                          <a:gd name="T17" fmla="*/ 1 h 770"/>
                          <a:gd name="T18" fmla="*/ 6018 w 992"/>
                          <a:gd name="T19" fmla="*/ 1 h 770"/>
                          <a:gd name="T20" fmla="*/ 5228 w 992"/>
                          <a:gd name="T21" fmla="*/ 1 h 770"/>
                          <a:gd name="T22" fmla="*/ 4475 w 992"/>
                          <a:gd name="T23" fmla="*/ 1 h 770"/>
                          <a:gd name="T24" fmla="*/ 3903 w 992"/>
                          <a:gd name="T25" fmla="*/ 1 h 770"/>
                          <a:gd name="T26" fmla="*/ 3694 w 992"/>
                          <a:gd name="T27" fmla="*/ 1 h 770"/>
                          <a:gd name="T28" fmla="*/ 3462 w 992"/>
                          <a:gd name="T29" fmla="*/ 1 h 770"/>
                          <a:gd name="T30" fmla="*/ 3190 w 992"/>
                          <a:gd name="T31" fmla="*/ 1 h 770"/>
                          <a:gd name="T32" fmla="*/ 2986 w 992"/>
                          <a:gd name="T33" fmla="*/ 1 h 770"/>
                          <a:gd name="T34" fmla="*/ 2986 w 992"/>
                          <a:gd name="T35" fmla="*/ 1 h 770"/>
                          <a:gd name="T36" fmla="*/ 2845 w 992"/>
                          <a:gd name="T37" fmla="*/ 1 h 770"/>
                          <a:gd name="T38" fmla="*/ 2455 w 992"/>
                          <a:gd name="T39" fmla="*/ 1 h 770"/>
                          <a:gd name="T40" fmla="*/ 1973 w 992"/>
                          <a:gd name="T41" fmla="*/ 1 h 770"/>
                          <a:gd name="T42" fmla="*/ 1525 w 992"/>
                          <a:gd name="T43" fmla="*/ 1 h 770"/>
                          <a:gd name="T44" fmla="*/ 1012 w 992"/>
                          <a:gd name="T45" fmla="*/ 1 h 770"/>
                          <a:gd name="T46" fmla="*/ 234 w 992"/>
                          <a:gd name="T47" fmla="*/ 1 h 770"/>
                          <a:gd name="T48" fmla="*/ 0 w 992"/>
                          <a:gd name="T49" fmla="*/ 1 h 770"/>
                          <a:gd name="T50" fmla="*/ 0 w 992"/>
                          <a:gd name="T51" fmla="*/ 1 h 770"/>
                          <a:gd name="T52" fmla="*/ 348 w 992"/>
                          <a:gd name="T53" fmla="*/ 1 h 770"/>
                          <a:gd name="T54" fmla="*/ 722 w 992"/>
                          <a:gd name="T55" fmla="*/ 1 h 770"/>
                          <a:gd name="T56" fmla="*/ 1045 w 992"/>
                          <a:gd name="T57" fmla="*/ 1 h 770"/>
                          <a:gd name="T58" fmla="*/ 1667 w 992"/>
                          <a:gd name="T59" fmla="*/ 1 h 770"/>
                          <a:gd name="T60" fmla="*/ 2271 w 992"/>
                          <a:gd name="T61" fmla="*/ 1 h 770"/>
                          <a:gd name="T62" fmla="*/ 2845 w 992"/>
                          <a:gd name="T63" fmla="*/ 1 h 770"/>
                          <a:gd name="T64" fmla="*/ 3665 w 992"/>
                          <a:gd name="T65" fmla="*/ 0 h 770"/>
                          <a:gd name="T66" fmla="*/ 3694 w 992"/>
                          <a:gd name="T67" fmla="*/ 1 h 770"/>
                          <a:gd name="T68" fmla="*/ 3509 w 992"/>
                          <a:gd name="T69" fmla="*/ 1 h 770"/>
                          <a:gd name="T70" fmla="*/ 3462 w 992"/>
                          <a:gd name="T71" fmla="*/ 1 h 770"/>
                          <a:gd name="T72" fmla="*/ 3694 w 992"/>
                          <a:gd name="T73" fmla="*/ 1 h 770"/>
                          <a:gd name="T74" fmla="*/ 4080 w 992"/>
                          <a:gd name="T75" fmla="*/ 1 h 770"/>
                          <a:gd name="T76" fmla="*/ 4409 w 992"/>
                          <a:gd name="T77" fmla="*/ 1 h 770"/>
                          <a:gd name="T78" fmla="*/ 4928 w 992"/>
                          <a:gd name="T79" fmla="*/ 1 h 770"/>
                          <a:gd name="T80" fmla="*/ 5430 w 992"/>
                          <a:gd name="T81" fmla="*/ 1 h 770"/>
                          <a:gd name="T82" fmla="*/ 5943 w 992"/>
                          <a:gd name="T83" fmla="*/ 1 h 770"/>
                          <a:gd name="T84" fmla="*/ 6619 w 992"/>
                          <a:gd name="T85" fmla="*/ 1 h 770"/>
                          <a:gd name="T86" fmla="*/ 7065 w 992"/>
                          <a:gd name="T87" fmla="*/ 1 h 770"/>
                          <a:gd name="T88" fmla="*/ 7136 w 992"/>
                          <a:gd name="T89" fmla="*/ 1 h 770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w 992"/>
                          <a:gd name="T136" fmla="*/ 0 h 770"/>
                          <a:gd name="T137" fmla="*/ 992 w 992"/>
                          <a:gd name="T138" fmla="*/ 770 h 770"/>
                        </a:gdLst>
                        <a:ahLst/>
                        <a:cxnLst>
                          <a:cxn ang="T90">
                            <a:pos x="T0" y="T1"/>
                          </a:cxn>
                          <a:cxn ang="T91">
                            <a:pos x="T2" y="T3"/>
                          </a:cxn>
                          <a:cxn ang="T92">
                            <a:pos x="T4" y="T5"/>
                          </a:cxn>
                          <a:cxn ang="T93">
                            <a:pos x="T6" y="T7"/>
                          </a:cxn>
                          <a:cxn ang="T94">
                            <a:pos x="T8" y="T9"/>
                          </a:cxn>
                          <a:cxn ang="T95">
                            <a:pos x="T10" y="T11"/>
                          </a:cxn>
                          <a:cxn ang="T96">
                            <a:pos x="T12" y="T13"/>
                          </a:cxn>
                          <a:cxn ang="T97">
                            <a:pos x="T14" y="T15"/>
                          </a:cxn>
                          <a:cxn ang="T98">
                            <a:pos x="T16" y="T17"/>
                          </a:cxn>
                          <a:cxn ang="T99">
                            <a:pos x="T18" y="T19"/>
                          </a:cxn>
                          <a:cxn ang="T100">
                            <a:pos x="T20" y="T21"/>
                          </a:cxn>
                          <a:cxn ang="T101">
                            <a:pos x="T22" y="T23"/>
                          </a:cxn>
                          <a:cxn ang="T102">
                            <a:pos x="T24" y="T25"/>
                          </a:cxn>
                          <a:cxn ang="T103">
                            <a:pos x="T26" y="T27"/>
                          </a:cxn>
                          <a:cxn ang="T104">
                            <a:pos x="T28" y="T29"/>
                          </a:cxn>
                          <a:cxn ang="T105">
                            <a:pos x="T30" y="T31"/>
                          </a:cxn>
                          <a:cxn ang="T106">
                            <a:pos x="T32" y="T33"/>
                          </a:cxn>
                          <a:cxn ang="T107">
                            <a:pos x="T34" y="T35"/>
                          </a:cxn>
                          <a:cxn ang="T108">
                            <a:pos x="T36" y="T37"/>
                          </a:cxn>
                          <a:cxn ang="T109">
                            <a:pos x="T38" y="T39"/>
                          </a:cxn>
                          <a:cxn ang="T110">
                            <a:pos x="T40" y="T41"/>
                          </a:cxn>
                          <a:cxn ang="T111">
                            <a:pos x="T42" y="T43"/>
                          </a:cxn>
                          <a:cxn ang="T112">
                            <a:pos x="T44" y="T45"/>
                          </a:cxn>
                          <a:cxn ang="T113">
                            <a:pos x="T46" y="T47"/>
                          </a:cxn>
                          <a:cxn ang="T114">
                            <a:pos x="T48" y="T49"/>
                          </a:cxn>
                          <a:cxn ang="T115">
                            <a:pos x="T50" y="T51"/>
                          </a:cxn>
                          <a:cxn ang="T116">
                            <a:pos x="T52" y="T53"/>
                          </a:cxn>
                          <a:cxn ang="T117">
                            <a:pos x="T54" y="T55"/>
                          </a:cxn>
                          <a:cxn ang="T118">
                            <a:pos x="T56" y="T57"/>
                          </a:cxn>
                          <a:cxn ang="T119">
                            <a:pos x="T58" y="T59"/>
                          </a:cxn>
                          <a:cxn ang="T120">
                            <a:pos x="T60" y="T61"/>
                          </a:cxn>
                          <a:cxn ang="T121">
                            <a:pos x="T62" y="T63"/>
                          </a:cxn>
                          <a:cxn ang="T122">
                            <a:pos x="T64" y="T65"/>
                          </a:cxn>
                          <a:cxn ang="T123">
                            <a:pos x="T66" y="T67"/>
                          </a:cxn>
                          <a:cxn ang="T124">
                            <a:pos x="T68" y="T69"/>
                          </a:cxn>
                          <a:cxn ang="T125">
                            <a:pos x="T70" y="T71"/>
                          </a:cxn>
                          <a:cxn ang="T126">
                            <a:pos x="T72" y="T73"/>
                          </a:cxn>
                          <a:cxn ang="T127">
                            <a:pos x="T74" y="T75"/>
                          </a:cxn>
                          <a:cxn ang="T128">
                            <a:pos x="T76" y="T77"/>
                          </a:cxn>
                          <a:cxn ang="T129">
                            <a:pos x="T78" y="T79"/>
                          </a:cxn>
                          <a:cxn ang="T130">
                            <a:pos x="T80" y="T81"/>
                          </a:cxn>
                          <a:cxn ang="T131">
                            <a:pos x="T82" y="T83"/>
                          </a:cxn>
                          <a:cxn ang="T132">
                            <a:pos x="T84" y="T85"/>
                          </a:cxn>
                          <a:cxn ang="T133">
                            <a:pos x="T86" y="T87"/>
                          </a:cxn>
                          <a:cxn ang="T134">
                            <a:pos x="T88" y="T89"/>
                          </a:cxn>
                        </a:cxnLst>
                        <a:rect l="T135" t="T136" r="T137" b="T138"/>
                        <a:pathLst>
                          <a:path w="992" h="770">
                            <a:moveTo>
                              <a:pt x="808" y="320"/>
                            </a:moveTo>
                            <a:lnTo>
                              <a:pt x="823" y="219"/>
                            </a:lnTo>
                            <a:lnTo>
                              <a:pt x="881" y="181"/>
                            </a:lnTo>
                            <a:lnTo>
                              <a:pt x="950" y="174"/>
                            </a:lnTo>
                            <a:lnTo>
                              <a:pt x="992" y="219"/>
                            </a:lnTo>
                            <a:lnTo>
                              <a:pt x="973" y="308"/>
                            </a:lnTo>
                            <a:lnTo>
                              <a:pt x="935" y="427"/>
                            </a:lnTo>
                            <a:lnTo>
                              <a:pt x="857" y="562"/>
                            </a:lnTo>
                            <a:lnTo>
                              <a:pt x="761" y="677"/>
                            </a:lnTo>
                            <a:lnTo>
                              <a:pt x="681" y="739"/>
                            </a:lnTo>
                            <a:lnTo>
                              <a:pt x="592" y="770"/>
                            </a:lnTo>
                            <a:lnTo>
                              <a:pt x="507" y="759"/>
                            </a:lnTo>
                            <a:lnTo>
                              <a:pt x="442" y="723"/>
                            </a:lnTo>
                            <a:lnTo>
                              <a:pt x="419" y="666"/>
                            </a:lnTo>
                            <a:lnTo>
                              <a:pt x="392" y="566"/>
                            </a:lnTo>
                            <a:lnTo>
                              <a:pt x="361" y="382"/>
                            </a:lnTo>
                            <a:lnTo>
                              <a:pt x="338" y="254"/>
                            </a:lnTo>
                            <a:lnTo>
                              <a:pt x="338" y="104"/>
                            </a:lnTo>
                            <a:lnTo>
                              <a:pt x="323" y="78"/>
                            </a:lnTo>
                            <a:lnTo>
                              <a:pt x="277" y="70"/>
                            </a:lnTo>
                            <a:lnTo>
                              <a:pt x="223" y="112"/>
                            </a:lnTo>
                            <a:lnTo>
                              <a:pt x="173" y="181"/>
                            </a:lnTo>
                            <a:lnTo>
                              <a:pt x="115" y="219"/>
                            </a:lnTo>
                            <a:lnTo>
                              <a:pt x="27" y="219"/>
                            </a:lnTo>
                            <a:lnTo>
                              <a:pt x="0" y="196"/>
                            </a:lnTo>
                            <a:lnTo>
                              <a:pt x="0" y="158"/>
                            </a:lnTo>
                            <a:lnTo>
                              <a:pt x="39" y="123"/>
                            </a:lnTo>
                            <a:lnTo>
                              <a:pt x="81" y="135"/>
                            </a:lnTo>
                            <a:lnTo>
                              <a:pt x="119" y="127"/>
                            </a:lnTo>
                            <a:lnTo>
                              <a:pt x="189" y="78"/>
                            </a:lnTo>
                            <a:lnTo>
                              <a:pt x="257" y="23"/>
                            </a:lnTo>
                            <a:lnTo>
                              <a:pt x="323" y="8"/>
                            </a:lnTo>
                            <a:lnTo>
                              <a:pt x="415" y="0"/>
                            </a:lnTo>
                            <a:lnTo>
                              <a:pt x="419" y="42"/>
                            </a:lnTo>
                            <a:lnTo>
                              <a:pt x="397" y="89"/>
                            </a:lnTo>
                            <a:lnTo>
                              <a:pt x="392" y="208"/>
                            </a:lnTo>
                            <a:lnTo>
                              <a:pt x="419" y="366"/>
                            </a:lnTo>
                            <a:lnTo>
                              <a:pt x="462" y="520"/>
                            </a:lnTo>
                            <a:lnTo>
                              <a:pt x="499" y="612"/>
                            </a:lnTo>
                            <a:lnTo>
                              <a:pt x="558" y="655"/>
                            </a:lnTo>
                            <a:lnTo>
                              <a:pt x="615" y="655"/>
                            </a:lnTo>
                            <a:lnTo>
                              <a:pt x="673" y="612"/>
                            </a:lnTo>
                            <a:lnTo>
                              <a:pt x="750" y="515"/>
                            </a:lnTo>
                            <a:lnTo>
                              <a:pt x="800" y="377"/>
                            </a:lnTo>
                            <a:lnTo>
                              <a:pt x="808" y="320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3" name="Freeform 150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414" y="1540"/>
                        <a:ext cx="474" cy="848"/>
                      </a:xfrm>
                      <a:custGeom>
                        <a:avLst/>
                        <a:gdLst>
                          <a:gd name="T0" fmla="*/ 2 w 699"/>
                          <a:gd name="T1" fmla="*/ 6 h 1216"/>
                          <a:gd name="T2" fmla="*/ 2 w 699"/>
                          <a:gd name="T3" fmla="*/ 7 h 1216"/>
                          <a:gd name="T4" fmla="*/ 2 w 699"/>
                          <a:gd name="T5" fmla="*/ 7 h 1216"/>
                          <a:gd name="T6" fmla="*/ 3 w 699"/>
                          <a:gd name="T7" fmla="*/ 7 h 1216"/>
                          <a:gd name="T8" fmla="*/ 3 w 699"/>
                          <a:gd name="T9" fmla="*/ 7 h 1216"/>
                          <a:gd name="T10" fmla="*/ 3 w 699"/>
                          <a:gd name="T11" fmla="*/ 8 h 1216"/>
                          <a:gd name="T12" fmla="*/ 3 w 699"/>
                          <a:gd name="T13" fmla="*/ 8 h 1216"/>
                          <a:gd name="T14" fmla="*/ 2 w 699"/>
                          <a:gd name="T15" fmla="*/ 7 h 1216"/>
                          <a:gd name="T16" fmla="*/ 1 w 699"/>
                          <a:gd name="T17" fmla="*/ 7 h 1216"/>
                          <a:gd name="T18" fmla="*/ 1 w 699"/>
                          <a:gd name="T19" fmla="*/ 6 h 1216"/>
                          <a:gd name="T20" fmla="*/ 1 w 699"/>
                          <a:gd name="T21" fmla="*/ 5 h 1216"/>
                          <a:gd name="T22" fmla="*/ 1 w 699"/>
                          <a:gd name="T23" fmla="*/ 4 h 1216"/>
                          <a:gd name="T24" fmla="*/ 1 w 699"/>
                          <a:gd name="T25" fmla="*/ 2 h 1216"/>
                          <a:gd name="T26" fmla="*/ 1 w 699"/>
                          <a:gd name="T27" fmla="*/ 2 h 1216"/>
                          <a:gd name="T28" fmla="*/ 1 w 699"/>
                          <a:gd name="T29" fmla="*/ 1 h 1216"/>
                          <a:gd name="T30" fmla="*/ 1 w 699"/>
                          <a:gd name="T31" fmla="*/ 1 h 1216"/>
                          <a:gd name="T32" fmla="*/ 0 w 699"/>
                          <a:gd name="T33" fmla="*/ 1 h 1216"/>
                          <a:gd name="T34" fmla="*/ 1 w 699"/>
                          <a:gd name="T35" fmla="*/ 1 h 1216"/>
                          <a:gd name="T36" fmla="*/ 1 w 699"/>
                          <a:gd name="T37" fmla="*/ 1 h 1216"/>
                          <a:gd name="T38" fmla="*/ 1 w 699"/>
                          <a:gd name="T39" fmla="*/ 1 h 1216"/>
                          <a:gd name="T40" fmla="*/ 1 w 699"/>
                          <a:gd name="T41" fmla="*/ 1 h 1216"/>
                          <a:gd name="T42" fmla="*/ 1 w 699"/>
                          <a:gd name="T43" fmla="*/ 1 h 1216"/>
                          <a:gd name="T44" fmla="*/ 1 w 699"/>
                          <a:gd name="T45" fmla="*/ 1 h 1216"/>
                          <a:gd name="T46" fmla="*/ 1 w 699"/>
                          <a:gd name="T47" fmla="*/ 1 h 1216"/>
                          <a:gd name="T48" fmla="*/ 1 w 699"/>
                          <a:gd name="T49" fmla="*/ 1 h 1216"/>
                          <a:gd name="T50" fmla="*/ 1 w 699"/>
                          <a:gd name="T51" fmla="*/ 1 h 1216"/>
                          <a:gd name="T52" fmla="*/ 1 w 699"/>
                          <a:gd name="T53" fmla="*/ 0 h 1216"/>
                          <a:gd name="T54" fmla="*/ 1 w 699"/>
                          <a:gd name="T55" fmla="*/ 1 h 1216"/>
                          <a:gd name="T56" fmla="*/ 1 w 699"/>
                          <a:gd name="T57" fmla="*/ 1 h 1216"/>
                          <a:gd name="T58" fmla="*/ 1 w 699"/>
                          <a:gd name="T59" fmla="*/ 1 h 1216"/>
                          <a:gd name="T60" fmla="*/ 1 w 699"/>
                          <a:gd name="T61" fmla="*/ 1 h 1216"/>
                          <a:gd name="T62" fmla="*/ 1 w 699"/>
                          <a:gd name="T63" fmla="*/ 1 h 1216"/>
                          <a:gd name="T64" fmla="*/ 1 w 699"/>
                          <a:gd name="T65" fmla="*/ 1 h 1216"/>
                          <a:gd name="T66" fmla="*/ 1 w 699"/>
                          <a:gd name="T67" fmla="*/ 1 h 1216"/>
                          <a:gd name="T68" fmla="*/ 1 w 699"/>
                          <a:gd name="T69" fmla="*/ 1 h 1216"/>
                          <a:gd name="T70" fmla="*/ 1 w 699"/>
                          <a:gd name="T71" fmla="*/ 1 h 1216"/>
                          <a:gd name="T72" fmla="*/ 1 w 699"/>
                          <a:gd name="T73" fmla="*/ 2 h 1216"/>
                          <a:gd name="T74" fmla="*/ 1 w 699"/>
                          <a:gd name="T75" fmla="*/ 3 h 1216"/>
                          <a:gd name="T76" fmla="*/ 1 w 699"/>
                          <a:gd name="T77" fmla="*/ 4 h 1216"/>
                          <a:gd name="T78" fmla="*/ 1 w 699"/>
                          <a:gd name="T79" fmla="*/ 5 h 1216"/>
                          <a:gd name="T80" fmla="*/ 1 w 699"/>
                          <a:gd name="T81" fmla="*/ 6 h 1216"/>
                          <a:gd name="T82" fmla="*/ 2 w 699"/>
                          <a:gd name="T83" fmla="*/ 6 h 121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699"/>
                          <a:gd name="T127" fmla="*/ 0 h 1216"/>
                          <a:gd name="T128" fmla="*/ 699 w 699"/>
                          <a:gd name="T129" fmla="*/ 1216 h 1216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699" h="1216">
                            <a:moveTo>
                              <a:pt x="445" y="923"/>
                            </a:moveTo>
                            <a:lnTo>
                              <a:pt x="560" y="1039"/>
                            </a:lnTo>
                            <a:lnTo>
                              <a:pt x="606" y="1039"/>
                            </a:lnTo>
                            <a:lnTo>
                              <a:pt x="684" y="1086"/>
                            </a:lnTo>
                            <a:lnTo>
                              <a:pt x="699" y="1139"/>
                            </a:lnTo>
                            <a:lnTo>
                              <a:pt x="676" y="1208"/>
                            </a:lnTo>
                            <a:lnTo>
                              <a:pt x="614" y="1216"/>
                            </a:lnTo>
                            <a:lnTo>
                              <a:pt x="537" y="1162"/>
                            </a:lnTo>
                            <a:lnTo>
                              <a:pt x="383" y="1016"/>
                            </a:lnTo>
                            <a:lnTo>
                              <a:pt x="284" y="878"/>
                            </a:lnTo>
                            <a:lnTo>
                              <a:pt x="237" y="769"/>
                            </a:lnTo>
                            <a:lnTo>
                              <a:pt x="206" y="585"/>
                            </a:lnTo>
                            <a:lnTo>
                              <a:pt x="206" y="346"/>
                            </a:lnTo>
                            <a:lnTo>
                              <a:pt x="198" y="285"/>
                            </a:lnTo>
                            <a:lnTo>
                              <a:pt x="153" y="239"/>
                            </a:lnTo>
                            <a:lnTo>
                              <a:pt x="22" y="247"/>
                            </a:lnTo>
                            <a:lnTo>
                              <a:pt x="0" y="223"/>
                            </a:lnTo>
                            <a:lnTo>
                              <a:pt x="29" y="208"/>
                            </a:lnTo>
                            <a:lnTo>
                              <a:pt x="122" y="200"/>
                            </a:lnTo>
                            <a:lnTo>
                              <a:pt x="138" y="185"/>
                            </a:lnTo>
                            <a:lnTo>
                              <a:pt x="6" y="107"/>
                            </a:lnTo>
                            <a:lnTo>
                              <a:pt x="6" y="77"/>
                            </a:lnTo>
                            <a:lnTo>
                              <a:pt x="29" y="70"/>
                            </a:lnTo>
                            <a:lnTo>
                              <a:pt x="138" y="130"/>
                            </a:lnTo>
                            <a:lnTo>
                              <a:pt x="161" y="123"/>
                            </a:lnTo>
                            <a:lnTo>
                              <a:pt x="138" y="8"/>
                            </a:lnTo>
                            <a:lnTo>
                              <a:pt x="153" y="0"/>
                            </a:lnTo>
                            <a:lnTo>
                              <a:pt x="169" y="8"/>
                            </a:lnTo>
                            <a:lnTo>
                              <a:pt x="198" y="123"/>
                            </a:lnTo>
                            <a:lnTo>
                              <a:pt x="222" y="130"/>
                            </a:lnTo>
                            <a:lnTo>
                              <a:pt x="284" y="8"/>
                            </a:lnTo>
                            <a:lnTo>
                              <a:pt x="299" y="8"/>
                            </a:lnTo>
                            <a:lnTo>
                              <a:pt x="299" y="46"/>
                            </a:lnTo>
                            <a:lnTo>
                              <a:pt x="260" y="146"/>
                            </a:lnTo>
                            <a:lnTo>
                              <a:pt x="260" y="200"/>
                            </a:lnTo>
                            <a:lnTo>
                              <a:pt x="276" y="270"/>
                            </a:lnTo>
                            <a:lnTo>
                              <a:pt x="268" y="361"/>
                            </a:lnTo>
                            <a:lnTo>
                              <a:pt x="276" y="531"/>
                            </a:lnTo>
                            <a:lnTo>
                              <a:pt x="291" y="639"/>
                            </a:lnTo>
                            <a:lnTo>
                              <a:pt x="330" y="762"/>
                            </a:lnTo>
                            <a:lnTo>
                              <a:pt x="383" y="855"/>
                            </a:lnTo>
                            <a:lnTo>
                              <a:pt x="445" y="923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4" name="Freeform 151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793" y="1150"/>
                        <a:ext cx="620" cy="708"/>
                      </a:xfrm>
                      <a:custGeom>
                        <a:avLst/>
                        <a:gdLst>
                          <a:gd name="T0" fmla="*/ 1 w 915"/>
                          <a:gd name="T1" fmla="*/ 1 h 1139"/>
                          <a:gd name="T2" fmla="*/ 0 w 915"/>
                          <a:gd name="T3" fmla="*/ 1 h 1139"/>
                          <a:gd name="T4" fmla="*/ 1 w 915"/>
                          <a:gd name="T5" fmla="*/ 1 h 1139"/>
                          <a:gd name="T6" fmla="*/ 1 w 915"/>
                          <a:gd name="T7" fmla="*/ 1 h 1139"/>
                          <a:gd name="T8" fmla="*/ 1 w 915"/>
                          <a:gd name="T9" fmla="*/ 1 h 1139"/>
                          <a:gd name="T10" fmla="*/ 1 w 915"/>
                          <a:gd name="T11" fmla="*/ 1 h 1139"/>
                          <a:gd name="T12" fmla="*/ 2 w 915"/>
                          <a:gd name="T13" fmla="*/ 1 h 1139"/>
                          <a:gd name="T14" fmla="*/ 3 w 915"/>
                          <a:gd name="T15" fmla="*/ 1 h 1139"/>
                          <a:gd name="T16" fmla="*/ 3 w 915"/>
                          <a:gd name="T17" fmla="*/ 1 h 1139"/>
                          <a:gd name="T18" fmla="*/ 3 w 915"/>
                          <a:gd name="T19" fmla="*/ 1 h 1139"/>
                          <a:gd name="T20" fmla="*/ 3 w 915"/>
                          <a:gd name="T21" fmla="*/ 1 h 1139"/>
                          <a:gd name="T22" fmla="*/ 3 w 915"/>
                          <a:gd name="T23" fmla="*/ 1 h 1139"/>
                          <a:gd name="T24" fmla="*/ 3 w 915"/>
                          <a:gd name="T25" fmla="*/ 1 h 1139"/>
                          <a:gd name="T26" fmla="*/ 4 w 915"/>
                          <a:gd name="T27" fmla="*/ 1 h 1139"/>
                          <a:gd name="T28" fmla="*/ 4 w 915"/>
                          <a:gd name="T29" fmla="*/ 1 h 1139"/>
                          <a:gd name="T30" fmla="*/ 3 w 915"/>
                          <a:gd name="T31" fmla="*/ 1 h 1139"/>
                          <a:gd name="T32" fmla="*/ 3 w 915"/>
                          <a:gd name="T33" fmla="*/ 1 h 1139"/>
                          <a:gd name="T34" fmla="*/ 3 w 915"/>
                          <a:gd name="T35" fmla="*/ 1 h 1139"/>
                          <a:gd name="T36" fmla="*/ 3 w 915"/>
                          <a:gd name="T37" fmla="*/ 1 h 1139"/>
                          <a:gd name="T38" fmla="*/ 3 w 915"/>
                          <a:gd name="T39" fmla="*/ 1 h 1139"/>
                          <a:gd name="T40" fmla="*/ 3 w 915"/>
                          <a:gd name="T41" fmla="*/ 1 h 1139"/>
                          <a:gd name="T42" fmla="*/ 3 w 915"/>
                          <a:gd name="T43" fmla="*/ 1 h 1139"/>
                          <a:gd name="T44" fmla="*/ 3 w 915"/>
                          <a:gd name="T45" fmla="*/ 1 h 1139"/>
                          <a:gd name="T46" fmla="*/ 3 w 915"/>
                          <a:gd name="T47" fmla="*/ 0 h 1139"/>
                          <a:gd name="T48" fmla="*/ 3 w 915"/>
                          <a:gd name="T49" fmla="*/ 1 h 1139"/>
                          <a:gd name="T50" fmla="*/ 3 w 915"/>
                          <a:gd name="T51" fmla="*/ 1 h 1139"/>
                          <a:gd name="T52" fmla="*/ 3 w 915"/>
                          <a:gd name="T53" fmla="*/ 1 h 1139"/>
                          <a:gd name="T54" fmla="*/ 3 w 915"/>
                          <a:gd name="T55" fmla="*/ 1 h 1139"/>
                          <a:gd name="T56" fmla="*/ 3 w 915"/>
                          <a:gd name="T57" fmla="*/ 1 h 1139"/>
                          <a:gd name="T58" fmla="*/ 3 w 915"/>
                          <a:gd name="T59" fmla="*/ 1 h 1139"/>
                          <a:gd name="T60" fmla="*/ 3 w 915"/>
                          <a:gd name="T61" fmla="*/ 1 h 1139"/>
                          <a:gd name="T62" fmla="*/ 3 w 915"/>
                          <a:gd name="T63" fmla="*/ 1 h 1139"/>
                          <a:gd name="T64" fmla="*/ 3 w 915"/>
                          <a:gd name="T65" fmla="*/ 1 h 1139"/>
                          <a:gd name="T66" fmla="*/ 3 w 915"/>
                          <a:gd name="T67" fmla="*/ 1 h 1139"/>
                          <a:gd name="T68" fmla="*/ 3 w 915"/>
                          <a:gd name="T69" fmla="*/ 1 h 1139"/>
                          <a:gd name="T70" fmla="*/ 3 w 915"/>
                          <a:gd name="T71" fmla="*/ 1 h 1139"/>
                          <a:gd name="T72" fmla="*/ 3 w 915"/>
                          <a:gd name="T73" fmla="*/ 1 h 1139"/>
                          <a:gd name="T74" fmla="*/ 2 w 915"/>
                          <a:gd name="T75" fmla="*/ 1 h 1139"/>
                          <a:gd name="T76" fmla="*/ 2 w 915"/>
                          <a:gd name="T77" fmla="*/ 1 h 1139"/>
                          <a:gd name="T78" fmla="*/ 2 w 915"/>
                          <a:gd name="T79" fmla="*/ 1 h 1139"/>
                          <a:gd name="T80" fmla="*/ 1 w 915"/>
                          <a:gd name="T81" fmla="*/ 1 h 1139"/>
                          <a:gd name="T82" fmla="*/ 1 w 915"/>
                          <a:gd name="T83" fmla="*/ 1 h 1139"/>
                          <a:gd name="T84" fmla="*/ 1 w 915"/>
                          <a:gd name="T85" fmla="*/ 1 h 1139"/>
                          <a:gd name="T86" fmla="*/ 1 w 915"/>
                          <a:gd name="T87" fmla="*/ 1 h 1139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915"/>
                          <a:gd name="T133" fmla="*/ 0 h 1139"/>
                          <a:gd name="T134" fmla="*/ 915 w 915"/>
                          <a:gd name="T135" fmla="*/ 1139 h 1139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915" h="1139">
                            <a:moveTo>
                              <a:pt x="15" y="1008"/>
                            </a:moveTo>
                            <a:lnTo>
                              <a:pt x="0" y="1061"/>
                            </a:lnTo>
                            <a:lnTo>
                              <a:pt x="15" y="1139"/>
                            </a:lnTo>
                            <a:lnTo>
                              <a:pt x="70" y="1139"/>
                            </a:lnTo>
                            <a:lnTo>
                              <a:pt x="231" y="1108"/>
                            </a:lnTo>
                            <a:lnTo>
                              <a:pt x="408" y="1046"/>
                            </a:lnTo>
                            <a:lnTo>
                              <a:pt x="554" y="946"/>
                            </a:lnTo>
                            <a:lnTo>
                              <a:pt x="639" y="816"/>
                            </a:lnTo>
                            <a:lnTo>
                              <a:pt x="715" y="593"/>
                            </a:lnTo>
                            <a:lnTo>
                              <a:pt x="738" y="385"/>
                            </a:lnTo>
                            <a:lnTo>
                              <a:pt x="738" y="285"/>
                            </a:lnTo>
                            <a:lnTo>
                              <a:pt x="777" y="224"/>
                            </a:lnTo>
                            <a:lnTo>
                              <a:pt x="845" y="200"/>
                            </a:lnTo>
                            <a:lnTo>
                              <a:pt x="907" y="200"/>
                            </a:lnTo>
                            <a:lnTo>
                              <a:pt x="915" y="169"/>
                            </a:lnTo>
                            <a:lnTo>
                              <a:pt x="823" y="177"/>
                            </a:lnTo>
                            <a:lnTo>
                              <a:pt x="808" y="154"/>
                            </a:lnTo>
                            <a:lnTo>
                              <a:pt x="884" y="70"/>
                            </a:lnTo>
                            <a:lnTo>
                              <a:pt x="868" y="47"/>
                            </a:lnTo>
                            <a:lnTo>
                              <a:pt x="853" y="62"/>
                            </a:lnTo>
                            <a:lnTo>
                              <a:pt x="792" y="123"/>
                            </a:lnTo>
                            <a:lnTo>
                              <a:pt x="777" y="123"/>
                            </a:lnTo>
                            <a:lnTo>
                              <a:pt x="777" y="16"/>
                            </a:lnTo>
                            <a:lnTo>
                              <a:pt x="761" y="0"/>
                            </a:lnTo>
                            <a:lnTo>
                              <a:pt x="738" y="8"/>
                            </a:lnTo>
                            <a:lnTo>
                              <a:pt x="746" y="123"/>
                            </a:lnTo>
                            <a:lnTo>
                              <a:pt x="730" y="131"/>
                            </a:lnTo>
                            <a:lnTo>
                              <a:pt x="668" y="70"/>
                            </a:lnTo>
                            <a:lnTo>
                              <a:pt x="623" y="62"/>
                            </a:lnTo>
                            <a:lnTo>
                              <a:pt x="631" y="93"/>
                            </a:lnTo>
                            <a:lnTo>
                              <a:pt x="699" y="162"/>
                            </a:lnTo>
                            <a:lnTo>
                              <a:pt x="699" y="200"/>
                            </a:lnTo>
                            <a:lnTo>
                              <a:pt x="676" y="278"/>
                            </a:lnTo>
                            <a:lnTo>
                              <a:pt x="676" y="346"/>
                            </a:lnTo>
                            <a:lnTo>
                              <a:pt x="676" y="462"/>
                            </a:lnTo>
                            <a:lnTo>
                              <a:pt x="645" y="608"/>
                            </a:lnTo>
                            <a:lnTo>
                              <a:pt x="615" y="700"/>
                            </a:lnTo>
                            <a:lnTo>
                              <a:pt x="561" y="816"/>
                            </a:lnTo>
                            <a:lnTo>
                              <a:pt x="499" y="908"/>
                            </a:lnTo>
                            <a:lnTo>
                              <a:pt x="454" y="954"/>
                            </a:lnTo>
                            <a:lnTo>
                              <a:pt x="330" y="993"/>
                            </a:lnTo>
                            <a:lnTo>
                              <a:pt x="215" y="1008"/>
                            </a:lnTo>
                            <a:lnTo>
                              <a:pt x="99" y="1024"/>
                            </a:lnTo>
                            <a:lnTo>
                              <a:pt x="15" y="1008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66265" name="Oval 1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1104"/>
                    <a:ext cx="912" cy="912"/>
                  </a:xfrm>
                  <a:prstGeom prst="ellipse">
                    <a:avLst/>
                  </a:prstGeom>
                  <a:noFill/>
                  <a:ln w="63500">
                    <a:solidFill>
                      <a:srgbClr val="33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/>
                  </a:p>
                </p:txBody>
              </p:sp>
            </p:grpSp>
            <p:grpSp>
              <p:nvGrpSpPr>
                <p:cNvPr id="266258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368" y="2112"/>
                  <a:ext cx="432" cy="240"/>
                  <a:chOff x="-1152" y="3504"/>
                  <a:chExt cx="432" cy="240"/>
                </a:xfrm>
              </p:grpSpPr>
              <p:grpSp>
                <p:nvGrpSpPr>
                  <p:cNvPr id="266259" name="Group 1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-1075" y="3504"/>
                    <a:ext cx="256" cy="210"/>
                    <a:chOff x="1728" y="2064"/>
                    <a:chExt cx="768" cy="672"/>
                  </a:xfrm>
                </p:grpSpPr>
                <p:sp>
                  <p:nvSpPr>
                    <p:cNvPr id="266262" name="AutoShape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28" y="2064"/>
                      <a:ext cx="768" cy="576"/>
                    </a:xfrm>
                    <a:prstGeom prst="horizontalScroll">
                      <a:avLst>
                        <a:gd name="adj" fmla="val 12500"/>
                      </a:avLst>
                    </a:prstGeom>
                    <a:solidFill>
                      <a:srgbClr val="FFFFFF"/>
                    </a:solidFill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400" i="0" baseline="-8000">
                          <a:solidFill>
                            <a:schemeClr val="bg2"/>
                          </a:solidFill>
                        </a:rPr>
                        <a:t>Exit</a:t>
                      </a:r>
                      <a:endParaRPr lang="en-CA" altLang="en-US" sz="2400" i="0" baseline="-8000">
                        <a:solidFill>
                          <a:schemeClr val="bg2"/>
                        </a:solidFill>
                      </a:endParaRPr>
                    </a:p>
                  </p:txBody>
                </p:sp>
                <p:sp>
                  <p:nvSpPr>
                    <p:cNvPr id="266263" name="Line 1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12" y="2592"/>
                      <a:ext cx="0" cy="144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6260" name="Line 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-1152" y="3504"/>
                    <a:ext cx="432" cy="240"/>
                  </a:xfrm>
                  <a:prstGeom prst="line">
                    <a:avLst/>
                  </a:prstGeom>
                  <a:noFill/>
                  <a:ln w="22225">
                    <a:solidFill>
                      <a:schemeClr val="hlink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261" name="Line 15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-1152" y="3504"/>
                    <a:ext cx="432" cy="240"/>
                  </a:xfrm>
                  <a:prstGeom prst="line">
                    <a:avLst/>
                  </a:prstGeom>
                  <a:noFill/>
                  <a:ln w="22225">
                    <a:solidFill>
                      <a:schemeClr val="hlink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6256" name="Text Box 159"/>
              <p:cNvSpPr txBox="1">
                <a:spLocks noChangeArrowheads="1"/>
              </p:cNvSpPr>
              <p:nvPr/>
            </p:nvSpPr>
            <p:spPr bwMode="auto">
              <a:xfrm>
                <a:off x="1445" y="669"/>
                <a:ext cx="2960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i="0">
                    <a:solidFill>
                      <a:schemeClr val="tx2"/>
                    </a:solidFill>
                  </a:rPr>
                  <a:t>Maintaining Loop Invariant</a:t>
                </a:r>
              </a:p>
            </p:txBody>
          </p:sp>
        </p:grpSp>
        <p:sp>
          <p:nvSpPr>
            <p:cNvPr id="266253" name="AutoShape 160"/>
            <p:cNvSpPr>
              <a:spLocks noChangeArrowheads="1"/>
            </p:cNvSpPr>
            <p:nvPr/>
          </p:nvSpPr>
          <p:spPr bwMode="auto">
            <a:xfrm>
              <a:off x="1488" y="3104"/>
              <a:ext cx="4272" cy="1216"/>
            </a:xfrm>
            <a:prstGeom prst="wedgeRoundRectCallout">
              <a:avLst>
                <a:gd name="adj1" fmla="val -70694"/>
                <a:gd name="adj2" fmla="val -39556"/>
                <a:gd name="adj3" fmla="val 16667"/>
              </a:avLst>
            </a:prstGeom>
            <a:noFill/>
            <a:ln w="19050">
              <a:solidFill>
                <a:srgbClr val="00FFFF">
                  <a:lumMod val="100000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Group 31"/>
          <p:cNvGrpSpPr>
            <a:grpSpLocks/>
          </p:cNvGrpSpPr>
          <p:nvPr/>
        </p:nvGrpSpPr>
        <p:grpSpPr bwMode="auto">
          <a:xfrm>
            <a:off x="981075" y="76200"/>
            <a:ext cx="7373938" cy="2025650"/>
            <a:chOff x="618" y="48"/>
            <a:chExt cx="4645" cy="1276"/>
          </a:xfrm>
        </p:grpSpPr>
        <p:grpSp>
          <p:nvGrpSpPr>
            <p:cNvPr id="267284" name="Group 30"/>
            <p:cNvGrpSpPr>
              <a:grpSpLocks/>
            </p:cNvGrpSpPr>
            <p:nvPr/>
          </p:nvGrpSpPr>
          <p:grpSpPr bwMode="auto">
            <a:xfrm>
              <a:off x="1887" y="459"/>
              <a:ext cx="3376" cy="865"/>
              <a:chOff x="1887" y="459"/>
              <a:chExt cx="3376" cy="865"/>
            </a:xfrm>
          </p:grpSpPr>
          <p:sp>
            <p:nvSpPr>
              <p:cNvPr id="267300" name="Text Box 8"/>
              <p:cNvSpPr txBox="1">
                <a:spLocks noChangeArrowheads="1"/>
              </p:cNvSpPr>
              <p:nvPr/>
            </p:nvSpPr>
            <p:spPr bwMode="auto">
              <a:xfrm>
                <a:off x="1887" y="459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FFC000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FFC000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C</a:t>
                </a:r>
                <a:endParaRPr lang="en-CA" altLang="en-US" sz="2800" i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67301" name="Text Box 9"/>
              <p:cNvSpPr txBox="1">
                <a:spLocks noChangeArrowheads="1"/>
              </p:cNvSpPr>
              <p:nvPr/>
            </p:nvSpPr>
            <p:spPr bwMode="auto">
              <a:xfrm>
                <a:off x="4037" y="711"/>
                <a:ext cx="122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&lt;postCond&gt;</a:t>
                </a: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67302" name="AutoShape 10"/>
              <p:cNvSpPr>
                <a:spLocks noChangeArrowheads="1"/>
              </p:cNvSpPr>
              <p:nvPr/>
            </p:nvSpPr>
            <p:spPr bwMode="auto">
              <a:xfrm>
                <a:off x="3471" y="731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267285" name="Group 11"/>
            <p:cNvGrpSpPr>
              <a:grpSpLocks noChangeAspect="1"/>
            </p:cNvGrpSpPr>
            <p:nvPr/>
          </p:nvGrpSpPr>
          <p:grpSpPr bwMode="auto">
            <a:xfrm>
              <a:off x="618" y="432"/>
              <a:ext cx="705" cy="737"/>
              <a:chOff x="4641" y="2352"/>
              <a:chExt cx="735" cy="768"/>
            </a:xfrm>
          </p:grpSpPr>
          <p:sp>
            <p:nvSpPr>
              <p:cNvPr id="267287" name="Freeform 12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7288" name="Group 13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67298" name="AutoShap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7299" name="Line 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7289" name="Oval 16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67290" name="Picture 1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67291" name="Group 18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67292" name="Freeform 1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2 w 600"/>
                    <a:gd name="T37" fmla="*/ 1 h 608"/>
                    <a:gd name="T38" fmla="*/ 2 w 600"/>
                    <a:gd name="T39" fmla="*/ 1 h 608"/>
                    <a:gd name="T40" fmla="*/ 2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3" name="Freeform 2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2 w 619"/>
                    <a:gd name="T7" fmla="*/ 0 h 1085"/>
                    <a:gd name="T8" fmla="*/ 2 w 619"/>
                    <a:gd name="T9" fmla="*/ 1 h 1085"/>
                    <a:gd name="T10" fmla="*/ 2 w 619"/>
                    <a:gd name="T11" fmla="*/ 1 h 1085"/>
                    <a:gd name="T12" fmla="*/ 2 w 619"/>
                    <a:gd name="T13" fmla="*/ 1 h 1085"/>
                    <a:gd name="T14" fmla="*/ 2 w 619"/>
                    <a:gd name="T15" fmla="*/ 2 h 1085"/>
                    <a:gd name="T16" fmla="*/ 2 w 619"/>
                    <a:gd name="T17" fmla="*/ 3 h 1085"/>
                    <a:gd name="T18" fmla="*/ 1 w 619"/>
                    <a:gd name="T19" fmla="*/ 3 h 1085"/>
                    <a:gd name="T20" fmla="*/ 1 w 619"/>
                    <a:gd name="T21" fmla="*/ 4 h 1085"/>
                    <a:gd name="T22" fmla="*/ 1 w 619"/>
                    <a:gd name="T23" fmla="*/ 5 h 1085"/>
                    <a:gd name="T24" fmla="*/ 2 w 619"/>
                    <a:gd name="T25" fmla="*/ 5 h 1085"/>
                    <a:gd name="T26" fmla="*/ 2 w 619"/>
                    <a:gd name="T27" fmla="*/ 6 h 1085"/>
                    <a:gd name="T28" fmla="*/ 1 w 619"/>
                    <a:gd name="T29" fmla="*/ 7 h 1085"/>
                    <a:gd name="T30" fmla="*/ 1 w 619"/>
                    <a:gd name="T31" fmla="*/ 7 h 1085"/>
                    <a:gd name="T32" fmla="*/ 1 w 619"/>
                    <a:gd name="T33" fmla="*/ 7 h 1085"/>
                    <a:gd name="T34" fmla="*/ 1 w 619"/>
                    <a:gd name="T35" fmla="*/ 7 h 1085"/>
                    <a:gd name="T36" fmla="*/ 1 w 619"/>
                    <a:gd name="T37" fmla="*/ 7 h 1085"/>
                    <a:gd name="T38" fmla="*/ 1 w 619"/>
                    <a:gd name="T39" fmla="*/ 6 h 1085"/>
                    <a:gd name="T40" fmla="*/ 0 w 619"/>
                    <a:gd name="T41" fmla="*/ 5 h 1085"/>
                    <a:gd name="T42" fmla="*/ 1 w 619"/>
                    <a:gd name="T43" fmla="*/ 4 h 1085"/>
                    <a:gd name="T44" fmla="*/ 1 w 619"/>
                    <a:gd name="T45" fmla="*/ 3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4" name="Freeform 2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13 w 782"/>
                    <a:gd name="T3" fmla="*/ 0 h 808"/>
                    <a:gd name="T4" fmla="*/ 275 w 782"/>
                    <a:gd name="T5" fmla="*/ 0 h 808"/>
                    <a:gd name="T6" fmla="*/ 580 w 782"/>
                    <a:gd name="T7" fmla="*/ 1 h 808"/>
                    <a:gd name="T8" fmla="*/ 941 w 782"/>
                    <a:gd name="T9" fmla="*/ 1 h 808"/>
                    <a:gd name="T10" fmla="*/ 1074 w 782"/>
                    <a:gd name="T11" fmla="*/ 1 h 808"/>
                    <a:gd name="T12" fmla="*/ 1135 w 782"/>
                    <a:gd name="T13" fmla="*/ 1 h 808"/>
                    <a:gd name="T14" fmla="*/ 1147 w 782"/>
                    <a:gd name="T15" fmla="*/ 1 h 808"/>
                    <a:gd name="T16" fmla="*/ 1107 w 782"/>
                    <a:gd name="T17" fmla="*/ 1 h 808"/>
                    <a:gd name="T18" fmla="*/ 995 w 782"/>
                    <a:gd name="T19" fmla="*/ 1 h 808"/>
                    <a:gd name="T20" fmla="*/ 851 w 782"/>
                    <a:gd name="T21" fmla="*/ 1 h 808"/>
                    <a:gd name="T22" fmla="*/ 746 w 782"/>
                    <a:gd name="T23" fmla="*/ 1 h 808"/>
                    <a:gd name="T24" fmla="*/ 698 w 782"/>
                    <a:gd name="T25" fmla="*/ 1 h 808"/>
                    <a:gd name="T26" fmla="*/ 667 w 782"/>
                    <a:gd name="T27" fmla="*/ 1 h 808"/>
                    <a:gd name="T28" fmla="*/ 678 w 782"/>
                    <a:gd name="T29" fmla="*/ 2 h 808"/>
                    <a:gd name="T30" fmla="*/ 686 w 782"/>
                    <a:gd name="T31" fmla="*/ 2 h 808"/>
                    <a:gd name="T32" fmla="*/ 815 w 782"/>
                    <a:gd name="T33" fmla="*/ 2 h 808"/>
                    <a:gd name="T34" fmla="*/ 1019 w 782"/>
                    <a:gd name="T35" fmla="*/ 2 h 808"/>
                    <a:gd name="T36" fmla="*/ 1147 w 782"/>
                    <a:gd name="T37" fmla="*/ 2 h 808"/>
                    <a:gd name="T38" fmla="*/ 1283 w 782"/>
                    <a:gd name="T39" fmla="*/ 2 h 808"/>
                    <a:gd name="T40" fmla="*/ 1325 w 782"/>
                    <a:gd name="T41" fmla="*/ 2 h 808"/>
                    <a:gd name="T42" fmla="*/ 1283 w 782"/>
                    <a:gd name="T43" fmla="*/ 2 h 808"/>
                    <a:gd name="T44" fmla="*/ 1228 w 782"/>
                    <a:gd name="T45" fmla="*/ 2 h 808"/>
                    <a:gd name="T46" fmla="*/ 1135 w 782"/>
                    <a:gd name="T47" fmla="*/ 2 h 808"/>
                    <a:gd name="T48" fmla="*/ 1013 w 782"/>
                    <a:gd name="T49" fmla="*/ 2 h 808"/>
                    <a:gd name="T50" fmla="*/ 881 w 782"/>
                    <a:gd name="T51" fmla="*/ 2 h 808"/>
                    <a:gd name="T52" fmla="*/ 667 w 782"/>
                    <a:gd name="T53" fmla="*/ 2 h 808"/>
                    <a:gd name="T54" fmla="*/ 601 w 782"/>
                    <a:gd name="T55" fmla="*/ 2 h 808"/>
                    <a:gd name="T56" fmla="*/ 566 w 782"/>
                    <a:gd name="T57" fmla="*/ 2 h 808"/>
                    <a:gd name="T58" fmla="*/ 566 w 782"/>
                    <a:gd name="T59" fmla="*/ 2 h 808"/>
                    <a:gd name="T60" fmla="*/ 566 w 782"/>
                    <a:gd name="T61" fmla="*/ 1 h 808"/>
                    <a:gd name="T62" fmla="*/ 658 w 782"/>
                    <a:gd name="T63" fmla="*/ 1 h 808"/>
                    <a:gd name="T64" fmla="*/ 794 w 782"/>
                    <a:gd name="T65" fmla="*/ 1 h 808"/>
                    <a:gd name="T66" fmla="*/ 915 w 782"/>
                    <a:gd name="T67" fmla="*/ 1 h 808"/>
                    <a:gd name="T68" fmla="*/ 990 w 782"/>
                    <a:gd name="T69" fmla="*/ 1 h 808"/>
                    <a:gd name="T70" fmla="*/ 1029 w 782"/>
                    <a:gd name="T71" fmla="*/ 1 h 808"/>
                    <a:gd name="T72" fmla="*/ 1013 w 782"/>
                    <a:gd name="T73" fmla="*/ 1 h 808"/>
                    <a:gd name="T74" fmla="*/ 957 w 782"/>
                    <a:gd name="T75" fmla="*/ 1 h 808"/>
                    <a:gd name="T76" fmla="*/ 881 w 782"/>
                    <a:gd name="T77" fmla="*/ 1 h 808"/>
                    <a:gd name="T78" fmla="*/ 794 w 782"/>
                    <a:gd name="T79" fmla="*/ 1 h 808"/>
                    <a:gd name="T80" fmla="*/ 607 w 782"/>
                    <a:gd name="T81" fmla="*/ 1 h 808"/>
                    <a:gd name="T82" fmla="*/ 327 w 782"/>
                    <a:gd name="T83" fmla="*/ 1 h 808"/>
                    <a:gd name="T84" fmla="*/ 118 w 782"/>
                    <a:gd name="T85" fmla="*/ 1 h 808"/>
                    <a:gd name="T86" fmla="*/ 3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5" name="Freeform 2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7136 w 992"/>
                    <a:gd name="T1" fmla="*/ 1 h 770"/>
                    <a:gd name="T2" fmla="*/ 7271 w 992"/>
                    <a:gd name="T3" fmla="*/ 1 h 770"/>
                    <a:gd name="T4" fmla="*/ 7771 w 992"/>
                    <a:gd name="T5" fmla="*/ 1 h 770"/>
                    <a:gd name="T6" fmla="*/ 8390 w 992"/>
                    <a:gd name="T7" fmla="*/ 1 h 770"/>
                    <a:gd name="T8" fmla="*/ 8757 w 992"/>
                    <a:gd name="T9" fmla="*/ 1 h 770"/>
                    <a:gd name="T10" fmla="*/ 8596 w 992"/>
                    <a:gd name="T11" fmla="*/ 1 h 770"/>
                    <a:gd name="T12" fmla="*/ 8254 w 992"/>
                    <a:gd name="T13" fmla="*/ 1 h 770"/>
                    <a:gd name="T14" fmla="*/ 7569 w 992"/>
                    <a:gd name="T15" fmla="*/ 1 h 770"/>
                    <a:gd name="T16" fmla="*/ 6723 w 992"/>
                    <a:gd name="T17" fmla="*/ 1 h 770"/>
                    <a:gd name="T18" fmla="*/ 6018 w 992"/>
                    <a:gd name="T19" fmla="*/ 1 h 770"/>
                    <a:gd name="T20" fmla="*/ 5228 w 992"/>
                    <a:gd name="T21" fmla="*/ 1 h 770"/>
                    <a:gd name="T22" fmla="*/ 4475 w 992"/>
                    <a:gd name="T23" fmla="*/ 1 h 770"/>
                    <a:gd name="T24" fmla="*/ 3903 w 992"/>
                    <a:gd name="T25" fmla="*/ 1 h 770"/>
                    <a:gd name="T26" fmla="*/ 3694 w 992"/>
                    <a:gd name="T27" fmla="*/ 1 h 770"/>
                    <a:gd name="T28" fmla="*/ 3462 w 992"/>
                    <a:gd name="T29" fmla="*/ 1 h 770"/>
                    <a:gd name="T30" fmla="*/ 3190 w 992"/>
                    <a:gd name="T31" fmla="*/ 1 h 770"/>
                    <a:gd name="T32" fmla="*/ 2986 w 992"/>
                    <a:gd name="T33" fmla="*/ 1 h 770"/>
                    <a:gd name="T34" fmla="*/ 2986 w 992"/>
                    <a:gd name="T35" fmla="*/ 1 h 770"/>
                    <a:gd name="T36" fmla="*/ 2845 w 992"/>
                    <a:gd name="T37" fmla="*/ 1 h 770"/>
                    <a:gd name="T38" fmla="*/ 2455 w 992"/>
                    <a:gd name="T39" fmla="*/ 1 h 770"/>
                    <a:gd name="T40" fmla="*/ 1973 w 992"/>
                    <a:gd name="T41" fmla="*/ 1 h 770"/>
                    <a:gd name="T42" fmla="*/ 1525 w 992"/>
                    <a:gd name="T43" fmla="*/ 1 h 770"/>
                    <a:gd name="T44" fmla="*/ 1012 w 992"/>
                    <a:gd name="T45" fmla="*/ 1 h 770"/>
                    <a:gd name="T46" fmla="*/ 234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48 w 992"/>
                    <a:gd name="T53" fmla="*/ 1 h 770"/>
                    <a:gd name="T54" fmla="*/ 722 w 992"/>
                    <a:gd name="T55" fmla="*/ 1 h 770"/>
                    <a:gd name="T56" fmla="*/ 1045 w 992"/>
                    <a:gd name="T57" fmla="*/ 1 h 770"/>
                    <a:gd name="T58" fmla="*/ 1667 w 992"/>
                    <a:gd name="T59" fmla="*/ 1 h 770"/>
                    <a:gd name="T60" fmla="*/ 2271 w 992"/>
                    <a:gd name="T61" fmla="*/ 1 h 770"/>
                    <a:gd name="T62" fmla="*/ 2845 w 992"/>
                    <a:gd name="T63" fmla="*/ 1 h 770"/>
                    <a:gd name="T64" fmla="*/ 3665 w 992"/>
                    <a:gd name="T65" fmla="*/ 0 h 770"/>
                    <a:gd name="T66" fmla="*/ 3694 w 992"/>
                    <a:gd name="T67" fmla="*/ 1 h 770"/>
                    <a:gd name="T68" fmla="*/ 3509 w 992"/>
                    <a:gd name="T69" fmla="*/ 1 h 770"/>
                    <a:gd name="T70" fmla="*/ 3462 w 992"/>
                    <a:gd name="T71" fmla="*/ 1 h 770"/>
                    <a:gd name="T72" fmla="*/ 3694 w 992"/>
                    <a:gd name="T73" fmla="*/ 1 h 770"/>
                    <a:gd name="T74" fmla="*/ 4080 w 992"/>
                    <a:gd name="T75" fmla="*/ 1 h 770"/>
                    <a:gd name="T76" fmla="*/ 4409 w 992"/>
                    <a:gd name="T77" fmla="*/ 1 h 770"/>
                    <a:gd name="T78" fmla="*/ 4928 w 992"/>
                    <a:gd name="T79" fmla="*/ 1 h 770"/>
                    <a:gd name="T80" fmla="*/ 5430 w 992"/>
                    <a:gd name="T81" fmla="*/ 1 h 770"/>
                    <a:gd name="T82" fmla="*/ 5943 w 992"/>
                    <a:gd name="T83" fmla="*/ 1 h 770"/>
                    <a:gd name="T84" fmla="*/ 6619 w 992"/>
                    <a:gd name="T85" fmla="*/ 1 h 770"/>
                    <a:gd name="T86" fmla="*/ 7065 w 992"/>
                    <a:gd name="T87" fmla="*/ 1 h 770"/>
                    <a:gd name="T88" fmla="*/ 7136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6" name="Freeform 2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2 w 699"/>
                    <a:gd name="T1" fmla="*/ 6 h 1216"/>
                    <a:gd name="T2" fmla="*/ 2 w 699"/>
                    <a:gd name="T3" fmla="*/ 7 h 1216"/>
                    <a:gd name="T4" fmla="*/ 2 w 699"/>
                    <a:gd name="T5" fmla="*/ 7 h 1216"/>
                    <a:gd name="T6" fmla="*/ 3 w 699"/>
                    <a:gd name="T7" fmla="*/ 7 h 1216"/>
                    <a:gd name="T8" fmla="*/ 3 w 699"/>
                    <a:gd name="T9" fmla="*/ 7 h 1216"/>
                    <a:gd name="T10" fmla="*/ 3 w 699"/>
                    <a:gd name="T11" fmla="*/ 8 h 1216"/>
                    <a:gd name="T12" fmla="*/ 3 w 699"/>
                    <a:gd name="T13" fmla="*/ 8 h 1216"/>
                    <a:gd name="T14" fmla="*/ 2 w 699"/>
                    <a:gd name="T15" fmla="*/ 7 h 1216"/>
                    <a:gd name="T16" fmla="*/ 1 w 699"/>
                    <a:gd name="T17" fmla="*/ 7 h 1216"/>
                    <a:gd name="T18" fmla="*/ 1 w 699"/>
                    <a:gd name="T19" fmla="*/ 6 h 1216"/>
                    <a:gd name="T20" fmla="*/ 1 w 699"/>
                    <a:gd name="T21" fmla="*/ 5 h 1216"/>
                    <a:gd name="T22" fmla="*/ 1 w 699"/>
                    <a:gd name="T23" fmla="*/ 4 h 1216"/>
                    <a:gd name="T24" fmla="*/ 1 w 699"/>
                    <a:gd name="T25" fmla="*/ 2 h 1216"/>
                    <a:gd name="T26" fmla="*/ 1 w 699"/>
                    <a:gd name="T27" fmla="*/ 2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2 h 1216"/>
                    <a:gd name="T74" fmla="*/ 1 w 699"/>
                    <a:gd name="T75" fmla="*/ 3 h 1216"/>
                    <a:gd name="T76" fmla="*/ 1 w 699"/>
                    <a:gd name="T77" fmla="*/ 4 h 1216"/>
                    <a:gd name="T78" fmla="*/ 1 w 699"/>
                    <a:gd name="T79" fmla="*/ 5 h 1216"/>
                    <a:gd name="T80" fmla="*/ 1 w 699"/>
                    <a:gd name="T81" fmla="*/ 6 h 1216"/>
                    <a:gd name="T82" fmla="*/ 2 w 699"/>
                    <a:gd name="T83" fmla="*/ 6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7" name="Freeform 2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2 w 915"/>
                    <a:gd name="T13" fmla="*/ 1 h 1139"/>
                    <a:gd name="T14" fmla="*/ 3 w 915"/>
                    <a:gd name="T15" fmla="*/ 1 h 1139"/>
                    <a:gd name="T16" fmla="*/ 3 w 915"/>
                    <a:gd name="T17" fmla="*/ 1 h 1139"/>
                    <a:gd name="T18" fmla="*/ 3 w 915"/>
                    <a:gd name="T19" fmla="*/ 1 h 1139"/>
                    <a:gd name="T20" fmla="*/ 3 w 915"/>
                    <a:gd name="T21" fmla="*/ 1 h 1139"/>
                    <a:gd name="T22" fmla="*/ 3 w 915"/>
                    <a:gd name="T23" fmla="*/ 1 h 1139"/>
                    <a:gd name="T24" fmla="*/ 3 w 915"/>
                    <a:gd name="T25" fmla="*/ 1 h 1139"/>
                    <a:gd name="T26" fmla="*/ 4 w 915"/>
                    <a:gd name="T27" fmla="*/ 1 h 1139"/>
                    <a:gd name="T28" fmla="*/ 4 w 915"/>
                    <a:gd name="T29" fmla="*/ 1 h 1139"/>
                    <a:gd name="T30" fmla="*/ 3 w 915"/>
                    <a:gd name="T31" fmla="*/ 1 h 1139"/>
                    <a:gd name="T32" fmla="*/ 3 w 915"/>
                    <a:gd name="T33" fmla="*/ 1 h 1139"/>
                    <a:gd name="T34" fmla="*/ 3 w 915"/>
                    <a:gd name="T35" fmla="*/ 1 h 1139"/>
                    <a:gd name="T36" fmla="*/ 3 w 915"/>
                    <a:gd name="T37" fmla="*/ 1 h 1139"/>
                    <a:gd name="T38" fmla="*/ 3 w 915"/>
                    <a:gd name="T39" fmla="*/ 1 h 1139"/>
                    <a:gd name="T40" fmla="*/ 3 w 915"/>
                    <a:gd name="T41" fmla="*/ 1 h 1139"/>
                    <a:gd name="T42" fmla="*/ 3 w 915"/>
                    <a:gd name="T43" fmla="*/ 1 h 1139"/>
                    <a:gd name="T44" fmla="*/ 3 w 915"/>
                    <a:gd name="T45" fmla="*/ 1 h 1139"/>
                    <a:gd name="T46" fmla="*/ 3 w 915"/>
                    <a:gd name="T47" fmla="*/ 0 h 1139"/>
                    <a:gd name="T48" fmla="*/ 3 w 915"/>
                    <a:gd name="T49" fmla="*/ 1 h 1139"/>
                    <a:gd name="T50" fmla="*/ 3 w 915"/>
                    <a:gd name="T51" fmla="*/ 1 h 1139"/>
                    <a:gd name="T52" fmla="*/ 3 w 915"/>
                    <a:gd name="T53" fmla="*/ 1 h 1139"/>
                    <a:gd name="T54" fmla="*/ 3 w 915"/>
                    <a:gd name="T55" fmla="*/ 1 h 1139"/>
                    <a:gd name="T56" fmla="*/ 3 w 915"/>
                    <a:gd name="T57" fmla="*/ 1 h 1139"/>
                    <a:gd name="T58" fmla="*/ 3 w 915"/>
                    <a:gd name="T59" fmla="*/ 1 h 1139"/>
                    <a:gd name="T60" fmla="*/ 3 w 915"/>
                    <a:gd name="T61" fmla="*/ 1 h 1139"/>
                    <a:gd name="T62" fmla="*/ 3 w 915"/>
                    <a:gd name="T63" fmla="*/ 1 h 1139"/>
                    <a:gd name="T64" fmla="*/ 3 w 915"/>
                    <a:gd name="T65" fmla="*/ 1 h 1139"/>
                    <a:gd name="T66" fmla="*/ 3 w 915"/>
                    <a:gd name="T67" fmla="*/ 1 h 1139"/>
                    <a:gd name="T68" fmla="*/ 3 w 915"/>
                    <a:gd name="T69" fmla="*/ 1 h 1139"/>
                    <a:gd name="T70" fmla="*/ 3 w 915"/>
                    <a:gd name="T71" fmla="*/ 1 h 1139"/>
                    <a:gd name="T72" fmla="*/ 3 w 915"/>
                    <a:gd name="T73" fmla="*/ 1 h 1139"/>
                    <a:gd name="T74" fmla="*/ 2 w 915"/>
                    <a:gd name="T75" fmla="*/ 1 h 1139"/>
                    <a:gd name="T76" fmla="*/ 2 w 915"/>
                    <a:gd name="T77" fmla="*/ 1 h 1139"/>
                    <a:gd name="T78" fmla="*/ 2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67286" name="Rectangle 25"/>
            <p:cNvSpPr>
              <a:spLocks noChangeArrowheads="1"/>
            </p:cNvSpPr>
            <p:nvPr/>
          </p:nvSpPr>
          <p:spPr bwMode="auto">
            <a:xfrm>
              <a:off x="1434" y="48"/>
              <a:ext cx="294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4400" i="0">
                  <a:solidFill>
                    <a:schemeClr val="tx2"/>
                  </a:solidFill>
                </a:rPr>
                <a:t>Clean up loose ends</a:t>
              </a:r>
              <a:endParaRPr lang="en-US" altLang="en-US" sz="4400" i="0">
                <a:solidFill>
                  <a:schemeClr val="tx2"/>
                </a:solidFill>
              </a:endParaRPr>
            </a:p>
          </p:txBody>
        </p:sp>
      </p:grpSp>
      <p:sp>
        <p:nvSpPr>
          <p:cNvPr id="1067040" name="Rectangle 32"/>
          <p:cNvSpPr>
            <a:spLocks noChangeArrowheads="1"/>
          </p:cNvSpPr>
          <p:nvPr/>
        </p:nvSpPr>
        <p:spPr bwMode="auto">
          <a:xfrm>
            <a:off x="2751138" y="2362200"/>
            <a:ext cx="61452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Alg commit to or reject each object. </a:t>
            </a:r>
          </a:p>
        </p:txBody>
      </p:sp>
      <p:sp>
        <p:nvSpPr>
          <p:cNvPr id="1067041" name="Rectangle 33"/>
          <p:cNvSpPr>
            <a:spLocks noChangeArrowheads="1"/>
          </p:cNvSpPr>
          <p:nvPr/>
        </p:nvSpPr>
        <p:spPr bwMode="auto">
          <a:xfrm>
            <a:off x="2743200" y="2819400"/>
            <a:ext cx="5759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Has given a “solution”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=S</a:t>
            </a:r>
            <a:r>
              <a:rPr lang="en-US" altLang="en-US" i="0"/>
              <a:t>.   </a:t>
            </a:r>
          </a:p>
        </p:txBody>
      </p:sp>
      <p:grpSp>
        <p:nvGrpSpPr>
          <p:cNvPr id="7" name="Group 43"/>
          <p:cNvGrpSpPr>
            <a:grpSpLocks/>
          </p:cNvGrpSpPr>
          <p:nvPr/>
        </p:nvGrpSpPr>
        <p:grpSpPr bwMode="auto">
          <a:xfrm>
            <a:off x="-76200" y="2378075"/>
            <a:ext cx="2819400" cy="519113"/>
            <a:chOff x="-48" y="1498"/>
            <a:chExt cx="1776" cy="327"/>
          </a:xfrm>
        </p:grpSpPr>
        <p:sp>
          <p:nvSpPr>
            <p:cNvPr id="267282" name="Rectangle 26"/>
            <p:cNvSpPr>
              <a:spLocks noChangeArrowheads="1"/>
            </p:cNvSpPr>
            <p:nvPr/>
          </p:nvSpPr>
          <p:spPr bwMode="auto">
            <a:xfrm>
              <a:off x="-48" y="1498"/>
              <a:ext cx="124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FFC000"/>
                  </a:solidFill>
                </a:rPr>
                <a:t>&lt;exit Cond&gt;</a:t>
              </a:r>
              <a:endParaRPr lang="en-US" altLang="en-US" sz="2800" i="0">
                <a:solidFill>
                  <a:srgbClr val="FFC000"/>
                </a:solidFill>
              </a:endParaRPr>
            </a:p>
          </p:txBody>
        </p:sp>
        <p:sp>
          <p:nvSpPr>
            <p:cNvPr id="267283" name="AutoShape 27"/>
            <p:cNvSpPr>
              <a:spLocks noChangeArrowheads="1"/>
            </p:cNvSpPr>
            <p:nvPr/>
          </p:nvSpPr>
          <p:spPr bwMode="auto">
            <a:xfrm>
              <a:off x="1296" y="151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grpSp>
        <p:nvGrpSpPr>
          <p:cNvPr id="8" name="Group 46"/>
          <p:cNvGrpSpPr>
            <a:grpSpLocks/>
          </p:cNvGrpSpPr>
          <p:nvPr/>
        </p:nvGrpSpPr>
        <p:grpSpPr bwMode="auto">
          <a:xfrm>
            <a:off x="-74613" y="3703638"/>
            <a:ext cx="2817813" cy="534987"/>
            <a:chOff x="-47" y="2333"/>
            <a:chExt cx="1775" cy="337"/>
          </a:xfrm>
        </p:grpSpPr>
        <p:sp>
          <p:nvSpPr>
            <p:cNvPr id="267280" name="Rectangle 29"/>
            <p:cNvSpPr>
              <a:spLocks noChangeArrowheads="1"/>
            </p:cNvSpPr>
            <p:nvPr/>
          </p:nvSpPr>
          <p:spPr bwMode="auto">
            <a:xfrm>
              <a:off x="-47" y="2343"/>
              <a:ext cx="5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&lt;LI&gt;</a:t>
              </a:r>
            </a:p>
          </p:txBody>
        </p:sp>
        <p:sp>
          <p:nvSpPr>
            <p:cNvPr id="267281" name="AutoShape 34"/>
            <p:cNvSpPr>
              <a:spLocks noChangeArrowheads="1"/>
            </p:cNvSpPr>
            <p:nvPr/>
          </p:nvSpPr>
          <p:spPr bwMode="auto">
            <a:xfrm>
              <a:off x="1296" y="233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sp>
        <p:nvSpPr>
          <p:cNvPr id="1067043" name="Rectangle 35"/>
          <p:cNvSpPr>
            <a:spLocks noChangeArrowheads="1"/>
          </p:cNvSpPr>
          <p:nvPr/>
        </p:nvSpPr>
        <p:spPr bwMode="auto">
          <a:xfrm>
            <a:off x="2786063" y="3657600"/>
            <a:ext cx="52466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>
                <a:latin typeface="Symbol" pitchFamily="18" charset="2"/>
              </a:rPr>
              <a:t>$</a:t>
            </a:r>
            <a:r>
              <a:rPr lang="en-US" altLang="en-US" i="0"/>
              <a:t> optSol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exit  </a:t>
            </a:r>
            <a:r>
              <a:rPr lang="en-US" altLang="en-US" i="0"/>
              <a:t>that extends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 i="0"/>
              <a:t>.</a:t>
            </a:r>
          </a:p>
        </p:txBody>
      </p:sp>
      <p:sp>
        <p:nvSpPr>
          <p:cNvPr id="1067044" name="Rectangle 36"/>
          <p:cNvSpPr>
            <a:spLocks noChangeArrowheads="1"/>
          </p:cNvSpPr>
          <p:nvPr/>
        </p:nvSpPr>
        <p:spPr bwMode="auto">
          <a:xfrm>
            <a:off x="2852738" y="4191000"/>
            <a:ext cx="49657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=S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 </a:t>
            </a:r>
            <a:r>
              <a:rPr lang="en-US" altLang="en-US" i="0"/>
              <a:t>must be an optSol. </a:t>
            </a:r>
          </a:p>
        </p:txBody>
      </p:sp>
      <p:sp>
        <p:nvSpPr>
          <p:cNvPr id="1067045" name="Text Box 37"/>
          <p:cNvSpPr txBox="1">
            <a:spLocks noChangeArrowheads="1"/>
          </p:cNvSpPr>
          <p:nvPr/>
        </p:nvSpPr>
        <p:spPr bwMode="auto">
          <a:xfrm>
            <a:off x="2794000" y="5062538"/>
            <a:ext cx="2892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/>
              <a:t>Alg returns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 i="0"/>
              <a:t>.</a:t>
            </a:r>
          </a:p>
        </p:txBody>
      </p:sp>
      <p:grpSp>
        <p:nvGrpSpPr>
          <p:cNvPr id="9" name="Group 42"/>
          <p:cNvGrpSpPr>
            <a:grpSpLocks/>
          </p:cNvGrpSpPr>
          <p:nvPr/>
        </p:nvGrpSpPr>
        <p:grpSpPr bwMode="auto">
          <a:xfrm>
            <a:off x="5951538" y="6019800"/>
            <a:ext cx="2784475" cy="534988"/>
            <a:chOff x="1296" y="3600"/>
            <a:chExt cx="1754" cy="337"/>
          </a:xfrm>
        </p:grpSpPr>
        <p:sp>
          <p:nvSpPr>
            <p:cNvPr id="267278" name="Text Box 28"/>
            <p:cNvSpPr txBox="1">
              <a:spLocks noChangeArrowheads="1"/>
            </p:cNvSpPr>
            <p:nvPr/>
          </p:nvSpPr>
          <p:spPr bwMode="auto">
            <a:xfrm>
              <a:off x="1824" y="3610"/>
              <a:ext cx="12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67279" name="AutoShape 39"/>
            <p:cNvSpPr>
              <a:spLocks noChangeArrowheads="1"/>
            </p:cNvSpPr>
            <p:nvPr/>
          </p:nvSpPr>
          <p:spPr bwMode="auto">
            <a:xfrm>
              <a:off x="1296" y="360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10" name="Group 45"/>
          <p:cNvGrpSpPr>
            <a:grpSpLocks/>
          </p:cNvGrpSpPr>
          <p:nvPr/>
        </p:nvGrpSpPr>
        <p:grpSpPr bwMode="auto">
          <a:xfrm>
            <a:off x="1588" y="5105400"/>
            <a:ext cx="2741612" cy="519113"/>
            <a:chOff x="1" y="3216"/>
            <a:chExt cx="1727" cy="327"/>
          </a:xfrm>
        </p:grpSpPr>
        <p:sp>
          <p:nvSpPr>
            <p:cNvPr id="267276" name="Rectangle 40"/>
            <p:cNvSpPr>
              <a:spLocks noChangeArrowheads="1"/>
            </p:cNvSpPr>
            <p:nvPr/>
          </p:nvSpPr>
          <p:spPr bwMode="auto">
            <a:xfrm>
              <a:off x="1" y="3216"/>
              <a:ext cx="8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</a:p>
          </p:txBody>
        </p:sp>
        <p:sp>
          <p:nvSpPr>
            <p:cNvPr id="267277" name="AutoShape 41"/>
            <p:cNvSpPr>
              <a:spLocks noChangeArrowheads="1"/>
            </p:cNvSpPr>
            <p:nvPr/>
          </p:nvSpPr>
          <p:spPr bwMode="auto">
            <a:xfrm>
              <a:off x="1296" y="3216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7040" grpId="0" autoUpdateAnimBg="0"/>
      <p:bldP spid="1067041" grpId="0" autoUpdateAnimBg="0"/>
      <p:bldP spid="1067043" grpId="0" autoUpdateAnimBg="0"/>
      <p:bldP spid="1067044" grpId="0" autoUpdateAnimBg="0"/>
      <p:bldP spid="1067045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1129475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6830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6851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6852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52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6851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6851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268519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6852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6852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852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6831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6850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6851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6851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6850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6850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6831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831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31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831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6850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50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831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6850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6850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6831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6848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849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6850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50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49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pic>
          <p:nvPicPr>
            <p:cNvPr id="26849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849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6849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6837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6837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6848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8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8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6847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7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7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837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837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6846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6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6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6845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5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5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6844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5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5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6844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4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4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6843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3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3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6842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2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2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6841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1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1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6840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1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1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6840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0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0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6839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39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9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6838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38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8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8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8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6835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6835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6836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6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836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6836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2 w 600"/>
                      <a:gd name="T37" fmla="*/ 1 h 608"/>
                      <a:gd name="T38" fmla="*/ 2 w 600"/>
                      <a:gd name="T39" fmla="*/ 1 h 608"/>
                      <a:gd name="T40" fmla="*/ 2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2 w 619"/>
                      <a:gd name="T7" fmla="*/ 0 h 1085"/>
                      <a:gd name="T8" fmla="*/ 2 w 619"/>
                      <a:gd name="T9" fmla="*/ 1 h 1085"/>
                      <a:gd name="T10" fmla="*/ 2 w 619"/>
                      <a:gd name="T11" fmla="*/ 1 h 1085"/>
                      <a:gd name="T12" fmla="*/ 2 w 619"/>
                      <a:gd name="T13" fmla="*/ 1 h 1085"/>
                      <a:gd name="T14" fmla="*/ 2 w 619"/>
                      <a:gd name="T15" fmla="*/ 2 h 1085"/>
                      <a:gd name="T16" fmla="*/ 2 w 619"/>
                      <a:gd name="T17" fmla="*/ 3 h 1085"/>
                      <a:gd name="T18" fmla="*/ 1 w 619"/>
                      <a:gd name="T19" fmla="*/ 3 h 1085"/>
                      <a:gd name="T20" fmla="*/ 1 w 619"/>
                      <a:gd name="T21" fmla="*/ 4 h 1085"/>
                      <a:gd name="T22" fmla="*/ 1 w 619"/>
                      <a:gd name="T23" fmla="*/ 5 h 1085"/>
                      <a:gd name="T24" fmla="*/ 2 w 619"/>
                      <a:gd name="T25" fmla="*/ 5 h 1085"/>
                      <a:gd name="T26" fmla="*/ 2 w 619"/>
                      <a:gd name="T27" fmla="*/ 6 h 1085"/>
                      <a:gd name="T28" fmla="*/ 1 w 619"/>
                      <a:gd name="T29" fmla="*/ 7 h 1085"/>
                      <a:gd name="T30" fmla="*/ 1 w 619"/>
                      <a:gd name="T31" fmla="*/ 7 h 1085"/>
                      <a:gd name="T32" fmla="*/ 1 w 619"/>
                      <a:gd name="T33" fmla="*/ 7 h 1085"/>
                      <a:gd name="T34" fmla="*/ 1 w 619"/>
                      <a:gd name="T35" fmla="*/ 7 h 1085"/>
                      <a:gd name="T36" fmla="*/ 1 w 619"/>
                      <a:gd name="T37" fmla="*/ 7 h 1085"/>
                      <a:gd name="T38" fmla="*/ 1 w 619"/>
                      <a:gd name="T39" fmla="*/ 6 h 1085"/>
                      <a:gd name="T40" fmla="*/ 0 w 619"/>
                      <a:gd name="T41" fmla="*/ 5 h 1085"/>
                      <a:gd name="T42" fmla="*/ 1 w 619"/>
                      <a:gd name="T43" fmla="*/ 4 h 1085"/>
                      <a:gd name="T44" fmla="*/ 1 w 619"/>
                      <a:gd name="T45" fmla="*/ 3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13 w 782"/>
                      <a:gd name="T3" fmla="*/ 0 h 808"/>
                      <a:gd name="T4" fmla="*/ 275 w 782"/>
                      <a:gd name="T5" fmla="*/ 0 h 808"/>
                      <a:gd name="T6" fmla="*/ 580 w 782"/>
                      <a:gd name="T7" fmla="*/ 1 h 808"/>
                      <a:gd name="T8" fmla="*/ 941 w 782"/>
                      <a:gd name="T9" fmla="*/ 1 h 808"/>
                      <a:gd name="T10" fmla="*/ 1074 w 782"/>
                      <a:gd name="T11" fmla="*/ 1 h 808"/>
                      <a:gd name="T12" fmla="*/ 1135 w 782"/>
                      <a:gd name="T13" fmla="*/ 1 h 808"/>
                      <a:gd name="T14" fmla="*/ 1147 w 782"/>
                      <a:gd name="T15" fmla="*/ 1 h 808"/>
                      <a:gd name="T16" fmla="*/ 1107 w 782"/>
                      <a:gd name="T17" fmla="*/ 1 h 808"/>
                      <a:gd name="T18" fmla="*/ 995 w 782"/>
                      <a:gd name="T19" fmla="*/ 1 h 808"/>
                      <a:gd name="T20" fmla="*/ 851 w 782"/>
                      <a:gd name="T21" fmla="*/ 1 h 808"/>
                      <a:gd name="T22" fmla="*/ 746 w 782"/>
                      <a:gd name="T23" fmla="*/ 1 h 808"/>
                      <a:gd name="T24" fmla="*/ 698 w 782"/>
                      <a:gd name="T25" fmla="*/ 1 h 808"/>
                      <a:gd name="T26" fmla="*/ 667 w 782"/>
                      <a:gd name="T27" fmla="*/ 1 h 808"/>
                      <a:gd name="T28" fmla="*/ 678 w 782"/>
                      <a:gd name="T29" fmla="*/ 2 h 808"/>
                      <a:gd name="T30" fmla="*/ 686 w 782"/>
                      <a:gd name="T31" fmla="*/ 2 h 808"/>
                      <a:gd name="T32" fmla="*/ 815 w 782"/>
                      <a:gd name="T33" fmla="*/ 2 h 808"/>
                      <a:gd name="T34" fmla="*/ 1019 w 782"/>
                      <a:gd name="T35" fmla="*/ 2 h 808"/>
                      <a:gd name="T36" fmla="*/ 1147 w 782"/>
                      <a:gd name="T37" fmla="*/ 2 h 808"/>
                      <a:gd name="T38" fmla="*/ 1283 w 782"/>
                      <a:gd name="T39" fmla="*/ 2 h 808"/>
                      <a:gd name="T40" fmla="*/ 1325 w 782"/>
                      <a:gd name="T41" fmla="*/ 2 h 808"/>
                      <a:gd name="T42" fmla="*/ 1283 w 782"/>
                      <a:gd name="T43" fmla="*/ 2 h 808"/>
                      <a:gd name="T44" fmla="*/ 1228 w 782"/>
                      <a:gd name="T45" fmla="*/ 2 h 808"/>
                      <a:gd name="T46" fmla="*/ 1135 w 782"/>
                      <a:gd name="T47" fmla="*/ 2 h 808"/>
                      <a:gd name="T48" fmla="*/ 1013 w 782"/>
                      <a:gd name="T49" fmla="*/ 2 h 808"/>
                      <a:gd name="T50" fmla="*/ 881 w 782"/>
                      <a:gd name="T51" fmla="*/ 2 h 808"/>
                      <a:gd name="T52" fmla="*/ 667 w 782"/>
                      <a:gd name="T53" fmla="*/ 2 h 808"/>
                      <a:gd name="T54" fmla="*/ 601 w 782"/>
                      <a:gd name="T55" fmla="*/ 2 h 808"/>
                      <a:gd name="T56" fmla="*/ 566 w 782"/>
                      <a:gd name="T57" fmla="*/ 2 h 808"/>
                      <a:gd name="T58" fmla="*/ 566 w 782"/>
                      <a:gd name="T59" fmla="*/ 2 h 808"/>
                      <a:gd name="T60" fmla="*/ 566 w 782"/>
                      <a:gd name="T61" fmla="*/ 1 h 808"/>
                      <a:gd name="T62" fmla="*/ 658 w 782"/>
                      <a:gd name="T63" fmla="*/ 1 h 808"/>
                      <a:gd name="T64" fmla="*/ 794 w 782"/>
                      <a:gd name="T65" fmla="*/ 1 h 808"/>
                      <a:gd name="T66" fmla="*/ 915 w 782"/>
                      <a:gd name="T67" fmla="*/ 1 h 808"/>
                      <a:gd name="T68" fmla="*/ 990 w 782"/>
                      <a:gd name="T69" fmla="*/ 1 h 808"/>
                      <a:gd name="T70" fmla="*/ 1029 w 782"/>
                      <a:gd name="T71" fmla="*/ 1 h 808"/>
                      <a:gd name="T72" fmla="*/ 1013 w 782"/>
                      <a:gd name="T73" fmla="*/ 1 h 808"/>
                      <a:gd name="T74" fmla="*/ 957 w 782"/>
                      <a:gd name="T75" fmla="*/ 1 h 808"/>
                      <a:gd name="T76" fmla="*/ 881 w 782"/>
                      <a:gd name="T77" fmla="*/ 1 h 808"/>
                      <a:gd name="T78" fmla="*/ 794 w 782"/>
                      <a:gd name="T79" fmla="*/ 1 h 808"/>
                      <a:gd name="T80" fmla="*/ 607 w 782"/>
                      <a:gd name="T81" fmla="*/ 1 h 808"/>
                      <a:gd name="T82" fmla="*/ 327 w 782"/>
                      <a:gd name="T83" fmla="*/ 1 h 808"/>
                      <a:gd name="T84" fmla="*/ 118 w 782"/>
                      <a:gd name="T85" fmla="*/ 1 h 808"/>
                      <a:gd name="T86" fmla="*/ 34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136 w 992"/>
                      <a:gd name="T1" fmla="*/ 1 h 770"/>
                      <a:gd name="T2" fmla="*/ 7271 w 992"/>
                      <a:gd name="T3" fmla="*/ 1 h 770"/>
                      <a:gd name="T4" fmla="*/ 7771 w 992"/>
                      <a:gd name="T5" fmla="*/ 1 h 770"/>
                      <a:gd name="T6" fmla="*/ 8390 w 992"/>
                      <a:gd name="T7" fmla="*/ 1 h 770"/>
                      <a:gd name="T8" fmla="*/ 8757 w 992"/>
                      <a:gd name="T9" fmla="*/ 1 h 770"/>
                      <a:gd name="T10" fmla="*/ 8596 w 992"/>
                      <a:gd name="T11" fmla="*/ 1 h 770"/>
                      <a:gd name="T12" fmla="*/ 8254 w 992"/>
                      <a:gd name="T13" fmla="*/ 1 h 770"/>
                      <a:gd name="T14" fmla="*/ 7569 w 992"/>
                      <a:gd name="T15" fmla="*/ 1 h 770"/>
                      <a:gd name="T16" fmla="*/ 6723 w 992"/>
                      <a:gd name="T17" fmla="*/ 1 h 770"/>
                      <a:gd name="T18" fmla="*/ 6018 w 992"/>
                      <a:gd name="T19" fmla="*/ 1 h 770"/>
                      <a:gd name="T20" fmla="*/ 5228 w 992"/>
                      <a:gd name="T21" fmla="*/ 1 h 770"/>
                      <a:gd name="T22" fmla="*/ 4475 w 992"/>
                      <a:gd name="T23" fmla="*/ 1 h 770"/>
                      <a:gd name="T24" fmla="*/ 3903 w 992"/>
                      <a:gd name="T25" fmla="*/ 1 h 770"/>
                      <a:gd name="T26" fmla="*/ 3694 w 992"/>
                      <a:gd name="T27" fmla="*/ 1 h 770"/>
                      <a:gd name="T28" fmla="*/ 3462 w 992"/>
                      <a:gd name="T29" fmla="*/ 1 h 770"/>
                      <a:gd name="T30" fmla="*/ 3190 w 992"/>
                      <a:gd name="T31" fmla="*/ 1 h 770"/>
                      <a:gd name="T32" fmla="*/ 2986 w 992"/>
                      <a:gd name="T33" fmla="*/ 1 h 770"/>
                      <a:gd name="T34" fmla="*/ 2986 w 992"/>
                      <a:gd name="T35" fmla="*/ 1 h 770"/>
                      <a:gd name="T36" fmla="*/ 2845 w 992"/>
                      <a:gd name="T37" fmla="*/ 1 h 770"/>
                      <a:gd name="T38" fmla="*/ 2455 w 992"/>
                      <a:gd name="T39" fmla="*/ 1 h 770"/>
                      <a:gd name="T40" fmla="*/ 1973 w 992"/>
                      <a:gd name="T41" fmla="*/ 1 h 770"/>
                      <a:gd name="T42" fmla="*/ 1525 w 992"/>
                      <a:gd name="T43" fmla="*/ 1 h 770"/>
                      <a:gd name="T44" fmla="*/ 1012 w 992"/>
                      <a:gd name="T45" fmla="*/ 1 h 770"/>
                      <a:gd name="T46" fmla="*/ 234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48 w 992"/>
                      <a:gd name="T53" fmla="*/ 1 h 770"/>
                      <a:gd name="T54" fmla="*/ 722 w 992"/>
                      <a:gd name="T55" fmla="*/ 1 h 770"/>
                      <a:gd name="T56" fmla="*/ 1045 w 992"/>
                      <a:gd name="T57" fmla="*/ 1 h 770"/>
                      <a:gd name="T58" fmla="*/ 1667 w 992"/>
                      <a:gd name="T59" fmla="*/ 1 h 770"/>
                      <a:gd name="T60" fmla="*/ 2271 w 992"/>
                      <a:gd name="T61" fmla="*/ 1 h 770"/>
                      <a:gd name="T62" fmla="*/ 2845 w 992"/>
                      <a:gd name="T63" fmla="*/ 1 h 770"/>
                      <a:gd name="T64" fmla="*/ 3665 w 992"/>
                      <a:gd name="T65" fmla="*/ 0 h 770"/>
                      <a:gd name="T66" fmla="*/ 3694 w 992"/>
                      <a:gd name="T67" fmla="*/ 1 h 770"/>
                      <a:gd name="T68" fmla="*/ 3509 w 992"/>
                      <a:gd name="T69" fmla="*/ 1 h 770"/>
                      <a:gd name="T70" fmla="*/ 3462 w 992"/>
                      <a:gd name="T71" fmla="*/ 1 h 770"/>
                      <a:gd name="T72" fmla="*/ 3694 w 992"/>
                      <a:gd name="T73" fmla="*/ 1 h 770"/>
                      <a:gd name="T74" fmla="*/ 4080 w 992"/>
                      <a:gd name="T75" fmla="*/ 1 h 770"/>
                      <a:gd name="T76" fmla="*/ 4409 w 992"/>
                      <a:gd name="T77" fmla="*/ 1 h 770"/>
                      <a:gd name="T78" fmla="*/ 4928 w 992"/>
                      <a:gd name="T79" fmla="*/ 1 h 770"/>
                      <a:gd name="T80" fmla="*/ 5430 w 992"/>
                      <a:gd name="T81" fmla="*/ 1 h 770"/>
                      <a:gd name="T82" fmla="*/ 5943 w 992"/>
                      <a:gd name="T83" fmla="*/ 1 h 770"/>
                      <a:gd name="T84" fmla="*/ 6619 w 992"/>
                      <a:gd name="T85" fmla="*/ 1 h 770"/>
                      <a:gd name="T86" fmla="*/ 7065 w 992"/>
                      <a:gd name="T87" fmla="*/ 1 h 770"/>
                      <a:gd name="T88" fmla="*/ 7136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2 w 699"/>
                      <a:gd name="T1" fmla="*/ 6 h 1216"/>
                      <a:gd name="T2" fmla="*/ 2 w 699"/>
                      <a:gd name="T3" fmla="*/ 7 h 1216"/>
                      <a:gd name="T4" fmla="*/ 2 w 699"/>
                      <a:gd name="T5" fmla="*/ 7 h 1216"/>
                      <a:gd name="T6" fmla="*/ 3 w 699"/>
                      <a:gd name="T7" fmla="*/ 7 h 1216"/>
                      <a:gd name="T8" fmla="*/ 3 w 699"/>
                      <a:gd name="T9" fmla="*/ 7 h 1216"/>
                      <a:gd name="T10" fmla="*/ 3 w 699"/>
                      <a:gd name="T11" fmla="*/ 8 h 1216"/>
                      <a:gd name="T12" fmla="*/ 3 w 699"/>
                      <a:gd name="T13" fmla="*/ 8 h 1216"/>
                      <a:gd name="T14" fmla="*/ 2 w 699"/>
                      <a:gd name="T15" fmla="*/ 7 h 1216"/>
                      <a:gd name="T16" fmla="*/ 1 w 699"/>
                      <a:gd name="T17" fmla="*/ 7 h 1216"/>
                      <a:gd name="T18" fmla="*/ 1 w 699"/>
                      <a:gd name="T19" fmla="*/ 6 h 1216"/>
                      <a:gd name="T20" fmla="*/ 1 w 699"/>
                      <a:gd name="T21" fmla="*/ 5 h 1216"/>
                      <a:gd name="T22" fmla="*/ 1 w 699"/>
                      <a:gd name="T23" fmla="*/ 4 h 1216"/>
                      <a:gd name="T24" fmla="*/ 1 w 699"/>
                      <a:gd name="T25" fmla="*/ 2 h 1216"/>
                      <a:gd name="T26" fmla="*/ 1 w 699"/>
                      <a:gd name="T27" fmla="*/ 2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2 h 1216"/>
                      <a:gd name="T74" fmla="*/ 1 w 699"/>
                      <a:gd name="T75" fmla="*/ 3 h 1216"/>
                      <a:gd name="T76" fmla="*/ 1 w 699"/>
                      <a:gd name="T77" fmla="*/ 4 h 1216"/>
                      <a:gd name="T78" fmla="*/ 1 w 699"/>
                      <a:gd name="T79" fmla="*/ 5 h 1216"/>
                      <a:gd name="T80" fmla="*/ 1 w 699"/>
                      <a:gd name="T81" fmla="*/ 6 h 1216"/>
                      <a:gd name="T82" fmla="*/ 2 w 699"/>
                      <a:gd name="T83" fmla="*/ 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2 w 915"/>
                      <a:gd name="T13" fmla="*/ 1 h 1139"/>
                      <a:gd name="T14" fmla="*/ 3 w 915"/>
                      <a:gd name="T15" fmla="*/ 1 h 1139"/>
                      <a:gd name="T16" fmla="*/ 3 w 915"/>
                      <a:gd name="T17" fmla="*/ 1 h 1139"/>
                      <a:gd name="T18" fmla="*/ 3 w 915"/>
                      <a:gd name="T19" fmla="*/ 1 h 1139"/>
                      <a:gd name="T20" fmla="*/ 3 w 915"/>
                      <a:gd name="T21" fmla="*/ 1 h 1139"/>
                      <a:gd name="T22" fmla="*/ 3 w 915"/>
                      <a:gd name="T23" fmla="*/ 1 h 1139"/>
                      <a:gd name="T24" fmla="*/ 3 w 915"/>
                      <a:gd name="T25" fmla="*/ 1 h 1139"/>
                      <a:gd name="T26" fmla="*/ 4 w 915"/>
                      <a:gd name="T27" fmla="*/ 1 h 1139"/>
                      <a:gd name="T28" fmla="*/ 4 w 915"/>
                      <a:gd name="T29" fmla="*/ 1 h 1139"/>
                      <a:gd name="T30" fmla="*/ 3 w 915"/>
                      <a:gd name="T31" fmla="*/ 1 h 1139"/>
                      <a:gd name="T32" fmla="*/ 3 w 915"/>
                      <a:gd name="T33" fmla="*/ 1 h 1139"/>
                      <a:gd name="T34" fmla="*/ 3 w 915"/>
                      <a:gd name="T35" fmla="*/ 1 h 1139"/>
                      <a:gd name="T36" fmla="*/ 3 w 915"/>
                      <a:gd name="T37" fmla="*/ 1 h 1139"/>
                      <a:gd name="T38" fmla="*/ 3 w 915"/>
                      <a:gd name="T39" fmla="*/ 1 h 1139"/>
                      <a:gd name="T40" fmla="*/ 3 w 915"/>
                      <a:gd name="T41" fmla="*/ 1 h 1139"/>
                      <a:gd name="T42" fmla="*/ 3 w 915"/>
                      <a:gd name="T43" fmla="*/ 1 h 1139"/>
                      <a:gd name="T44" fmla="*/ 3 w 915"/>
                      <a:gd name="T45" fmla="*/ 1 h 1139"/>
                      <a:gd name="T46" fmla="*/ 3 w 915"/>
                      <a:gd name="T47" fmla="*/ 0 h 1139"/>
                      <a:gd name="T48" fmla="*/ 3 w 915"/>
                      <a:gd name="T49" fmla="*/ 1 h 1139"/>
                      <a:gd name="T50" fmla="*/ 3 w 915"/>
                      <a:gd name="T51" fmla="*/ 1 h 1139"/>
                      <a:gd name="T52" fmla="*/ 3 w 915"/>
                      <a:gd name="T53" fmla="*/ 1 h 1139"/>
                      <a:gd name="T54" fmla="*/ 3 w 915"/>
                      <a:gd name="T55" fmla="*/ 1 h 1139"/>
                      <a:gd name="T56" fmla="*/ 3 w 915"/>
                      <a:gd name="T57" fmla="*/ 1 h 1139"/>
                      <a:gd name="T58" fmla="*/ 3 w 915"/>
                      <a:gd name="T59" fmla="*/ 1 h 1139"/>
                      <a:gd name="T60" fmla="*/ 3 w 915"/>
                      <a:gd name="T61" fmla="*/ 1 h 1139"/>
                      <a:gd name="T62" fmla="*/ 3 w 915"/>
                      <a:gd name="T63" fmla="*/ 1 h 1139"/>
                      <a:gd name="T64" fmla="*/ 3 w 915"/>
                      <a:gd name="T65" fmla="*/ 1 h 1139"/>
                      <a:gd name="T66" fmla="*/ 3 w 915"/>
                      <a:gd name="T67" fmla="*/ 1 h 1139"/>
                      <a:gd name="T68" fmla="*/ 3 w 915"/>
                      <a:gd name="T69" fmla="*/ 1 h 1139"/>
                      <a:gd name="T70" fmla="*/ 3 w 915"/>
                      <a:gd name="T71" fmla="*/ 1 h 1139"/>
                      <a:gd name="T72" fmla="*/ 3 w 915"/>
                      <a:gd name="T73" fmla="*/ 1 h 1139"/>
                      <a:gd name="T74" fmla="*/ 2 w 915"/>
                      <a:gd name="T75" fmla="*/ 1 h 1139"/>
                      <a:gd name="T76" fmla="*/ 2 w 915"/>
                      <a:gd name="T77" fmla="*/ 1 h 1139"/>
                      <a:gd name="T78" fmla="*/ 2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836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6835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6835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6835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835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835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6833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6833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834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6834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5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5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4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4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34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4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34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6833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6833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6833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833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833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2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6833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6833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6832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6832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6832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2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32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6832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6832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2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32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4991"/>
            <a:ext cx="6148388" cy="954107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</a:p>
        </p:txBody>
      </p:sp>
      <p:sp>
        <p:nvSpPr>
          <p:cNvPr id="230422" name="Rectangular Callout 111"/>
          <p:cNvSpPr>
            <a:spLocks noChangeArrowheads="1"/>
          </p:cNvSpPr>
          <p:nvPr/>
        </p:nvSpPr>
        <p:spPr bwMode="auto">
          <a:xfrm>
            <a:off x="914400" y="29797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2987675"/>
            <a:ext cx="615841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Huffman’s algorithm says how to choose </a:t>
            </a:r>
            <a:br>
              <a:rPr lang="en-US" altLang="en-US" sz="2800" i="0" dirty="0"/>
            </a:br>
            <a:r>
              <a:rPr lang="en-US" altLang="en-US" sz="2800" i="0" dirty="0"/>
              <a:t>the code lengths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 i="0" dirty="0"/>
              <a:t>We want a nice equation for this number.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8" grpId="0" animBg="1"/>
      <p:bldP spid="230421" grpId="0" animBg="1"/>
      <p:bldP spid="2304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7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347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ular Callout 1"/>
          <p:cNvSpPr>
            <a:spLocks noChangeArrowheads="1"/>
          </p:cNvSpPr>
          <p:nvPr/>
        </p:nvSpPr>
        <p:spPr bwMode="auto">
          <a:xfrm>
            <a:off x="1676400" y="762000"/>
            <a:ext cx="3276600" cy="954088"/>
          </a:xfrm>
          <a:prstGeom prst="wedgeRectCallout">
            <a:avLst>
              <a:gd name="adj1" fmla="val -61204"/>
              <a:gd name="adj2" fmla="val -21278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Tell Uncle Shannon which toy you want</a:t>
            </a:r>
          </a:p>
        </p:txBody>
      </p:sp>
      <p:pic>
        <p:nvPicPr>
          <p:cNvPr id="233487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8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029200" y="762000"/>
            <a:ext cx="2287588" cy="954088"/>
          </a:xfrm>
          <a:prstGeom prst="wedgeRectCallout">
            <a:avLst>
              <a:gd name="adj1" fmla="val 64579"/>
              <a:gd name="adj2" fmla="val 1645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Bla bla bla bla bla bla</a:t>
            </a:r>
          </a:p>
        </p:txBody>
      </p:sp>
      <p:sp>
        <p:nvSpPr>
          <p:cNvPr id="43" name="Rectangular Callout 42"/>
          <p:cNvSpPr>
            <a:spLocks noChangeArrowheads="1"/>
          </p:cNvSpPr>
          <p:nvPr/>
        </p:nvSpPr>
        <p:spPr bwMode="auto">
          <a:xfrm>
            <a:off x="1447800" y="1865313"/>
            <a:ext cx="5126038" cy="954087"/>
          </a:xfrm>
          <a:prstGeom prst="wedgeRectCallout">
            <a:avLst>
              <a:gd name="adj1" fmla="val -50523"/>
              <a:gd name="adj2" fmla="val -8571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No. Please use the minimum number of bits to communicate it.</a:t>
            </a:r>
          </a:p>
        </p:txBody>
      </p:sp>
      <p:sp>
        <p:nvSpPr>
          <p:cNvPr id="44" name="Rectangular Callout 43"/>
          <p:cNvSpPr>
            <a:spLocks noChangeArrowheads="1"/>
          </p:cNvSpPr>
          <p:nvPr/>
        </p:nvSpPr>
        <p:spPr bwMode="auto">
          <a:xfrm>
            <a:off x="7077075" y="2309813"/>
            <a:ext cx="1635125" cy="523875"/>
          </a:xfrm>
          <a:prstGeom prst="wedgeRectCallout">
            <a:avLst>
              <a:gd name="adj1" fmla="val 20727"/>
              <a:gd name="adj2" fmla="val -110810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01101000</a:t>
            </a:r>
          </a:p>
        </p:txBody>
      </p:sp>
      <p:sp>
        <p:nvSpPr>
          <p:cNvPr id="45" name="Rectangular Callout 44"/>
          <p:cNvSpPr>
            <a:spLocks noChangeArrowheads="1"/>
          </p:cNvSpPr>
          <p:nvPr/>
        </p:nvSpPr>
        <p:spPr bwMode="auto">
          <a:xfrm>
            <a:off x="1981200" y="3048000"/>
            <a:ext cx="5486400" cy="523875"/>
          </a:xfrm>
          <a:prstGeom prst="wedgeRectCallout">
            <a:avLst>
              <a:gd name="adj1" fmla="val -50523"/>
              <a:gd name="adj2" fmla="val -8571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Great, but we need a code.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90500" y="5657850"/>
            <a:ext cx="2528888" cy="438150"/>
            <a:chOff x="190116" y="5447778"/>
            <a:chExt cx="2528924" cy="438732"/>
          </a:xfrm>
        </p:grpSpPr>
        <p:sp>
          <p:nvSpPr>
            <p:cNvPr id="233502" name="Rectangle 3"/>
            <p:cNvSpPr>
              <a:spLocks noChangeArrowheads="1"/>
            </p:cNvSpPr>
            <p:nvPr/>
          </p:nvSpPr>
          <p:spPr bwMode="auto">
            <a:xfrm>
              <a:off x="190116" y="5486400"/>
              <a:ext cx="55989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011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3" name="Rectangle 46"/>
            <p:cNvSpPr>
              <a:spLocks noChangeArrowheads="1"/>
            </p:cNvSpPr>
            <p:nvPr/>
          </p:nvSpPr>
          <p:spPr bwMode="auto">
            <a:xfrm>
              <a:off x="930454" y="5486400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01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4" name="Rectangle 47"/>
            <p:cNvSpPr>
              <a:spLocks noChangeArrowheads="1"/>
            </p:cNvSpPr>
            <p:nvPr/>
          </p:nvSpPr>
          <p:spPr bwMode="auto">
            <a:xfrm>
              <a:off x="1600200" y="547351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5" name="Rectangle 48"/>
            <p:cNvSpPr>
              <a:spLocks noChangeArrowheads="1"/>
            </p:cNvSpPr>
            <p:nvPr/>
          </p:nvSpPr>
          <p:spPr bwMode="auto">
            <a:xfrm>
              <a:off x="2277894" y="5447778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…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</p:grpSp>
      <p:sp>
        <p:nvSpPr>
          <p:cNvPr id="51" name="Rectangular Callout 50"/>
          <p:cNvSpPr>
            <a:spLocks noChangeArrowheads="1"/>
          </p:cNvSpPr>
          <p:nvPr/>
        </p:nvSpPr>
        <p:spPr bwMode="auto">
          <a:xfrm>
            <a:off x="1812925" y="3810000"/>
            <a:ext cx="1258888" cy="523875"/>
          </a:xfrm>
          <a:prstGeom prst="wedgeRectCallout">
            <a:avLst>
              <a:gd name="adj1" fmla="val 76625"/>
              <a:gd name="adj2" fmla="val -65324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solidFill>
                  <a:srgbClr val="CC00FF"/>
                </a:solidFill>
              </a:rPr>
              <a:t>011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3556000" y="3819525"/>
            <a:ext cx="5486400" cy="573088"/>
            <a:chOff x="1981200" y="5370322"/>
            <a:chExt cx="5486400" cy="573278"/>
          </a:xfrm>
        </p:grpSpPr>
        <p:sp>
          <p:nvSpPr>
            <p:cNvPr id="233498" name="Rectangular Callout 51"/>
            <p:cNvSpPr>
              <a:spLocks noChangeArrowheads="1"/>
            </p:cNvSpPr>
            <p:nvPr/>
          </p:nvSpPr>
          <p:spPr bwMode="auto">
            <a:xfrm>
              <a:off x="1981200" y="5420380"/>
              <a:ext cx="5486400" cy="523220"/>
            </a:xfrm>
            <a:prstGeom prst="wedgeRectCallout">
              <a:avLst>
                <a:gd name="adj1" fmla="val -50523"/>
                <a:gd name="adj2" fmla="val -85713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/>
                <a:t>Oops. Was that           or                </a:t>
              </a:r>
            </a:p>
          </p:txBody>
        </p:sp>
        <p:pic>
          <p:nvPicPr>
            <p:cNvPr id="233499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3600" y="5370322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0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3200" y="5498522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5926" y="5428318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3497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2" grpId="0" animBg="1"/>
      <p:bldP spid="43" grpId="0" animBg="1"/>
      <p:bldP spid="44" grpId="0" animBg="1"/>
      <p:bldP spid="45" grpId="0" animBg="1"/>
      <p:bldP spid="5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8897" y="3704368"/>
            <a:ext cx="8068303" cy="2163032"/>
            <a:chOff x="1075697" y="4011180"/>
            <a:chExt cx="8068303" cy="2163032"/>
          </a:xfrm>
        </p:grpSpPr>
        <p:cxnSp>
          <p:nvCxnSpPr>
            <p:cNvPr id="39" name="Straight Connector 71"/>
            <p:cNvCxnSpPr>
              <a:cxnSpLocks noChangeShapeType="1"/>
            </p:cNvCxnSpPr>
            <p:nvPr/>
          </p:nvCxnSpPr>
          <p:spPr bwMode="auto">
            <a:xfrm flipH="1" flipV="1">
              <a:off x="8186181" y="5410368"/>
              <a:ext cx="649342" cy="35665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72"/>
            <p:cNvCxnSpPr>
              <a:cxnSpLocks noChangeShapeType="1"/>
            </p:cNvCxnSpPr>
            <p:nvPr/>
          </p:nvCxnSpPr>
          <p:spPr bwMode="auto">
            <a:xfrm flipV="1">
              <a:off x="7571132" y="5410370"/>
              <a:ext cx="630836" cy="406962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74"/>
            <p:cNvCxnSpPr>
              <a:cxnSpLocks noChangeShapeType="1"/>
            </p:cNvCxnSpPr>
            <p:nvPr/>
          </p:nvCxnSpPr>
          <p:spPr bwMode="auto">
            <a:xfrm flipH="1" flipV="1">
              <a:off x="7555347" y="5053713"/>
              <a:ext cx="649342" cy="35665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75"/>
            <p:cNvCxnSpPr>
              <a:cxnSpLocks noChangeShapeType="1"/>
            </p:cNvCxnSpPr>
            <p:nvPr/>
          </p:nvCxnSpPr>
          <p:spPr bwMode="auto">
            <a:xfrm flipV="1">
              <a:off x="6921366" y="5053714"/>
              <a:ext cx="649766" cy="43137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5972628" y="4709251"/>
              <a:ext cx="1582718" cy="35055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81"/>
            <p:cNvCxnSpPr>
              <a:cxnSpLocks noChangeShapeType="1"/>
            </p:cNvCxnSpPr>
            <p:nvPr/>
          </p:nvCxnSpPr>
          <p:spPr bwMode="auto">
            <a:xfrm flipV="1">
              <a:off x="4438139" y="4709252"/>
              <a:ext cx="1573267" cy="49688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4399362" y="4367834"/>
              <a:ext cx="1582718" cy="35055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" name="Straight Connector 84"/>
            <p:cNvCxnSpPr>
              <a:cxnSpLocks noChangeShapeType="1"/>
            </p:cNvCxnSpPr>
            <p:nvPr/>
          </p:nvCxnSpPr>
          <p:spPr bwMode="auto">
            <a:xfrm flipV="1">
              <a:off x="2875201" y="4367834"/>
              <a:ext cx="1562938" cy="54589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" name="Straight Connector 86"/>
            <p:cNvCxnSpPr>
              <a:cxnSpLocks noChangeShapeType="1"/>
            </p:cNvCxnSpPr>
            <p:nvPr/>
          </p:nvCxnSpPr>
          <p:spPr bwMode="auto">
            <a:xfrm flipH="1" flipV="1">
              <a:off x="2836423" y="4011180"/>
              <a:ext cx="1582718" cy="35055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" name="Straight Connector 87"/>
            <p:cNvCxnSpPr>
              <a:cxnSpLocks noChangeShapeType="1"/>
            </p:cNvCxnSpPr>
            <p:nvPr/>
          </p:nvCxnSpPr>
          <p:spPr bwMode="auto">
            <a:xfrm flipV="1">
              <a:off x="1524000" y="4011181"/>
              <a:ext cx="1351201" cy="57308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" name="Rectangle 105"/>
            <p:cNvSpPr>
              <a:spLocks noChangeArrowheads="1"/>
            </p:cNvSpPr>
            <p:nvPr/>
          </p:nvSpPr>
          <p:spPr bwMode="auto">
            <a:xfrm flipH="1">
              <a:off x="1075697" y="4434475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0" name="Rectangle 105"/>
            <p:cNvSpPr>
              <a:spLocks noChangeArrowheads="1"/>
            </p:cNvSpPr>
            <p:nvPr/>
          </p:nvSpPr>
          <p:spPr bwMode="auto">
            <a:xfrm flipH="1">
              <a:off x="2523497" y="4734580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4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1" name="Rectangle 105"/>
            <p:cNvSpPr>
              <a:spLocks noChangeArrowheads="1"/>
            </p:cNvSpPr>
            <p:nvPr/>
          </p:nvSpPr>
          <p:spPr bwMode="auto">
            <a:xfrm flipH="1">
              <a:off x="3962400" y="5039380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8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2" name="Rectangle 105"/>
            <p:cNvSpPr>
              <a:spLocks noChangeArrowheads="1"/>
            </p:cNvSpPr>
            <p:nvPr/>
          </p:nvSpPr>
          <p:spPr bwMode="auto">
            <a:xfrm flipH="1">
              <a:off x="6477000" y="5334000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16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3" name="Rectangle 105"/>
            <p:cNvSpPr>
              <a:spLocks noChangeArrowheads="1"/>
            </p:cNvSpPr>
            <p:nvPr/>
          </p:nvSpPr>
          <p:spPr bwMode="auto">
            <a:xfrm flipH="1">
              <a:off x="7162800" y="5638800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32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4" name="Rectangle 105"/>
            <p:cNvSpPr>
              <a:spLocks noChangeArrowheads="1"/>
            </p:cNvSpPr>
            <p:nvPr/>
          </p:nvSpPr>
          <p:spPr bwMode="auto">
            <a:xfrm flipH="1">
              <a:off x="8499272" y="5650992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32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</p:grpSp>
      <p:sp>
        <p:nvSpPr>
          <p:cNvPr id="56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782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3352800"/>
            <a:ext cx="7019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What if relax the condition that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 </a:t>
            </a:r>
            <a:r>
              <a:rPr lang="en-US" altLang="en-US" sz="2800" i="0" dirty="0"/>
              <a:t>is an integer?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046163" y="3799344"/>
            <a:ext cx="7760458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Calculus minimizes by setting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)</a:t>
            </a:r>
            <a:endParaRPr lang="en-US" altLang="en-US" sz="2800" i="0" dirty="0"/>
          </a:p>
          <a:p>
            <a:pPr eaLnBrk="1" hangingPunct="1">
              <a:buFontTx/>
              <a:buNone/>
            </a:pPr>
            <a:r>
              <a:rPr lang="en-US" altLang="en-US" sz="2800" i="0" dirty="0"/>
              <a:t>Example:</a:t>
            </a:r>
          </a:p>
          <a:p>
            <a:pPr eaLnBrk="1" hangingPunct="1"/>
            <a:r>
              <a:rPr lang="en-US" altLang="en-US" sz="2800" i="0" dirty="0"/>
              <a:t>Suppose all toys had probability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66FF66"/>
                </a:solidFill>
              </a:rPr>
              <a:t> = 0.031</a:t>
            </a:r>
            <a:r>
              <a:rPr lang="en-US" altLang="en-US" sz="2800" i="0" dirty="0"/>
              <a:t>,</a:t>
            </a:r>
          </a:p>
          <a:p>
            <a:pPr eaLnBrk="1" hangingPunct="1"/>
            <a:r>
              <a:rPr lang="en-US" altLang="en-US" sz="2800" i="0" dirty="0"/>
              <a:t>Then there would be 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66FF66"/>
                </a:solidFill>
              </a:rPr>
              <a:t> = 32</a:t>
            </a:r>
            <a:r>
              <a:rPr lang="en-US" altLang="en-US" sz="2800" i="0" dirty="0"/>
              <a:t>  toys,</a:t>
            </a:r>
          </a:p>
          <a:p>
            <a:pPr eaLnBrk="1" hangingPunct="1"/>
            <a:r>
              <a:rPr lang="en-US" altLang="en-US" sz="2800" i="0" dirty="0"/>
              <a:t>Then the codes would have length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  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)=5.</a:t>
            </a:r>
          </a:p>
          <a:p>
            <a:pPr eaLnBrk="1" hangingPunct="1">
              <a:buFontTx/>
              <a:buNone/>
            </a:pPr>
            <a:endParaRPr lang="en-US" altLang="en-US" sz="2800" i="0" dirty="0">
              <a:solidFill>
                <a:srgbClr val="FF66FF"/>
              </a:solidFill>
            </a:endParaRPr>
          </a:p>
        </p:txBody>
      </p:sp>
      <p:sp>
        <p:nvSpPr>
          <p:cNvPr id="40" name="Rectangular Callout 111"/>
          <p:cNvSpPr>
            <a:spLocks noChangeArrowheads="1"/>
          </p:cNvSpPr>
          <p:nvPr/>
        </p:nvSpPr>
        <p:spPr bwMode="auto">
          <a:xfrm>
            <a:off x="1066800" y="33861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</p:spTree>
    <p:extLst>
      <p:ext uri="{BB962C8B-B14F-4D97-AF65-F5344CB8AC3E}">
        <p14:creationId xmlns:p14="http://schemas.microsoft.com/office/powerpoint/2010/main" val="21134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40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3352800"/>
            <a:ext cx="7019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What if relax the condition that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 </a:t>
            </a:r>
            <a:r>
              <a:rPr lang="en-US" altLang="en-US" sz="2800" i="0" dirty="0"/>
              <a:t>is an integer?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046163" y="3799344"/>
            <a:ext cx="667362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Calculous minimizes by setting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)</a:t>
            </a:r>
            <a:endParaRPr lang="en-US" altLang="en-US" sz="2800" i="0" dirty="0"/>
          </a:p>
        </p:txBody>
      </p:sp>
      <p:sp>
        <p:nvSpPr>
          <p:cNvPr id="40" name="Rectangular Callout 111"/>
          <p:cNvSpPr>
            <a:spLocks noChangeArrowheads="1"/>
          </p:cNvSpPr>
          <p:nvPr/>
        </p:nvSpPr>
        <p:spPr bwMode="auto">
          <a:xfrm>
            <a:off x="1066800" y="33861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1046163" y="4306431"/>
            <a:ext cx="5670078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Giving the expected number of bits is</a:t>
            </a:r>
          </a:p>
          <a:p>
            <a:pPr eaLnBrk="1" hangingPunct="1">
              <a:buFontTx/>
              <a:buNone/>
            </a:pPr>
            <a:r>
              <a:rPr lang="en-US" altLang="en-US" sz="2800" i="0" dirty="0"/>
              <a:t>    </a:t>
            </a:r>
            <a:r>
              <a:rPr lang="en-US" altLang="en-US" sz="2800" i="0" dirty="0">
                <a:solidFill>
                  <a:srgbClr val="FFFF00"/>
                </a:solidFill>
              </a:rPr>
              <a:t>H(p) 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 dirty="0" err="1">
                <a:solidFill>
                  <a:srgbClr val="FFFF00"/>
                </a:solidFill>
              </a:rPr>
              <a:t>i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FFFF00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FFFF00"/>
                </a:solidFill>
              </a:rPr>
              <a:t>i 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FF00"/>
                </a:solidFill>
              </a:rPr>
              <a:t>log(1/p</a:t>
            </a:r>
            <a:r>
              <a:rPr lang="en-US" altLang="en-US" sz="2800" i="0" baseline="-25000" dirty="0">
                <a:solidFill>
                  <a:srgbClr val="FFFF00"/>
                </a:solidFill>
              </a:rPr>
              <a:t>i</a:t>
            </a:r>
            <a:r>
              <a:rPr lang="en-US" altLang="en-US" sz="2800" i="0" dirty="0">
                <a:solidFill>
                  <a:srgbClr val="FFFF00"/>
                </a:solidFill>
              </a:rPr>
              <a:t>).  (Entropy)</a:t>
            </a:r>
          </a:p>
          <a:p>
            <a:pPr eaLnBrk="1" hangingPunct="1">
              <a:buFontTx/>
              <a:buNone/>
            </a:pPr>
            <a:r>
              <a:rPr lang="en-US" altLang="en-US" sz="2800" i="0" dirty="0"/>
              <a:t>(The answer given by Huffman Codes</a:t>
            </a:r>
            <a:br>
              <a:rPr lang="en-US" altLang="en-US" sz="2800" i="0" dirty="0"/>
            </a:br>
            <a:r>
              <a:rPr lang="en-US" altLang="en-US" sz="2800" i="0" dirty="0"/>
              <a:t>  is at most one bit longer.)</a:t>
            </a:r>
          </a:p>
          <a:p>
            <a:pPr eaLnBrk="1" hangingPunct="1">
              <a:buFontTx/>
              <a:buNone/>
            </a:pPr>
            <a:endParaRPr lang="en-US" altLang="en-US" sz="2800" i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3706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6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2387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72388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8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0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1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2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3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6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7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8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40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2401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658813"/>
            <a:ext cx="6550025" cy="13858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Let X, Y, and Z be random variables.</a:t>
            </a:r>
          </a:p>
          <a:p>
            <a:pPr eaLnBrk="1" hangingPunct="1">
              <a:buFontTx/>
              <a:buNone/>
            </a:pPr>
            <a:r>
              <a:rPr lang="en-US" altLang="en-US" sz="2800" i="0"/>
              <a:t>  i.e. they take on random values according to some probability distributions.</a:t>
            </a:r>
          </a:p>
        </p:txBody>
      </p:sp>
      <p:grpSp>
        <p:nvGrpSpPr>
          <p:cNvPr id="272403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72411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2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3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4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5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6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7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8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9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0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1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2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72404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72409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2410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2335996"/>
            <a:ext cx="6148388" cy="954107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The expected number of bits needed to communicate the value of X  is …</a:t>
            </a:r>
          </a:p>
        </p:txBody>
      </p:sp>
      <p:sp>
        <p:nvSpPr>
          <p:cNvPr id="272406" name="Rectangle 1"/>
          <p:cNvSpPr>
            <a:spLocks noChangeArrowheads="1"/>
          </p:cNvSpPr>
          <p:nvPr/>
        </p:nvSpPr>
        <p:spPr bwMode="auto">
          <a:xfrm>
            <a:off x="1295400" y="3962400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H(p)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>
                <a:solidFill>
                  <a:srgbClr val="FFFF00"/>
                </a:solidFill>
              </a:rPr>
              <a:t>i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p</a:t>
            </a:r>
            <a:r>
              <a:rPr lang="en-US" altLang="en-US" sz="2800" i="0" baseline="-25000">
                <a:solidFill>
                  <a:srgbClr val="FFFF00"/>
                </a:solidFill>
              </a:rPr>
              <a:t>i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FF00"/>
                </a:solidFill>
              </a:rPr>
              <a:t>log(1/p</a:t>
            </a:r>
            <a:r>
              <a:rPr lang="en-US" altLang="en-US" sz="2800" i="0" baseline="-25000">
                <a:solidFill>
                  <a:srgbClr val="FFFF00"/>
                </a:solidFill>
              </a:rPr>
              <a:t>i</a:t>
            </a:r>
            <a:r>
              <a:rPr lang="en-US" altLang="en-US" sz="2800" i="0">
                <a:solidFill>
                  <a:srgbClr val="FFFF00"/>
                </a:solidFill>
              </a:rPr>
              <a:t>).  (Entropy)</a:t>
            </a:r>
            <a:endParaRPr lang="en-US" altLang="en-US" sz="2800"/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295400" y="4495800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H(X)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>
                <a:solidFill>
                  <a:srgbClr val="FFFF00"/>
                </a:solidFill>
                <a:sym typeface="Symbol" pitchFamily="18" charset="2"/>
              </a:rPr>
              <a:t>x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pr(X=x)</a:t>
            </a:r>
            <a:r>
              <a:rPr lang="en-US" altLang="en-US" sz="2800" i="0" baseline="-25000">
                <a:solidFill>
                  <a:srgbClr val="FFFF00"/>
                </a:solidFill>
              </a:rPr>
              <a:t>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FF00"/>
                </a:solidFill>
              </a:rPr>
              <a:t>log(1/pr(X=x)). </a:t>
            </a:r>
            <a:endParaRPr lang="en-US" altLang="en-US" sz="2800"/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-228600" y="5495925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   X </a:t>
            </a:r>
            <a:r>
              <a:rPr lang="en-US" altLang="en-US" sz="2800" i="0">
                <a:sym typeface="Symbol" pitchFamily="18" charset="2"/>
              </a:rPr>
              <a:t>= toy chosen by this distribution. </a:t>
            </a: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8" grpId="0" animBg="1"/>
      <p:bldP spid="230421" grpId="0" animBg="1"/>
      <p:bldP spid="39" grpId="0"/>
      <p:bldP spid="4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/>
              <a:t>Entropy</a:t>
            </a:r>
          </a:p>
        </p:txBody>
      </p:sp>
      <p:pic>
        <p:nvPicPr>
          <p:cNvPr id="273411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5438" y="752475"/>
            <a:ext cx="5953125" cy="435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181600"/>
            <a:ext cx="72072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The Entropy H(X) is the expected number of bits to communicate the value of X.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" y="6132513"/>
            <a:ext cx="7207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It can be drawn as the area of this circle.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/>
              <a:t>Entropy</a:t>
            </a:r>
          </a:p>
        </p:txBody>
      </p:sp>
      <p:pic>
        <p:nvPicPr>
          <p:cNvPr id="274435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0"/>
            <a:ext cx="5953125" cy="447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57200" y="5181600"/>
            <a:ext cx="72072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H(XY) then is the expected number of bits to communicate the value of both X and Y.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/>
              <a:t>Entropy</a:t>
            </a:r>
          </a:p>
        </p:txBody>
      </p:sp>
      <p:pic>
        <p:nvPicPr>
          <p:cNvPr id="275459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38" y="685800"/>
            <a:ext cx="6029325" cy="438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029200"/>
            <a:ext cx="8229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If I tell you the value of Y, then H(X|Y) is the expected number of bits to communicate the value of X.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12750" y="5903913"/>
            <a:ext cx="7207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Note that if X and Y are independent, then knowing Y does not help and H(X|Y) = H(X)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/>
              <a:t>Entropy</a:t>
            </a:r>
          </a:p>
        </p:txBody>
      </p:sp>
      <p:pic>
        <p:nvPicPr>
          <p:cNvPr id="276483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488" y="762000"/>
            <a:ext cx="5915025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065713"/>
            <a:ext cx="8229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I(X;Y) is the number of bits that are revealed about X by me telling you Y.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12750" y="5903913"/>
            <a:ext cx="7207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Note that if X and Y are independent, then knowing Y does not help and I(X;Y) = 0.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41750" y="5459413"/>
            <a:ext cx="4540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Or about Y by telling you X.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/>
              <a:t>Entropy</a:t>
            </a:r>
          </a:p>
        </p:txBody>
      </p:sp>
      <p:pic>
        <p:nvPicPr>
          <p:cNvPr id="277507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900" y="685800"/>
            <a:ext cx="6172200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423" name="Text Box 23"/>
          <p:cNvSpPr txBox="1">
            <a:spLocks noChangeArrowheads="1"/>
          </p:cNvSpPr>
          <p:nvPr/>
        </p:nvSpPr>
        <p:spPr bwMode="auto">
          <a:xfrm>
            <a:off x="203200" y="2924175"/>
            <a:ext cx="3757613" cy="18161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Set of TM/Algorithms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Each defined by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a finite string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Countable in size</a:t>
            </a:r>
          </a:p>
        </p:txBody>
      </p:sp>
      <p:sp>
        <p:nvSpPr>
          <p:cNvPr id="1254427" name="Text Box 27"/>
          <p:cNvSpPr txBox="1">
            <a:spLocks noChangeArrowheads="1"/>
          </p:cNvSpPr>
          <p:nvPr/>
        </p:nvSpPr>
        <p:spPr bwMode="auto">
          <a:xfrm>
            <a:off x="5029200" y="2971800"/>
            <a:ext cx="4407104" cy="2677656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Set of Comp. Problems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For each input I,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must define what P does.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Most defined by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an infinite string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Uncountable in size</a:t>
            </a:r>
          </a:p>
        </p:txBody>
      </p:sp>
      <p:sp>
        <p:nvSpPr>
          <p:cNvPr id="1254417" name="Text Box 17"/>
          <p:cNvSpPr txBox="1">
            <a:spLocks noChangeArrowheads="1"/>
          </p:cNvSpPr>
          <p:nvPr/>
        </p:nvSpPr>
        <p:spPr bwMode="auto">
          <a:xfrm>
            <a:off x="762000" y="957263"/>
            <a:ext cx="1836738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|Integers|</a:t>
            </a:r>
          </a:p>
        </p:txBody>
      </p:sp>
      <p:sp>
        <p:nvSpPr>
          <p:cNvPr id="1254418" name="Text Box 18"/>
          <p:cNvSpPr txBox="1">
            <a:spLocks noChangeArrowheads="1"/>
          </p:cNvSpPr>
          <p:nvPr/>
        </p:nvSpPr>
        <p:spPr bwMode="auto">
          <a:xfrm>
            <a:off x="3581400" y="957263"/>
            <a:ext cx="2014538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|Fractions|</a:t>
            </a:r>
          </a:p>
        </p:txBody>
      </p:sp>
      <p:sp>
        <p:nvSpPr>
          <p:cNvPr id="1254419" name="Text Box 19"/>
          <p:cNvSpPr txBox="1">
            <a:spLocks noChangeArrowheads="1"/>
          </p:cNvSpPr>
          <p:nvPr/>
        </p:nvSpPr>
        <p:spPr bwMode="auto">
          <a:xfrm>
            <a:off x="6815138" y="957263"/>
            <a:ext cx="147955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|Reals|</a:t>
            </a:r>
          </a:p>
        </p:txBody>
      </p:sp>
      <p:sp>
        <p:nvSpPr>
          <p:cNvPr id="1254421" name="Text Box 21"/>
          <p:cNvSpPr txBox="1">
            <a:spLocks noChangeArrowheads="1"/>
          </p:cNvSpPr>
          <p:nvPr/>
        </p:nvSpPr>
        <p:spPr bwMode="auto">
          <a:xfrm>
            <a:off x="2747963" y="828675"/>
            <a:ext cx="893762" cy="8239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</a:p>
        </p:txBody>
      </p:sp>
      <p:sp>
        <p:nvSpPr>
          <p:cNvPr id="1254422" name="Text Box 22"/>
          <p:cNvSpPr txBox="1">
            <a:spLocks noChangeArrowheads="1"/>
          </p:cNvSpPr>
          <p:nvPr/>
        </p:nvSpPr>
        <p:spPr bwMode="auto">
          <a:xfrm>
            <a:off x="5486400" y="838200"/>
            <a:ext cx="1238250" cy="8239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&lt;&lt;</a:t>
            </a:r>
          </a:p>
        </p:txBody>
      </p:sp>
      <p:sp>
        <p:nvSpPr>
          <p:cNvPr id="1254426" name="Text Box 26"/>
          <p:cNvSpPr txBox="1">
            <a:spLocks noChangeArrowheads="1"/>
          </p:cNvSpPr>
          <p:nvPr/>
        </p:nvSpPr>
        <p:spPr bwMode="auto">
          <a:xfrm>
            <a:off x="198438" y="1568450"/>
            <a:ext cx="294640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Each defined by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 finite string</a:t>
            </a:r>
          </a:p>
        </p:txBody>
      </p:sp>
      <p:sp>
        <p:nvSpPr>
          <p:cNvPr id="1254428" name="Text Box 28"/>
          <p:cNvSpPr txBox="1">
            <a:spLocks noChangeArrowheads="1"/>
          </p:cNvSpPr>
          <p:nvPr/>
        </p:nvSpPr>
        <p:spPr bwMode="auto">
          <a:xfrm>
            <a:off x="3084513" y="1539875"/>
            <a:ext cx="285750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Each defined by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a finite string</a:t>
            </a:r>
          </a:p>
        </p:txBody>
      </p:sp>
      <p:sp>
        <p:nvSpPr>
          <p:cNvPr id="1254429" name="Text Box 29"/>
          <p:cNvSpPr txBox="1">
            <a:spLocks noChangeArrowheads="1"/>
          </p:cNvSpPr>
          <p:nvPr/>
        </p:nvSpPr>
        <p:spPr bwMode="auto">
          <a:xfrm>
            <a:off x="5914352" y="1511300"/>
            <a:ext cx="2995372" cy="95410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Most defined by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an infinite string</a:t>
            </a:r>
          </a:p>
        </p:txBody>
      </p:sp>
      <p:sp>
        <p:nvSpPr>
          <p:cNvPr id="1254430" name="Text Box 30"/>
          <p:cNvSpPr txBox="1">
            <a:spLocks noChangeArrowheads="1"/>
          </p:cNvSpPr>
          <p:nvPr/>
        </p:nvSpPr>
        <p:spPr bwMode="auto">
          <a:xfrm>
            <a:off x="3962400" y="2786063"/>
            <a:ext cx="1238250" cy="8239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&lt;&lt;</a:t>
            </a:r>
          </a:p>
        </p:txBody>
      </p: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198438" y="5378450"/>
            <a:ext cx="3276600" cy="1384300"/>
            <a:chOff x="125" y="3450"/>
            <a:chExt cx="2064" cy="872"/>
          </a:xfrm>
        </p:grpSpPr>
        <p:sp>
          <p:nvSpPr>
            <p:cNvPr id="1254431" name="Text Box 31"/>
            <p:cNvSpPr txBox="1">
              <a:spLocks noChangeArrowheads="1"/>
            </p:cNvSpPr>
            <p:nvPr/>
          </p:nvSpPr>
          <p:spPr bwMode="auto">
            <a:xfrm>
              <a:off x="465" y="3450"/>
              <a:ext cx="1724" cy="872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Most problems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do not have 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algorithm!!!</a:t>
              </a:r>
            </a:p>
          </p:txBody>
        </p:sp>
        <p:sp>
          <p:nvSpPr>
            <p:cNvPr id="1254432" name="AutoShape 32"/>
            <p:cNvSpPr>
              <a:spLocks noChangeArrowheads="1"/>
            </p:cNvSpPr>
            <p:nvPr/>
          </p:nvSpPr>
          <p:spPr bwMode="auto">
            <a:xfrm>
              <a:off x="125" y="3600"/>
              <a:ext cx="307" cy="288"/>
            </a:xfrm>
            <a:prstGeom prst="rightArrow">
              <a:avLst>
                <a:gd name="adj1" fmla="val 50000"/>
                <a:gd name="adj2" fmla="val 26649"/>
              </a:avLst>
            </a:prstGeom>
            <a:noFill/>
            <a:ln w="38100" cap="sq">
              <a:solidFill>
                <a:schemeClr val="hlink"/>
              </a:solidFill>
              <a:miter lim="800000"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Rectangle 17"/>
          <p:cNvSpPr/>
          <p:nvPr/>
        </p:nvSpPr>
        <p:spPr>
          <a:xfrm>
            <a:off x="4876800" y="5904250"/>
            <a:ext cx="3330575" cy="51911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E7B95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P M  I  M(I)≠P(I)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E7B95C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Some Uncomputable Problem</a:t>
            </a:r>
          </a:p>
        </p:txBody>
      </p:sp>
    </p:spTree>
    <p:extLst>
      <p:ext uri="{BB962C8B-B14F-4D97-AF65-F5344CB8AC3E}">
        <p14:creationId xmlns:p14="http://schemas.microsoft.com/office/powerpoint/2010/main" val="3967485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54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54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54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54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54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54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54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54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54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54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54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54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4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4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54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54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54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54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544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544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544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544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54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54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54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4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54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54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54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54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254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544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254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254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4417" grpId="0"/>
      <p:bldP spid="1254418" grpId="0"/>
      <p:bldP spid="1254419" grpId="0"/>
      <p:bldP spid="1254421" grpId="0"/>
      <p:bldP spid="1254422" grpId="0"/>
      <p:bldP spid="1254426" grpId="0"/>
      <p:bldP spid="1254428" grpId="0"/>
      <p:bldP spid="1254429" grpId="0"/>
      <p:bldP spid="1254430" grpId="0"/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4499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4500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2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3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4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5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6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7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8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9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0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1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2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029200" y="1900238"/>
            <a:ext cx="2287588" cy="461962"/>
          </a:xfrm>
          <a:prstGeom prst="wedgeRectCallout">
            <a:avLst>
              <a:gd name="adj1" fmla="val 65644"/>
              <a:gd name="adj2" fmla="val -89176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</a:t>
            </a:r>
          </a:p>
        </p:txBody>
      </p:sp>
      <p:sp>
        <p:nvSpPr>
          <p:cNvPr id="234514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4521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72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73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2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70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71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3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68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9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4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66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7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5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4564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5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6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4562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3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7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4560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1" name="Straight Connector 75"/>
              <p:cNvCxnSpPr>
                <a:cxnSpLocks noChangeShapeType="1"/>
                <a:stCxn id="234505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8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4558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9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9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4556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7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30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4554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5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31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4552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3" name="Straight Connector 87"/>
              <p:cNvCxnSpPr>
                <a:cxnSpLocks noChangeShapeType="1"/>
                <a:stCxn id="234512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4532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3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4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5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6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7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8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9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0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1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2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3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4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5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6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7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8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9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50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51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1579563" y="2513013"/>
            <a:ext cx="5126037" cy="522287"/>
            <a:chOff x="1447800" y="1905000"/>
            <a:chExt cx="5125614" cy="523220"/>
          </a:xfrm>
        </p:grpSpPr>
        <p:sp>
          <p:nvSpPr>
            <p:cNvPr id="234519" name="Rectangular Callout 42"/>
            <p:cNvSpPr>
              <a:spLocks noChangeArrowheads="1"/>
            </p:cNvSpPr>
            <p:nvPr/>
          </p:nvSpPr>
          <p:spPr bwMode="auto">
            <a:xfrm>
              <a:off x="1447800" y="1905000"/>
              <a:ext cx="5125614" cy="523220"/>
            </a:xfrm>
            <a:prstGeom prst="wedgeRectCallout">
              <a:avLst>
                <a:gd name="adj1" fmla="val -50523"/>
                <a:gd name="adj2" fmla="val -85713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800" i="0"/>
                <a:t>I follow the path and get </a:t>
              </a:r>
            </a:p>
          </p:txBody>
        </p:sp>
        <p:pic>
          <p:nvPicPr>
            <p:cNvPr id="234520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8554" y="1962629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Use a Huffman Code</a:t>
            </a:r>
            <a:br>
              <a:rPr lang="en-US" altLang="en-US" sz="2800" i="0"/>
            </a:br>
            <a:r>
              <a:rPr lang="en-US" altLang="en-US" sz="2800" i="0"/>
              <a:t>described by a binary tree.</a:t>
            </a: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3681413" y="3962400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108" grpId="0" animBg="1"/>
      <p:bldP spid="24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C1EB462-EE17-494E-92AC-E0156A8FBE88}"/>
              </a:ext>
            </a:extLst>
          </p:cNvPr>
          <p:cNvSpPr txBox="1"/>
          <p:nvPr/>
        </p:nvSpPr>
        <p:spPr>
          <a:xfrm>
            <a:off x="0" y="533400"/>
            <a:ext cx="7924800" cy="6001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Consider these binary strings of length n: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1010101010101010101010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Pattern: alternate 0 and 1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Definitely patterned.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11.00100100001111110110 ...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Binary representation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π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 pattern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 “random”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11001110100101010100111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 flipped a fair coin for each bit.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Definitely random.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11101111100101010101110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 flipped an unfair coin so that #0 = 0.49n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Not quite random</a:t>
            </a:r>
          </a:p>
        </p:txBody>
      </p: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pic>
        <p:nvPicPr>
          <p:cNvPr id="2050" name="Picture 2" descr="Hand Flipping Coin Vector Illustration Stock Vector (Royalty Free)  1317073241">
            <a:extLst>
              <a:ext uri="{FF2B5EF4-FFF2-40B4-BE49-F238E27FC236}">
                <a16:creationId xmlns:a16="http://schemas.microsoft.com/office/drawing/2014/main" id="{BD615A4E-1D88-4B6A-8408-F4C0AC4000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46" t="4819" r="12308" b="15181"/>
          <a:stretch/>
        </p:blipFill>
        <p:spPr bwMode="auto">
          <a:xfrm>
            <a:off x="4914900" y="4082267"/>
            <a:ext cx="914400" cy="106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3815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How were they produced?</a:t>
            </a:r>
          </a:p>
        </p:txBody>
      </p:sp>
    </p:spTree>
    <p:extLst>
      <p:ext uri="{BB962C8B-B14F-4D97-AF65-F5344CB8AC3E}">
        <p14:creationId xmlns:p14="http://schemas.microsoft.com/office/powerpoint/2010/main" val="358141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C1EB462-EE17-494E-92AC-E0156A8FBE88}"/>
              </a:ext>
            </a:extLst>
          </p:cNvPr>
          <p:cNvSpPr txBox="1"/>
          <p:nvPr/>
        </p:nvSpPr>
        <p:spPr>
          <a:xfrm>
            <a:off x="0" y="533400"/>
            <a:ext cx="7924800" cy="6001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Consider these binary strings of length n: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1010101010101010101010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11.00100100001111110110 ...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11001110100101010100111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11101111100101010101110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pic>
        <p:nvPicPr>
          <p:cNvPr id="2050" name="Picture 2" descr="Hand Flipping Coin Vector Illustration Stock Vector (Royalty Free)  1317073241">
            <a:extLst>
              <a:ext uri="{FF2B5EF4-FFF2-40B4-BE49-F238E27FC236}">
                <a16:creationId xmlns:a16="http://schemas.microsoft.com/office/drawing/2014/main" id="{BD615A4E-1D88-4B6A-8408-F4C0AC4000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46" t="4819" r="12308" b="15181"/>
          <a:stretch/>
        </p:blipFill>
        <p:spPr bwMode="auto">
          <a:xfrm>
            <a:off x="8077200" y="2057400"/>
            <a:ext cx="914400" cy="106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F6A8937B-290D-4823-87E7-33998C86C9DA}"/>
                  </a:ext>
                </a:extLst>
              </p:cNvPr>
              <p:cNvSpPr txBox="1"/>
              <p:nvPr/>
            </p:nvSpPr>
            <p:spPr>
              <a:xfrm>
                <a:off x="4953000" y="1198635"/>
                <a:ext cx="4564896" cy="268509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Which is more random?</a:t>
                </a:r>
              </a:p>
              <a:p>
                <a:pPr marL="342900" marR="0" lvl="0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What is the probability of getting THIS string 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by flipping n coins?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              </a:t>
                </a:r>
                <a14:m>
                  <m:oMath xmlns:m="http://schemas.openxmlformats.org/officeDocument/2006/math">
                    <m:f>
                      <m:fPr>
                        <m:type m:val="skw"/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sSup>
                          <m:sSupPr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sup>
                        </m:sSup>
                      </m:den>
                    </m:f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So each is equally likely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    so equally “random”.</a:t>
                </a: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F6A8937B-290D-4823-87E7-33998C86C9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3000" y="1198635"/>
                <a:ext cx="4564896" cy="2685094"/>
              </a:xfrm>
              <a:prstGeom prst="rect">
                <a:avLst/>
              </a:prstGeom>
              <a:blipFill>
                <a:blip r:embed="rId4"/>
                <a:stretch>
                  <a:fillRect l="-2139" t="-1818" b="-54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74204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C1EB462-EE17-494E-92AC-E0156A8FBE88}"/>
              </a:ext>
            </a:extLst>
          </p:cNvPr>
          <p:cNvSpPr txBox="1"/>
          <p:nvPr/>
        </p:nvSpPr>
        <p:spPr>
          <a:xfrm>
            <a:off x="0" y="533400"/>
            <a:ext cx="9115586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Consider these binary strings of length n: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1010101010101010101010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Has a short description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“alternate 0 and 1”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11.00100100001111110110 ...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short description “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π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11001110100101010100111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 flipped a fair coin for each bit.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Could call this one “Bob’s string”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so that it has a short description.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(This feels like a cheat).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11101111100101010101110 …</a:t>
            </a:r>
          </a:p>
        </p:txBody>
      </p: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has a short description?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32A54C-2431-4E63-BC01-58A355C8B5C0}"/>
              </a:ext>
            </a:extLst>
          </p:cNvPr>
          <p:cNvSpPr txBox="1"/>
          <p:nvPr/>
        </p:nvSpPr>
        <p:spPr>
          <a:xfrm>
            <a:off x="1219200" y="5283926"/>
            <a:ext cx="4648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If only Bob knew it, he would have to send n bits to tell you the string.</a:t>
            </a:r>
          </a:p>
        </p:txBody>
      </p:sp>
    </p:spTree>
    <p:extLst>
      <p:ext uri="{BB962C8B-B14F-4D97-AF65-F5344CB8AC3E}">
        <p14:creationId xmlns:p14="http://schemas.microsoft.com/office/powerpoint/2010/main" val="1668984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C1EB462-EE17-494E-92AC-E0156A8FBE88}"/>
              </a:ext>
            </a:extLst>
          </p:cNvPr>
          <p:cNvSpPr txBox="1"/>
          <p:nvPr/>
        </p:nvSpPr>
        <p:spPr>
          <a:xfrm>
            <a:off x="0" y="533400"/>
            <a:ext cx="9115586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Consider these binary strings of length n: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1010101010101010101010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Has a short description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“alternate 0 and 1”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11.00100100001111110110 ...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Has a short description “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π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11001110100101010100111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 flipped a fair coin for each bit.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Could call this one “Bob’s string”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so that it has a short description.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(This feels like a cheat).</a:t>
            </a:r>
          </a:p>
        </p:txBody>
      </p: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has a short description?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32A54C-2431-4E63-BC01-58A355C8B5C0}"/>
              </a:ext>
            </a:extLst>
          </p:cNvPr>
          <p:cNvSpPr txBox="1"/>
          <p:nvPr/>
        </p:nvSpPr>
        <p:spPr>
          <a:xfrm>
            <a:off x="1219200" y="5283926"/>
            <a:ext cx="4648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If only Bob knew it, he would have to send n bits to tell you the string.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75F8536-BD37-492E-AF7B-6ED277E542CF}"/>
              </a:ext>
            </a:extLst>
          </p:cNvPr>
          <p:cNvSpPr/>
          <p:nvPr/>
        </p:nvSpPr>
        <p:spPr bwMode="auto">
          <a:xfrm>
            <a:off x="3080658" y="2053770"/>
            <a:ext cx="5943600" cy="2468880"/>
          </a:xfrm>
          <a:prstGeom prst="rect">
            <a:avLst/>
          </a:prstGeom>
          <a:solidFill>
            <a:srgbClr val="000066"/>
          </a:solidFill>
          <a:ln w="38100" cap="sq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3D3599-2468-48EF-886D-A13830484AB5}"/>
              </a:ext>
            </a:extLst>
          </p:cNvPr>
          <p:cNvSpPr txBox="1"/>
          <p:nvPr/>
        </p:nvSpPr>
        <p:spPr>
          <a:xfrm>
            <a:off x="2962856" y="2156365"/>
            <a:ext cx="19938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There are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 bit strings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3C0E82F-B84C-4F86-B094-A8474D07A43C}"/>
              </a:ext>
            </a:extLst>
          </p:cNvPr>
          <p:cNvSpPr txBox="1"/>
          <p:nvPr/>
        </p:nvSpPr>
        <p:spPr>
          <a:xfrm>
            <a:off x="3244774" y="2934178"/>
            <a:ext cx="52496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Only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/2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=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-k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fraction of strings can be compressed by k bits.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Only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-n/2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0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fraction of strings can be compressed by half.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282453D-7122-49CA-8573-FF46E4B8EF23}"/>
              </a:ext>
            </a:extLst>
          </p:cNvPr>
          <p:cNvSpPr txBox="1"/>
          <p:nvPr/>
        </p:nvSpPr>
        <p:spPr>
          <a:xfrm>
            <a:off x="6064055" y="2177121"/>
            <a:ext cx="2884003" cy="837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There are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 bit descriptions </a:t>
            </a:r>
          </a:p>
        </p:txBody>
      </p:sp>
    </p:spTree>
    <p:extLst>
      <p:ext uri="{BB962C8B-B14F-4D97-AF65-F5344CB8AC3E}">
        <p14:creationId xmlns:p14="http://schemas.microsoft.com/office/powerpoint/2010/main" val="428770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C1EB462-EE17-494E-92AC-E0156A8FBE88}"/>
              </a:ext>
            </a:extLst>
          </p:cNvPr>
          <p:cNvSpPr txBox="1"/>
          <p:nvPr/>
        </p:nvSpPr>
        <p:spPr>
          <a:xfrm>
            <a:off x="0" y="533400"/>
            <a:ext cx="95250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Consider these binary strings of length n: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1010101010101010101010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“Loop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= 1..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/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print(“10”)”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11.00100100001111110110 ...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Newton could write short code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to give the bits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π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11001110100101010100111 …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11101111100101010101110 …</a:t>
            </a:r>
          </a:p>
        </p:txBody>
      </p: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72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outputted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by a Java program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with a short description?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9D70EC-256E-430C-A3B8-CEAE95F77922}"/>
              </a:ext>
            </a:extLst>
          </p:cNvPr>
          <p:cNvSpPr txBox="1"/>
          <p:nvPr/>
        </p:nvSpPr>
        <p:spPr>
          <a:xfrm rot="5400000">
            <a:off x="3395088" y="2912381"/>
            <a:ext cx="351195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Kolmogorov Complexity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2E16281-BFE0-40EC-98B1-B12EE2506338}"/>
              </a:ext>
            </a:extLst>
          </p:cNvPr>
          <p:cNvSpPr/>
          <p:nvPr/>
        </p:nvSpPr>
        <p:spPr bwMode="auto">
          <a:xfrm>
            <a:off x="3048000" y="2865120"/>
            <a:ext cx="5943600" cy="2468880"/>
          </a:xfrm>
          <a:prstGeom prst="rect">
            <a:avLst/>
          </a:prstGeom>
          <a:solidFill>
            <a:srgbClr val="000066"/>
          </a:solidFill>
          <a:ln w="38100" cap="sq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D4A5CDD-FF2B-43EE-B86B-4D93601C5DB0}"/>
              </a:ext>
            </a:extLst>
          </p:cNvPr>
          <p:cNvSpPr txBox="1"/>
          <p:nvPr/>
        </p:nvSpPr>
        <p:spPr>
          <a:xfrm>
            <a:off x="2930198" y="2967715"/>
            <a:ext cx="19938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There are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 bit strings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D3C7906-1BB7-42F0-A1C5-BB9AC044F92F}"/>
              </a:ext>
            </a:extLst>
          </p:cNvPr>
          <p:cNvSpPr txBox="1"/>
          <p:nvPr/>
        </p:nvSpPr>
        <p:spPr>
          <a:xfrm>
            <a:off x="3212116" y="3745528"/>
            <a:ext cx="52496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Only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/2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=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-k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fraction of strings can be compressed by k bits.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Only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-n/2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0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fraction of strings can be compressed by half.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DEABDF4-6170-4E8E-932D-EDA0F5D37277}"/>
              </a:ext>
            </a:extLst>
          </p:cNvPr>
          <p:cNvSpPr txBox="1"/>
          <p:nvPr/>
        </p:nvSpPr>
        <p:spPr>
          <a:xfrm>
            <a:off x="6031397" y="2988471"/>
            <a:ext cx="2884003" cy="837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There are 2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n-k bit Java programs </a:t>
            </a:r>
          </a:p>
        </p:txBody>
      </p:sp>
    </p:spTree>
    <p:extLst>
      <p:ext uri="{BB962C8B-B14F-4D97-AF65-F5344CB8AC3E}">
        <p14:creationId xmlns:p14="http://schemas.microsoft.com/office/powerpoint/2010/main" val="382075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C1EB462-EE17-494E-92AC-E0156A8FBE88}"/>
                  </a:ext>
                </a:extLst>
              </p:cNvPr>
              <p:cNvSpPr txBox="1"/>
              <p:nvPr/>
            </p:nvSpPr>
            <p:spPr>
              <a:xfrm>
                <a:off x="0" y="533400"/>
                <a:ext cx="9525000" cy="63709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Consider these binary strings of length n:</a:t>
                </a:r>
              </a:p>
              <a:p>
                <a:pPr marL="342900" marR="0" lvl="0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1010101010101010101010 …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“Loop </a:t>
                </a: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i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= 1..</a:t>
                </a:r>
                <a:r>
                  <a:rPr kumimoji="0" lang="en-US" sz="24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n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/</a:t>
                </a:r>
                <a:r>
                  <a:rPr kumimoji="0" 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2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print(“10”)”</a:t>
                </a:r>
              </a:p>
              <a:p>
                <a:pPr marL="457200" marR="0" lvl="1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Very patterned. 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342900" marR="0" lvl="0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11.00100100001111110110 ...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Newton could write short code</a:t>
                </a:r>
                <a:b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</a:b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to give the bits of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π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457200" marR="0" lvl="1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Very patterned.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342900" marR="0" lvl="0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11001110100101010100111 …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I flipped a fair coin for each bit.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With prob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1-</a:t>
                </a:r>
                <a14:m>
                  <m:oMath xmlns:m="http://schemas.openxmlformats.org/officeDocument/2006/math">
                    <m:f>
                      <m:fPr>
                        <m:type m:val="skw"/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sup>
                        </m:sSup>
                      </m:den>
                    </m:f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the shortest program outputting it needs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≥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n-k bits.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      Completely random 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342900" marR="0" lvl="0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11101111100101010101110 …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I flipped an unfair coin so that #0 = 0.49n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There are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kumimoji="0" lang="en-US" sz="2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  <m:t>0.9997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such strings. </a:t>
                </a:r>
              </a:p>
              <a:p>
                <a:pPr marL="800100" marR="0" lvl="1" indent="-34290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For each, there is a prog described by 0.99971n bits that outputs it.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C1EB462-EE17-494E-92AC-E0156A8FBE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533400"/>
                <a:ext cx="9525000" cy="6370975"/>
              </a:xfrm>
              <a:prstGeom prst="rect">
                <a:avLst/>
              </a:prstGeom>
              <a:blipFill>
                <a:blip r:embed="rId3"/>
                <a:stretch>
                  <a:fillRect l="-960" t="-766" b="-11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72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outputted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by a Java program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with a short description?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B0D7BB-FBA1-4E7D-83B0-DDBA62F9B18B}"/>
              </a:ext>
            </a:extLst>
          </p:cNvPr>
          <p:cNvSpPr txBox="1"/>
          <p:nvPr/>
        </p:nvSpPr>
        <p:spPr>
          <a:xfrm>
            <a:off x="4762500" y="5970657"/>
            <a:ext cx="44035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Here H(x) = -[x log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(x) + (1-x) log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(1-x)]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and H(0.49) =  0.9997.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84F8A3-3B07-4674-B900-39ABEC3FEF1A}"/>
              </a:ext>
            </a:extLst>
          </p:cNvPr>
          <p:cNvSpPr txBox="1"/>
          <p:nvPr/>
        </p:nvSpPr>
        <p:spPr>
          <a:xfrm>
            <a:off x="5943600" y="6122126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Not quite random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60E47-F475-46CA-A486-B49664720C10}"/>
              </a:ext>
            </a:extLst>
          </p:cNvPr>
          <p:cNvSpPr txBox="1"/>
          <p:nvPr/>
        </p:nvSpPr>
        <p:spPr>
          <a:xfrm>
            <a:off x="4948646" y="1189926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9D70EC-256E-430C-A3B8-CEAE95F77922}"/>
              </a:ext>
            </a:extLst>
          </p:cNvPr>
          <p:cNvSpPr txBox="1"/>
          <p:nvPr/>
        </p:nvSpPr>
        <p:spPr>
          <a:xfrm rot="5400000">
            <a:off x="3395088" y="2912381"/>
            <a:ext cx="351195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Kolmogorov Complexity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887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A8937B-290D-4823-87E7-33998C86C9DA}"/>
              </a:ext>
            </a:extLst>
          </p:cNvPr>
          <p:cNvSpPr txBox="1"/>
          <p:nvPr/>
        </p:nvSpPr>
        <p:spPr>
          <a:xfrm>
            <a:off x="4953000" y="1198635"/>
            <a:ext cx="472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outputted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by a Java program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with a short description?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60E47-F475-46CA-A486-B49664720C10}"/>
              </a:ext>
            </a:extLst>
          </p:cNvPr>
          <p:cNvSpPr txBox="1"/>
          <p:nvPr/>
        </p:nvSpPr>
        <p:spPr>
          <a:xfrm>
            <a:off x="4948646" y="1189926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Which is more random?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9D70EC-256E-430C-A3B8-CEAE95F77922}"/>
              </a:ext>
            </a:extLst>
          </p:cNvPr>
          <p:cNvSpPr txBox="1"/>
          <p:nvPr/>
        </p:nvSpPr>
        <p:spPr>
          <a:xfrm rot="5400000">
            <a:off x="3395088" y="2912381"/>
            <a:ext cx="351195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Kolmogorov Complexity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2" name="Group 29">
            <a:extLst>
              <a:ext uri="{FF2B5EF4-FFF2-40B4-BE49-F238E27FC236}">
                <a16:creationId xmlns:a16="http://schemas.microsoft.com/office/drawing/2014/main" id="{67CBC9AA-9671-4B18-98E7-99210515BA9F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2111341"/>
            <a:ext cx="917591" cy="929993"/>
            <a:chOff x="2065" y="1551"/>
            <a:chExt cx="1628" cy="1988"/>
          </a:xfrm>
        </p:grpSpPr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A435A41F-A0C0-499C-9D44-9C7D9DBD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AD3ECB62-3777-4052-8223-AC437A8BA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2">
              <a:extLst>
                <a:ext uri="{FF2B5EF4-FFF2-40B4-BE49-F238E27FC236}">
                  <a16:creationId xmlns:a16="http://schemas.microsoft.com/office/drawing/2014/main" id="{7E0E42FB-0794-4E30-B6D2-1FE048AA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BC0354E4-FAAB-4C8D-9FE4-E3D2F2F0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4">
              <a:extLst>
                <a:ext uri="{FF2B5EF4-FFF2-40B4-BE49-F238E27FC236}">
                  <a16:creationId xmlns:a16="http://schemas.microsoft.com/office/drawing/2014/main" id="{5E75D041-9378-4F41-B2BF-2DB5732D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1" name="Freeform 35">
              <a:extLst>
                <a:ext uri="{FF2B5EF4-FFF2-40B4-BE49-F238E27FC236}">
                  <a16:creationId xmlns:a16="http://schemas.microsoft.com/office/drawing/2014/main" id="{4B90ECF7-D18C-42A6-AF20-CDDD0E839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6">
              <a:extLst>
                <a:ext uri="{FF2B5EF4-FFF2-40B4-BE49-F238E27FC236}">
                  <a16:creationId xmlns:a16="http://schemas.microsoft.com/office/drawing/2014/main" id="{26C3E8E0-8640-49AD-9D8D-4E8BDF843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7">
              <a:extLst>
                <a:ext uri="{FF2B5EF4-FFF2-40B4-BE49-F238E27FC236}">
                  <a16:creationId xmlns:a16="http://schemas.microsoft.com/office/drawing/2014/main" id="{98928DB2-86F0-4DD0-B20F-565CBB25D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8">
              <a:extLst>
                <a:ext uri="{FF2B5EF4-FFF2-40B4-BE49-F238E27FC236}">
                  <a16:creationId xmlns:a16="http://schemas.microsoft.com/office/drawing/2014/main" id="{5EA73850-A588-4146-83EE-3C1DA72A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39">
              <a:extLst>
                <a:ext uri="{FF2B5EF4-FFF2-40B4-BE49-F238E27FC236}">
                  <a16:creationId xmlns:a16="http://schemas.microsoft.com/office/drawing/2014/main" id="{6AF0D5B0-F05A-49C4-8825-A12F528A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0">
              <a:extLst>
                <a:ext uri="{FF2B5EF4-FFF2-40B4-BE49-F238E27FC236}">
                  <a16:creationId xmlns:a16="http://schemas.microsoft.com/office/drawing/2014/main" id="{FC6C1592-F38A-4722-ADE3-D2ED8212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41">
              <a:extLst>
                <a:ext uri="{FF2B5EF4-FFF2-40B4-BE49-F238E27FC236}">
                  <a16:creationId xmlns:a16="http://schemas.microsoft.com/office/drawing/2014/main" id="{76F4D5B9-4EDE-4DB7-B34F-82B571AF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42">
              <a:extLst>
                <a:ext uri="{FF2B5EF4-FFF2-40B4-BE49-F238E27FC236}">
                  <a16:creationId xmlns:a16="http://schemas.microsoft.com/office/drawing/2014/main" id="{BD809135-8422-42C5-B024-D5CDAEC9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9" name="Freeform 43">
              <a:extLst>
                <a:ext uri="{FF2B5EF4-FFF2-40B4-BE49-F238E27FC236}">
                  <a16:creationId xmlns:a16="http://schemas.microsoft.com/office/drawing/2014/main" id="{BE148D2A-CDAE-4393-B61C-3DD24411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0" name="Freeform 44">
              <a:extLst>
                <a:ext uri="{FF2B5EF4-FFF2-40B4-BE49-F238E27FC236}">
                  <a16:creationId xmlns:a16="http://schemas.microsoft.com/office/drawing/2014/main" id="{3305BBA8-EFDD-4335-B739-A4C31C537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1" name="Freeform 45">
              <a:extLst>
                <a:ext uri="{FF2B5EF4-FFF2-40B4-BE49-F238E27FC236}">
                  <a16:creationId xmlns:a16="http://schemas.microsoft.com/office/drawing/2014/main" id="{57BD4BB0-A23D-41F3-B49D-955B06B4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6">
              <a:extLst>
                <a:ext uri="{FF2B5EF4-FFF2-40B4-BE49-F238E27FC236}">
                  <a16:creationId xmlns:a16="http://schemas.microsoft.com/office/drawing/2014/main" id="{158A5F3F-FD96-4908-8503-7C6C356E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3" name="AutoShape 35">
            <a:extLst>
              <a:ext uri="{FF2B5EF4-FFF2-40B4-BE49-F238E27FC236}">
                <a16:creationId xmlns:a16="http://schemas.microsoft.com/office/drawing/2014/main" id="{B1963CD9-3746-47EC-A805-746EF71D9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1948999"/>
            <a:ext cx="3414924" cy="132760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This says nothing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about running time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Only about information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644E801-D0B2-453C-AC29-44167C2D79BD}"/>
              </a:ext>
            </a:extLst>
          </p:cNvPr>
          <p:cNvSpPr/>
          <p:nvPr/>
        </p:nvSpPr>
        <p:spPr bwMode="auto">
          <a:xfrm>
            <a:off x="5325482" y="1948999"/>
            <a:ext cx="3437518" cy="812121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572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E8588DC-FC95-4C2A-AF4A-CF6EE2024BE3}"/>
              </a:ext>
            </a:extLst>
          </p:cNvPr>
          <p:cNvSpPr txBox="1"/>
          <p:nvPr/>
        </p:nvSpPr>
        <p:spPr>
          <a:xfrm>
            <a:off x="5943600" y="6122126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Not quite random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70A5B63-9972-47A0-AC50-2849DE30AB0E}"/>
              </a:ext>
            </a:extLst>
          </p:cNvPr>
          <p:cNvGrpSpPr>
            <a:grpSpLocks/>
          </p:cNvGrpSpPr>
          <p:nvPr/>
        </p:nvGrpSpPr>
        <p:grpSpPr>
          <a:xfrm>
            <a:off x="609600" y="609600"/>
            <a:ext cx="2057400" cy="1447800"/>
            <a:chOff x="2590800" y="609600"/>
            <a:chExt cx="2819400" cy="19812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89B89ABA-0C24-4485-ABA7-F8152C0F8875}"/>
                </a:ext>
              </a:extLst>
            </p:cNvPr>
            <p:cNvSpPr/>
            <p:nvPr/>
          </p:nvSpPr>
          <p:spPr bwMode="auto">
            <a:xfrm>
              <a:off x="2590800" y="609600"/>
              <a:ext cx="2819400" cy="1981200"/>
            </a:xfrm>
            <a:prstGeom prst="rect">
              <a:avLst/>
            </a:prstGeom>
            <a:solidFill>
              <a:schemeClr val="tx1"/>
            </a:solidFill>
            <a:ln w="38100" cap="sq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14" name="Picture 4" descr="Entropy and a box of air">
              <a:extLst>
                <a:ext uri="{FF2B5EF4-FFF2-40B4-BE49-F238E27FC236}">
                  <a16:creationId xmlns:a16="http://schemas.microsoft.com/office/drawing/2014/main" id="{BE2227A9-0400-42EB-AD43-957A3BF1D7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5" y="734980"/>
              <a:ext cx="2533650" cy="1762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D7FF50C7-97F3-479A-857A-8CB08CF11B7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05313" y="2209800"/>
              <a:ext cx="217444" cy="161530"/>
            </a:xfrm>
            <a:prstGeom prst="rect">
              <a:avLst/>
            </a:prstGeom>
          </p:spPr>
        </p:pic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B3E8F83-CE58-431D-9012-DF86449F446B}"/>
              </a:ext>
            </a:extLst>
          </p:cNvPr>
          <p:cNvSpPr txBox="1"/>
          <p:nvPr/>
        </p:nvSpPr>
        <p:spPr>
          <a:xfrm>
            <a:off x="3324225" y="500803"/>
            <a:ext cx="792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 half the room only had 49% of the particles,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it would not be considered “random”.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entropy would be too low.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entropy would increase by going 50-50.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953579A-7C66-42BD-AF20-03026AD93168}"/>
              </a:ext>
            </a:extLst>
          </p:cNvPr>
          <p:cNvSpPr txBox="1"/>
          <p:nvPr/>
        </p:nvSpPr>
        <p:spPr>
          <a:xfrm>
            <a:off x="0" y="5283926"/>
            <a:ext cx="792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11101111100101010101110 …</a:t>
            </a:r>
          </a:p>
          <a:p>
            <a:pPr marL="8001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 flipped an unfair coin so that #0 = 0.49n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459DC487-FD58-4A25-BD3A-E9F4D1E9243C}"/>
              </a:ext>
            </a:extLst>
          </p:cNvPr>
          <p:cNvPicPr>
            <a:picLocks/>
          </p:cNvPicPr>
          <p:nvPr/>
        </p:nvPicPr>
        <p:blipFill>
          <a:blip r:embed="rId4"/>
          <a:stretch>
            <a:fillRect/>
          </a:stretch>
        </p:blipFill>
        <p:spPr>
          <a:xfrm>
            <a:off x="1762125" y="1284670"/>
            <a:ext cx="158675" cy="1180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45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33333E-6 L -0.10017 0.02361 " pathEditMode="relative" rAng="0" ptsTypes="AA">
                                      <p:cBhvr>
                                        <p:cTn id="38" dur="7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7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CF8A831-50FE-4047-88DD-A4270DBD3D3C}"/>
              </a:ext>
            </a:extLst>
          </p:cNvPr>
          <p:cNvSpPr txBox="1"/>
          <p:nvPr/>
        </p:nvSpPr>
        <p:spPr>
          <a:xfrm>
            <a:off x="228600" y="497443"/>
            <a:ext cx="9067800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>
              <a:spcBef>
                <a:spcPts val="1200"/>
              </a:spcBef>
              <a:defRPr/>
            </a:pPr>
            <a:r>
              <a:rPr lang="en-US" altLang="en-US" sz="2400" i="0" dirty="0"/>
              <a:t>Entropy measures the complexity of a set of strings.</a:t>
            </a:r>
          </a:p>
          <a:p>
            <a:pPr eaLnBrk="0" hangingPunct="0">
              <a:spcBef>
                <a:spcPts val="1200"/>
              </a:spcBef>
              <a:defRPr/>
            </a:pPr>
            <a:r>
              <a:rPr lang="en-US" altLang="en-US" sz="2400" i="0" dirty="0"/>
              <a:t>Kolmogorov Complexity measures the complexity of one string.</a:t>
            </a:r>
          </a:p>
          <a:p>
            <a:pPr eaLnBrk="0" hangingPunct="0">
              <a:spcBef>
                <a:spcPts val="1200"/>
              </a:spcBef>
              <a:defRPr/>
            </a:pPr>
            <a:r>
              <a:rPr lang="en-US" altLang="en-US" sz="2400" i="0" dirty="0"/>
              <a:t>   Can we relate them?</a:t>
            </a:r>
          </a:p>
        </p:txBody>
      </p:sp>
    </p:spTree>
    <p:extLst>
      <p:ext uri="{BB962C8B-B14F-4D97-AF65-F5344CB8AC3E}">
        <p14:creationId xmlns:p14="http://schemas.microsoft.com/office/powerpoint/2010/main" val="273243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CF8A831-50FE-4047-88DD-A4270DBD3D3C}"/>
              </a:ext>
            </a:extLst>
          </p:cNvPr>
          <p:cNvSpPr txBox="1"/>
          <p:nvPr/>
        </p:nvSpPr>
        <p:spPr>
          <a:xfrm>
            <a:off x="228600" y="497443"/>
            <a:ext cx="9067800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>
              <a:spcBef>
                <a:spcPts val="1200"/>
              </a:spcBef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The </a:t>
            </a:r>
            <a:r>
              <a:rPr lang="en-US" altLang="en-US" sz="2400" i="0" dirty="0">
                <a:solidFill>
                  <a:srgbClr val="FFFF00"/>
                </a:solidFill>
                <a:cs typeface="Times New Roman" panose="02020603050405020304" pitchFamily="18" charset="0"/>
              </a:rPr>
              <a:t>Micro State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of your system is a binary string</a:t>
            </a:r>
            <a:r>
              <a:rPr lang="el-GR" alt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lang="en-US" alt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describing the position and the velocity of every particle.</a:t>
            </a:r>
          </a:p>
          <a:p>
            <a:pPr eaLnBrk="0" hangingPunct="0">
              <a:spcBef>
                <a:spcPts val="1200"/>
              </a:spcBef>
              <a:defRPr/>
            </a:pPr>
            <a:r>
              <a:rPr lang="en-US" altLang="en-US" sz="2400" i="0" dirty="0" err="1">
                <a:solidFill>
                  <a:schemeClr val="tx2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the min # of bits to describe a Java program that outputs 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eaLnBrk="0" hangingPunct="0">
              <a:spcBef>
                <a:spcPts val="120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Consider 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any identifiable </a:t>
            </a:r>
            <a:r>
              <a:rPr lang="en-US" altLang="en-US" sz="2400" i="0" dirty="0">
                <a:solidFill>
                  <a:srgbClr val="FFFF00"/>
                </a:solidFill>
                <a:cs typeface="Times New Roman" panose="02020603050405020304" pitchFamily="18" charset="0"/>
              </a:rPr>
              <a:t>Macro Property 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M(</a:t>
            </a:r>
            <a:r>
              <a:rPr lang="el-GR" altLang="en-US" sz="2400" i="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2400" i="0" dirty="0">
                <a:solidFill>
                  <a:srgbClr val="FFFF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of your system.</a:t>
            </a:r>
            <a:endParaRPr lang="en-US" altLang="en-US" sz="2400" i="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0" eaLnBrk="0" hangingPunct="0">
              <a:spcBef>
                <a:spcPts val="1200"/>
              </a:spcBef>
              <a:defRPr/>
            </a:pPr>
            <a:r>
              <a:rPr lang="en-US" altLang="en-US" sz="2400" i="0" dirty="0">
                <a:cs typeface="Times New Roman" panose="02020603050405020304" pitchFamily="18" charset="0"/>
              </a:rPr>
              <a:t>Let 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2400" i="0" baseline="-25000" dirty="0">
                <a:solidFill>
                  <a:schemeClr val="tx2"/>
                </a:solidFill>
                <a:cs typeface="Times New Roman" panose="02020603050405020304" pitchFamily="18" charset="0"/>
              </a:rPr>
              <a:t>M</a:t>
            </a:r>
            <a:r>
              <a:rPr lang="en-US" altLang="en-US" sz="2400" i="0" dirty="0">
                <a:cs typeface="Times New Roman" panose="02020603050405020304" pitchFamily="18" charset="0"/>
              </a:rPr>
              <a:t> = { </a:t>
            </a:r>
            <a:r>
              <a:rPr lang="el-GR" altLang="en-US" sz="2400" i="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cs typeface="Times New Roman" panose="02020603050405020304" pitchFamily="18" charset="0"/>
                <a:sym typeface="Symbol" panose="05050102010706020507" pitchFamily="18" charset="2"/>
              </a:rPr>
              <a:t> | </a:t>
            </a:r>
            <a:r>
              <a:rPr lang="en-US" altLang="en-US" sz="2400" i="0" dirty="0">
                <a:cs typeface="Times New Roman" panose="02020603050405020304" pitchFamily="18" charset="0"/>
              </a:rPr>
              <a:t>M(</a:t>
            </a:r>
            <a:r>
              <a:rPr lang="el-GR" altLang="en-US" sz="2400" i="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cs typeface="Times New Roman" panose="02020603050405020304" pitchFamily="18" charset="0"/>
              </a:rPr>
              <a:t>) }, ie set of micro states consistent with macro state.</a:t>
            </a:r>
          </a:p>
          <a:p>
            <a:pPr lvl="0" eaLnBrk="0" hangingPunct="0">
              <a:spcBef>
                <a:spcPts val="1200"/>
              </a:spcBef>
              <a:defRPr/>
            </a:pPr>
            <a:r>
              <a:rPr lang="en-US" altLang="en-US" sz="2400" i="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(M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log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(|</a:t>
            </a:r>
            <a:r>
              <a:rPr lang="en-US" altLang="en-US" sz="2400" i="0" dirty="0">
                <a:cs typeface="Times New Roman" panose="02020603050405020304" pitchFamily="18" charset="0"/>
              </a:rPr>
              <a:t>S</a:t>
            </a:r>
            <a:r>
              <a:rPr lang="en-US" altLang="en-US" sz="2400" i="0" baseline="-25000" dirty="0">
                <a:cs typeface="Times New Roman" panose="02020603050405020304" pitchFamily="18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|)</a:t>
            </a:r>
          </a:p>
          <a:p>
            <a:pPr lvl="0" eaLnBrk="0" hangingPunct="0">
              <a:spcBef>
                <a:spcPts val="1200"/>
              </a:spcBef>
              <a:defRPr/>
            </a:pPr>
            <a:r>
              <a:rPr lang="en-US" altLang="en-US" sz="2400" i="0" dirty="0" err="1">
                <a:solidFill>
                  <a:schemeClr val="tx2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</a:rPr>
              <a:t>(M</a:t>
            </a:r>
            <a:r>
              <a:rPr lang="en-US" altLang="en-US" sz="2400" i="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the min # of bits needed to describe a Java program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that determines </a:t>
            </a:r>
            <a:r>
              <a:rPr lang="en-US" altLang="en-US" sz="2400" i="0" dirty="0">
                <a:cs typeface="Times New Roman" panose="02020603050405020304" pitchFamily="18" charset="0"/>
              </a:rPr>
              <a:t>M(</a:t>
            </a:r>
            <a:r>
              <a:rPr lang="el-GR" altLang="en-US" sz="2400" i="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cs typeface="Times New Roman" panose="02020603050405020304" pitchFamily="18" charset="0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 Should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be small to be a good “Macro property”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0" eaLnBrk="0" hangingPunct="0">
              <a:spcBef>
                <a:spcPts val="120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+ 1000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US" altLang="en-US" sz="2400" i="0" noProof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 (for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some M</a:t>
            </a:r>
            <a:r>
              <a:rPr lang="el-GR" altLang="en-US" sz="240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AutoShape 35">
            <a:extLst>
              <a:ext uri="{FF2B5EF4-FFF2-40B4-BE49-F238E27FC236}">
                <a16:creationId xmlns:a16="http://schemas.microsoft.com/office/drawing/2014/main" id="{234DE24F-0F7D-4A33-9F64-43802E223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334000"/>
            <a:ext cx="6335052" cy="752904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Every micro state consistent with this macro state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has low entropy/randomness. 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2BBD03BC-7A27-C796-0063-0D289F5FDF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5334000"/>
            <a:ext cx="1600200" cy="1200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0062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22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23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5524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5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6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7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8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9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0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1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2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3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4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5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6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37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5538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5549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600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601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0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8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9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1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6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7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2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4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5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3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5592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3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4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5590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1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5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5588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9" name="Straight Connector 75"/>
              <p:cNvCxnSpPr>
                <a:cxnSpLocks noChangeShapeType="1"/>
                <a:stCxn id="235529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6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5586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7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7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5584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5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8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5582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3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9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5580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1" name="Straight Connector 87"/>
              <p:cNvCxnSpPr>
                <a:cxnSpLocks noChangeShapeType="1"/>
                <a:stCxn id="235536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5560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1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2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3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4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5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6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7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8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9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0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1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2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3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4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5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6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7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8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9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235539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Use a Huffman Code</a:t>
            </a:r>
            <a:br>
              <a:rPr lang="en-US" altLang="en-US" sz="2800" i="0"/>
            </a:br>
            <a:r>
              <a:rPr lang="en-US" altLang="en-US" sz="2800" i="0"/>
              <a:t>described by a binary tree.</a:t>
            </a: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3681413" y="3962400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Rectangular Callout 111"/>
          <p:cNvSpPr>
            <a:spLocks noChangeArrowheads="1"/>
          </p:cNvSpPr>
          <p:nvPr/>
        </p:nvSpPr>
        <p:spPr bwMode="auto">
          <a:xfrm>
            <a:off x="5049838" y="1982788"/>
            <a:ext cx="2287587" cy="460375"/>
          </a:xfrm>
          <a:prstGeom prst="wedgeRectCallout">
            <a:avLst>
              <a:gd name="adj1" fmla="val 55519"/>
              <a:gd name="adj2" fmla="val -120866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001000101</a:t>
            </a: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1639888" y="2593975"/>
            <a:ext cx="7199312" cy="523875"/>
            <a:chOff x="1600200" y="3743980"/>
            <a:chExt cx="6397388" cy="523220"/>
          </a:xfrm>
        </p:grpSpPr>
        <p:sp>
          <p:nvSpPr>
            <p:cNvPr id="235547" name="Rectangular Callout 113"/>
            <p:cNvSpPr>
              <a:spLocks noChangeArrowheads="1"/>
            </p:cNvSpPr>
            <p:nvPr/>
          </p:nvSpPr>
          <p:spPr bwMode="auto">
            <a:xfrm>
              <a:off x="1600200" y="3743980"/>
              <a:ext cx="6397388" cy="523220"/>
            </a:xfrm>
            <a:prstGeom prst="wedgeRectCallout">
              <a:avLst>
                <a:gd name="adj1" fmla="val -42519"/>
                <a:gd name="adj2" fmla="val -97361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/>
                <a:t>I first get         , the I start over to get               </a:t>
              </a:r>
            </a:p>
          </p:txBody>
        </p:sp>
        <p:pic>
          <p:nvPicPr>
            <p:cNvPr id="235548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9355" y="3814742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2573338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3" name="Straight Connector 112"/>
          <p:cNvCxnSpPr>
            <a:cxnSpLocks noChangeShapeType="1"/>
          </p:cNvCxnSpPr>
          <p:nvPr/>
        </p:nvCxnSpPr>
        <p:spPr bwMode="auto">
          <a:xfrm flipV="1">
            <a:off x="6208713" y="1976438"/>
            <a:ext cx="131762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Straight Connector 116"/>
          <p:cNvCxnSpPr>
            <a:cxnSpLocks noChangeShapeType="1"/>
          </p:cNvCxnSpPr>
          <p:nvPr/>
        </p:nvCxnSpPr>
        <p:spPr bwMode="auto">
          <a:xfrm flipV="1">
            <a:off x="6638925" y="1997075"/>
            <a:ext cx="130175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5275" y="2655888"/>
            <a:ext cx="628650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12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>
            <a:extLst>
              <a:ext uri="{FF2B5EF4-FFF2-40B4-BE49-F238E27FC236}">
                <a16:creationId xmlns:a16="http://schemas.microsoft.com/office/drawing/2014/main" id="{619ED939-5763-412F-AD6F-4F58FC1D1186}"/>
              </a:ext>
            </a:extLst>
          </p:cNvPr>
          <p:cNvGrpSpPr/>
          <p:nvPr/>
        </p:nvGrpSpPr>
        <p:grpSpPr>
          <a:xfrm>
            <a:off x="4648200" y="3521372"/>
            <a:ext cx="4343400" cy="2760420"/>
            <a:chOff x="4648200" y="3574282"/>
            <a:chExt cx="4343400" cy="2760420"/>
          </a:xfrm>
        </p:grpSpPr>
        <p:pic>
          <p:nvPicPr>
            <p:cNvPr id="102" name="Picture 2" descr="The Standard Normal Distribution | Examples, Explanations, Uses">
              <a:extLst>
                <a:ext uri="{FF2B5EF4-FFF2-40B4-BE49-F238E27FC236}">
                  <a16:creationId xmlns:a16="http://schemas.microsoft.com/office/drawing/2014/main" id="{0BFA0E72-69C1-4B4A-B33B-FF2EB8394D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3574282"/>
              <a:ext cx="4343400" cy="2685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69B26A91-4E4E-441B-994D-889103CE8EDA}"/>
                </a:ext>
              </a:extLst>
            </p:cNvPr>
            <p:cNvGrpSpPr/>
            <p:nvPr/>
          </p:nvGrpSpPr>
          <p:grpSpPr>
            <a:xfrm>
              <a:off x="4769520" y="3783874"/>
              <a:ext cx="4158060" cy="2550828"/>
              <a:chOff x="4769520" y="3783874"/>
              <a:chExt cx="4158060" cy="2550828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0FCF775E-A776-4978-AC2F-34ECAA652C1A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7255629" y="5697869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0.5n+1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0FCF775E-A776-4978-AC2F-34ECAA652C1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7255629" y="5697869"/>
                    <a:ext cx="775063" cy="26347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247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36142D70-5098-4E8F-99EB-F21DC27CB9CD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7845034" y="5723995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0.5n+2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36142D70-5098-4E8F-99EB-F21DC27CB9C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7845034" y="5723995"/>
                    <a:ext cx="775063" cy="26347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330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8FC8100D-7C51-4740-B891-521CFD502834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8408313" y="5750121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0.5n+3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8FC8100D-7C51-4740-B891-521CFD50283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8408313" y="5750121"/>
                    <a:ext cx="775063" cy="263470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3333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36D4B645-225F-4517-87F0-53EC035B555A}"/>
                  </a:ext>
                </a:extLst>
              </p:cNvPr>
              <p:cNvSpPr txBox="1"/>
              <p:nvPr/>
            </p:nvSpPr>
            <p:spPr>
              <a:xfrm>
                <a:off x="6567961" y="5971584"/>
                <a:ext cx="464130" cy="26161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</a:t>
                </a: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89FF36AA-8D79-428E-B3BA-46322B89929A}"/>
                  </a:ext>
                </a:extLst>
              </p:cNvPr>
              <p:cNvSpPr txBox="1"/>
              <p:nvPr/>
            </p:nvSpPr>
            <p:spPr>
              <a:xfrm rot="2741420">
                <a:off x="6809635" y="5819184"/>
                <a:ext cx="464130" cy="26161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0.5n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9" name="TextBox 108">
                    <a:extLst>
                      <a:ext uri="{FF2B5EF4-FFF2-40B4-BE49-F238E27FC236}">
                        <a16:creationId xmlns:a16="http://schemas.microsoft.com/office/drawing/2014/main" id="{BFDAC510-B1FB-4089-982D-C1834249E15A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6094612" y="5737058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0.5n-1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9" name="TextBox 108">
                    <a:extLst>
                      <a:ext uri="{FF2B5EF4-FFF2-40B4-BE49-F238E27FC236}">
                        <a16:creationId xmlns:a16="http://schemas.microsoft.com/office/drawing/2014/main" id="{BFDAC510-B1FB-4089-982D-C1834249E15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6094612" y="5737058"/>
                    <a:ext cx="775063" cy="26347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330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0" name="TextBox 109">
                    <a:extLst>
                      <a:ext uri="{FF2B5EF4-FFF2-40B4-BE49-F238E27FC236}">
                        <a16:creationId xmlns:a16="http://schemas.microsoft.com/office/drawing/2014/main" id="{E9BF25F8-F110-427B-AB6D-2688E3AA1E43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5500851" y="5776247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0.5n-2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10" name="TextBox 109">
                    <a:extLst>
                      <a:ext uri="{FF2B5EF4-FFF2-40B4-BE49-F238E27FC236}">
                        <a16:creationId xmlns:a16="http://schemas.microsoft.com/office/drawing/2014/main" id="{E9BF25F8-F110-427B-AB6D-2688E3AA1E4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5500851" y="5776247"/>
                    <a:ext cx="775063" cy="26347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3333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1" name="TextBox 110">
                    <a:extLst>
                      <a:ext uri="{FF2B5EF4-FFF2-40B4-BE49-F238E27FC236}">
                        <a16:creationId xmlns:a16="http://schemas.microsoft.com/office/drawing/2014/main" id="{2C6A84AA-1B91-46B8-99AA-B6CB421880E5}"/>
                      </a:ext>
                    </a:extLst>
                  </p:cNvPr>
                  <p:cNvSpPr txBox="1"/>
                  <p:nvPr/>
                </p:nvSpPr>
                <p:spPr>
                  <a:xfrm rot="2741420">
                    <a:off x="4951612" y="5815436"/>
                    <a:ext cx="775063" cy="263470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</a:rPr>
                      <a:t>0.5n-3</a:t>
                    </a: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11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oMath>
                    </a14:m>
                    <a:endParaRPr kumimoji="0" lang="en-US" altLang="en-US" sz="11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11" name="TextBox 110">
                    <a:extLst>
                      <a:ext uri="{FF2B5EF4-FFF2-40B4-BE49-F238E27FC236}">
                        <a16:creationId xmlns:a16="http://schemas.microsoft.com/office/drawing/2014/main" id="{2C6A84AA-1B91-46B8-99AA-B6CB421880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741420">
                    <a:off x="4951612" y="5815436"/>
                    <a:ext cx="775063" cy="26347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47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3D6EE21D-CFFB-43EC-A3C0-F448FD0F1910}"/>
                  </a:ext>
                </a:extLst>
              </p:cNvPr>
              <p:cNvSpPr txBox="1"/>
              <p:nvPr/>
            </p:nvSpPr>
            <p:spPr>
              <a:xfrm>
                <a:off x="4769520" y="4218212"/>
                <a:ext cx="372291" cy="1323439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2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6695C823-6D40-4E19-B49F-E3B496856856}"/>
                  </a:ext>
                </a:extLst>
              </p:cNvPr>
              <p:cNvSpPr txBox="1"/>
              <p:nvPr/>
            </p:nvSpPr>
            <p:spPr>
              <a:xfrm>
                <a:off x="4785359" y="3783874"/>
                <a:ext cx="372291" cy="338554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2</a:t>
                </a:r>
                <a:r>
                  <a:rPr kumimoji="0" lang="en-US" altLang="en-US" sz="1600" b="0" i="1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n</a:t>
                </a:r>
              </a:p>
            </p:txBody>
          </p:sp>
        </p:grpSp>
      </p:grpSp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7FB4340-CD2D-4B25-8A34-0303DA290A08}"/>
                  </a:ext>
                </a:extLst>
              </p:cNvPr>
              <p:cNvSpPr txBox="1"/>
              <p:nvPr/>
            </p:nvSpPr>
            <p:spPr>
              <a:xfrm>
                <a:off x="152400" y="228600"/>
                <a:ext cx="9296400" cy="30474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Example: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Our micro state is some binary string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 of length n.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lvl="0" eaLnBrk="0" hangingPunct="0">
                  <a:defRPr/>
                </a:pPr>
                <a:r>
                  <a:rPr lang="en-US" altLang="en-US" sz="2400" i="0" dirty="0">
                    <a:solidFill>
                      <a:srgbClr val="FFFFFF"/>
                    </a:solidFill>
                    <a:cs typeface="Times New Roman" panose="02020603050405020304" pitchFamily="18" charset="0"/>
                  </a:rPr>
                  <a:t>Our macro property M(</a:t>
                </a:r>
                <a:r>
                  <a:rPr lang="el-GR" altLang="en-US" sz="2400" i="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i="0" dirty="0">
                    <a:solidFill>
                      <a:srgbClr val="FFFFFF"/>
                    </a:solidFill>
                    <a:cs typeface="Times New Roman" panose="02020603050405020304" pitchFamily="18" charset="0"/>
                  </a:rPr>
                  <a:t>) is that exactly </a:t>
                </a:r>
                <a:r>
                  <a:rPr lang="en-US" altLang="en-US" sz="2400" dirty="0" err="1">
                    <a:solidFill>
                      <a:srgbClr val="FFFFFF"/>
                    </a:solidFill>
                    <a:cs typeface="Times New Roman" panose="02020603050405020304" pitchFamily="18" charset="0"/>
                  </a:rPr>
                  <a:t>0.49n</a:t>
                </a:r>
                <a:r>
                  <a:rPr lang="en-US" altLang="en-US" sz="2400" i="0" dirty="0">
                    <a:solidFill>
                      <a:srgbClr val="FFFFFF"/>
                    </a:solidFill>
                    <a:cs typeface="Times New Roman" panose="02020603050405020304" pitchFamily="18" charset="0"/>
                  </a:rPr>
                  <a:t> bits are zero. </a:t>
                </a:r>
              </a:p>
              <a:p>
                <a:pPr lvl="0" eaLnBrk="0" hangingPunct="0"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N = # of strings of length n with this property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Let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be the set of binary strings of length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n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with exactly     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0s.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</a:t>
                </a:r>
                <a:r>
                  <a:rPr kumimoji="0" lang="en-US" altLang="en-US" sz="2400" b="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cn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 = number of way to choose where to put the 0s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  = 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kumimoji="0" lang="en-US" altLang="en-U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  <m:mr>
                            <m:e>
                              <m: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𝑐𝑛</m:t>
                              </m:r>
                            </m:e>
                          </m:mr>
                        </m:m>
                      </m:e>
                    </m:d>
                  </m:oMath>
                </a14:m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7FB4340-CD2D-4B25-8A34-0303DA290A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228600"/>
                <a:ext cx="9296400" cy="3047437"/>
              </a:xfrm>
              <a:prstGeom prst="rect">
                <a:avLst/>
              </a:prstGeom>
              <a:blipFill>
                <a:blip r:embed="rId10"/>
                <a:stretch>
                  <a:fillRect l="-984" t="-1603" b="-280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A5107D77-E894-49C9-AD6E-50C7E3ED95CD}"/>
                  </a:ext>
                </a:extLst>
              </p:cNvPr>
              <p:cNvSpPr txBox="1"/>
              <p:nvPr/>
            </p:nvSpPr>
            <p:spPr>
              <a:xfrm>
                <a:off x="457199" y="3318476"/>
                <a:ext cx="3678775" cy="5652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0.5n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 =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kumimoji="0" lang="en-US" altLang="en-U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  <m:mr>
                            <m:e>
                              <m:r>
                                <a:rPr kumimoji="0" lang="en-US" altLang="en-U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0.5</m:t>
                              </m:r>
                              <m: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</m:m>
                      </m:e>
                    </m:d>
                    <m:r>
                      <a:rPr kumimoji="0" lang="en-US" altLang="en-U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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type m:val="skw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kumimoji="0" lang="en-US" altLang="en-US" sz="24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altLang="en-US" sz="24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altLang="en-US" sz="24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sup>
                        </m:sSup>
                      </m:num>
                      <m:den>
                        <m:rad>
                          <m:radPr>
                            <m:degHide m:val="on"/>
                            <m:ctrlPr>
                              <a:rPr kumimoji="0" lang="en-US" altLang="en-US" sz="24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0" lang="en-US" altLang="en-US" sz="2400" b="0" i="1" u="none" strike="noStrike" kern="12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  <m:t>𝑛</m:t>
                            </m:r>
                          </m:e>
                        </m:rad>
                      </m:den>
                    </m:f>
                  </m:oMath>
                </a14:m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A5107D77-E894-49C9-AD6E-50C7E3ED9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199" y="3318476"/>
                <a:ext cx="3678775" cy="565219"/>
              </a:xfrm>
              <a:prstGeom prst="rect">
                <a:avLst/>
              </a:prstGeom>
              <a:blipFill>
                <a:blip r:embed="rId11"/>
                <a:stretch>
                  <a:fillRect l="-2488" t="-6452" b="-150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9F807B23-9A46-43C5-979A-B2B38F446928}"/>
                  </a:ext>
                </a:extLst>
              </p:cNvPr>
              <p:cNvSpPr txBox="1"/>
              <p:nvPr/>
            </p:nvSpPr>
            <p:spPr>
              <a:xfrm>
                <a:off x="345744" y="3812210"/>
                <a:ext cx="3216485" cy="4620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0.49n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 =</a:t>
                </a:r>
                <a14:m>
                  <m:oMath xmlns:m="http://schemas.openxmlformats.org/officeDocument/2006/math">
                    <m:r>
                      <a:rPr kumimoji="0" lang="en-US" altLang="en-US" sz="16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  <m:d>
                      <m:dPr>
                        <m:ctrlPr>
                          <a:rPr kumimoji="0" lang="en-US" alt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kumimoji="0" lang="en-US" altLang="en-U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  <m:mr>
                            <m:e>
                              <m:r>
                                <a:rPr kumimoji="0" lang="en-US" altLang="en-U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0.49</m:t>
                              </m:r>
                              <m: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</m:m>
                      </m:e>
                    </m:d>
                    <m:r>
                      <a:rPr kumimoji="0" lang="en-US" altLang="en-U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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2</a:t>
                </a:r>
                <a:r>
                  <a:rPr kumimoji="0" lang="en-US" altLang="en-US" sz="2400" b="0" i="1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0.9997n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9F807B23-9A46-43C5-979A-B2B38F4469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744" y="3812210"/>
                <a:ext cx="3216485" cy="462050"/>
              </a:xfrm>
              <a:prstGeom prst="rect">
                <a:avLst/>
              </a:prstGeom>
              <a:blipFill>
                <a:blip r:embed="rId12"/>
                <a:stretch>
                  <a:fillRect l="-3036" t="-17105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84B46E90-BA44-48B5-9C5E-1B1882471652}"/>
              </a:ext>
            </a:extLst>
          </p:cNvPr>
          <p:cNvSpPr txBox="1"/>
          <p:nvPr/>
        </p:nvSpPr>
        <p:spPr>
          <a:xfrm>
            <a:off x="1563189" y="2820156"/>
            <a:ext cx="1482633" cy="4620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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400" b="0" i="1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H(c)</a:t>
            </a:r>
            <a:r>
              <a:rPr kumimoji="0" lang="el-GR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‧</a:t>
            </a:r>
            <a:r>
              <a:rPr kumimoji="0" lang="en-US" altLang="en-US" sz="2400" b="0" i="1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9F53773-1921-442C-9F06-683CAB4FCDB6}"/>
              </a:ext>
            </a:extLst>
          </p:cNvPr>
          <p:cNvSpPr txBox="1"/>
          <p:nvPr/>
        </p:nvSpPr>
        <p:spPr>
          <a:xfrm>
            <a:off x="3077390" y="2793468"/>
            <a:ext cx="4390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H(c) = -[c log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(c)+(1-c)log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(1-c)]</a:t>
            </a:r>
            <a:b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</a:b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(Shannon’s Entropy Function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6D4DAF83-8CA1-43A9-B288-F50F0BD04534}"/>
                  </a:ext>
                </a:extLst>
              </p:cNvPr>
              <p:cNvSpPr txBox="1"/>
              <p:nvPr/>
            </p:nvSpPr>
            <p:spPr>
              <a:xfrm>
                <a:off x="609600" y="4283400"/>
                <a:ext cx="3216476" cy="4620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0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  =   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kumimoji="0" lang="en-US" altLang="en-U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  <m:mr>
                            <m:e>
                              <m:r>
                                <a:rPr kumimoji="0" lang="en-US" altLang="en-U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0</m:t>
                              </m:r>
                            </m:e>
                          </m:mr>
                        </m:m>
                      </m:e>
                    </m:d>
                    <m:r>
                      <a:rPr kumimoji="0" lang="en-US" altLang="en-U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  <m:r>
                      <a:rPr kumimoji="0" lang="en-US" altLang="en-U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   </m:t>
                    </m:r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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2</a:t>
                </a:r>
                <a:r>
                  <a:rPr kumimoji="0" lang="en-US" altLang="en-US" sz="2400" b="0" i="1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0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= 1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6D4DAF83-8CA1-43A9-B288-F50F0BD045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" y="4283400"/>
                <a:ext cx="3216476" cy="462050"/>
              </a:xfrm>
              <a:prstGeom prst="rect">
                <a:avLst/>
              </a:prstGeom>
              <a:blipFill>
                <a:blip r:embed="rId13"/>
                <a:stretch>
                  <a:fillRect l="-2841" t="-18667" b="-29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0A86430E-FD7B-490F-9A12-E72F88463394}"/>
              </a:ext>
            </a:extLst>
          </p:cNvPr>
          <p:cNvGrpSpPr/>
          <p:nvPr/>
        </p:nvGrpSpPr>
        <p:grpSpPr>
          <a:xfrm>
            <a:off x="3614777" y="3604690"/>
            <a:ext cx="5229349" cy="3100910"/>
            <a:chOff x="935620" y="2168852"/>
            <a:chExt cx="6836780" cy="3571818"/>
          </a:xfrm>
        </p:grpSpPr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FD3D679-7B2D-4B7B-BBB2-5A8758FB2FC5}"/>
                </a:ext>
              </a:extLst>
            </p:cNvPr>
            <p:cNvCxnSpPr/>
            <p:nvPr/>
          </p:nvCxnSpPr>
          <p:spPr bwMode="auto">
            <a:xfrm>
              <a:off x="1676400" y="5181600"/>
              <a:ext cx="5867400" cy="0"/>
            </a:xfrm>
            <a:prstGeom prst="line">
              <a:avLst/>
            </a:prstGeom>
            <a:noFill/>
            <a:ln w="6350" cap="sq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3871FFF1-9B7D-452F-97FF-978BF71417B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852242" y="2438400"/>
              <a:ext cx="0" cy="2952206"/>
            </a:xfrm>
            <a:prstGeom prst="line">
              <a:avLst/>
            </a:prstGeom>
            <a:noFill/>
            <a:ln w="6350" cap="sq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3E02F5A-7A44-499C-983E-53E5A8166B88}"/>
                </a:ext>
              </a:extLst>
            </p:cNvPr>
            <p:cNvSpPr txBox="1"/>
            <p:nvPr/>
          </p:nvSpPr>
          <p:spPr>
            <a:xfrm>
              <a:off x="7315200" y="5208896"/>
              <a:ext cx="457200" cy="53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24B0678C-692A-472E-908C-1889A0AABE1C}"/>
                </a:ext>
              </a:extLst>
            </p:cNvPr>
            <p:cNvSpPr txBox="1"/>
            <p:nvPr/>
          </p:nvSpPr>
          <p:spPr>
            <a:xfrm>
              <a:off x="935620" y="2168852"/>
              <a:ext cx="1151838" cy="53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H(c)</a:t>
              </a: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0FA6FEC-B1AB-448D-8183-F59BE3AC5CDA}"/>
                </a:ext>
              </a:extLst>
            </p:cNvPr>
            <p:cNvSpPr/>
            <p:nvPr/>
          </p:nvSpPr>
          <p:spPr bwMode="auto">
            <a:xfrm>
              <a:off x="1854926" y="3146584"/>
              <a:ext cx="5277394" cy="2052433"/>
            </a:xfrm>
            <a:custGeom>
              <a:avLst/>
              <a:gdLst>
                <a:gd name="connsiteX0" fmla="*/ 0 w 5277394"/>
                <a:gd name="connsiteY0" fmla="*/ 2625636 h 2625636"/>
                <a:gd name="connsiteX1" fmla="*/ 2521131 w 5277394"/>
                <a:gd name="connsiteY1" fmla="*/ 2 h 2625636"/>
                <a:gd name="connsiteX2" fmla="*/ 5277394 w 5277394"/>
                <a:gd name="connsiteY2" fmla="*/ 2612573 h 2625636"/>
                <a:gd name="connsiteX0" fmla="*/ 0 w 5277394"/>
                <a:gd name="connsiteY0" fmla="*/ 2052433 h 2052433"/>
                <a:gd name="connsiteX1" fmla="*/ 2480188 w 5277394"/>
                <a:gd name="connsiteY1" fmla="*/ 5 h 2052433"/>
                <a:gd name="connsiteX2" fmla="*/ 5277394 w 5277394"/>
                <a:gd name="connsiteY2" fmla="*/ 2039370 h 205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77394" h="2052433">
                  <a:moveTo>
                    <a:pt x="0" y="2052433"/>
                  </a:moveTo>
                  <a:cubicBezTo>
                    <a:pt x="820782" y="740704"/>
                    <a:pt x="1600622" y="2182"/>
                    <a:pt x="2480188" y="5"/>
                  </a:cubicBezTo>
                  <a:cubicBezTo>
                    <a:pt x="3359754" y="-2172"/>
                    <a:pt x="4339045" y="731996"/>
                    <a:pt x="5277394" y="2039370"/>
                  </a:cubicBezTo>
                </a:path>
              </a:pathLst>
            </a:custGeom>
            <a:noFill/>
            <a:ln w="9525" cap="sq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3713476-C329-4F84-AA3F-C5155395D702}"/>
              </a:ext>
            </a:extLst>
          </p:cNvPr>
          <p:cNvSpPr txBox="1"/>
          <p:nvPr/>
        </p:nvSpPr>
        <p:spPr>
          <a:xfrm>
            <a:off x="7746274" y="2068176"/>
            <a:ext cx="7299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B1DFEC4B-D2C3-4E58-B05D-9C13553FDC22}"/>
              </a:ext>
            </a:extLst>
          </p:cNvPr>
          <p:cNvSpPr txBox="1"/>
          <p:nvPr/>
        </p:nvSpPr>
        <p:spPr>
          <a:xfrm>
            <a:off x="789296" y="2174636"/>
            <a:ext cx="533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cn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170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89" grpId="0"/>
      <p:bldP spid="91" grpId="0"/>
      <p:bldP spid="92" grpId="0"/>
      <p:bldP spid="93" grpId="0"/>
      <p:bldP spid="116" grpId="0"/>
      <p:bldP spid="117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7FB4340-CD2D-4B25-8A34-0303DA290A08}"/>
              </a:ext>
            </a:extLst>
          </p:cNvPr>
          <p:cNvSpPr txBox="1"/>
          <p:nvPr/>
        </p:nvSpPr>
        <p:spPr>
          <a:xfrm>
            <a:off x="152400" y="228600"/>
            <a:ext cx="9296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Example: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Our micro state is some binary string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of length </a:t>
            </a:r>
            <a:r>
              <a:rPr kumimoji="0" lang="en-US" altLang="en-US" sz="2400" b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lvl="0" eaLnBrk="0" hangingPunct="0"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Our macro property M(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) is that exactly </a:t>
            </a:r>
            <a:r>
              <a:rPr lang="en-US" altLang="en-US" sz="2400" dirty="0" err="1">
                <a:solidFill>
                  <a:srgbClr val="FFFFFF"/>
                </a:solidFill>
                <a:cs typeface="Times New Roman" panose="02020603050405020304" pitchFamily="18" charset="0"/>
              </a:rPr>
              <a:t>0.49n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 bits are zero.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 = # of strings of length n with this property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= log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(N) = 0.9997n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Let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be the set of binary strings of length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with exactly     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0s.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23355B5-A377-46CE-BAED-544FD1C8C368}"/>
              </a:ext>
            </a:extLst>
          </p:cNvPr>
          <p:cNvSpPr txBox="1"/>
          <p:nvPr/>
        </p:nvSpPr>
        <p:spPr>
          <a:xfrm>
            <a:off x="5797197" y="1332411"/>
            <a:ext cx="1369892" cy="4620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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2</a:t>
            </a:r>
            <a:r>
              <a:rPr kumimoji="0" lang="en-US" altLang="en-US" sz="2400" b="0" i="1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0.9997n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ED26335-315F-46CE-A4BF-C898A0B0340B}"/>
              </a:ext>
            </a:extLst>
          </p:cNvPr>
          <p:cNvSpPr txBox="1"/>
          <p:nvPr/>
        </p:nvSpPr>
        <p:spPr>
          <a:xfrm>
            <a:off x="7560616" y="2098108"/>
            <a:ext cx="10172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0.49n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73DF87B-71B5-4ACF-AC0E-E768FE6CB249}"/>
              </a:ext>
            </a:extLst>
          </p:cNvPr>
          <p:cNvSpPr txBox="1"/>
          <p:nvPr/>
        </p:nvSpPr>
        <p:spPr>
          <a:xfrm>
            <a:off x="789295" y="2204568"/>
            <a:ext cx="77389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0.49n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EF83666-94F8-49D6-AB3A-74A89DA3AA53}"/>
              </a:ext>
            </a:extLst>
          </p:cNvPr>
          <p:cNvGrpSpPr/>
          <p:nvPr/>
        </p:nvGrpSpPr>
        <p:grpSpPr>
          <a:xfrm>
            <a:off x="532168" y="2986929"/>
            <a:ext cx="3201632" cy="3871071"/>
            <a:chOff x="532168" y="2834529"/>
            <a:chExt cx="3201632" cy="3871071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7BC740F-80D4-4E26-BA96-BD905E58C3F3}"/>
                </a:ext>
              </a:extLst>
            </p:cNvPr>
            <p:cNvSpPr/>
            <p:nvPr/>
          </p:nvSpPr>
          <p:spPr bwMode="auto">
            <a:xfrm>
              <a:off x="1295400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512FA61-DD4A-4BEF-BB3A-07EB4EF74082}"/>
                </a:ext>
              </a:extLst>
            </p:cNvPr>
            <p:cNvSpPr txBox="1"/>
            <p:nvPr/>
          </p:nvSpPr>
          <p:spPr>
            <a:xfrm>
              <a:off x="1905000" y="2834529"/>
              <a:ext cx="12333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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S</a:t>
              </a: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305D1FC-9667-45B4-93BB-5E3B03D7219C}"/>
                </a:ext>
              </a:extLst>
            </p:cNvPr>
            <p:cNvSpPr txBox="1"/>
            <p:nvPr/>
          </p:nvSpPr>
          <p:spPr>
            <a:xfrm>
              <a:off x="1514475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000000000011111111111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000000000101111111111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000000000110111111111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000000000111011111111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111111111110000000000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76A36BC-D4F8-4E46-806E-5CD279DD705B}"/>
                </a:ext>
              </a:extLst>
            </p:cNvPr>
            <p:cNvSpPr txBox="1"/>
            <p:nvPr/>
          </p:nvSpPr>
          <p:spPr>
            <a:xfrm rot="5400000">
              <a:off x="2133599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4B41203B-418F-4396-BFE6-7F888EF454A4}"/>
                </a:ext>
              </a:extLst>
            </p:cNvPr>
            <p:cNvCxnSpPr/>
            <p:nvPr/>
          </p:nvCxnSpPr>
          <p:spPr bwMode="auto">
            <a:xfrm>
              <a:off x="1589314" y="3936274"/>
              <a:ext cx="1789612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CAEFAA8B-92C8-4747-AC26-E8954F53D1D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3657600"/>
              <a:ext cx="883920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379911C-BEAD-4452-8D7E-44E53F57D52C}"/>
                </a:ext>
              </a:extLst>
            </p:cNvPr>
            <p:cNvSpPr txBox="1"/>
            <p:nvPr/>
          </p:nvSpPr>
          <p:spPr>
            <a:xfrm>
              <a:off x="2362200" y="3474609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695B2F9-F035-4CD2-B7BB-D6704984F9DB}"/>
                </a:ext>
              </a:extLst>
            </p:cNvPr>
            <p:cNvSpPr txBox="1"/>
            <p:nvPr/>
          </p:nvSpPr>
          <p:spPr>
            <a:xfrm>
              <a:off x="1715589" y="3208998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4631D32C-EC8E-4FDC-92F2-BFD4FED600B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03589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A6963F7D-572F-40A3-B521-A3E587562621}"/>
                </a:ext>
              </a:extLst>
            </p:cNvPr>
            <p:cNvSpPr txBox="1"/>
            <p:nvPr/>
          </p:nvSpPr>
          <p:spPr>
            <a:xfrm>
              <a:off x="532168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63F6C60-9D62-4E6F-9595-3BBBF1CD6C4E}"/>
              </a:ext>
            </a:extLst>
          </p:cNvPr>
          <p:cNvGrpSpPr/>
          <p:nvPr/>
        </p:nvGrpSpPr>
        <p:grpSpPr>
          <a:xfrm>
            <a:off x="5182832" y="3429000"/>
            <a:ext cx="3312379" cy="3429000"/>
            <a:chOff x="5182832" y="3276600"/>
            <a:chExt cx="3312379" cy="3429000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CBF29A1-D632-4533-8BBA-E62F55FE5386}"/>
                </a:ext>
              </a:extLst>
            </p:cNvPr>
            <p:cNvSpPr/>
            <p:nvPr/>
          </p:nvSpPr>
          <p:spPr bwMode="auto">
            <a:xfrm>
              <a:off x="5182832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2931577-DD64-4E4A-91FA-BBE9D0561999}"/>
                </a:ext>
              </a:extLst>
            </p:cNvPr>
            <p:cNvSpPr txBox="1"/>
            <p:nvPr/>
          </p:nvSpPr>
          <p:spPr>
            <a:xfrm>
              <a:off x="5569676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1111111111111111111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9564B87-6494-4970-B6C1-2616C884F237}"/>
                </a:ext>
              </a:extLst>
            </p:cNvPr>
            <p:cNvSpPr txBox="1"/>
            <p:nvPr/>
          </p:nvSpPr>
          <p:spPr>
            <a:xfrm rot="5400000">
              <a:off x="6188800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600484E9-11EE-4362-8EF0-004535DFBE7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44515" y="3962400"/>
              <a:ext cx="1609854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36F045B-82CC-41F1-8B92-0F97BE3095F9}"/>
                </a:ext>
              </a:extLst>
            </p:cNvPr>
            <p:cNvSpPr txBox="1"/>
            <p:nvPr/>
          </p:nvSpPr>
          <p:spPr>
            <a:xfrm>
              <a:off x="6032863" y="3500735"/>
              <a:ext cx="90105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93AA9ECF-E851-4D94-8C68-BB76CA72B3D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33428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3B476A8-84A4-4F08-91DC-B9544680E077}"/>
                </a:ext>
              </a:extLst>
            </p:cNvPr>
            <p:cNvSpPr txBox="1"/>
            <p:nvPr/>
          </p:nvSpPr>
          <p:spPr>
            <a:xfrm>
              <a:off x="7326481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C484E4A-0F53-46F9-96FB-A88BC66E5F73}"/>
              </a:ext>
            </a:extLst>
          </p:cNvPr>
          <p:cNvGrpSpPr/>
          <p:nvPr/>
        </p:nvGrpSpPr>
        <p:grpSpPr>
          <a:xfrm>
            <a:off x="3461657" y="4058194"/>
            <a:ext cx="2168437" cy="2266406"/>
            <a:chOff x="3461657" y="3905794"/>
            <a:chExt cx="2168437" cy="2266406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12947FA-17D2-480F-A039-5B6894BB4220}"/>
                </a:ext>
              </a:extLst>
            </p:cNvPr>
            <p:cNvSpPr/>
            <p:nvPr/>
          </p:nvSpPr>
          <p:spPr bwMode="auto">
            <a:xfrm>
              <a:off x="3461657" y="3905794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4C0C5D2-B566-4232-AAB8-FE84FF60F5B2}"/>
                </a:ext>
              </a:extLst>
            </p:cNvPr>
            <p:cNvSpPr/>
            <p:nvPr/>
          </p:nvSpPr>
          <p:spPr bwMode="auto">
            <a:xfrm>
              <a:off x="3468189" y="4099560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141CE81-E4AB-44FF-AF0D-B2F577EE2AF8}"/>
                </a:ext>
              </a:extLst>
            </p:cNvPr>
            <p:cNvSpPr/>
            <p:nvPr/>
          </p:nvSpPr>
          <p:spPr bwMode="auto">
            <a:xfrm>
              <a:off x="3474721" y="4293326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7011463-0C24-449D-B0F8-C3C482985E39}"/>
                </a:ext>
              </a:extLst>
            </p:cNvPr>
            <p:cNvSpPr/>
            <p:nvPr/>
          </p:nvSpPr>
          <p:spPr bwMode="auto">
            <a:xfrm>
              <a:off x="3481253" y="4513218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8BD50F5-6DC9-42FA-A364-968FEF08DB6F}"/>
                </a:ext>
              </a:extLst>
            </p:cNvPr>
            <p:cNvSpPr/>
            <p:nvPr/>
          </p:nvSpPr>
          <p:spPr bwMode="auto">
            <a:xfrm>
              <a:off x="3487785" y="6015445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78" name="AutoShape 35">
            <a:extLst>
              <a:ext uri="{FF2B5EF4-FFF2-40B4-BE49-F238E27FC236}">
                <a16:creationId xmlns:a16="http://schemas.microsoft.com/office/drawing/2014/main" id="{7D8BA772-DFA2-4F7B-BE88-456B01E60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095" y="4969990"/>
            <a:ext cx="3199869" cy="1185960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This is a crazy mapping.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Can it be done by a small Java program?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2A71B58-96FA-46D0-A5A7-E320DD91C57C}"/>
              </a:ext>
            </a:extLst>
          </p:cNvPr>
          <p:cNvSpPr txBox="1"/>
          <p:nvPr/>
        </p:nvSpPr>
        <p:spPr>
          <a:xfrm>
            <a:off x="5704115" y="2986929"/>
            <a:ext cx="1571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β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Labels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E6442E9-3D10-4C65-A7D4-FFF657657450}"/>
                  </a:ext>
                </a:extLst>
              </p:cNvPr>
              <p:cNvSpPr txBox="1"/>
              <p:nvPr/>
            </p:nvSpPr>
            <p:spPr>
              <a:xfrm>
                <a:off x="345744" y="3812210"/>
                <a:ext cx="3216485" cy="4620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S</a:t>
                </a:r>
                <a:r>
                  <a:rPr kumimoji="0" lang="en-US" altLang="en-US" sz="2400" b="0" i="1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0.49n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| =</a:t>
                </a:r>
                <a14:m>
                  <m:oMath xmlns:m="http://schemas.openxmlformats.org/officeDocument/2006/math">
                    <m:r>
                      <a:rPr kumimoji="0" lang="en-US" altLang="en-US" sz="16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  <m:d>
                      <m:dPr>
                        <m:ctrlPr>
                          <a:rPr kumimoji="0" lang="en-US" alt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kumimoji="0" lang="en-US" altLang="en-US" sz="16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FFFF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  <m:mr>
                            <m:e>
                              <m:r>
                                <a:rPr kumimoji="0" lang="en-US" altLang="en-US" sz="16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0.49</m:t>
                              </m:r>
                              <m:r>
                                <a:rPr kumimoji="0" lang="en-US" alt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FFFF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e>
                          </m:mr>
                        </m:m>
                      </m:e>
                    </m:d>
                    <m:r>
                      <a:rPr kumimoji="0" lang="en-US" altLang="en-US" sz="16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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2</a:t>
                </a:r>
                <a:r>
                  <a:rPr kumimoji="0" lang="en-US" altLang="en-US" sz="2400" b="0" i="1" u="none" strike="noStrike" kern="1200" cap="none" spc="0" normalizeH="0" baseline="30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0.9997n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E6442E9-3D10-4C65-A7D4-FFF6576574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744" y="3812210"/>
                <a:ext cx="3216485" cy="462050"/>
              </a:xfrm>
              <a:prstGeom prst="rect">
                <a:avLst/>
              </a:prstGeom>
              <a:blipFill>
                <a:blip r:embed="rId3"/>
                <a:stretch>
                  <a:fillRect l="-3036" t="-17105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3" name="TextBox 82">
            <a:extLst>
              <a:ext uri="{FF2B5EF4-FFF2-40B4-BE49-F238E27FC236}">
                <a16:creationId xmlns:a16="http://schemas.microsoft.com/office/drawing/2014/main" id="{3CBA540F-2E4A-4D71-97CE-D4C0DF006E3E}"/>
              </a:ext>
            </a:extLst>
          </p:cNvPr>
          <p:cNvSpPr txBox="1"/>
          <p:nvPr/>
        </p:nvSpPr>
        <p:spPr>
          <a:xfrm>
            <a:off x="3718560" y="3562184"/>
            <a:ext cx="18543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Map(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=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78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6" grpId="0"/>
      <p:bldP spid="37" grpId="0"/>
      <p:bldP spid="78" grpId="0" animBg="1"/>
      <p:bldP spid="80" grpId="0"/>
      <p:bldP spid="82" grpId="0"/>
      <p:bldP spid="8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63F6C60-9D62-4E6F-9595-3BBBF1CD6C4E}"/>
              </a:ext>
            </a:extLst>
          </p:cNvPr>
          <p:cNvGrpSpPr/>
          <p:nvPr/>
        </p:nvGrpSpPr>
        <p:grpSpPr>
          <a:xfrm>
            <a:off x="5182832" y="3429000"/>
            <a:ext cx="3312379" cy="3429000"/>
            <a:chOff x="5182832" y="3276600"/>
            <a:chExt cx="3312379" cy="3429000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CBF29A1-D632-4533-8BBA-E62F55FE5386}"/>
                </a:ext>
              </a:extLst>
            </p:cNvPr>
            <p:cNvSpPr/>
            <p:nvPr/>
          </p:nvSpPr>
          <p:spPr bwMode="auto">
            <a:xfrm>
              <a:off x="5182832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2931577-DD64-4E4A-91FA-BBE9D0561999}"/>
                </a:ext>
              </a:extLst>
            </p:cNvPr>
            <p:cNvSpPr txBox="1"/>
            <p:nvPr/>
          </p:nvSpPr>
          <p:spPr>
            <a:xfrm>
              <a:off x="5569676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1111111111111111111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9564B87-6494-4970-B6C1-2616C884F237}"/>
                </a:ext>
              </a:extLst>
            </p:cNvPr>
            <p:cNvSpPr txBox="1"/>
            <p:nvPr/>
          </p:nvSpPr>
          <p:spPr>
            <a:xfrm rot="5400000">
              <a:off x="6188800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600484E9-11EE-4362-8EF0-004535DFBE7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44515" y="3962400"/>
              <a:ext cx="1609854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36F045B-82CC-41F1-8B92-0F97BE3095F9}"/>
                </a:ext>
              </a:extLst>
            </p:cNvPr>
            <p:cNvSpPr txBox="1"/>
            <p:nvPr/>
          </p:nvSpPr>
          <p:spPr>
            <a:xfrm>
              <a:off x="6032863" y="3500735"/>
              <a:ext cx="90105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93AA9ECF-E851-4D94-8C68-BB76CA72B3D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33428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3B476A8-84A4-4F08-91DC-B9544680E077}"/>
                </a:ext>
              </a:extLst>
            </p:cNvPr>
            <p:cNvSpPr txBox="1"/>
            <p:nvPr/>
          </p:nvSpPr>
          <p:spPr>
            <a:xfrm>
              <a:off x="7326481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C484E4A-0F53-46F9-96FB-A88BC66E5F73}"/>
              </a:ext>
            </a:extLst>
          </p:cNvPr>
          <p:cNvGrpSpPr/>
          <p:nvPr/>
        </p:nvGrpSpPr>
        <p:grpSpPr>
          <a:xfrm>
            <a:off x="3461657" y="4058194"/>
            <a:ext cx="2168437" cy="2266406"/>
            <a:chOff x="3461657" y="3905794"/>
            <a:chExt cx="2168437" cy="2266406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12947FA-17D2-480F-A039-5B6894BB4220}"/>
                </a:ext>
              </a:extLst>
            </p:cNvPr>
            <p:cNvSpPr/>
            <p:nvPr/>
          </p:nvSpPr>
          <p:spPr bwMode="auto">
            <a:xfrm>
              <a:off x="3461657" y="3905794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4C0C5D2-B566-4232-AAB8-FE84FF60F5B2}"/>
                </a:ext>
              </a:extLst>
            </p:cNvPr>
            <p:cNvSpPr/>
            <p:nvPr/>
          </p:nvSpPr>
          <p:spPr bwMode="auto">
            <a:xfrm>
              <a:off x="3468189" y="4099560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141CE81-E4AB-44FF-AF0D-B2F577EE2AF8}"/>
                </a:ext>
              </a:extLst>
            </p:cNvPr>
            <p:cNvSpPr/>
            <p:nvPr/>
          </p:nvSpPr>
          <p:spPr bwMode="auto">
            <a:xfrm>
              <a:off x="3474721" y="4293326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7011463-0C24-449D-B0F8-C3C482985E39}"/>
                </a:ext>
              </a:extLst>
            </p:cNvPr>
            <p:cNvSpPr/>
            <p:nvPr/>
          </p:nvSpPr>
          <p:spPr bwMode="auto">
            <a:xfrm>
              <a:off x="3481253" y="4513218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8BD50F5-6DC9-42FA-A364-968FEF08DB6F}"/>
                </a:ext>
              </a:extLst>
            </p:cNvPr>
            <p:cNvSpPr/>
            <p:nvPr/>
          </p:nvSpPr>
          <p:spPr bwMode="auto">
            <a:xfrm>
              <a:off x="3487785" y="6015445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7A9E68-2B06-4AF5-9B0E-D87304E9A17B}"/>
              </a:ext>
            </a:extLst>
          </p:cNvPr>
          <p:cNvSpPr txBox="1"/>
          <p:nvPr/>
        </p:nvSpPr>
        <p:spPr>
          <a:xfrm>
            <a:off x="228600" y="531222"/>
            <a:ext cx="9067800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+ 1000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i="0" baseline="-25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 a Java program that tests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has the macro property.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next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return the next string with this property.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loop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+1</a:t>
            </a:r>
          </a:p>
          <a:p>
            <a:pPr lvl="0" eaLnBrk="0" hangingPunct="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if(J</a:t>
            </a:r>
            <a:r>
              <a:rPr lang="en-US" altLang="en-US" sz="2400" i="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)) return(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18E8156D-58E1-427C-9F3C-C02592B8F071}"/>
              </a:ext>
            </a:extLst>
          </p:cNvPr>
          <p:cNvGrpSpPr/>
          <p:nvPr/>
        </p:nvGrpSpPr>
        <p:grpSpPr>
          <a:xfrm>
            <a:off x="532168" y="2986929"/>
            <a:ext cx="3201632" cy="3871071"/>
            <a:chOff x="532168" y="2834529"/>
            <a:chExt cx="3201632" cy="3871071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AA71E8F-9D95-4E7F-939C-DF96C8CA253F}"/>
                </a:ext>
              </a:extLst>
            </p:cNvPr>
            <p:cNvSpPr/>
            <p:nvPr/>
          </p:nvSpPr>
          <p:spPr bwMode="auto">
            <a:xfrm>
              <a:off x="1295400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3E850C9-2B21-43C3-96AC-456DC5C0893A}"/>
                </a:ext>
              </a:extLst>
            </p:cNvPr>
            <p:cNvSpPr txBox="1"/>
            <p:nvPr/>
          </p:nvSpPr>
          <p:spPr>
            <a:xfrm>
              <a:off x="1905000" y="2834529"/>
              <a:ext cx="12333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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S</a:t>
              </a: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0E39BA6-AB51-4822-8113-534E30F319D0}"/>
                </a:ext>
              </a:extLst>
            </p:cNvPr>
            <p:cNvSpPr txBox="1"/>
            <p:nvPr/>
          </p:nvSpPr>
          <p:spPr>
            <a:xfrm>
              <a:off x="1514475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000000000011111111111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000000000101111111111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000000000110111111111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000000000111011111111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111111111110000000000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8D3B563-020F-44B2-927B-A7A1DEDCC7E8}"/>
                </a:ext>
              </a:extLst>
            </p:cNvPr>
            <p:cNvSpPr txBox="1"/>
            <p:nvPr/>
          </p:nvSpPr>
          <p:spPr>
            <a:xfrm rot="5400000">
              <a:off x="2133599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0A15BDDE-8CEF-4A8D-81AF-C15BE2FDFB6D}"/>
                </a:ext>
              </a:extLst>
            </p:cNvPr>
            <p:cNvCxnSpPr/>
            <p:nvPr/>
          </p:nvCxnSpPr>
          <p:spPr bwMode="auto">
            <a:xfrm>
              <a:off x="1589314" y="3936274"/>
              <a:ext cx="1789612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CDF9B248-986D-47BE-852E-68FCE028E04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3657600"/>
              <a:ext cx="883920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7373915-0045-46D0-AC97-ED435A995950}"/>
                </a:ext>
              </a:extLst>
            </p:cNvPr>
            <p:cNvSpPr txBox="1"/>
            <p:nvPr/>
          </p:nvSpPr>
          <p:spPr>
            <a:xfrm>
              <a:off x="2362200" y="3474609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F1CD3067-6821-468A-A5C4-542C258AA69F}"/>
                </a:ext>
              </a:extLst>
            </p:cNvPr>
            <p:cNvSpPr txBox="1"/>
            <p:nvPr/>
          </p:nvSpPr>
          <p:spPr>
            <a:xfrm>
              <a:off x="1715589" y="3208998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373F0E00-6490-4EC3-A55B-B2BEF4DCA9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03589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A433C9A0-5FB9-4F22-96BA-2C02A786AB85}"/>
                </a:ext>
              </a:extLst>
            </p:cNvPr>
            <p:cNvSpPr txBox="1"/>
            <p:nvPr/>
          </p:nvSpPr>
          <p:spPr>
            <a:xfrm>
              <a:off x="532168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8E96A270-E3ED-4D1C-BABD-84300814CDF6}"/>
              </a:ext>
            </a:extLst>
          </p:cNvPr>
          <p:cNvSpPr txBox="1"/>
          <p:nvPr/>
        </p:nvSpPr>
        <p:spPr>
          <a:xfrm>
            <a:off x="5704115" y="2986929"/>
            <a:ext cx="1571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β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Labels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E615E31-DA36-4149-B753-6C759AECDBA5}"/>
              </a:ext>
            </a:extLst>
          </p:cNvPr>
          <p:cNvSpPr txBox="1"/>
          <p:nvPr/>
        </p:nvSpPr>
        <p:spPr>
          <a:xfrm>
            <a:off x="3718560" y="3562184"/>
            <a:ext cx="18543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Map(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=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38F7F86-A090-4C26-8E74-EF5B0F969219}"/>
              </a:ext>
            </a:extLst>
          </p:cNvPr>
          <p:cNvSpPr txBox="1"/>
          <p:nvPr/>
        </p:nvSpPr>
        <p:spPr>
          <a:xfrm>
            <a:off x="1212817" y="4496519"/>
            <a:ext cx="495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kumimoji="0" lang="en-US" altLang="en-US" sz="1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i+1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6" name="AutoShape 35">
            <a:extLst>
              <a:ext uri="{FF2B5EF4-FFF2-40B4-BE49-F238E27FC236}">
                <a16:creationId xmlns:a16="http://schemas.microsoft.com/office/drawing/2014/main" id="{FE22BEDD-52A5-493A-9251-6E644557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095" y="4969990"/>
            <a:ext cx="3199869" cy="1185960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This is a crazy mapping.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Can it be done by a small Java program?</a:t>
            </a:r>
          </a:p>
        </p:txBody>
      </p:sp>
    </p:spTree>
    <p:extLst>
      <p:ext uri="{BB962C8B-B14F-4D97-AF65-F5344CB8AC3E}">
        <p14:creationId xmlns:p14="http://schemas.microsoft.com/office/powerpoint/2010/main" val="229794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63F6C60-9D62-4E6F-9595-3BBBF1CD6C4E}"/>
              </a:ext>
            </a:extLst>
          </p:cNvPr>
          <p:cNvGrpSpPr/>
          <p:nvPr/>
        </p:nvGrpSpPr>
        <p:grpSpPr>
          <a:xfrm>
            <a:off x="5182832" y="3429000"/>
            <a:ext cx="3312379" cy="3429000"/>
            <a:chOff x="5182832" y="3276600"/>
            <a:chExt cx="3312379" cy="3429000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CBF29A1-D632-4533-8BBA-E62F55FE5386}"/>
                </a:ext>
              </a:extLst>
            </p:cNvPr>
            <p:cNvSpPr/>
            <p:nvPr/>
          </p:nvSpPr>
          <p:spPr bwMode="auto">
            <a:xfrm>
              <a:off x="5182832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2931577-DD64-4E4A-91FA-BBE9D0561999}"/>
                </a:ext>
              </a:extLst>
            </p:cNvPr>
            <p:cNvSpPr txBox="1"/>
            <p:nvPr/>
          </p:nvSpPr>
          <p:spPr>
            <a:xfrm>
              <a:off x="5569676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000000000000000001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000000000000000010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000000000000000011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1111111111111111111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9564B87-6494-4970-B6C1-2616C884F237}"/>
                </a:ext>
              </a:extLst>
            </p:cNvPr>
            <p:cNvSpPr txBox="1"/>
            <p:nvPr/>
          </p:nvSpPr>
          <p:spPr>
            <a:xfrm rot="5400000">
              <a:off x="6188800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600484E9-11EE-4362-8EF0-004535DFBE7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44515" y="3962400"/>
              <a:ext cx="1609854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36F045B-82CC-41F1-8B92-0F97BE3095F9}"/>
                </a:ext>
              </a:extLst>
            </p:cNvPr>
            <p:cNvSpPr txBox="1"/>
            <p:nvPr/>
          </p:nvSpPr>
          <p:spPr>
            <a:xfrm>
              <a:off x="6032863" y="3500735"/>
              <a:ext cx="90105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93AA9ECF-E851-4D94-8C68-BB76CA72B3D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33428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3B476A8-84A4-4F08-91DC-B9544680E077}"/>
                </a:ext>
              </a:extLst>
            </p:cNvPr>
            <p:cNvSpPr txBox="1"/>
            <p:nvPr/>
          </p:nvSpPr>
          <p:spPr>
            <a:xfrm>
              <a:off x="7326481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C484E4A-0F53-46F9-96FB-A88BC66E5F73}"/>
              </a:ext>
            </a:extLst>
          </p:cNvPr>
          <p:cNvGrpSpPr/>
          <p:nvPr/>
        </p:nvGrpSpPr>
        <p:grpSpPr>
          <a:xfrm>
            <a:off x="3461657" y="4058194"/>
            <a:ext cx="2168437" cy="2266406"/>
            <a:chOff x="3461657" y="3905794"/>
            <a:chExt cx="2168437" cy="2266406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12947FA-17D2-480F-A039-5B6894BB4220}"/>
                </a:ext>
              </a:extLst>
            </p:cNvPr>
            <p:cNvSpPr/>
            <p:nvPr/>
          </p:nvSpPr>
          <p:spPr bwMode="auto">
            <a:xfrm>
              <a:off x="3461657" y="3905794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4C0C5D2-B566-4232-AAB8-FE84FF60F5B2}"/>
                </a:ext>
              </a:extLst>
            </p:cNvPr>
            <p:cNvSpPr/>
            <p:nvPr/>
          </p:nvSpPr>
          <p:spPr bwMode="auto">
            <a:xfrm>
              <a:off x="3468189" y="4099560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141CE81-E4AB-44FF-AF0D-B2F577EE2AF8}"/>
                </a:ext>
              </a:extLst>
            </p:cNvPr>
            <p:cNvSpPr/>
            <p:nvPr/>
          </p:nvSpPr>
          <p:spPr bwMode="auto">
            <a:xfrm>
              <a:off x="3474721" y="4293326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7011463-0C24-449D-B0F8-C3C482985E39}"/>
                </a:ext>
              </a:extLst>
            </p:cNvPr>
            <p:cNvSpPr/>
            <p:nvPr/>
          </p:nvSpPr>
          <p:spPr bwMode="auto">
            <a:xfrm>
              <a:off x="3481253" y="4513218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8BD50F5-6DC9-42FA-A364-968FEF08DB6F}"/>
                </a:ext>
              </a:extLst>
            </p:cNvPr>
            <p:cNvSpPr/>
            <p:nvPr/>
          </p:nvSpPr>
          <p:spPr bwMode="auto">
            <a:xfrm>
              <a:off x="3487785" y="6015445"/>
              <a:ext cx="2142309" cy="156755"/>
            </a:xfrm>
            <a:custGeom>
              <a:avLst/>
              <a:gdLst>
                <a:gd name="connsiteX0" fmla="*/ 0 w 2142309"/>
                <a:gd name="connsiteY0" fmla="*/ 156755 h 156755"/>
                <a:gd name="connsiteX1" fmla="*/ 992777 w 2142309"/>
                <a:gd name="connsiteY1" fmla="*/ 0 h 156755"/>
                <a:gd name="connsiteX2" fmla="*/ 2142309 w 2142309"/>
                <a:gd name="connsiteY2" fmla="*/ 156755 h 15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2309" h="156755">
                  <a:moveTo>
                    <a:pt x="0" y="156755"/>
                  </a:moveTo>
                  <a:cubicBezTo>
                    <a:pt x="317863" y="78377"/>
                    <a:pt x="635726" y="0"/>
                    <a:pt x="992777" y="0"/>
                  </a:cubicBezTo>
                  <a:cubicBezTo>
                    <a:pt x="1349828" y="0"/>
                    <a:pt x="1746068" y="78377"/>
                    <a:pt x="2142309" y="156755"/>
                  </a:cubicBezTo>
                </a:path>
              </a:pathLst>
            </a:custGeom>
            <a:noFill/>
            <a:ln w="19050" cap="sq" cmpd="sng" algn="ctr">
              <a:solidFill>
                <a:srgbClr val="FFFF00"/>
              </a:solidFill>
              <a:prstDash val="solid"/>
              <a:round/>
              <a:headEnd type="arrow" w="med" len="med"/>
              <a:tailEnd type="arrow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7A9E68-2B06-4AF5-9B0E-D87304E9A17B}"/>
              </a:ext>
            </a:extLst>
          </p:cNvPr>
          <p:cNvSpPr txBox="1"/>
          <p:nvPr/>
        </p:nvSpPr>
        <p:spPr>
          <a:xfrm>
            <a:off x="228600" y="531222"/>
            <a:ext cx="9067800" cy="3185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+ 1000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map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prints the string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mapped to label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000…0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loop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=1..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next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print(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18E8156D-58E1-427C-9F3C-C02592B8F071}"/>
              </a:ext>
            </a:extLst>
          </p:cNvPr>
          <p:cNvGrpSpPr/>
          <p:nvPr/>
        </p:nvGrpSpPr>
        <p:grpSpPr>
          <a:xfrm>
            <a:off x="532168" y="2986929"/>
            <a:ext cx="3201632" cy="3871071"/>
            <a:chOff x="532168" y="2834529"/>
            <a:chExt cx="3201632" cy="3871071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AA71E8F-9D95-4E7F-939C-DF96C8CA253F}"/>
                </a:ext>
              </a:extLst>
            </p:cNvPr>
            <p:cNvSpPr/>
            <p:nvPr/>
          </p:nvSpPr>
          <p:spPr bwMode="auto">
            <a:xfrm>
              <a:off x="1295400" y="3276600"/>
              <a:ext cx="2438400" cy="3429000"/>
            </a:xfrm>
            <a:prstGeom prst="ellipse">
              <a:avLst/>
            </a:prstGeom>
            <a:noFill/>
            <a:ln w="6350" cap="sq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3E850C9-2B21-43C3-96AC-456DC5C0893A}"/>
                </a:ext>
              </a:extLst>
            </p:cNvPr>
            <p:cNvSpPr txBox="1"/>
            <p:nvPr/>
          </p:nvSpPr>
          <p:spPr>
            <a:xfrm>
              <a:off x="1905000" y="2834529"/>
              <a:ext cx="12333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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S</a:t>
              </a: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0E39BA6-AB51-4822-8113-534E30F319D0}"/>
                </a:ext>
              </a:extLst>
            </p:cNvPr>
            <p:cNvSpPr txBox="1"/>
            <p:nvPr/>
          </p:nvSpPr>
          <p:spPr>
            <a:xfrm>
              <a:off x="1514475" y="3922693"/>
              <a:ext cx="2126524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000000000011111111111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000000000101111111111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000000000110111111111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000000000111011111111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111111111110000000000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8D3B563-020F-44B2-927B-A7A1DEDCC7E8}"/>
                </a:ext>
              </a:extLst>
            </p:cNvPr>
            <p:cNvSpPr txBox="1"/>
            <p:nvPr/>
          </p:nvSpPr>
          <p:spPr>
            <a:xfrm rot="5400000">
              <a:off x="2133599" y="4951486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…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0A15BDDE-8CEF-4A8D-81AF-C15BE2FDFB6D}"/>
                </a:ext>
              </a:extLst>
            </p:cNvPr>
            <p:cNvCxnSpPr/>
            <p:nvPr/>
          </p:nvCxnSpPr>
          <p:spPr bwMode="auto">
            <a:xfrm>
              <a:off x="1589314" y="3936274"/>
              <a:ext cx="1789612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CDF9B248-986D-47BE-852E-68FCE028E04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3657600"/>
              <a:ext cx="883920" cy="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7373915-0045-46D0-AC97-ED435A995950}"/>
                </a:ext>
              </a:extLst>
            </p:cNvPr>
            <p:cNvSpPr txBox="1"/>
            <p:nvPr/>
          </p:nvSpPr>
          <p:spPr>
            <a:xfrm>
              <a:off x="2362200" y="3474609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F1CD3067-6821-468A-A5C4-542C258AA69F}"/>
                </a:ext>
              </a:extLst>
            </p:cNvPr>
            <p:cNvSpPr txBox="1"/>
            <p:nvPr/>
          </p:nvSpPr>
          <p:spPr>
            <a:xfrm>
              <a:off x="1715589" y="3208998"/>
              <a:ext cx="914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0.49n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373F0E00-6490-4EC3-A55B-B2BEF4DCA9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03589" y="4038600"/>
              <a:ext cx="0" cy="2209800"/>
            </a:xfrm>
            <a:prstGeom prst="straightConnector1">
              <a:avLst/>
            </a:prstGeom>
            <a:noFill/>
            <a:ln w="6350" cap="sq" cmpd="sng" algn="ctr">
              <a:solidFill>
                <a:schemeClr val="accent5"/>
              </a:solidFill>
              <a:prstDash val="solid"/>
              <a:round/>
              <a:headEnd type="triangle"/>
              <a:tailEnd type="triangle"/>
            </a:ln>
            <a:effectLst/>
          </p:spPr>
        </p:cxn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A433C9A0-5FB9-4F22-96BA-2C02A786AB85}"/>
                </a:ext>
              </a:extLst>
            </p:cNvPr>
            <p:cNvSpPr txBox="1"/>
            <p:nvPr/>
          </p:nvSpPr>
          <p:spPr>
            <a:xfrm>
              <a:off x="532168" y="4725118"/>
              <a:ext cx="11687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2</a:t>
              </a:r>
              <a:r>
                <a:rPr kumimoji="0" lang="en-US" altLang="en-US" sz="2400" b="0" i="1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0.9997n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78" name="AutoShape 35">
            <a:extLst>
              <a:ext uri="{FF2B5EF4-FFF2-40B4-BE49-F238E27FC236}">
                <a16:creationId xmlns:a16="http://schemas.microsoft.com/office/drawing/2014/main" id="{7D8BA772-DFA2-4F7B-BE88-456B01E60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095" y="4969990"/>
            <a:ext cx="3199869" cy="1185960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This is a crazy mapping.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Can it be done by a small Java program?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96A270-E3ED-4D1C-BABD-84300814CDF6}"/>
              </a:ext>
            </a:extLst>
          </p:cNvPr>
          <p:cNvSpPr txBox="1"/>
          <p:nvPr/>
        </p:nvSpPr>
        <p:spPr>
          <a:xfrm>
            <a:off x="5704115" y="2986929"/>
            <a:ext cx="1571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β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Labels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E615E31-DA36-4149-B753-6C759AECDBA5}"/>
              </a:ext>
            </a:extLst>
          </p:cNvPr>
          <p:cNvSpPr txBox="1"/>
          <p:nvPr/>
        </p:nvSpPr>
        <p:spPr>
          <a:xfrm>
            <a:off x="3718560" y="3562184"/>
            <a:ext cx="18543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Map(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=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38F7F86-A090-4C26-8E74-EF5B0F969219}"/>
              </a:ext>
            </a:extLst>
          </p:cNvPr>
          <p:cNvSpPr txBox="1"/>
          <p:nvPr/>
        </p:nvSpPr>
        <p:spPr>
          <a:xfrm>
            <a:off x="1212817" y="4496519"/>
            <a:ext cx="495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kumimoji="0" lang="en-US" altLang="en-US" sz="1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i+1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4D589E42-A09A-4160-87A9-424BFB1CA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453564"/>
            <a:ext cx="4920573" cy="1634187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This program does print our string.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Its running time is horrific.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But what we care about is the number of bits to describe the program.</a:t>
            </a:r>
          </a:p>
        </p:txBody>
      </p:sp>
    </p:spTree>
    <p:extLst>
      <p:ext uri="{BB962C8B-B14F-4D97-AF65-F5344CB8AC3E}">
        <p14:creationId xmlns:p14="http://schemas.microsoft.com/office/powerpoint/2010/main" val="82967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A7A9E68-2B06-4AF5-9B0E-D87304E9A17B}"/>
              </a:ext>
            </a:extLst>
          </p:cNvPr>
          <p:cNvSpPr txBox="1"/>
          <p:nvPr/>
        </p:nvSpPr>
        <p:spPr>
          <a:xfrm>
            <a:off x="228600" y="531222"/>
            <a:ext cx="9067800" cy="3185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+ 1000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map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prints the string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mapped to label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eaLnBrk="0" hangingPunct="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000…0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loop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=1..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next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print(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072C47D4-C784-4AB7-8427-6B5E2CF88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3149600"/>
            <a:ext cx="6934200" cy="1676400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# bits to 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escribe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map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=     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log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(N)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35799B5D-BCFD-41BD-945C-5C46849D59CA}"/>
              </a:ext>
            </a:extLst>
          </p:cNvPr>
          <p:cNvSpPr/>
          <p:nvPr/>
        </p:nvSpPr>
        <p:spPr bwMode="auto">
          <a:xfrm>
            <a:off x="1733005" y="1855195"/>
            <a:ext cx="266890" cy="291849"/>
          </a:xfrm>
          <a:prstGeom prst="ellips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4837564-5E40-4DE4-8978-863AC586E08E}"/>
              </a:ext>
            </a:extLst>
          </p:cNvPr>
          <p:cNvSpPr txBox="1"/>
          <p:nvPr/>
        </p:nvSpPr>
        <p:spPr>
          <a:xfrm>
            <a:off x="3657600" y="1402140"/>
            <a:ext cx="3962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next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loop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+1</a:t>
            </a:r>
          </a:p>
          <a:p>
            <a:pPr lvl="0" eaLnBrk="0" hangingPunct="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if(J</a:t>
            </a:r>
            <a:r>
              <a:rPr lang="en-US" altLang="en-US" sz="2400" i="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)) return(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E5E8FF6-4BE7-4C7E-A7DB-670347825668}"/>
              </a:ext>
            </a:extLst>
          </p:cNvPr>
          <p:cNvSpPr/>
          <p:nvPr/>
        </p:nvSpPr>
        <p:spPr bwMode="auto">
          <a:xfrm>
            <a:off x="4618170" y="2503057"/>
            <a:ext cx="952690" cy="484944"/>
          </a:xfrm>
          <a:prstGeom prst="ellips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9130A11-B01A-420D-9672-5E0A1371A443}"/>
              </a:ext>
            </a:extLst>
          </p:cNvPr>
          <p:cNvSpPr/>
          <p:nvPr/>
        </p:nvSpPr>
        <p:spPr bwMode="auto">
          <a:xfrm>
            <a:off x="433050" y="1375653"/>
            <a:ext cx="3046024" cy="1755577"/>
          </a:xfrm>
          <a:prstGeom prst="ellips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C15E8E3-38F1-49C5-B175-89791E5C0E36}"/>
              </a:ext>
            </a:extLst>
          </p:cNvPr>
          <p:cNvSpPr txBox="1"/>
          <p:nvPr/>
        </p:nvSpPr>
        <p:spPr>
          <a:xfrm>
            <a:off x="4839789" y="3551555"/>
            <a:ext cx="259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|J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)|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2DACF36-2E97-4A85-AC8A-54FBCCD093C0}"/>
              </a:ext>
            </a:extLst>
          </p:cNvPr>
          <p:cNvSpPr txBox="1"/>
          <p:nvPr/>
        </p:nvSpPr>
        <p:spPr>
          <a:xfrm>
            <a:off x="6832963" y="3552261"/>
            <a:ext cx="114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1000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DDBA34-F280-404D-B16D-A3C28A3FE2AF}"/>
              </a:ext>
            </a:extLst>
          </p:cNvPr>
          <p:cNvSpPr txBox="1"/>
          <p:nvPr/>
        </p:nvSpPr>
        <p:spPr>
          <a:xfrm>
            <a:off x="4038600" y="4280263"/>
            <a:ext cx="29315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B97571C-0C25-49EF-83B0-59FCF0920C78}"/>
              </a:ext>
            </a:extLst>
          </p:cNvPr>
          <p:cNvSpPr txBox="1"/>
          <p:nvPr/>
        </p:nvSpPr>
        <p:spPr>
          <a:xfrm>
            <a:off x="6579326" y="4275798"/>
            <a:ext cx="114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+ 1000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5150314-A05F-4B45-8BBA-0D83B335BB52}"/>
              </a:ext>
            </a:extLst>
          </p:cNvPr>
          <p:cNvSpPr txBox="1"/>
          <p:nvPr/>
        </p:nvSpPr>
        <p:spPr>
          <a:xfrm>
            <a:off x="2560321" y="3543062"/>
            <a:ext cx="25341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|                +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42E21A-41D9-4ABD-A56E-F31595FF1FA9}"/>
              </a:ext>
            </a:extLst>
          </p:cNvPr>
          <p:cNvSpPr txBox="1"/>
          <p:nvPr/>
        </p:nvSpPr>
        <p:spPr>
          <a:xfrm>
            <a:off x="1334589" y="4280263"/>
            <a:ext cx="4114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</a:p>
        </p:txBody>
      </p:sp>
    </p:spTree>
    <p:extLst>
      <p:ext uri="{BB962C8B-B14F-4D97-AF65-F5344CB8AC3E}">
        <p14:creationId xmlns:p14="http://schemas.microsoft.com/office/powerpoint/2010/main" val="3973674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6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8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5" grpId="0" animBg="1"/>
      <p:bldP spid="37" grpId="0" animBg="1"/>
      <p:bldP spid="8" grpId="0" animBg="1"/>
      <p:bldP spid="10" grpId="0" build="allAtOnce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A7A9E68-2B06-4AF5-9B0E-D87304E9A17B}"/>
              </a:ext>
            </a:extLst>
          </p:cNvPr>
          <p:cNvSpPr txBox="1"/>
          <p:nvPr/>
        </p:nvSpPr>
        <p:spPr>
          <a:xfrm>
            <a:off x="228600" y="531222"/>
            <a:ext cx="90678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+ 1000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 0 for some the def of a macro state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Define the Macro State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to be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those strings that are exactly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 = 1.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= log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(N) = 0.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AutoShape 35">
            <a:extLst>
              <a:ext uri="{FF2B5EF4-FFF2-40B4-BE49-F238E27FC236}">
                <a16:creationId xmlns:a16="http://schemas.microsoft.com/office/drawing/2014/main" id="{A8119B6A-A5CE-405F-8EB8-B577F268C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800600"/>
            <a:ext cx="6286500" cy="1328058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No.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A macro property needs to be identifiable to 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meer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humans observing the physical space.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8BA8E95-BB15-4968-9148-FDED0C19D6D7}"/>
              </a:ext>
            </a:extLst>
          </p:cNvPr>
          <p:cNvGrpSpPr/>
          <p:nvPr/>
        </p:nvGrpSpPr>
        <p:grpSpPr>
          <a:xfrm>
            <a:off x="4572000" y="1738745"/>
            <a:ext cx="4837611" cy="1143000"/>
            <a:chOff x="4572000" y="3276600"/>
            <a:chExt cx="4837611" cy="114300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0FE7BC-E81B-455F-9193-CF621F2E5279}"/>
                </a:ext>
              </a:extLst>
            </p:cNvPr>
            <p:cNvSpPr txBox="1"/>
            <p:nvPr/>
          </p:nvSpPr>
          <p:spPr>
            <a:xfrm>
              <a:off x="4647111" y="3438390"/>
              <a:ext cx="47625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Kolmog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(M)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= 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Kolmog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(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</a:p>
          </p:txBody>
        </p:sp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C97E4DFD-3D4A-4117-A8B7-7A97444A2C62}"/>
                </a:ext>
              </a:extLst>
            </p:cNvPr>
            <p:cNvCxnSpPr/>
            <p:nvPr/>
          </p:nvCxnSpPr>
          <p:spPr bwMode="auto">
            <a:xfrm flipV="1">
              <a:off x="4572000" y="3276600"/>
              <a:ext cx="0" cy="1143000"/>
            </a:xfrm>
            <a:prstGeom prst="line">
              <a:avLst/>
            </a:prstGeom>
            <a:noFill/>
            <a:ln w="6350" cap="sq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768680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32">
            <a:extLst>
              <a:ext uri="{FF2B5EF4-FFF2-40B4-BE49-F238E27FC236}">
                <a16:creationId xmlns:a16="http://schemas.microsoft.com/office/drawing/2014/main" id="{CB5BEDA9-961D-44D3-B7DD-6EF967A0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Random vs Patterned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A7A9E68-2B06-4AF5-9B0E-D87304E9A17B}"/>
              </a:ext>
            </a:extLst>
          </p:cNvPr>
          <p:cNvSpPr txBox="1"/>
          <p:nvPr/>
        </p:nvSpPr>
        <p:spPr>
          <a:xfrm>
            <a:off x="228600" y="531222"/>
            <a:ext cx="9067800" cy="3077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(M) +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+ 1000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0" eaLnBrk="0" hangingPunct="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Theorem: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(M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Kolmog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(for some M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</a:t>
            </a:r>
          </a:p>
          <a:p>
            <a:pPr lvl="0" eaLnBrk="0" hangingPunct="0">
              <a:spcBef>
                <a:spcPts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Define the Macro State of S</a:t>
            </a:r>
            <a:r>
              <a:rPr lang="en-US" altLang="en-US" sz="2400" i="0" baseline="-25000" dirty="0">
                <a:solidFill>
                  <a:srgbClr val="FFFFFF"/>
                </a:solidFill>
                <a:cs typeface="Times New Roman" panose="02020603050405020304" pitchFamily="18" charset="0"/>
              </a:rPr>
              <a:t>M</a:t>
            </a:r>
            <a:r>
              <a:rPr lang="el-GR" altLang="en-US" sz="2400" baseline="-25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= {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|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l-GR" altLang="en-US" sz="24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≤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}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2400" i="0" baseline="-25000" dirty="0">
                <a:solidFill>
                  <a:srgbClr val="FFFFFF"/>
                </a:solidFill>
                <a:cs typeface="Times New Roman" panose="02020603050405020304" pitchFamily="18" charset="0"/>
              </a:rPr>
              <a:t>M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 = the number of Java programs with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bits</a:t>
            </a:r>
          </a:p>
          <a:p>
            <a:pPr lvl="0" eaLnBrk="0" hangingPunct="0">
              <a:spcBef>
                <a:spcPts val="0"/>
              </a:spcBef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=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i="0" baseline="30000" dirty="0" err="1">
                <a:solidFill>
                  <a:srgbClr val="FFFFFF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baseline="30000" dirty="0">
                <a:solidFill>
                  <a:srgbClr val="FFFFFF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baseline="30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baseline="30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0" hangingPunct="0">
              <a:spcBef>
                <a:spcPts val="0"/>
              </a:spcBef>
              <a:defRPr/>
            </a:pP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ThermoEntropy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(M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=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log</a:t>
            </a:r>
            <a:r>
              <a:rPr lang="en-US" altLang="en-US" sz="2400" i="0" baseline="-25000" dirty="0" err="1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(|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S</a:t>
            </a:r>
            <a:r>
              <a:rPr lang="en-US" altLang="en-US" sz="2400" i="0" baseline="-25000" dirty="0">
                <a:solidFill>
                  <a:srgbClr val="FFFFFF"/>
                </a:solidFill>
                <a:cs typeface="Times New Roman" panose="02020603050405020304" pitchFamily="18" charset="0"/>
              </a:rPr>
              <a:t>M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|) = </a:t>
            </a:r>
            <a:r>
              <a:rPr lang="en-US" altLang="en-US" sz="2400" i="0" dirty="0" err="1">
                <a:solidFill>
                  <a:srgbClr val="FFFFFF"/>
                </a:solidFill>
                <a:cs typeface="Times New Roman" panose="02020603050405020304" pitchFamily="18" charset="0"/>
              </a:rPr>
              <a:t>Kolmog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</a:rPr>
              <a:t>(</a:t>
            </a:r>
            <a:r>
              <a:rPr lang="el-GR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i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072C47D4-C784-4AB7-8427-6B5E2CF88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0900" y="968494"/>
            <a:ext cx="1752600" cy="442883"/>
          </a:xfrm>
          <a:prstGeom prst="wedgeRoundRectCallout">
            <a:avLst>
              <a:gd name="adj1" fmla="val 27561"/>
              <a:gd name="adj2" fmla="val 62145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Is this tight?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E5E8FF6-4BE7-4C7E-A7DB-670347825668}"/>
              </a:ext>
            </a:extLst>
          </p:cNvPr>
          <p:cNvSpPr/>
          <p:nvPr/>
        </p:nvSpPr>
        <p:spPr bwMode="auto">
          <a:xfrm>
            <a:off x="2857500" y="575191"/>
            <a:ext cx="533400" cy="470521"/>
          </a:xfrm>
          <a:prstGeom prst="ellips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4343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7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32"/>
          <p:cNvSpPr>
            <a:spLocks noChangeArrowheads="1"/>
          </p:cNvSpPr>
          <p:nvPr/>
        </p:nvSpPr>
        <p:spPr bwMode="auto">
          <a:xfrm>
            <a:off x="685800" y="1981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56624852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47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6548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4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0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1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2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3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6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7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8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6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61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6562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6567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8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9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8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6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7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9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4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5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0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2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3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1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6610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1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2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6608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9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3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6606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7" name="Straight Connector 75"/>
              <p:cNvCxnSpPr>
                <a:cxnSpLocks noChangeShapeType="1"/>
                <a:stCxn id="236553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4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6604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5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5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6602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3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6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6600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1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7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6598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599" name="Straight Connector 87"/>
              <p:cNvCxnSpPr>
                <a:cxnSpLocks noChangeShapeType="1"/>
                <a:stCxn id="236560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6578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79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0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1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2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3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4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5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6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7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8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9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0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1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2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3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4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5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6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7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Objects that are more likely will have shorter codes.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209800" y="2000250"/>
            <a:ext cx="4122738" cy="1200150"/>
            <a:chOff x="2209800" y="1803737"/>
            <a:chExt cx="4122906" cy="1200329"/>
          </a:xfrm>
        </p:grpSpPr>
        <p:sp>
          <p:nvSpPr>
            <p:cNvPr id="236565" name="Rectangular Callout 111"/>
            <p:cNvSpPr>
              <a:spLocks noChangeArrowheads="1"/>
            </p:cNvSpPr>
            <p:nvPr/>
          </p:nvSpPr>
          <p:spPr bwMode="auto">
            <a:xfrm>
              <a:off x="2209800" y="1803737"/>
              <a:ext cx="4122906" cy="1200329"/>
            </a:xfrm>
            <a:prstGeom prst="wedgeRectCallout">
              <a:avLst>
                <a:gd name="adj1" fmla="val 55519"/>
                <a:gd name="adj2" fmla="val -120866"/>
              </a:avLst>
            </a:prstGeom>
            <a:noFill/>
            <a:ln w="31750">
              <a:solidFill>
                <a:srgbClr val="92D05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400" i="0"/>
                <a:t>I get it.</a:t>
              </a:r>
            </a:p>
            <a:p>
              <a:pPr algn="ctr" eaLnBrk="1" hangingPunct="1">
                <a:buFontTx/>
                <a:buNone/>
              </a:pPr>
              <a:r>
                <a:rPr lang="en-US" altLang="en-US" sz="2400" i="0"/>
                <a:t>I am likely to answer     .  </a:t>
              </a:r>
              <a:br>
                <a:rPr lang="en-US" altLang="en-US" sz="2400" i="0"/>
              </a:br>
              <a:r>
                <a:rPr lang="en-US" altLang="en-US" sz="2400" i="0"/>
                <a:t>so you give it a 1 bit code.    </a:t>
              </a:r>
            </a:p>
          </p:txBody>
        </p:sp>
        <p:pic>
          <p:nvPicPr>
            <p:cNvPr id="23656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5245" y="2185136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570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7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7572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3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4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5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8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9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0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1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2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3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4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85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7586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7606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7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8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7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5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6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8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3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4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9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1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2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0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7649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0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1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7647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8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2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7645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6" name="Straight Connector 75"/>
              <p:cNvCxnSpPr>
                <a:cxnSpLocks noChangeShapeType="1"/>
                <a:stCxn id="237577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3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7643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4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4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7641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2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5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7639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0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6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7637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38" name="Straight Connector 87"/>
              <p:cNvCxnSpPr>
                <a:cxnSpLocks noChangeShapeType="1"/>
                <a:stCxn id="237584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7617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8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9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0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1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2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3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4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5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6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7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8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9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0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1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2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3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4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5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6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37604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7605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125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954088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The expected number of bits sent is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37592" name="Rectangle 139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3" name="Rectangle 140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4" name="Rectangle 141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5" name="Rectangle 142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6" name="Rectangle 143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7" name="Rectangle 144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8" name="Rectangle 145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9" name="Rectangle 146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0" name="Rectangle 147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1" name="Rectangle 148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2" name="Rectangle 149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3" name="Rectangle 150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92" name="Rectangular Callout 91"/>
          <p:cNvSpPr>
            <a:spLocks noChangeArrowheads="1"/>
          </p:cNvSpPr>
          <p:nvPr/>
        </p:nvSpPr>
        <p:spPr bwMode="auto">
          <a:xfrm>
            <a:off x="381000" y="3035300"/>
            <a:ext cx="7243763" cy="1384300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We choose the code lengths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FF66FF"/>
                </a:solidFill>
              </a:rPr>
              <a:t> </a:t>
            </a:r>
            <a:r>
              <a:rPr lang="en-US" altLang="en-US" sz="2800" i="0"/>
              <a:t>to minimized this.</a:t>
            </a:r>
          </a:p>
          <a:p>
            <a:pPr eaLnBrk="1" hangingPunct="1">
              <a:buFontTx/>
              <a:buNone/>
            </a:pPr>
            <a:r>
              <a:rPr lang="en-US" altLang="en-US" sz="2800" i="0"/>
              <a:t>Then we call it the </a:t>
            </a:r>
            <a:r>
              <a:rPr lang="en-US" altLang="en-US" sz="2800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 of </a:t>
            </a:r>
            <a:br>
              <a:rPr lang="en-US" altLang="en-US" sz="2800" i="0"/>
            </a:br>
            <a:r>
              <a:rPr lang="en-US" altLang="en-US" sz="2800" i="0"/>
              <a:t>the distribution on toys.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25" grpId="0" animBg="1"/>
      <p:bldP spid="9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Ingredients: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C000"/>
                </a:solidFill>
              </a:rPr>
              <a:t>Instances:</a:t>
            </a:r>
            <a:r>
              <a:rPr lang="en-US" altLang="en-US" i="0"/>
              <a:t> Probabilities of objects </a:t>
            </a:r>
            <a:br>
              <a:rPr lang="en-US" altLang="en-US" i="0"/>
            </a:br>
            <a:r>
              <a:rPr lang="en-US" altLang="en-US" i="0"/>
              <a:t>                      </a:t>
            </a:r>
            <a:r>
              <a:rPr lang="en-US" altLang="en-US" i="0">
                <a:solidFill>
                  <a:srgbClr val="66FF66"/>
                </a:solidFill>
              </a:rPr>
              <a:t>&lt;p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2</a:t>
            </a:r>
            <a:r>
              <a:rPr lang="en-US" altLang="en-US" i="0">
                <a:solidFill>
                  <a:srgbClr val="66FF66"/>
                </a:solidFill>
              </a:rPr>
              <a:t>,… ,p</a:t>
            </a:r>
            <a:r>
              <a:rPr lang="en-US" altLang="en-US" i="0" baseline="-25000">
                <a:solidFill>
                  <a:srgbClr val="66FF66"/>
                </a:solidFill>
              </a:rPr>
              <a:t>n</a:t>
            </a:r>
            <a:r>
              <a:rPr lang="en-US" altLang="en-US" i="0">
                <a:solidFill>
                  <a:srgbClr val="66FF66"/>
                </a:solidFill>
              </a:rPr>
              <a:t>&gt;.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C000"/>
                </a:solidFill>
              </a:rPr>
              <a:t>Solutions:</a:t>
            </a:r>
            <a:r>
              <a:rPr lang="en-US" altLang="en-US" i="0"/>
              <a:t> A Huffman code tree.</a:t>
            </a:r>
            <a:endParaRPr lang="en-US" altLang="en-US" i="0">
              <a:solidFill>
                <a:schemeClr val="accent2"/>
              </a:solidFill>
            </a:endParaRPr>
          </a:p>
          <a:p>
            <a:pPr>
              <a:buFontTx/>
              <a:buNone/>
            </a:pPr>
            <a:r>
              <a:rPr lang="en-US" altLang="en-US" sz="2800" i="0">
                <a:solidFill>
                  <a:srgbClr val="FFC000"/>
                </a:solidFill>
              </a:rPr>
              <a:t>Cost of Solution:</a:t>
            </a:r>
            <a:r>
              <a:rPr lang="en-US" altLang="en-US" sz="2800" i="0"/>
              <a:t> The expected number of bits sent </a:t>
            </a:r>
          </a:p>
          <a:p>
            <a:pPr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  <a:p>
            <a:pPr eaLnBrk="1" hangingPunct="1"/>
            <a:r>
              <a:rPr lang="en-US" altLang="en-US" sz="2800" i="0">
                <a:solidFill>
                  <a:srgbClr val="FFC000"/>
                </a:solidFill>
              </a:rPr>
              <a:t>Goal:</a:t>
            </a:r>
            <a:r>
              <a:rPr lang="en-US" altLang="en-US" sz="2800" i="0"/>
              <a:t> Given probabilities, find code with minimum </a:t>
            </a:r>
            <a:br>
              <a:rPr lang="en-US" altLang="en-US" sz="2800" i="0"/>
            </a:br>
            <a:r>
              <a:rPr lang="en-US" altLang="en-US" sz="2800" i="0"/>
              <a:t>            number of expected bits.</a:t>
            </a:r>
          </a:p>
        </p:txBody>
      </p:sp>
      <p:sp>
        <p:nvSpPr>
          <p:cNvPr id="238595" name="Rectangle 3"/>
          <p:cNvSpPr>
            <a:spLocks noChangeArrowheads="1"/>
          </p:cNvSpPr>
          <p:nvPr/>
        </p:nvSpPr>
        <p:spPr bwMode="auto">
          <a:xfrm>
            <a:off x="457200" y="1524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Communication &amp; Entropy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5618" grpId="0" build="p" bldLvl="2" autoUpdateAnimBg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/>
      <a:lstStyle>
        <a:defPPr algn="ctr" defTabSz="685800" eaLnBrk="1" hangingPunct="1">
          <a:spcBef>
            <a:spcPct val="0"/>
          </a:spcBef>
          <a:buNone/>
          <a:defRPr sz="2400" i="0" dirty="0" smtClean="0">
            <a:solidFill>
              <a:srgbClr val="FFFFFF"/>
            </a:solidFill>
            <a:sym typeface="Symbol" pitchFamily="18" charset="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 algn="l">
          <a:defRPr sz="2400"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43230</TotalTime>
  <Words>4533</Words>
  <Application>Microsoft Office PowerPoint</Application>
  <PresentationFormat>On-screen Show (4:3)</PresentationFormat>
  <Paragraphs>1134</Paragraphs>
  <Slides>67</Slides>
  <Notes>60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67</vt:i4>
      </vt:variant>
    </vt:vector>
  </HeadingPairs>
  <TitlesOfParts>
    <vt:vector size="78" baseType="lpstr">
      <vt:lpstr>Arial</vt:lpstr>
      <vt:lpstr>Arial Rounded MT Bold</vt:lpstr>
      <vt:lpstr>Cambria Math</vt:lpstr>
      <vt:lpstr>Comic Sans MS</vt:lpstr>
      <vt:lpstr>Symbol</vt:lpstr>
      <vt:lpstr>Technical</vt:lpstr>
      <vt:lpstr>Times New Roman</vt:lpstr>
      <vt:lpstr>Default Design</vt:lpstr>
      <vt:lpstr>3_Default Design</vt:lpstr>
      <vt:lpstr>1_Default Design</vt:lpstr>
      <vt:lpstr>Equation</vt:lpstr>
      <vt:lpstr>Greedy Algorithms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PowerPoint Presentation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PowerPoint Presentation</vt:lpstr>
      <vt:lpstr>PowerPoint Presentation</vt:lpstr>
      <vt:lpstr>PowerPoint Presentation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PowerPoint Presentation</vt:lpstr>
      <vt:lpstr>PowerPoint Presentation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Entropy</vt:lpstr>
      <vt:lpstr>Entropy</vt:lpstr>
      <vt:lpstr>Entropy</vt:lpstr>
      <vt:lpstr>Entropy</vt:lpstr>
      <vt:lpstr>Entropy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529</cp:revision>
  <dcterms:created xsi:type="dcterms:W3CDTF">2000-08-25T17:31:26Z</dcterms:created>
  <dcterms:modified xsi:type="dcterms:W3CDTF">2024-07-14T17:12:21Z</dcterms:modified>
</cp:coreProperties>
</file>