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48"/>
  </p:notesMasterIdLst>
  <p:handoutMasterIdLst>
    <p:handoutMasterId r:id="rId49"/>
  </p:handoutMasterIdLst>
  <p:sldIdLst>
    <p:sldId id="1327" r:id="rId3"/>
    <p:sldId id="1489" r:id="rId4"/>
    <p:sldId id="1758" r:id="rId5"/>
    <p:sldId id="1759" r:id="rId6"/>
    <p:sldId id="1490" r:id="rId7"/>
    <p:sldId id="1491" r:id="rId8"/>
    <p:sldId id="1517" r:id="rId9"/>
    <p:sldId id="1764" r:id="rId10"/>
    <p:sldId id="1765" r:id="rId11"/>
    <p:sldId id="1766" r:id="rId12"/>
    <p:sldId id="1767" r:id="rId13"/>
    <p:sldId id="1519" r:id="rId14"/>
    <p:sldId id="1520" r:id="rId15"/>
    <p:sldId id="1492" r:id="rId16"/>
    <p:sldId id="1726" r:id="rId17"/>
    <p:sldId id="1431" r:id="rId18"/>
    <p:sldId id="1432" r:id="rId19"/>
    <p:sldId id="1433" r:id="rId20"/>
    <p:sldId id="1434" r:id="rId21"/>
    <p:sldId id="1435" r:id="rId22"/>
    <p:sldId id="1436" r:id="rId23"/>
    <p:sldId id="1437" r:id="rId24"/>
    <p:sldId id="1438" r:id="rId25"/>
    <p:sldId id="1439" r:id="rId26"/>
    <p:sldId id="1440" r:id="rId27"/>
    <p:sldId id="1441" r:id="rId28"/>
    <p:sldId id="1442" r:id="rId29"/>
    <p:sldId id="1444" r:id="rId30"/>
    <p:sldId id="1447" r:id="rId31"/>
    <p:sldId id="1689" r:id="rId32"/>
    <p:sldId id="1448" r:id="rId33"/>
    <p:sldId id="1449" r:id="rId34"/>
    <p:sldId id="1450" r:id="rId35"/>
    <p:sldId id="1451" r:id="rId36"/>
    <p:sldId id="1452" r:id="rId37"/>
    <p:sldId id="1453" r:id="rId38"/>
    <p:sldId id="1667" r:id="rId39"/>
    <p:sldId id="1671" r:id="rId40"/>
    <p:sldId id="1674" r:id="rId41"/>
    <p:sldId id="1668" r:id="rId42"/>
    <p:sldId id="1669" r:id="rId43"/>
    <p:sldId id="1670" r:id="rId44"/>
    <p:sldId id="1672" r:id="rId45"/>
    <p:sldId id="1673" r:id="rId46"/>
    <p:sldId id="1768" r:id="rId4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EAE"/>
    <a:srgbClr val="6B6B6B"/>
    <a:srgbClr val="BFBEC0"/>
    <a:srgbClr val="FF99FF"/>
    <a:srgbClr val="33CC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9762" autoAdjust="0"/>
  </p:normalViewPr>
  <p:slideViewPr>
    <p:cSldViewPr>
      <p:cViewPr varScale="1">
        <p:scale>
          <a:sx n="69" d="100"/>
          <a:sy n="69" d="100"/>
        </p:scale>
        <p:origin x="576" y="96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0E86F1-F018-4EBD-AF5A-230E60085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097A88-190F-440B-B2A4-0BDB3A3F19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645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472B17-BA4B-4414-9F03-7E89761DD6B8}" type="slidenum">
              <a:rPr lang="en-CA" altLang="en-US" sz="1200" smtClean="0"/>
              <a:pPr eaLnBrk="1" hangingPunct="1"/>
              <a:t>1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429DE-F6E8-47E1-994A-173F735EA48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530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F960A78-2B2C-4649-B746-C6589A7582C6}" type="slidenum">
              <a:rPr lang="en-US" altLang="en-US" sz="1200"/>
              <a:pPr algn="r" eaLnBrk="1" hangingPunct="1"/>
              <a:t>37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F960A78-2B2C-4649-B746-C6589A7582C6}" type="slidenum">
              <a:rPr lang="en-US" altLang="en-US" sz="1200"/>
              <a:pPr algn="r" eaLnBrk="1" hangingPunct="1"/>
              <a:t>38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F960A78-2B2C-4649-B746-C6589A7582C6}" type="slidenum">
              <a:rPr lang="en-US" altLang="en-US" sz="1200"/>
              <a:pPr algn="r" eaLnBrk="1" hangingPunct="1"/>
              <a:t>39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F960A78-2B2C-4649-B746-C6589A7582C6}" type="slidenum">
              <a:rPr lang="en-US" altLang="en-US" sz="1200"/>
              <a:pPr algn="r" eaLnBrk="1" hangingPunct="1"/>
              <a:t>40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F960A78-2B2C-4649-B746-C6589A7582C6}" type="slidenum">
              <a:rPr lang="en-US" altLang="en-US" sz="1200"/>
              <a:pPr algn="r" eaLnBrk="1" hangingPunct="1"/>
              <a:t>42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F960A78-2B2C-4649-B746-C6589A7582C6}" type="slidenum">
              <a:rPr lang="en-US" altLang="en-US" sz="1200"/>
              <a:pPr algn="r" eaLnBrk="1" hangingPunct="1"/>
              <a:t>43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F960A78-2B2C-4649-B746-C6589A7582C6}" type="slidenum">
              <a:rPr lang="en-US" altLang="en-US" sz="1200"/>
              <a:pPr algn="r" eaLnBrk="1" hangingPunct="1"/>
              <a:t>44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3AD53-267A-4270-9107-062BF1FB549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24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9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37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79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27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9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188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14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9E8A-393B-404C-96A7-F1BBBC1C4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9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447E1-7A26-446B-BA23-FCA99887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485C-E4D5-4FDB-8ECA-994DE04E6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73B5-0B0B-44C5-A196-E7E9D2DD06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1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42D2-972E-4E1C-BAC8-24FF7E429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E60CF-7749-4B65-AC25-6B364A2AA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887D-6E06-4AA9-983F-6E7CC5340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8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E808E-3EA8-4E0D-A2F2-3A954887F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2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51E1-7528-42EE-A013-5691A083B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9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60D45-03E5-47B5-B1B5-FF20B9B41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7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59F24-6DE0-46A5-961A-DA7E39013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BF637-E199-4349-B7A2-58652C492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6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98333A-0322-4D99-B9C0-9DAAF217B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2167DEA-AC6C-4F28-954F-3CECB1A3D6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44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1.xml"/><Relationship Id="rId11" Type="http://schemas.openxmlformats.org/officeDocument/2006/relationships/slide" Target="slide42.xml"/><Relationship Id="rId5" Type="http://schemas.openxmlformats.org/officeDocument/2006/relationships/slide" Target="slide5.xml"/><Relationship Id="rId10" Type="http://schemas.openxmlformats.org/officeDocument/2006/relationships/slide" Target="slide43.xml"/><Relationship Id="rId4" Type="http://schemas.openxmlformats.org/officeDocument/2006/relationships/slide" Target="slide34.xml"/><Relationship Id="rId9" Type="http://schemas.openxmlformats.org/officeDocument/2006/relationships/slide" Target="slide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 txBox="1">
            <a:spLocks noChangeArrowheads="1"/>
          </p:cNvSpPr>
          <p:nvPr/>
        </p:nvSpPr>
        <p:spPr bwMode="auto">
          <a:xfrm>
            <a:off x="1219200" y="744538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Fourier Transformations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0" y="5559425"/>
            <a:ext cx="2462213" cy="762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tx2"/>
                </a:solidFill>
                <a:latin typeface="+mn-lt"/>
              </a:rPr>
              <a:t>Jeff Edmonds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tx2"/>
                </a:solidFill>
                <a:latin typeface="+mn-lt"/>
              </a:rPr>
              <a:t>York University</a:t>
            </a:r>
            <a:endParaRPr lang="en-US" sz="3200" kern="0" dirty="0">
              <a:latin typeface="+mn-lt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010400" y="6397625"/>
            <a:ext cx="2276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>
                <a:solidFill>
                  <a:schemeClr val="accent2"/>
                </a:solidFill>
                <a:latin typeface="Comic Sans MS" pitchFamily="66" charset="0"/>
              </a:rPr>
              <a:t>COSC 6111</a:t>
            </a:r>
            <a:endParaRPr lang="en-US" altLang="en-US" sz="240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2057400" y="152400"/>
            <a:ext cx="5257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9"/>
              </a:avLst>
            </a:prstTxWarp>
          </a:bodyPr>
          <a:lstStyle/>
          <a:p>
            <a:r>
              <a:rPr lang="en-US" sz="1050" kern="10"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Grad Algorithms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254000" y="1700748"/>
            <a:ext cx="5003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CA" altLang="en-US" sz="2000" dirty="0">
                <a:hlinkClick r:id="rId3" action="ppaction://hlinksldjump"/>
              </a:rPr>
              <a:t>Fourier Transformation (sine)</a:t>
            </a:r>
            <a:endParaRPr lang="en-CA" altLang="en-US" sz="2000" dirty="0"/>
          </a:p>
          <a:p>
            <a:pPr algn="l" eaLnBrk="1" hangingPunct="1">
              <a:buFont typeface="Arial" charset="0"/>
              <a:buChar char="•"/>
            </a:pPr>
            <a:r>
              <a:rPr lang="en-CA" altLang="en-US" sz="2000" dirty="0">
                <a:hlinkClick r:id="rId4" action="ppaction://hlinksldjump"/>
              </a:rPr>
              <a:t>Fourier Transformation (JPEG)</a:t>
            </a:r>
            <a:endParaRPr lang="en-CA" altLang="en-US" sz="2000" dirty="0"/>
          </a:p>
          <a:p>
            <a:pPr algn="l" eaLnBrk="1" hangingPunct="1">
              <a:buFont typeface="Arial" charset="0"/>
              <a:buChar char="•"/>
            </a:pPr>
            <a:r>
              <a:rPr lang="en-US" altLang="en-US" sz="2000" dirty="0">
                <a:sym typeface="Symbol" pitchFamily="18" charset="2"/>
                <a:hlinkClick r:id="rId5" action="ppaction://hlinksldjump"/>
              </a:rPr>
              <a:t>Change from Time to Polynomial Basis</a:t>
            </a:r>
            <a:endParaRPr lang="en-US" altLang="en-US" sz="2000" dirty="0">
              <a:sym typeface="Symbol" pitchFamily="18" charset="2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000" dirty="0">
                <a:sym typeface="Symbol" pitchFamily="18" charset="2"/>
                <a:hlinkClick r:id="rId6" action="ppaction://hlinksldjump"/>
              </a:rPr>
              <a:t>Evaluating &amp; Interpolating</a:t>
            </a:r>
            <a:endParaRPr lang="en-US" altLang="en-US" sz="2000" dirty="0">
              <a:sym typeface="Symbol" pitchFamily="18" charset="2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000" dirty="0">
                <a:sym typeface="Symbol" pitchFamily="18" charset="2"/>
                <a:hlinkClick r:id="rId7" action="ppaction://hlinksldjump"/>
              </a:rPr>
              <a:t>FFT in </a:t>
            </a:r>
            <a:r>
              <a:rPr lang="en-US" altLang="en-US" sz="2000" dirty="0" err="1">
                <a:sym typeface="Symbol" pitchFamily="18" charset="2"/>
                <a:hlinkClick r:id="rId7" action="ppaction://hlinksldjump"/>
              </a:rPr>
              <a:t>nlogn</a:t>
            </a:r>
            <a:r>
              <a:rPr lang="en-US" altLang="en-US" sz="2000" dirty="0">
                <a:sym typeface="Symbol" pitchFamily="18" charset="2"/>
                <a:hlinkClick r:id="rId7" action="ppaction://hlinksldjump"/>
              </a:rPr>
              <a:t> Time</a:t>
            </a:r>
            <a:endParaRPr lang="en-US" altLang="en-US" sz="2000" dirty="0">
              <a:sym typeface="Symbol" pitchFamily="18" charset="2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000" dirty="0">
                <a:sym typeface="Symbol" pitchFamily="18" charset="2"/>
                <a:hlinkClick r:id="rId8" action="ppaction://hlinksldjump"/>
              </a:rPr>
              <a:t>Roots of Unity</a:t>
            </a:r>
            <a:endParaRPr lang="en-US" altLang="en-US" sz="2000" dirty="0">
              <a:sym typeface="Symbol" pitchFamily="18" charset="2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000" dirty="0">
                <a:sym typeface="Symbol" pitchFamily="18" charset="2"/>
                <a:hlinkClick r:id="rId9" action="ppaction://hlinksldjump"/>
              </a:rPr>
              <a:t>Same FFT Code &amp; Butterfly</a:t>
            </a:r>
            <a:endParaRPr lang="en-US" altLang="en-US" sz="2000" dirty="0">
              <a:sym typeface="Symbol" pitchFamily="18" charset="2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000" dirty="0">
                <a:sym typeface="Symbol" pitchFamily="18" charset="2"/>
                <a:hlinkClick r:id="rId10" action="ppaction://hlinksldjump"/>
              </a:rPr>
              <a:t>Inverse FFT</a:t>
            </a:r>
            <a:endParaRPr lang="en-US" altLang="en-US" sz="2000" dirty="0">
              <a:sym typeface="Symbol" pitchFamily="18" charset="2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000" dirty="0">
                <a:sym typeface="Symbol" pitchFamily="18" charset="2"/>
                <a:hlinkClick r:id="rId11" action="ppaction://hlinksldjump"/>
              </a:rPr>
              <a:t>Sin and Cos Basis</a:t>
            </a:r>
            <a:endParaRPr lang="en-US" altLang="en-US" sz="2000" dirty="0">
              <a:sym typeface="Symbol" pitchFamily="18" charset="2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000" dirty="0">
                <a:sym typeface="Symbol" pitchFamily="18" charset="2"/>
                <a:hlinkClick r:id="rId7" action="ppaction://hlinksldjump"/>
              </a:rPr>
              <a:t>FFT Butterfly</a:t>
            </a:r>
            <a:endParaRPr lang="en-US" altLang="en-US" sz="2000" dirty="0">
              <a:sym typeface="Symbol" pitchFamily="18" charset="2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000" dirty="0">
                <a:sym typeface="Symbol" pitchFamily="18" charset="2"/>
                <a:hlinkClick r:id="" action="ppaction://noaction"/>
              </a:rPr>
              <a:t>Polynomial Multiplication</a:t>
            </a:r>
            <a:endParaRPr lang="en-US" altLang="en-US" sz="2000" dirty="0">
              <a:sym typeface="Symbol" pitchFamily="18" charset="2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000" dirty="0">
                <a:sym typeface="Symbol" pitchFamily="18" charset="2"/>
                <a:hlinkClick r:id="" action="ppaction://noaction"/>
              </a:rPr>
              <a:t>Integer  Multiplication</a:t>
            </a:r>
            <a:endParaRPr lang="en-US" altLang="en-US" sz="2000" dirty="0">
              <a:sym typeface="Symbol" pitchFamily="18" charset="2"/>
            </a:endParaRPr>
          </a:p>
        </p:txBody>
      </p:sp>
      <p:pic>
        <p:nvPicPr>
          <p:cNvPr id="2055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63837"/>
            <a:ext cx="51054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-771818" y="3200400"/>
            <a:ext cx="4429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-2362" y="685800"/>
            <a:ext cx="3193396" cy="1847850"/>
            <a:chOff x="228600" y="742950"/>
            <a:chExt cx="3193396" cy="1847850"/>
          </a:xfrm>
        </p:grpSpPr>
        <p:grpSp>
          <p:nvGrpSpPr>
            <p:cNvPr id="104" name="Group 103"/>
            <p:cNvGrpSpPr/>
            <p:nvPr/>
          </p:nvGrpSpPr>
          <p:grpSpPr>
            <a:xfrm>
              <a:off x="228600" y="742950"/>
              <a:ext cx="3193396" cy="1847850"/>
              <a:chOff x="228600" y="590550"/>
              <a:chExt cx="3193396" cy="1847850"/>
            </a:xfrm>
          </p:grpSpPr>
          <p:sp>
            <p:nvSpPr>
              <p:cNvPr id="107" name="Text Box 215"/>
              <p:cNvSpPr txBox="1">
                <a:spLocks noChangeArrowheads="1"/>
              </p:cNvSpPr>
              <p:nvPr/>
            </p:nvSpPr>
            <p:spPr bwMode="auto">
              <a:xfrm>
                <a:off x="966970" y="590550"/>
                <a:ext cx="18524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Time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08" name="Group 216"/>
              <p:cNvGrpSpPr>
                <a:grpSpLocks/>
              </p:cNvGrpSpPr>
              <p:nvPr/>
            </p:nvGrpSpPr>
            <p:grpSpPr bwMode="auto">
              <a:xfrm>
                <a:off x="228600" y="1066800"/>
                <a:ext cx="3193396" cy="1371600"/>
                <a:chOff x="5105400" y="2362200"/>
                <a:chExt cx="3192890" cy="1371600"/>
              </a:xfrm>
            </p:grpSpPr>
            <p:sp>
              <p:nvSpPr>
                <p:cNvPr id="109" name="Rectangle 94"/>
                <p:cNvSpPr>
                  <a:spLocks noChangeArrowheads="1"/>
                </p:cNvSpPr>
                <p:nvPr/>
              </p:nvSpPr>
              <p:spPr bwMode="auto">
                <a:xfrm>
                  <a:off x="5181600" y="2362200"/>
                  <a:ext cx="3116690" cy="1371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Rectangle 83"/>
                <p:cNvSpPr>
                  <a:spLocks noChangeArrowheads="1"/>
                </p:cNvSpPr>
                <p:nvPr/>
              </p:nvSpPr>
              <p:spPr bwMode="auto">
                <a:xfrm>
                  <a:off x="5215090" y="2373868"/>
                  <a:ext cx="292137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>
                      <a:solidFill>
                        <a:srgbClr val="000000"/>
                      </a:solidFill>
                    </a:rPr>
                    <a:t>The time basis</a:t>
                  </a:r>
                  <a:endParaRPr lang="en-US" altLang="en-US" sz="1800" i="1" baseline="-25000">
                    <a:solidFill>
                      <a:srgbClr val="FF9900"/>
                    </a:solidFill>
                  </a:endParaRPr>
                </a:p>
              </p:txBody>
            </p:sp>
            <p:pic>
              <p:nvPicPr>
                <p:cNvPr id="111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2934" y="3522379"/>
                  <a:ext cx="838200" cy="143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12" name="Straight Arrow Connector 87"/>
                <p:cNvCxnSpPr>
                  <a:cxnSpLocks noChangeShapeType="1"/>
                </p:cNvCxnSpPr>
                <p:nvPr/>
              </p:nvCxnSpPr>
              <p:spPr bwMode="auto">
                <a:xfrm>
                  <a:off x="7840133" y="3505200"/>
                  <a:ext cx="228600" cy="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bg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3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7830818" y="3472190"/>
                  <a:ext cx="26962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CA" altLang="en-US" sz="1100">
                      <a:solidFill>
                        <a:srgbClr val="000000"/>
                      </a:solidFill>
                    </a:rPr>
                    <a:t>j’</a:t>
                  </a:r>
                </a:p>
              </p:txBody>
            </p:sp>
            <p:sp>
              <p:nvSpPr>
                <p:cNvPr id="114" name="Rectangle 90"/>
                <p:cNvSpPr>
                  <a:spLocks noChangeArrowheads="1"/>
                </p:cNvSpPr>
                <p:nvPr/>
              </p:nvSpPr>
              <p:spPr bwMode="auto">
                <a:xfrm>
                  <a:off x="5120629" y="2590800"/>
                  <a:ext cx="52129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400">
                      <a:solidFill>
                        <a:srgbClr val="000000"/>
                      </a:solidFill>
                    </a:rPr>
                    <a:t>I</a:t>
                  </a:r>
                  <a:r>
                    <a:rPr lang="en-US" altLang="en-US" sz="1400" baseline="-25000">
                      <a:solidFill>
                        <a:srgbClr val="000000"/>
                      </a:solidFill>
                    </a:rPr>
                    <a:t>j</a:t>
                  </a:r>
                  <a:r>
                    <a:rPr lang="en-US" altLang="en-US" sz="1400">
                      <a:solidFill>
                        <a:srgbClr val="000000"/>
                      </a:solidFill>
                    </a:rPr>
                    <a:t>[j’]</a:t>
                  </a:r>
                </a:p>
              </p:txBody>
            </p:sp>
            <p:sp>
              <p:nvSpPr>
                <p:cNvPr id="116" name="Rectangle 166"/>
                <p:cNvSpPr>
                  <a:spLocks noChangeArrowheads="1"/>
                </p:cNvSpPr>
                <p:nvPr/>
              </p:nvSpPr>
              <p:spPr bwMode="auto">
                <a:xfrm>
                  <a:off x="545252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Rectangle 167"/>
                <p:cNvSpPr>
                  <a:spLocks noChangeArrowheads="1"/>
                </p:cNvSpPr>
                <p:nvPr/>
              </p:nvSpPr>
              <p:spPr bwMode="auto">
                <a:xfrm>
                  <a:off x="551178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8" name="Rectangle 168"/>
                <p:cNvSpPr>
                  <a:spLocks noChangeArrowheads="1"/>
                </p:cNvSpPr>
                <p:nvPr/>
              </p:nvSpPr>
              <p:spPr bwMode="auto">
                <a:xfrm>
                  <a:off x="557105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9" name="Rectangle 169"/>
                <p:cNvSpPr>
                  <a:spLocks noChangeArrowheads="1"/>
                </p:cNvSpPr>
                <p:nvPr/>
              </p:nvSpPr>
              <p:spPr bwMode="auto">
                <a:xfrm>
                  <a:off x="563031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Rectangle 170"/>
                <p:cNvSpPr>
                  <a:spLocks noChangeArrowheads="1"/>
                </p:cNvSpPr>
                <p:nvPr/>
              </p:nvSpPr>
              <p:spPr bwMode="auto">
                <a:xfrm>
                  <a:off x="568957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" name="Rectangle 171"/>
                <p:cNvSpPr>
                  <a:spLocks noChangeArrowheads="1"/>
                </p:cNvSpPr>
                <p:nvPr/>
              </p:nvSpPr>
              <p:spPr bwMode="auto">
                <a:xfrm>
                  <a:off x="574884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Rectangle 172"/>
                <p:cNvSpPr>
                  <a:spLocks noChangeArrowheads="1"/>
                </p:cNvSpPr>
                <p:nvPr/>
              </p:nvSpPr>
              <p:spPr bwMode="auto">
                <a:xfrm>
                  <a:off x="580810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" name="Rectangle 173"/>
                <p:cNvSpPr>
                  <a:spLocks noChangeArrowheads="1"/>
                </p:cNvSpPr>
                <p:nvPr/>
              </p:nvSpPr>
              <p:spPr bwMode="auto">
                <a:xfrm>
                  <a:off x="586736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4" name="Rectangle 174"/>
                <p:cNvSpPr>
                  <a:spLocks noChangeArrowheads="1"/>
                </p:cNvSpPr>
                <p:nvPr/>
              </p:nvSpPr>
              <p:spPr bwMode="auto">
                <a:xfrm>
                  <a:off x="592663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5" name="Rectangle 175"/>
                <p:cNvSpPr>
                  <a:spLocks noChangeArrowheads="1"/>
                </p:cNvSpPr>
                <p:nvPr/>
              </p:nvSpPr>
              <p:spPr bwMode="auto">
                <a:xfrm>
                  <a:off x="598589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" name="Rectangle 176"/>
                <p:cNvSpPr>
                  <a:spLocks noChangeArrowheads="1"/>
                </p:cNvSpPr>
                <p:nvPr/>
              </p:nvSpPr>
              <p:spPr bwMode="auto">
                <a:xfrm>
                  <a:off x="604515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" name="Rectangle 177"/>
                <p:cNvSpPr>
                  <a:spLocks noChangeArrowheads="1"/>
                </p:cNvSpPr>
                <p:nvPr/>
              </p:nvSpPr>
              <p:spPr bwMode="auto">
                <a:xfrm>
                  <a:off x="610441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" name="Rectangle 178"/>
                <p:cNvSpPr>
                  <a:spLocks noChangeArrowheads="1"/>
                </p:cNvSpPr>
                <p:nvPr/>
              </p:nvSpPr>
              <p:spPr bwMode="auto">
                <a:xfrm>
                  <a:off x="616368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" name="Rectangle 179"/>
                <p:cNvSpPr>
                  <a:spLocks noChangeArrowheads="1"/>
                </p:cNvSpPr>
                <p:nvPr/>
              </p:nvSpPr>
              <p:spPr bwMode="auto">
                <a:xfrm>
                  <a:off x="622294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" name="Rectangle 180"/>
                <p:cNvSpPr>
                  <a:spLocks noChangeArrowheads="1"/>
                </p:cNvSpPr>
                <p:nvPr/>
              </p:nvSpPr>
              <p:spPr bwMode="auto">
                <a:xfrm>
                  <a:off x="628220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" name="Rectangle 181"/>
                <p:cNvSpPr>
                  <a:spLocks noChangeArrowheads="1"/>
                </p:cNvSpPr>
                <p:nvPr/>
              </p:nvSpPr>
              <p:spPr bwMode="auto">
                <a:xfrm>
                  <a:off x="634147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" name="Rectangle 182"/>
                <p:cNvSpPr>
                  <a:spLocks noChangeArrowheads="1"/>
                </p:cNvSpPr>
                <p:nvPr/>
              </p:nvSpPr>
              <p:spPr bwMode="auto">
                <a:xfrm>
                  <a:off x="6400734" y="3002281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3" name="Rectangle 183"/>
                <p:cNvSpPr>
                  <a:spLocks noChangeArrowheads="1"/>
                </p:cNvSpPr>
                <p:nvPr/>
              </p:nvSpPr>
              <p:spPr bwMode="auto">
                <a:xfrm>
                  <a:off x="645999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" name="Rectangle 184"/>
                <p:cNvSpPr>
                  <a:spLocks noChangeArrowheads="1"/>
                </p:cNvSpPr>
                <p:nvPr/>
              </p:nvSpPr>
              <p:spPr bwMode="auto">
                <a:xfrm>
                  <a:off x="651926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5" name="Rectangle 185"/>
                <p:cNvSpPr>
                  <a:spLocks noChangeArrowheads="1"/>
                </p:cNvSpPr>
                <p:nvPr/>
              </p:nvSpPr>
              <p:spPr bwMode="auto">
                <a:xfrm>
                  <a:off x="657852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663778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Rectangle 187"/>
                <p:cNvSpPr>
                  <a:spLocks noChangeArrowheads="1"/>
                </p:cNvSpPr>
                <p:nvPr/>
              </p:nvSpPr>
              <p:spPr bwMode="auto">
                <a:xfrm>
                  <a:off x="669704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" name="Rectangle 188"/>
                <p:cNvSpPr>
                  <a:spLocks noChangeArrowheads="1"/>
                </p:cNvSpPr>
                <p:nvPr/>
              </p:nvSpPr>
              <p:spPr bwMode="auto">
                <a:xfrm>
                  <a:off x="675631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Rectangle 189"/>
                <p:cNvSpPr>
                  <a:spLocks noChangeArrowheads="1"/>
                </p:cNvSpPr>
                <p:nvPr/>
              </p:nvSpPr>
              <p:spPr bwMode="auto">
                <a:xfrm>
                  <a:off x="681557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" name="Rectangle 190"/>
                <p:cNvSpPr>
                  <a:spLocks noChangeArrowheads="1"/>
                </p:cNvSpPr>
                <p:nvPr/>
              </p:nvSpPr>
              <p:spPr bwMode="auto">
                <a:xfrm>
                  <a:off x="687483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9" name="Rectangle 191"/>
                <p:cNvSpPr>
                  <a:spLocks noChangeArrowheads="1"/>
                </p:cNvSpPr>
                <p:nvPr/>
              </p:nvSpPr>
              <p:spPr bwMode="auto">
                <a:xfrm>
                  <a:off x="693410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" name="Rectangle 192"/>
                <p:cNvSpPr>
                  <a:spLocks noChangeArrowheads="1"/>
                </p:cNvSpPr>
                <p:nvPr/>
              </p:nvSpPr>
              <p:spPr bwMode="auto">
                <a:xfrm>
                  <a:off x="699336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" name="Rectangle 193"/>
                <p:cNvSpPr>
                  <a:spLocks noChangeArrowheads="1"/>
                </p:cNvSpPr>
                <p:nvPr/>
              </p:nvSpPr>
              <p:spPr bwMode="auto">
                <a:xfrm>
                  <a:off x="705262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5" name="Rectangle 194"/>
                <p:cNvSpPr>
                  <a:spLocks noChangeArrowheads="1"/>
                </p:cNvSpPr>
                <p:nvPr/>
              </p:nvSpPr>
              <p:spPr bwMode="auto">
                <a:xfrm>
                  <a:off x="711189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6" name="Rectangle 195"/>
                <p:cNvSpPr>
                  <a:spLocks noChangeArrowheads="1"/>
                </p:cNvSpPr>
                <p:nvPr/>
              </p:nvSpPr>
              <p:spPr bwMode="auto">
                <a:xfrm>
                  <a:off x="717115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723041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8" name="Rectangle 197"/>
                <p:cNvSpPr>
                  <a:spLocks noChangeArrowheads="1"/>
                </p:cNvSpPr>
                <p:nvPr/>
              </p:nvSpPr>
              <p:spPr bwMode="auto">
                <a:xfrm>
                  <a:off x="728967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4894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0" name="Rectangle 199"/>
                <p:cNvSpPr>
                  <a:spLocks noChangeArrowheads="1"/>
                </p:cNvSpPr>
                <p:nvPr/>
              </p:nvSpPr>
              <p:spPr bwMode="auto">
                <a:xfrm>
                  <a:off x="740820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1" name="Rectangle 200"/>
                <p:cNvSpPr>
                  <a:spLocks noChangeArrowheads="1"/>
                </p:cNvSpPr>
                <p:nvPr/>
              </p:nvSpPr>
              <p:spPr bwMode="auto">
                <a:xfrm>
                  <a:off x="746746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" name="Rectangle 201"/>
                <p:cNvSpPr>
                  <a:spLocks noChangeArrowheads="1"/>
                </p:cNvSpPr>
                <p:nvPr/>
              </p:nvSpPr>
              <p:spPr bwMode="auto">
                <a:xfrm>
                  <a:off x="752673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3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8599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" name="Rectangle 203"/>
                <p:cNvSpPr>
                  <a:spLocks noChangeArrowheads="1"/>
                </p:cNvSpPr>
                <p:nvPr/>
              </p:nvSpPr>
              <p:spPr bwMode="auto">
                <a:xfrm>
                  <a:off x="764525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Rectangle 204"/>
                <p:cNvSpPr>
                  <a:spLocks noChangeArrowheads="1"/>
                </p:cNvSpPr>
                <p:nvPr/>
              </p:nvSpPr>
              <p:spPr bwMode="auto">
                <a:xfrm>
                  <a:off x="770452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6" name="Rectangle 205"/>
                <p:cNvSpPr>
                  <a:spLocks noChangeArrowheads="1"/>
                </p:cNvSpPr>
                <p:nvPr/>
              </p:nvSpPr>
              <p:spPr bwMode="auto">
                <a:xfrm>
                  <a:off x="776378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" name="Rectangle 206"/>
                <p:cNvSpPr>
                  <a:spLocks noChangeArrowheads="1"/>
                </p:cNvSpPr>
                <p:nvPr/>
              </p:nvSpPr>
              <p:spPr bwMode="auto">
                <a:xfrm>
                  <a:off x="782304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8" name="Rectangle 207"/>
                <p:cNvSpPr>
                  <a:spLocks noChangeArrowheads="1"/>
                </p:cNvSpPr>
                <p:nvPr/>
              </p:nvSpPr>
              <p:spPr bwMode="auto">
                <a:xfrm>
                  <a:off x="788230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9" name="Rectangle 208"/>
                <p:cNvSpPr>
                  <a:spLocks noChangeArrowheads="1"/>
                </p:cNvSpPr>
                <p:nvPr/>
              </p:nvSpPr>
              <p:spPr bwMode="auto">
                <a:xfrm>
                  <a:off x="794157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" name="Rectangle 209"/>
                <p:cNvSpPr>
                  <a:spLocks noChangeArrowheads="1"/>
                </p:cNvSpPr>
                <p:nvPr/>
              </p:nvSpPr>
              <p:spPr bwMode="auto">
                <a:xfrm>
                  <a:off x="800083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1" name="Rectangle 210"/>
                <p:cNvSpPr>
                  <a:spLocks noChangeArrowheads="1"/>
                </p:cNvSpPr>
                <p:nvPr/>
              </p:nvSpPr>
              <p:spPr bwMode="auto">
                <a:xfrm>
                  <a:off x="806009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2" name="Rectangle 211"/>
                <p:cNvSpPr>
                  <a:spLocks noChangeArrowheads="1"/>
                </p:cNvSpPr>
                <p:nvPr/>
              </p:nvSpPr>
              <p:spPr bwMode="auto">
                <a:xfrm>
                  <a:off x="811936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3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78624" y="2971785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105400" y="3065463"/>
                  <a:ext cx="634899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zero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105400" y="2895600"/>
                  <a:ext cx="634899" cy="2619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one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316470" y="3176588"/>
                  <a:ext cx="228564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j</a:t>
                  </a:r>
                </a:p>
              </p:txBody>
            </p:sp>
          </p:grpSp>
        </p:grpSp>
        <p:sp>
          <p:nvSpPr>
            <p:cNvPr id="105" name="Rectangle 104"/>
            <p:cNvSpPr/>
            <p:nvPr/>
          </p:nvSpPr>
          <p:spPr bwMode="auto">
            <a:xfrm>
              <a:off x="304812" y="1524196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06" name="Rectangle 54"/>
            <p:cNvSpPr>
              <a:spLocks noChangeArrowheads="1"/>
            </p:cNvSpPr>
            <p:nvPr/>
          </p:nvSpPr>
          <p:spPr bwMode="auto">
            <a:xfrm>
              <a:off x="368457" y="1352550"/>
              <a:ext cx="4475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352800" y="533400"/>
            <a:ext cx="2971800" cy="1817687"/>
            <a:chOff x="3352800" y="533400"/>
            <a:chExt cx="2971800" cy="1817687"/>
          </a:xfrm>
        </p:grpSpPr>
        <p:grpSp>
          <p:nvGrpSpPr>
            <p:cNvPr id="184" name="Group 183"/>
            <p:cNvGrpSpPr/>
            <p:nvPr/>
          </p:nvGrpSpPr>
          <p:grpSpPr>
            <a:xfrm>
              <a:off x="3352800" y="533400"/>
              <a:ext cx="2971800" cy="1817687"/>
              <a:chOff x="3352800" y="609600"/>
              <a:chExt cx="2971800" cy="1817687"/>
            </a:xfrm>
          </p:grpSpPr>
          <p:grpSp>
            <p:nvGrpSpPr>
              <p:cNvPr id="187" name="Group 55"/>
              <p:cNvGrpSpPr>
                <a:grpSpLocks/>
              </p:cNvGrpSpPr>
              <p:nvPr/>
            </p:nvGrpSpPr>
            <p:grpSpPr bwMode="auto">
              <a:xfrm>
                <a:off x="3352800" y="1066800"/>
                <a:ext cx="2971800" cy="1360487"/>
                <a:chOff x="152400" y="5117068"/>
                <a:chExt cx="2971800" cy="1359932"/>
              </a:xfrm>
            </p:grpSpPr>
            <p:sp>
              <p:nvSpPr>
                <p:cNvPr id="189" name="Rectangle 56"/>
                <p:cNvSpPr>
                  <a:spLocks noChangeArrowheads="1"/>
                </p:cNvSpPr>
                <p:nvPr/>
              </p:nvSpPr>
              <p:spPr bwMode="auto">
                <a:xfrm>
                  <a:off x="202824" y="5117068"/>
                  <a:ext cx="2921376" cy="3693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 dirty="0">
                      <a:solidFill>
                        <a:srgbClr val="000000"/>
                      </a:solidFill>
                    </a:rPr>
                    <a:t>A discrete periodic function</a:t>
                  </a:r>
                </a:p>
              </p:txBody>
            </p:sp>
            <p:grpSp>
              <p:nvGrpSpPr>
                <p:cNvPr id="190" name="Group 54"/>
                <p:cNvGrpSpPr>
                  <a:grpSpLocks/>
                </p:cNvGrpSpPr>
                <p:nvPr/>
              </p:nvGrpSpPr>
              <p:grpSpPr bwMode="auto">
                <a:xfrm>
                  <a:off x="152400" y="5433476"/>
                  <a:ext cx="2954866" cy="1043524"/>
                  <a:chOff x="2226734" y="1547276"/>
                  <a:chExt cx="2954866" cy="1043524"/>
                </a:xfrm>
              </p:grpSpPr>
              <p:pic>
                <p:nvPicPr>
                  <p:cNvPr id="191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6000" y="1612151"/>
                    <a:ext cx="2895600" cy="9625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2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2800" y="2413854"/>
                    <a:ext cx="838200" cy="1436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32" name="Straight Arrow Connector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10664" y="2388456"/>
                    <a:ext cx="228600" cy="0"/>
                  </a:xfrm>
                  <a:prstGeom prst="straightConnector1">
                    <a:avLst/>
                  </a:prstGeom>
                  <a:noFill/>
                  <a:ln w="12700" algn="ctr">
                    <a:solidFill>
                      <a:schemeClr val="bg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33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9766" y="2329190"/>
                    <a:ext cx="223139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CA" altLang="en-US" sz="1100">
                        <a:solidFill>
                          <a:srgbClr val="000000"/>
                        </a:solidFill>
                      </a:rPr>
                      <a:t>j</a:t>
                    </a:r>
                  </a:p>
                </p:txBody>
              </p:sp>
              <p:sp>
                <p:nvSpPr>
                  <p:cNvPr id="23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26734" y="1547276"/>
                    <a:ext cx="44275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1400">
                        <a:solidFill>
                          <a:srgbClr val="000000"/>
                        </a:solidFill>
                      </a:rPr>
                      <a:t>y[j]</a:t>
                    </a:r>
                  </a:p>
                </p:txBody>
              </p:sp>
            </p:grpSp>
          </p:grpSp>
          <p:sp>
            <p:nvSpPr>
              <p:cNvPr id="188" name="Text Box 215"/>
              <p:cNvSpPr txBox="1">
                <a:spLocks noChangeArrowheads="1"/>
              </p:cNvSpPr>
              <p:nvPr/>
            </p:nvSpPr>
            <p:spPr bwMode="auto">
              <a:xfrm>
                <a:off x="3505200" y="609600"/>
                <a:ext cx="2441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Function = Vector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185" name="Rectangle 184"/>
            <p:cNvSpPr/>
            <p:nvPr/>
          </p:nvSpPr>
          <p:spPr bwMode="auto">
            <a:xfrm>
              <a:off x="3453028" y="1409003"/>
              <a:ext cx="255405" cy="165373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86" name="Rectangle 54"/>
            <p:cNvSpPr>
              <a:spLocks noChangeArrowheads="1"/>
            </p:cNvSpPr>
            <p:nvPr/>
          </p:nvSpPr>
          <p:spPr bwMode="auto">
            <a:xfrm>
              <a:off x="3396964" y="122938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4219575" y="1477620"/>
            <a:ext cx="374560" cy="594551"/>
            <a:chOff x="4357065" y="1686580"/>
            <a:chExt cx="374560" cy="594551"/>
          </a:xfrm>
        </p:grpSpPr>
        <p:sp>
          <p:nvSpPr>
            <p:cNvPr id="236" name="Rectangle 54"/>
            <p:cNvSpPr>
              <a:spLocks noChangeArrowheads="1"/>
            </p:cNvSpPr>
            <p:nvPr/>
          </p:nvSpPr>
          <p:spPr bwMode="auto">
            <a:xfrm>
              <a:off x="4357065" y="1686580"/>
              <a:ext cx="360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237" name="Straight Connector 236"/>
            <p:cNvCxnSpPr/>
            <p:nvPr/>
          </p:nvCxnSpPr>
          <p:spPr bwMode="auto">
            <a:xfrm>
              <a:off x="4731625" y="1865061"/>
              <a:ext cx="0" cy="41607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</p:grp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201319" y="3581400"/>
            <a:ext cx="2573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t  </a:t>
            </a:r>
            <a:r>
              <a:rPr lang="en-CA" altLang="en-US" sz="2400" dirty="0">
                <a:sym typeface="Symbol" pitchFamily="18" charset="2"/>
              </a:rPr>
              <a:t>= value at time </a:t>
            </a:r>
            <a:r>
              <a:rPr lang="en-CA" altLang="en-US" sz="2400" i="1" dirty="0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CA" altLang="en-US" sz="2400" dirty="0">
                <a:sym typeface="Symbol" pitchFamily="18" charset="2"/>
              </a:rPr>
              <a:t>.</a:t>
            </a:r>
            <a:endParaRPr lang="en-US" altLang="en-US" sz="2400" i="1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5562600" y="3584652"/>
            <a:ext cx="2764731" cy="473013"/>
            <a:chOff x="5105400" y="6339267"/>
            <a:chExt cx="2764731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276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i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coefficient of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x</a:t>
              </a:r>
              <a:r>
                <a:rPr lang="en-CA" altLang="en-US" sz="2400" i="1" baseline="30000" dirty="0">
                  <a:solidFill>
                    <a:schemeClr val="accent1"/>
                  </a:solidFill>
                  <a:sym typeface="Symbol" pitchFamily="18" charset="2"/>
                </a:rPr>
                <a:t>i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5" name="Freeform 244"/>
          <p:cNvSpPr/>
          <p:nvPr/>
        </p:nvSpPr>
        <p:spPr bwMode="auto">
          <a:xfrm>
            <a:off x="2819400" y="3776470"/>
            <a:ext cx="2743200" cy="6940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3225798"/>
            <a:ext cx="4158511" cy="508002"/>
            <a:chOff x="5562600" y="2819400"/>
            <a:chExt cx="4158511" cy="508002"/>
          </a:xfrm>
        </p:grpSpPr>
        <p:sp>
          <p:nvSpPr>
            <p:cNvPr id="246" name="Text Box 215"/>
            <p:cNvSpPr txBox="1">
              <a:spLocks noChangeArrowheads="1"/>
            </p:cNvSpPr>
            <p:nvPr/>
          </p:nvSpPr>
          <p:spPr bwMode="auto">
            <a:xfrm>
              <a:off x="5562600" y="2819400"/>
              <a:ext cx="41585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sz="2400" i="1" dirty="0">
                  <a:solidFill>
                    <a:srgbClr val="FF9900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0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 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 + … +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n-1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n-1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84899" y="2866757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656852" y="2853264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323666" y="283977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8809569" y="283051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53200" y="-19653"/>
            <a:ext cx="2670924" cy="3067653"/>
            <a:chOff x="6553200" y="-19653"/>
            <a:chExt cx="2670924" cy="3067653"/>
          </a:xfrm>
        </p:grpSpPr>
        <p:grpSp>
          <p:nvGrpSpPr>
            <p:cNvPr id="143" name="Group 142"/>
            <p:cNvGrpSpPr/>
            <p:nvPr/>
          </p:nvGrpSpPr>
          <p:grpSpPr>
            <a:xfrm>
              <a:off x="6553200" y="-19653"/>
              <a:ext cx="2670924" cy="3067653"/>
              <a:chOff x="6553200" y="806244"/>
              <a:chExt cx="2670924" cy="3067653"/>
            </a:xfrm>
          </p:grpSpPr>
          <p:sp>
            <p:nvSpPr>
              <p:cNvPr id="144" name="Text Box 215"/>
              <p:cNvSpPr txBox="1">
                <a:spLocks noChangeArrowheads="1"/>
              </p:cNvSpPr>
              <p:nvPr/>
            </p:nvSpPr>
            <p:spPr bwMode="auto">
              <a:xfrm>
                <a:off x="6553200" y="806244"/>
                <a:ext cx="26709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Polynomial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7162800" y="1328738"/>
                <a:ext cx="1719937" cy="2545159"/>
                <a:chOff x="6248400" y="533400"/>
                <a:chExt cx="2743200" cy="5791200"/>
              </a:xfrm>
            </p:grpSpPr>
            <p:sp>
              <p:nvSpPr>
                <p:cNvPr id="153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8400" y="533400"/>
                  <a:ext cx="2743200" cy="5791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54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0735" y="558804"/>
                  <a:ext cx="2666374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3801" y="1998137"/>
                  <a:ext cx="2711796" cy="143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2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3429003"/>
                  <a:ext cx="2686927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3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4859869"/>
                  <a:ext cx="2696000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7" name="Rectangle 256"/>
            <p:cNvSpPr/>
            <p:nvPr/>
          </p:nvSpPr>
          <p:spPr bwMode="auto">
            <a:xfrm>
              <a:off x="7239000" y="1779685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239000" y="2348253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7239000" y="1127928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7244024" y="524477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7162800" y="457200"/>
              <a:ext cx="854721" cy="494509"/>
              <a:chOff x="5562600" y="2819400"/>
              <a:chExt cx="854721" cy="494509"/>
            </a:xfrm>
          </p:grpSpPr>
          <p:sp>
            <p:nvSpPr>
              <p:cNvPr id="262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54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</a:rPr>
                  <a:t>0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=1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7162800" y="1048584"/>
              <a:ext cx="837089" cy="408685"/>
              <a:chOff x="5562600" y="2819400"/>
              <a:chExt cx="837089" cy="494509"/>
            </a:xfrm>
          </p:grpSpPr>
          <p:sp>
            <p:nvSpPr>
              <p:cNvPr id="265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3708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1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7162800" y="1715291"/>
              <a:ext cx="939681" cy="494509"/>
              <a:chOff x="5562600" y="2819400"/>
              <a:chExt cx="939681" cy="494509"/>
            </a:xfrm>
          </p:grpSpPr>
          <p:sp>
            <p:nvSpPr>
              <p:cNvPr id="268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2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2</a:t>
                </a: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7162800" y="2286000"/>
              <a:ext cx="939681" cy="494509"/>
              <a:chOff x="5562600" y="2819400"/>
              <a:chExt cx="939681" cy="494509"/>
            </a:xfrm>
          </p:grpSpPr>
          <p:sp>
            <p:nvSpPr>
              <p:cNvPr id="271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3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3</a:t>
                </a: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74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876800"/>
            <a:ext cx="2141413" cy="914400"/>
          </a:xfrm>
          <a:prstGeom prst="wedgeRoundRectCallout">
            <a:avLst>
              <a:gd name="adj1" fmla="val 57479"/>
              <a:gd name="adj2" fmla="val -36335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Normally takes O(n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) time!</a:t>
            </a:r>
          </a:p>
        </p:txBody>
      </p:sp>
      <p:sp>
        <p:nvSpPr>
          <p:cNvPr id="177" name="Rectangle 5"/>
          <p:cNvSpPr>
            <a:spLocks noChangeArrowheads="1"/>
          </p:cNvSpPr>
          <p:nvPr/>
        </p:nvSpPr>
        <p:spPr bwMode="auto">
          <a:xfrm>
            <a:off x="903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Integer Multiplication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029200" y="4080808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400" i="1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 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CA" altLang="en-US" sz="2400" i="1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93824</a:t>
            </a:r>
          </a:p>
          <a:p>
            <a:r>
              <a:rPr lang="en-CA" altLang="en-US" sz="2400" i="1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42738</a:t>
            </a:r>
          </a:p>
        </p:txBody>
      </p:sp>
      <p:grpSp>
        <p:nvGrpSpPr>
          <p:cNvPr id="287" name="Group 286"/>
          <p:cNvGrpSpPr/>
          <p:nvPr/>
        </p:nvGrpSpPr>
        <p:grpSpPr>
          <a:xfrm>
            <a:off x="2209800" y="4290060"/>
            <a:ext cx="2555508" cy="473013"/>
            <a:chOff x="5105400" y="6339267"/>
            <a:chExt cx="2555508" cy="473013"/>
          </a:xfrm>
        </p:grpSpPr>
        <p:sp>
          <p:nvSpPr>
            <p:cNvPr id="288" name="Rectangle 287"/>
            <p:cNvSpPr>
              <a:spLocks noChangeArrowheads="1"/>
            </p:cNvSpPr>
            <p:nvPr/>
          </p:nvSpPr>
          <p:spPr bwMode="auto">
            <a:xfrm>
              <a:off x="5105400" y="6339267"/>
              <a:ext cx="2555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2400" dirty="0">
                  <a:solidFill>
                    <a:schemeClr val="tx2"/>
                  </a:solidFill>
                </a:rPr>
                <a:t>Goal: Multiply </a:t>
              </a:r>
              <a:r>
                <a:rPr lang="en-CA" altLang="en-US" sz="2400" i="1" dirty="0">
                  <a:solidFill>
                    <a:schemeClr val="accent1"/>
                  </a:solidFill>
                </a:rPr>
                <a:t>u</a:t>
              </a:r>
              <a:r>
                <a:rPr lang="el-GR" altLang="en-US" sz="24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en-CA" altLang="en-US" sz="2400" i="1" dirty="0">
                  <a:solidFill>
                    <a:schemeClr val="accent1"/>
                  </a:solidFill>
                </a:rPr>
                <a:t>v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14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331092" cy="533400"/>
          </a:xfrm>
          <a:prstGeom prst="wedgeRoundRectCallout">
            <a:avLst>
              <a:gd name="adj1" fmla="val 59366"/>
              <a:gd name="adj2" fmla="val -43210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O(</a:t>
            </a:r>
            <a:r>
              <a:rPr lang="en-US" altLang="en-US" sz="2400" dirty="0" err="1"/>
              <a:t>nlogn</a:t>
            </a:r>
            <a:r>
              <a:rPr lang="en-US" altLang="en-US" sz="2400" dirty="0"/>
              <a:t>) time!</a:t>
            </a:r>
          </a:p>
        </p:txBody>
      </p:sp>
      <p:sp>
        <p:nvSpPr>
          <p:cNvPr id="31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116" y="5072083"/>
            <a:ext cx="2478570" cy="566717"/>
          </a:xfrm>
          <a:prstGeom prst="wedgeRoundRectCallout">
            <a:avLst>
              <a:gd name="adj1" fmla="val 57457"/>
              <a:gd name="adj2" fmla="val -33313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n = 5 = # of digits</a:t>
            </a:r>
          </a:p>
        </p:txBody>
      </p:sp>
    </p:spTree>
    <p:extLst>
      <p:ext uri="{BB962C8B-B14F-4D97-AF65-F5344CB8AC3E}">
        <p14:creationId xmlns:p14="http://schemas.microsoft.com/office/powerpoint/2010/main" val="9228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177" grpId="0"/>
      <p:bldP spid="314" grpId="0" animBg="1"/>
      <p:bldP spid="3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-771818" y="3200400"/>
            <a:ext cx="4429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-2362" y="685800"/>
            <a:ext cx="3193396" cy="1847850"/>
            <a:chOff x="228600" y="742950"/>
            <a:chExt cx="3193396" cy="1847850"/>
          </a:xfrm>
        </p:grpSpPr>
        <p:grpSp>
          <p:nvGrpSpPr>
            <p:cNvPr id="104" name="Group 103"/>
            <p:cNvGrpSpPr/>
            <p:nvPr/>
          </p:nvGrpSpPr>
          <p:grpSpPr>
            <a:xfrm>
              <a:off x="228600" y="742950"/>
              <a:ext cx="3193396" cy="1847850"/>
              <a:chOff x="228600" y="590550"/>
              <a:chExt cx="3193396" cy="1847850"/>
            </a:xfrm>
          </p:grpSpPr>
          <p:sp>
            <p:nvSpPr>
              <p:cNvPr id="107" name="Text Box 215"/>
              <p:cNvSpPr txBox="1">
                <a:spLocks noChangeArrowheads="1"/>
              </p:cNvSpPr>
              <p:nvPr/>
            </p:nvSpPr>
            <p:spPr bwMode="auto">
              <a:xfrm>
                <a:off x="966970" y="590550"/>
                <a:ext cx="18524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Time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08" name="Group 216"/>
              <p:cNvGrpSpPr>
                <a:grpSpLocks/>
              </p:cNvGrpSpPr>
              <p:nvPr/>
            </p:nvGrpSpPr>
            <p:grpSpPr bwMode="auto">
              <a:xfrm>
                <a:off x="228600" y="1066800"/>
                <a:ext cx="3193396" cy="1371600"/>
                <a:chOff x="5105400" y="2362200"/>
                <a:chExt cx="3192890" cy="1371600"/>
              </a:xfrm>
            </p:grpSpPr>
            <p:sp>
              <p:nvSpPr>
                <p:cNvPr id="109" name="Rectangle 94"/>
                <p:cNvSpPr>
                  <a:spLocks noChangeArrowheads="1"/>
                </p:cNvSpPr>
                <p:nvPr/>
              </p:nvSpPr>
              <p:spPr bwMode="auto">
                <a:xfrm>
                  <a:off x="5181600" y="2362200"/>
                  <a:ext cx="3116690" cy="1371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Rectangle 83"/>
                <p:cNvSpPr>
                  <a:spLocks noChangeArrowheads="1"/>
                </p:cNvSpPr>
                <p:nvPr/>
              </p:nvSpPr>
              <p:spPr bwMode="auto">
                <a:xfrm>
                  <a:off x="5215090" y="2373868"/>
                  <a:ext cx="292137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>
                      <a:solidFill>
                        <a:srgbClr val="000000"/>
                      </a:solidFill>
                    </a:rPr>
                    <a:t>The time basis</a:t>
                  </a:r>
                  <a:endParaRPr lang="en-US" altLang="en-US" sz="1800" i="1" baseline="-25000">
                    <a:solidFill>
                      <a:srgbClr val="FF9900"/>
                    </a:solidFill>
                  </a:endParaRPr>
                </a:p>
              </p:txBody>
            </p:sp>
            <p:pic>
              <p:nvPicPr>
                <p:cNvPr id="111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2934" y="3522379"/>
                  <a:ext cx="838200" cy="143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12" name="Straight Arrow Connector 87"/>
                <p:cNvCxnSpPr>
                  <a:cxnSpLocks noChangeShapeType="1"/>
                </p:cNvCxnSpPr>
                <p:nvPr/>
              </p:nvCxnSpPr>
              <p:spPr bwMode="auto">
                <a:xfrm>
                  <a:off x="7840133" y="3505200"/>
                  <a:ext cx="228600" cy="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bg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3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7830818" y="3472190"/>
                  <a:ext cx="26962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CA" altLang="en-US" sz="1100">
                      <a:solidFill>
                        <a:srgbClr val="000000"/>
                      </a:solidFill>
                    </a:rPr>
                    <a:t>j’</a:t>
                  </a:r>
                </a:p>
              </p:txBody>
            </p:sp>
            <p:sp>
              <p:nvSpPr>
                <p:cNvPr id="114" name="Rectangle 90"/>
                <p:cNvSpPr>
                  <a:spLocks noChangeArrowheads="1"/>
                </p:cNvSpPr>
                <p:nvPr/>
              </p:nvSpPr>
              <p:spPr bwMode="auto">
                <a:xfrm>
                  <a:off x="5120629" y="2590800"/>
                  <a:ext cx="52129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400">
                      <a:solidFill>
                        <a:srgbClr val="000000"/>
                      </a:solidFill>
                    </a:rPr>
                    <a:t>I</a:t>
                  </a:r>
                  <a:r>
                    <a:rPr lang="en-US" altLang="en-US" sz="1400" baseline="-25000">
                      <a:solidFill>
                        <a:srgbClr val="000000"/>
                      </a:solidFill>
                    </a:rPr>
                    <a:t>j</a:t>
                  </a:r>
                  <a:r>
                    <a:rPr lang="en-US" altLang="en-US" sz="1400">
                      <a:solidFill>
                        <a:srgbClr val="000000"/>
                      </a:solidFill>
                    </a:rPr>
                    <a:t>[j’]</a:t>
                  </a:r>
                </a:p>
              </p:txBody>
            </p:sp>
            <p:sp>
              <p:nvSpPr>
                <p:cNvPr id="116" name="Rectangle 166"/>
                <p:cNvSpPr>
                  <a:spLocks noChangeArrowheads="1"/>
                </p:cNvSpPr>
                <p:nvPr/>
              </p:nvSpPr>
              <p:spPr bwMode="auto">
                <a:xfrm>
                  <a:off x="545252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Rectangle 167"/>
                <p:cNvSpPr>
                  <a:spLocks noChangeArrowheads="1"/>
                </p:cNvSpPr>
                <p:nvPr/>
              </p:nvSpPr>
              <p:spPr bwMode="auto">
                <a:xfrm>
                  <a:off x="551178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8" name="Rectangle 168"/>
                <p:cNvSpPr>
                  <a:spLocks noChangeArrowheads="1"/>
                </p:cNvSpPr>
                <p:nvPr/>
              </p:nvSpPr>
              <p:spPr bwMode="auto">
                <a:xfrm>
                  <a:off x="557105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9" name="Rectangle 169"/>
                <p:cNvSpPr>
                  <a:spLocks noChangeArrowheads="1"/>
                </p:cNvSpPr>
                <p:nvPr/>
              </p:nvSpPr>
              <p:spPr bwMode="auto">
                <a:xfrm>
                  <a:off x="563031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Rectangle 170"/>
                <p:cNvSpPr>
                  <a:spLocks noChangeArrowheads="1"/>
                </p:cNvSpPr>
                <p:nvPr/>
              </p:nvSpPr>
              <p:spPr bwMode="auto">
                <a:xfrm>
                  <a:off x="568957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" name="Rectangle 171"/>
                <p:cNvSpPr>
                  <a:spLocks noChangeArrowheads="1"/>
                </p:cNvSpPr>
                <p:nvPr/>
              </p:nvSpPr>
              <p:spPr bwMode="auto">
                <a:xfrm>
                  <a:off x="574884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Rectangle 172"/>
                <p:cNvSpPr>
                  <a:spLocks noChangeArrowheads="1"/>
                </p:cNvSpPr>
                <p:nvPr/>
              </p:nvSpPr>
              <p:spPr bwMode="auto">
                <a:xfrm>
                  <a:off x="580810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" name="Rectangle 173"/>
                <p:cNvSpPr>
                  <a:spLocks noChangeArrowheads="1"/>
                </p:cNvSpPr>
                <p:nvPr/>
              </p:nvSpPr>
              <p:spPr bwMode="auto">
                <a:xfrm>
                  <a:off x="586736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4" name="Rectangle 174"/>
                <p:cNvSpPr>
                  <a:spLocks noChangeArrowheads="1"/>
                </p:cNvSpPr>
                <p:nvPr/>
              </p:nvSpPr>
              <p:spPr bwMode="auto">
                <a:xfrm>
                  <a:off x="592663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5" name="Rectangle 175"/>
                <p:cNvSpPr>
                  <a:spLocks noChangeArrowheads="1"/>
                </p:cNvSpPr>
                <p:nvPr/>
              </p:nvSpPr>
              <p:spPr bwMode="auto">
                <a:xfrm>
                  <a:off x="598589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" name="Rectangle 176"/>
                <p:cNvSpPr>
                  <a:spLocks noChangeArrowheads="1"/>
                </p:cNvSpPr>
                <p:nvPr/>
              </p:nvSpPr>
              <p:spPr bwMode="auto">
                <a:xfrm>
                  <a:off x="604515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" name="Rectangle 177"/>
                <p:cNvSpPr>
                  <a:spLocks noChangeArrowheads="1"/>
                </p:cNvSpPr>
                <p:nvPr/>
              </p:nvSpPr>
              <p:spPr bwMode="auto">
                <a:xfrm>
                  <a:off x="610441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" name="Rectangle 178"/>
                <p:cNvSpPr>
                  <a:spLocks noChangeArrowheads="1"/>
                </p:cNvSpPr>
                <p:nvPr/>
              </p:nvSpPr>
              <p:spPr bwMode="auto">
                <a:xfrm>
                  <a:off x="616368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" name="Rectangle 179"/>
                <p:cNvSpPr>
                  <a:spLocks noChangeArrowheads="1"/>
                </p:cNvSpPr>
                <p:nvPr/>
              </p:nvSpPr>
              <p:spPr bwMode="auto">
                <a:xfrm>
                  <a:off x="622294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" name="Rectangle 180"/>
                <p:cNvSpPr>
                  <a:spLocks noChangeArrowheads="1"/>
                </p:cNvSpPr>
                <p:nvPr/>
              </p:nvSpPr>
              <p:spPr bwMode="auto">
                <a:xfrm>
                  <a:off x="628220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" name="Rectangle 181"/>
                <p:cNvSpPr>
                  <a:spLocks noChangeArrowheads="1"/>
                </p:cNvSpPr>
                <p:nvPr/>
              </p:nvSpPr>
              <p:spPr bwMode="auto">
                <a:xfrm>
                  <a:off x="634147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" name="Rectangle 182"/>
                <p:cNvSpPr>
                  <a:spLocks noChangeArrowheads="1"/>
                </p:cNvSpPr>
                <p:nvPr/>
              </p:nvSpPr>
              <p:spPr bwMode="auto">
                <a:xfrm>
                  <a:off x="6400734" y="3002281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3" name="Rectangle 183"/>
                <p:cNvSpPr>
                  <a:spLocks noChangeArrowheads="1"/>
                </p:cNvSpPr>
                <p:nvPr/>
              </p:nvSpPr>
              <p:spPr bwMode="auto">
                <a:xfrm>
                  <a:off x="645999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" name="Rectangle 184"/>
                <p:cNvSpPr>
                  <a:spLocks noChangeArrowheads="1"/>
                </p:cNvSpPr>
                <p:nvPr/>
              </p:nvSpPr>
              <p:spPr bwMode="auto">
                <a:xfrm>
                  <a:off x="651926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5" name="Rectangle 185"/>
                <p:cNvSpPr>
                  <a:spLocks noChangeArrowheads="1"/>
                </p:cNvSpPr>
                <p:nvPr/>
              </p:nvSpPr>
              <p:spPr bwMode="auto">
                <a:xfrm>
                  <a:off x="657852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663778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Rectangle 187"/>
                <p:cNvSpPr>
                  <a:spLocks noChangeArrowheads="1"/>
                </p:cNvSpPr>
                <p:nvPr/>
              </p:nvSpPr>
              <p:spPr bwMode="auto">
                <a:xfrm>
                  <a:off x="669704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" name="Rectangle 188"/>
                <p:cNvSpPr>
                  <a:spLocks noChangeArrowheads="1"/>
                </p:cNvSpPr>
                <p:nvPr/>
              </p:nvSpPr>
              <p:spPr bwMode="auto">
                <a:xfrm>
                  <a:off x="675631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Rectangle 189"/>
                <p:cNvSpPr>
                  <a:spLocks noChangeArrowheads="1"/>
                </p:cNvSpPr>
                <p:nvPr/>
              </p:nvSpPr>
              <p:spPr bwMode="auto">
                <a:xfrm>
                  <a:off x="681557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" name="Rectangle 190"/>
                <p:cNvSpPr>
                  <a:spLocks noChangeArrowheads="1"/>
                </p:cNvSpPr>
                <p:nvPr/>
              </p:nvSpPr>
              <p:spPr bwMode="auto">
                <a:xfrm>
                  <a:off x="687483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9" name="Rectangle 191"/>
                <p:cNvSpPr>
                  <a:spLocks noChangeArrowheads="1"/>
                </p:cNvSpPr>
                <p:nvPr/>
              </p:nvSpPr>
              <p:spPr bwMode="auto">
                <a:xfrm>
                  <a:off x="693410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" name="Rectangle 192"/>
                <p:cNvSpPr>
                  <a:spLocks noChangeArrowheads="1"/>
                </p:cNvSpPr>
                <p:nvPr/>
              </p:nvSpPr>
              <p:spPr bwMode="auto">
                <a:xfrm>
                  <a:off x="699336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" name="Rectangle 193"/>
                <p:cNvSpPr>
                  <a:spLocks noChangeArrowheads="1"/>
                </p:cNvSpPr>
                <p:nvPr/>
              </p:nvSpPr>
              <p:spPr bwMode="auto">
                <a:xfrm>
                  <a:off x="705262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5" name="Rectangle 194"/>
                <p:cNvSpPr>
                  <a:spLocks noChangeArrowheads="1"/>
                </p:cNvSpPr>
                <p:nvPr/>
              </p:nvSpPr>
              <p:spPr bwMode="auto">
                <a:xfrm>
                  <a:off x="711189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6" name="Rectangle 195"/>
                <p:cNvSpPr>
                  <a:spLocks noChangeArrowheads="1"/>
                </p:cNvSpPr>
                <p:nvPr/>
              </p:nvSpPr>
              <p:spPr bwMode="auto">
                <a:xfrm>
                  <a:off x="717115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723041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8" name="Rectangle 197"/>
                <p:cNvSpPr>
                  <a:spLocks noChangeArrowheads="1"/>
                </p:cNvSpPr>
                <p:nvPr/>
              </p:nvSpPr>
              <p:spPr bwMode="auto">
                <a:xfrm>
                  <a:off x="728967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4894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0" name="Rectangle 199"/>
                <p:cNvSpPr>
                  <a:spLocks noChangeArrowheads="1"/>
                </p:cNvSpPr>
                <p:nvPr/>
              </p:nvSpPr>
              <p:spPr bwMode="auto">
                <a:xfrm>
                  <a:off x="740820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1" name="Rectangle 200"/>
                <p:cNvSpPr>
                  <a:spLocks noChangeArrowheads="1"/>
                </p:cNvSpPr>
                <p:nvPr/>
              </p:nvSpPr>
              <p:spPr bwMode="auto">
                <a:xfrm>
                  <a:off x="746746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" name="Rectangle 201"/>
                <p:cNvSpPr>
                  <a:spLocks noChangeArrowheads="1"/>
                </p:cNvSpPr>
                <p:nvPr/>
              </p:nvSpPr>
              <p:spPr bwMode="auto">
                <a:xfrm>
                  <a:off x="752673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3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8599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" name="Rectangle 203"/>
                <p:cNvSpPr>
                  <a:spLocks noChangeArrowheads="1"/>
                </p:cNvSpPr>
                <p:nvPr/>
              </p:nvSpPr>
              <p:spPr bwMode="auto">
                <a:xfrm>
                  <a:off x="764525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Rectangle 204"/>
                <p:cNvSpPr>
                  <a:spLocks noChangeArrowheads="1"/>
                </p:cNvSpPr>
                <p:nvPr/>
              </p:nvSpPr>
              <p:spPr bwMode="auto">
                <a:xfrm>
                  <a:off x="770452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6" name="Rectangle 205"/>
                <p:cNvSpPr>
                  <a:spLocks noChangeArrowheads="1"/>
                </p:cNvSpPr>
                <p:nvPr/>
              </p:nvSpPr>
              <p:spPr bwMode="auto">
                <a:xfrm>
                  <a:off x="776378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" name="Rectangle 206"/>
                <p:cNvSpPr>
                  <a:spLocks noChangeArrowheads="1"/>
                </p:cNvSpPr>
                <p:nvPr/>
              </p:nvSpPr>
              <p:spPr bwMode="auto">
                <a:xfrm>
                  <a:off x="782304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8" name="Rectangle 207"/>
                <p:cNvSpPr>
                  <a:spLocks noChangeArrowheads="1"/>
                </p:cNvSpPr>
                <p:nvPr/>
              </p:nvSpPr>
              <p:spPr bwMode="auto">
                <a:xfrm>
                  <a:off x="788230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9" name="Rectangle 208"/>
                <p:cNvSpPr>
                  <a:spLocks noChangeArrowheads="1"/>
                </p:cNvSpPr>
                <p:nvPr/>
              </p:nvSpPr>
              <p:spPr bwMode="auto">
                <a:xfrm>
                  <a:off x="794157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" name="Rectangle 209"/>
                <p:cNvSpPr>
                  <a:spLocks noChangeArrowheads="1"/>
                </p:cNvSpPr>
                <p:nvPr/>
              </p:nvSpPr>
              <p:spPr bwMode="auto">
                <a:xfrm>
                  <a:off x="800083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1" name="Rectangle 210"/>
                <p:cNvSpPr>
                  <a:spLocks noChangeArrowheads="1"/>
                </p:cNvSpPr>
                <p:nvPr/>
              </p:nvSpPr>
              <p:spPr bwMode="auto">
                <a:xfrm>
                  <a:off x="806009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2" name="Rectangle 211"/>
                <p:cNvSpPr>
                  <a:spLocks noChangeArrowheads="1"/>
                </p:cNvSpPr>
                <p:nvPr/>
              </p:nvSpPr>
              <p:spPr bwMode="auto">
                <a:xfrm>
                  <a:off x="811936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3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78624" y="2971785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105400" y="3065463"/>
                  <a:ext cx="634899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zero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105400" y="2895600"/>
                  <a:ext cx="634899" cy="2619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one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316470" y="3176588"/>
                  <a:ext cx="228564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j</a:t>
                  </a:r>
                </a:p>
              </p:txBody>
            </p:sp>
          </p:grpSp>
        </p:grpSp>
        <p:sp>
          <p:nvSpPr>
            <p:cNvPr id="105" name="Rectangle 104"/>
            <p:cNvSpPr/>
            <p:nvPr/>
          </p:nvSpPr>
          <p:spPr bwMode="auto">
            <a:xfrm>
              <a:off x="304812" y="1524196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06" name="Rectangle 54"/>
            <p:cNvSpPr>
              <a:spLocks noChangeArrowheads="1"/>
            </p:cNvSpPr>
            <p:nvPr/>
          </p:nvSpPr>
          <p:spPr bwMode="auto">
            <a:xfrm>
              <a:off x="368457" y="1352550"/>
              <a:ext cx="4475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352800" y="533400"/>
            <a:ext cx="2971800" cy="1817687"/>
            <a:chOff x="3352800" y="533400"/>
            <a:chExt cx="2971800" cy="1817687"/>
          </a:xfrm>
        </p:grpSpPr>
        <p:grpSp>
          <p:nvGrpSpPr>
            <p:cNvPr id="184" name="Group 183"/>
            <p:cNvGrpSpPr/>
            <p:nvPr/>
          </p:nvGrpSpPr>
          <p:grpSpPr>
            <a:xfrm>
              <a:off x="3352800" y="533400"/>
              <a:ext cx="2971800" cy="1817687"/>
              <a:chOff x="3352800" y="609600"/>
              <a:chExt cx="2971800" cy="1817687"/>
            </a:xfrm>
          </p:grpSpPr>
          <p:grpSp>
            <p:nvGrpSpPr>
              <p:cNvPr id="187" name="Group 55"/>
              <p:cNvGrpSpPr>
                <a:grpSpLocks/>
              </p:cNvGrpSpPr>
              <p:nvPr/>
            </p:nvGrpSpPr>
            <p:grpSpPr bwMode="auto">
              <a:xfrm>
                <a:off x="3352800" y="1066800"/>
                <a:ext cx="2971800" cy="1360487"/>
                <a:chOff x="152400" y="5117068"/>
                <a:chExt cx="2971800" cy="1359932"/>
              </a:xfrm>
            </p:grpSpPr>
            <p:sp>
              <p:nvSpPr>
                <p:cNvPr id="189" name="Rectangle 56"/>
                <p:cNvSpPr>
                  <a:spLocks noChangeArrowheads="1"/>
                </p:cNvSpPr>
                <p:nvPr/>
              </p:nvSpPr>
              <p:spPr bwMode="auto">
                <a:xfrm>
                  <a:off x="202824" y="5117068"/>
                  <a:ext cx="2921376" cy="3693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 dirty="0">
                      <a:solidFill>
                        <a:srgbClr val="000000"/>
                      </a:solidFill>
                    </a:rPr>
                    <a:t>A discrete periodic function</a:t>
                  </a:r>
                </a:p>
              </p:txBody>
            </p:sp>
            <p:grpSp>
              <p:nvGrpSpPr>
                <p:cNvPr id="190" name="Group 54"/>
                <p:cNvGrpSpPr>
                  <a:grpSpLocks/>
                </p:cNvGrpSpPr>
                <p:nvPr/>
              </p:nvGrpSpPr>
              <p:grpSpPr bwMode="auto">
                <a:xfrm>
                  <a:off x="152400" y="5433476"/>
                  <a:ext cx="2954866" cy="1043524"/>
                  <a:chOff x="2226734" y="1547276"/>
                  <a:chExt cx="2954866" cy="1043524"/>
                </a:xfrm>
              </p:grpSpPr>
              <p:pic>
                <p:nvPicPr>
                  <p:cNvPr id="191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6000" y="1612151"/>
                    <a:ext cx="2895600" cy="9625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2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2800" y="2413854"/>
                    <a:ext cx="838200" cy="1436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32" name="Straight Arrow Connector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10664" y="2388456"/>
                    <a:ext cx="228600" cy="0"/>
                  </a:xfrm>
                  <a:prstGeom prst="straightConnector1">
                    <a:avLst/>
                  </a:prstGeom>
                  <a:noFill/>
                  <a:ln w="12700" algn="ctr">
                    <a:solidFill>
                      <a:schemeClr val="bg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33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9766" y="2329190"/>
                    <a:ext cx="223139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CA" altLang="en-US" sz="1100">
                        <a:solidFill>
                          <a:srgbClr val="000000"/>
                        </a:solidFill>
                      </a:rPr>
                      <a:t>j</a:t>
                    </a:r>
                  </a:p>
                </p:txBody>
              </p:sp>
              <p:sp>
                <p:nvSpPr>
                  <p:cNvPr id="23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26734" y="1547276"/>
                    <a:ext cx="44275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1400">
                        <a:solidFill>
                          <a:srgbClr val="000000"/>
                        </a:solidFill>
                      </a:rPr>
                      <a:t>y[j]</a:t>
                    </a:r>
                  </a:p>
                </p:txBody>
              </p:sp>
            </p:grpSp>
          </p:grpSp>
          <p:sp>
            <p:nvSpPr>
              <p:cNvPr id="188" name="Text Box 215"/>
              <p:cNvSpPr txBox="1">
                <a:spLocks noChangeArrowheads="1"/>
              </p:cNvSpPr>
              <p:nvPr/>
            </p:nvSpPr>
            <p:spPr bwMode="auto">
              <a:xfrm>
                <a:off x="3505200" y="609600"/>
                <a:ext cx="2441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Function = Vector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185" name="Rectangle 184"/>
            <p:cNvSpPr/>
            <p:nvPr/>
          </p:nvSpPr>
          <p:spPr bwMode="auto">
            <a:xfrm>
              <a:off x="3453028" y="1409003"/>
              <a:ext cx="255405" cy="165373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86" name="Rectangle 54"/>
            <p:cNvSpPr>
              <a:spLocks noChangeArrowheads="1"/>
            </p:cNvSpPr>
            <p:nvPr/>
          </p:nvSpPr>
          <p:spPr bwMode="auto">
            <a:xfrm>
              <a:off x="3396964" y="122938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4219575" y="1477620"/>
            <a:ext cx="374560" cy="594551"/>
            <a:chOff x="4357065" y="1686580"/>
            <a:chExt cx="374560" cy="594551"/>
          </a:xfrm>
        </p:grpSpPr>
        <p:sp>
          <p:nvSpPr>
            <p:cNvPr id="236" name="Rectangle 54"/>
            <p:cNvSpPr>
              <a:spLocks noChangeArrowheads="1"/>
            </p:cNvSpPr>
            <p:nvPr/>
          </p:nvSpPr>
          <p:spPr bwMode="auto">
            <a:xfrm>
              <a:off x="4357065" y="1686580"/>
              <a:ext cx="360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237" name="Straight Connector 236"/>
            <p:cNvCxnSpPr/>
            <p:nvPr/>
          </p:nvCxnSpPr>
          <p:spPr bwMode="auto">
            <a:xfrm>
              <a:off x="4731625" y="1865061"/>
              <a:ext cx="0" cy="41607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</p:grp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201319" y="3581400"/>
            <a:ext cx="2573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t  </a:t>
            </a:r>
            <a:r>
              <a:rPr lang="en-CA" altLang="en-US" sz="2400" dirty="0">
                <a:sym typeface="Symbol" pitchFamily="18" charset="2"/>
              </a:rPr>
              <a:t>= value at time </a:t>
            </a:r>
            <a:r>
              <a:rPr lang="en-CA" altLang="en-US" sz="2400" i="1" dirty="0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CA" altLang="en-US" sz="2400" dirty="0">
                <a:sym typeface="Symbol" pitchFamily="18" charset="2"/>
              </a:rPr>
              <a:t>.</a:t>
            </a:r>
            <a:endParaRPr lang="en-US" altLang="en-US" sz="2400" i="1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5562600" y="3584652"/>
            <a:ext cx="2764731" cy="473013"/>
            <a:chOff x="5105400" y="6339267"/>
            <a:chExt cx="2764731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276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i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coefficient of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x</a:t>
              </a:r>
              <a:r>
                <a:rPr lang="en-CA" altLang="en-US" sz="2400" i="1" baseline="30000" dirty="0">
                  <a:solidFill>
                    <a:schemeClr val="accent1"/>
                  </a:solidFill>
                  <a:sym typeface="Symbol" pitchFamily="18" charset="2"/>
                </a:rPr>
                <a:t>i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5" name="Freeform 244"/>
          <p:cNvSpPr/>
          <p:nvPr/>
        </p:nvSpPr>
        <p:spPr bwMode="auto">
          <a:xfrm>
            <a:off x="2819400" y="3776470"/>
            <a:ext cx="2743200" cy="6940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3225798"/>
            <a:ext cx="4158511" cy="508002"/>
            <a:chOff x="5562600" y="2819400"/>
            <a:chExt cx="4158511" cy="508002"/>
          </a:xfrm>
        </p:grpSpPr>
        <p:sp>
          <p:nvSpPr>
            <p:cNvPr id="246" name="Text Box 215"/>
            <p:cNvSpPr txBox="1">
              <a:spLocks noChangeArrowheads="1"/>
            </p:cNvSpPr>
            <p:nvPr/>
          </p:nvSpPr>
          <p:spPr bwMode="auto">
            <a:xfrm>
              <a:off x="5562600" y="2819400"/>
              <a:ext cx="41585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sz="2400" i="1" dirty="0">
                  <a:solidFill>
                    <a:srgbClr val="FF9900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0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 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 + … +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n-1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n-1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84899" y="2866757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656852" y="2853264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323666" y="283977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8809569" y="283051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53200" y="-19653"/>
            <a:ext cx="2670924" cy="3067653"/>
            <a:chOff x="6553200" y="-19653"/>
            <a:chExt cx="2670924" cy="3067653"/>
          </a:xfrm>
        </p:grpSpPr>
        <p:grpSp>
          <p:nvGrpSpPr>
            <p:cNvPr id="143" name="Group 142"/>
            <p:cNvGrpSpPr/>
            <p:nvPr/>
          </p:nvGrpSpPr>
          <p:grpSpPr>
            <a:xfrm>
              <a:off x="6553200" y="-19653"/>
              <a:ext cx="2670924" cy="3067653"/>
              <a:chOff x="6553200" y="806244"/>
              <a:chExt cx="2670924" cy="3067653"/>
            </a:xfrm>
          </p:grpSpPr>
          <p:sp>
            <p:nvSpPr>
              <p:cNvPr id="144" name="Text Box 215"/>
              <p:cNvSpPr txBox="1">
                <a:spLocks noChangeArrowheads="1"/>
              </p:cNvSpPr>
              <p:nvPr/>
            </p:nvSpPr>
            <p:spPr bwMode="auto">
              <a:xfrm>
                <a:off x="6553200" y="806244"/>
                <a:ext cx="26709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Polynomial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7162800" y="1328738"/>
                <a:ext cx="1719937" cy="2545159"/>
                <a:chOff x="6248400" y="533400"/>
                <a:chExt cx="2743200" cy="5791200"/>
              </a:xfrm>
            </p:grpSpPr>
            <p:sp>
              <p:nvSpPr>
                <p:cNvPr id="153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8400" y="533400"/>
                  <a:ext cx="2743200" cy="5791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54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0735" y="558804"/>
                  <a:ext cx="2666374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3801" y="1998137"/>
                  <a:ext cx="2711796" cy="143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2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3429003"/>
                  <a:ext cx="2686927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3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4859869"/>
                  <a:ext cx="2696000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7" name="Rectangle 256"/>
            <p:cNvSpPr/>
            <p:nvPr/>
          </p:nvSpPr>
          <p:spPr bwMode="auto">
            <a:xfrm>
              <a:off x="7239000" y="1779685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239000" y="2348253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7239000" y="1127928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7244024" y="524477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7162800" y="457200"/>
              <a:ext cx="854721" cy="494509"/>
              <a:chOff x="5562600" y="2819400"/>
              <a:chExt cx="854721" cy="494509"/>
            </a:xfrm>
          </p:grpSpPr>
          <p:sp>
            <p:nvSpPr>
              <p:cNvPr id="262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54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</a:rPr>
                  <a:t>0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=1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7162800" y="1048584"/>
              <a:ext cx="837089" cy="408685"/>
              <a:chOff x="5562600" y="2819400"/>
              <a:chExt cx="837089" cy="494509"/>
            </a:xfrm>
          </p:grpSpPr>
          <p:sp>
            <p:nvSpPr>
              <p:cNvPr id="265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3708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1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7162800" y="1715291"/>
              <a:ext cx="939681" cy="494509"/>
              <a:chOff x="5562600" y="2819400"/>
              <a:chExt cx="939681" cy="494509"/>
            </a:xfrm>
          </p:grpSpPr>
          <p:sp>
            <p:nvSpPr>
              <p:cNvPr id="268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2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2</a:t>
                </a: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7162800" y="2286000"/>
              <a:ext cx="939681" cy="494509"/>
              <a:chOff x="5562600" y="2819400"/>
              <a:chExt cx="939681" cy="494509"/>
            </a:xfrm>
          </p:grpSpPr>
          <p:sp>
            <p:nvSpPr>
              <p:cNvPr id="271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3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3</a:t>
                </a: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74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399" y="4038600"/>
            <a:ext cx="2414835" cy="1371600"/>
          </a:xfrm>
          <a:prstGeom prst="wedgeRoundRectCallout">
            <a:avLst>
              <a:gd name="adj1" fmla="val 54090"/>
              <a:gd name="adj2" fmla="val -3487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FFT Fast Fourier Transform in O(</a:t>
            </a:r>
            <a:r>
              <a:rPr lang="en-US" altLang="en-US" sz="2400" dirty="0" err="1"/>
              <a:t>nlogn</a:t>
            </a:r>
            <a:r>
              <a:rPr lang="en-US" altLang="en-US" sz="2400" dirty="0"/>
              <a:t>) time!</a:t>
            </a:r>
          </a:p>
        </p:txBody>
      </p:sp>
      <p:sp>
        <p:nvSpPr>
          <p:cNvPr id="177" name="Rectangle 5"/>
          <p:cNvSpPr>
            <a:spLocks noChangeArrowheads="1"/>
          </p:cNvSpPr>
          <p:nvPr/>
        </p:nvSpPr>
        <p:spPr bwMode="auto">
          <a:xfrm>
            <a:off x="903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Integer Multiplication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029200" y="4080808"/>
            <a:ext cx="3993401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altLang="en-US" sz="2400" i="1" dirty="0">
              <a:solidFill>
                <a:schemeClr val="accent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i="1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42738</a:t>
            </a:r>
          </a:p>
          <a:p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=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olidFill>
                  <a:schemeClr val="accent1"/>
                </a:solidFill>
                <a:sym typeface="Symbol" panose="05050102010706020507" pitchFamily="18" charset="2"/>
              </a:rPr>
              <a:t>4</a:t>
            </a:r>
            <a:r>
              <a:rPr lang="en-US" altLang="en-US" sz="2400" i="1" dirty="0">
                <a:solidFill>
                  <a:schemeClr val="accent1"/>
                </a:solidFill>
              </a:rPr>
              <a:t>,  2, 7, 3,  8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chemeClr val="accent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=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4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3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0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chemeClr val="accent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en-US" sz="2400" i="1" dirty="0">
                <a:solidFill>
                  <a:srgbClr val="FF9900"/>
                </a:solidFill>
                <a:sym typeface="Symbol" pitchFamily="18" charset="2"/>
              </a:rPr>
              <a:t>   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i="1" dirty="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FF9900"/>
                </a:solidFill>
              </a:rPr>
              <a:t>a</a:t>
            </a:r>
            <a:r>
              <a:rPr lang="en-US" altLang="en-US" sz="2400" i="1" baseline="-25000" dirty="0">
                <a:solidFill>
                  <a:srgbClr val="FF9900"/>
                </a:solidFill>
              </a:rPr>
              <a:t>4</a:t>
            </a:r>
            <a:r>
              <a:rPr lang="en-US" altLang="en-US" sz="2400" i="1" dirty="0">
                <a:solidFill>
                  <a:srgbClr val="FF9900"/>
                </a:solidFill>
              </a:rPr>
              <a:t>x</a:t>
            </a:r>
            <a:r>
              <a:rPr lang="en-US" altLang="en-US" sz="2400" i="1" baseline="30000" dirty="0">
                <a:solidFill>
                  <a:srgbClr val="FF9900"/>
                </a:solidFill>
              </a:rPr>
              <a:t>4 </a:t>
            </a:r>
            <a:r>
              <a:rPr lang="en-US" altLang="en-US" sz="2400" i="1" dirty="0">
                <a:solidFill>
                  <a:srgbClr val="FF9900"/>
                </a:solidFill>
              </a:rPr>
              <a:t>+a</a:t>
            </a:r>
            <a:r>
              <a:rPr lang="en-US" altLang="en-US" sz="2400" i="1" baseline="-25000" dirty="0">
                <a:solidFill>
                  <a:srgbClr val="FF9900"/>
                </a:solidFill>
              </a:rPr>
              <a:t>3</a:t>
            </a:r>
            <a:r>
              <a:rPr lang="en-US" altLang="en-US" sz="2400" i="1" dirty="0">
                <a:solidFill>
                  <a:srgbClr val="FF9900"/>
                </a:solidFill>
              </a:rPr>
              <a:t>x</a:t>
            </a:r>
            <a:r>
              <a:rPr lang="en-US" altLang="en-US" sz="2400" i="1" baseline="30000" dirty="0">
                <a:solidFill>
                  <a:srgbClr val="FF9900"/>
                </a:solidFill>
              </a:rPr>
              <a:t>3</a:t>
            </a:r>
            <a:r>
              <a:rPr lang="en-US" altLang="en-US" sz="2400" i="1" dirty="0">
                <a:solidFill>
                  <a:srgbClr val="FF9900"/>
                </a:solidFill>
              </a:rPr>
              <a:t> +a</a:t>
            </a:r>
            <a:r>
              <a:rPr lang="en-US" altLang="en-US" sz="2400" i="1" baseline="-25000" dirty="0">
                <a:solidFill>
                  <a:srgbClr val="FF9900"/>
                </a:solidFill>
              </a:rPr>
              <a:t>2</a:t>
            </a:r>
            <a:r>
              <a:rPr lang="en-US" altLang="en-US" sz="2400" i="1" dirty="0">
                <a:solidFill>
                  <a:srgbClr val="FF9900"/>
                </a:solidFill>
              </a:rPr>
              <a:t>x</a:t>
            </a:r>
            <a:r>
              <a:rPr lang="en-US" altLang="en-US" sz="2400" i="1" baseline="30000" dirty="0">
                <a:solidFill>
                  <a:srgbClr val="FF9900"/>
                </a:solidFill>
              </a:rPr>
              <a:t>2</a:t>
            </a:r>
            <a:r>
              <a:rPr lang="en-US" altLang="en-US" sz="2400" i="1" dirty="0">
                <a:solidFill>
                  <a:srgbClr val="FF9900"/>
                </a:solidFill>
              </a:rPr>
              <a:t> +a</a:t>
            </a:r>
            <a:r>
              <a:rPr lang="en-US" altLang="en-US" sz="2400" i="1" baseline="-25000" dirty="0">
                <a:solidFill>
                  <a:srgbClr val="FF9900"/>
                </a:solidFill>
              </a:rPr>
              <a:t>1</a:t>
            </a:r>
            <a:r>
              <a:rPr lang="en-US" altLang="en-US" sz="2400" i="1" dirty="0">
                <a:solidFill>
                  <a:srgbClr val="FF9900"/>
                </a:solidFill>
              </a:rPr>
              <a:t>x +a</a:t>
            </a:r>
            <a:r>
              <a:rPr lang="en-US" altLang="en-US" sz="2400" i="1" baseline="-25000" dirty="0">
                <a:solidFill>
                  <a:srgbClr val="FF9900"/>
                </a:solidFill>
              </a:rPr>
              <a:t>0</a:t>
            </a:r>
            <a:r>
              <a:rPr lang="en-US" altLang="en-US" sz="2400" i="1" dirty="0">
                <a:solidFill>
                  <a:srgbClr val="FF9900"/>
                </a:solidFill>
              </a:rPr>
              <a:t> </a:t>
            </a:r>
          </a:p>
          <a:p>
            <a:r>
              <a:rPr lang="en-US" altLang="en-US" sz="2400" i="1" dirty="0">
                <a:solidFill>
                  <a:srgbClr val="FF9900"/>
                </a:solidFill>
                <a:sym typeface="Symbol" pitchFamily="18" charset="2"/>
              </a:rPr>
              <a:t>   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i="1" dirty="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sym typeface="Symbol" pitchFamily="18" charset="2"/>
              </a:rPr>
              <a:t>4</a:t>
            </a:r>
            <a:r>
              <a:rPr lang="el-GR" altLang="en-US" sz="20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‧</a:t>
            </a:r>
            <a:r>
              <a:rPr lang="en-US" alt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10</a:t>
            </a:r>
            <a:r>
              <a:rPr lang="en-US" altLang="en-US" sz="2000" baseline="30000" dirty="0">
                <a:solidFill>
                  <a:schemeClr val="accent1"/>
                </a:solidFill>
              </a:rPr>
              <a:t>4 </a:t>
            </a:r>
            <a:r>
              <a:rPr lang="en-US" altLang="en-US" sz="2000" dirty="0">
                <a:solidFill>
                  <a:schemeClr val="accent1"/>
                </a:solidFill>
              </a:rPr>
              <a:t>+</a:t>
            </a:r>
            <a:r>
              <a:rPr lang="en-US" altLang="en-US" sz="2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l-GR" altLang="en-US" sz="20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‧</a:t>
            </a:r>
            <a:r>
              <a:rPr lang="en-US" alt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10</a:t>
            </a:r>
            <a:r>
              <a:rPr lang="en-US" altLang="en-US" sz="2000" baseline="30000" dirty="0">
                <a:solidFill>
                  <a:schemeClr val="accent1"/>
                </a:solidFill>
                <a:sym typeface="Symbol" panose="05050102010706020507" pitchFamily="18" charset="2"/>
              </a:rPr>
              <a:t>3</a:t>
            </a:r>
            <a:r>
              <a:rPr lang="en-US" alt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baseline="30000" dirty="0">
                <a:solidFill>
                  <a:schemeClr val="accent1"/>
                </a:solidFill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</a:rPr>
              <a:t>+</a:t>
            </a:r>
            <a:r>
              <a:rPr lang="en-US" altLang="en-US" sz="2000" dirty="0">
                <a:solidFill>
                  <a:schemeClr val="accent1"/>
                </a:solidFill>
                <a:sym typeface="Symbol" pitchFamily="18" charset="2"/>
              </a:rPr>
              <a:t>7</a:t>
            </a:r>
            <a:r>
              <a:rPr lang="el-GR" altLang="en-US" sz="20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‧</a:t>
            </a:r>
            <a:r>
              <a:rPr lang="en-US" alt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10 </a:t>
            </a:r>
            <a:r>
              <a:rPr lang="en-US" altLang="en-US" sz="2000" baseline="30000" dirty="0">
                <a:solidFill>
                  <a:schemeClr val="accent1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 baseline="30000" dirty="0">
                <a:solidFill>
                  <a:schemeClr val="accent1"/>
                </a:solidFill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</a:rPr>
              <a:t>+</a:t>
            </a:r>
            <a:r>
              <a:rPr lang="en-CA" altLang="en-US" sz="20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sym typeface="Symbol" pitchFamily="18" charset="2"/>
              </a:rPr>
              <a:t>3</a:t>
            </a:r>
            <a:r>
              <a:rPr lang="el-GR" altLang="en-US" sz="20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‧</a:t>
            </a:r>
            <a:r>
              <a:rPr lang="en-US" alt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10</a:t>
            </a:r>
            <a:r>
              <a:rPr lang="en-US" altLang="en-US" sz="2000" baseline="30000" dirty="0">
                <a:solidFill>
                  <a:schemeClr val="accent1"/>
                </a:solidFill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</a:rPr>
              <a:t>+ 8</a:t>
            </a:r>
            <a:endParaRPr lang="en-CA" altLang="en-US" sz="2000" dirty="0">
              <a:solidFill>
                <a:schemeClr val="accent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= 42738</a:t>
            </a:r>
          </a:p>
          <a:p>
            <a:endParaRPr lang="en-CA" altLang="en-US" sz="3200" dirty="0">
              <a:solidFill>
                <a:schemeClr val="accent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18565" y="5181600"/>
            <a:ext cx="1599924" cy="523220"/>
            <a:chOff x="6389981" y="4723150"/>
            <a:chExt cx="1599924" cy="523220"/>
          </a:xfrm>
        </p:grpSpPr>
        <p:sp>
          <p:nvSpPr>
            <p:cNvPr id="2" name="Rectangle 1"/>
            <p:cNvSpPr/>
            <p:nvPr/>
          </p:nvSpPr>
          <p:spPr>
            <a:xfrm>
              <a:off x="6389981" y="4723150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713739" y="4723150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7037497" y="4723150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7361255" y="4723150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7685013" y="4723150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62952" y="5539567"/>
            <a:ext cx="3246793" cy="564206"/>
            <a:chOff x="5662952" y="5539567"/>
            <a:chExt cx="3246793" cy="564206"/>
          </a:xfrm>
        </p:grpSpPr>
        <p:sp>
          <p:nvSpPr>
            <p:cNvPr id="301" name="Rectangle 300"/>
            <p:cNvSpPr/>
            <p:nvPr/>
          </p:nvSpPr>
          <p:spPr>
            <a:xfrm>
              <a:off x="5662952" y="5566553"/>
              <a:ext cx="229045" cy="506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6376750" y="5553060"/>
              <a:ext cx="277145" cy="506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7162740" y="5539567"/>
              <a:ext cx="304860" cy="506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8077200" y="5638800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7938075" y="5568315"/>
              <a:ext cx="304860" cy="506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8604885" y="5597063"/>
              <a:ext cx="304860" cy="506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7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1919859" cy="1371600"/>
          </a:xfrm>
          <a:prstGeom prst="wedgeRoundRectCallout">
            <a:avLst>
              <a:gd name="adj1" fmla="val 59173"/>
              <a:gd name="adj2" fmla="val -3612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Over here multiplying is easy.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B3FEB8-4D68-638D-D01E-AAD0B333F6FD}"/>
              </a:ext>
            </a:extLst>
          </p:cNvPr>
          <p:cNvGrpSpPr/>
          <p:nvPr/>
        </p:nvGrpSpPr>
        <p:grpSpPr>
          <a:xfrm>
            <a:off x="2514600" y="6324600"/>
            <a:ext cx="3214254" cy="533400"/>
            <a:chOff x="2514600" y="6324600"/>
            <a:chExt cx="3214254" cy="533400"/>
          </a:xfrm>
        </p:grpSpPr>
        <p:sp>
          <p:nvSpPr>
            <p:cNvPr id="4" name="Freeform 244">
              <a:extLst>
                <a:ext uri="{FF2B5EF4-FFF2-40B4-BE49-F238E27FC236}">
                  <a16:creationId xmlns:a16="http://schemas.microsoft.com/office/drawing/2014/main" id="{CE3EA0DC-AD0B-A945-A238-B0C6C7AC74E0}"/>
                </a:ext>
              </a:extLst>
            </p:cNvPr>
            <p:cNvSpPr/>
            <p:nvPr/>
          </p:nvSpPr>
          <p:spPr bwMode="auto">
            <a:xfrm>
              <a:off x="2819400" y="6324600"/>
              <a:ext cx="2743200" cy="69402"/>
            </a:xfrm>
            <a:custGeom>
              <a:avLst/>
              <a:gdLst>
                <a:gd name="connsiteX0" fmla="*/ 0 w 2377440"/>
                <a:gd name="connsiteY0" fmla="*/ 320790 h 400800"/>
                <a:gd name="connsiteX1" fmla="*/ 1188720 w 2377440"/>
                <a:gd name="connsiteY1" fmla="*/ 750 h 400800"/>
                <a:gd name="connsiteX2" fmla="*/ 2377440 w 2377440"/>
                <a:gd name="connsiteY2" fmla="*/ 400800 h 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440" h="400800">
                  <a:moveTo>
                    <a:pt x="0" y="320790"/>
                  </a:moveTo>
                  <a:cubicBezTo>
                    <a:pt x="396240" y="154102"/>
                    <a:pt x="792480" y="-12585"/>
                    <a:pt x="1188720" y="750"/>
                  </a:cubicBezTo>
                  <a:cubicBezTo>
                    <a:pt x="1584960" y="14085"/>
                    <a:pt x="1981200" y="207442"/>
                    <a:pt x="2377440" y="400800"/>
                  </a:cubicBezTo>
                </a:path>
              </a:pathLst>
            </a:custGeom>
            <a:noFill/>
            <a:ln w="44450" cap="sq">
              <a:solidFill>
                <a:schemeClr val="accent2"/>
              </a:solidFill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6F7998-B136-A108-4BE7-830589BC5F64}"/>
                </a:ext>
              </a:extLst>
            </p:cNvPr>
            <p:cNvSpPr txBox="1"/>
            <p:nvPr/>
          </p:nvSpPr>
          <p:spPr>
            <a:xfrm>
              <a:off x="2514600" y="6396335"/>
              <a:ext cx="321425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altLang="en-US" sz="2400" dirty="0">
                  <a:sym typeface="Symbol" pitchFamily="18" charset="2"/>
                </a:rPr>
                <a:t>product of two numbers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81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74" grpId="0" animBg="1"/>
      <p:bldP spid="1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3352800" y="6137140"/>
            <a:ext cx="3657600" cy="46727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492" y="4267200"/>
            <a:ext cx="2280308" cy="555641"/>
          </a:xfrm>
          <a:prstGeom prst="wedgeRoundRectCallout">
            <a:avLst>
              <a:gd name="adj1" fmla="val 48149"/>
              <a:gd name="adj2" fmla="val -61529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Change of Basis </a:t>
            </a:r>
          </a:p>
        </p:txBody>
      </p:sp>
      <p:grpSp>
        <p:nvGrpSpPr>
          <p:cNvPr id="193" name="Group 36"/>
          <p:cNvGrpSpPr>
            <a:grpSpLocks/>
          </p:cNvGrpSpPr>
          <p:nvPr/>
        </p:nvGrpSpPr>
        <p:grpSpPr bwMode="auto">
          <a:xfrm>
            <a:off x="7201229" y="5059977"/>
            <a:ext cx="1143000" cy="1465263"/>
            <a:chOff x="1828800" y="4356100"/>
            <a:chExt cx="1143000" cy="1465263"/>
          </a:xfrm>
        </p:grpSpPr>
        <p:sp>
          <p:nvSpPr>
            <p:cNvPr id="194" name="Line 58"/>
            <p:cNvSpPr>
              <a:spLocks noChangeShapeType="1"/>
            </p:cNvSpPr>
            <p:nvPr/>
          </p:nvSpPr>
          <p:spPr bwMode="auto">
            <a:xfrm flipV="1">
              <a:off x="1828800" y="5440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5" name="Line 59"/>
            <p:cNvSpPr>
              <a:spLocks noChangeShapeType="1"/>
            </p:cNvSpPr>
            <p:nvPr/>
          </p:nvSpPr>
          <p:spPr bwMode="auto">
            <a:xfrm flipV="1">
              <a:off x="2209800" y="5059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6" name="Line 60"/>
            <p:cNvSpPr>
              <a:spLocks noChangeShapeType="1"/>
            </p:cNvSpPr>
            <p:nvPr/>
          </p:nvSpPr>
          <p:spPr bwMode="auto">
            <a:xfrm flipV="1">
              <a:off x="2590800" y="4678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7" name="Line 61"/>
            <p:cNvSpPr>
              <a:spLocks noChangeShapeType="1"/>
            </p:cNvSpPr>
            <p:nvPr/>
          </p:nvSpPr>
          <p:spPr bwMode="auto">
            <a:xfrm>
              <a:off x="2819400" y="4356100"/>
              <a:ext cx="127000" cy="3555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078057" y="5042145"/>
            <a:ext cx="1159124" cy="1452932"/>
            <a:chOff x="1705628" y="4338268"/>
            <a:chExt cx="1159124" cy="1452932"/>
          </a:xfrm>
        </p:grpSpPr>
        <p:sp>
          <p:nvSpPr>
            <p:cNvPr id="199" name="Line 63"/>
            <p:cNvSpPr>
              <a:spLocks noChangeShapeType="1"/>
            </p:cNvSpPr>
            <p:nvPr/>
          </p:nvSpPr>
          <p:spPr bwMode="auto">
            <a:xfrm flipV="1">
              <a:off x="1860178" y="4338268"/>
              <a:ext cx="1004574" cy="1452932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200" name="Rectangle 56"/>
            <p:cNvSpPr>
              <a:spLocks noChangeArrowheads="1"/>
            </p:cNvSpPr>
            <p:nvPr/>
          </p:nvSpPr>
          <p:spPr bwMode="auto">
            <a:xfrm>
              <a:off x="1705628" y="4658487"/>
              <a:ext cx="679375" cy="52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960915" y="6408400"/>
            <a:ext cx="2030685" cy="523280"/>
            <a:chOff x="5428306" y="6195060"/>
            <a:chExt cx="2030685" cy="523280"/>
          </a:xfrm>
        </p:grpSpPr>
        <p:grpSp>
          <p:nvGrpSpPr>
            <p:cNvPr id="202" name="Group 201"/>
            <p:cNvGrpSpPr/>
            <p:nvPr/>
          </p:nvGrpSpPr>
          <p:grpSpPr>
            <a:xfrm>
              <a:off x="5428306" y="6195060"/>
              <a:ext cx="2030685" cy="496006"/>
              <a:chOff x="5428306" y="6195060"/>
              <a:chExt cx="2030685" cy="496006"/>
            </a:xfrm>
          </p:grpSpPr>
          <p:sp>
            <p:nvSpPr>
              <p:cNvPr id="205" name="Rectangle 26"/>
              <p:cNvSpPr>
                <a:spLocks noChangeArrowheads="1"/>
              </p:cNvSpPr>
              <p:nvPr/>
            </p:nvSpPr>
            <p:spPr bwMode="auto">
              <a:xfrm>
                <a:off x="5428306" y="6229401"/>
                <a:ext cx="13035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=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6508090" y="6195060"/>
                <a:ext cx="9509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algn="ctr"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3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,-1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5669890" y="6256675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999852" y="6249650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638800" y="4099540"/>
            <a:ext cx="2339340" cy="1169174"/>
            <a:chOff x="5709285" y="3920490"/>
            <a:chExt cx="2339340" cy="1169174"/>
          </a:xfrm>
        </p:grpSpPr>
        <p:sp>
          <p:nvSpPr>
            <p:cNvPr id="208" name="Line 60"/>
            <p:cNvSpPr>
              <a:spLocks noChangeShapeType="1"/>
            </p:cNvSpPr>
            <p:nvPr/>
          </p:nvSpPr>
          <p:spPr bwMode="auto">
            <a:xfrm flipV="1">
              <a:off x="7080885" y="4678055"/>
              <a:ext cx="386374" cy="38235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09" name="Line 61"/>
            <p:cNvSpPr>
              <a:spLocks noChangeShapeType="1"/>
            </p:cNvSpPr>
            <p:nvPr/>
          </p:nvSpPr>
          <p:spPr bwMode="auto">
            <a:xfrm>
              <a:off x="7544208" y="4706631"/>
              <a:ext cx="128791" cy="3568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10" name="Rectangle 54"/>
            <p:cNvSpPr>
              <a:spLocks noChangeArrowheads="1"/>
            </p:cNvSpPr>
            <p:nvPr/>
          </p:nvSpPr>
          <p:spPr bwMode="auto">
            <a:xfrm>
              <a:off x="5863411" y="4258667"/>
              <a:ext cx="218521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Basis 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 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11" name="Rectangle 29"/>
            <p:cNvSpPr>
              <a:spLocks noChangeArrowheads="1"/>
            </p:cNvSpPr>
            <p:nvPr/>
          </p:nvSpPr>
          <p:spPr bwMode="auto">
            <a:xfrm>
              <a:off x="5709285" y="3920490"/>
              <a:ext cx="1407606" cy="46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Strange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1679573" y="5013940"/>
            <a:ext cx="1155693" cy="1511300"/>
            <a:chOff x="1679573" y="4800600"/>
            <a:chExt cx="1155693" cy="1511300"/>
          </a:xfrm>
        </p:grpSpPr>
        <p:sp>
          <p:nvSpPr>
            <p:cNvPr id="213" name="Line 63"/>
            <p:cNvSpPr>
              <a:spLocks noChangeShapeType="1"/>
            </p:cNvSpPr>
            <p:nvPr/>
          </p:nvSpPr>
          <p:spPr bwMode="auto">
            <a:xfrm flipV="1">
              <a:off x="1679573" y="4800600"/>
              <a:ext cx="1155693" cy="151130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214" name="Rectangle 56">
              <a:extLst>
                <a:ext uri="{FF2B5EF4-FFF2-40B4-BE49-F238E27FC236}">
                  <a16:creationId xmlns:a16="http://schemas.microsoft.com/office/drawing/2014/main" id="{1A267295-B1E2-4EE1-802F-D3FDEC771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218" y="5029200"/>
              <a:ext cx="606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9BBD21F-1B75-453D-8A72-80D4C1D80DC8}"/>
              </a:ext>
            </a:extLst>
          </p:cNvPr>
          <p:cNvGrpSpPr/>
          <p:nvPr/>
        </p:nvGrpSpPr>
        <p:grpSpPr>
          <a:xfrm>
            <a:off x="1704974" y="5013940"/>
            <a:ext cx="1130297" cy="1524000"/>
            <a:chOff x="1879600" y="4279900"/>
            <a:chExt cx="1130297" cy="1524000"/>
          </a:xfrm>
        </p:grpSpPr>
        <p:sp>
          <p:nvSpPr>
            <p:cNvPr id="216" name="Line 5">
              <a:extLst>
                <a:ext uri="{FF2B5EF4-FFF2-40B4-BE49-F238E27FC236}">
                  <a16:creationId xmlns:a16="http://schemas.microsoft.com/office/drawing/2014/main" id="{B9ECF05C-1A19-4470-BC46-D511B4668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422897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7" name="Line 5">
              <a:extLst>
                <a:ext uri="{FF2B5EF4-FFF2-40B4-BE49-F238E27FC236}">
                  <a16:creationId xmlns:a16="http://schemas.microsoft.com/office/drawing/2014/main" id="{B6D39790-BFEA-409B-8F97-1AAFA480B2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070101" y="5607043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8" name="Line 5">
              <a:extLst>
                <a:ext uri="{FF2B5EF4-FFF2-40B4-BE49-F238E27FC236}">
                  <a16:creationId xmlns:a16="http://schemas.microsoft.com/office/drawing/2014/main" id="{20DB7AC1-AF39-4CD4-8061-86AC4A455A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438399" y="5600700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9" name="Line 5">
              <a:extLst>
                <a:ext uri="{FF2B5EF4-FFF2-40B4-BE49-F238E27FC236}">
                  <a16:creationId xmlns:a16="http://schemas.microsoft.com/office/drawing/2014/main" id="{DFEE7753-D7CC-4F22-AA88-8CB40EA67A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819397" y="5594357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0" name="Line 5">
              <a:extLst>
                <a:ext uri="{FF2B5EF4-FFF2-40B4-BE49-F238E27FC236}">
                  <a16:creationId xmlns:a16="http://schemas.microsoft.com/office/drawing/2014/main" id="{36B2C3F0-79CD-4A3B-BB1C-88BD9B938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041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1" name="Line 5">
              <a:extLst>
                <a:ext uri="{FF2B5EF4-FFF2-40B4-BE49-F238E27FC236}">
                  <a16:creationId xmlns:a16="http://schemas.microsoft.com/office/drawing/2014/main" id="{344944A9-2775-49B5-B329-004494A69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660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2" name="Line 5">
              <a:extLst>
                <a:ext uri="{FF2B5EF4-FFF2-40B4-BE49-F238E27FC236}">
                  <a16:creationId xmlns:a16="http://schemas.microsoft.com/office/drawing/2014/main" id="{7B9B32AA-5056-4BC9-B800-7D613C9E8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279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491695" y="6471265"/>
            <a:ext cx="2023614" cy="462935"/>
            <a:chOff x="1491695" y="6257925"/>
            <a:chExt cx="2023614" cy="462935"/>
          </a:xfrm>
        </p:grpSpPr>
        <p:sp>
          <p:nvSpPr>
            <p:cNvPr id="226" name="Rectangle 26"/>
            <p:cNvSpPr>
              <a:spLocks noChangeArrowheads="1"/>
            </p:cNvSpPr>
            <p:nvPr/>
          </p:nvSpPr>
          <p:spPr bwMode="auto">
            <a:xfrm>
              <a:off x="1491695" y="6257925"/>
              <a:ext cx="12618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=</a:t>
              </a:r>
              <a:endParaRPr lang="en-CA" altLang="en-US" sz="2400" dirty="0"/>
            </a:p>
          </p:txBody>
        </p:sp>
        <p:sp>
          <p:nvSpPr>
            <p:cNvPr id="227" name="Rectangle 226"/>
            <p:cNvSpPr>
              <a:spLocks noChangeArrowheads="1"/>
            </p:cNvSpPr>
            <p:nvPr/>
          </p:nvSpPr>
          <p:spPr bwMode="auto">
            <a:xfrm>
              <a:off x="2667000" y="6259195"/>
              <a:ext cx="848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chemeClr val="accent1"/>
                  </a:solidFill>
                  <a:sym typeface="Symbol" panose="05050102010706020507" pitchFamily="18" charset="2"/>
                </a:rPr>
                <a:t>3</a:t>
              </a:r>
              <a:r>
                <a:rPr lang="en-US" altLang="en-US" sz="2400" dirty="0">
                  <a:solidFill>
                    <a:schemeClr val="accent1"/>
                  </a:solidFill>
                </a:rPr>
                <a:t>,4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4023340"/>
            <a:ext cx="2287806" cy="1191955"/>
            <a:chOff x="304800" y="3810000"/>
            <a:chExt cx="2287806" cy="1191955"/>
          </a:xfrm>
        </p:grpSpPr>
        <p:sp>
          <p:nvSpPr>
            <p:cNvPr id="223" name="Rectangle 29"/>
            <p:cNvSpPr>
              <a:spLocks noChangeArrowheads="1"/>
            </p:cNvSpPr>
            <p:nvPr/>
          </p:nvSpPr>
          <p:spPr bwMode="auto">
            <a:xfrm>
              <a:off x="311361" y="3810000"/>
              <a:ext cx="13017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Standard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304800" y="4170958"/>
              <a:ext cx="2287806" cy="830997"/>
              <a:chOff x="66526" y="4277380"/>
              <a:chExt cx="2287806" cy="830997"/>
            </a:xfrm>
          </p:grpSpPr>
          <p:sp>
            <p:nvSpPr>
              <p:cNvPr id="229" name="Rectangle 54"/>
              <p:cNvSpPr>
                <a:spLocks noChangeArrowheads="1"/>
              </p:cNvSpPr>
              <p:nvPr/>
            </p:nvSpPr>
            <p:spPr bwMode="auto">
              <a:xfrm>
                <a:off x="66526" y="4277380"/>
                <a:ext cx="228780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eaLnBrk="1" hangingPunct="1"/>
                <a:r>
                  <a:rPr lang="en-US" altLang="en-US" sz="2400" i="1" dirty="0">
                    <a:solidFill>
                      <a:schemeClr val="accent1"/>
                    </a:solidFill>
                  </a:rPr>
                  <a:t>Basis 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lvl="1" indent="0" eaLnBrk="1" hangingPunct="1"/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  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0" name="Line 5"/>
              <p:cNvSpPr>
                <a:spLocks noChangeShapeType="1"/>
              </p:cNvSpPr>
              <p:nvPr/>
            </p:nvSpPr>
            <p:spPr bwMode="auto">
              <a:xfrm flipH="1" flipV="1">
                <a:off x="1865590" y="4693084"/>
                <a:ext cx="0" cy="38100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31" name="Line 5"/>
              <p:cNvSpPr>
                <a:spLocks noChangeShapeType="1"/>
              </p:cNvSpPr>
              <p:nvPr/>
            </p:nvSpPr>
            <p:spPr bwMode="auto">
              <a:xfrm rot="5400000" flipH="1" flipV="1">
                <a:off x="1466809" y="4742611"/>
                <a:ext cx="0" cy="38100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-771818" y="3200400"/>
            <a:ext cx="4429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38382" y="3226200"/>
            <a:ext cx="4429418" cy="526665"/>
            <a:chOff x="1544415" y="2905780"/>
            <a:chExt cx="4429418" cy="526665"/>
          </a:xfrm>
        </p:grpSpPr>
        <p:sp>
          <p:nvSpPr>
            <p:cNvPr id="78" name="Text Box 215"/>
            <p:cNvSpPr txBox="1">
              <a:spLocks noChangeArrowheads="1"/>
            </p:cNvSpPr>
            <p:nvPr/>
          </p:nvSpPr>
          <p:spPr bwMode="auto">
            <a:xfrm>
              <a:off x="1544415" y="2905780"/>
              <a:ext cx="4429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lvl="2" algn="just" eaLnBrk="1" hangingPunct="1"/>
              <a:r>
                <a:rPr lang="en-US" altLang="en-US" sz="2400" i="1" dirty="0">
                  <a:solidFill>
                    <a:schemeClr val="accent1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+… + 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85886" y="2937510"/>
              <a:ext cx="2817652" cy="494935"/>
              <a:chOff x="3186289" y="2937510"/>
              <a:chExt cx="3226823" cy="494935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544323" y="297180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072008" y="295465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418718" y="294894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785485" y="294322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124575" y="293751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3186289" y="2948549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39" name="Group 238"/>
          <p:cNvGrpSpPr/>
          <p:nvPr/>
        </p:nvGrpSpPr>
        <p:grpSpPr>
          <a:xfrm>
            <a:off x="5562600" y="3584652"/>
            <a:ext cx="3549370" cy="473013"/>
            <a:chOff x="5105400" y="6339267"/>
            <a:chExt cx="3549370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35493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f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amount of frequency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f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5" name="Freeform 244"/>
          <p:cNvSpPr/>
          <p:nvPr/>
        </p:nvSpPr>
        <p:spPr bwMode="auto">
          <a:xfrm>
            <a:off x="2819400" y="3776470"/>
            <a:ext cx="2743200" cy="6940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112296" y="3624600"/>
            <a:ext cx="3621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ij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  </a:t>
            </a:r>
            <a:r>
              <a:rPr lang="en-CA" altLang="en-US" sz="2400" dirty="0">
                <a:sym typeface="Symbol" pitchFamily="18" charset="2"/>
              </a:rPr>
              <a:t>= brightness of pixel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i="1" dirty="0" err="1">
                <a:solidFill>
                  <a:srgbClr val="FFC000"/>
                </a:solidFill>
                <a:sym typeface="Symbol" pitchFamily="18" charset="2"/>
              </a:rPr>
              <a:t>ij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ym typeface="Symbol" pitchFamily="18" charset="2"/>
              </a:rPr>
              <a:t>.</a:t>
            </a:r>
            <a:endParaRPr lang="en-US" altLang="en-US" sz="2400" i="1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3810000" y="533400"/>
            <a:ext cx="1676400" cy="2133600"/>
            <a:chOff x="3810000" y="533400"/>
            <a:chExt cx="1676400" cy="2133600"/>
          </a:xfrm>
        </p:grpSpPr>
        <p:sp>
          <p:nvSpPr>
            <p:cNvPr id="152" name="Text Box 215"/>
            <p:cNvSpPr txBox="1">
              <a:spLocks noChangeArrowheads="1"/>
            </p:cNvSpPr>
            <p:nvPr/>
          </p:nvSpPr>
          <p:spPr bwMode="auto">
            <a:xfrm>
              <a:off x="3810000" y="533400"/>
              <a:ext cx="9541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Image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pic>
          <p:nvPicPr>
            <p:cNvPr id="153" name="Picture 9" descr="http://www.dspguide.com/graphics/F_27_15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2" t="1781" r="55354" b="56284"/>
            <a:stretch/>
          </p:blipFill>
          <p:spPr bwMode="auto">
            <a:xfrm>
              <a:off x="3854542" y="1035142"/>
              <a:ext cx="1631858" cy="163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" name="Group 153"/>
          <p:cNvGrpSpPr/>
          <p:nvPr/>
        </p:nvGrpSpPr>
        <p:grpSpPr>
          <a:xfrm>
            <a:off x="762000" y="742950"/>
            <a:ext cx="1883849" cy="1619250"/>
            <a:chOff x="762000" y="742950"/>
            <a:chExt cx="1883849" cy="1619250"/>
          </a:xfrm>
        </p:grpSpPr>
        <p:sp>
          <p:nvSpPr>
            <p:cNvPr id="224" name="Text Box 215"/>
            <p:cNvSpPr txBox="1">
              <a:spLocks noChangeArrowheads="1"/>
            </p:cNvSpPr>
            <p:nvPr/>
          </p:nvSpPr>
          <p:spPr bwMode="auto">
            <a:xfrm>
              <a:off x="762000" y="742950"/>
              <a:ext cx="18838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Pixel Domain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pic>
          <p:nvPicPr>
            <p:cNvPr id="24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143000"/>
              <a:ext cx="119305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3" name="Picture 7" descr="http://www.dspguide.com/graphics/F_27_10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" b="12683"/>
          <a:stretch/>
        </p:blipFill>
        <p:spPr bwMode="auto">
          <a:xfrm>
            <a:off x="6067737" y="533400"/>
            <a:ext cx="3000063" cy="25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" name="Text Box 215"/>
          <p:cNvSpPr txBox="1">
            <a:spLocks noChangeArrowheads="1"/>
          </p:cNvSpPr>
          <p:nvPr/>
        </p:nvSpPr>
        <p:spPr bwMode="auto">
          <a:xfrm>
            <a:off x="6403163" y="0"/>
            <a:ext cx="2986519" cy="40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tx2"/>
                </a:solidFill>
              </a:rPr>
              <a:t>Frequency Domain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sp>
        <p:nvSpPr>
          <p:cNvPr id="247" name="Rectangle 5"/>
          <p:cNvSpPr>
            <a:spLocks noChangeArrowheads="1"/>
          </p:cNvSpPr>
          <p:nvPr/>
        </p:nvSpPr>
        <p:spPr bwMode="auto">
          <a:xfrm>
            <a:off x="1665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JPEG</a:t>
            </a:r>
          </a:p>
        </p:txBody>
      </p:sp>
    </p:spTree>
    <p:extLst>
      <p:ext uri="{BB962C8B-B14F-4D97-AF65-F5344CB8AC3E}">
        <p14:creationId xmlns:p14="http://schemas.microsoft.com/office/powerpoint/2010/main" val="31990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36"/>
          <p:cNvGrpSpPr>
            <a:grpSpLocks/>
          </p:cNvGrpSpPr>
          <p:nvPr/>
        </p:nvGrpSpPr>
        <p:grpSpPr bwMode="auto">
          <a:xfrm>
            <a:off x="7201229" y="5059977"/>
            <a:ext cx="1143000" cy="1465263"/>
            <a:chOff x="1828800" y="4356100"/>
            <a:chExt cx="1143000" cy="1465263"/>
          </a:xfrm>
        </p:grpSpPr>
        <p:sp>
          <p:nvSpPr>
            <p:cNvPr id="194" name="Line 58"/>
            <p:cNvSpPr>
              <a:spLocks noChangeShapeType="1"/>
            </p:cNvSpPr>
            <p:nvPr/>
          </p:nvSpPr>
          <p:spPr bwMode="auto">
            <a:xfrm flipV="1">
              <a:off x="1828800" y="5440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5" name="Line 59"/>
            <p:cNvSpPr>
              <a:spLocks noChangeShapeType="1"/>
            </p:cNvSpPr>
            <p:nvPr/>
          </p:nvSpPr>
          <p:spPr bwMode="auto">
            <a:xfrm flipV="1">
              <a:off x="2209800" y="5059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6" name="Line 60"/>
            <p:cNvSpPr>
              <a:spLocks noChangeShapeType="1"/>
            </p:cNvSpPr>
            <p:nvPr/>
          </p:nvSpPr>
          <p:spPr bwMode="auto">
            <a:xfrm flipV="1">
              <a:off x="2590800" y="4678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7" name="Line 61"/>
            <p:cNvSpPr>
              <a:spLocks noChangeShapeType="1"/>
            </p:cNvSpPr>
            <p:nvPr/>
          </p:nvSpPr>
          <p:spPr bwMode="auto">
            <a:xfrm>
              <a:off x="2819400" y="4356100"/>
              <a:ext cx="127000" cy="3555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078057" y="5042145"/>
            <a:ext cx="1159124" cy="1452932"/>
            <a:chOff x="1705628" y="4338268"/>
            <a:chExt cx="1159124" cy="1452932"/>
          </a:xfrm>
        </p:grpSpPr>
        <p:sp>
          <p:nvSpPr>
            <p:cNvPr id="199" name="Line 63"/>
            <p:cNvSpPr>
              <a:spLocks noChangeShapeType="1"/>
            </p:cNvSpPr>
            <p:nvPr/>
          </p:nvSpPr>
          <p:spPr bwMode="auto">
            <a:xfrm flipV="1">
              <a:off x="1860178" y="4338268"/>
              <a:ext cx="1004574" cy="1452932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200" name="Rectangle 56"/>
            <p:cNvSpPr>
              <a:spLocks noChangeArrowheads="1"/>
            </p:cNvSpPr>
            <p:nvPr/>
          </p:nvSpPr>
          <p:spPr bwMode="auto">
            <a:xfrm>
              <a:off x="1705628" y="4658487"/>
              <a:ext cx="679375" cy="52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960915" y="6408400"/>
            <a:ext cx="2030685" cy="523280"/>
            <a:chOff x="5428306" y="6195060"/>
            <a:chExt cx="2030685" cy="523280"/>
          </a:xfrm>
        </p:grpSpPr>
        <p:grpSp>
          <p:nvGrpSpPr>
            <p:cNvPr id="202" name="Group 201"/>
            <p:cNvGrpSpPr/>
            <p:nvPr/>
          </p:nvGrpSpPr>
          <p:grpSpPr>
            <a:xfrm>
              <a:off x="5428306" y="6195060"/>
              <a:ext cx="2030685" cy="496006"/>
              <a:chOff x="5428306" y="6195060"/>
              <a:chExt cx="2030685" cy="496006"/>
            </a:xfrm>
          </p:grpSpPr>
          <p:sp>
            <p:nvSpPr>
              <p:cNvPr id="205" name="Rectangle 26"/>
              <p:cNvSpPr>
                <a:spLocks noChangeArrowheads="1"/>
              </p:cNvSpPr>
              <p:nvPr/>
            </p:nvSpPr>
            <p:spPr bwMode="auto">
              <a:xfrm>
                <a:off x="5428306" y="6229401"/>
                <a:ext cx="13035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=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6508090" y="6195060"/>
                <a:ext cx="9509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algn="ctr"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3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,-1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5669890" y="6256675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999852" y="6249650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638800" y="4099540"/>
            <a:ext cx="2339340" cy="1169174"/>
            <a:chOff x="5709285" y="3920490"/>
            <a:chExt cx="2339340" cy="1169174"/>
          </a:xfrm>
        </p:grpSpPr>
        <p:sp>
          <p:nvSpPr>
            <p:cNvPr id="208" name="Line 60"/>
            <p:cNvSpPr>
              <a:spLocks noChangeShapeType="1"/>
            </p:cNvSpPr>
            <p:nvPr/>
          </p:nvSpPr>
          <p:spPr bwMode="auto">
            <a:xfrm flipV="1">
              <a:off x="7080885" y="4678055"/>
              <a:ext cx="386374" cy="38235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09" name="Line 61"/>
            <p:cNvSpPr>
              <a:spLocks noChangeShapeType="1"/>
            </p:cNvSpPr>
            <p:nvPr/>
          </p:nvSpPr>
          <p:spPr bwMode="auto">
            <a:xfrm>
              <a:off x="7544208" y="4706631"/>
              <a:ext cx="128791" cy="3568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10" name="Rectangle 54"/>
            <p:cNvSpPr>
              <a:spLocks noChangeArrowheads="1"/>
            </p:cNvSpPr>
            <p:nvPr/>
          </p:nvSpPr>
          <p:spPr bwMode="auto">
            <a:xfrm>
              <a:off x="5863411" y="4258667"/>
              <a:ext cx="218521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Basis 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 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11" name="Rectangle 29"/>
            <p:cNvSpPr>
              <a:spLocks noChangeArrowheads="1"/>
            </p:cNvSpPr>
            <p:nvPr/>
          </p:nvSpPr>
          <p:spPr bwMode="auto">
            <a:xfrm>
              <a:off x="5709285" y="3920490"/>
              <a:ext cx="1407606" cy="46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Strange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38382" y="3226200"/>
            <a:ext cx="4429418" cy="526665"/>
            <a:chOff x="1544415" y="2905780"/>
            <a:chExt cx="4429418" cy="526665"/>
          </a:xfrm>
        </p:grpSpPr>
        <p:sp>
          <p:nvSpPr>
            <p:cNvPr id="78" name="Text Box 215"/>
            <p:cNvSpPr txBox="1">
              <a:spLocks noChangeArrowheads="1"/>
            </p:cNvSpPr>
            <p:nvPr/>
          </p:nvSpPr>
          <p:spPr bwMode="auto">
            <a:xfrm>
              <a:off x="1544415" y="2905780"/>
              <a:ext cx="4429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lvl="2" algn="just" eaLnBrk="1" hangingPunct="1"/>
              <a:r>
                <a:rPr lang="en-US" altLang="en-US" sz="2400" i="1" dirty="0">
                  <a:solidFill>
                    <a:schemeClr val="accent1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+… + 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85886" y="2937510"/>
              <a:ext cx="2817652" cy="494935"/>
              <a:chOff x="3186289" y="2937510"/>
              <a:chExt cx="3226823" cy="494935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544323" y="297180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072008" y="295465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418718" y="294894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785485" y="294322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124575" y="293751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3186289" y="2948549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39" name="Group 238"/>
          <p:cNvGrpSpPr/>
          <p:nvPr/>
        </p:nvGrpSpPr>
        <p:grpSpPr>
          <a:xfrm>
            <a:off x="5562600" y="3584652"/>
            <a:ext cx="3549370" cy="473013"/>
            <a:chOff x="5105400" y="6339267"/>
            <a:chExt cx="3549370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35493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f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amount of frequency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f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810000" y="533400"/>
            <a:ext cx="1676400" cy="2133600"/>
            <a:chOff x="3810000" y="533400"/>
            <a:chExt cx="1676400" cy="2133600"/>
          </a:xfrm>
        </p:grpSpPr>
        <p:sp>
          <p:nvSpPr>
            <p:cNvPr id="152" name="Text Box 215"/>
            <p:cNvSpPr txBox="1">
              <a:spLocks noChangeArrowheads="1"/>
            </p:cNvSpPr>
            <p:nvPr/>
          </p:nvSpPr>
          <p:spPr bwMode="auto">
            <a:xfrm>
              <a:off x="3810000" y="533400"/>
              <a:ext cx="9541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Image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pic>
          <p:nvPicPr>
            <p:cNvPr id="153" name="Picture 9" descr="http://www.dspguide.com/graphics/F_27_15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2" t="1781" r="55354" b="56284"/>
            <a:stretch/>
          </p:blipFill>
          <p:spPr bwMode="auto">
            <a:xfrm>
              <a:off x="3854542" y="1035142"/>
              <a:ext cx="1631858" cy="163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" name="Group 153"/>
          <p:cNvGrpSpPr/>
          <p:nvPr/>
        </p:nvGrpSpPr>
        <p:grpSpPr>
          <a:xfrm>
            <a:off x="762000" y="742950"/>
            <a:ext cx="1883849" cy="1619250"/>
            <a:chOff x="762000" y="742950"/>
            <a:chExt cx="1883849" cy="1619250"/>
          </a:xfrm>
        </p:grpSpPr>
        <p:sp>
          <p:nvSpPr>
            <p:cNvPr id="224" name="Text Box 215"/>
            <p:cNvSpPr txBox="1">
              <a:spLocks noChangeArrowheads="1"/>
            </p:cNvSpPr>
            <p:nvPr/>
          </p:nvSpPr>
          <p:spPr bwMode="auto">
            <a:xfrm>
              <a:off x="762000" y="742950"/>
              <a:ext cx="18838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Pixel Domain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pic>
          <p:nvPicPr>
            <p:cNvPr id="24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143000"/>
              <a:ext cx="119305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3" name="Picture 7" descr="http://www.dspguide.com/graphics/F_27_10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" b="12683"/>
          <a:stretch/>
        </p:blipFill>
        <p:spPr bwMode="auto">
          <a:xfrm>
            <a:off x="6067737" y="533400"/>
            <a:ext cx="3000063" cy="25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" name="Text Box 215"/>
          <p:cNvSpPr txBox="1">
            <a:spLocks noChangeArrowheads="1"/>
          </p:cNvSpPr>
          <p:nvPr/>
        </p:nvSpPr>
        <p:spPr bwMode="auto">
          <a:xfrm>
            <a:off x="6403163" y="0"/>
            <a:ext cx="2986519" cy="40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tx2"/>
                </a:solidFill>
              </a:rPr>
              <a:t>Frequency Domain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505200" y="2971800"/>
            <a:ext cx="2335704" cy="2089058"/>
            <a:chOff x="3581400" y="2971800"/>
            <a:chExt cx="2335704" cy="2089058"/>
          </a:xfrm>
        </p:grpSpPr>
        <p:pic>
          <p:nvPicPr>
            <p:cNvPr id="68" name="Picture 9" descr="http://www.dspguide.com/graphics/F_27_15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61" t="52057" r="7755" b="6008"/>
            <a:stretch/>
          </p:blipFill>
          <p:spPr bwMode="auto">
            <a:xfrm>
              <a:off x="3870078" y="3429000"/>
              <a:ext cx="1631858" cy="163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581400" y="2971800"/>
              <a:ext cx="23357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2400" dirty="0">
                  <a:solidFill>
                    <a:schemeClr val="tx2"/>
                  </a:solidFill>
                  <a:sym typeface="Symbol" pitchFamily="18" charset="2"/>
                </a:rPr>
                <a:t>FTP compression</a:t>
              </a:r>
              <a:endParaRPr lang="en-US" altLang="en-US" sz="2400" i="1" dirty="0">
                <a:solidFill>
                  <a:schemeClr val="tx2"/>
                </a:solidFill>
                <a:sym typeface="Symbol" pitchFamily="18" charset="2"/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 bwMode="auto">
          <a:xfrm>
            <a:off x="8080200" y="3517340"/>
            <a:ext cx="756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1665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JPEG</a:t>
            </a:r>
          </a:p>
        </p:txBody>
      </p:sp>
    </p:spTree>
    <p:extLst>
      <p:ext uri="{BB962C8B-B14F-4D97-AF65-F5344CB8AC3E}">
        <p14:creationId xmlns:p14="http://schemas.microsoft.com/office/powerpoint/2010/main" val="36437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30200" y="609600"/>
            <a:ext cx="882967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Fourier Transform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 are a change of basis from the time basis to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 sine/cosine basis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JPG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 or polynomial basis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Applications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Signal Processing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Compressing data (eg images with .jpg)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Multiplying integers in n logn loglogn time.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Purposes: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Some operations on the data are cheaper in new format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Some concepts are easier to read from the data in new format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Some of the bits of the data in the new format are less significant 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  and hence can be dropped.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  <a:sym typeface="Symbol" pitchFamily="18" charset="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0574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7422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1800"/>
            <a:ext cx="67437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71800" y="631983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sz="2400" i="1">
                <a:solidFill>
                  <a:srgbClr val="FF9900"/>
                </a:solidFill>
                <a:sym typeface="Symbol" pitchFamily="18" charset="2"/>
              </a:rPr>
              <a:t>O(log(n)) </a:t>
            </a:r>
            <a:r>
              <a:rPr lang="en-CA" altLang="en-US" sz="2400">
                <a:solidFill>
                  <a:srgbClr val="000000"/>
                </a:solidFill>
                <a:sym typeface="Symbol" pitchFamily="18" charset="2"/>
              </a:rPr>
              <a:t>levels</a:t>
            </a:r>
          </a:p>
        </p:txBody>
      </p:sp>
      <p:sp>
        <p:nvSpPr>
          <p:cNvPr id="142340" name="Rectangle 5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/>
            <a:r>
              <a:rPr lang="en-US" altLang="en-US" sz="4400">
                <a:solidFill>
                  <a:srgbClr val="FFFF00"/>
                </a:solidFill>
              </a:rPr>
              <a:t>Fourier Transformation </a:t>
            </a:r>
          </a:p>
        </p:txBody>
      </p:sp>
      <p:sp>
        <p:nvSpPr>
          <p:cNvPr id="142341" name="Text Box 215"/>
          <p:cNvSpPr txBox="1">
            <a:spLocks noChangeArrowheads="1"/>
          </p:cNvSpPr>
          <p:nvPr/>
        </p:nvSpPr>
        <p:spPr bwMode="auto">
          <a:xfrm>
            <a:off x="7581900" y="17463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FF00"/>
                </a:solidFill>
                <a:sym typeface="Symbol" pitchFamily="18" charset="2"/>
              </a:rPr>
              <a:t>FFT</a:t>
            </a:r>
          </a:p>
          <a:p>
            <a:pPr algn="l" eaLnBrk="1" hangingPunct="1"/>
            <a:r>
              <a:rPr lang="en-US" altLang="en-US" sz="2000">
                <a:solidFill>
                  <a:srgbClr val="FFFF00"/>
                </a:solidFill>
                <a:sym typeface="Symbol" pitchFamily="18" charset="2"/>
              </a:rPr>
              <a:t>Butterfly</a:t>
            </a:r>
            <a:endParaRPr lang="en-US" altLang="en-US" sz="200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6858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sz="2400">
                <a:solidFill>
                  <a:srgbClr val="FFFF00"/>
                </a:solidFill>
                <a:sym typeface="Symbol" pitchFamily="18" charset="2"/>
              </a:rPr>
              <a:t>Fast </a:t>
            </a:r>
            <a:r>
              <a:rPr lang="en-CA" altLang="en-US" sz="2400">
                <a:solidFill>
                  <a:srgbClr val="FFFFFF"/>
                </a:solidFill>
                <a:sym typeface="Symbol" pitchFamily="18" charset="2"/>
              </a:rPr>
              <a:t>Fourier Transform </a:t>
            </a:r>
            <a:br>
              <a:rPr lang="en-CA" altLang="en-US" sz="2400">
                <a:solidFill>
                  <a:srgbClr val="FFFFFF"/>
                </a:solidFill>
                <a:sym typeface="Symbol" pitchFamily="18" charset="2"/>
              </a:rPr>
            </a:br>
            <a:r>
              <a:rPr lang="en-CA" altLang="en-US" sz="2400">
                <a:solidFill>
                  <a:srgbClr val="FFFFFF"/>
                </a:solidFill>
                <a:sym typeface="Symbol" pitchFamily="18" charset="2"/>
              </a:rPr>
              <a:t>takes </a:t>
            </a:r>
            <a:r>
              <a:rPr lang="en-CA" altLang="en-US" sz="2400" i="1">
                <a:solidFill>
                  <a:srgbClr val="FF9900"/>
                </a:solidFill>
                <a:sym typeface="Symbol" pitchFamily="18" charset="2"/>
              </a:rPr>
              <a:t>O(nlogn)</a:t>
            </a:r>
            <a:r>
              <a:rPr lang="en-CA" altLang="en-US" sz="2400">
                <a:solidFill>
                  <a:srgbClr val="FFFFFF"/>
                </a:solidFill>
                <a:sym typeface="Symbol" pitchFamily="18" charset="2"/>
              </a:rPr>
              <a:t> time!            (See Recursive Slides)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0" name="Rectangle 20"/>
          <p:cNvSpPr>
            <a:spLocks noChangeArrowheads="1"/>
          </p:cNvSpPr>
          <p:nvPr/>
        </p:nvSpPr>
        <p:spPr bwMode="auto">
          <a:xfrm>
            <a:off x="685800" y="914400"/>
            <a:ext cx="8458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/>
              <a:t>Divide &amp; Conquer - Friends - Recursion.</a:t>
            </a:r>
          </a:p>
          <a:p>
            <a:pPr algn="l" eaLnBrk="1" hangingPunct="1">
              <a:buFontTx/>
              <a:buChar char="•"/>
            </a:pPr>
            <a:r>
              <a:rPr lang="en-US" altLang="en-US"/>
              <a:t>Trust your friends to solve any subinstance: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as long as smaller and 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is an instance to the same problem.</a:t>
            </a:r>
          </a:p>
        </p:txBody>
      </p:sp>
      <p:sp>
        <p:nvSpPr>
          <p:cNvPr id="24579" name="Rectangle 23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grpSp>
        <p:nvGrpSpPr>
          <p:cNvPr id="24580" name="Group 2"/>
          <p:cNvGrpSpPr>
            <a:grpSpLocks/>
          </p:cNvGrpSpPr>
          <p:nvPr/>
        </p:nvGrpSpPr>
        <p:grpSpPr bwMode="auto">
          <a:xfrm>
            <a:off x="1295400" y="2819400"/>
            <a:ext cx="1676400" cy="1676400"/>
            <a:chOff x="2352" y="624"/>
            <a:chExt cx="1056" cy="1056"/>
          </a:xfrm>
        </p:grpSpPr>
        <p:sp>
          <p:nvSpPr>
            <p:cNvPr id="24660" name="Rectangle 3"/>
            <p:cNvSpPr>
              <a:spLocks noChangeArrowheads="1"/>
            </p:cNvSpPr>
            <p:nvPr/>
          </p:nvSpPr>
          <p:spPr bwMode="auto">
            <a:xfrm>
              <a:off x="2352" y="624"/>
              <a:ext cx="1056" cy="105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1" name="Text Box 4"/>
            <p:cNvSpPr txBox="1">
              <a:spLocks noChangeArrowheads="1"/>
            </p:cNvSpPr>
            <p:nvPr/>
          </p:nvSpPr>
          <p:spPr bwMode="auto">
            <a:xfrm>
              <a:off x="2400" y="624"/>
              <a:ext cx="875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endParaRPr lang="en-US" altLang="en-US" sz="1600"/>
            </a:p>
            <a:p>
              <a:pPr algn="l" eaLnBrk="1" hangingPunct="1"/>
              <a:endParaRPr lang="en-US" altLang="en-US" sz="1600"/>
            </a:p>
            <a:p>
              <a:pPr algn="l" eaLnBrk="1" hangingPunct="1"/>
              <a:r>
                <a:rPr lang="en-US" altLang="en-US" sz="1600"/>
                <a:t>    My instance</a:t>
              </a:r>
              <a:endParaRPr lang="en-US" altLang="en-US" sz="1800">
                <a:solidFill>
                  <a:schemeClr val="hlink"/>
                </a:solidFill>
              </a:endParaRPr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>
            <a:off x="990600" y="3733800"/>
            <a:ext cx="441325" cy="1066800"/>
            <a:chOff x="864" y="465"/>
            <a:chExt cx="1046" cy="2358"/>
          </a:xfrm>
        </p:grpSpPr>
        <p:grpSp>
          <p:nvGrpSpPr>
            <p:cNvPr id="24637" name="Group 9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24640" name="Group 10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24642" name="Group 11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24649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0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1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2" name="Freeform 15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3" name="Freeform 16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4" name="Freeform 17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655" name="Group 18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24656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57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5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5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4643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2464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4648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4644" name="Group 26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24645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4646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sp>
            <p:nvSpPr>
              <p:cNvPr id="24641" name="Oval 29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24638" name="Freeform 30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31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2" name="AutoShape 32"/>
          <p:cNvSpPr>
            <a:spLocks noChangeArrowheads="1"/>
          </p:cNvSpPr>
          <p:nvPr/>
        </p:nvSpPr>
        <p:spPr bwMode="auto">
          <a:xfrm>
            <a:off x="1600200" y="5105400"/>
            <a:ext cx="914400" cy="1295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 sz="2400"/>
          </a:p>
        </p:txBody>
      </p:sp>
      <p:sp>
        <p:nvSpPr>
          <p:cNvPr id="24583" name="AutoShape 33"/>
          <p:cNvSpPr>
            <a:spLocks noChangeArrowheads="1"/>
          </p:cNvSpPr>
          <p:nvPr/>
        </p:nvSpPr>
        <p:spPr bwMode="auto">
          <a:xfrm>
            <a:off x="2514600" y="5105400"/>
            <a:ext cx="914400" cy="1295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 sz="2400"/>
          </a:p>
        </p:txBody>
      </p:sp>
      <p:sp>
        <p:nvSpPr>
          <p:cNvPr id="24584" name="AutoShape 34"/>
          <p:cNvSpPr>
            <a:spLocks noChangeArrowheads="1"/>
          </p:cNvSpPr>
          <p:nvPr/>
        </p:nvSpPr>
        <p:spPr bwMode="auto">
          <a:xfrm>
            <a:off x="609600" y="5105400"/>
            <a:ext cx="914400" cy="1295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 sz="2400"/>
          </a:p>
        </p:txBody>
      </p:sp>
      <p:sp>
        <p:nvSpPr>
          <p:cNvPr id="24585" name="Text Box 35"/>
          <p:cNvSpPr txBox="1">
            <a:spLocks noChangeArrowheads="1"/>
          </p:cNvSpPr>
          <p:nvPr/>
        </p:nvSpPr>
        <p:spPr bwMode="auto">
          <a:xfrm>
            <a:off x="660400" y="5638800"/>
            <a:ext cx="86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My </a:t>
            </a:r>
            <a:br>
              <a:rPr lang="en-US" altLang="en-US" sz="1600"/>
            </a:br>
            <a:r>
              <a:rPr lang="en-US" altLang="en-US" sz="1600"/>
              <a:t>friend’s</a:t>
            </a:r>
          </a:p>
          <a:p>
            <a:pPr eaLnBrk="1" hangingPunct="1"/>
            <a:r>
              <a:rPr lang="en-US" altLang="en-US" sz="1600"/>
              <a:t>Instance</a:t>
            </a:r>
          </a:p>
        </p:txBody>
      </p:sp>
      <p:sp>
        <p:nvSpPr>
          <p:cNvPr id="24586" name="Line 38"/>
          <p:cNvSpPr>
            <a:spLocks noChangeShapeType="1"/>
          </p:cNvSpPr>
          <p:nvPr/>
        </p:nvSpPr>
        <p:spPr bwMode="auto">
          <a:xfrm flipH="1">
            <a:off x="1066800" y="4495800"/>
            <a:ext cx="1066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39"/>
          <p:cNvSpPr>
            <a:spLocks noChangeShapeType="1"/>
          </p:cNvSpPr>
          <p:nvPr/>
        </p:nvSpPr>
        <p:spPr bwMode="auto">
          <a:xfrm flipH="1">
            <a:off x="2057400" y="4495800"/>
            <a:ext cx="762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40"/>
          <p:cNvSpPr>
            <a:spLocks noChangeShapeType="1"/>
          </p:cNvSpPr>
          <p:nvPr/>
        </p:nvSpPr>
        <p:spPr bwMode="auto">
          <a:xfrm>
            <a:off x="2133600" y="4495800"/>
            <a:ext cx="8382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9" name="Group 41"/>
          <p:cNvGrpSpPr>
            <a:grpSpLocks/>
          </p:cNvGrpSpPr>
          <p:nvPr/>
        </p:nvGrpSpPr>
        <p:grpSpPr bwMode="auto">
          <a:xfrm flipH="1">
            <a:off x="381000" y="5181600"/>
            <a:ext cx="381000" cy="993775"/>
            <a:chOff x="2308" y="1513"/>
            <a:chExt cx="1162" cy="2570"/>
          </a:xfrm>
        </p:grpSpPr>
        <p:grpSp>
          <p:nvGrpSpPr>
            <p:cNvPr id="24623" name="Group 42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4631" name="Freeform 43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2" name="Freeform 44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Freeform 45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4" name="Freeform 46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5" name="Freeform 47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6" name="Freeform 48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24" name="Freeform 49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50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Oval 51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7" name="Oval 52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8" name="Oval 53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9" name="Oval 54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0" name="Oval 55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CA" altLang="en-US" sz="2400">
                <a:latin typeface="Arial Rounded MT Bold" pitchFamily="34" charset="0"/>
              </a:endParaRPr>
            </a:p>
          </p:txBody>
        </p:sp>
      </p:grpSp>
      <p:grpSp>
        <p:nvGrpSpPr>
          <p:cNvPr id="24590" name="Group 56"/>
          <p:cNvGrpSpPr>
            <a:grpSpLocks/>
          </p:cNvGrpSpPr>
          <p:nvPr/>
        </p:nvGrpSpPr>
        <p:grpSpPr bwMode="auto">
          <a:xfrm flipH="1">
            <a:off x="1371600" y="5181600"/>
            <a:ext cx="381000" cy="993775"/>
            <a:chOff x="2308" y="1513"/>
            <a:chExt cx="1162" cy="2570"/>
          </a:xfrm>
        </p:grpSpPr>
        <p:grpSp>
          <p:nvGrpSpPr>
            <p:cNvPr id="24609" name="Group 5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4617" name="Freeform 5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8" name="Freeform 5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Freeform 6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Freeform 6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Freeform 6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Freeform 6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10" name="Freeform 6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6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Oval 6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3" name="Oval 6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4" name="Oval 6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5" name="Oval 6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7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CA" altLang="en-US" sz="2400">
                <a:latin typeface="Arial Rounded MT Bold" pitchFamily="34" charset="0"/>
              </a:endParaRPr>
            </a:p>
          </p:txBody>
        </p:sp>
      </p:grpSp>
      <p:grpSp>
        <p:nvGrpSpPr>
          <p:cNvPr id="24591" name="Group 71"/>
          <p:cNvGrpSpPr>
            <a:grpSpLocks/>
          </p:cNvGrpSpPr>
          <p:nvPr/>
        </p:nvGrpSpPr>
        <p:grpSpPr bwMode="auto">
          <a:xfrm flipH="1">
            <a:off x="2362200" y="5181600"/>
            <a:ext cx="381000" cy="993775"/>
            <a:chOff x="2308" y="1513"/>
            <a:chExt cx="1162" cy="2570"/>
          </a:xfrm>
        </p:grpSpPr>
        <p:grpSp>
          <p:nvGrpSpPr>
            <p:cNvPr id="24595" name="Group 72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4603" name="Freeform 73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74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Freeform 75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Freeform 76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Freeform 77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Freeform 78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6" name="Freeform 79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80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Oval 81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9" name="Oval 82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0" name="Oval 83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1" name="Oval 84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2" name="Oval 85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CA" altLang="en-US" sz="2400">
                <a:latin typeface="Arial Rounded MT Bold" pitchFamily="34" charset="0"/>
              </a:endParaRPr>
            </a:p>
          </p:txBody>
        </p:sp>
      </p:grpSp>
      <p:sp>
        <p:nvSpPr>
          <p:cNvPr id="24592" name="Text Box 35"/>
          <p:cNvSpPr txBox="1">
            <a:spLocks noChangeArrowheads="1"/>
          </p:cNvSpPr>
          <p:nvPr/>
        </p:nvSpPr>
        <p:spPr bwMode="auto">
          <a:xfrm>
            <a:off x="1639888" y="5573713"/>
            <a:ext cx="86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My </a:t>
            </a:r>
            <a:br>
              <a:rPr lang="en-US" altLang="en-US" sz="1600"/>
            </a:br>
            <a:r>
              <a:rPr lang="en-US" altLang="en-US" sz="1600"/>
              <a:t>friend’s</a:t>
            </a:r>
          </a:p>
          <a:p>
            <a:pPr eaLnBrk="1" hangingPunct="1"/>
            <a:r>
              <a:rPr lang="en-US" altLang="en-US" sz="1600"/>
              <a:t>Instance</a:t>
            </a:r>
          </a:p>
        </p:txBody>
      </p:sp>
      <p:sp>
        <p:nvSpPr>
          <p:cNvPr id="24593" name="Text Box 35"/>
          <p:cNvSpPr txBox="1">
            <a:spLocks noChangeArrowheads="1"/>
          </p:cNvSpPr>
          <p:nvPr/>
        </p:nvSpPr>
        <p:spPr bwMode="auto">
          <a:xfrm>
            <a:off x="2574925" y="5497513"/>
            <a:ext cx="86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My </a:t>
            </a:r>
            <a:br>
              <a:rPr lang="en-US" altLang="en-US" sz="1600"/>
            </a:br>
            <a:r>
              <a:rPr lang="en-US" altLang="en-US" sz="1600"/>
              <a:t>friend’s</a:t>
            </a:r>
          </a:p>
          <a:p>
            <a:pPr eaLnBrk="1" hangingPunct="1"/>
            <a:r>
              <a:rPr lang="en-US" altLang="en-US" sz="1600"/>
              <a:t>Instance</a:t>
            </a:r>
          </a:p>
        </p:txBody>
      </p:sp>
      <p:sp>
        <p:nvSpPr>
          <p:cNvPr id="24594" name="Text Box 215"/>
          <p:cNvSpPr txBox="1">
            <a:spLocks noChangeArrowheads="1"/>
          </p:cNvSpPr>
          <p:nvPr/>
        </p:nvSpPr>
        <p:spPr bwMode="auto">
          <a:xfrm>
            <a:off x="7785100" y="17463"/>
            <a:ext cx="135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FFT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nlogn Time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Text Box 215"/>
          <p:cNvSpPr txBox="1">
            <a:spLocks noChangeArrowheads="1"/>
          </p:cNvSpPr>
          <p:nvPr/>
        </p:nvSpPr>
        <p:spPr bwMode="auto">
          <a:xfrm>
            <a:off x="1917700" y="3367088"/>
            <a:ext cx="5213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f(x) = 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+a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x +a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 + … + 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n-1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264197" name="Text Box 215"/>
          <p:cNvSpPr txBox="1">
            <a:spLocks noChangeArrowheads="1"/>
          </p:cNvSpPr>
          <p:nvPr/>
        </p:nvSpPr>
        <p:spPr bwMode="auto">
          <a:xfrm>
            <a:off x="130175" y="958850"/>
            <a:ext cx="360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input: </a:t>
            </a:r>
            <a:r>
              <a:rPr lang="en-US" altLang="en-US" sz="2000"/>
              <a:t>(start with one x)</a:t>
            </a:r>
            <a:endParaRPr lang="en-US" altLang="en-US"/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r>
              <a:rPr lang="en-US" altLang="en-US" sz="1800" i="1">
                <a:solidFill>
                  <a:schemeClr val="accent1"/>
                </a:solidFill>
              </a:rPr>
              <a:t>&amp;</a:t>
            </a:r>
            <a:r>
              <a:rPr lang="en-US" altLang="en-US" i="1">
                <a:solidFill>
                  <a:schemeClr val="accent1"/>
                </a:solidFill>
              </a:rPr>
              <a:t> x</a:t>
            </a:r>
          </a:p>
        </p:txBody>
      </p:sp>
      <p:sp>
        <p:nvSpPr>
          <p:cNvPr id="264200" name="Text Box 215"/>
          <p:cNvSpPr txBox="1">
            <a:spLocks noChangeArrowheads="1"/>
          </p:cNvSpPr>
          <p:nvPr/>
        </p:nvSpPr>
        <p:spPr bwMode="auto">
          <a:xfrm>
            <a:off x="1841500" y="3795713"/>
            <a:ext cx="5373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      = 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+a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+a</a:t>
            </a:r>
            <a:r>
              <a:rPr lang="en-US" altLang="en-US" i="1" baseline="-25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 + … + a</a:t>
            </a:r>
            <a:r>
              <a:rPr lang="en-US" altLang="en-US" i="1" baseline="-25000">
                <a:solidFill>
                  <a:schemeClr val="accent1"/>
                </a:solidFill>
              </a:rPr>
              <a:t>n-2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n-2</a:t>
            </a:r>
          </a:p>
        </p:txBody>
      </p:sp>
      <p:sp>
        <p:nvSpPr>
          <p:cNvPr id="264201" name="Text Box 215"/>
          <p:cNvSpPr txBox="1">
            <a:spLocks noChangeArrowheads="1"/>
          </p:cNvSpPr>
          <p:nvPr/>
        </p:nvSpPr>
        <p:spPr bwMode="auto">
          <a:xfrm>
            <a:off x="1841500" y="4114800"/>
            <a:ext cx="5530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      + 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x+a</a:t>
            </a:r>
            <a:r>
              <a:rPr lang="en-US" altLang="en-US" i="1" baseline="-25000">
                <a:solidFill>
                  <a:schemeClr val="accent1"/>
                </a:solidFill>
              </a:rPr>
              <a:t>3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3</a:t>
            </a:r>
            <a:r>
              <a:rPr lang="en-US" altLang="en-US" i="1">
                <a:solidFill>
                  <a:schemeClr val="accent1"/>
                </a:solidFill>
              </a:rPr>
              <a:t>+a</a:t>
            </a:r>
            <a:r>
              <a:rPr lang="en-US" altLang="en-US" i="1" baseline="-25000">
                <a:solidFill>
                  <a:schemeClr val="accent1"/>
                </a:solidFill>
              </a:rPr>
              <a:t>5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5</a:t>
            </a:r>
            <a:r>
              <a:rPr lang="en-US" altLang="en-US" i="1">
                <a:solidFill>
                  <a:schemeClr val="accent1"/>
                </a:solidFill>
              </a:rPr>
              <a:t> + … + 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n-1</a:t>
            </a:r>
          </a:p>
        </p:txBody>
      </p:sp>
      <p:sp>
        <p:nvSpPr>
          <p:cNvPr id="264202" name="Text Box 215"/>
          <p:cNvSpPr txBox="1">
            <a:spLocks noChangeArrowheads="1"/>
          </p:cNvSpPr>
          <p:nvPr/>
        </p:nvSpPr>
        <p:spPr bwMode="auto">
          <a:xfrm>
            <a:off x="1839913" y="4557713"/>
            <a:ext cx="5729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      =     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+a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+a</a:t>
            </a:r>
            <a:r>
              <a:rPr lang="en-US" altLang="en-US" i="1" baseline="-25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 + … + a</a:t>
            </a:r>
            <a:r>
              <a:rPr lang="en-US" altLang="en-US" i="1" baseline="-25000">
                <a:solidFill>
                  <a:schemeClr val="accent1"/>
                </a:solidFill>
              </a:rPr>
              <a:t>n-2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n-2</a:t>
            </a:r>
          </a:p>
        </p:txBody>
      </p:sp>
      <p:sp>
        <p:nvSpPr>
          <p:cNvPr id="264203" name="Text Box 215"/>
          <p:cNvSpPr txBox="1">
            <a:spLocks noChangeArrowheads="1"/>
          </p:cNvSpPr>
          <p:nvPr/>
        </p:nvSpPr>
        <p:spPr bwMode="auto">
          <a:xfrm>
            <a:off x="1839913" y="4876800"/>
            <a:ext cx="597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      + x( 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+a</a:t>
            </a:r>
            <a:r>
              <a:rPr lang="en-US" altLang="en-US" i="1" baseline="-25000">
                <a:solidFill>
                  <a:schemeClr val="accent1"/>
                </a:solidFill>
              </a:rPr>
              <a:t>3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+a</a:t>
            </a:r>
            <a:r>
              <a:rPr lang="en-US" altLang="en-US" i="1" baseline="-25000">
                <a:solidFill>
                  <a:schemeClr val="accent1"/>
                </a:solidFill>
              </a:rPr>
              <a:t>5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 + … + 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n-2  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4204" name="Text Box 215"/>
          <p:cNvSpPr txBox="1">
            <a:spLocks noChangeArrowheads="1"/>
          </p:cNvSpPr>
          <p:nvPr/>
        </p:nvSpPr>
        <p:spPr bwMode="auto">
          <a:xfrm>
            <a:off x="1870075" y="5341938"/>
            <a:ext cx="2722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      =     f</a:t>
            </a:r>
            <a:r>
              <a:rPr lang="en-US" altLang="en-US" i="1" baseline="-25000">
                <a:solidFill>
                  <a:schemeClr val="accent1"/>
                </a:solidFill>
              </a:rPr>
              <a:t>even</a:t>
            </a:r>
            <a:r>
              <a:rPr lang="en-US" altLang="en-US" i="1">
                <a:solidFill>
                  <a:schemeClr val="accent1"/>
                </a:solidFill>
              </a:rPr>
              <a:t>(x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  <a:endParaRPr lang="en-US" altLang="en-US" i="1" baseline="30000">
              <a:solidFill>
                <a:schemeClr val="accent1"/>
              </a:solidFill>
            </a:endParaRPr>
          </a:p>
        </p:txBody>
      </p:sp>
      <p:sp>
        <p:nvSpPr>
          <p:cNvPr id="264205" name="Text Box 215"/>
          <p:cNvSpPr txBox="1">
            <a:spLocks noChangeArrowheads="1"/>
          </p:cNvSpPr>
          <p:nvPr/>
        </p:nvSpPr>
        <p:spPr bwMode="auto">
          <a:xfrm>
            <a:off x="1870075" y="5738813"/>
            <a:ext cx="2833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      + x( f</a:t>
            </a:r>
            <a:r>
              <a:rPr lang="en-US" altLang="en-US" i="1" baseline="-25000">
                <a:solidFill>
                  <a:schemeClr val="accent1"/>
                </a:solidFill>
              </a:rPr>
              <a:t>odd</a:t>
            </a:r>
            <a:r>
              <a:rPr lang="en-US" altLang="en-US" i="1">
                <a:solidFill>
                  <a:schemeClr val="accent1"/>
                </a:solidFill>
              </a:rPr>
              <a:t>(x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  <a:r>
              <a:rPr lang="en-US" altLang="en-US" i="1" baseline="30000">
                <a:solidFill>
                  <a:schemeClr val="accent1"/>
                </a:solidFill>
              </a:rPr>
              <a:t> 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4206" name="Text Box 215"/>
          <p:cNvSpPr txBox="1">
            <a:spLocks noChangeArrowheads="1"/>
          </p:cNvSpPr>
          <p:nvPr/>
        </p:nvSpPr>
        <p:spPr bwMode="auto">
          <a:xfrm>
            <a:off x="3625850" y="838200"/>
            <a:ext cx="5705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/>
              <a:t>My output: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f(x) = 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+a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x +a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 + … + 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n-1</a:t>
            </a:r>
          </a:p>
        </p:txBody>
      </p:sp>
      <p:sp>
        <p:nvSpPr>
          <p:cNvPr id="264207" name="Text Box 215"/>
          <p:cNvSpPr txBox="1">
            <a:spLocks noChangeArrowheads="1"/>
          </p:cNvSpPr>
          <p:nvPr/>
        </p:nvSpPr>
        <p:spPr bwMode="auto">
          <a:xfrm>
            <a:off x="152400" y="2057400"/>
            <a:ext cx="4349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even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n-2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r>
              <a:rPr lang="en-US" altLang="en-US" sz="1800" i="1">
                <a:solidFill>
                  <a:schemeClr val="accent1"/>
                </a:solidFill>
              </a:rPr>
              <a:t>&amp;</a:t>
            </a:r>
            <a:r>
              <a:rPr lang="en-US" altLang="en-US" i="1">
                <a:solidFill>
                  <a:schemeClr val="accent1"/>
                </a:solidFill>
              </a:rPr>
              <a:t> ?</a:t>
            </a:r>
          </a:p>
        </p:txBody>
      </p:sp>
      <p:sp>
        <p:nvSpPr>
          <p:cNvPr id="264208" name="Text Box 215"/>
          <p:cNvSpPr txBox="1">
            <a:spLocks noChangeArrowheads="1"/>
          </p:cNvSpPr>
          <p:nvPr/>
        </p:nvSpPr>
        <p:spPr bwMode="auto">
          <a:xfrm>
            <a:off x="4572000" y="2025650"/>
            <a:ext cx="4271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odd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3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5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r>
              <a:rPr lang="en-US" altLang="en-US" sz="1800" i="1">
                <a:solidFill>
                  <a:schemeClr val="accent1"/>
                </a:solidFill>
              </a:rPr>
              <a:t>&amp;</a:t>
            </a:r>
            <a:r>
              <a:rPr lang="en-US" altLang="en-US" i="1">
                <a:solidFill>
                  <a:schemeClr val="accent1"/>
                </a:solidFill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?</a:t>
            </a:r>
            <a:endParaRPr lang="en-US" altLang="en-US" i="1">
              <a:solidFill>
                <a:schemeClr val="accent1"/>
              </a:solidFill>
            </a:endParaRPr>
          </a:p>
        </p:txBody>
      </p:sp>
      <p:sp>
        <p:nvSpPr>
          <p:cNvPr id="264209" name="Text Box 215"/>
          <p:cNvSpPr txBox="1">
            <a:spLocks noChangeArrowheads="1"/>
          </p:cNvSpPr>
          <p:nvPr/>
        </p:nvSpPr>
        <p:spPr bwMode="auto">
          <a:xfrm>
            <a:off x="1295400" y="6338888"/>
            <a:ext cx="4856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      f(x) =  f</a:t>
            </a:r>
            <a:r>
              <a:rPr lang="en-US" altLang="en-US" i="1" baseline="-25000">
                <a:solidFill>
                  <a:schemeClr val="accent1"/>
                </a:solidFill>
              </a:rPr>
              <a:t>even</a:t>
            </a:r>
            <a:r>
              <a:rPr lang="en-US" altLang="en-US" i="1">
                <a:solidFill>
                  <a:schemeClr val="accent1"/>
                </a:solidFill>
              </a:rPr>
              <a:t>(x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+ x  f</a:t>
            </a:r>
            <a:r>
              <a:rPr lang="en-US" altLang="en-US" i="1" baseline="-25000">
                <a:solidFill>
                  <a:schemeClr val="accent1"/>
                </a:solidFill>
              </a:rPr>
              <a:t>odd</a:t>
            </a:r>
            <a:r>
              <a:rPr lang="en-US" altLang="en-US" i="1">
                <a:solidFill>
                  <a:schemeClr val="accent1"/>
                </a:solidFill>
              </a:rPr>
              <a:t>(x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endParaRPr lang="en-US" altLang="en-US" i="1" baseline="30000">
              <a:solidFill>
                <a:schemeClr val="accent1"/>
              </a:solidFill>
            </a:endParaRPr>
          </a:p>
        </p:txBody>
      </p:sp>
      <p:sp>
        <p:nvSpPr>
          <p:cNvPr id="2" name="Text Box 215"/>
          <p:cNvSpPr txBox="1">
            <a:spLocks noChangeArrowheads="1"/>
          </p:cNvSpPr>
          <p:nvPr/>
        </p:nvSpPr>
        <p:spPr bwMode="auto">
          <a:xfrm>
            <a:off x="727075" y="2852738"/>
            <a:ext cx="6294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even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(z) = 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+a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z+a</a:t>
            </a:r>
            <a:r>
              <a:rPr lang="en-US" altLang="en-US" i="1" baseline="-25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z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+a</a:t>
            </a:r>
            <a:r>
              <a:rPr lang="en-US" altLang="en-US" i="1" baseline="-25000">
                <a:solidFill>
                  <a:schemeClr val="accent1"/>
                </a:solidFill>
              </a:rPr>
              <a:t>6</a:t>
            </a:r>
            <a:r>
              <a:rPr lang="en-US" altLang="en-US" i="1">
                <a:solidFill>
                  <a:schemeClr val="accent1"/>
                </a:solidFill>
              </a:rPr>
              <a:t>z</a:t>
            </a:r>
            <a:r>
              <a:rPr lang="en-US" altLang="en-US" i="1" baseline="30000">
                <a:solidFill>
                  <a:schemeClr val="accent1"/>
                </a:solidFill>
              </a:rPr>
              <a:t>3</a:t>
            </a:r>
            <a:r>
              <a:rPr lang="en-US" altLang="en-US" i="1">
                <a:solidFill>
                  <a:schemeClr val="accent1"/>
                </a:solidFill>
              </a:rPr>
              <a:t>+ … + a</a:t>
            </a:r>
            <a:r>
              <a:rPr lang="en-US" altLang="en-US" i="1" baseline="-25000">
                <a:solidFill>
                  <a:schemeClr val="accent1"/>
                </a:solidFill>
              </a:rPr>
              <a:t>n-2</a:t>
            </a:r>
            <a:r>
              <a:rPr lang="en-US" altLang="en-US" i="1">
                <a:solidFill>
                  <a:schemeClr val="accent1"/>
                </a:solidFill>
              </a:rPr>
              <a:t>z</a:t>
            </a:r>
            <a:r>
              <a:rPr lang="en-US" altLang="en-US" i="1" baseline="30000">
                <a:solidFill>
                  <a:schemeClr val="accent1"/>
                </a:solidFill>
              </a:rPr>
              <a:t>n/2-1</a:t>
            </a:r>
          </a:p>
        </p:txBody>
      </p:sp>
      <p:sp>
        <p:nvSpPr>
          <p:cNvPr id="25616" name="Text Box 215"/>
          <p:cNvSpPr txBox="1">
            <a:spLocks noChangeArrowheads="1"/>
          </p:cNvSpPr>
          <p:nvPr/>
        </p:nvSpPr>
        <p:spPr bwMode="auto">
          <a:xfrm>
            <a:off x="7785100" y="17463"/>
            <a:ext cx="135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FFT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nlogn Time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4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4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4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4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4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4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/>
      <p:bldP spid="264197" grpId="0"/>
      <p:bldP spid="264200" grpId="0"/>
      <p:bldP spid="264201" grpId="0"/>
      <p:bldP spid="264202" grpId="0"/>
      <p:bldP spid="264203" grpId="0"/>
      <p:bldP spid="264204" grpId="0"/>
      <p:bldP spid="264205" grpId="0"/>
      <p:bldP spid="264206" grpId="0"/>
      <p:bldP spid="26420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26627" name="Text Box 215"/>
          <p:cNvSpPr txBox="1">
            <a:spLocks noChangeArrowheads="1"/>
          </p:cNvSpPr>
          <p:nvPr/>
        </p:nvSpPr>
        <p:spPr bwMode="auto">
          <a:xfrm>
            <a:off x="130175" y="958850"/>
            <a:ext cx="360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input: </a:t>
            </a:r>
            <a:r>
              <a:rPr lang="en-US" altLang="en-US" sz="2000"/>
              <a:t>(start with one x)</a:t>
            </a:r>
            <a:endParaRPr lang="en-US" altLang="en-US"/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r>
              <a:rPr lang="en-US" altLang="en-US" sz="1800" i="1">
                <a:solidFill>
                  <a:schemeClr val="accent1"/>
                </a:solidFill>
              </a:rPr>
              <a:t>&amp;</a:t>
            </a:r>
            <a:r>
              <a:rPr lang="en-US" altLang="en-US" i="1">
                <a:solidFill>
                  <a:schemeClr val="accent1"/>
                </a:solidFill>
              </a:rPr>
              <a:t> x</a:t>
            </a:r>
          </a:p>
        </p:txBody>
      </p:sp>
      <p:sp>
        <p:nvSpPr>
          <p:cNvPr id="26628" name="Text Box 215"/>
          <p:cNvSpPr txBox="1">
            <a:spLocks noChangeArrowheads="1"/>
          </p:cNvSpPr>
          <p:nvPr/>
        </p:nvSpPr>
        <p:spPr bwMode="auto">
          <a:xfrm>
            <a:off x="3625850" y="838200"/>
            <a:ext cx="5705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/>
              <a:t>My output: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f(x) = 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+a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x +a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 + … + 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n-1</a:t>
            </a:r>
          </a:p>
        </p:txBody>
      </p:sp>
      <p:sp>
        <p:nvSpPr>
          <p:cNvPr id="266252" name="Text Box 215"/>
          <p:cNvSpPr txBox="1">
            <a:spLocks noChangeArrowheads="1"/>
          </p:cNvSpPr>
          <p:nvPr/>
        </p:nvSpPr>
        <p:spPr bwMode="auto">
          <a:xfrm>
            <a:off x="152400" y="2057400"/>
            <a:ext cx="44497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even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n-2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r>
              <a:rPr lang="en-US" altLang="en-US" sz="1800" i="1">
                <a:solidFill>
                  <a:schemeClr val="accent1"/>
                </a:solidFill>
              </a:rPr>
              <a:t>&amp;</a:t>
            </a:r>
            <a:r>
              <a:rPr lang="en-US" altLang="en-US" i="1">
                <a:solidFill>
                  <a:schemeClr val="accent1"/>
                </a:solidFill>
              </a:rPr>
              <a:t> 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66253" name="Text Box 215"/>
          <p:cNvSpPr txBox="1">
            <a:spLocks noChangeArrowheads="1"/>
          </p:cNvSpPr>
          <p:nvPr/>
        </p:nvSpPr>
        <p:spPr bwMode="auto">
          <a:xfrm>
            <a:off x="4572000" y="2025650"/>
            <a:ext cx="4371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odd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3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5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r>
              <a:rPr lang="en-US" altLang="en-US" sz="1800" i="1">
                <a:solidFill>
                  <a:schemeClr val="accent1"/>
                </a:solidFill>
              </a:rPr>
              <a:t>&amp;</a:t>
            </a:r>
            <a:r>
              <a:rPr lang="en-US" altLang="en-US" i="1">
                <a:solidFill>
                  <a:schemeClr val="accent1"/>
                </a:solidFill>
              </a:rPr>
              <a:t> 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66254" name="Text Box 215"/>
          <p:cNvSpPr txBox="1">
            <a:spLocks noChangeArrowheads="1"/>
          </p:cNvSpPr>
          <p:nvPr/>
        </p:nvSpPr>
        <p:spPr bwMode="auto">
          <a:xfrm>
            <a:off x="163513" y="3200400"/>
            <a:ext cx="3114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1</a:t>
            </a:r>
            <a:r>
              <a:rPr lang="en-US" altLang="en-US" baseline="30000">
                <a:sym typeface="Symbol" pitchFamily="18" charset="2"/>
              </a:rPr>
              <a:t>st</a:t>
            </a:r>
            <a:r>
              <a:rPr lang="en-US" altLang="en-US">
                <a:sym typeface="Symbol" pitchFamily="18" charset="2"/>
              </a:rPr>
              <a:t> friend’s output: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even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f</a:t>
            </a:r>
            <a:r>
              <a:rPr lang="en-US" altLang="en-US" i="1" baseline="-25000">
                <a:solidFill>
                  <a:schemeClr val="accent1"/>
                </a:solidFill>
              </a:rPr>
              <a:t>even</a:t>
            </a:r>
            <a:r>
              <a:rPr lang="en-US" altLang="en-US" i="1">
                <a:solidFill>
                  <a:schemeClr val="accent1"/>
                </a:solidFill>
              </a:rPr>
              <a:t>(x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  <a:endParaRPr lang="en-US" altLang="en-US" i="1" baseline="30000">
              <a:solidFill>
                <a:schemeClr val="accent1"/>
              </a:solidFill>
            </a:endParaRPr>
          </a:p>
        </p:txBody>
      </p:sp>
      <p:sp>
        <p:nvSpPr>
          <p:cNvPr id="266256" name="Text Box 215"/>
          <p:cNvSpPr txBox="1">
            <a:spLocks noChangeArrowheads="1"/>
          </p:cNvSpPr>
          <p:nvPr/>
        </p:nvSpPr>
        <p:spPr bwMode="auto">
          <a:xfrm>
            <a:off x="4581525" y="3124200"/>
            <a:ext cx="31384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baseline="30000">
                <a:sym typeface="Symbol" pitchFamily="18" charset="2"/>
              </a:rPr>
              <a:t>2nd</a:t>
            </a:r>
            <a:r>
              <a:rPr lang="en-US" altLang="en-US">
                <a:sym typeface="Symbol" pitchFamily="18" charset="2"/>
              </a:rPr>
              <a:t> friend’s output: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odd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f</a:t>
            </a:r>
            <a:r>
              <a:rPr lang="en-US" altLang="en-US" i="1" baseline="-25000">
                <a:solidFill>
                  <a:schemeClr val="accent1"/>
                </a:solidFill>
              </a:rPr>
              <a:t>odd</a:t>
            </a:r>
            <a:r>
              <a:rPr lang="en-US" altLang="en-US" i="1">
                <a:solidFill>
                  <a:schemeClr val="accent1"/>
                </a:solidFill>
              </a:rPr>
              <a:t>(x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  <a:endParaRPr lang="en-US" altLang="en-US" i="1" baseline="30000">
              <a:solidFill>
                <a:schemeClr val="accent1"/>
              </a:solidFill>
            </a:endParaRPr>
          </a:p>
        </p:txBody>
      </p:sp>
      <p:sp>
        <p:nvSpPr>
          <p:cNvPr id="266257" name="Text Box 215"/>
          <p:cNvSpPr txBox="1">
            <a:spLocks noChangeArrowheads="1"/>
          </p:cNvSpPr>
          <p:nvPr/>
        </p:nvSpPr>
        <p:spPr bwMode="auto">
          <a:xfrm>
            <a:off x="1295400" y="6338888"/>
            <a:ext cx="4856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      f(x) =  f</a:t>
            </a:r>
            <a:r>
              <a:rPr lang="en-US" altLang="en-US" i="1" baseline="-25000">
                <a:solidFill>
                  <a:schemeClr val="accent1"/>
                </a:solidFill>
              </a:rPr>
              <a:t>even</a:t>
            </a:r>
            <a:r>
              <a:rPr lang="en-US" altLang="en-US" i="1">
                <a:solidFill>
                  <a:schemeClr val="accent1"/>
                </a:solidFill>
              </a:rPr>
              <a:t>(x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+ x  f</a:t>
            </a:r>
            <a:r>
              <a:rPr lang="en-US" altLang="en-US" i="1" baseline="-25000">
                <a:solidFill>
                  <a:schemeClr val="accent1"/>
                </a:solidFill>
              </a:rPr>
              <a:t>odd</a:t>
            </a:r>
            <a:r>
              <a:rPr lang="en-US" altLang="en-US" i="1">
                <a:solidFill>
                  <a:schemeClr val="accent1"/>
                </a:solidFill>
              </a:rPr>
              <a:t>(x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endParaRPr lang="en-US" altLang="en-US" i="1" baseline="30000">
              <a:solidFill>
                <a:schemeClr val="accent1"/>
              </a:solidFill>
            </a:endParaRPr>
          </a:p>
        </p:txBody>
      </p:sp>
      <p:sp>
        <p:nvSpPr>
          <p:cNvPr id="266258" name="Text Box 215"/>
          <p:cNvSpPr txBox="1">
            <a:spLocks noChangeArrowheads="1"/>
          </p:cNvSpPr>
          <p:nvPr/>
        </p:nvSpPr>
        <p:spPr bwMode="auto">
          <a:xfrm>
            <a:off x="2030413" y="4343400"/>
            <a:ext cx="54816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/>
              <a:t>My output: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f(x) =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even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+ x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odd</a:t>
            </a:r>
          </a:p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T(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 = 2 T(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/2) + </a:t>
            </a:r>
            <a:r>
              <a:rPr lang="en-US" altLang="en-US" i="1">
                <a:sym typeface="Symbol" pitchFamily="18" charset="2"/>
              </a:rPr>
              <a:t>O</a:t>
            </a:r>
            <a:r>
              <a:rPr lang="en-US" altLang="en-US">
                <a:sym typeface="Symbol" pitchFamily="18" charset="2"/>
              </a:rPr>
              <a:t>(1) </a:t>
            </a:r>
          </a:p>
          <a:p>
            <a:pPr algn="l" eaLnBrk="1" hangingPunct="1"/>
            <a:r>
              <a:rPr lang="en-US" altLang="en-US">
                <a:sym typeface="Symbol" pitchFamily="18" charset="2"/>
              </a:rPr>
              <a:t>     = </a:t>
            </a:r>
            <a:r>
              <a:rPr lang="en-US" altLang="en-US" i="1">
                <a:sym typeface="Symbol" pitchFamily="18" charset="2"/>
              </a:rPr>
              <a:t>O</a:t>
            </a:r>
            <a:r>
              <a:rPr lang="en-US" altLang="en-US">
                <a:sym typeface="Symbol" pitchFamily="18" charset="2"/>
              </a:rPr>
              <a:t>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</a:t>
            </a:r>
          </a:p>
          <a:p>
            <a:pPr algn="l" eaLnBrk="1" hangingPunct="1"/>
            <a:r>
              <a:rPr lang="en-US" altLang="en-US">
                <a:sym typeface="Symbol" pitchFamily="18" charset="2"/>
              </a:rPr>
              <a:t>Ok. So it takes </a:t>
            </a:r>
            <a:r>
              <a:rPr lang="en-US" altLang="en-US" i="1">
                <a:sym typeface="Symbol" pitchFamily="18" charset="2"/>
              </a:rPr>
              <a:t>O</a:t>
            </a:r>
            <a:r>
              <a:rPr lang="en-US" altLang="en-US">
                <a:sym typeface="Symbol" pitchFamily="18" charset="2"/>
              </a:rPr>
              <a:t>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 time to evaluate.</a:t>
            </a:r>
          </a:p>
          <a:p>
            <a:pPr algn="l"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26635" name="Text Box 215"/>
          <p:cNvSpPr txBox="1">
            <a:spLocks noChangeArrowheads="1"/>
          </p:cNvSpPr>
          <p:nvPr/>
        </p:nvSpPr>
        <p:spPr bwMode="auto">
          <a:xfrm>
            <a:off x="7785100" y="17463"/>
            <a:ext cx="135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FFT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nlogn Time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265220" name="Text Box 215"/>
          <p:cNvSpPr txBox="1">
            <a:spLocks noChangeArrowheads="1"/>
          </p:cNvSpPr>
          <p:nvPr/>
        </p:nvSpPr>
        <p:spPr bwMode="auto">
          <a:xfrm>
            <a:off x="665163" y="749300"/>
            <a:ext cx="30702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input: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5221" name="Text Box 215"/>
          <p:cNvSpPr txBox="1">
            <a:spLocks noChangeArrowheads="1"/>
          </p:cNvSpPr>
          <p:nvPr/>
        </p:nvSpPr>
        <p:spPr bwMode="auto">
          <a:xfrm>
            <a:off x="4479925" y="773113"/>
            <a:ext cx="29876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output: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(y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,y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,y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,…,y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 = f(x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5229" name="Text Box 215"/>
          <p:cNvSpPr txBox="1">
            <a:spLocks noChangeArrowheads="1"/>
          </p:cNvSpPr>
          <p:nvPr/>
        </p:nvSpPr>
        <p:spPr bwMode="auto">
          <a:xfrm>
            <a:off x="152400" y="2241550"/>
            <a:ext cx="38163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even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5231" name="Text Box 215"/>
          <p:cNvSpPr txBox="1">
            <a:spLocks noChangeArrowheads="1"/>
          </p:cNvSpPr>
          <p:nvPr/>
        </p:nvSpPr>
        <p:spPr bwMode="auto">
          <a:xfrm>
            <a:off x="4516438" y="2209800"/>
            <a:ext cx="37385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odd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3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5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5232" name="Text Box 215"/>
          <p:cNvSpPr txBox="1">
            <a:spLocks noChangeArrowheads="1"/>
          </p:cNvSpPr>
          <p:nvPr/>
        </p:nvSpPr>
        <p:spPr bwMode="auto">
          <a:xfrm>
            <a:off x="163513" y="3778250"/>
            <a:ext cx="37957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1</a:t>
            </a:r>
            <a:r>
              <a:rPr lang="en-US" altLang="en-US" baseline="30000">
                <a:sym typeface="Symbol" pitchFamily="18" charset="2"/>
              </a:rPr>
              <a:t>st</a:t>
            </a:r>
            <a:r>
              <a:rPr lang="en-US" altLang="en-US">
                <a:sym typeface="Symbol" pitchFamily="18" charset="2"/>
              </a:rPr>
              <a:t> friend’s output: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i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&lt;even,i&gt;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f</a:t>
            </a:r>
            <a:r>
              <a:rPr lang="en-US" altLang="en-US" i="1" baseline="-25000">
                <a:solidFill>
                  <a:schemeClr val="accent1"/>
                </a:solidFill>
              </a:rPr>
              <a:t>even</a:t>
            </a:r>
            <a:r>
              <a:rPr lang="en-US" altLang="en-US" i="1">
                <a:solidFill>
                  <a:schemeClr val="accent1"/>
                </a:solidFill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  <a:endParaRPr lang="en-US" altLang="en-US" i="1" baseline="30000">
              <a:solidFill>
                <a:schemeClr val="accent1"/>
              </a:solidFill>
            </a:endParaRPr>
          </a:p>
        </p:txBody>
      </p:sp>
      <p:sp>
        <p:nvSpPr>
          <p:cNvPr id="265233" name="Text Box 215"/>
          <p:cNvSpPr txBox="1">
            <a:spLocks noChangeArrowheads="1"/>
          </p:cNvSpPr>
          <p:nvPr/>
        </p:nvSpPr>
        <p:spPr bwMode="auto">
          <a:xfrm>
            <a:off x="4581525" y="3702050"/>
            <a:ext cx="3640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2</a:t>
            </a:r>
            <a:r>
              <a:rPr lang="en-US" altLang="en-US" baseline="30000">
                <a:sym typeface="Symbol" pitchFamily="18" charset="2"/>
              </a:rPr>
              <a:t>nd</a:t>
            </a:r>
            <a:r>
              <a:rPr lang="en-US" altLang="en-US">
                <a:sym typeface="Symbol" pitchFamily="18" charset="2"/>
              </a:rPr>
              <a:t> friend’s output: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i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&lt;odd,i&gt;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f</a:t>
            </a:r>
            <a:r>
              <a:rPr lang="en-US" altLang="en-US" i="1" baseline="-25000">
                <a:solidFill>
                  <a:schemeClr val="accent1"/>
                </a:solidFill>
              </a:rPr>
              <a:t>odd</a:t>
            </a:r>
            <a:r>
              <a:rPr lang="en-US" altLang="en-US" i="1">
                <a:solidFill>
                  <a:schemeClr val="accent1"/>
                </a:solidFill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5234" name="Text Box 215"/>
          <p:cNvSpPr txBox="1">
            <a:spLocks noChangeArrowheads="1"/>
          </p:cNvSpPr>
          <p:nvPr/>
        </p:nvSpPr>
        <p:spPr bwMode="auto">
          <a:xfrm>
            <a:off x="2030413" y="4813300"/>
            <a:ext cx="4938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/>
              <a:t>My output: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i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f(x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i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) =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&lt;even,i&gt;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+ x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i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&lt;odd,i&gt;</a:t>
            </a:r>
          </a:p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T(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 = 2 T(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/2) + </a:t>
            </a:r>
            <a:r>
              <a:rPr lang="en-US" altLang="en-US" i="1">
                <a:sym typeface="Symbol" pitchFamily="18" charset="2"/>
              </a:rPr>
              <a:t>O</a:t>
            </a:r>
            <a:r>
              <a:rPr lang="en-US" altLang="en-US">
                <a:sym typeface="Symbol" pitchFamily="18" charset="2"/>
              </a:rPr>
              <a:t>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 </a:t>
            </a:r>
          </a:p>
          <a:p>
            <a:pPr algn="l" eaLnBrk="1" hangingPunct="1"/>
            <a:r>
              <a:rPr lang="en-US" altLang="en-US">
                <a:sym typeface="Symbol" pitchFamily="18" charset="2"/>
              </a:rPr>
              <a:t>     = </a:t>
            </a:r>
            <a:r>
              <a:rPr lang="en-US" altLang="en-US" i="1">
                <a:sym typeface="Symbol" pitchFamily="18" charset="2"/>
              </a:rPr>
              <a:t>O</a:t>
            </a:r>
            <a:r>
              <a:rPr lang="en-US" altLang="en-US">
                <a:sym typeface="Symbol" pitchFamily="18" charset="2"/>
              </a:rPr>
              <a:t>(</a:t>
            </a:r>
            <a:r>
              <a:rPr lang="en-US" altLang="en-US" i="1">
                <a:sym typeface="Symbol" pitchFamily="18" charset="2"/>
              </a:rPr>
              <a:t>n log n</a:t>
            </a:r>
            <a:r>
              <a:rPr lang="en-US" altLang="en-US">
                <a:sym typeface="Symbol" pitchFamily="18" charset="2"/>
              </a:rPr>
              <a:t>)</a:t>
            </a:r>
            <a:endParaRPr lang="en-US" alt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5181600"/>
            <a:ext cx="2438400" cy="1676400"/>
            <a:chOff x="0" y="3264"/>
            <a:chExt cx="1536" cy="1056"/>
          </a:xfrm>
        </p:grpSpPr>
        <p:grpSp>
          <p:nvGrpSpPr>
            <p:cNvPr id="27660" name="Group 41"/>
            <p:cNvGrpSpPr>
              <a:grpSpLocks/>
            </p:cNvGrpSpPr>
            <p:nvPr/>
          </p:nvGrpSpPr>
          <p:grpSpPr bwMode="auto">
            <a:xfrm flipH="1">
              <a:off x="240" y="3264"/>
              <a:ext cx="240" cy="626"/>
              <a:chOff x="2308" y="1513"/>
              <a:chExt cx="1162" cy="2570"/>
            </a:xfrm>
          </p:grpSpPr>
          <p:grpSp>
            <p:nvGrpSpPr>
              <p:cNvPr id="27662" name="Group 4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7670" name="Freeform 4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Freeform 4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2" name="Freeform 4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Freeform 4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Freeform 4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Freeform 4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3" name="Freeform 4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Freeform 5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5" name="Oval 5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66" name="Oval 5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67" name="Oval 5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68" name="Oval 5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69" name="Oval 5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27661" name="AutoShape 43"/>
            <p:cNvSpPr>
              <a:spLocks noChangeArrowheads="1"/>
            </p:cNvSpPr>
            <p:nvPr/>
          </p:nvSpPr>
          <p:spPr bwMode="auto">
            <a:xfrm>
              <a:off x="0" y="3552"/>
              <a:ext cx="1536" cy="768"/>
            </a:xfrm>
            <a:prstGeom prst="wedgeRoundRectCallout">
              <a:avLst>
                <a:gd name="adj1" fmla="val -21681"/>
                <a:gd name="adj2" fmla="val -70315"/>
                <a:gd name="adj3" fmla="val 16667"/>
              </a:avLst>
            </a:prstGeom>
            <a:noFill/>
            <a:ln w="25400" cap="sq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chemeClr val="hlink"/>
                  </a:solidFill>
                </a:rPr>
                <a:t>Wow! </a:t>
              </a:r>
            </a:p>
            <a:p>
              <a:r>
                <a:rPr lang="en-US" altLang="en-US">
                  <a:solidFill>
                    <a:schemeClr val="hlink"/>
                  </a:solidFill>
                </a:rPr>
                <a:t>That was easy.</a:t>
              </a:r>
            </a:p>
          </p:txBody>
        </p:sp>
      </p:grpSp>
      <p:sp>
        <p:nvSpPr>
          <p:cNvPr id="27659" name="Text Box 215"/>
          <p:cNvSpPr txBox="1">
            <a:spLocks noChangeArrowheads="1"/>
          </p:cNvSpPr>
          <p:nvPr/>
        </p:nvSpPr>
        <p:spPr bwMode="auto">
          <a:xfrm>
            <a:off x="7785100" y="17463"/>
            <a:ext cx="135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FFT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nlogn Time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5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5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5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5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5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5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5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5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5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5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5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5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5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5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0" grpId="0"/>
      <p:bldP spid="265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14800" y="1905000"/>
            <a:ext cx="4864100" cy="3781425"/>
            <a:chOff x="4114800" y="2895600"/>
            <a:chExt cx="4864100" cy="3781425"/>
          </a:xfrm>
        </p:grpSpPr>
        <p:pic>
          <p:nvPicPr>
            <p:cNvPr id="127008" name="Picture 13" descr="http://www.writerscafe.org/uploads/stories/a470d30f0761981bfce015d454ba7db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95600"/>
              <a:ext cx="4864100" cy="378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9" name="Text Box 215"/>
            <p:cNvSpPr txBox="1">
              <a:spLocks noChangeArrowheads="1"/>
            </p:cNvSpPr>
            <p:nvPr/>
          </p:nvSpPr>
          <p:spPr bwMode="auto">
            <a:xfrm>
              <a:off x="4580467" y="5153561"/>
              <a:ext cx="403604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Swings, capacitors, and inductors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all resonate at a given frequency,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which is how the circuit picks out</a:t>
              </a:r>
              <a:b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</a:b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the contribution of a given frequency.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95263" y="2562225"/>
            <a:ext cx="3767137" cy="2501900"/>
            <a:chOff x="195263" y="2562225"/>
            <a:chExt cx="3767137" cy="2501900"/>
          </a:xfrm>
        </p:grpSpPr>
        <p:pic>
          <p:nvPicPr>
            <p:cNvPr id="127000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3" y="3324225"/>
              <a:ext cx="3767137" cy="17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1" name="Rectangle 20"/>
            <p:cNvSpPr>
              <a:spLocks noChangeArrowheads="1"/>
            </p:cNvSpPr>
            <p:nvPr/>
          </p:nvSpPr>
          <p:spPr bwMode="auto">
            <a:xfrm>
              <a:off x="914082" y="2562225"/>
              <a:ext cx="2133918" cy="646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Find the contribution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of each frequency</a:t>
              </a:r>
              <a:endPara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685800" y="758825"/>
            <a:ext cx="2971800" cy="1360487"/>
            <a:chOff x="152400" y="5117068"/>
            <a:chExt cx="2971800" cy="1359932"/>
          </a:xfrm>
        </p:grpSpPr>
        <p:sp>
          <p:nvSpPr>
            <p:cNvPr id="21" name="Rectangle 56"/>
            <p:cNvSpPr>
              <a:spLocks noChangeArrowheads="1"/>
            </p:cNvSpPr>
            <p:nvPr/>
          </p:nvSpPr>
          <p:spPr bwMode="auto">
            <a:xfrm>
              <a:off x="202824" y="5117068"/>
              <a:ext cx="2921376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sz="1800" dirty="0">
                  <a:solidFill>
                    <a:srgbClr val="000000"/>
                  </a:solidFill>
                </a:rPr>
                <a:t>A discrete periodic function</a:t>
              </a:r>
            </a:p>
          </p:txBody>
        </p:sp>
        <p:grpSp>
          <p:nvGrpSpPr>
            <p:cNvPr id="22" name="Group 54"/>
            <p:cNvGrpSpPr>
              <a:grpSpLocks/>
            </p:cNvGrpSpPr>
            <p:nvPr/>
          </p:nvGrpSpPr>
          <p:grpSpPr bwMode="auto">
            <a:xfrm>
              <a:off x="152400" y="5433476"/>
              <a:ext cx="2954866" cy="1043524"/>
              <a:chOff x="2226734" y="1547276"/>
              <a:chExt cx="2954866" cy="1043524"/>
            </a:xfrm>
          </p:grpSpPr>
          <p:pic>
            <p:nvPicPr>
              <p:cNvPr id="23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1612151"/>
                <a:ext cx="2895600" cy="962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6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2413854"/>
                <a:ext cx="838200" cy="143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" name="Straight Arrow Connector 60"/>
              <p:cNvCxnSpPr>
                <a:cxnSpLocks noChangeShapeType="1"/>
              </p:cNvCxnSpPr>
              <p:nvPr/>
            </p:nvCxnSpPr>
            <p:spPr bwMode="auto">
              <a:xfrm>
                <a:off x="4910664" y="2388456"/>
                <a:ext cx="228600" cy="0"/>
              </a:xfrm>
              <a:prstGeom prst="straightConnector1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TextBox 61"/>
              <p:cNvSpPr txBox="1">
                <a:spLocks noChangeArrowheads="1"/>
              </p:cNvSpPr>
              <p:nvPr/>
            </p:nvSpPr>
            <p:spPr bwMode="auto">
              <a:xfrm>
                <a:off x="4909766" y="2329190"/>
                <a:ext cx="223139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CA" altLang="en-US" sz="1100">
                    <a:solidFill>
                      <a:srgbClr val="000000"/>
                    </a:solidFill>
                  </a:rPr>
                  <a:t>j</a:t>
                </a:r>
              </a:p>
            </p:txBody>
          </p:sp>
          <p:sp>
            <p:nvSpPr>
              <p:cNvPr id="27" name="Rectangle 67"/>
              <p:cNvSpPr>
                <a:spLocks noChangeArrowheads="1"/>
              </p:cNvSpPr>
              <p:nvPr/>
            </p:nvSpPr>
            <p:spPr bwMode="auto">
              <a:xfrm>
                <a:off x="2226734" y="1547276"/>
                <a:ext cx="4427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400">
                    <a:solidFill>
                      <a:srgbClr val="000000"/>
                    </a:solidFill>
                  </a:rPr>
                  <a:t>y[j]</a:t>
                </a:r>
              </a:p>
            </p:txBody>
          </p:sp>
        </p:grp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67661" y="5867400"/>
            <a:ext cx="7590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Expressing a function as a sum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 of sine and cosine functions.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  <a:sym typeface="Symbol" pitchFamily="18" charset="2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0574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13414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28675" name="Text Box 215"/>
          <p:cNvSpPr txBox="1">
            <a:spLocks noChangeArrowheads="1"/>
          </p:cNvSpPr>
          <p:nvPr/>
        </p:nvSpPr>
        <p:spPr bwMode="auto">
          <a:xfrm>
            <a:off x="665163" y="749300"/>
            <a:ext cx="30702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input: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8676" name="Text Box 215"/>
          <p:cNvSpPr txBox="1">
            <a:spLocks noChangeArrowheads="1"/>
          </p:cNvSpPr>
          <p:nvPr/>
        </p:nvSpPr>
        <p:spPr bwMode="auto">
          <a:xfrm>
            <a:off x="152400" y="2241550"/>
            <a:ext cx="38163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even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81291" name="AutoShape 43"/>
          <p:cNvSpPr>
            <a:spLocks noChangeArrowheads="1"/>
          </p:cNvSpPr>
          <p:nvPr/>
        </p:nvSpPr>
        <p:spPr bwMode="auto">
          <a:xfrm>
            <a:off x="2133600" y="5638800"/>
            <a:ext cx="2438400" cy="762000"/>
          </a:xfrm>
          <a:prstGeom prst="wedgeRoundRectCallout">
            <a:avLst>
              <a:gd name="adj1" fmla="val -104949"/>
              <a:gd name="adj2" fmla="val -71667"/>
              <a:gd name="adj3" fmla="val 16667"/>
            </a:avLst>
          </a:prstGeom>
          <a:noFill/>
          <a:ln w="25400" cap="sq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Oops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4441825" y="1196975"/>
            <a:ext cx="2871788" cy="2460625"/>
            <a:chOff x="2798" y="754"/>
            <a:chExt cx="1809" cy="1550"/>
          </a:xfrm>
        </p:grpSpPr>
        <p:sp>
          <p:nvSpPr>
            <p:cNvPr id="28721" name="Line 27"/>
            <p:cNvSpPr>
              <a:spLocks noChangeShapeType="1"/>
            </p:cNvSpPr>
            <p:nvPr/>
          </p:nvSpPr>
          <p:spPr bwMode="auto">
            <a:xfrm flipH="1">
              <a:off x="2798" y="933"/>
              <a:ext cx="336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22" name="Rectangle 28"/>
            <p:cNvSpPr>
              <a:spLocks noChangeArrowheads="1"/>
            </p:cNvSpPr>
            <p:nvPr/>
          </p:nvSpPr>
          <p:spPr bwMode="auto">
            <a:xfrm>
              <a:off x="3178" y="754"/>
              <a:ext cx="1327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i="1"/>
                <a:t>n</a:t>
              </a:r>
              <a:r>
                <a:rPr lang="en-US" altLang="en-US"/>
                <a:t> coefficients</a:t>
              </a:r>
            </a:p>
            <a:p>
              <a:pPr algn="l" eaLnBrk="1" hangingPunct="1"/>
              <a:r>
                <a:rPr lang="en-US" altLang="en-US" i="1"/>
                <a:t>n</a:t>
              </a:r>
              <a:r>
                <a:rPr lang="en-US" altLang="en-US"/>
                <a:t> values of </a:t>
              </a:r>
              <a:r>
                <a:rPr lang="en-US" altLang="en-US" i="1">
                  <a:solidFill>
                    <a:schemeClr val="accent1"/>
                  </a:solidFill>
                </a:rPr>
                <a:t>x</a:t>
              </a:r>
            </a:p>
          </p:txBody>
        </p:sp>
        <p:sp>
          <p:nvSpPr>
            <p:cNvPr id="28723" name="Line 29"/>
            <p:cNvSpPr>
              <a:spLocks noChangeShapeType="1"/>
            </p:cNvSpPr>
            <p:nvPr/>
          </p:nvSpPr>
          <p:spPr bwMode="auto">
            <a:xfrm flipH="1">
              <a:off x="2805" y="1227"/>
              <a:ext cx="336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24" name="Line 30"/>
            <p:cNvSpPr>
              <a:spLocks noChangeShapeType="1"/>
            </p:cNvSpPr>
            <p:nvPr/>
          </p:nvSpPr>
          <p:spPr bwMode="auto">
            <a:xfrm flipH="1">
              <a:off x="2798" y="1887"/>
              <a:ext cx="336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25" name="Rectangle 31"/>
            <p:cNvSpPr>
              <a:spLocks noChangeArrowheads="1"/>
            </p:cNvSpPr>
            <p:nvPr/>
          </p:nvSpPr>
          <p:spPr bwMode="auto">
            <a:xfrm>
              <a:off x="3178" y="1708"/>
              <a:ext cx="1429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i="1" baseline="30000"/>
                <a:t>n</a:t>
              </a:r>
              <a:r>
                <a:rPr lang="en-US" altLang="en-US" i="1"/>
                <a:t>/</a:t>
              </a:r>
              <a:r>
                <a:rPr lang="en-US" altLang="en-US" i="1" baseline="-25000"/>
                <a:t>2</a:t>
              </a:r>
              <a:r>
                <a:rPr lang="en-US" altLang="en-US"/>
                <a:t> coefficients</a:t>
              </a:r>
            </a:p>
            <a:p>
              <a:pPr algn="l" eaLnBrk="1" hangingPunct="1"/>
              <a:r>
                <a:rPr lang="en-US" altLang="en-US" i="1"/>
                <a:t>n</a:t>
              </a:r>
              <a:r>
                <a:rPr lang="en-US" altLang="en-US"/>
                <a:t> values of </a:t>
              </a:r>
              <a:r>
                <a:rPr lang="en-US" altLang="en-US" i="1">
                  <a:solidFill>
                    <a:schemeClr val="accent1"/>
                  </a:solidFill>
                </a:rPr>
                <a:t>x</a:t>
              </a:r>
            </a:p>
          </p:txBody>
        </p:sp>
        <p:sp>
          <p:nvSpPr>
            <p:cNvPr id="28726" name="Line 32"/>
            <p:cNvSpPr>
              <a:spLocks noChangeShapeType="1"/>
            </p:cNvSpPr>
            <p:nvPr/>
          </p:nvSpPr>
          <p:spPr bwMode="auto">
            <a:xfrm flipH="1">
              <a:off x="2805" y="2181"/>
              <a:ext cx="336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990600" y="3733800"/>
            <a:ext cx="3581400" cy="1600200"/>
            <a:chOff x="624" y="2352"/>
            <a:chExt cx="2256" cy="1008"/>
          </a:xfrm>
        </p:grpSpPr>
        <p:grpSp>
          <p:nvGrpSpPr>
            <p:cNvPr id="28696" name="Group 8"/>
            <p:cNvGrpSpPr>
              <a:grpSpLocks/>
            </p:cNvGrpSpPr>
            <p:nvPr/>
          </p:nvGrpSpPr>
          <p:grpSpPr bwMode="auto">
            <a:xfrm>
              <a:off x="624" y="2352"/>
              <a:ext cx="278" cy="672"/>
              <a:chOff x="864" y="465"/>
              <a:chExt cx="1046" cy="2358"/>
            </a:xfrm>
          </p:grpSpPr>
          <p:grpSp>
            <p:nvGrpSpPr>
              <p:cNvPr id="28698" name="Group 9"/>
              <p:cNvGrpSpPr>
                <a:grpSpLocks/>
              </p:cNvGrpSpPr>
              <p:nvPr/>
            </p:nvGrpSpPr>
            <p:grpSpPr bwMode="auto">
              <a:xfrm>
                <a:off x="864" y="465"/>
                <a:ext cx="1008" cy="2319"/>
                <a:chOff x="587" y="528"/>
                <a:chExt cx="1008" cy="2319"/>
              </a:xfrm>
            </p:grpSpPr>
            <p:grpSp>
              <p:nvGrpSpPr>
                <p:cNvPr id="28701" name="Group 10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587" y="528"/>
                  <a:chExt cx="1008" cy="2319"/>
                </a:xfrm>
              </p:grpSpPr>
              <p:grpSp>
                <p:nvGrpSpPr>
                  <p:cNvPr id="28703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587" y="528"/>
                    <a:ext cx="1008" cy="2319"/>
                    <a:chOff x="1151" y="1104"/>
                    <a:chExt cx="686" cy="1741"/>
                  </a:xfrm>
                </p:grpSpPr>
                <p:sp>
                  <p:nvSpPr>
                    <p:cNvPr id="28710" name="Freeform 12"/>
                    <p:cNvSpPr>
                      <a:spLocks/>
                    </p:cNvSpPr>
                    <p:nvPr/>
                  </p:nvSpPr>
                  <p:spPr bwMode="auto">
                    <a:xfrm flipH="1">
                      <a:off x="1321" y="1581"/>
                      <a:ext cx="304" cy="566"/>
                    </a:xfrm>
                    <a:custGeom>
                      <a:avLst/>
                      <a:gdLst>
                        <a:gd name="T0" fmla="*/ 7 w 304"/>
                        <a:gd name="T1" fmla="*/ 174 h 566"/>
                        <a:gd name="T2" fmla="*/ 18 w 304"/>
                        <a:gd name="T3" fmla="*/ 122 h 566"/>
                        <a:gd name="T4" fmla="*/ 42 w 304"/>
                        <a:gd name="T5" fmla="*/ 83 h 566"/>
                        <a:gd name="T6" fmla="*/ 81 w 304"/>
                        <a:gd name="T7" fmla="*/ 45 h 566"/>
                        <a:gd name="T8" fmla="*/ 148 w 304"/>
                        <a:gd name="T9" fmla="*/ 7 h 566"/>
                        <a:gd name="T10" fmla="*/ 205 w 304"/>
                        <a:gd name="T11" fmla="*/ 0 h 566"/>
                        <a:gd name="T12" fmla="*/ 255 w 304"/>
                        <a:gd name="T13" fmla="*/ 10 h 566"/>
                        <a:gd name="T14" fmla="*/ 290 w 304"/>
                        <a:gd name="T15" fmla="*/ 31 h 566"/>
                        <a:gd name="T16" fmla="*/ 304 w 304"/>
                        <a:gd name="T17" fmla="*/ 59 h 566"/>
                        <a:gd name="T18" fmla="*/ 304 w 304"/>
                        <a:gd name="T19" fmla="*/ 87 h 566"/>
                        <a:gd name="T20" fmla="*/ 290 w 304"/>
                        <a:gd name="T21" fmla="*/ 118 h 566"/>
                        <a:gd name="T22" fmla="*/ 262 w 304"/>
                        <a:gd name="T23" fmla="*/ 146 h 566"/>
                        <a:gd name="T24" fmla="*/ 223 w 304"/>
                        <a:gd name="T25" fmla="*/ 181 h 566"/>
                        <a:gd name="T26" fmla="*/ 201 w 304"/>
                        <a:gd name="T27" fmla="*/ 215 h 566"/>
                        <a:gd name="T28" fmla="*/ 194 w 304"/>
                        <a:gd name="T29" fmla="*/ 240 h 566"/>
                        <a:gd name="T30" fmla="*/ 194 w 304"/>
                        <a:gd name="T31" fmla="*/ 260 h 566"/>
                        <a:gd name="T32" fmla="*/ 205 w 304"/>
                        <a:gd name="T33" fmla="*/ 295 h 566"/>
                        <a:gd name="T34" fmla="*/ 230 w 304"/>
                        <a:gd name="T35" fmla="*/ 344 h 566"/>
                        <a:gd name="T36" fmla="*/ 247 w 304"/>
                        <a:gd name="T37" fmla="*/ 399 h 566"/>
                        <a:gd name="T38" fmla="*/ 251 w 304"/>
                        <a:gd name="T39" fmla="*/ 438 h 566"/>
                        <a:gd name="T40" fmla="*/ 244 w 304"/>
                        <a:gd name="T41" fmla="*/ 479 h 566"/>
                        <a:gd name="T42" fmla="*/ 233 w 304"/>
                        <a:gd name="T43" fmla="*/ 510 h 566"/>
                        <a:gd name="T44" fmla="*/ 201 w 304"/>
                        <a:gd name="T45" fmla="*/ 545 h 566"/>
                        <a:gd name="T46" fmla="*/ 173 w 304"/>
                        <a:gd name="T47" fmla="*/ 559 h 566"/>
                        <a:gd name="T48" fmla="*/ 141 w 304"/>
                        <a:gd name="T49" fmla="*/ 566 h 566"/>
                        <a:gd name="T50" fmla="*/ 113 w 304"/>
                        <a:gd name="T51" fmla="*/ 563 h 566"/>
                        <a:gd name="T52" fmla="*/ 92 w 304"/>
                        <a:gd name="T53" fmla="*/ 549 h 566"/>
                        <a:gd name="T54" fmla="*/ 67 w 304"/>
                        <a:gd name="T55" fmla="*/ 521 h 566"/>
                        <a:gd name="T56" fmla="*/ 42 w 304"/>
                        <a:gd name="T57" fmla="*/ 472 h 566"/>
                        <a:gd name="T58" fmla="*/ 14 w 304"/>
                        <a:gd name="T59" fmla="*/ 392 h 566"/>
                        <a:gd name="T60" fmla="*/ 4 w 304"/>
                        <a:gd name="T61" fmla="*/ 333 h 566"/>
                        <a:gd name="T62" fmla="*/ 0 w 304"/>
                        <a:gd name="T63" fmla="*/ 257 h 566"/>
                        <a:gd name="T64" fmla="*/ 0 w 304"/>
                        <a:gd name="T65" fmla="*/ 222 h 566"/>
                        <a:gd name="T66" fmla="*/ 7 w 304"/>
                        <a:gd name="T67" fmla="*/ 174 h 56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04"/>
                        <a:gd name="T103" fmla="*/ 0 h 566"/>
                        <a:gd name="T104" fmla="*/ 304 w 304"/>
                        <a:gd name="T105" fmla="*/ 566 h 56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04" h="566">
                          <a:moveTo>
                            <a:pt x="7" y="174"/>
                          </a:moveTo>
                          <a:lnTo>
                            <a:pt x="18" y="122"/>
                          </a:lnTo>
                          <a:lnTo>
                            <a:pt x="42" y="83"/>
                          </a:lnTo>
                          <a:lnTo>
                            <a:pt x="81" y="45"/>
                          </a:lnTo>
                          <a:lnTo>
                            <a:pt x="148" y="7"/>
                          </a:lnTo>
                          <a:lnTo>
                            <a:pt x="205" y="0"/>
                          </a:lnTo>
                          <a:lnTo>
                            <a:pt x="255" y="10"/>
                          </a:lnTo>
                          <a:lnTo>
                            <a:pt x="290" y="31"/>
                          </a:lnTo>
                          <a:lnTo>
                            <a:pt x="304" y="59"/>
                          </a:lnTo>
                          <a:lnTo>
                            <a:pt x="304" y="87"/>
                          </a:lnTo>
                          <a:lnTo>
                            <a:pt x="290" y="118"/>
                          </a:lnTo>
                          <a:lnTo>
                            <a:pt x="262" y="146"/>
                          </a:lnTo>
                          <a:lnTo>
                            <a:pt x="223" y="181"/>
                          </a:lnTo>
                          <a:lnTo>
                            <a:pt x="201" y="215"/>
                          </a:lnTo>
                          <a:lnTo>
                            <a:pt x="194" y="240"/>
                          </a:lnTo>
                          <a:lnTo>
                            <a:pt x="194" y="260"/>
                          </a:lnTo>
                          <a:lnTo>
                            <a:pt x="205" y="295"/>
                          </a:lnTo>
                          <a:lnTo>
                            <a:pt x="230" y="344"/>
                          </a:lnTo>
                          <a:lnTo>
                            <a:pt x="247" y="399"/>
                          </a:lnTo>
                          <a:lnTo>
                            <a:pt x="251" y="438"/>
                          </a:lnTo>
                          <a:lnTo>
                            <a:pt x="244" y="479"/>
                          </a:lnTo>
                          <a:lnTo>
                            <a:pt x="233" y="510"/>
                          </a:lnTo>
                          <a:lnTo>
                            <a:pt x="201" y="545"/>
                          </a:lnTo>
                          <a:lnTo>
                            <a:pt x="173" y="559"/>
                          </a:lnTo>
                          <a:lnTo>
                            <a:pt x="141" y="566"/>
                          </a:lnTo>
                          <a:lnTo>
                            <a:pt x="113" y="563"/>
                          </a:lnTo>
                          <a:lnTo>
                            <a:pt x="92" y="549"/>
                          </a:lnTo>
                          <a:lnTo>
                            <a:pt x="67" y="521"/>
                          </a:lnTo>
                          <a:lnTo>
                            <a:pt x="42" y="472"/>
                          </a:lnTo>
                          <a:lnTo>
                            <a:pt x="14" y="392"/>
                          </a:lnTo>
                          <a:lnTo>
                            <a:pt x="4" y="333"/>
                          </a:lnTo>
                          <a:lnTo>
                            <a:pt x="0" y="257"/>
                          </a:lnTo>
                          <a:lnTo>
                            <a:pt x="0" y="222"/>
                          </a:lnTo>
                          <a:lnTo>
                            <a:pt x="7" y="17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1" name="Freeform 13"/>
                    <p:cNvSpPr>
                      <a:spLocks/>
                    </p:cNvSpPr>
                    <p:nvPr/>
                  </p:nvSpPr>
                  <p:spPr bwMode="auto">
                    <a:xfrm flipH="1">
                      <a:off x="1151" y="1619"/>
                      <a:ext cx="249" cy="572"/>
                    </a:xfrm>
                    <a:custGeom>
                      <a:avLst/>
                      <a:gdLst>
                        <a:gd name="T0" fmla="*/ 25 w 249"/>
                        <a:gd name="T1" fmla="*/ 65 h 572"/>
                        <a:gd name="T2" fmla="*/ 7 w 249"/>
                        <a:gd name="T3" fmla="*/ 44 h 572"/>
                        <a:gd name="T4" fmla="*/ 0 w 249"/>
                        <a:gd name="T5" fmla="*/ 27 h 572"/>
                        <a:gd name="T6" fmla="*/ 11 w 249"/>
                        <a:gd name="T7" fmla="*/ 7 h 572"/>
                        <a:gd name="T8" fmla="*/ 28 w 249"/>
                        <a:gd name="T9" fmla="*/ 0 h 572"/>
                        <a:gd name="T10" fmla="*/ 60 w 249"/>
                        <a:gd name="T11" fmla="*/ 0 h 572"/>
                        <a:gd name="T12" fmla="*/ 96 w 249"/>
                        <a:gd name="T13" fmla="*/ 24 h 572"/>
                        <a:gd name="T14" fmla="*/ 132 w 249"/>
                        <a:gd name="T15" fmla="*/ 61 h 572"/>
                        <a:gd name="T16" fmla="*/ 192 w 249"/>
                        <a:gd name="T17" fmla="*/ 140 h 572"/>
                        <a:gd name="T18" fmla="*/ 231 w 249"/>
                        <a:gd name="T19" fmla="*/ 204 h 572"/>
                        <a:gd name="T20" fmla="*/ 249 w 249"/>
                        <a:gd name="T21" fmla="*/ 255 h 572"/>
                        <a:gd name="T22" fmla="*/ 245 w 249"/>
                        <a:gd name="T23" fmla="*/ 283 h 572"/>
                        <a:gd name="T24" fmla="*/ 224 w 249"/>
                        <a:gd name="T25" fmla="*/ 320 h 572"/>
                        <a:gd name="T26" fmla="*/ 181 w 249"/>
                        <a:gd name="T27" fmla="*/ 347 h 572"/>
                        <a:gd name="T28" fmla="*/ 110 w 249"/>
                        <a:gd name="T29" fmla="*/ 371 h 572"/>
                        <a:gd name="T30" fmla="*/ 75 w 249"/>
                        <a:gd name="T31" fmla="*/ 395 h 572"/>
                        <a:gd name="T32" fmla="*/ 60 w 249"/>
                        <a:gd name="T33" fmla="*/ 415 h 572"/>
                        <a:gd name="T34" fmla="*/ 68 w 249"/>
                        <a:gd name="T35" fmla="*/ 436 h 572"/>
                        <a:gd name="T36" fmla="*/ 107 w 249"/>
                        <a:gd name="T37" fmla="*/ 456 h 572"/>
                        <a:gd name="T38" fmla="*/ 139 w 249"/>
                        <a:gd name="T39" fmla="*/ 497 h 572"/>
                        <a:gd name="T40" fmla="*/ 153 w 249"/>
                        <a:gd name="T41" fmla="*/ 538 h 572"/>
                        <a:gd name="T42" fmla="*/ 149 w 249"/>
                        <a:gd name="T43" fmla="*/ 558 h 572"/>
                        <a:gd name="T44" fmla="*/ 117 w 249"/>
                        <a:gd name="T45" fmla="*/ 572 h 572"/>
                        <a:gd name="T46" fmla="*/ 107 w 249"/>
                        <a:gd name="T47" fmla="*/ 572 h 572"/>
                        <a:gd name="T48" fmla="*/ 92 w 249"/>
                        <a:gd name="T49" fmla="*/ 535 h 572"/>
                        <a:gd name="T50" fmla="*/ 85 w 249"/>
                        <a:gd name="T51" fmla="*/ 494 h 572"/>
                        <a:gd name="T52" fmla="*/ 64 w 249"/>
                        <a:gd name="T53" fmla="*/ 463 h 572"/>
                        <a:gd name="T54" fmla="*/ 32 w 249"/>
                        <a:gd name="T55" fmla="*/ 446 h 572"/>
                        <a:gd name="T56" fmla="*/ 21 w 249"/>
                        <a:gd name="T57" fmla="*/ 426 h 572"/>
                        <a:gd name="T58" fmla="*/ 25 w 249"/>
                        <a:gd name="T59" fmla="*/ 405 h 572"/>
                        <a:gd name="T60" fmla="*/ 53 w 249"/>
                        <a:gd name="T61" fmla="*/ 371 h 572"/>
                        <a:gd name="T62" fmla="*/ 107 w 249"/>
                        <a:gd name="T63" fmla="*/ 351 h 572"/>
                        <a:gd name="T64" fmla="*/ 157 w 249"/>
                        <a:gd name="T65" fmla="*/ 320 h 572"/>
                        <a:gd name="T66" fmla="*/ 196 w 249"/>
                        <a:gd name="T67" fmla="*/ 286 h 572"/>
                        <a:gd name="T68" fmla="*/ 210 w 249"/>
                        <a:gd name="T69" fmla="*/ 252 h 572"/>
                        <a:gd name="T70" fmla="*/ 206 w 249"/>
                        <a:gd name="T71" fmla="*/ 238 h 572"/>
                        <a:gd name="T72" fmla="*/ 189 w 249"/>
                        <a:gd name="T73" fmla="*/ 208 h 572"/>
                        <a:gd name="T74" fmla="*/ 157 w 249"/>
                        <a:gd name="T75" fmla="*/ 163 h 572"/>
                        <a:gd name="T76" fmla="*/ 121 w 249"/>
                        <a:gd name="T77" fmla="*/ 136 h 572"/>
                        <a:gd name="T78" fmla="*/ 82 w 249"/>
                        <a:gd name="T79" fmla="*/ 106 h 572"/>
                        <a:gd name="T80" fmla="*/ 53 w 249"/>
                        <a:gd name="T81" fmla="*/ 89 h 572"/>
                        <a:gd name="T82" fmla="*/ 25 w 249"/>
                        <a:gd name="T83" fmla="*/ 65 h 572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49"/>
                        <a:gd name="T127" fmla="*/ 0 h 572"/>
                        <a:gd name="T128" fmla="*/ 249 w 249"/>
                        <a:gd name="T129" fmla="*/ 572 h 572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49" h="572">
                          <a:moveTo>
                            <a:pt x="25" y="65"/>
                          </a:moveTo>
                          <a:lnTo>
                            <a:pt x="7" y="44"/>
                          </a:lnTo>
                          <a:lnTo>
                            <a:pt x="0" y="27"/>
                          </a:lnTo>
                          <a:lnTo>
                            <a:pt x="11" y="7"/>
                          </a:lnTo>
                          <a:lnTo>
                            <a:pt x="28" y="0"/>
                          </a:lnTo>
                          <a:lnTo>
                            <a:pt x="60" y="0"/>
                          </a:lnTo>
                          <a:lnTo>
                            <a:pt x="96" y="24"/>
                          </a:lnTo>
                          <a:lnTo>
                            <a:pt x="132" y="61"/>
                          </a:lnTo>
                          <a:lnTo>
                            <a:pt x="192" y="140"/>
                          </a:lnTo>
                          <a:lnTo>
                            <a:pt x="231" y="204"/>
                          </a:lnTo>
                          <a:lnTo>
                            <a:pt x="249" y="255"/>
                          </a:lnTo>
                          <a:lnTo>
                            <a:pt x="245" y="283"/>
                          </a:lnTo>
                          <a:lnTo>
                            <a:pt x="224" y="320"/>
                          </a:lnTo>
                          <a:lnTo>
                            <a:pt x="181" y="347"/>
                          </a:lnTo>
                          <a:lnTo>
                            <a:pt x="110" y="371"/>
                          </a:lnTo>
                          <a:lnTo>
                            <a:pt x="75" y="395"/>
                          </a:lnTo>
                          <a:lnTo>
                            <a:pt x="60" y="415"/>
                          </a:lnTo>
                          <a:lnTo>
                            <a:pt x="68" y="436"/>
                          </a:lnTo>
                          <a:lnTo>
                            <a:pt x="107" y="456"/>
                          </a:lnTo>
                          <a:lnTo>
                            <a:pt x="139" y="497"/>
                          </a:lnTo>
                          <a:lnTo>
                            <a:pt x="153" y="538"/>
                          </a:lnTo>
                          <a:lnTo>
                            <a:pt x="149" y="558"/>
                          </a:lnTo>
                          <a:lnTo>
                            <a:pt x="117" y="572"/>
                          </a:lnTo>
                          <a:lnTo>
                            <a:pt x="107" y="572"/>
                          </a:lnTo>
                          <a:lnTo>
                            <a:pt x="92" y="535"/>
                          </a:lnTo>
                          <a:lnTo>
                            <a:pt x="85" y="494"/>
                          </a:lnTo>
                          <a:lnTo>
                            <a:pt x="64" y="463"/>
                          </a:lnTo>
                          <a:lnTo>
                            <a:pt x="32" y="446"/>
                          </a:lnTo>
                          <a:lnTo>
                            <a:pt x="21" y="426"/>
                          </a:lnTo>
                          <a:lnTo>
                            <a:pt x="25" y="405"/>
                          </a:lnTo>
                          <a:lnTo>
                            <a:pt x="53" y="371"/>
                          </a:lnTo>
                          <a:lnTo>
                            <a:pt x="107" y="351"/>
                          </a:lnTo>
                          <a:lnTo>
                            <a:pt x="157" y="320"/>
                          </a:lnTo>
                          <a:lnTo>
                            <a:pt x="196" y="286"/>
                          </a:lnTo>
                          <a:lnTo>
                            <a:pt x="210" y="252"/>
                          </a:lnTo>
                          <a:lnTo>
                            <a:pt x="206" y="238"/>
                          </a:lnTo>
                          <a:lnTo>
                            <a:pt x="189" y="208"/>
                          </a:lnTo>
                          <a:lnTo>
                            <a:pt x="157" y="163"/>
                          </a:lnTo>
                          <a:lnTo>
                            <a:pt x="121" y="136"/>
                          </a:lnTo>
                          <a:lnTo>
                            <a:pt x="82" y="106"/>
                          </a:lnTo>
                          <a:lnTo>
                            <a:pt x="53" y="89"/>
                          </a:lnTo>
                          <a:lnTo>
                            <a:pt x="25" y="6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2" name="Freeform 14"/>
                    <p:cNvSpPr>
                      <a:spLocks/>
                    </p:cNvSpPr>
                    <p:nvPr/>
                  </p:nvSpPr>
                  <p:spPr bwMode="auto">
                    <a:xfrm flipH="1">
                      <a:off x="1447" y="1581"/>
                      <a:ext cx="362" cy="499"/>
                    </a:xfrm>
                    <a:custGeom>
                      <a:avLst/>
                      <a:gdLst>
                        <a:gd name="T0" fmla="*/ 151 w 362"/>
                        <a:gd name="T1" fmla="*/ 35 h 499"/>
                        <a:gd name="T2" fmla="*/ 221 w 362"/>
                        <a:gd name="T3" fmla="*/ 0 h 499"/>
                        <a:gd name="T4" fmla="*/ 281 w 362"/>
                        <a:gd name="T5" fmla="*/ 0 h 499"/>
                        <a:gd name="T6" fmla="*/ 344 w 362"/>
                        <a:gd name="T7" fmla="*/ 14 h 499"/>
                        <a:gd name="T8" fmla="*/ 362 w 362"/>
                        <a:gd name="T9" fmla="*/ 35 h 499"/>
                        <a:gd name="T10" fmla="*/ 351 w 362"/>
                        <a:gd name="T11" fmla="*/ 59 h 499"/>
                        <a:gd name="T12" fmla="*/ 334 w 362"/>
                        <a:gd name="T13" fmla="*/ 91 h 499"/>
                        <a:gd name="T14" fmla="*/ 302 w 362"/>
                        <a:gd name="T15" fmla="*/ 87 h 499"/>
                        <a:gd name="T16" fmla="*/ 274 w 362"/>
                        <a:gd name="T17" fmla="*/ 77 h 499"/>
                        <a:gd name="T18" fmla="*/ 253 w 362"/>
                        <a:gd name="T19" fmla="*/ 63 h 499"/>
                        <a:gd name="T20" fmla="*/ 232 w 362"/>
                        <a:gd name="T21" fmla="*/ 59 h 499"/>
                        <a:gd name="T22" fmla="*/ 193 w 362"/>
                        <a:gd name="T23" fmla="*/ 70 h 499"/>
                        <a:gd name="T24" fmla="*/ 137 w 362"/>
                        <a:gd name="T25" fmla="*/ 94 h 499"/>
                        <a:gd name="T26" fmla="*/ 91 w 362"/>
                        <a:gd name="T27" fmla="*/ 136 h 499"/>
                        <a:gd name="T28" fmla="*/ 70 w 362"/>
                        <a:gd name="T29" fmla="*/ 164 h 499"/>
                        <a:gd name="T30" fmla="*/ 60 w 362"/>
                        <a:gd name="T31" fmla="*/ 185 h 499"/>
                        <a:gd name="T32" fmla="*/ 60 w 362"/>
                        <a:gd name="T33" fmla="*/ 202 h 499"/>
                        <a:gd name="T34" fmla="*/ 74 w 362"/>
                        <a:gd name="T35" fmla="*/ 220 h 499"/>
                        <a:gd name="T36" fmla="*/ 116 w 362"/>
                        <a:gd name="T37" fmla="*/ 248 h 499"/>
                        <a:gd name="T38" fmla="*/ 155 w 362"/>
                        <a:gd name="T39" fmla="*/ 286 h 499"/>
                        <a:gd name="T40" fmla="*/ 179 w 362"/>
                        <a:gd name="T41" fmla="*/ 325 h 499"/>
                        <a:gd name="T42" fmla="*/ 193 w 362"/>
                        <a:gd name="T43" fmla="*/ 352 h 499"/>
                        <a:gd name="T44" fmla="*/ 186 w 362"/>
                        <a:gd name="T45" fmla="*/ 370 h 499"/>
                        <a:gd name="T46" fmla="*/ 169 w 362"/>
                        <a:gd name="T47" fmla="*/ 387 h 499"/>
                        <a:gd name="T48" fmla="*/ 134 w 362"/>
                        <a:gd name="T49" fmla="*/ 398 h 499"/>
                        <a:gd name="T50" fmla="*/ 95 w 362"/>
                        <a:gd name="T51" fmla="*/ 412 h 499"/>
                        <a:gd name="T52" fmla="*/ 77 w 362"/>
                        <a:gd name="T53" fmla="*/ 433 h 499"/>
                        <a:gd name="T54" fmla="*/ 81 w 362"/>
                        <a:gd name="T55" fmla="*/ 468 h 499"/>
                        <a:gd name="T56" fmla="*/ 53 w 362"/>
                        <a:gd name="T57" fmla="*/ 499 h 499"/>
                        <a:gd name="T58" fmla="*/ 39 w 362"/>
                        <a:gd name="T59" fmla="*/ 489 h 499"/>
                        <a:gd name="T60" fmla="*/ 42 w 362"/>
                        <a:gd name="T61" fmla="*/ 429 h 499"/>
                        <a:gd name="T62" fmla="*/ 67 w 362"/>
                        <a:gd name="T63" fmla="*/ 398 h 499"/>
                        <a:gd name="T64" fmla="*/ 102 w 362"/>
                        <a:gd name="T65" fmla="*/ 373 h 499"/>
                        <a:gd name="T66" fmla="*/ 137 w 362"/>
                        <a:gd name="T67" fmla="*/ 359 h 499"/>
                        <a:gd name="T68" fmla="*/ 155 w 362"/>
                        <a:gd name="T69" fmla="*/ 352 h 499"/>
                        <a:gd name="T70" fmla="*/ 158 w 362"/>
                        <a:gd name="T71" fmla="*/ 342 h 499"/>
                        <a:gd name="T72" fmla="*/ 148 w 362"/>
                        <a:gd name="T73" fmla="*/ 325 h 499"/>
                        <a:gd name="T74" fmla="*/ 112 w 362"/>
                        <a:gd name="T75" fmla="*/ 290 h 499"/>
                        <a:gd name="T76" fmla="*/ 70 w 362"/>
                        <a:gd name="T77" fmla="*/ 262 h 499"/>
                        <a:gd name="T78" fmla="*/ 35 w 362"/>
                        <a:gd name="T79" fmla="*/ 241 h 499"/>
                        <a:gd name="T80" fmla="*/ 7 w 362"/>
                        <a:gd name="T81" fmla="*/ 220 h 499"/>
                        <a:gd name="T82" fmla="*/ 0 w 362"/>
                        <a:gd name="T83" fmla="*/ 195 h 499"/>
                        <a:gd name="T84" fmla="*/ 18 w 362"/>
                        <a:gd name="T85" fmla="*/ 157 h 499"/>
                        <a:gd name="T86" fmla="*/ 56 w 362"/>
                        <a:gd name="T87" fmla="*/ 108 h 499"/>
                        <a:gd name="T88" fmla="*/ 95 w 362"/>
                        <a:gd name="T89" fmla="*/ 70 h 499"/>
                        <a:gd name="T90" fmla="*/ 123 w 362"/>
                        <a:gd name="T91" fmla="*/ 52 h 499"/>
                        <a:gd name="T92" fmla="*/ 151 w 362"/>
                        <a:gd name="T93" fmla="*/ 35 h 499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362"/>
                        <a:gd name="T142" fmla="*/ 0 h 499"/>
                        <a:gd name="T143" fmla="*/ 362 w 362"/>
                        <a:gd name="T144" fmla="*/ 499 h 499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362" h="499">
                          <a:moveTo>
                            <a:pt x="151" y="35"/>
                          </a:moveTo>
                          <a:lnTo>
                            <a:pt x="221" y="0"/>
                          </a:lnTo>
                          <a:lnTo>
                            <a:pt x="281" y="0"/>
                          </a:lnTo>
                          <a:lnTo>
                            <a:pt x="344" y="14"/>
                          </a:lnTo>
                          <a:lnTo>
                            <a:pt x="362" y="35"/>
                          </a:lnTo>
                          <a:lnTo>
                            <a:pt x="351" y="59"/>
                          </a:lnTo>
                          <a:lnTo>
                            <a:pt x="334" y="91"/>
                          </a:lnTo>
                          <a:lnTo>
                            <a:pt x="302" y="87"/>
                          </a:lnTo>
                          <a:lnTo>
                            <a:pt x="274" y="77"/>
                          </a:lnTo>
                          <a:lnTo>
                            <a:pt x="253" y="63"/>
                          </a:lnTo>
                          <a:lnTo>
                            <a:pt x="232" y="59"/>
                          </a:lnTo>
                          <a:lnTo>
                            <a:pt x="193" y="70"/>
                          </a:lnTo>
                          <a:lnTo>
                            <a:pt x="137" y="94"/>
                          </a:lnTo>
                          <a:lnTo>
                            <a:pt x="91" y="136"/>
                          </a:lnTo>
                          <a:lnTo>
                            <a:pt x="70" y="164"/>
                          </a:lnTo>
                          <a:lnTo>
                            <a:pt x="60" y="185"/>
                          </a:lnTo>
                          <a:lnTo>
                            <a:pt x="60" y="202"/>
                          </a:lnTo>
                          <a:lnTo>
                            <a:pt x="74" y="220"/>
                          </a:lnTo>
                          <a:lnTo>
                            <a:pt x="116" y="248"/>
                          </a:lnTo>
                          <a:lnTo>
                            <a:pt x="155" y="286"/>
                          </a:lnTo>
                          <a:lnTo>
                            <a:pt x="179" y="325"/>
                          </a:lnTo>
                          <a:lnTo>
                            <a:pt x="193" y="352"/>
                          </a:lnTo>
                          <a:lnTo>
                            <a:pt x="186" y="370"/>
                          </a:lnTo>
                          <a:lnTo>
                            <a:pt x="169" y="387"/>
                          </a:lnTo>
                          <a:lnTo>
                            <a:pt x="134" y="398"/>
                          </a:lnTo>
                          <a:lnTo>
                            <a:pt x="95" y="412"/>
                          </a:lnTo>
                          <a:lnTo>
                            <a:pt x="77" y="433"/>
                          </a:lnTo>
                          <a:lnTo>
                            <a:pt x="81" y="468"/>
                          </a:lnTo>
                          <a:lnTo>
                            <a:pt x="53" y="499"/>
                          </a:lnTo>
                          <a:lnTo>
                            <a:pt x="39" y="489"/>
                          </a:lnTo>
                          <a:lnTo>
                            <a:pt x="42" y="429"/>
                          </a:lnTo>
                          <a:lnTo>
                            <a:pt x="67" y="398"/>
                          </a:lnTo>
                          <a:lnTo>
                            <a:pt x="102" y="373"/>
                          </a:lnTo>
                          <a:lnTo>
                            <a:pt x="137" y="359"/>
                          </a:lnTo>
                          <a:lnTo>
                            <a:pt x="155" y="352"/>
                          </a:lnTo>
                          <a:lnTo>
                            <a:pt x="158" y="342"/>
                          </a:lnTo>
                          <a:lnTo>
                            <a:pt x="148" y="325"/>
                          </a:lnTo>
                          <a:lnTo>
                            <a:pt x="112" y="290"/>
                          </a:lnTo>
                          <a:lnTo>
                            <a:pt x="70" y="262"/>
                          </a:lnTo>
                          <a:lnTo>
                            <a:pt x="35" y="241"/>
                          </a:lnTo>
                          <a:lnTo>
                            <a:pt x="7" y="220"/>
                          </a:lnTo>
                          <a:lnTo>
                            <a:pt x="0" y="195"/>
                          </a:lnTo>
                          <a:lnTo>
                            <a:pt x="18" y="157"/>
                          </a:lnTo>
                          <a:lnTo>
                            <a:pt x="56" y="108"/>
                          </a:lnTo>
                          <a:lnTo>
                            <a:pt x="95" y="70"/>
                          </a:lnTo>
                          <a:lnTo>
                            <a:pt x="123" y="52"/>
                          </a:lnTo>
                          <a:lnTo>
                            <a:pt x="151" y="3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3" name="Freeform 15"/>
                    <p:cNvSpPr>
                      <a:spLocks/>
                    </p:cNvSpPr>
                    <p:nvPr/>
                  </p:nvSpPr>
                  <p:spPr bwMode="auto">
                    <a:xfrm flipH="1">
                      <a:off x="1376" y="2005"/>
                      <a:ext cx="229" cy="840"/>
                    </a:xfrm>
                    <a:custGeom>
                      <a:avLst/>
                      <a:gdLst>
                        <a:gd name="T0" fmla="*/ 132 w 229"/>
                        <a:gd name="T1" fmla="*/ 69 h 840"/>
                        <a:gd name="T2" fmla="*/ 136 w 229"/>
                        <a:gd name="T3" fmla="*/ 21 h 840"/>
                        <a:gd name="T4" fmla="*/ 168 w 229"/>
                        <a:gd name="T5" fmla="*/ 0 h 840"/>
                        <a:gd name="T6" fmla="*/ 204 w 229"/>
                        <a:gd name="T7" fmla="*/ 3 h 840"/>
                        <a:gd name="T8" fmla="*/ 225 w 229"/>
                        <a:gd name="T9" fmla="*/ 21 h 840"/>
                        <a:gd name="T10" fmla="*/ 229 w 229"/>
                        <a:gd name="T11" fmla="*/ 90 h 840"/>
                        <a:gd name="T12" fmla="*/ 218 w 229"/>
                        <a:gd name="T13" fmla="*/ 266 h 840"/>
                        <a:gd name="T14" fmla="*/ 204 w 229"/>
                        <a:gd name="T15" fmla="*/ 373 h 840"/>
                        <a:gd name="T16" fmla="*/ 222 w 229"/>
                        <a:gd name="T17" fmla="*/ 460 h 840"/>
                        <a:gd name="T18" fmla="*/ 225 w 229"/>
                        <a:gd name="T19" fmla="*/ 546 h 840"/>
                        <a:gd name="T20" fmla="*/ 215 w 229"/>
                        <a:gd name="T21" fmla="*/ 633 h 840"/>
                        <a:gd name="T22" fmla="*/ 197 w 229"/>
                        <a:gd name="T23" fmla="*/ 743 h 840"/>
                        <a:gd name="T24" fmla="*/ 204 w 229"/>
                        <a:gd name="T25" fmla="*/ 802 h 840"/>
                        <a:gd name="T26" fmla="*/ 186 w 229"/>
                        <a:gd name="T27" fmla="*/ 812 h 840"/>
                        <a:gd name="T28" fmla="*/ 72 w 229"/>
                        <a:gd name="T29" fmla="*/ 833 h 840"/>
                        <a:gd name="T30" fmla="*/ 43 w 229"/>
                        <a:gd name="T31" fmla="*/ 840 h 840"/>
                        <a:gd name="T32" fmla="*/ 0 w 229"/>
                        <a:gd name="T33" fmla="*/ 816 h 840"/>
                        <a:gd name="T34" fmla="*/ 0 w 229"/>
                        <a:gd name="T35" fmla="*/ 802 h 840"/>
                        <a:gd name="T36" fmla="*/ 125 w 229"/>
                        <a:gd name="T37" fmla="*/ 795 h 840"/>
                        <a:gd name="T38" fmla="*/ 168 w 229"/>
                        <a:gd name="T39" fmla="*/ 778 h 840"/>
                        <a:gd name="T40" fmla="*/ 172 w 229"/>
                        <a:gd name="T41" fmla="*/ 740 h 840"/>
                        <a:gd name="T42" fmla="*/ 175 w 229"/>
                        <a:gd name="T43" fmla="*/ 622 h 840"/>
                        <a:gd name="T44" fmla="*/ 165 w 229"/>
                        <a:gd name="T45" fmla="*/ 525 h 840"/>
                        <a:gd name="T46" fmla="*/ 154 w 229"/>
                        <a:gd name="T47" fmla="*/ 408 h 840"/>
                        <a:gd name="T48" fmla="*/ 157 w 229"/>
                        <a:gd name="T49" fmla="*/ 335 h 840"/>
                        <a:gd name="T50" fmla="*/ 165 w 229"/>
                        <a:gd name="T51" fmla="*/ 242 h 840"/>
                        <a:gd name="T52" fmla="*/ 147 w 229"/>
                        <a:gd name="T53" fmla="*/ 152 h 840"/>
                        <a:gd name="T54" fmla="*/ 132 w 229"/>
                        <a:gd name="T55" fmla="*/ 69 h 840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229"/>
                        <a:gd name="T85" fmla="*/ 0 h 840"/>
                        <a:gd name="T86" fmla="*/ 229 w 229"/>
                        <a:gd name="T87" fmla="*/ 840 h 840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229" h="840">
                          <a:moveTo>
                            <a:pt x="132" y="69"/>
                          </a:moveTo>
                          <a:lnTo>
                            <a:pt x="136" y="21"/>
                          </a:lnTo>
                          <a:lnTo>
                            <a:pt x="168" y="0"/>
                          </a:lnTo>
                          <a:lnTo>
                            <a:pt x="204" y="3"/>
                          </a:lnTo>
                          <a:lnTo>
                            <a:pt x="225" y="21"/>
                          </a:lnTo>
                          <a:lnTo>
                            <a:pt x="229" y="90"/>
                          </a:lnTo>
                          <a:lnTo>
                            <a:pt x="218" y="266"/>
                          </a:lnTo>
                          <a:lnTo>
                            <a:pt x="204" y="373"/>
                          </a:lnTo>
                          <a:lnTo>
                            <a:pt x="222" y="460"/>
                          </a:lnTo>
                          <a:lnTo>
                            <a:pt x="225" y="546"/>
                          </a:lnTo>
                          <a:lnTo>
                            <a:pt x="215" y="633"/>
                          </a:lnTo>
                          <a:lnTo>
                            <a:pt x="197" y="743"/>
                          </a:lnTo>
                          <a:lnTo>
                            <a:pt x="204" y="802"/>
                          </a:lnTo>
                          <a:lnTo>
                            <a:pt x="186" y="812"/>
                          </a:lnTo>
                          <a:lnTo>
                            <a:pt x="72" y="833"/>
                          </a:lnTo>
                          <a:lnTo>
                            <a:pt x="43" y="840"/>
                          </a:lnTo>
                          <a:lnTo>
                            <a:pt x="0" y="816"/>
                          </a:lnTo>
                          <a:lnTo>
                            <a:pt x="0" y="802"/>
                          </a:lnTo>
                          <a:lnTo>
                            <a:pt x="125" y="795"/>
                          </a:lnTo>
                          <a:lnTo>
                            <a:pt x="168" y="778"/>
                          </a:lnTo>
                          <a:lnTo>
                            <a:pt x="172" y="740"/>
                          </a:lnTo>
                          <a:lnTo>
                            <a:pt x="175" y="622"/>
                          </a:lnTo>
                          <a:lnTo>
                            <a:pt x="165" y="525"/>
                          </a:lnTo>
                          <a:lnTo>
                            <a:pt x="154" y="408"/>
                          </a:lnTo>
                          <a:lnTo>
                            <a:pt x="157" y="335"/>
                          </a:lnTo>
                          <a:lnTo>
                            <a:pt x="165" y="242"/>
                          </a:lnTo>
                          <a:lnTo>
                            <a:pt x="147" y="152"/>
                          </a:lnTo>
                          <a:lnTo>
                            <a:pt x="132" y="69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4" name="Freeform 16"/>
                    <p:cNvSpPr>
                      <a:spLocks/>
                    </p:cNvSpPr>
                    <p:nvPr/>
                  </p:nvSpPr>
                  <p:spPr bwMode="auto">
                    <a:xfrm flipH="1">
                      <a:off x="1390" y="2033"/>
                      <a:ext cx="447" cy="658"/>
                    </a:xfrm>
                    <a:custGeom>
                      <a:avLst/>
                      <a:gdLst>
                        <a:gd name="T0" fmla="*/ 212 w 447"/>
                        <a:gd name="T1" fmla="*/ 268 h 658"/>
                        <a:gd name="T2" fmla="*/ 212 w 447"/>
                        <a:gd name="T3" fmla="*/ 233 h 658"/>
                        <a:gd name="T4" fmla="*/ 230 w 447"/>
                        <a:gd name="T5" fmla="*/ 174 h 658"/>
                        <a:gd name="T6" fmla="*/ 284 w 447"/>
                        <a:gd name="T7" fmla="*/ 80 h 658"/>
                        <a:gd name="T8" fmla="*/ 370 w 447"/>
                        <a:gd name="T9" fmla="*/ 0 h 658"/>
                        <a:gd name="T10" fmla="*/ 424 w 447"/>
                        <a:gd name="T11" fmla="*/ 0 h 658"/>
                        <a:gd name="T12" fmla="*/ 447 w 447"/>
                        <a:gd name="T13" fmla="*/ 38 h 658"/>
                        <a:gd name="T14" fmla="*/ 415 w 447"/>
                        <a:gd name="T15" fmla="*/ 91 h 658"/>
                        <a:gd name="T16" fmla="*/ 348 w 447"/>
                        <a:gd name="T17" fmla="*/ 129 h 658"/>
                        <a:gd name="T18" fmla="*/ 307 w 447"/>
                        <a:gd name="T19" fmla="*/ 167 h 658"/>
                        <a:gd name="T20" fmla="*/ 266 w 447"/>
                        <a:gd name="T21" fmla="*/ 223 h 658"/>
                        <a:gd name="T22" fmla="*/ 257 w 447"/>
                        <a:gd name="T23" fmla="*/ 261 h 658"/>
                        <a:gd name="T24" fmla="*/ 262 w 447"/>
                        <a:gd name="T25" fmla="*/ 303 h 658"/>
                        <a:gd name="T26" fmla="*/ 284 w 447"/>
                        <a:gd name="T27" fmla="*/ 373 h 658"/>
                        <a:gd name="T28" fmla="*/ 289 w 447"/>
                        <a:gd name="T29" fmla="*/ 449 h 658"/>
                        <a:gd name="T30" fmla="*/ 280 w 447"/>
                        <a:gd name="T31" fmla="*/ 547 h 658"/>
                        <a:gd name="T32" fmla="*/ 257 w 447"/>
                        <a:gd name="T33" fmla="*/ 616 h 658"/>
                        <a:gd name="T34" fmla="*/ 217 w 447"/>
                        <a:gd name="T35" fmla="*/ 658 h 658"/>
                        <a:gd name="T36" fmla="*/ 190 w 447"/>
                        <a:gd name="T37" fmla="*/ 658 h 658"/>
                        <a:gd name="T38" fmla="*/ 104 w 447"/>
                        <a:gd name="T39" fmla="*/ 637 h 658"/>
                        <a:gd name="T40" fmla="*/ 27 w 447"/>
                        <a:gd name="T41" fmla="*/ 634 h 658"/>
                        <a:gd name="T42" fmla="*/ 0 w 447"/>
                        <a:gd name="T43" fmla="*/ 620 h 658"/>
                        <a:gd name="T44" fmla="*/ 50 w 447"/>
                        <a:gd name="T45" fmla="*/ 606 h 658"/>
                        <a:gd name="T46" fmla="*/ 131 w 447"/>
                        <a:gd name="T47" fmla="*/ 609 h 658"/>
                        <a:gd name="T48" fmla="*/ 181 w 447"/>
                        <a:gd name="T49" fmla="*/ 623 h 658"/>
                        <a:gd name="T50" fmla="*/ 212 w 447"/>
                        <a:gd name="T51" fmla="*/ 613 h 658"/>
                        <a:gd name="T52" fmla="*/ 244 w 447"/>
                        <a:gd name="T53" fmla="*/ 557 h 658"/>
                        <a:gd name="T54" fmla="*/ 248 w 447"/>
                        <a:gd name="T55" fmla="*/ 477 h 658"/>
                        <a:gd name="T56" fmla="*/ 239 w 447"/>
                        <a:gd name="T57" fmla="*/ 404 h 658"/>
                        <a:gd name="T58" fmla="*/ 212 w 447"/>
                        <a:gd name="T59" fmla="*/ 317 h 658"/>
                        <a:gd name="T60" fmla="*/ 212 w 447"/>
                        <a:gd name="T61" fmla="*/ 268 h 658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447"/>
                        <a:gd name="T94" fmla="*/ 0 h 658"/>
                        <a:gd name="T95" fmla="*/ 447 w 447"/>
                        <a:gd name="T96" fmla="*/ 658 h 658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447" h="658">
                          <a:moveTo>
                            <a:pt x="212" y="268"/>
                          </a:moveTo>
                          <a:lnTo>
                            <a:pt x="212" y="233"/>
                          </a:lnTo>
                          <a:lnTo>
                            <a:pt x="230" y="174"/>
                          </a:lnTo>
                          <a:lnTo>
                            <a:pt x="284" y="80"/>
                          </a:lnTo>
                          <a:lnTo>
                            <a:pt x="370" y="0"/>
                          </a:lnTo>
                          <a:lnTo>
                            <a:pt x="424" y="0"/>
                          </a:lnTo>
                          <a:lnTo>
                            <a:pt x="447" y="38"/>
                          </a:lnTo>
                          <a:lnTo>
                            <a:pt x="415" y="91"/>
                          </a:lnTo>
                          <a:lnTo>
                            <a:pt x="348" y="129"/>
                          </a:lnTo>
                          <a:lnTo>
                            <a:pt x="307" y="167"/>
                          </a:lnTo>
                          <a:lnTo>
                            <a:pt x="266" y="223"/>
                          </a:lnTo>
                          <a:lnTo>
                            <a:pt x="257" y="261"/>
                          </a:lnTo>
                          <a:lnTo>
                            <a:pt x="262" y="303"/>
                          </a:lnTo>
                          <a:lnTo>
                            <a:pt x="284" y="373"/>
                          </a:lnTo>
                          <a:lnTo>
                            <a:pt x="289" y="449"/>
                          </a:lnTo>
                          <a:lnTo>
                            <a:pt x="280" y="547"/>
                          </a:lnTo>
                          <a:lnTo>
                            <a:pt x="257" y="616"/>
                          </a:lnTo>
                          <a:lnTo>
                            <a:pt x="217" y="658"/>
                          </a:lnTo>
                          <a:lnTo>
                            <a:pt x="190" y="658"/>
                          </a:lnTo>
                          <a:lnTo>
                            <a:pt x="104" y="637"/>
                          </a:lnTo>
                          <a:lnTo>
                            <a:pt x="27" y="634"/>
                          </a:lnTo>
                          <a:lnTo>
                            <a:pt x="0" y="620"/>
                          </a:lnTo>
                          <a:lnTo>
                            <a:pt x="50" y="606"/>
                          </a:lnTo>
                          <a:lnTo>
                            <a:pt x="131" y="609"/>
                          </a:lnTo>
                          <a:lnTo>
                            <a:pt x="181" y="623"/>
                          </a:lnTo>
                          <a:lnTo>
                            <a:pt x="212" y="613"/>
                          </a:lnTo>
                          <a:lnTo>
                            <a:pt x="244" y="557"/>
                          </a:lnTo>
                          <a:lnTo>
                            <a:pt x="248" y="477"/>
                          </a:lnTo>
                          <a:lnTo>
                            <a:pt x="239" y="404"/>
                          </a:lnTo>
                          <a:lnTo>
                            <a:pt x="212" y="317"/>
                          </a:lnTo>
                          <a:lnTo>
                            <a:pt x="212" y="2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5" name="Freeform 17"/>
                    <p:cNvSpPr>
                      <a:spLocks/>
                    </p:cNvSpPr>
                    <p:nvPr/>
                  </p:nvSpPr>
                  <p:spPr bwMode="auto">
                    <a:xfrm flipH="1">
                      <a:off x="1353" y="1223"/>
                      <a:ext cx="282" cy="326"/>
                    </a:xfrm>
                    <a:custGeom>
                      <a:avLst/>
                      <a:gdLst>
                        <a:gd name="T0" fmla="*/ 81 w 282"/>
                        <a:gd name="T1" fmla="*/ 137 h 326"/>
                        <a:gd name="T2" fmla="*/ 78 w 282"/>
                        <a:gd name="T3" fmla="*/ 84 h 326"/>
                        <a:gd name="T4" fmla="*/ 88 w 282"/>
                        <a:gd name="T5" fmla="*/ 35 h 326"/>
                        <a:gd name="T6" fmla="*/ 127 w 282"/>
                        <a:gd name="T7" fmla="*/ 7 h 326"/>
                        <a:gd name="T8" fmla="*/ 173 w 282"/>
                        <a:gd name="T9" fmla="*/ 0 h 326"/>
                        <a:gd name="T10" fmla="*/ 208 w 282"/>
                        <a:gd name="T11" fmla="*/ 4 h 326"/>
                        <a:gd name="T12" fmla="*/ 240 w 282"/>
                        <a:gd name="T13" fmla="*/ 25 h 326"/>
                        <a:gd name="T14" fmla="*/ 257 w 282"/>
                        <a:gd name="T15" fmla="*/ 60 h 326"/>
                        <a:gd name="T16" fmla="*/ 278 w 282"/>
                        <a:gd name="T17" fmla="*/ 130 h 326"/>
                        <a:gd name="T18" fmla="*/ 282 w 282"/>
                        <a:gd name="T19" fmla="*/ 207 h 326"/>
                        <a:gd name="T20" fmla="*/ 271 w 282"/>
                        <a:gd name="T21" fmla="*/ 263 h 326"/>
                        <a:gd name="T22" fmla="*/ 250 w 282"/>
                        <a:gd name="T23" fmla="*/ 298 h 326"/>
                        <a:gd name="T24" fmla="*/ 215 w 282"/>
                        <a:gd name="T25" fmla="*/ 319 h 326"/>
                        <a:gd name="T26" fmla="*/ 187 w 282"/>
                        <a:gd name="T27" fmla="*/ 326 h 326"/>
                        <a:gd name="T28" fmla="*/ 145 w 282"/>
                        <a:gd name="T29" fmla="*/ 315 h 326"/>
                        <a:gd name="T30" fmla="*/ 123 w 282"/>
                        <a:gd name="T31" fmla="*/ 284 h 326"/>
                        <a:gd name="T32" fmla="*/ 102 w 282"/>
                        <a:gd name="T33" fmla="*/ 238 h 326"/>
                        <a:gd name="T34" fmla="*/ 85 w 282"/>
                        <a:gd name="T35" fmla="*/ 186 h 326"/>
                        <a:gd name="T36" fmla="*/ 53 w 282"/>
                        <a:gd name="T37" fmla="*/ 207 h 326"/>
                        <a:gd name="T38" fmla="*/ 18 w 282"/>
                        <a:gd name="T39" fmla="*/ 221 h 326"/>
                        <a:gd name="T40" fmla="*/ 4 w 282"/>
                        <a:gd name="T41" fmla="*/ 221 h 326"/>
                        <a:gd name="T42" fmla="*/ 0 w 282"/>
                        <a:gd name="T43" fmla="*/ 207 h 326"/>
                        <a:gd name="T44" fmla="*/ 7 w 282"/>
                        <a:gd name="T45" fmla="*/ 189 h 326"/>
                        <a:gd name="T46" fmla="*/ 60 w 282"/>
                        <a:gd name="T47" fmla="*/ 168 h 326"/>
                        <a:gd name="T48" fmla="*/ 81 w 282"/>
                        <a:gd name="T49" fmla="*/ 137 h 32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2"/>
                        <a:gd name="T76" fmla="*/ 0 h 326"/>
                        <a:gd name="T77" fmla="*/ 282 w 282"/>
                        <a:gd name="T78" fmla="*/ 326 h 32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2" h="326">
                          <a:moveTo>
                            <a:pt x="81" y="137"/>
                          </a:moveTo>
                          <a:lnTo>
                            <a:pt x="78" y="84"/>
                          </a:lnTo>
                          <a:lnTo>
                            <a:pt x="88" y="35"/>
                          </a:lnTo>
                          <a:lnTo>
                            <a:pt x="127" y="7"/>
                          </a:lnTo>
                          <a:lnTo>
                            <a:pt x="173" y="0"/>
                          </a:lnTo>
                          <a:lnTo>
                            <a:pt x="208" y="4"/>
                          </a:lnTo>
                          <a:lnTo>
                            <a:pt x="240" y="25"/>
                          </a:lnTo>
                          <a:lnTo>
                            <a:pt x="257" y="60"/>
                          </a:lnTo>
                          <a:lnTo>
                            <a:pt x="278" y="130"/>
                          </a:lnTo>
                          <a:lnTo>
                            <a:pt x="282" y="207"/>
                          </a:lnTo>
                          <a:lnTo>
                            <a:pt x="271" y="263"/>
                          </a:lnTo>
                          <a:lnTo>
                            <a:pt x="250" y="298"/>
                          </a:lnTo>
                          <a:lnTo>
                            <a:pt x="215" y="319"/>
                          </a:lnTo>
                          <a:lnTo>
                            <a:pt x="187" y="326"/>
                          </a:lnTo>
                          <a:lnTo>
                            <a:pt x="145" y="315"/>
                          </a:lnTo>
                          <a:lnTo>
                            <a:pt x="123" y="284"/>
                          </a:lnTo>
                          <a:lnTo>
                            <a:pt x="102" y="238"/>
                          </a:lnTo>
                          <a:lnTo>
                            <a:pt x="85" y="186"/>
                          </a:lnTo>
                          <a:lnTo>
                            <a:pt x="53" y="207"/>
                          </a:lnTo>
                          <a:lnTo>
                            <a:pt x="18" y="221"/>
                          </a:lnTo>
                          <a:lnTo>
                            <a:pt x="4" y="221"/>
                          </a:lnTo>
                          <a:lnTo>
                            <a:pt x="0" y="207"/>
                          </a:lnTo>
                          <a:lnTo>
                            <a:pt x="7" y="189"/>
                          </a:lnTo>
                          <a:lnTo>
                            <a:pt x="60" y="168"/>
                          </a:lnTo>
                          <a:lnTo>
                            <a:pt x="81" y="137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8716" name="Group 18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212" y="1104"/>
                      <a:ext cx="277" cy="235"/>
                      <a:chOff x="1590" y="1104"/>
                      <a:chExt cx="277" cy="235"/>
                    </a:xfrm>
                  </p:grpSpPr>
                  <p:sp>
                    <p:nvSpPr>
                      <p:cNvPr id="28717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3" y="1257"/>
                        <a:ext cx="184" cy="82"/>
                      </a:xfrm>
                      <a:custGeom>
                        <a:avLst/>
                        <a:gdLst>
                          <a:gd name="T0" fmla="*/ 13 w 184"/>
                          <a:gd name="T1" fmla="*/ 82 h 82"/>
                          <a:gd name="T2" fmla="*/ 0 w 184"/>
                          <a:gd name="T3" fmla="*/ 71 h 82"/>
                          <a:gd name="T4" fmla="*/ 0 w 184"/>
                          <a:gd name="T5" fmla="*/ 45 h 82"/>
                          <a:gd name="T6" fmla="*/ 16 w 184"/>
                          <a:gd name="T7" fmla="*/ 17 h 82"/>
                          <a:gd name="T8" fmla="*/ 36 w 184"/>
                          <a:gd name="T9" fmla="*/ 9 h 82"/>
                          <a:gd name="T10" fmla="*/ 61 w 184"/>
                          <a:gd name="T11" fmla="*/ 22 h 82"/>
                          <a:gd name="T12" fmla="*/ 86 w 184"/>
                          <a:gd name="T13" fmla="*/ 19 h 82"/>
                          <a:gd name="T14" fmla="*/ 102 w 184"/>
                          <a:gd name="T15" fmla="*/ 0 h 82"/>
                          <a:gd name="T16" fmla="*/ 123 w 184"/>
                          <a:gd name="T17" fmla="*/ 2 h 82"/>
                          <a:gd name="T18" fmla="*/ 155 w 184"/>
                          <a:gd name="T19" fmla="*/ 15 h 82"/>
                          <a:gd name="T20" fmla="*/ 182 w 184"/>
                          <a:gd name="T21" fmla="*/ 13 h 82"/>
                          <a:gd name="T22" fmla="*/ 184 w 184"/>
                          <a:gd name="T23" fmla="*/ 32 h 82"/>
                          <a:gd name="T24" fmla="*/ 175 w 184"/>
                          <a:gd name="T25" fmla="*/ 45 h 82"/>
                          <a:gd name="T26" fmla="*/ 141 w 184"/>
                          <a:gd name="T27" fmla="*/ 43 h 82"/>
                          <a:gd name="T28" fmla="*/ 118 w 184"/>
                          <a:gd name="T29" fmla="*/ 39 h 82"/>
                          <a:gd name="T30" fmla="*/ 105 w 184"/>
                          <a:gd name="T31" fmla="*/ 48 h 82"/>
                          <a:gd name="T32" fmla="*/ 91 w 184"/>
                          <a:gd name="T33" fmla="*/ 67 h 82"/>
                          <a:gd name="T34" fmla="*/ 66 w 184"/>
                          <a:gd name="T35" fmla="*/ 62 h 82"/>
                          <a:gd name="T36" fmla="*/ 54 w 184"/>
                          <a:gd name="T37" fmla="*/ 56 h 82"/>
                          <a:gd name="T38" fmla="*/ 45 w 184"/>
                          <a:gd name="T39" fmla="*/ 63 h 82"/>
                          <a:gd name="T40" fmla="*/ 32 w 184"/>
                          <a:gd name="T41" fmla="*/ 76 h 82"/>
                          <a:gd name="T42" fmla="*/ 13 w 184"/>
                          <a:gd name="T43" fmla="*/ 82 h 82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84"/>
                          <a:gd name="T67" fmla="*/ 0 h 82"/>
                          <a:gd name="T68" fmla="*/ 184 w 184"/>
                          <a:gd name="T69" fmla="*/ 82 h 82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84" h="82">
                            <a:moveTo>
                              <a:pt x="13" y="82"/>
                            </a:moveTo>
                            <a:lnTo>
                              <a:pt x="0" y="71"/>
                            </a:lnTo>
                            <a:lnTo>
                              <a:pt x="0" y="45"/>
                            </a:lnTo>
                            <a:lnTo>
                              <a:pt x="16" y="17"/>
                            </a:lnTo>
                            <a:lnTo>
                              <a:pt x="36" y="9"/>
                            </a:lnTo>
                            <a:lnTo>
                              <a:pt x="61" y="22"/>
                            </a:lnTo>
                            <a:lnTo>
                              <a:pt x="86" y="19"/>
                            </a:lnTo>
                            <a:lnTo>
                              <a:pt x="102" y="0"/>
                            </a:lnTo>
                            <a:lnTo>
                              <a:pt x="123" y="2"/>
                            </a:lnTo>
                            <a:lnTo>
                              <a:pt x="155" y="15"/>
                            </a:lnTo>
                            <a:lnTo>
                              <a:pt x="182" y="13"/>
                            </a:lnTo>
                            <a:lnTo>
                              <a:pt x="184" y="32"/>
                            </a:lnTo>
                            <a:lnTo>
                              <a:pt x="175" y="45"/>
                            </a:lnTo>
                            <a:lnTo>
                              <a:pt x="141" y="43"/>
                            </a:lnTo>
                            <a:lnTo>
                              <a:pt x="118" y="39"/>
                            </a:lnTo>
                            <a:lnTo>
                              <a:pt x="105" y="48"/>
                            </a:lnTo>
                            <a:lnTo>
                              <a:pt x="91" y="67"/>
                            </a:lnTo>
                            <a:lnTo>
                              <a:pt x="66" y="62"/>
                            </a:lnTo>
                            <a:lnTo>
                              <a:pt x="54" y="56"/>
                            </a:lnTo>
                            <a:lnTo>
                              <a:pt x="45" y="63"/>
                            </a:lnTo>
                            <a:lnTo>
                              <a:pt x="32" y="76"/>
                            </a:lnTo>
                            <a:lnTo>
                              <a:pt x="13" y="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718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4" y="1193"/>
                        <a:ext cx="178" cy="114"/>
                      </a:xfrm>
                      <a:custGeom>
                        <a:avLst/>
                        <a:gdLst>
                          <a:gd name="T0" fmla="*/ 23 w 178"/>
                          <a:gd name="T1" fmla="*/ 114 h 114"/>
                          <a:gd name="T2" fmla="*/ 11 w 178"/>
                          <a:gd name="T3" fmla="*/ 108 h 114"/>
                          <a:gd name="T4" fmla="*/ 0 w 178"/>
                          <a:gd name="T5" fmla="*/ 79 h 114"/>
                          <a:gd name="T6" fmla="*/ 11 w 178"/>
                          <a:gd name="T7" fmla="*/ 51 h 114"/>
                          <a:gd name="T8" fmla="*/ 27 w 178"/>
                          <a:gd name="T9" fmla="*/ 39 h 114"/>
                          <a:gd name="T10" fmla="*/ 56 w 178"/>
                          <a:gd name="T11" fmla="*/ 42 h 114"/>
                          <a:gd name="T12" fmla="*/ 76 w 178"/>
                          <a:gd name="T13" fmla="*/ 35 h 114"/>
                          <a:gd name="T14" fmla="*/ 90 w 178"/>
                          <a:gd name="T15" fmla="*/ 13 h 114"/>
                          <a:gd name="T16" fmla="*/ 111 w 178"/>
                          <a:gd name="T17" fmla="*/ 4 h 114"/>
                          <a:gd name="T18" fmla="*/ 146 w 178"/>
                          <a:gd name="T19" fmla="*/ 9 h 114"/>
                          <a:gd name="T20" fmla="*/ 171 w 178"/>
                          <a:gd name="T21" fmla="*/ 0 h 114"/>
                          <a:gd name="T22" fmla="*/ 178 w 178"/>
                          <a:gd name="T23" fmla="*/ 17 h 114"/>
                          <a:gd name="T24" fmla="*/ 171 w 178"/>
                          <a:gd name="T25" fmla="*/ 33 h 114"/>
                          <a:gd name="T26" fmla="*/ 140 w 178"/>
                          <a:gd name="T27" fmla="*/ 42 h 114"/>
                          <a:gd name="T28" fmla="*/ 120 w 178"/>
                          <a:gd name="T29" fmla="*/ 40 h 114"/>
                          <a:gd name="T30" fmla="*/ 108 w 178"/>
                          <a:gd name="T31" fmla="*/ 57 h 114"/>
                          <a:gd name="T32" fmla="*/ 97 w 178"/>
                          <a:gd name="T33" fmla="*/ 79 h 114"/>
                          <a:gd name="T34" fmla="*/ 72 w 178"/>
                          <a:gd name="T35" fmla="*/ 81 h 114"/>
                          <a:gd name="T36" fmla="*/ 59 w 178"/>
                          <a:gd name="T37" fmla="*/ 79 h 114"/>
                          <a:gd name="T38" fmla="*/ 47 w 178"/>
                          <a:gd name="T39" fmla="*/ 88 h 114"/>
                          <a:gd name="T40" fmla="*/ 41 w 178"/>
                          <a:gd name="T41" fmla="*/ 99 h 114"/>
                          <a:gd name="T42" fmla="*/ 23 w 178"/>
                          <a:gd name="T43" fmla="*/ 114 h 114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78"/>
                          <a:gd name="T67" fmla="*/ 0 h 114"/>
                          <a:gd name="T68" fmla="*/ 178 w 178"/>
                          <a:gd name="T69" fmla="*/ 114 h 114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78" h="114">
                            <a:moveTo>
                              <a:pt x="23" y="114"/>
                            </a:moveTo>
                            <a:lnTo>
                              <a:pt x="11" y="108"/>
                            </a:lnTo>
                            <a:lnTo>
                              <a:pt x="0" y="79"/>
                            </a:lnTo>
                            <a:lnTo>
                              <a:pt x="11" y="51"/>
                            </a:lnTo>
                            <a:lnTo>
                              <a:pt x="27" y="39"/>
                            </a:lnTo>
                            <a:lnTo>
                              <a:pt x="56" y="42"/>
                            </a:lnTo>
                            <a:lnTo>
                              <a:pt x="76" y="35"/>
                            </a:lnTo>
                            <a:lnTo>
                              <a:pt x="90" y="13"/>
                            </a:lnTo>
                            <a:lnTo>
                              <a:pt x="111" y="4"/>
                            </a:lnTo>
                            <a:lnTo>
                              <a:pt x="146" y="9"/>
                            </a:lnTo>
                            <a:lnTo>
                              <a:pt x="171" y="0"/>
                            </a:lnTo>
                            <a:lnTo>
                              <a:pt x="178" y="17"/>
                            </a:lnTo>
                            <a:lnTo>
                              <a:pt x="171" y="33"/>
                            </a:lnTo>
                            <a:lnTo>
                              <a:pt x="140" y="42"/>
                            </a:lnTo>
                            <a:lnTo>
                              <a:pt x="120" y="40"/>
                            </a:lnTo>
                            <a:lnTo>
                              <a:pt x="108" y="57"/>
                            </a:lnTo>
                            <a:lnTo>
                              <a:pt x="97" y="79"/>
                            </a:lnTo>
                            <a:lnTo>
                              <a:pt x="72" y="81"/>
                            </a:lnTo>
                            <a:lnTo>
                              <a:pt x="59" y="79"/>
                            </a:lnTo>
                            <a:lnTo>
                              <a:pt x="47" y="88"/>
                            </a:lnTo>
                            <a:lnTo>
                              <a:pt x="41" y="99"/>
                            </a:lnTo>
                            <a:lnTo>
                              <a:pt x="23" y="114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71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0" y="1154"/>
                        <a:ext cx="161" cy="138"/>
                      </a:xfrm>
                      <a:custGeom>
                        <a:avLst/>
                        <a:gdLst>
                          <a:gd name="T0" fmla="*/ 31 w 161"/>
                          <a:gd name="T1" fmla="*/ 138 h 138"/>
                          <a:gd name="T2" fmla="*/ 16 w 161"/>
                          <a:gd name="T3" fmla="*/ 133 h 138"/>
                          <a:gd name="T4" fmla="*/ 0 w 161"/>
                          <a:gd name="T5" fmla="*/ 109 h 138"/>
                          <a:gd name="T6" fmla="*/ 5 w 161"/>
                          <a:gd name="T7" fmla="*/ 78 h 138"/>
                          <a:gd name="T8" fmla="*/ 16 w 161"/>
                          <a:gd name="T9" fmla="*/ 65 h 138"/>
                          <a:gd name="T10" fmla="*/ 43 w 161"/>
                          <a:gd name="T11" fmla="*/ 62 h 138"/>
                          <a:gd name="T12" fmla="*/ 65 w 161"/>
                          <a:gd name="T13" fmla="*/ 51 h 138"/>
                          <a:gd name="T14" fmla="*/ 72 w 161"/>
                          <a:gd name="T15" fmla="*/ 25 h 138"/>
                          <a:gd name="T16" fmla="*/ 92 w 161"/>
                          <a:gd name="T17" fmla="*/ 15 h 138"/>
                          <a:gd name="T18" fmla="*/ 127 w 161"/>
                          <a:gd name="T19" fmla="*/ 13 h 138"/>
                          <a:gd name="T20" fmla="*/ 148 w 161"/>
                          <a:gd name="T21" fmla="*/ 0 h 138"/>
                          <a:gd name="T22" fmla="*/ 161 w 161"/>
                          <a:gd name="T23" fmla="*/ 13 h 138"/>
                          <a:gd name="T24" fmla="*/ 156 w 161"/>
                          <a:gd name="T25" fmla="*/ 25 h 138"/>
                          <a:gd name="T26" fmla="*/ 128 w 161"/>
                          <a:gd name="T27" fmla="*/ 44 h 138"/>
                          <a:gd name="T28" fmla="*/ 107 w 161"/>
                          <a:gd name="T29" fmla="*/ 49 h 138"/>
                          <a:gd name="T30" fmla="*/ 99 w 161"/>
                          <a:gd name="T31" fmla="*/ 65 h 138"/>
                          <a:gd name="T32" fmla="*/ 94 w 161"/>
                          <a:gd name="T33" fmla="*/ 91 h 138"/>
                          <a:gd name="T34" fmla="*/ 69 w 161"/>
                          <a:gd name="T35" fmla="*/ 98 h 138"/>
                          <a:gd name="T36" fmla="*/ 54 w 161"/>
                          <a:gd name="T37" fmla="*/ 94 h 138"/>
                          <a:gd name="T38" fmla="*/ 45 w 161"/>
                          <a:gd name="T39" fmla="*/ 105 h 138"/>
                          <a:gd name="T40" fmla="*/ 40 w 161"/>
                          <a:gd name="T41" fmla="*/ 123 h 138"/>
                          <a:gd name="T42" fmla="*/ 31 w 161"/>
                          <a:gd name="T43" fmla="*/ 138 h 138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61"/>
                          <a:gd name="T67" fmla="*/ 0 h 138"/>
                          <a:gd name="T68" fmla="*/ 161 w 161"/>
                          <a:gd name="T69" fmla="*/ 138 h 138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61" h="138">
                            <a:moveTo>
                              <a:pt x="31" y="138"/>
                            </a:moveTo>
                            <a:lnTo>
                              <a:pt x="16" y="133"/>
                            </a:lnTo>
                            <a:lnTo>
                              <a:pt x="0" y="109"/>
                            </a:lnTo>
                            <a:lnTo>
                              <a:pt x="5" y="78"/>
                            </a:lnTo>
                            <a:lnTo>
                              <a:pt x="16" y="65"/>
                            </a:lnTo>
                            <a:lnTo>
                              <a:pt x="43" y="62"/>
                            </a:lnTo>
                            <a:lnTo>
                              <a:pt x="65" y="51"/>
                            </a:lnTo>
                            <a:lnTo>
                              <a:pt x="72" y="25"/>
                            </a:lnTo>
                            <a:lnTo>
                              <a:pt x="92" y="15"/>
                            </a:lnTo>
                            <a:lnTo>
                              <a:pt x="127" y="13"/>
                            </a:lnTo>
                            <a:lnTo>
                              <a:pt x="148" y="0"/>
                            </a:lnTo>
                            <a:lnTo>
                              <a:pt x="161" y="13"/>
                            </a:lnTo>
                            <a:lnTo>
                              <a:pt x="156" y="25"/>
                            </a:lnTo>
                            <a:lnTo>
                              <a:pt x="128" y="44"/>
                            </a:lnTo>
                            <a:lnTo>
                              <a:pt x="107" y="49"/>
                            </a:lnTo>
                            <a:lnTo>
                              <a:pt x="99" y="65"/>
                            </a:lnTo>
                            <a:lnTo>
                              <a:pt x="94" y="91"/>
                            </a:lnTo>
                            <a:lnTo>
                              <a:pt x="69" y="98"/>
                            </a:lnTo>
                            <a:lnTo>
                              <a:pt x="54" y="94"/>
                            </a:lnTo>
                            <a:lnTo>
                              <a:pt x="45" y="105"/>
                            </a:lnTo>
                            <a:lnTo>
                              <a:pt x="40" y="123"/>
                            </a:lnTo>
                            <a:lnTo>
                              <a:pt x="31" y="138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720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1104"/>
                        <a:ext cx="123" cy="174"/>
                      </a:xfrm>
                      <a:custGeom>
                        <a:avLst/>
                        <a:gdLst>
                          <a:gd name="T0" fmla="*/ 48 w 123"/>
                          <a:gd name="T1" fmla="*/ 172 h 174"/>
                          <a:gd name="T2" fmla="*/ 31 w 123"/>
                          <a:gd name="T3" fmla="*/ 174 h 174"/>
                          <a:gd name="T4" fmla="*/ 9 w 123"/>
                          <a:gd name="T5" fmla="*/ 158 h 174"/>
                          <a:gd name="T6" fmla="*/ 0 w 123"/>
                          <a:gd name="T7" fmla="*/ 131 h 174"/>
                          <a:gd name="T8" fmla="*/ 4 w 123"/>
                          <a:gd name="T9" fmla="*/ 113 h 174"/>
                          <a:gd name="T10" fmla="*/ 29 w 123"/>
                          <a:gd name="T11" fmla="*/ 97 h 174"/>
                          <a:gd name="T12" fmla="*/ 46 w 123"/>
                          <a:gd name="T13" fmla="*/ 79 h 174"/>
                          <a:gd name="T14" fmla="*/ 46 w 123"/>
                          <a:gd name="T15" fmla="*/ 52 h 174"/>
                          <a:gd name="T16" fmla="*/ 59 w 123"/>
                          <a:gd name="T17" fmla="*/ 39 h 174"/>
                          <a:gd name="T18" fmla="*/ 90 w 123"/>
                          <a:gd name="T19" fmla="*/ 22 h 174"/>
                          <a:gd name="T20" fmla="*/ 106 w 123"/>
                          <a:gd name="T21" fmla="*/ 0 h 174"/>
                          <a:gd name="T22" fmla="*/ 121 w 123"/>
                          <a:gd name="T23" fmla="*/ 7 h 174"/>
                          <a:gd name="T24" fmla="*/ 123 w 123"/>
                          <a:gd name="T25" fmla="*/ 22 h 174"/>
                          <a:gd name="T26" fmla="*/ 105 w 123"/>
                          <a:gd name="T27" fmla="*/ 47 h 174"/>
                          <a:gd name="T28" fmla="*/ 84 w 123"/>
                          <a:gd name="T29" fmla="*/ 61 h 174"/>
                          <a:gd name="T30" fmla="*/ 86 w 123"/>
                          <a:gd name="T31" fmla="*/ 81 h 174"/>
                          <a:gd name="T32" fmla="*/ 90 w 123"/>
                          <a:gd name="T33" fmla="*/ 104 h 174"/>
                          <a:gd name="T34" fmla="*/ 68 w 123"/>
                          <a:gd name="T35" fmla="*/ 118 h 174"/>
                          <a:gd name="T36" fmla="*/ 59 w 123"/>
                          <a:gd name="T37" fmla="*/ 124 h 174"/>
                          <a:gd name="T38" fmla="*/ 51 w 123"/>
                          <a:gd name="T39" fmla="*/ 138 h 174"/>
                          <a:gd name="T40" fmla="*/ 50 w 123"/>
                          <a:gd name="T41" fmla="*/ 152 h 174"/>
                          <a:gd name="T42" fmla="*/ 48 w 123"/>
                          <a:gd name="T43" fmla="*/ 172 h 174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23"/>
                          <a:gd name="T67" fmla="*/ 0 h 174"/>
                          <a:gd name="T68" fmla="*/ 123 w 123"/>
                          <a:gd name="T69" fmla="*/ 174 h 174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23" h="174">
                            <a:moveTo>
                              <a:pt x="48" y="172"/>
                            </a:moveTo>
                            <a:lnTo>
                              <a:pt x="31" y="174"/>
                            </a:lnTo>
                            <a:lnTo>
                              <a:pt x="9" y="158"/>
                            </a:lnTo>
                            <a:lnTo>
                              <a:pt x="0" y="131"/>
                            </a:lnTo>
                            <a:lnTo>
                              <a:pt x="4" y="113"/>
                            </a:lnTo>
                            <a:lnTo>
                              <a:pt x="29" y="97"/>
                            </a:lnTo>
                            <a:lnTo>
                              <a:pt x="46" y="79"/>
                            </a:lnTo>
                            <a:lnTo>
                              <a:pt x="46" y="52"/>
                            </a:lnTo>
                            <a:lnTo>
                              <a:pt x="59" y="39"/>
                            </a:lnTo>
                            <a:lnTo>
                              <a:pt x="90" y="22"/>
                            </a:lnTo>
                            <a:lnTo>
                              <a:pt x="106" y="0"/>
                            </a:lnTo>
                            <a:lnTo>
                              <a:pt x="121" y="7"/>
                            </a:lnTo>
                            <a:lnTo>
                              <a:pt x="123" y="22"/>
                            </a:lnTo>
                            <a:lnTo>
                              <a:pt x="105" y="47"/>
                            </a:lnTo>
                            <a:lnTo>
                              <a:pt x="84" y="61"/>
                            </a:lnTo>
                            <a:lnTo>
                              <a:pt x="86" y="81"/>
                            </a:lnTo>
                            <a:lnTo>
                              <a:pt x="90" y="104"/>
                            </a:lnTo>
                            <a:lnTo>
                              <a:pt x="68" y="118"/>
                            </a:lnTo>
                            <a:lnTo>
                              <a:pt x="59" y="124"/>
                            </a:lnTo>
                            <a:lnTo>
                              <a:pt x="51" y="138"/>
                            </a:lnTo>
                            <a:lnTo>
                              <a:pt x="50" y="152"/>
                            </a:lnTo>
                            <a:lnTo>
                              <a:pt x="48" y="17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704" name="Group 23"/>
                  <p:cNvGrpSpPr>
                    <a:grpSpLocks/>
                  </p:cNvGrpSpPr>
                  <p:nvPr/>
                </p:nvGrpSpPr>
                <p:grpSpPr bwMode="auto">
                  <a:xfrm rot="4286940" flipH="1">
                    <a:off x="1038" y="766"/>
                    <a:ext cx="141" cy="50"/>
                    <a:chOff x="4032" y="2817"/>
                    <a:chExt cx="417" cy="635"/>
                  </a:xfrm>
                </p:grpSpPr>
                <p:sp>
                  <p:nvSpPr>
                    <p:cNvPr id="28708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817"/>
                      <a:ext cx="417" cy="63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lIns="274320" rIns="274320" anchor="ctr">
                      <a:spAutoFit/>
                    </a:bodyPr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28709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928"/>
                      <a:ext cx="240" cy="24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wrap="none" lIns="274320" rIns="274320" anchor="ctr">
                      <a:spAutoFit/>
                    </a:bodyPr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28705" name="Group 26"/>
                  <p:cNvGrpSpPr>
                    <a:grpSpLocks/>
                  </p:cNvGrpSpPr>
                  <p:nvPr/>
                </p:nvGrpSpPr>
                <p:grpSpPr bwMode="auto">
                  <a:xfrm rot="4286940" flipH="1">
                    <a:off x="962" y="766"/>
                    <a:ext cx="141" cy="50"/>
                    <a:chOff x="4032" y="2817"/>
                    <a:chExt cx="417" cy="635"/>
                  </a:xfrm>
                </p:grpSpPr>
                <p:sp>
                  <p:nvSpPr>
                    <p:cNvPr id="28706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817"/>
                      <a:ext cx="417" cy="63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lIns="274320" rIns="274320" anchor="ctr">
                      <a:spAutoFit/>
                    </a:bodyPr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28707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928"/>
                      <a:ext cx="240" cy="24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wrap="none" lIns="274320" rIns="274320" anchor="ctr">
                      <a:spAutoFit/>
                    </a:bodyPr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  <p:sp>
              <p:nvSpPr>
                <p:cNvPr id="28702" name="Oval 29"/>
                <p:cNvSpPr>
                  <a:spLocks noChangeArrowheads="1"/>
                </p:cNvSpPr>
                <p:nvPr/>
              </p:nvSpPr>
              <p:spPr bwMode="auto">
                <a:xfrm>
                  <a:off x="1098" y="1008"/>
                  <a:ext cx="198" cy="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CA" altLang="en-US" sz="2400">
                    <a:latin typeface="Arial Rounded MT Bold" pitchFamily="34" charset="0"/>
                  </a:endParaRPr>
                </a:p>
              </p:txBody>
            </p:sp>
          </p:grpSp>
          <p:sp>
            <p:nvSpPr>
              <p:cNvPr id="28699" name="Freeform 30"/>
              <p:cNvSpPr>
                <a:spLocks noChangeAspect="1"/>
              </p:cNvSpPr>
              <p:nvPr/>
            </p:nvSpPr>
            <p:spPr bwMode="auto">
              <a:xfrm>
                <a:off x="1153" y="2448"/>
                <a:ext cx="446" cy="375"/>
              </a:xfrm>
              <a:custGeom>
                <a:avLst/>
                <a:gdLst>
                  <a:gd name="T0" fmla="*/ 194 w 446"/>
                  <a:gd name="T1" fmla="*/ 93 h 375"/>
                  <a:gd name="T2" fmla="*/ 183 w 446"/>
                  <a:gd name="T3" fmla="*/ 57 h 375"/>
                  <a:gd name="T4" fmla="*/ 164 w 446"/>
                  <a:gd name="T5" fmla="*/ 22 h 375"/>
                  <a:gd name="T6" fmla="*/ 131 w 446"/>
                  <a:gd name="T7" fmla="*/ 0 h 375"/>
                  <a:gd name="T8" fmla="*/ 93 w 446"/>
                  <a:gd name="T9" fmla="*/ 0 h 375"/>
                  <a:gd name="T10" fmla="*/ 54 w 446"/>
                  <a:gd name="T11" fmla="*/ 13 h 375"/>
                  <a:gd name="T12" fmla="*/ 2 w 446"/>
                  <a:gd name="T13" fmla="*/ 57 h 375"/>
                  <a:gd name="T14" fmla="*/ 0 w 446"/>
                  <a:gd name="T15" fmla="*/ 79 h 375"/>
                  <a:gd name="T16" fmla="*/ 16 w 446"/>
                  <a:gd name="T17" fmla="*/ 115 h 375"/>
                  <a:gd name="T18" fmla="*/ 68 w 446"/>
                  <a:gd name="T19" fmla="*/ 159 h 375"/>
                  <a:gd name="T20" fmla="*/ 68 w 446"/>
                  <a:gd name="T21" fmla="*/ 177 h 375"/>
                  <a:gd name="T22" fmla="*/ 46 w 446"/>
                  <a:gd name="T23" fmla="*/ 203 h 375"/>
                  <a:gd name="T24" fmla="*/ 49 w 446"/>
                  <a:gd name="T25" fmla="*/ 225 h 375"/>
                  <a:gd name="T26" fmla="*/ 63 w 446"/>
                  <a:gd name="T27" fmla="*/ 234 h 375"/>
                  <a:gd name="T28" fmla="*/ 80 w 446"/>
                  <a:gd name="T29" fmla="*/ 243 h 375"/>
                  <a:gd name="T30" fmla="*/ 80 w 446"/>
                  <a:gd name="T31" fmla="*/ 265 h 375"/>
                  <a:gd name="T32" fmla="*/ 52 w 446"/>
                  <a:gd name="T33" fmla="*/ 305 h 375"/>
                  <a:gd name="T34" fmla="*/ 54 w 446"/>
                  <a:gd name="T35" fmla="*/ 322 h 375"/>
                  <a:gd name="T36" fmla="*/ 82 w 446"/>
                  <a:gd name="T37" fmla="*/ 344 h 375"/>
                  <a:gd name="T38" fmla="*/ 123 w 446"/>
                  <a:gd name="T39" fmla="*/ 327 h 375"/>
                  <a:gd name="T40" fmla="*/ 142 w 446"/>
                  <a:gd name="T41" fmla="*/ 331 h 375"/>
                  <a:gd name="T42" fmla="*/ 189 w 446"/>
                  <a:gd name="T43" fmla="*/ 340 h 375"/>
                  <a:gd name="T44" fmla="*/ 232 w 446"/>
                  <a:gd name="T45" fmla="*/ 366 h 375"/>
                  <a:gd name="T46" fmla="*/ 259 w 446"/>
                  <a:gd name="T47" fmla="*/ 375 h 375"/>
                  <a:gd name="T48" fmla="*/ 355 w 446"/>
                  <a:gd name="T49" fmla="*/ 356 h 375"/>
                  <a:gd name="T50" fmla="*/ 446 w 446"/>
                  <a:gd name="T51" fmla="*/ 273 h 375"/>
                  <a:gd name="T52" fmla="*/ 408 w 446"/>
                  <a:gd name="T53" fmla="*/ 349 h 375"/>
                  <a:gd name="T54" fmla="*/ 325 w 446"/>
                  <a:gd name="T55" fmla="*/ 364 h 375"/>
                  <a:gd name="T56" fmla="*/ 431 w 446"/>
                  <a:gd name="T57" fmla="*/ 303 h 375"/>
                  <a:gd name="T58" fmla="*/ 393 w 446"/>
                  <a:gd name="T59" fmla="*/ 273 h 375"/>
                  <a:gd name="T60" fmla="*/ 281 w 446"/>
                  <a:gd name="T61" fmla="*/ 260 h 375"/>
                  <a:gd name="T62" fmla="*/ 197 w 446"/>
                  <a:gd name="T63" fmla="*/ 247 h 375"/>
                  <a:gd name="T64" fmla="*/ 153 w 446"/>
                  <a:gd name="T65" fmla="*/ 238 h 375"/>
                  <a:gd name="T66" fmla="*/ 161 w 446"/>
                  <a:gd name="T67" fmla="*/ 221 h 375"/>
                  <a:gd name="T68" fmla="*/ 186 w 446"/>
                  <a:gd name="T69" fmla="*/ 199 h 375"/>
                  <a:gd name="T70" fmla="*/ 180 w 446"/>
                  <a:gd name="T71" fmla="*/ 172 h 375"/>
                  <a:gd name="T72" fmla="*/ 156 w 446"/>
                  <a:gd name="T73" fmla="*/ 146 h 375"/>
                  <a:gd name="T74" fmla="*/ 156 w 446"/>
                  <a:gd name="T75" fmla="*/ 124 h 375"/>
                  <a:gd name="T76" fmla="*/ 169 w 446"/>
                  <a:gd name="T77" fmla="*/ 75 h 375"/>
                  <a:gd name="T78" fmla="*/ 147 w 446"/>
                  <a:gd name="T79" fmla="*/ 167 h 3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46"/>
                  <a:gd name="T121" fmla="*/ 0 h 375"/>
                  <a:gd name="T122" fmla="*/ 446 w 446"/>
                  <a:gd name="T123" fmla="*/ 375 h 3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46" h="375">
                    <a:moveTo>
                      <a:pt x="194" y="93"/>
                    </a:moveTo>
                    <a:lnTo>
                      <a:pt x="183" y="57"/>
                    </a:lnTo>
                    <a:lnTo>
                      <a:pt x="164" y="22"/>
                    </a:lnTo>
                    <a:lnTo>
                      <a:pt x="131" y="0"/>
                    </a:lnTo>
                    <a:lnTo>
                      <a:pt x="93" y="0"/>
                    </a:lnTo>
                    <a:lnTo>
                      <a:pt x="54" y="13"/>
                    </a:lnTo>
                    <a:lnTo>
                      <a:pt x="2" y="57"/>
                    </a:lnTo>
                    <a:lnTo>
                      <a:pt x="0" y="79"/>
                    </a:lnTo>
                    <a:lnTo>
                      <a:pt x="16" y="115"/>
                    </a:lnTo>
                    <a:lnTo>
                      <a:pt x="68" y="159"/>
                    </a:lnTo>
                    <a:lnTo>
                      <a:pt x="68" y="177"/>
                    </a:lnTo>
                    <a:lnTo>
                      <a:pt x="46" y="203"/>
                    </a:lnTo>
                    <a:lnTo>
                      <a:pt x="49" y="225"/>
                    </a:lnTo>
                    <a:lnTo>
                      <a:pt x="63" y="234"/>
                    </a:lnTo>
                    <a:lnTo>
                      <a:pt x="80" y="243"/>
                    </a:lnTo>
                    <a:lnTo>
                      <a:pt x="80" y="265"/>
                    </a:lnTo>
                    <a:lnTo>
                      <a:pt x="52" y="305"/>
                    </a:lnTo>
                    <a:lnTo>
                      <a:pt x="54" y="322"/>
                    </a:lnTo>
                    <a:lnTo>
                      <a:pt x="82" y="344"/>
                    </a:lnTo>
                    <a:lnTo>
                      <a:pt x="123" y="327"/>
                    </a:lnTo>
                    <a:lnTo>
                      <a:pt x="142" y="331"/>
                    </a:lnTo>
                    <a:lnTo>
                      <a:pt x="189" y="340"/>
                    </a:lnTo>
                    <a:lnTo>
                      <a:pt x="232" y="366"/>
                    </a:lnTo>
                    <a:lnTo>
                      <a:pt x="259" y="375"/>
                    </a:lnTo>
                    <a:lnTo>
                      <a:pt x="355" y="356"/>
                    </a:lnTo>
                    <a:lnTo>
                      <a:pt x="446" y="273"/>
                    </a:lnTo>
                    <a:lnTo>
                      <a:pt x="408" y="349"/>
                    </a:lnTo>
                    <a:lnTo>
                      <a:pt x="325" y="364"/>
                    </a:lnTo>
                    <a:lnTo>
                      <a:pt x="431" y="303"/>
                    </a:lnTo>
                    <a:lnTo>
                      <a:pt x="393" y="273"/>
                    </a:lnTo>
                    <a:lnTo>
                      <a:pt x="281" y="260"/>
                    </a:lnTo>
                    <a:lnTo>
                      <a:pt x="197" y="247"/>
                    </a:lnTo>
                    <a:lnTo>
                      <a:pt x="153" y="238"/>
                    </a:lnTo>
                    <a:lnTo>
                      <a:pt x="161" y="221"/>
                    </a:lnTo>
                    <a:lnTo>
                      <a:pt x="186" y="199"/>
                    </a:lnTo>
                    <a:lnTo>
                      <a:pt x="180" y="172"/>
                    </a:lnTo>
                    <a:lnTo>
                      <a:pt x="156" y="146"/>
                    </a:lnTo>
                    <a:lnTo>
                      <a:pt x="156" y="124"/>
                    </a:lnTo>
                    <a:lnTo>
                      <a:pt x="169" y="75"/>
                    </a:lnTo>
                    <a:lnTo>
                      <a:pt x="147" y="16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Freeform 31"/>
              <p:cNvSpPr>
                <a:spLocks/>
              </p:cNvSpPr>
              <p:nvPr/>
            </p:nvSpPr>
            <p:spPr bwMode="auto">
              <a:xfrm>
                <a:off x="1440" y="2304"/>
                <a:ext cx="470" cy="320"/>
              </a:xfrm>
              <a:custGeom>
                <a:avLst/>
                <a:gdLst>
                  <a:gd name="T0" fmla="*/ 88 w 470"/>
                  <a:gd name="T1" fmla="*/ 0 h 320"/>
                  <a:gd name="T2" fmla="*/ 48 w 470"/>
                  <a:gd name="T3" fmla="*/ 9 h 320"/>
                  <a:gd name="T4" fmla="*/ 13 w 470"/>
                  <a:gd name="T5" fmla="*/ 77 h 320"/>
                  <a:gd name="T6" fmla="*/ 0 w 470"/>
                  <a:gd name="T7" fmla="*/ 133 h 320"/>
                  <a:gd name="T8" fmla="*/ 8 w 470"/>
                  <a:gd name="T9" fmla="*/ 133 h 320"/>
                  <a:gd name="T10" fmla="*/ 19 w 470"/>
                  <a:gd name="T11" fmla="*/ 124 h 320"/>
                  <a:gd name="T12" fmla="*/ 31 w 470"/>
                  <a:gd name="T13" fmla="*/ 133 h 320"/>
                  <a:gd name="T14" fmla="*/ 25 w 470"/>
                  <a:gd name="T15" fmla="*/ 152 h 320"/>
                  <a:gd name="T16" fmla="*/ 17 w 470"/>
                  <a:gd name="T17" fmla="*/ 181 h 320"/>
                  <a:gd name="T18" fmla="*/ 23 w 470"/>
                  <a:gd name="T19" fmla="*/ 206 h 320"/>
                  <a:gd name="T20" fmla="*/ 35 w 470"/>
                  <a:gd name="T21" fmla="*/ 200 h 320"/>
                  <a:gd name="T22" fmla="*/ 40 w 470"/>
                  <a:gd name="T23" fmla="*/ 220 h 320"/>
                  <a:gd name="T24" fmla="*/ 35 w 470"/>
                  <a:gd name="T25" fmla="*/ 253 h 320"/>
                  <a:gd name="T26" fmla="*/ 40 w 470"/>
                  <a:gd name="T27" fmla="*/ 301 h 320"/>
                  <a:gd name="T28" fmla="*/ 48 w 470"/>
                  <a:gd name="T29" fmla="*/ 320 h 320"/>
                  <a:gd name="T30" fmla="*/ 65 w 470"/>
                  <a:gd name="T31" fmla="*/ 320 h 320"/>
                  <a:gd name="T32" fmla="*/ 88 w 470"/>
                  <a:gd name="T33" fmla="*/ 306 h 320"/>
                  <a:gd name="T34" fmla="*/ 103 w 470"/>
                  <a:gd name="T35" fmla="*/ 301 h 320"/>
                  <a:gd name="T36" fmla="*/ 111 w 470"/>
                  <a:gd name="T37" fmla="*/ 291 h 320"/>
                  <a:gd name="T38" fmla="*/ 132 w 470"/>
                  <a:gd name="T39" fmla="*/ 282 h 320"/>
                  <a:gd name="T40" fmla="*/ 178 w 470"/>
                  <a:gd name="T41" fmla="*/ 291 h 320"/>
                  <a:gd name="T42" fmla="*/ 195 w 470"/>
                  <a:gd name="T43" fmla="*/ 301 h 320"/>
                  <a:gd name="T44" fmla="*/ 204 w 470"/>
                  <a:gd name="T45" fmla="*/ 277 h 320"/>
                  <a:gd name="T46" fmla="*/ 394 w 470"/>
                  <a:gd name="T47" fmla="*/ 264 h 320"/>
                  <a:gd name="T48" fmla="*/ 470 w 470"/>
                  <a:gd name="T49" fmla="*/ 219 h 320"/>
                  <a:gd name="T50" fmla="*/ 341 w 470"/>
                  <a:gd name="T51" fmla="*/ 205 h 320"/>
                  <a:gd name="T52" fmla="*/ 265 w 470"/>
                  <a:gd name="T53" fmla="*/ 205 h 320"/>
                  <a:gd name="T54" fmla="*/ 197 w 470"/>
                  <a:gd name="T55" fmla="*/ 205 h 320"/>
                  <a:gd name="T56" fmla="*/ 181 w 470"/>
                  <a:gd name="T57" fmla="*/ 177 h 320"/>
                  <a:gd name="T58" fmla="*/ 135 w 470"/>
                  <a:gd name="T59" fmla="*/ 177 h 320"/>
                  <a:gd name="T60" fmla="*/ 120 w 470"/>
                  <a:gd name="T61" fmla="*/ 172 h 320"/>
                  <a:gd name="T62" fmla="*/ 101 w 470"/>
                  <a:gd name="T63" fmla="*/ 162 h 320"/>
                  <a:gd name="T64" fmla="*/ 94 w 470"/>
                  <a:gd name="T65" fmla="*/ 143 h 320"/>
                  <a:gd name="T66" fmla="*/ 97 w 470"/>
                  <a:gd name="T67" fmla="*/ 124 h 320"/>
                  <a:gd name="T68" fmla="*/ 93 w 470"/>
                  <a:gd name="T69" fmla="*/ 106 h 320"/>
                  <a:gd name="T70" fmla="*/ 84 w 470"/>
                  <a:gd name="T71" fmla="*/ 91 h 320"/>
                  <a:gd name="T72" fmla="*/ 90 w 470"/>
                  <a:gd name="T73" fmla="*/ 67 h 320"/>
                  <a:gd name="T74" fmla="*/ 107 w 470"/>
                  <a:gd name="T75" fmla="*/ 52 h 320"/>
                  <a:gd name="T76" fmla="*/ 105 w 470"/>
                  <a:gd name="T77" fmla="*/ 29 h 320"/>
                  <a:gd name="T78" fmla="*/ 88 w 470"/>
                  <a:gd name="T79" fmla="*/ 0 h 3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70"/>
                  <a:gd name="T121" fmla="*/ 0 h 320"/>
                  <a:gd name="T122" fmla="*/ 470 w 470"/>
                  <a:gd name="T123" fmla="*/ 320 h 3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70" h="320">
                    <a:moveTo>
                      <a:pt x="88" y="0"/>
                    </a:moveTo>
                    <a:lnTo>
                      <a:pt x="48" y="9"/>
                    </a:lnTo>
                    <a:lnTo>
                      <a:pt x="13" y="77"/>
                    </a:lnTo>
                    <a:lnTo>
                      <a:pt x="0" y="133"/>
                    </a:lnTo>
                    <a:lnTo>
                      <a:pt x="8" y="133"/>
                    </a:lnTo>
                    <a:lnTo>
                      <a:pt x="19" y="124"/>
                    </a:lnTo>
                    <a:lnTo>
                      <a:pt x="31" y="133"/>
                    </a:lnTo>
                    <a:lnTo>
                      <a:pt x="25" y="152"/>
                    </a:lnTo>
                    <a:lnTo>
                      <a:pt x="17" y="181"/>
                    </a:lnTo>
                    <a:lnTo>
                      <a:pt x="23" y="206"/>
                    </a:lnTo>
                    <a:lnTo>
                      <a:pt x="35" y="200"/>
                    </a:lnTo>
                    <a:lnTo>
                      <a:pt x="40" y="220"/>
                    </a:lnTo>
                    <a:lnTo>
                      <a:pt x="35" y="253"/>
                    </a:lnTo>
                    <a:lnTo>
                      <a:pt x="40" y="301"/>
                    </a:lnTo>
                    <a:lnTo>
                      <a:pt x="48" y="320"/>
                    </a:lnTo>
                    <a:lnTo>
                      <a:pt x="65" y="320"/>
                    </a:lnTo>
                    <a:lnTo>
                      <a:pt x="88" y="306"/>
                    </a:lnTo>
                    <a:lnTo>
                      <a:pt x="103" y="301"/>
                    </a:lnTo>
                    <a:lnTo>
                      <a:pt x="111" y="291"/>
                    </a:lnTo>
                    <a:lnTo>
                      <a:pt x="132" y="282"/>
                    </a:lnTo>
                    <a:lnTo>
                      <a:pt x="178" y="291"/>
                    </a:lnTo>
                    <a:lnTo>
                      <a:pt x="195" y="301"/>
                    </a:lnTo>
                    <a:lnTo>
                      <a:pt x="204" y="277"/>
                    </a:lnTo>
                    <a:lnTo>
                      <a:pt x="394" y="264"/>
                    </a:lnTo>
                    <a:lnTo>
                      <a:pt x="470" y="219"/>
                    </a:lnTo>
                    <a:lnTo>
                      <a:pt x="341" y="205"/>
                    </a:lnTo>
                    <a:lnTo>
                      <a:pt x="265" y="205"/>
                    </a:lnTo>
                    <a:lnTo>
                      <a:pt x="197" y="205"/>
                    </a:lnTo>
                    <a:lnTo>
                      <a:pt x="181" y="177"/>
                    </a:lnTo>
                    <a:lnTo>
                      <a:pt x="135" y="177"/>
                    </a:lnTo>
                    <a:lnTo>
                      <a:pt x="120" y="172"/>
                    </a:lnTo>
                    <a:lnTo>
                      <a:pt x="101" y="162"/>
                    </a:lnTo>
                    <a:lnTo>
                      <a:pt x="94" y="143"/>
                    </a:lnTo>
                    <a:lnTo>
                      <a:pt x="97" y="124"/>
                    </a:lnTo>
                    <a:lnTo>
                      <a:pt x="93" y="106"/>
                    </a:lnTo>
                    <a:lnTo>
                      <a:pt x="84" y="91"/>
                    </a:lnTo>
                    <a:lnTo>
                      <a:pt x="90" y="67"/>
                    </a:lnTo>
                    <a:lnTo>
                      <a:pt x="107" y="52"/>
                    </a:lnTo>
                    <a:lnTo>
                      <a:pt x="105" y="2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97" name="AutoShape 43"/>
            <p:cNvSpPr>
              <a:spLocks noChangeArrowheads="1"/>
            </p:cNvSpPr>
            <p:nvPr/>
          </p:nvSpPr>
          <p:spPr bwMode="auto">
            <a:xfrm>
              <a:off x="1344" y="2592"/>
              <a:ext cx="1536" cy="768"/>
            </a:xfrm>
            <a:prstGeom prst="wedgeRoundRectCallout">
              <a:avLst>
                <a:gd name="adj1" fmla="val -83074"/>
                <a:gd name="adj2" fmla="val -63412"/>
                <a:gd name="adj3" fmla="val 16667"/>
              </a:avLst>
            </a:prstGeom>
            <a:noFill/>
            <a:ln w="25400" cap="sq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chemeClr val="hlink"/>
                  </a:solidFill>
                </a:rPr>
                <a:t>Does not meet precondition!</a:t>
              </a:r>
            </a:p>
          </p:txBody>
        </p:sp>
      </p:grpSp>
      <p:grpSp>
        <p:nvGrpSpPr>
          <p:cNvPr id="28680" name="Group 41"/>
          <p:cNvGrpSpPr>
            <a:grpSpLocks/>
          </p:cNvGrpSpPr>
          <p:nvPr/>
        </p:nvGrpSpPr>
        <p:grpSpPr bwMode="auto">
          <a:xfrm flipH="1">
            <a:off x="381000" y="5181600"/>
            <a:ext cx="381000" cy="993775"/>
            <a:chOff x="2308" y="1513"/>
            <a:chExt cx="1162" cy="2570"/>
          </a:xfrm>
        </p:grpSpPr>
        <p:grpSp>
          <p:nvGrpSpPr>
            <p:cNvPr id="28682" name="Group 42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8690" name="Freeform 43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1" name="Freeform 44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2" name="Freeform 45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Freeform 46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Freeform 47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Freeform 48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3" name="Freeform 49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50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Oval 51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6" name="Oval 52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7" name="Oval 53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8" name="Oval 54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9" name="Oval 55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CA" altLang="en-US" sz="2400">
                <a:latin typeface="Arial Rounded MT Bold" pitchFamily="34" charset="0"/>
              </a:endParaRPr>
            </a:p>
          </p:txBody>
        </p:sp>
      </p:grpSp>
      <p:sp>
        <p:nvSpPr>
          <p:cNvPr id="28681" name="Text Box 215"/>
          <p:cNvSpPr txBox="1">
            <a:spLocks noChangeArrowheads="1"/>
          </p:cNvSpPr>
          <p:nvPr/>
        </p:nvSpPr>
        <p:spPr bwMode="auto">
          <a:xfrm>
            <a:off x="7785100" y="17463"/>
            <a:ext cx="135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FFT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nlogn Time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29699" name="Text Box 215"/>
          <p:cNvSpPr txBox="1">
            <a:spLocks noChangeArrowheads="1"/>
          </p:cNvSpPr>
          <p:nvPr/>
        </p:nvSpPr>
        <p:spPr bwMode="auto">
          <a:xfrm>
            <a:off x="665163" y="749300"/>
            <a:ext cx="30702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input: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9700" name="Text Box 215"/>
          <p:cNvSpPr txBox="1">
            <a:spLocks noChangeArrowheads="1"/>
          </p:cNvSpPr>
          <p:nvPr/>
        </p:nvSpPr>
        <p:spPr bwMode="auto">
          <a:xfrm>
            <a:off x="4479925" y="773113"/>
            <a:ext cx="29876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output: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(y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,y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,y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,…,y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 = f(x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9317" name="Text Box 215"/>
          <p:cNvSpPr txBox="1">
            <a:spLocks noChangeArrowheads="1"/>
          </p:cNvSpPr>
          <p:nvPr/>
        </p:nvSpPr>
        <p:spPr bwMode="auto">
          <a:xfrm>
            <a:off x="152400" y="2241550"/>
            <a:ext cx="38163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even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n/2-1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9318" name="Text Box 215"/>
          <p:cNvSpPr txBox="1">
            <a:spLocks noChangeArrowheads="1"/>
          </p:cNvSpPr>
          <p:nvPr/>
        </p:nvSpPr>
        <p:spPr bwMode="auto">
          <a:xfrm>
            <a:off x="4516438" y="2209800"/>
            <a:ext cx="37385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odd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3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5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n/2-1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9321" name="Text Box 215"/>
          <p:cNvSpPr txBox="1">
            <a:spLocks noChangeArrowheads="1"/>
          </p:cNvSpPr>
          <p:nvPr/>
        </p:nvSpPr>
        <p:spPr bwMode="auto">
          <a:xfrm>
            <a:off x="3290888" y="5410200"/>
            <a:ext cx="49387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/>
              <a:t>My output: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i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f(x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i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) =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&lt;even,i&gt;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+ x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i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&lt;odd,i&gt;</a:t>
            </a:r>
          </a:p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T(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 = 4 T(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/2) + </a:t>
            </a:r>
            <a:r>
              <a:rPr lang="en-US" altLang="en-US" i="1">
                <a:sym typeface="Symbol" pitchFamily="18" charset="2"/>
              </a:rPr>
              <a:t>O</a:t>
            </a:r>
            <a:r>
              <a:rPr lang="en-US" altLang="en-US">
                <a:sym typeface="Symbol" pitchFamily="18" charset="2"/>
              </a:rPr>
              <a:t>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</a:t>
            </a:r>
            <a:endParaRPr lang="en-US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5181600"/>
            <a:ext cx="2438400" cy="1676400"/>
            <a:chOff x="0" y="3264"/>
            <a:chExt cx="1536" cy="1056"/>
          </a:xfrm>
        </p:grpSpPr>
        <p:grpSp>
          <p:nvGrpSpPr>
            <p:cNvPr id="29709" name="Group 41"/>
            <p:cNvGrpSpPr>
              <a:grpSpLocks/>
            </p:cNvGrpSpPr>
            <p:nvPr/>
          </p:nvGrpSpPr>
          <p:grpSpPr bwMode="auto">
            <a:xfrm flipH="1">
              <a:off x="240" y="3264"/>
              <a:ext cx="240" cy="626"/>
              <a:chOff x="2308" y="1513"/>
              <a:chExt cx="1162" cy="2570"/>
            </a:xfrm>
          </p:grpSpPr>
          <p:grpSp>
            <p:nvGrpSpPr>
              <p:cNvPr id="29711" name="Group 4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9719" name="Freeform 4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0" name="Freeform 4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1" name="Freeform 4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2" name="Freeform 4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3" name="Freeform 4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4" name="Freeform 4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12" name="Freeform 4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Freeform 5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Oval 5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15" name="Oval 5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16" name="Oval 5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17" name="Oval 5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18" name="Oval 5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29710" name="AutoShape 43"/>
            <p:cNvSpPr>
              <a:spLocks noChangeArrowheads="1"/>
            </p:cNvSpPr>
            <p:nvPr/>
          </p:nvSpPr>
          <p:spPr bwMode="auto">
            <a:xfrm>
              <a:off x="0" y="3552"/>
              <a:ext cx="1536" cy="768"/>
            </a:xfrm>
            <a:prstGeom prst="wedgeRoundRectCallout">
              <a:avLst>
                <a:gd name="adj1" fmla="val -21681"/>
                <a:gd name="adj2" fmla="val -70315"/>
                <a:gd name="adj3" fmla="val 16667"/>
              </a:avLst>
            </a:prstGeom>
            <a:noFill/>
            <a:ln w="25400" cap="sq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>
                <a:solidFill>
                  <a:schemeClr val="hlink"/>
                </a:solidFill>
              </a:endParaRPr>
            </a:p>
            <a:p>
              <a:r>
                <a:rPr lang="en-US" altLang="en-US">
                  <a:solidFill>
                    <a:schemeClr val="hlink"/>
                  </a:solidFill>
                </a:rPr>
                <a:t>That’s no good.</a:t>
              </a:r>
            </a:p>
          </p:txBody>
        </p:sp>
      </p:grpSp>
      <p:sp>
        <p:nvSpPr>
          <p:cNvPr id="269339" name="Text Box 215"/>
          <p:cNvSpPr txBox="1">
            <a:spLocks noChangeArrowheads="1"/>
          </p:cNvSpPr>
          <p:nvPr/>
        </p:nvSpPr>
        <p:spPr bwMode="auto">
          <a:xfrm>
            <a:off x="192088" y="3732213"/>
            <a:ext cx="38163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even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n/2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n/2+1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9340" name="Text Box 215"/>
          <p:cNvSpPr txBox="1">
            <a:spLocks noChangeArrowheads="1"/>
          </p:cNvSpPr>
          <p:nvPr/>
        </p:nvSpPr>
        <p:spPr bwMode="auto">
          <a:xfrm>
            <a:off x="4556125" y="3700463"/>
            <a:ext cx="37385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4</a:t>
            </a:r>
            <a:r>
              <a:rPr lang="en-US" altLang="en-US" baseline="30000"/>
              <a:t>th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odd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3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5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n/2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n/2+1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9341" name="Rectangle 29"/>
          <p:cNvSpPr>
            <a:spLocks noChangeArrowheads="1"/>
          </p:cNvSpPr>
          <p:nvPr/>
        </p:nvSpPr>
        <p:spPr bwMode="auto">
          <a:xfrm>
            <a:off x="6872288" y="6324600"/>
            <a:ext cx="1266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ym typeface="Symbol" pitchFamily="18" charset="2"/>
              </a:rPr>
              <a:t>= </a:t>
            </a:r>
            <a:r>
              <a:rPr lang="en-US" altLang="en-US" i="1">
                <a:sym typeface="Symbol" pitchFamily="18" charset="2"/>
              </a:rPr>
              <a:t>O</a:t>
            </a:r>
            <a:r>
              <a:rPr lang="en-US" altLang="en-US">
                <a:sym typeface="Symbol" pitchFamily="18" charset="2"/>
              </a:rPr>
              <a:t>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 i="1" baseline="30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)</a:t>
            </a:r>
          </a:p>
        </p:txBody>
      </p:sp>
      <p:sp>
        <p:nvSpPr>
          <p:cNvPr id="29708" name="Text Box 215"/>
          <p:cNvSpPr txBox="1">
            <a:spLocks noChangeArrowheads="1"/>
          </p:cNvSpPr>
          <p:nvPr/>
        </p:nvSpPr>
        <p:spPr bwMode="auto">
          <a:xfrm>
            <a:off x="7785100" y="17463"/>
            <a:ext cx="135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FFT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nlogn Time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/>
      <p:bldP spid="269318" grpId="0"/>
      <p:bldP spid="269321" grpId="0"/>
      <p:bldP spid="269339" grpId="0"/>
      <p:bldP spid="269340" grpId="0"/>
      <p:bldP spid="2693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287747" name="Text Box 215"/>
          <p:cNvSpPr txBox="1">
            <a:spLocks noChangeArrowheads="1"/>
          </p:cNvSpPr>
          <p:nvPr/>
        </p:nvSpPr>
        <p:spPr bwMode="auto">
          <a:xfrm>
            <a:off x="665163" y="852488"/>
            <a:ext cx="76168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The values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r>
              <a:rPr lang="en-US" altLang="en-US"/>
              <a:t>are said to be </a:t>
            </a:r>
            <a:r>
              <a:rPr lang="en-US" altLang="en-US">
                <a:solidFill>
                  <a:schemeClr val="tx2"/>
                </a:solidFill>
              </a:rPr>
              <a:t>special</a:t>
            </a:r>
            <a:r>
              <a:rPr lang="en-US" altLang="en-US"/>
              <a:t> if: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There are </a:t>
            </a:r>
            <a:r>
              <a:rPr lang="en-US" altLang="en-US" i="1"/>
              <a:t>n</a:t>
            </a:r>
            <a:r>
              <a:rPr lang="en-US" altLang="en-US"/>
              <a:t> distinct values.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When you square each of them:</a:t>
            </a:r>
          </a:p>
          <a:p>
            <a:pPr lvl="2" algn="l" eaLnBrk="1" hangingPunct="1">
              <a:buFontTx/>
              <a:buChar char="•"/>
            </a:pPr>
            <a:r>
              <a:rPr lang="en-US" altLang="en-US"/>
              <a:t>The set collapses to </a:t>
            </a:r>
            <a:r>
              <a:rPr lang="en-US" altLang="en-US" i="1" baseline="30000"/>
              <a:t>n</a:t>
            </a:r>
            <a:r>
              <a:rPr lang="en-US" altLang="en-US" i="1"/>
              <a:t>/</a:t>
            </a:r>
            <a:r>
              <a:rPr lang="en-US" altLang="en-US" i="1" baseline="-25000"/>
              <a:t>2</a:t>
            </a:r>
            <a:r>
              <a:rPr lang="en-US" altLang="en-US" i="1"/>
              <a:t> </a:t>
            </a:r>
            <a:r>
              <a:rPr lang="en-US" altLang="en-US"/>
              <a:t>distinct values.</a:t>
            </a:r>
          </a:p>
          <a:p>
            <a:pPr algn="l" eaLnBrk="1" hangingPunct="1">
              <a:buFontTx/>
              <a:buChar char="•"/>
            </a:pPr>
            <a:r>
              <a:rPr lang="en-US" altLang="en-US"/>
              <a:t>Eg:</a:t>
            </a:r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2697163" y="2895600"/>
            <a:ext cx="3751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1"/>
                </a:solidFill>
              </a:rPr>
              <a:t>…, -3, -2, -1,  1,  2,  3, …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740025" y="3276600"/>
            <a:ext cx="5337175" cy="990600"/>
            <a:chOff x="1726" y="2064"/>
            <a:chExt cx="3362" cy="624"/>
          </a:xfrm>
        </p:grpSpPr>
        <p:sp>
          <p:nvSpPr>
            <p:cNvPr id="30732" name="AutoShape 29"/>
            <p:cNvSpPr>
              <a:spLocks noChangeArrowheads="1"/>
            </p:cNvSpPr>
            <p:nvPr/>
          </p:nvSpPr>
          <p:spPr bwMode="auto">
            <a:xfrm>
              <a:off x="2949" y="2124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0733" name="Rectangle 30"/>
            <p:cNvSpPr>
              <a:spLocks noChangeArrowheads="1"/>
            </p:cNvSpPr>
            <p:nvPr/>
          </p:nvSpPr>
          <p:spPr bwMode="auto">
            <a:xfrm>
              <a:off x="3177" y="2064"/>
              <a:ext cx="19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square each of them</a:t>
              </a:r>
            </a:p>
          </p:txBody>
        </p:sp>
        <p:sp>
          <p:nvSpPr>
            <p:cNvPr id="30734" name="Rectangle 31"/>
            <p:cNvSpPr>
              <a:spLocks noChangeArrowheads="1"/>
            </p:cNvSpPr>
            <p:nvPr/>
          </p:nvSpPr>
          <p:spPr bwMode="auto">
            <a:xfrm>
              <a:off x="1726" y="2361"/>
              <a:ext cx="23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1"/>
                  </a:solidFill>
                </a:rPr>
                <a:t>…,  9,  4,  1,  1,  4,  9, …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794000" y="4114800"/>
            <a:ext cx="4743450" cy="990600"/>
            <a:chOff x="1726" y="2064"/>
            <a:chExt cx="2988" cy="624"/>
          </a:xfrm>
        </p:grpSpPr>
        <p:sp>
          <p:nvSpPr>
            <p:cNvPr id="30729" name="AutoShape 34"/>
            <p:cNvSpPr>
              <a:spLocks noChangeArrowheads="1"/>
            </p:cNvSpPr>
            <p:nvPr/>
          </p:nvSpPr>
          <p:spPr bwMode="auto">
            <a:xfrm>
              <a:off x="2949" y="2124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0730" name="Rectangle 35"/>
            <p:cNvSpPr>
              <a:spLocks noChangeArrowheads="1"/>
            </p:cNvSpPr>
            <p:nvPr/>
          </p:nvSpPr>
          <p:spPr bwMode="auto">
            <a:xfrm>
              <a:off x="3177" y="2064"/>
              <a:ext cx="15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collapse  the set</a:t>
              </a:r>
            </a:p>
          </p:txBody>
        </p:sp>
        <p:sp>
          <p:nvSpPr>
            <p:cNvPr id="30731" name="Rectangle 36"/>
            <p:cNvSpPr>
              <a:spLocks noChangeArrowheads="1"/>
            </p:cNvSpPr>
            <p:nvPr/>
          </p:nvSpPr>
          <p:spPr bwMode="auto">
            <a:xfrm>
              <a:off x="1726" y="2361"/>
              <a:ext cx="22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i="1">
                  <a:solidFill>
                    <a:schemeClr val="accent1"/>
                  </a:solidFill>
                </a:rPr>
                <a:t>                    1,  4,  9, …</a:t>
              </a:r>
            </a:p>
          </p:txBody>
        </p:sp>
      </p:grpSp>
      <p:sp>
        <p:nvSpPr>
          <p:cNvPr id="287781" name="Rectangle 37"/>
          <p:cNvSpPr>
            <a:spLocks noChangeArrowheads="1"/>
          </p:cNvSpPr>
          <p:nvPr/>
        </p:nvSpPr>
        <p:spPr bwMode="auto">
          <a:xfrm>
            <a:off x="5180013" y="5029200"/>
            <a:ext cx="346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/>
              <a:t>half as many elements.</a:t>
            </a:r>
          </a:p>
        </p:txBody>
      </p:sp>
      <p:sp>
        <p:nvSpPr>
          <p:cNvPr id="30728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72" grpId="0"/>
      <p:bldP spid="2877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288771" name="Text Box 215"/>
          <p:cNvSpPr txBox="1">
            <a:spLocks noChangeArrowheads="1"/>
          </p:cNvSpPr>
          <p:nvPr/>
        </p:nvSpPr>
        <p:spPr bwMode="auto">
          <a:xfrm>
            <a:off x="665163" y="749300"/>
            <a:ext cx="41211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input: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Special 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88772" name="Text Box 215"/>
          <p:cNvSpPr txBox="1">
            <a:spLocks noChangeArrowheads="1"/>
          </p:cNvSpPr>
          <p:nvPr/>
        </p:nvSpPr>
        <p:spPr bwMode="auto">
          <a:xfrm>
            <a:off x="4479925" y="773113"/>
            <a:ext cx="29876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output: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(y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,y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,y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,…,y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 = f(x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88773" name="Text Box 215"/>
          <p:cNvSpPr txBox="1">
            <a:spLocks noChangeArrowheads="1"/>
          </p:cNvSpPr>
          <p:nvPr/>
        </p:nvSpPr>
        <p:spPr bwMode="auto">
          <a:xfrm>
            <a:off x="152400" y="2241550"/>
            <a:ext cx="3816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even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 baseline="30000">
                <a:solidFill>
                  <a:schemeClr val="accent1"/>
                </a:solidFill>
              </a:rPr>
              <a:t>n</a:t>
            </a:r>
            <a:r>
              <a:rPr lang="en-US" altLang="en-US" i="1">
                <a:solidFill>
                  <a:schemeClr val="accent1"/>
                </a:solidFill>
              </a:rPr>
              <a:t>/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 distinct values</a:t>
            </a:r>
          </a:p>
        </p:txBody>
      </p:sp>
      <p:sp>
        <p:nvSpPr>
          <p:cNvPr id="288774" name="Text Box 215"/>
          <p:cNvSpPr txBox="1">
            <a:spLocks noChangeArrowheads="1"/>
          </p:cNvSpPr>
          <p:nvPr/>
        </p:nvSpPr>
        <p:spPr bwMode="auto">
          <a:xfrm>
            <a:off x="4516438" y="2209800"/>
            <a:ext cx="3738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odd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3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5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 baseline="30000">
                <a:solidFill>
                  <a:schemeClr val="accent1"/>
                </a:solidFill>
              </a:rPr>
              <a:t>n</a:t>
            </a:r>
            <a:r>
              <a:rPr lang="en-US" altLang="en-US" i="1">
                <a:solidFill>
                  <a:schemeClr val="accent1"/>
                </a:solidFill>
              </a:rPr>
              <a:t>/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 distinct values</a:t>
            </a:r>
          </a:p>
        </p:txBody>
      </p:sp>
      <p:sp>
        <p:nvSpPr>
          <p:cNvPr id="288775" name="Text Box 215"/>
          <p:cNvSpPr txBox="1">
            <a:spLocks noChangeArrowheads="1"/>
          </p:cNvSpPr>
          <p:nvPr/>
        </p:nvSpPr>
        <p:spPr bwMode="auto">
          <a:xfrm>
            <a:off x="163513" y="4022725"/>
            <a:ext cx="37957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1</a:t>
            </a:r>
            <a:r>
              <a:rPr lang="en-US" altLang="en-US" baseline="30000">
                <a:sym typeface="Symbol" pitchFamily="18" charset="2"/>
              </a:rPr>
              <a:t>st</a:t>
            </a:r>
            <a:r>
              <a:rPr lang="en-US" altLang="en-US">
                <a:sym typeface="Symbol" pitchFamily="18" charset="2"/>
              </a:rPr>
              <a:t> friend’s output: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i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&lt;even,i&gt;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f</a:t>
            </a:r>
            <a:r>
              <a:rPr lang="en-US" altLang="en-US" i="1" baseline="-25000">
                <a:solidFill>
                  <a:schemeClr val="accent1"/>
                </a:solidFill>
              </a:rPr>
              <a:t>even</a:t>
            </a:r>
            <a:r>
              <a:rPr lang="en-US" altLang="en-US" i="1">
                <a:solidFill>
                  <a:schemeClr val="accent1"/>
                </a:solidFill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  <a:endParaRPr lang="en-US" altLang="en-US" i="1" baseline="30000">
              <a:solidFill>
                <a:schemeClr val="accent1"/>
              </a:solidFill>
            </a:endParaRPr>
          </a:p>
        </p:txBody>
      </p:sp>
      <p:sp>
        <p:nvSpPr>
          <p:cNvPr id="288776" name="Text Box 215"/>
          <p:cNvSpPr txBox="1">
            <a:spLocks noChangeArrowheads="1"/>
          </p:cNvSpPr>
          <p:nvPr/>
        </p:nvSpPr>
        <p:spPr bwMode="auto">
          <a:xfrm>
            <a:off x="4581525" y="3946525"/>
            <a:ext cx="3640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2</a:t>
            </a:r>
            <a:r>
              <a:rPr lang="en-US" altLang="en-US" baseline="30000">
                <a:sym typeface="Symbol" pitchFamily="18" charset="2"/>
              </a:rPr>
              <a:t>nd</a:t>
            </a:r>
            <a:r>
              <a:rPr lang="en-US" altLang="en-US">
                <a:sym typeface="Symbol" pitchFamily="18" charset="2"/>
              </a:rPr>
              <a:t> friend’s output: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i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&lt;odd,i&gt;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f</a:t>
            </a:r>
            <a:r>
              <a:rPr lang="en-US" altLang="en-US" i="1" baseline="-25000">
                <a:solidFill>
                  <a:schemeClr val="accent1"/>
                </a:solidFill>
              </a:rPr>
              <a:t>odd</a:t>
            </a:r>
            <a:r>
              <a:rPr lang="en-US" altLang="en-US" i="1">
                <a:solidFill>
                  <a:schemeClr val="accent1"/>
                </a:solidFill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88777" name="Text Box 215"/>
          <p:cNvSpPr txBox="1">
            <a:spLocks noChangeArrowheads="1"/>
          </p:cNvSpPr>
          <p:nvPr/>
        </p:nvSpPr>
        <p:spPr bwMode="auto">
          <a:xfrm>
            <a:off x="2030413" y="5057775"/>
            <a:ext cx="4938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/>
              <a:t>My output: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i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f(x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i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) =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&lt;even,i&gt;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+ x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i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&lt;odd,i&gt;</a:t>
            </a:r>
          </a:p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T(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 = 2 T(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/2) + </a:t>
            </a:r>
            <a:r>
              <a:rPr lang="en-US" altLang="en-US" i="1">
                <a:sym typeface="Symbol" pitchFamily="18" charset="2"/>
              </a:rPr>
              <a:t>O</a:t>
            </a:r>
            <a:r>
              <a:rPr lang="en-US" altLang="en-US">
                <a:sym typeface="Symbol" pitchFamily="18" charset="2"/>
              </a:rPr>
              <a:t>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 </a:t>
            </a:r>
          </a:p>
          <a:p>
            <a:pPr algn="l" eaLnBrk="1" hangingPunct="1"/>
            <a:r>
              <a:rPr lang="en-US" altLang="en-US">
                <a:sym typeface="Symbol" pitchFamily="18" charset="2"/>
              </a:rPr>
              <a:t>     = </a:t>
            </a:r>
            <a:r>
              <a:rPr lang="en-US" altLang="en-US" i="1">
                <a:sym typeface="Symbol" pitchFamily="18" charset="2"/>
              </a:rPr>
              <a:t>O</a:t>
            </a:r>
            <a:r>
              <a:rPr lang="en-US" altLang="en-US">
                <a:sym typeface="Symbol" pitchFamily="18" charset="2"/>
              </a:rPr>
              <a:t>(</a:t>
            </a:r>
            <a:r>
              <a:rPr lang="en-US" altLang="en-US" i="1">
                <a:sym typeface="Symbol" pitchFamily="18" charset="2"/>
              </a:rPr>
              <a:t>n log n</a:t>
            </a:r>
            <a:r>
              <a:rPr lang="en-US" altLang="en-US">
                <a:sym typeface="Symbol" pitchFamily="18" charset="2"/>
              </a:rPr>
              <a:t>)</a:t>
            </a:r>
            <a:endParaRPr lang="en-US" alt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0" y="5181600"/>
            <a:ext cx="2133600" cy="1752600"/>
            <a:chOff x="0" y="3264"/>
            <a:chExt cx="1344" cy="1104"/>
          </a:xfrm>
        </p:grpSpPr>
        <p:grpSp>
          <p:nvGrpSpPr>
            <p:cNvPr id="31772" name="Group 41"/>
            <p:cNvGrpSpPr>
              <a:grpSpLocks/>
            </p:cNvGrpSpPr>
            <p:nvPr/>
          </p:nvGrpSpPr>
          <p:grpSpPr bwMode="auto">
            <a:xfrm flipH="1">
              <a:off x="240" y="3264"/>
              <a:ext cx="240" cy="626"/>
              <a:chOff x="2308" y="1513"/>
              <a:chExt cx="1162" cy="2570"/>
            </a:xfrm>
          </p:grpSpPr>
          <p:grpSp>
            <p:nvGrpSpPr>
              <p:cNvPr id="31774" name="Group 4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31782" name="Freeform 4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3" name="Freeform 4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4" name="Freeform 4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5" name="Freeform 4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6" name="Freeform 4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7" name="Freeform 4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775" name="Freeform 4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6" name="Freeform 5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7" name="Oval 5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778" name="Oval 5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779" name="Oval 5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780" name="Oval 5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781" name="Oval 5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31773" name="AutoShape 43"/>
            <p:cNvSpPr>
              <a:spLocks noChangeArrowheads="1"/>
            </p:cNvSpPr>
            <p:nvPr/>
          </p:nvSpPr>
          <p:spPr bwMode="auto">
            <a:xfrm>
              <a:off x="0" y="3888"/>
              <a:ext cx="1344" cy="480"/>
            </a:xfrm>
            <a:prstGeom prst="wedgeRoundRectCallout">
              <a:avLst>
                <a:gd name="adj1" fmla="val -19347"/>
                <a:gd name="adj2" fmla="val -144792"/>
                <a:gd name="adj3" fmla="val 16667"/>
              </a:avLst>
            </a:prstGeom>
            <a:noFill/>
            <a:ln w="25400" cap="sq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chemeClr val="hlink"/>
                  </a:solidFill>
                </a:rPr>
                <a:t>That’s better</a:t>
              </a:r>
            </a:p>
          </p:txBody>
        </p:sp>
      </p:grp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2743200" y="15240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chemeClr val="hlink"/>
                </a:solidFill>
              </a:rPr>
              <a:t>-3      3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667000" y="4114800"/>
            <a:ext cx="6172200" cy="609600"/>
            <a:chOff x="1680" y="2592"/>
            <a:chExt cx="3888" cy="384"/>
          </a:xfrm>
        </p:grpSpPr>
        <p:sp>
          <p:nvSpPr>
            <p:cNvPr id="31770" name="Text Box 30"/>
            <p:cNvSpPr txBox="1">
              <a:spLocks noChangeArrowheads="1"/>
            </p:cNvSpPr>
            <p:nvPr/>
          </p:nvSpPr>
          <p:spPr bwMode="auto">
            <a:xfrm>
              <a:off x="1680" y="2649"/>
              <a:ext cx="11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f</a:t>
              </a:r>
              <a:r>
                <a:rPr lang="en-US" altLang="en-US" i="1" baseline="-25000">
                  <a:solidFill>
                    <a:schemeClr val="hlink"/>
                  </a:solidFill>
                </a:rPr>
                <a:t>even</a:t>
              </a:r>
              <a:r>
                <a:rPr lang="en-US" altLang="en-US" i="1">
                  <a:solidFill>
                    <a:schemeClr val="hlink"/>
                  </a:solidFill>
                </a:rPr>
                <a:t>(9)</a:t>
              </a:r>
            </a:p>
          </p:txBody>
        </p:sp>
        <p:sp>
          <p:nvSpPr>
            <p:cNvPr id="31771" name="Text Box 31"/>
            <p:cNvSpPr txBox="1">
              <a:spLocks noChangeArrowheads="1"/>
            </p:cNvSpPr>
            <p:nvPr/>
          </p:nvSpPr>
          <p:spPr bwMode="auto">
            <a:xfrm>
              <a:off x="4416" y="2592"/>
              <a:ext cx="11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f</a:t>
              </a:r>
              <a:r>
                <a:rPr lang="en-US" altLang="en-US" i="1" baseline="-25000">
                  <a:solidFill>
                    <a:schemeClr val="hlink"/>
                  </a:solidFill>
                </a:rPr>
                <a:t>odd</a:t>
              </a:r>
              <a:r>
                <a:rPr lang="en-US" altLang="en-US" i="1">
                  <a:solidFill>
                    <a:schemeClr val="hlink"/>
                  </a:solidFill>
                </a:rPr>
                <a:t>(9)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905000" y="2909888"/>
            <a:ext cx="5486400" cy="638175"/>
            <a:chOff x="1200" y="1833"/>
            <a:chExt cx="3456" cy="402"/>
          </a:xfrm>
        </p:grpSpPr>
        <p:sp>
          <p:nvSpPr>
            <p:cNvPr id="31768" name="Text Box 29"/>
            <p:cNvSpPr txBox="1">
              <a:spLocks noChangeArrowheads="1"/>
            </p:cNvSpPr>
            <p:nvPr/>
          </p:nvSpPr>
          <p:spPr bwMode="auto">
            <a:xfrm>
              <a:off x="1200" y="1908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9</a:t>
              </a:r>
            </a:p>
          </p:txBody>
        </p:sp>
        <p:sp>
          <p:nvSpPr>
            <p:cNvPr id="31769" name="Text Box 32"/>
            <p:cNvSpPr txBox="1">
              <a:spLocks noChangeArrowheads="1"/>
            </p:cNvSpPr>
            <p:nvPr/>
          </p:nvSpPr>
          <p:spPr bwMode="auto">
            <a:xfrm>
              <a:off x="3888" y="1833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9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114800" y="5272088"/>
            <a:ext cx="3581400" cy="519112"/>
            <a:chOff x="2592" y="3321"/>
            <a:chExt cx="2256" cy="327"/>
          </a:xfrm>
        </p:grpSpPr>
        <p:sp>
          <p:nvSpPr>
            <p:cNvPr id="31766" name="Text Box 34"/>
            <p:cNvSpPr txBox="1">
              <a:spLocks noChangeArrowheads="1"/>
            </p:cNvSpPr>
            <p:nvPr/>
          </p:nvSpPr>
          <p:spPr bwMode="auto">
            <a:xfrm>
              <a:off x="2592" y="3321"/>
              <a:ext cx="11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f</a:t>
              </a:r>
              <a:r>
                <a:rPr lang="en-US" altLang="en-US" i="1" baseline="-25000">
                  <a:solidFill>
                    <a:schemeClr val="hlink"/>
                  </a:solidFill>
                </a:rPr>
                <a:t>even</a:t>
              </a:r>
              <a:r>
                <a:rPr lang="en-US" altLang="en-US" i="1">
                  <a:solidFill>
                    <a:schemeClr val="hlink"/>
                  </a:solidFill>
                </a:rPr>
                <a:t>(9)</a:t>
              </a:r>
            </a:p>
          </p:txBody>
        </p:sp>
        <p:sp>
          <p:nvSpPr>
            <p:cNvPr id="31767" name="Text Box 35"/>
            <p:cNvSpPr txBox="1">
              <a:spLocks noChangeArrowheads="1"/>
            </p:cNvSpPr>
            <p:nvPr/>
          </p:nvSpPr>
          <p:spPr bwMode="auto">
            <a:xfrm>
              <a:off x="3696" y="3321"/>
              <a:ext cx="11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f</a:t>
              </a:r>
              <a:r>
                <a:rPr lang="en-US" altLang="en-US" i="1" baseline="-25000">
                  <a:solidFill>
                    <a:schemeClr val="hlink"/>
                  </a:solidFill>
                </a:rPr>
                <a:t>odd</a:t>
              </a:r>
              <a:r>
                <a:rPr lang="en-US" altLang="en-US" i="1">
                  <a:solidFill>
                    <a:schemeClr val="hlink"/>
                  </a:solidFill>
                </a:rPr>
                <a:t>(9)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2590800" y="5257800"/>
            <a:ext cx="3733800" cy="595313"/>
            <a:chOff x="1632" y="3312"/>
            <a:chExt cx="2352" cy="375"/>
          </a:xfrm>
        </p:grpSpPr>
        <p:sp>
          <p:nvSpPr>
            <p:cNvPr id="31764" name="Text Box 36"/>
            <p:cNvSpPr txBox="1">
              <a:spLocks noChangeArrowheads="1"/>
            </p:cNvSpPr>
            <p:nvPr/>
          </p:nvSpPr>
          <p:spPr bwMode="auto">
            <a:xfrm>
              <a:off x="3216" y="3360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3</a:t>
              </a:r>
            </a:p>
          </p:txBody>
        </p:sp>
        <p:sp>
          <p:nvSpPr>
            <p:cNvPr id="31765" name="Text Box 37"/>
            <p:cNvSpPr txBox="1">
              <a:spLocks noChangeArrowheads="1"/>
            </p:cNvSpPr>
            <p:nvPr/>
          </p:nvSpPr>
          <p:spPr bwMode="auto">
            <a:xfrm>
              <a:off x="1632" y="3312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f(3)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2667000" y="5272088"/>
            <a:ext cx="3624263" cy="595312"/>
            <a:chOff x="1680" y="3024"/>
            <a:chExt cx="2283" cy="375"/>
          </a:xfrm>
        </p:grpSpPr>
        <p:sp>
          <p:nvSpPr>
            <p:cNvPr id="31762" name="Text Box 38"/>
            <p:cNvSpPr txBox="1">
              <a:spLocks noChangeArrowheads="1"/>
            </p:cNvSpPr>
            <p:nvPr/>
          </p:nvSpPr>
          <p:spPr bwMode="auto">
            <a:xfrm>
              <a:off x="3195" y="3072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-3</a:t>
              </a:r>
            </a:p>
          </p:txBody>
        </p:sp>
        <p:sp>
          <p:nvSpPr>
            <p:cNvPr id="31763" name="Text Box 39"/>
            <p:cNvSpPr txBox="1">
              <a:spLocks noChangeArrowheads="1"/>
            </p:cNvSpPr>
            <p:nvPr/>
          </p:nvSpPr>
          <p:spPr bwMode="auto">
            <a:xfrm>
              <a:off x="1680" y="3024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f(-3)</a:t>
              </a:r>
            </a:p>
          </p:txBody>
        </p:sp>
      </p:grpSp>
      <p:sp>
        <p:nvSpPr>
          <p:cNvPr id="31761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8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8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8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8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8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8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8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8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8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8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8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8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8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8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/>
      <p:bldP spid="288772" grpId="0"/>
      <p:bldP spid="1874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32771" name="Text Box 215"/>
          <p:cNvSpPr txBox="1">
            <a:spLocks noChangeArrowheads="1"/>
          </p:cNvSpPr>
          <p:nvPr/>
        </p:nvSpPr>
        <p:spPr bwMode="auto">
          <a:xfrm>
            <a:off x="665163" y="749300"/>
            <a:ext cx="41211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input: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Special 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2772" name="Text Box 215"/>
          <p:cNvSpPr txBox="1">
            <a:spLocks noChangeArrowheads="1"/>
          </p:cNvSpPr>
          <p:nvPr/>
        </p:nvSpPr>
        <p:spPr bwMode="auto">
          <a:xfrm>
            <a:off x="4479925" y="773113"/>
            <a:ext cx="29876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output: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(y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,y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,y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,…,y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 = f(x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2773" name="Text Box 215"/>
          <p:cNvSpPr txBox="1">
            <a:spLocks noChangeArrowheads="1"/>
          </p:cNvSpPr>
          <p:nvPr/>
        </p:nvSpPr>
        <p:spPr bwMode="auto">
          <a:xfrm>
            <a:off x="152400" y="2241550"/>
            <a:ext cx="3816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even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 baseline="30000">
                <a:solidFill>
                  <a:schemeClr val="accent1"/>
                </a:solidFill>
              </a:rPr>
              <a:t>n</a:t>
            </a:r>
            <a:r>
              <a:rPr lang="en-US" altLang="en-US" i="1">
                <a:solidFill>
                  <a:schemeClr val="accent1"/>
                </a:solidFill>
              </a:rPr>
              <a:t>/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 distinct values</a:t>
            </a:r>
          </a:p>
        </p:txBody>
      </p:sp>
      <p:sp>
        <p:nvSpPr>
          <p:cNvPr id="32774" name="Text Box 215"/>
          <p:cNvSpPr txBox="1">
            <a:spLocks noChangeArrowheads="1"/>
          </p:cNvSpPr>
          <p:nvPr/>
        </p:nvSpPr>
        <p:spPr bwMode="auto">
          <a:xfrm>
            <a:off x="4516438" y="2209800"/>
            <a:ext cx="3738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odd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3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5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 baseline="30000">
                <a:solidFill>
                  <a:schemeClr val="accent1"/>
                </a:solidFill>
              </a:rPr>
              <a:t>n</a:t>
            </a:r>
            <a:r>
              <a:rPr lang="en-US" altLang="en-US" i="1">
                <a:solidFill>
                  <a:schemeClr val="accent1"/>
                </a:solidFill>
              </a:rPr>
              <a:t>/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 distinct values</a:t>
            </a:r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990600" y="1371600"/>
            <a:ext cx="5715000" cy="3886200"/>
            <a:chOff x="624" y="864"/>
            <a:chExt cx="3600" cy="2448"/>
          </a:xfrm>
        </p:grpSpPr>
        <p:grpSp>
          <p:nvGrpSpPr>
            <p:cNvPr id="32777" name="Group 8"/>
            <p:cNvGrpSpPr>
              <a:grpSpLocks/>
            </p:cNvGrpSpPr>
            <p:nvPr/>
          </p:nvGrpSpPr>
          <p:grpSpPr bwMode="auto">
            <a:xfrm>
              <a:off x="624" y="2352"/>
              <a:ext cx="278" cy="672"/>
              <a:chOff x="864" y="465"/>
              <a:chExt cx="1046" cy="2358"/>
            </a:xfrm>
          </p:grpSpPr>
          <p:grpSp>
            <p:nvGrpSpPr>
              <p:cNvPr id="32781" name="Group 9"/>
              <p:cNvGrpSpPr>
                <a:grpSpLocks/>
              </p:cNvGrpSpPr>
              <p:nvPr/>
            </p:nvGrpSpPr>
            <p:grpSpPr bwMode="auto">
              <a:xfrm>
                <a:off x="864" y="465"/>
                <a:ext cx="1008" cy="2319"/>
                <a:chOff x="587" y="528"/>
                <a:chExt cx="1008" cy="2319"/>
              </a:xfrm>
            </p:grpSpPr>
            <p:grpSp>
              <p:nvGrpSpPr>
                <p:cNvPr id="32784" name="Group 10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587" y="528"/>
                  <a:chExt cx="1008" cy="2319"/>
                </a:xfrm>
              </p:grpSpPr>
              <p:grpSp>
                <p:nvGrpSpPr>
                  <p:cNvPr id="3278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587" y="528"/>
                    <a:ext cx="1008" cy="2319"/>
                    <a:chOff x="1151" y="1104"/>
                    <a:chExt cx="686" cy="1741"/>
                  </a:xfrm>
                </p:grpSpPr>
                <p:sp>
                  <p:nvSpPr>
                    <p:cNvPr id="32793" name="Freeform 12"/>
                    <p:cNvSpPr>
                      <a:spLocks/>
                    </p:cNvSpPr>
                    <p:nvPr/>
                  </p:nvSpPr>
                  <p:spPr bwMode="auto">
                    <a:xfrm flipH="1">
                      <a:off x="1321" y="1581"/>
                      <a:ext cx="304" cy="566"/>
                    </a:xfrm>
                    <a:custGeom>
                      <a:avLst/>
                      <a:gdLst>
                        <a:gd name="T0" fmla="*/ 7 w 304"/>
                        <a:gd name="T1" fmla="*/ 174 h 566"/>
                        <a:gd name="T2" fmla="*/ 18 w 304"/>
                        <a:gd name="T3" fmla="*/ 122 h 566"/>
                        <a:gd name="T4" fmla="*/ 42 w 304"/>
                        <a:gd name="T5" fmla="*/ 83 h 566"/>
                        <a:gd name="T6" fmla="*/ 81 w 304"/>
                        <a:gd name="T7" fmla="*/ 45 h 566"/>
                        <a:gd name="T8" fmla="*/ 148 w 304"/>
                        <a:gd name="T9" fmla="*/ 7 h 566"/>
                        <a:gd name="T10" fmla="*/ 205 w 304"/>
                        <a:gd name="T11" fmla="*/ 0 h 566"/>
                        <a:gd name="T12" fmla="*/ 255 w 304"/>
                        <a:gd name="T13" fmla="*/ 10 h 566"/>
                        <a:gd name="T14" fmla="*/ 290 w 304"/>
                        <a:gd name="T15" fmla="*/ 31 h 566"/>
                        <a:gd name="T16" fmla="*/ 304 w 304"/>
                        <a:gd name="T17" fmla="*/ 59 h 566"/>
                        <a:gd name="T18" fmla="*/ 304 w 304"/>
                        <a:gd name="T19" fmla="*/ 87 h 566"/>
                        <a:gd name="T20" fmla="*/ 290 w 304"/>
                        <a:gd name="T21" fmla="*/ 118 h 566"/>
                        <a:gd name="T22" fmla="*/ 262 w 304"/>
                        <a:gd name="T23" fmla="*/ 146 h 566"/>
                        <a:gd name="T24" fmla="*/ 223 w 304"/>
                        <a:gd name="T25" fmla="*/ 181 h 566"/>
                        <a:gd name="T26" fmla="*/ 201 w 304"/>
                        <a:gd name="T27" fmla="*/ 215 h 566"/>
                        <a:gd name="T28" fmla="*/ 194 w 304"/>
                        <a:gd name="T29" fmla="*/ 240 h 566"/>
                        <a:gd name="T30" fmla="*/ 194 w 304"/>
                        <a:gd name="T31" fmla="*/ 260 h 566"/>
                        <a:gd name="T32" fmla="*/ 205 w 304"/>
                        <a:gd name="T33" fmla="*/ 295 h 566"/>
                        <a:gd name="T34" fmla="*/ 230 w 304"/>
                        <a:gd name="T35" fmla="*/ 344 h 566"/>
                        <a:gd name="T36" fmla="*/ 247 w 304"/>
                        <a:gd name="T37" fmla="*/ 399 h 566"/>
                        <a:gd name="T38" fmla="*/ 251 w 304"/>
                        <a:gd name="T39" fmla="*/ 438 h 566"/>
                        <a:gd name="T40" fmla="*/ 244 w 304"/>
                        <a:gd name="T41" fmla="*/ 479 h 566"/>
                        <a:gd name="T42" fmla="*/ 233 w 304"/>
                        <a:gd name="T43" fmla="*/ 510 h 566"/>
                        <a:gd name="T44" fmla="*/ 201 w 304"/>
                        <a:gd name="T45" fmla="*/ 545 h 566"/>
                        <a:gd name="T46" fmla="*/ 173 w 304"/>
                        <a:gd name="T47" fmla="*/ 559 h 566"/>
                        <a:gd name="T48" fmla="*/ 141 w 304"/>
                        <a:gd name="T49" fmla="*/ 566 h 566"/>
                        <a:gd name="T50" fmla="*/ 113 w 304"/>
                        <a:gd name="T51" fmla="*/ 563 h 566"/>
                        <a:gd name="T52" fmla="*/ 92 w 304"/>
                        <a:gd name="T53" fmla="*/ 549 h 566"/>
                        <a:gd name="T54" fmla="*/ 67 w 304"/>
                        <a:gd name="T55" fmla="*/ 521 h 566"/>
                        <a:gd name="T56" fmla="*/ 42 w 304"/>
                        <a:gd name="T57" fmla="*/ 472 h 566"/>
                        <a:gd name="T58" fmla="*/ 14 w 304"/>
                        <a:gd name="T59" fmla="*/ 392 h 566"/>
                        <a:gd name="T60" fmla="*/ 4 w 304"/>
                        <a:gd name="T61" fmla="*/ 333 h 566"/>
                        <a:gd name="T62" fmla="*/ 0 w 304"/>
                        <a:gd name="T63" fmla="*/ 257 h 566"/>
                        <a:gd name="T64" fmla="*/ 0 w 304"/>
                        <a:gd name="T65" fmla="*/ 222 h 566"/>
                        <a:gd name="T66" fmla="*/ 7 w 304"/>
                        <a:gd name="T67" fmla="*/ 174 h 56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04"/>
                        <a:gd name="T103" fmla="*/ 0 h 566"/>
                        <a:gd name="T104" fmla="*/ 304 w 304"/>
                        <a:gd name="T105" fmla="*/ 566 h 56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04" h="566">
                          <a:moveTo>
                            <a:pt x="7" y="174"/>
                          </a:moveTo>
                          <a:lnTo>
                            <a:pt x="18" y="122"/>
                          </a:lnTo>
                          <a:lnTo>
                            <a:pt x="42" y="83"/>
                          </a:lnTo>
                          <a:lnTo>
                            <a:pt x="81" y="45"/>
                          </a:lnTo>
                          <a:lnTo>
                            <a:pt x="148" y="7"/>
                          </a:lnTo>
                          <a:lnTo>
                            <a:pt x="205" y="0"/>
                          </a:lnTo>
                          <a:lnTo>
                            <a:pt x="255" y="10"/>
                          </a:lnTo>
                          <a:lnTo>
                            <a:pt x="290" y="31"/>
                          </a:lnTo>
                          <a:lnTo>
                            <a:pt x="304" y="59"/>
                          </a:lnTo>
                          <a:lnTo>
                            <a:pt x="304" y="87"/>
                          </a:lnTo>
                          <a:lnTo>
                            <a:pt x="290" y="118"/>
                          </a:lnTo>
                          <a:lnTo>
                            <a:pt x="262" y="146"/>
                          </a:lnTo>
                          <a:lnTo>
                            <a:pt x="223" y="181"/>
                          </a:lnTo>
                          <a:lnTo>
                            <a:pt x="201" y="215"/>
                          </a:lnTo>
                          <a:lnTo>
                            <a:pt x="194" y="240"/>
                          </a:lnTo>
                          <a:lnTo>
                            <a:pt x="194" y="260"/>
                          </a:lnTo>
                          <a:lnTo>
                            <a:pt x="205" y="295"/>
                          </a:lnTo>
                          <a:lnTo>
                            <a:pt x="230" y="344"/>
                          </a:lnTo>
                          <a:lnTo>
                            <a:pt x="247" y="399"/>
                          </a:lnTo>
                          <a:lnTo>
                            <a:pt x="251" y="438"/>
                          </a:lnTo>
                          <a:lnTo>
                            <a:pt x="244" y="479"/>
                          </a:lnTo>
                          <a:lnTo>
                            <a:pt x="233" y="510"/>
                          </a:lnTo>
                          <a:lnTo>
                            <a:pt x="201" y="545"/>
                          </a:lnTo>
                          <a:lnTo>
                            <a:pt x="173" y="559"/>
                          </a:lnTo>
                          <a:lnTo>
                            <a:pt x="141" y="566"/>
                          </a:lnTo>
                          <a:lnTo>
                            <a:pt x="113" y="563"/>
                          </a:lnTo>
                          <a:lnTo>
                            <a:pt x="92" y="549"/>
                          </a:lnTo>
                          <a:lnTo>
                            <a:pt x="67" y="521"/>
                          </a:lnTo>
                          <a:lnTo>
                            <a:pt x="42" y="472"/>
                          </a:lnTo>
                          <a:lnTo>
                            <a:pt x="14" y="392"/>
                          </a:lnTo>
                          <a:lnTo>
                            <a:pt x="4" y="333"/>
                          </a:lnTo>
                          <a:lnTo>
                            <a:pt x="0" y="257"/>
                          </a:lnTo>
                          <a:lnTo>
                            <a:pt x="0" y="222"/>
                          </a:lnTo>
                          <a:lnTo>
                            <a:pt x="7" y="17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94" name="Freeform 13"/>
                    <p:cNvSpPr>
                      <a:spLocks/>
                    </p:cNvSpPr>
                    <p:nvPr/>
                  </p:nvSpPr>
                  <p:spPr bwMode="auto">
                    <a:xfrm flipH="1">
                      <a:off x="1151" y="1619"/>
                      <a:ext cx="249" cy="572"/>
                    </a:xfrm>
                    <a:custGeom>
                      <a:avLst/>
                      <a:gdLst>
                        <a:gd name="T0" fmla="*/ 25 w 249"/>
                        <a:gd name="T1" fmla="*/ 65 h 572"/>
                        <a:gd name="T2" fmla="*/ 7 w 249"/>
                        <a:gd name="T3" fmla="*/ 44 h 572"/>
                        <a:gd name="T4" fmla="*/ 0 w 249"/>
                        <a:gd name="T5" fmla="*/ 27 h 572"/>
                        <a:gd name="T6" fmla="*/ 11 w 249"/>
                        <a:gd name="T7" fmla="*/ 7 h 572"/>
                        <a:gd name="T8" fmla="*/ 28 w 249"/>
                        <a:gd name="T9" fmla="*/ 0 h 572"/>
                        <a:gd name="T10" fmla="*/ 60 w 249"/>
                        <a:gd name="T11" fmla="*/ 0 h 572"/>
                        <a:gd name="T12" fmla="*/ 96 w 249"/>
                        <a:gd name="T13" fmla="*/ 24 h 572"/>
                        <a:gd name="T14" fmla="*/ 132 w 249"/>
                        <a:gd name="T15" fmla="*/ 61 h 572"/>
                        <a:gd name="T16" fmla="*/ 192 w 249"/>
                        <a:gd name="T17" fmla="*/ 140 h 572"/>
                        <a:gd name="T18" fmla="*/ 231 w 249"/>
                        <a:gd name="T19" fmla="*/ 204 h 572"/>
                        <a:gd name="T20" fmla="*/ 249 w 249"/>
                        <a:gd name="T21" fmla="*/ 255 h 572"/>
                        <a:gd name="T22" fmla="*/ 245 w 249"/>
                        <a:gd name="T23" fmla="*/ 283 h 572"/>
                        <a:gd name="T24" fmla="*/ 224 w 249"/>
                        <a:gd name="T25" fmla="*/ 320 h 572"/>
                        <a:gd name="T26" fmla="*/ 181 w 249"/>
                        <a:gd name="T27" fmla="*/ 347 h 572"/>
                        <a:gd name="T28" fmla="*/ 110 w 249"/>
                        <a:gd name="T29" fmla="*/ 371 h 572"/>
                        <a:gd name="T30" fmla="*/ 75 w 249"/>
                        <a:gd name="T31" fmla="*/ 395 h 572"/>
                        <a:gd name="T32" fmla="*/ 60 w 249"/>
                        <a:gd name="T33" fmla="*/ 415 h 572"/>
                        <a:gd name="T34" fmla="*/ 68 w 249"/>
                        <a:gd name="T35" fmla="*/ 436 h 572"/>
                        <a:gd name="T36" fmla="*/ 107 w 249"/>
                        <a:gd name="T37" fmla="*/ 456 h 572"/>
                        <a:gd name="T38" fmla="*/ 139 w 249"/>
                        <a:gd name="T39" fmla="*/ 497 h 572"/>
                        <a:gd name="T40" fmla="*/ 153 w 249"/>
                        <a:gd name="T41" fmla="*/ 538 h 572"/>
                        <a:gd name="T42" fmla="*/ 149 w 249"/>
                        <a:gd name="T43" fmla="*/ 558 h 572"/>
                        <a:gd name="T44" fmla="*/ 117 w 249"/>
                        <a:gd name="T45" fmla="*/ 572 h 572"/>
                        <a:gd name="T46" fmla="*/ 107 w 249"/>
                        <a:gd name="T47" fmla="*/ 572 h 572"/>
                        <a:gd name="T48" fmla="*/ 92 w 249"/>
                        <a:gd name="T49" fmla="*/ 535 h 572"/>
                        <a:gd name="T50" fmla="*/ 85 w 249"/>
                        <a:gd name="T51" fmla="*/ 494 h 572"/>
                        <a:gd name="T52" fmla="*/ 64 w 249"/>
                        <a:gd name="T53" fmla="*/ 463 h 572"/>
                        <a:gd name="T54" fmla="*/ 32 w 249"/>
                        <a:gd name="T55" fmla="*/ 446 h 572"/>
                        <a:gd name="T56" fmla="*/ 21 w 249"/>
                        <a:gd name="T57" fmla="*/ 426 h 572"/>
                        <a:gd name="T58" fmla="*/ 25 w 249"/>
                        <a:gd name="T59" fmla="*/ 405 h 572"/>
                        <a:gd name="T60" fmla="*/ 53 w 249"/>
                        <a:gd name="T61" fmla="*/ 371 h 572"/>
                        <a:gd name="T62" fmla="*/ 107 w 249"/>
                        <a:gd name="T63" fmla="*/ 351 h 572"/>
                        <a:gd name="T64" fmla="*/ 157 w 249"/>
                        <a:gd name="T65" fmla="*/ 320 h 572"/>
                        <a:gd name="T66" fmla="*/ 196 w 249"/>
                        <a:gd name="T67" fmla="*/ 286 h 572"/>
                        <a:gd name="T68" fmla="*/ 210 w 249"/>
                        <a:gd name="T69" fmla="*/ 252 h 572"/>
                        <a:gd name="T70" fmla="*/ 206 w 249"/>
                        <a:gd name="T71" fmla="*/ 238 h 572"/>
                        <a:gd name="T72" fmla="*/ 189 w 249"/>
                        <a:gd name="T73" fmla="*/ 208 h 572"/>
                        <a:gd name="T74" fmla="*/ 157 w 249"/>
                        <a:gd name="T75" fmla="*/ 163 h 572"/>
                        <a:gd name="T76" fmla="*/ 121 w 249"/>
                        <a:gd name="T77" fmla="*/ 136 h 572"/>
                        <a:gd name="T78" fmla="*/ 82 w 249"/>
                        <a:gd name="T79" fmla="*/ 106 h 572"/>
                        <a:gd name="T80" fmla="*/ 53 w 249"/>
                        <a:gd name="T81" fmla="*/ 89 h 572"/>
                        <a:gd name="T82" fmla="*/ 25 w 249"/>
                        <a:gd name="T83" fmla="*/ 65 h 572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49"/>
                        <a:gd name="T127" fmla="*/ 0 h 572"/>
                        <a:gd name="T128" fmla="*/ 249 w 249"/>
                        <a:gd name="T129" fmla="*/ 572 h 572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49" h="572">
                          <a:moveTo>
                            <a:pt x="25" y="65"/>
                          </a:moveTo>
                          <a:lnTo>
                            <a:pt x="7" y="44"/>
                          </a:lnTo>
                          <a:lnTo>
                            <a:pt x="0" y="27"/>
                          </a:lnTo>
                          <a:lnTo>
                            <a:pt x="11" y="7"/>
                          </a:lnTo>
                          <a:lnTo>
                            <a:pt x="28" y="0"/>
                          </a:lnTo>
                          <a:lnTo>
                            <a:pt x="60" y="0"/>
                          </a:lnTo>
                          <a:lnTo>
                            <a:pt x="96" y="24"/>
                          </a:lnTo>
                          <a:lnTo>
                            <a:pt x="132" y="61"/>
                          </a:lnTo>
                          <a:lnTo>
                            <a:pt x="192" y="140"/>
                          </a:lnTo>
                          <a:lnTo>
                            <a:pt x="231" y="204"/>
                          </a:lnTo>
                          <a:lnTo>
                            <a:pt x="249" y="255"/>
                          </a:lnTo>
                          <a:lnTo>
                            <a:pt x="245" y="283"/>
                          </a:lnTo>
                          <a:lnTo>
                            <a:pt x="224" y="320"/>
                          </a:lnTo>
                          <a:lnTo>
                            <a:pt x="181" y="347"/>
                          </a:lnTo>
                          <a:lnTo>
                            <a:pt x="110" y="371"/>
                          </a:lnTo>
                          <a:lnTo>
                            <a:pt x="75" y="395"/>
                          </a:lnTo>
                          <a:lnTo>
                            <a:pt x="60" y="415"/>
                          </a:lnTo>
                          <a:lnTo>
                            <a:pt x="68" y="436"/>
                          </a:lnTo>
                          <a:lnTo>
                            <a:pt x="107" y="456"/>
                          </a:lnTo>
                          <a:lnTo>
                            <a:pt x="139" y="497"/>
                          </a:lnTo>
                          <a:lnTo>
                            <a:pt x="153" y="538"/>
                          </a:lnTo>
                          <a:lnTo>
                            <a:pt x="149" y="558"/>
                          </a:lnTo>
                          <a:lnTo>
                            <a:pt x="117" y="572"/>
                          </a:lnTo>
                          <a:lnTo>
                            <a:pt x="107" y="572"/>
                          </a:lnTo>
                          <a:lnTo>
                            <a:pt x="92" y="535"/>
                          </a:lnTo>
                          <a:lnTo>
                            <a:pt x="85" y="494"/>
                          </a:lnTo>
                          <a:lnTo>
                            <a:pt x="64" y="463"/>
                          </a:lnTo>
                          <a:lnTo>
                            <a:pt x="32" y="446"/>
                          </a:lnTo>
                          <a:lnTo>
                            <a:pt x="21" y="426"/>
                          </a:lnTo>
                          <a:lnTo>
                            <a:pt x="25" y="405"/>
                          </a:lnTo>
                          <a:lnTo>
                            <a:pt x="53" y="371"/>
                          </a:lnTo>
                          <a:lnTo>
                            <a:pt x="107" y="351"/>
                          </a:lnTo>
                          <a:lnTo>
                            <a:pt x="157" y="320"/>
                          </a:lnTo>
                          <a:lnTo>
                            <a:pt x="196" y="286"/>
                          </a:lnTo>
                          <a:lnTo>
                            <a:pt x="210" y="252"/>
                          </a:lnTo>
                          <a:lnTo>
                            <a:pt x="206" y="238"/>
                          </a:lnTo>
                          <a:lnTo>
                            <a:pt x="189" y="208"/>
                          </a:lnTo>
                          <a:lnTo>
                            <a:pt x="157" y="163"/>
                          </a:lnTo>
                          <a:lnTo>
                            <a:pt x="121" y="136"/>
                          </a:lnTo>
                          <a:lnTo>
                            <a:pt x="82" y="106"/>
                          </a:lnTo>
                          <a:lnTo>
                            <a:pt x="53" y="89"/>
                          </a:lnTo>
                          <a:lnTo>
                            <a:pt x="25" y="6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95" name="Freeform 14"/>
                    <p:cNvSpPr>
                      <a:spLocks/>
                    </p:cNvSpPr>
                    <p:nvPr/>
                  </p:nvSpPr>
                  <p:spPr bwMode="auto">
                    <a:xfrm flipH="1">
                      <a:off x="1447" y="1581"/>
                      <a:ext cx="362" cy="499"/>
                    </a:xfrm>
                    <a:custGeom>
                      <a:avLst/>
                      <a:gdLst>
                        <a:gd name="T0" fmla="*/ 151 w 362"/>
                        <a:gd name="T1" fmla="*/ 35 h 499"/>
                        <a:gd name="T2" fmla="*/ 221 w 362"/>
                        <a:gd name="T3" fmla="*/ 0 h 499"/>
                        <a:gd name="T4" fmla="*/ 281 w 362"/>
                        <a:gd name="T5" fmla="*/ 0 h 499"/>
                        <a:gd name="T6" fmla="*/ 344 w 362"/>
                        <a:gd name="T7" fmla="*/ 14 h 499"/>
                        <a:gd name="T8" fmla="*/ 362 w 362"/>
                        <a:gd name="T9" fmla="*/ 35 h 499"/>
                        <a:gd name="T10" fmla="*/ 351 w 362"/>
                        <a:gd name="T11" fmla="*/ 59 h 499"/>
                        <a:gd name="T12" fmla="*/ 334 w 362"/>
                        <a:gd name="T13" fmla="*/ 91 h 499"/>
                        <a:gd name="T14" fmla="*/ 302 w 362"/>
                        <a:gd name="T15" fmla="*/ 87 h 499"/>
                        <a:gd name="T16" fmla="*/ 274 w 362"/>
                        <a:gd name="T17" fmla="*/ 77 h 499"/>
                        <a:gd name="T18" fmla="*/ 253 w 362"/>
                        <a:gd name="T19" fmla="*/ 63 h 499"/>
                        <a:gd name="T20" fmla="*/ 232 w 362"/>
                        <a:gd name="T21" fmla="*/ 59 h 499"/>
                        <a:gd name="T22" fmla="*/ 193 w 362"/>
                        <a:gd name="T23" fmla="*/ 70 h 499"/>
                        <a:gd name="T24" fmla="*/ 137 w 362"/>
                        <a:gd name="T25" fmla="*/ 94 h 499"/>
                        <a:gd name="T26" fmla="*/ 91 w 362"/>
                        <a:gd name="T27" fmla="*/ 136 h 499"/>
                        <a:gd name="T28" fmla="*/ 70 w 362"/>
                        <a:gd name="T29" fmla="*/ 164 h 499"/>
                        <a:gd name="T30" fmla="*/ 60 w 362"/>
                        <a:gd name="T31" fmla="*/ 185 h 499"/>
                        <a:gd name="T32" fmla="*/ 60 w 362"/>
                        <a:gd name="T33" fmla="*/ 202 h 499"/>
                        <a:gd name="T34" fmla="*/ 74 w 362"/>
                        <a:gd name="T35" fmla="*/ 220 h 499"/>
                        <a:gd name="T36" fmla="*/ 116 w 362"/>
                        <a:gd name="T37" fmla="*/ 248 h 499"/>
                        <a:gd name="T38" fmla="*/ 155 w 362"/>
                        <a:gd name="T39" fmla="*/ 286 h 499"/>
                        <a:gd name="T40" fmla="*/ 179 w 362"/>
                        <a:gd name="T41" fmla="*/ 325 h 499"/>
                        <a:gd name="T42" fmla="*/ 193 w 362"/>
                        <a:gd name="T43" fmla="*/ 352 h 499"/>
                        <a:gd name="T44" fmla="*/ 186 w 362"/>
                        <a:gd name="T45" fmla="*/ 370 h 499"/>
                        <a:gd name="T46" fmla="*/ 169 w 362"/>
                        <a:gd name="T47" fmla="*/ 387 h 499"/>
                        <a:gd name="T48" fmla="*/ 134 w 362"/>
                        <a:gd name="T49" fmla="*/ 398 h 499"/>
                        <a:gd name="T50" fmla="*/ 95 w 362"/>
                        <a:gd name="T51" fmla="*/ 412 h 499"/>
                        <a:gd name="T52" fmla="*/ 77 w 362"/>
                        <a:gd name="T53" fmla="*/ 433 h 499"/>
                        <a:gd name="T54" fmla="*/ 81 w 362"/>
                        <a:gd name="T55" fmla="*/ 468 h 499"/>
                        <a:gd name="T56" fmla="*/ 53 w 362"/>
                        <a:gd name="T57" fmla="*/ 499 h 499"/>
                        <a:gd name="T58" fmla="*/ 39 w 362"/>
                        <a:gd name="T59" fmla="*/ 489 h 499"/>
                        <a:gd name="T60" fmla="*/ 42 w 362"/>
                        <a:gd name="T61" fmla="*/ 429 h 499"/>
                        <a:gd name="T62" fmla="*/ 67 w 362"/>
                        <a:gd name="T63" fmla="*/ 398 h 499"/>
                        <a:gd name="T64" fmla="*/ 102 w 362"/>
                        <a:gd name="T65" fmla="*/ 373 h 499"/>
                        <a:gd name="T66" fmla="*/ 137 w 362"/>
                        <a:gd name="T67" fmla="*/ 359 h 499"/>
                        <a:gd name="T68" fmla="*/ 155 w 362"/>
                        <a:gd name="T69" fmla="*/ 352 h 499"/>
                        <a:gd name="T70" fmla="*/ 158 w 362"/>
                        <a:gd name="T71" fmla="*/ 342 h 499"/>
                        <a:gd name="T72" fmla="*/ 148 w 362"/>
                        <a:gd name="T73" fmla="*/ 325 h 499"/>
                        <a:gd name="T74" fmla="*/ 112 w 362"/>
                        <a:gd name="T75" fmla="*/ 290 h 499"/>
                        <a:gd name="T76" fmla="*/ 70 w 362"/>
                        <a:gd name="T77" fmla="*/ 262 h 499"/>
                        <a:gd name="T78" fmla="*/ 35 w 362"/>
                        <a:gd name="T79" fmla="*/ 241 h 499"/>
                        <a:gd name="T80" fmla="*/ 7 w 362"/>
                        <a:gd name="T81" fmla="*/ 220 h 499"/>
                        <a:gd name="T82" fmla="*/ 0 w 362"/>
                        <a:gd name="T83" fmla="*/ 195 h 499"/>
                        <a:gd name="T84" fmla="*/ 18 w 362"/>
                        <a:gd name="T85" fmla="*/ 157 h 499"/>
                        <a:gd name="T86" fmla="*/ 56 w 362"/>
                        <a:gd name="T87" fmla="*/ 108 h 499"/>
                        <a:gd name="T88" fmla="*/ 95 w 362"/>
                        <a:gd name="T89" fmla="*/ 70 h 499"/>
                        <a:gd name="T90" fmla="*/ 123 w 362"/>
                        <a:gd name="T91" fmla="*/ 52 h 499"/>
                        <a:gd name="T92" fmla="*/ 151 w 362"/>
                        <a:gd name="T93" fmla="*/ 35 h 499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362"/>
                        <a:gd name="T142" fmla="*/ 0 h 499"/>
                        <a:gd name="T143" fmla="*/ 362 w 362"/>
                        <a:gd name="T144" fmla="*/ 499 h 499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362" h="499">
                          <a:moveTo>
                            <a:pt x="151" y="35"/>
                          </a:moveTo>
                          <a:lnTo>
                            <a:pt x="221" y="0"/>
                          </a:lnTo>
                          <a:lnTo>
                            <a:pt x="281" y="0"/>
                          </a:lnTo>
                          <a:lnTo>
                            <a:pt x="344" y="14"/>
                          </a:lnTo>
                          <a:lnTo>
                            <a:pt x="362" y="35"/>
                          </a:lnTo>
                          <a:lnTo>
                            <a:pt x="351" y="59"/>
                          </a:lnTo>
                          <a:lnTo>
                            <a:pt x="334" y="91"/>
                          </a:lnTo>
                          <a:lnTo>
                            <a:pt x="302" y="87"/>
                          </a:lnTo>
                          <a:lnTo>
                            <a:pt x="274" y="77"/>
                          </a:lnTo>
                          <a:lnTo>
                            <a:pt x="253" y="63"/>
                          </a:lnTo>
                          <a:lnTo>
                            <a:pt x="232" y="59"/>
                          </a:lnTo>
                          <a:lnTo>
                            <a:pt x="193" y="70"/>
                          </a:lnTo>
                          <a:lnTo>
                            <a:pt x="137" y="94"/>
                          </a:lnTo>
                          <a:lnTo>
                            <a:pt x="91" y="136"/>
                          </a:lnTo>
                          <a:lnTo>
                            <a:pt x="70" y="164"/>
                          </a:lnTo>
                          <a:lnTo>
                            <a:pt x="60" y="185"/>
                          </a:lnTo>
                          <a:lnTo>
                            <a:pt x="60" y="202"/>
                          </a:lnTo>
                          <a:lnTo>
                            <a:pt x="74" y="220"/>
                          </a:lnTo>
                          <a:lnTo>
                            <a:pt x="116" y="248"/>
                          </a:lnTo>
                          <a:lnTo>
                            <a:pt x="155" y="286"/>
                          </a:lnTo>
                          <a:lnTo>
                            <a:pt x="179" y="325"/>
                          </a:lnTo>
                          <a:lnTo>
                            <a:pt x="193" y="352"/>
                          </a:lnTo>
                          <a:lnTo>
                            <a:pt x="186" y="370"/>
                          </a:lnTo>
                          <a:lnTo>
                            <a:pt x="169" y="387"/>
                          </a:lnTo>
                          <a:lnTo>
                            <a:pt x="134" y="398"/>
                          </a:lnTo>
                          <a:lnTo>
                            <a:pt x="95" y="412"/>
                          </a:lnTo>
                          <a:lnTo>
                            <a:pt x="77" y="433"/>
                          </a:lnTo>
                          <a:lnTo>
                            <a:pt x="81" y="468"/>
                          </a:lnTo>
                          <a:lnTo>
                            <a:pt x="53" y="499"/>
                          </a:lnTo>
                          <a:lnTo>
                            <a:pt x="39" y="489"/>
                          </a:lnTo>
                          <a:lnTo>
                            <a:pt x="42" y="429"/>
                          </a:lnTo>
                          <a:lnTo>
                            <a:pt x="67" y="398"/>
                          </a:lnTo>
                          <a:lnTo>
                            <a:pt x="102" y="373"/>
                          </a:lnTo>
                          <a:lnTo>
                            <a:pt x="137" y="359"/>
                          </a:lnTo>
                          <a:lnTo>
                            <a:pt x="155" y="352"/>
                          </a:lnTo>
                          <a:lnTo>
                            <a:pt x="158" y="342"/>
                          </a:lnTo>
                          <a:lnTo>
                            <a:pt x="148" y="325"/>
                          </a:lnTo>
                          <a:lnTo>
                            <a:pt x="112" y="290"/>
                          </a:lnTo>
                          <a:lnTo>
                            <a:pt x="70" y="262"/>
                          </a:lnTo>
                          <a:lnTo>
                            <a:pt x="35" y="241"/>
                          </a:lnTo>
                          <a:lnTo>
                            <a:pt x="7" y="220"/>
                          </a:lnTo>
                          <a:lnTo>
                            <a:pt x="0" y="195"/>
                          </a:lnTo>
                          <a:lnTo>
                            <a:pt x="18" y="157"/>
                          </a:lnTo>
                          <a:lnTo>
                            <a:pt x="56" y="108"/>
                          </a:lnTo>
                          <a:lnTo>
                            <a:pt x="95" y="70"/>
                          </a:lnTo>
                          <a:lnTo>
                            <a:pt x="123" y="52"/>
                          </a:lnTo>
                          <a:lnTo>
                            <a:pt x="151" y="3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96" name="Freeform 15"/>
                    <p:cNvSpPr>
                      <a:spLocks/>
                    </p:cNvSpPr>
                    <p:nvPr/>
                  </p:nvSpPr>
                  <p:spPr bwMode="auto">
                    <a:xfrm flipH="1">
                      <a:off x="1376" y="2005"/>
                      <a:ext cx="229" cy="840"/>
                    </a:xfrm>
                    <a:custGeom>
                      <a:avLst/>
                      <a:gdLst>
                        <a:gd name="T0" fmla="*/ 132 w 229"/>
                        <a:gd name="T1" fmla="*/ 69 h 840"/>
                        <a:gd name="T2" fmla="*/ 136 w 229"/>
                        <a:gd name="T3" fmla="*/ 21 h 840"/>
                        <a:gd name="T4" fmla="*/ 168 w 229"/>
                        <a:gd name="T5" fmla="*/ 0 h 840"/>
                        <a:gd name="T6" fmla="*/ 204 w 229"/>
                        <a:gd name="T7" fmla="*/ 3 h 840"/>
                        <a:gd name="T8" fmla="*/ 225 w 229"/>
                        <a:gd name="T9" fmla="*/ 21 h 840"/>
                        <a:gd name="T10" fmla="*/ 229 w 229"/>
                        <a:gd name="T11" fmla="*/ 90 h 840"/>
                        <a:gd name="T12" fmla="*/ 218 w 229"/>
                        <a:gd name="T13" fmla="*/ 266 h 840"/>
                        <a:gd name="T14" fmla="*/ 204 w 229"/>
                        <a:gd name="T15" fmla="*/ 373 h 840"/>
                        <a:gd name="T16" fmla="*/ 222 w 229"/>
                        <a:gd name="T17" fmla="*/ 460 h 840"/>
                        <a:gd name="T18" fmla="*/ 225 w 229"/>
                        <a:gd name="T19" fmla="*/ 546 h 840"/>
                        <a:gd name="T20" fmla="*/ 215 w 229"/>
                        <a:gd name="T21" fmla="*/ 633 h 840"/>
                        <a:gd name="T22" fmla="*/ 197 w 229"/>
                        <a:gd name="T23" fmla="*/ 743 h 840"/>
                        <a:gd name="T24" fmla="*/ 204 w 229"/>
                        <a:gd name="T25" fmla="*/ 802 h 840"/>
                        <a:gd name="T26" fmla="*/ 186 w 229"/>
                        <a:gd name="T27" fmla="*/ 812 h 840"/>
                        <a:gd name="T28" fmla="*/ 72 w 229"/>
                        <a:gd name="T29" fmla="*/ 833 h 840"/>
                        <a:gd name="T30" fmla="*/ 43 w 229"/>
                        <a:gd name="T31" fmla="*/ 840 h 840"/>
                        <a:gd name="T32" fmla="*/ 0 w 229"/>
                        <a:gd name="T33" fmla="*/ 816 h 840"/>
                        <a:gd name="T34" fmla="*/ 0 w 229"/>
                        <a:gd name="T35" fmla="*/ 802 h 840"/>
                        <a:gd name="T36" fmla="*/ 125 w 229"/>
                        <a:gd name="T37" fmla="*/ 795 h 840"/>
                        <a:gd name="T38" fmla="*/ 168 w 229"/>
                        <a:gd name="T39" fmla="*/ 778 h 840"/>
                        <a:gd name="T40" fmla="*/ 172 w 229"/>
                        <a:gd name="T41" fmla="*/ 740 h 840"/>
                        <a:gd name="T42" fmla="*/ 175 w 229"/>
                        <a:gd name="T43" fmla="*/ 622 h 840"/>
                        <a:gd name="T44" fmla="*/ 165 w 229"/>
                        <a:gd name="T45" fmla="*/ 525 h 840"/>
                        <a:gd name="T46" fmla="*/ 154 w 229"/>
                        <a:gd name="T47" fmla="*/ 408 h 840"/>
                        <a:gd name="T48" fmla="*/ 157 w 229"/>
                        <a:gd name="T49" fmla="*/ 335 h 840"/>
                        <a:gd name="T50" fmla="*/ 165 w 229"/>
                        <a:gd name="T51" fmla="*/ 242 h 840"/>
                        <a:gd name="T52" fmla="*/ 147 w 229"/>
                        <a:gd name="T53" fmla="*/ 152 h 840"/>
                        <a:gd name="T54" fmla="*/ 132 w 229"/>
                        <a:gd name="T55" fmla="*/ 69 h 840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229"/>
                        <a:gd name="T85" fmla="*/ 0 h 840"/>
                        <a:gd name="T86" fmla="*/ 229 w 229"/>
                        <a:gd name="T87" fmla="*/ 840 h 840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229" h="840">
                          <a:moveTo>
                            <a:pt x="132" y="69"/>
                          </a:moveTo>
                          <a:lnTo>
                            <a:pt x="136" y="21"/>
                          </a:lnTo>
                          <a:lnTo>
                            <a:pt x="168" y="0"/>
                          </a:lnTo>
                          <a:lnTo>
                            <a:pt x="204" y="3"/>
                          </a:lnTo>
                          <a:lnTo>
                            <a:pt x="225" y="21"/>
                          </a:lnTo>
                          <a:lnTo>
                            <a:pt x="229" y="90"/>
                          </a:lnTo>
                          <a:lnTo>
                            <a:pt x="218" y="266"/>
                          </a:lnTo>
                          <a:lnTo>
                            <a:pt x="204" y="373"/>
                          </a:lnTo>
                          <a:lnTo>
                            <a:pt x="222" y="460"/>
                          </a:lnTo>
                          <a:lnTo>
                            <a:pt x="225" y="546"/>
                          </a:lnTo>
                          <a:lnTo>
                            <a:pt x="215" y="633"/>
                          </a:lnTo>
                          <a:lnTo>
                            <a:pt x="197" y="743"/>
                          </a:lnTo>
                          <a:lnTo>
                            <a:pt x="204" y="802"/>
                          </a:lnTo>
                          <a:lnTo>
                            <a:pt x="186" y="812"/>
                          </a:lnTo>
                          <a:lnTo>
                            <a:pt x="72" y="833"/>
                          </a:lnTo>
                          <a:lnTo>
                            <a:pt x="43" y="840"/>
                          </a:lnTo>
                          <a:lnTo>
                            <a:pt x="0" y="816"/>
                          </a:lnTo>
                          <a:lnTo>
                            <a:pt x="0" y="802"/>
                          </a:lnTo>
                          <a:lnTo>
                            <a:pt x="125" y="795"/>
                          </a:lnTo>
                          <a:lnTo>
                            <a:pt x="168" y="778"/>
                          </a:lnTo>
                          <a:lnTo>
                            <a:pt x="172" y="740"/>
                          </a:lnTo>
                          <a:lnTo>
                            <a:pt x="175" y="622"/>
                          </a:lnTo>
                          <a:lnTo>
                            <a:pt x="165" y="525"/>
                          </a:lnTo>
                          <a:lnTo>
                            <a:pt x="154" y="408"/>
                          </a:lnTo>
                          <a:lnTo>
                            <a:pt x="157" y="335"/>
                          </a:lnTo>
                          <a:lnTo>
                            <a:pt x="165" y="242"/>
                          </a:lnTo>
                          <a:lnTo>
                            <a:pt x="147" y="152"/>
                          </a:lnTo>
                          <a:lnTo>
                            <a:pt x="132" y="69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97" name="Freeform 16"/>
                    <p:cNvSpPr>
                      <a:spLocks/>
                    </p:cNvSpPr>
                    <p:nvPr/>
                  </p:nvSpPr>
                  <p:spPr bwMode="auto">
                    <a:xfrm flipH="1">
                      <a:off x="1390" y="2033"/>
                      <a:ext cx="447" cy="658"/>
                    </a:xfrm>
                    <a:custGeom>
                      <a:avLst/>
                      <a:gdLst>
                        <a:gd name="T0" fmla="*/ 212 w 447"/>
                        <a:gd name="T1" fmla="*/ 268 h 658"/>
                        <a:gd name="T2" fmla="*/ 212 w 447"/>
                        <a:gd name="T3" fmla="*/ 233 h 658"/>
                        <a:gd name="T4" fmla="*/ 230 w 447"/>
                        <a:gd name="T5" fmla="*/ 174 h 658"/>
                        <a:gd name="T6" fmla="*/ 284 w 447"/>
                        <a:gd name="T7" fmla="*/ 80 h 658"/>
                        <a:gd name="T8" fmla="*/ 370 w 447"/>
                        <a:gd name="T9" fmla="*/ 0 h 658"/>
                        <a:gd name="T10" fmla="*/ 424 w 447"/>
                        <a:gd name="T11" fmla="*/ 0 h 658"/>
                        <a:gd name="T12" fmla="*/ 447 w 447"/>
                        <a:gd name="T13" fmla="*/ 38 h 658"/>
                        <a:gd name="T14" fmla="*/ 415 w 447"/>
                        <a:gd name="T15" fmla="*/ 91 h 658"/>
                        <a:gd name="T16" fmla="*/ 348 w 447"/>
                        <a:gd name="T17" fmla="*/ 129 h 658"/>
                        <a:gd name="T18" fmla="*/ 307 w 447"/>
                        <a:gd name="T19" fmla="*/ 167 h 658"/>
                        <a:gd name="T20" fmla="*/ 266 w 447"/>
                        <a:gd name="T21" fmla="*/ 223 h 658"/>
                        <a:gd name="T22" fmla="*/ 257 w 447"/>
                        <a:gd name="T23" fmla="*/ 261 h 658"/>
                        <a:gd name="T24" fmla="*/ 262 w 447"/>
                        <a:gd name="T25" fmla="*/ 303 h 658"/>
                        <a:gd name="T26" fmla="*/ 284 w 447"/>
                        <a:gd name="T27" fmla="*/ 373 h 658"/>
                        <a:gd name="T28" fmla="*/ 289 w 447"/>
                        <a:gd name="T29" fmla="*/ 449 h 658"/>
                        <a:gd name="T30" fmla="*/ 280 w 447"/>
                        <a:gd name="T31" fmla="*/ 547 h 658"/>
                        <a:gd name="T32" fmla="*/ 257 w 447"/>
                        <a:gd name="T33" fmla="*/ 616 h 658"/>
                        <a:gd name="T34" fmla="*/ 217 w 447"/>
                        <a:gd name="T35" fmla="*/ 658 h 658"/>
                        <a:gd name="T36" fmla="*/ 190 w 447"/>
                        <a:gd name="T37" fmla="*/ 658 h 658"/>
                        <a:gd name="T38" fmla="*/ 104 w 447"/>
                        <a:gd name="T39" fmla="*/ 637 h 658"/>
                        <a:gd name="T40" fmla="*/ 27 w 447"/>
                        <a:gd name="T41" fmla="*/ 634 h 658"/>
                        <a:gd name="T42" fmla="*/ 0 w 447"/>
                        <a:gd name="T43" fmla="*/ 620 h 658"/>
                        <a:gd name="T44" fmla="*/ 50 w 447"/>
                        <a:gd name="T45" fmla="*/ 606 h 658"/>
                        <a:gd name="T46" fmla="*/ 131 w 447"/>
                        <a:gd name="T47" fmla="*/ 609 h 658"/>
                        <a:gd name="T48" fmla="*/ 181 w 447"/>
                        <a:gd name="T49" fmla="*/ 623 h 658"/>
                        <a:gd name="T50" fmla="*/ 212 w 447"/>
                        <a:gd name="T51" fmla="*/ 613 h 658"/>
                        <a:gd name="T52" fmla="*/ 244 w 447"/>
                        <a:gd name="T53" fmla="*/ 557 h 658"/>
                        <a:gd name="T54" fmla="*/ 248 w 447"/>
                        <a:gd name="T55" fmla="*/ 477 h 658"/>
                        <a:gd name="T56" fmla="*/ 239 w 447"/>
                        <a:gd name="T57" fmla="*/ 404 h 658"/>
                        <a:gd name="T58" fmla="*/ 212 w 447"/>
                        <a:gd name="T59" fmla="*/ 317 h 658"/>
                        <a:gd name="T60" fmla="*/ 212 w 447"/>
                        <a:gd name="T61" fmla="*/ 268 h 658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447"/>
                        <a:gd name="T94" fmla="*/ 0 h 658"/>
                        <a:gd name="T95" fmla="*/ 447 w 447"/>
                        <a:gd name="T96" fmla="*/ 658 h 658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447" h="658">
                          <a:moveTo>
                            <a:pt x="212" y="268"/>
                          </a:moveTo>
                          <a:lnTo>
                            <a:pt x="212" y="233"/>
                          </a:lnTo>
                          <a:lnTo>
                            <a:pt x="230" y="174"/>
                          </a:lnTo>
                          <a:lnTo>
                            <a:pt x="284" y="80"/>
                          </a:lnTo>
                          <a:lnTo>
                            <a:pt x="370" y="0"/>
                          </a:lnTo>
                          <a:lnTo>
                            <a:pt x="424" y="0"/>
                          </a:lnTo>
                          <a:lnTo>
                            <a:pt x="447" y="38"/>
                          </a:lnTo>
                          <a:lnTo>
                            <a:pt x="415" y="91"/>
                          </a:lnTo>
                          <a:lnTo>
                            <a:pt x="348" y="129"/>
                          </a:lnTo>
                          <a:lnTo>
                            <a:pt x="307" y="167"/>
                          </a:lnTo>
                          <a:lnTo>
                            <a:pt x="266" y="223"/>
                          </a:lnTo>
                          <a:lnTo>
                            <a:pt x="257" y="261"/>
                          </a:lnTo>
                          <a:lnTo>
                            <a:pt x="262" y="303"/>
                          </a:lnTo>
                          <a:lnTo>
                            <a:pt x="284" y="373"/>
                          </a:lnTo>
                          <a:lnTo>
                            <a:pt x="289" y="449"/>
                          </a:lnTo>
                          <a:lnTo>
                            <a:pt x="280" y="547"/>
                          </a:lnTo>
                          <a:lnTo>
                            <a:pt x="257" y="616"/>
                          </a:lnTo>
                          <a:lnTo>
                            <a:pt x="217" y="658"/>
                          </a:lnTo>
                          <a:lnTo>
                            <a:pt x="190" y="658"/>
                          </a:lnTo>
                          <a:lnTo>
                            <a:pt x="104" y="637"/>
                          </a:lnTo>
                          <a:lnTo>
                            <a:pt x="27" y="634"/>
                          </a:lnTo>
                          <a:lnTo>
                            <a:pt x="0" y="620"/>
                          </a:lnTo>
                          <a:lnTo>
                            <a:pt x="50" y="606"/>
                          </a:lnTo>
                          <a:lnTo>
                            <a:pt x="131" y="609"/>
                          </a:lnTo>
                          <a:lnTo>
                            <a:pt x="181" y="623"/>
                          </a:lnTo>
                          <a:lnTo>
                            <a:pt x="212" y="613"/>
                          </a:lnTo>
                          <a:lnTo>
                            <a:pt x="244" y="557"/>
                          </a:lnTo>
                          <a:lnTo>
                            <a:pt x="248" y="477"/>
                          </a:lnTo>
                          <a:lnTo>
                            <a:pt x="239" y="404"/>
                          </a:lnTo>
                          <a:lnTo>
                            <a:pt x="212" y="317"/>
                          </a:lnTo>
                          <a:lnTo>
                            <a:pt x="212" y="2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98" name="Freeform 17"/>
                    <p:cNvSpPr>
                      <a:spLocks/>
                    </p:cNvSpPr>
                    <p:nvPr/>
                  </p:nvSpPr>
                  <p:spPr bwMode="auto">
                    <a:xfrm flipH="1">
                      <a:off x="1353" y="1223"/>
                      <a:ext cx="282" cy="326"/>
                    </a:xfrm>
                    <a:custGeom>
                      <a:avLst/>
                      <a:gdLst>
                        <a:gd name="T0" fmla="*/ 81 w 282"/>
                        <a:gd name="T1" fmla="*/ 137 h 326"/>
                        <a:gd name="T2" fmla="*/ 78 w 282"/>
                        <a:gd name="T3" fmla="*/ 84 h 326"/>
                        <a:gd name="T4" fmla="*/ 88 w 282"/>
                        <a:gd name="T5" fmla="*/ 35 h 326"/>
                        <a:gd name="T6" fmla="*/ 127 w 282"/>
                        <a:gd name="T7" fmla="*/ 7 h 326"/>
                        <a:gd name="T8" fmla="*/ 173 w 282"/>
                        <a:gd name="T9" fmla="*/ 0 h 326"/>
                        <a:gd name="T10" fmla="*/ 208 w 282"/>
                        <a:gd name="T11" fmla="*/ 4 h 326"/>
                        <a:gd name="T12" fmla="*/ 240 w 282"/>
                        <a:gd name="T13" fmla="*/ 25 h 326"/>
                        <a:gd name="T14" fmla="*/ 257 w 282"/>
                        <a:gd name="T15" fmla="*/ 60 h 326"/>
                        <a:gd name="T16" fmla="*/ 278 w 282"/>
                        <a:gd name="T17" fmla="*/ 130 h 326"/>
                        <a:gd name="T18" fmla="*/ 282 w 282"/>
                        <a:gd name="T19" fmla="*/ 207 h 326"/>
                        <a:gd name="T20" fmla="*/ 271 w 282"/>
                        <a:gd name="T21" fmla="*/ 263 h 326"/>
                        <a:gd name="T22" fmla="*/ 250 w 282"/>
                        <a:gd name="T23" fmla="*/ 298 h 326"/>
                        <a:gd name="T24" fmla="*/ 215 w 282"/>
                        <a:gd name="T25" fmla="*/ 319 h 326"/>
                        <a:gd name="T26" fmla="*/ 187 w 282"/>
                        <a:gd name="T27" fmla="*/ 326 h 326"/>
                        <a:gd name="T28" fmla="*/ 145 w 282"/>
                        <a:gd name="T29" fmla="*/ 315 h 326"/>
                        <a:gd name="T30" fmla="*/ 123 w 282"/>
                        <a:gd name="T31" fmla="*/ 284 h 326"/>
                        <a:gd name="T32" fmla="*/ 102 w 282"/>
                        <a:gd name="T33" fmla="*/ 238 h 326"/>
                        <a:gd name="T34" fmla="*/ 85 w 282"/>
                        <a:gd name="T35" fmla="*/ 186 h 326"/>
                        <a:gd name="T36" fmla="*/ 53 w 282"/>
                        <a:gd name="T37" fmla="*/ 207 h 326"/>
                        <a:gd name="T38" fmla="*/ 18 w 282"/>
                        <a:gd name="T39" fmla="*/ 221 h 326"/>
                        <a:gd name="T40" fmla="*/ 4 w 282"/>
                        <a:gd name="T41" fmla="*/ 221 h 326"/>
                        <a:gd name="T42" fmla="*/ 0 w 282"/>
                        <a:gd name="T43" fmla="*/ 207 h 326"/>
                        <a:gd name="T44" fmla="*/ 7 w 282"/>
                        <a:gd name="T45" fmla="*/ 189 h 326"/>
                        <a:gd name="T46" fmla="*/ 60 w 282"/>
                        <a:gd name="T47" fmla="*/ 168 h 326"/>
                        <a:gd name="T48" fmla="*/ 81 w 282"/>
                        <a:gd name="T49" fmla="*/ 137 h 32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2"/>
                        <a:gd name="T76" fmla="*/ 0 h 326"/>
                        <a:gd name="T77" fmla="*/ 282 w 282"/>
                        <a:gd name="T78" fmla="*/ 326 h 32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2" h="326">
                          <a:moveTo>
                            <a:pt x="81" y="137"/>
                          </a:moveTo>
                          <a:lnTo>
                            <a:pt x="78" y="84"/>
                          </a:lnTo>
                          <a:lnTo>
                            <a:pt x="88" y="35"/>
                          </a:lnTo>
                          <a:lnTo>
                            <a:pt x="127" y="7"/>
                          </a:lnTo>
                          <a:lnTo>
                            <a:pt x="173" y="0"/>
                          </a:lnTo>
                          <a:lnTo>
                            <a:pt x="208" y="4"/>
                          </a:lnTo>
                          <a:lnTo>
                            <a:pt x="240" y="25"/>
                          </a:lnTo>
                          <a:lnTo>
                            <a:pt x="257" y="60"/>
                          </a:lnTo>
                          <a:lnTo>
                            <a:pt x="278" y="130"/>
                          </a:lnTo>
                          <a:lnTo>
                            <a:pt x="282" y="207"/>
                          </a:lnTo>
                          <a:lnTo>
                            <a:pt x="271" y="263"/>
                          </a:lnTo>
                          <a:lnTo>
                            <a:pt x="250" y="298"/>
                          </a:lnTo>
                          <a:lnTo>
                            <a:pt x="215" y="319"/>
                          </a:lnTo>
                          <a:lnTo>
                            <a:pt x="187" y="326"/>
                          </a:lnTo>
                          <a:lnTo>
                            <a:pt x="145" y="315"/>
                          </a:lnTo>
                          <a:lnTo>
                            <a:pt x="123" y="284"/>
                          </a:lnTo>
                          <a:lnTo>
                            <a:pt x="102" y="238"/>
                          </a:lnTo>
                          <a:lnTo>
                            <a:pt x="85" y="186"/>
                          </a:lnTo>
                          <a:lnTo>
                            <a:pt x="53" y="207"/>
                          </a:lnTo>
                          <a:lnTo>
                            <a:pt x="18" y="221"/>
                          </a:lnTo>
                          <a:lnTo>
                            <a:pt x="4" y="221"/>
                          </a:lnTo>
                          <a:lnTo>
                            <a:pt x="0" y="207"/>
                          </a:lnTo>
                          <a:lnTo>
                            <a:pt x="7" y="189"/>
                          </a:lnTo>
                          <a:lnTo>
                            <a:pt x="60" y="168"/>
                          </a:lnTo>
                          <a:lnTo>
                            <a:pt x="81" y="137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2799" name="Group 18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212" y="1104"/>
                      <a:ext cx="277" cy="235"/>
                      <a:chOff x="1590" y="1104"/>
                      <a:chExt cx="277" cy="235"/>
                    </a:xfrm>
                  </p:grpSpPr>
                  <p:sp>
                    <p:nvSpPr>
                      <p:cNvPr id="32800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3" y="1257"/>
                        <a:ext cx="184" cy="82"/>
                      </a:xfrm>
                      <a:custGeom>
                        <a:avLst/>
                        <a:gdLst>
                          <a:gd name="T0" fmla="*/ 13 w 184"/>
                          <a:gd name="T1" fmla="*/ 82 h 82"/>
                          <a:gd name="T2" fmla="*/ 0 w 184"/>
                          <a:gd name="T3" fmla="*/ 71 h 82"/>
                          <a:gd name="T4" fmla="*/ 0 w 184"/>
                          <a:gd name="T5" fmla="*/ 45 h 82"/>
                          <a:gd name="T6" fmla="*/ 16 w 184"/>
                          <a:gd name="T7" fmla="*/ 17 h 82"/>
                          <a:gd name="T8" fmla="*/ 36 w 184"/>
                          <a:gd name="T9" fmla="*/ 9 h 82"/>
                          <a:gd name="T10" fmla="*/ 61 w 184"/>
                          <a:gd name="T11" fmla="*/ 22 h 82"/>
                          <a:gd name="T12" fmla="*/ 86 w 184"/>
                          <a:gd name="T13" fmla="*/ 19 h 82"/>
                          <a:gd name="T14" fmla="*/ 102 w 184"/>
                          <a:gd name="T15" fmla="*/ 0 h 82"/>
                          <a:gd name="T16" fmla="*/ 123 w 184"/>
                          <a:gd name="T17" fmla="*/ 2 h 82"/>
                          <a:gd name="T18" fmla="*/ 155 w 184"/>
                          <a:gd name="T19" fmla="*/ 15 h 82"/>
                          <a:gd name="T20" fmla="*/ 182 w 184"/>
                          <a:gd name="T21" fmla="*/ 13 h 82"/>
                          <a:gd name="T22" fmla="*/ 184 w 184"/>
                          <a:gd name="T23" fmla="*/ 32 h 82"/>
                          <a:gd name="T24" fmla="*/ 175 w 184"/>
                          <a:gd name="T25" fmla="*/ 45 h 82"/>
                          <a:gd name="T26" fmla="*/ 141 w 184"/>
                          <a:gd name="T27" fmla="*/ 43 h 82"/>
                          <a:gd name="T28" fmla="*/ 118 w 184"/>
                          <a:gd name="T29" fmla="*/ 39 h 82"/>
                          <a:gd name="T30" fmla="*/ 105 w 184"/>
                          <a:gd name="T31" fmla="*/ 48 h 82"/>
                          <a:gd name="T32" fmla="*/ 91 w 184"/>
                          <a:gd name="T33" fmla="*/ 67 h 82"/>
                          <a:gd name="T34" fmla="*/ 66 w 184"/>
                          <a:gd name="T35" fmla="*/ 62 h 82"/>
                          <a:gd name="T36" fmla="*/ 54 w 184"/>
                          <a:gd name="T37" fmla="*/ 56 h 82"/>
                          <a:gd name="T38" fmla="*/ 45 w 184"/>
                          <a:gd name="T39" fmla="*/ 63 h 82"/>
                          <a:gd name="T40" fmla="*/ 32 w 184"/>
                          <a:gd name="T41" fmla="*/ 76 h 82"/>
                          <a:gd name="T42" fmla="*/ 13 w 184"/>
                          <a:gd name="T43" fmla="*/ 82 h 82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84"/>
                          <a:gd name="T67" fmla="*/ 0 h 82"/>
                          <a:gd name="T68" fmla="*/ 184 w 184"/>
                          <a:gd name="T69" fmla="*/ 82 h 82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84" h="82">
                            <a:moveTo>
                              <a:pt x="13" y="82"/>
                            </a:moveTo>
                            <a:lnTo>
                              <a:pt x="0" y="71"/>
                            </a:lnTo>
                            <a:lnTo>
                              <a:pt x="0" y="45"/>
                            </a:lnTo>
                            <a:lnTo>
                              <a:pt x="16" y="17"/>
                            </a:lnTo>
                            <a:lnTo>
                              <a:pt x="36" y="9"/>
                            </a:lnTo>
                            <a:lnTo>
                              <a:pt x="61" y="22"/>
                            </a:lnTo>
                            <a:lnTo>
                              <a:pt x="86" y="19"/>
                            </a:lnTo>
                            <a:lnTo>
                              <a:pt x="102" y="0"/>
                            </a:lnTo>
                            <a:lnTo>
                              <a:pt x="123" y="2"/>
                            </a:lnTo>
                            <a:lnTo>
                              <a:pt x="155" y="15"/>
                            </a:lnTo>
                            <a:lnTo>
                              <a:pt x="182" y="13"/>
                            </a:lnTo>
                            <a:lnTo>
                              <a:pt x="184" y="32"/>
                            </a:lnTo>
                            <a:lnTo>
                              <a:pt x="175" y="45"/>
                            </a:lnTo>
                            <a:lnTo>
                              <a:pt x="141" y="43"/>
                            </a:lnTo>
                            <a:lnTo>
                              <a:pt x="118" y="39"/>
                            </a:lnTo>
                            <a:lnTo>
                              <a:pt x="105" y="48"/>
                            </a:lnTo>
                            <a:lnTo>
                              <a:pt x="91" y="67"/>
                            </a:lnTo>
                            <a:lnTo>
                              <a:pt x="66" y="62"/>
                            </a:lnTo>
                            <a:lnTo>
                              <a:pt x="54" y="56"/>
                            </a:lnTo>
                            <a:lnTo>
                              <a:pt x="45" y="63"/>
                            </a:lnTo>
                            <a:lnTo>
                              <a:pt x="32" y="76"/>
                            </a:lnTo>
                            <a:lnTo>
                              <a:pt x="13" y="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01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4" y="1193"/>
                        <a:ext cx="178" cy="114"/>
                      </a:xfrm>
                      <a:custGeom>
                        <a:avLst/>
                        <a:gdLst>
                          <a:gd name="T0" fmla="*/ 23 w 178"/>
                          <a:gd name="T1" fmla="*/ 114 h 114"/>
                          <a:gd name="T2" fmla="*/ 11 w 178"/>
                          <a:gd name="T3" fmla="*/ 108 h 114"/>
                          <a:gd name="T4" fmla="*/ 0 w 178"/>
                          <a:gd name="T5" fmla="*/ 79 h 114"/>
                          <a:gd name="T6" fmla="*/ 11 w 178"/>
                          <a:gd name="T7" fmla="*/ 51 h 114"/>
                          <a:gd name="T8" fmla="*/ 27 w 178"/>
                          <a:gd name="T9" fmla="*/ 39 h 114"/>
                          <a:gd name="T10" fmla="*/ 56 w 178"/>
                          <a:gd name="T11" fmla="*/ 42 h 114"/>
                          <a:gd name="T12" fmla="*/ 76 w 178"/>
                          <a:gd name="T13" fmla="*/ 35 h 114"/>
                          <a:gd name="T14" fmla="*/ 90 w 178"/>
                          <a:gd name="T15" fmla="*/ 13 h 114"/>
                          <a:gd name="T16" fmla="*/ 111 w 178"/>
                          <a:gd name="T17" fmla="*/ 4 h 114"/>
                          <a:gd name="T18" fmla="*/ 146 w 178"/>
                          <a:gd name="T19" fmla="*/ 9 h 114"/>
                          <a:gd name="T20" fmla="*/ 171 w 178"/>
                          <a:gd name="T21" fmla="*/ 0 h 114"/>
                          <a:gd name="T22" fmla="*/ 178 w 178"/>
                          <a:gd name="T23" fmla="*/ 17 h 114"/>
                          <a:gd name="T24" fmla="*/ 171 w 178"/>
                          <a:gd name="T25" fmla="*/ 33 h 114"/>
                          <a:gd name="T26" fmla="*/ 140 w 178"/>
                          <a:gd name="T27" fmla="*/ 42 h 114"/>
                          <a:gd name="T28" fmla="*/ 120 w 178"/>
                          <a:gd name="T29" fmla="*/ 40 h 114"/>
                          <a:gd name="T30" fmla="*/ 108 w 178"/>
                          <a:gd name="T31" fmla="*/ 57 h 114"/>
                          <a:gd name="T32" fmla="*/ 97 w 178"/>
                          <a:gd name="T33" fmla="*/ 79 h 114"/>
                          <a:gd name="T34" fmla="*/ 72 w 178"/>
                          <a:gd name="T35" fmla="*/ 81 h 114"/>
                          <a:gd name="T36" fmla="*/ 59 w 178"/>
                          <a:gd name="T37" fmla="*/ 79 h 114"/>
                          <a:gd name="T38" fmla="*/ 47 w 178"/>
                          <a:gd name="T39" fmla="*/ 88 h 114"/>
                          <a:gd name="T40" fmla="*/ 41 w 178"/>
                          <a:gd name="T41" fmla="*/ 99 h 114"/>
                          <a:gd name="T42" fmla="*/ 23 w 178"/>
                          <a:gd name="T43" fmla="*/ 114 h 114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78"/>
                          <a:gd name="T67" fmla="*/ 0 h 114"/>
                          <a:gd name="T68" fmla="*/ 178 w 178"/>
                          <a:gd name="T69" fmla="*/ 114 h 114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78" h="114">
                            <a:moveTo>
                              <a:pt x="23" y="114"/>
                            </a:moveTo>
                            <a:lnTo>
                              <a:pt x="11" y="108"/>
                            </a:lnTo>
                            <a:lnTo>
                              <a:pt x="0" y="79"/>
                            </a:lnTo>
                            <a:lnTo>
                              <a:pt x="11" y="51"/>
                            </a:lnTo>
                            <a:lnTo>
                              <a:pt x="27" y="39"/>
                            </a:lnTo>
                            <a:lnTo>
                              <a:pt x="56" y="42"/>
                            </a:lnTo>
                            <a:lnTo>
                              <a:pt x="76" y="35"/>
                            </a:lnTo>
                            <a:lnTo>
                              <a:pt x="90" y="13"/>
                            </a:lnTo>
                            <a:lnTo>
                              <a:pt x="111" y="4"/>
                            </a:lnTo>
                            <a:lnTo>
                              <a:pt x="146" y="9"/>
                            </a:lnTo>
                            <a:lnTo>
                              <a:pt x="171" y="0"/>
                            </a:lnTo>
                            <a:lnTo>
                              <a:pt x="178" y="17"/>
                            </a:lnTo>
                            <a:lnTo>
                              <a:pt x="171" y="33"/>
                            </a:lnTo>
                            <a:lnTo>
                              <a:pt x="140" y="42"/>
                            </a:lnTo>
                            <a:lnTo>
                              <a:pt x="120" y="40"/>
                            </a:lnTo>
                            <a:lnTo>
                              <a:pt x="108" y="57"/>
                            </a:lnTo>
                            <a:lnTo>
                              <a:pt x="97" y="79"/>
                            </a:lnTo>
                            <a:lnTo>
                              <a:pt x="72" y="81"/>
                            </a:lnTo>
                            <a:lnTo>
                              <a:pt x="59" y="79"/>
                            </a:lnTo>
                            <a:lnTo>
                              <a:pt x="47" y="88"/>
                            </a:lnTo>
                            <a:lnTo>
                              <a:pt x="41" y="99"/>
                            </a:lnTo>
                            <a:lnTo>
                              <a:pt x="23" y="114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02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0" y="1154"/>
                        <a:ext cx="161" cy="138"/>
                      </a:xfrm>
                      <a:custGeom>
                        <a:avLst/>
                        <a:gdLst>
                          <a:gd name="T0" fmla="*/ 31 w 161"/>
                          <a:gd name="T1" fmla="*/ 138 h 138"/>
                          <a:gd name="T2" fmla="*/ 16 w 161"/>
                          <a:gd name="T3" fmla="*/ 133 h 138"/>
                          <a:gd name="T4" fmla="*/ 0 w 161"/>
                          <a:gd name="T5" fmla="*/ 109 h 138"/>
                          <a:gd name="T6" fmla="*/ 5 w 161"/>
                          <a:gd name="T7" fmla="*/ 78 h 138"/>
                          <a:gd name="T8" fmla="*/ 16 w 161"/>
                          <a:gd name="T9" fmla="*/ 65 h 138"/>
                          <a:gd name="T10" fmla="*/ 43 w 161"/>
                          <a:gd name="T11" fmla="*/ 62 h 138"/>
                          <a:gd name="T12" fmla="*/ 65 w 161"/>
                          <a:gd name="T13" fmla="*/ 51 h 138"/>
                          <a:gd name="T14" fmla="*/ 72 w 161"/>
                          <a:gd name="T15" fmla="*/ 25 h 138"/>
                          <a:gd name="T16" fmla="*/ 92 w 161"/>
                          <a:gd name="T17" fmla="*/ 15 h 138"/>
                          <a:gd name="T18" fmla="*/ 127 w 161"/>
                          <a:gd name="T19" fmla="*/ 13 h 138"/>
                          <a:gd name="T20" fmla="*/ 148 w 161"/>
                          <a:gd name="T21" fmla="*/ 0 h 138"/>
                          <a:gd name="T22" fmla="*/ 161 w 161"/>
                          <a:gd name="T23" fmla="*/ 13 h 138"/>
                          <a:gd name="T24" fmla="*/ 156 w 161"/>
                          <a:gd name="T25" fmla="*/ 25 h 138"/>
                          <a:gd name="T26" fmla="*/ 128 w 161"/>
                          <a:gd name="T27" fmla="*/ 44 h 138"/>
                          <a:gd name="T28" fmla="*/ 107 w 161"/>
                          <a:gd name="T29" fmla="*/ 49 h 138"/>
                          <a:gd name="T30" fmla="*/ 99 w 161"/>
                          <a:gd name="T31" fmla="*/ 65 h 138"/>
                          <a:gd name="T32" fmla="*/ 94 w 161"/>
                          <a:gd name="T33" fmla="*/ 91 h 138"/>
                          <a:gd name="T34" fmla="*/ 69 w 161"/>
                          <a:gd name="T35" fmla="*/ 98 h 138"/>
                          <a:gd name="T36" fmla="*/ 54 w 161"/>
                          <a:gd name="T37" fmla="*/ 94 h 138"/>
                          <a:gd name="T38" fmla="*/ 45 w 161"/>
                          <a:gd name="T39" fmla="*/ 105 h 138"/>
                          <a:gd name="T40" fmla="*/ 40 w 161"/>
                          <a:gd name="T41" fmla="*/ 123 h 138"/>
                          <a:gd name="T42" fmla="*/ 31 w 161"/>
                          <a:gd name="T43" fmla="*/ 138 h 138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61"/>
                          <a:gd name="T67" fmla="*/ 0 h 138"/>
                          <a:gd name="T68" fmla="*/ 161 w 161"/>
                          <a:gd name="T69" fmla="*/ 138 h 138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61" h="138">
                            <a:moveTo>
                              <a:pt x="31" y="138"/>
                            </a:moveTo>
                            <a:lnTo>
                              <a:pt x="16" y="133"/>
                            </a:lnTo>
                            <a:lnTo>
                              <a:pt x="0" y="109"/>
                            </a:lnTo>
                            <a:lnTo>
                              <a:pt x="5" y="78"/>
                            </a:lnTo>
                            <a:lnTo>
                              <a:pt x="16" y="65"/>
                            </a:lnTo>
                            <a:lnTo>
                              <a:pt x="43" y="62"/>
                            </a:lnTo>
                            <a:lnTo>
                              <a:pt x="65" y="51"/>
                            </a:lnTo>
                            <a:lnTo>
                              <a:pt x="72" y="25"/>
                            </a:lnTo>
                            <a:lnTo>
                              <a:pt x="92" y="15"/>
                            </a:lnTo>
                            <a:lnTo>
                              <a:pt x="127" y="13"/>
                            </a:lnTo>
                            <a:lnTo>
                              <a:pt x="148" y="0"/>
                            </a:lnTo>
                            <a:lnTo>
                              <a:pt x="161" y="13"/>
                            </a:lnTo>
                            <a:lnTo>
                              <a:pt x="156" y="25"/>
                            </a:lnTo>
                            <a:lnTo>
                              <a:pt x="128" y="44"/>
                            </a:lnTo>
                            <a:lnTo>
                              <a:pt x="107" y="49"/>
                            </a:lnTo>
                            <a:lnTo>
                              <a:pt x="99" y="65"/>
                            </a:lnTo>
                            <a:lnTo>
                              <a:pt x="94" y="91"/>
                            </a:lnTo>
                            <a:lnTo>
                              <a:pt x="69" y="98"/>
                            </a:lnTo>
                            <a:lnTo>
                              <a:pt x="54" y="94"/>
                            </a:lnTo>
                            <a:lnTo>
                              <a:pt x="45" y="105"/>
                            </a:lnTo>
                            <a:lnTo>
                              <a:pt x="40" y="123"/>
                            </a:lnTo>
                            <a:lnTo>
                              <a:pt x="31" y="138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03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1104"/>
                        <a:ext cx="123" cy="174"/>
                      </a:xfrm>
                      <a:custGeom>
                        <a:avLst/>
                        <a:gdLst>
                          <a:gd name="T0" fmla="*/ 48 w 123"/>
                          <a:gd name="T1" fmla="*/ 172 h 174"/>
                          <a:gd name="T2" fmla="*/ 31 w 123"/>
                          <a:gd name="T3" fmla="*/ 174 h 174"/>
                          <a:gd name="T4" fmla="*/ 9 w 123"/>
                          <a:gd name="T5" fmla="*/ 158 h 174"/>
                          <a:gd name="T6" fmla="*/ 0 w 123"/>
                          <a:gd name="T7" fmla="*/ 131 h 174"/>
                          <a:gd name="T8" fmla="*/ 4 w 123"/>
                          <a:gd name="T9" fmla="*/ 113 h 174"/>
                          <a:gd name="T10" fmla="*/ 29 w 123"/>
                          <a:gd name="T11" fmla="*/ 97 h 174"/>
                          <a:gd name="T12" fmla="*/ 46 w 123"/>
                          <a:gd name="T13" fmla="*/ 79 h 174"/>
                          <a:gd name="T14" fmla="*/ 46 w 123"/>
                          <a:gd name="T15" fmla="*/ 52 h 174"/>
                          <a:gd name="T16" fmla="*/ 59 w 123"/>
                          <a:gd name="T17" fmla="*/ 39 h 174"/>
                          <a:gd name="T18" fmla="*/ 90 w 123"/>
                          <a:gd name="T19" fmla="*/ 22 h 174"/>
                          <a:gd name="T20" fmla="*/ 106 w 123"/>
                          <a:gd name="T21" fmla="*/ 0 h 174"/>
                          <a:gd name="T22" fmla="*/ 121 w 123"/>
                          <a:gd name="T23" fmla="*/ 7 h 174"/>
                          <a:gd name="T24" fmla="*/ 123 w 123"/>
                          <a:gd name="T25" fmla="*/ 22 h 174"/>
                          <a:gd name="T26" fmla="*/ 105 w 123"/>
                          <a:gd name="T27" fmla="*/ 47 h 174"/>
                          <a:gd name="T28" fmla="*/ 84 w 123"/>
                          <a:gd name="T29" fmla="*/ 61 h 174"/>
                          <a:gd name="T30" fmla="*/ 86 w 123"/>
                          <a:gd name="T31" fmla="*/ 81 h 174"/>
                          <a:gd name="T32" fmla="*/ 90 w 123"/>
                          <a:gd name="T33" fmla="*/ 104 h 174"/>
                          <a:gd name="T34" fmla="*/ 68 w 123"/>
                          <a:gd name="T35" fmla="*/ 118 h 174"/>
                          <a:gd name="T36" fmla="*/ 59 w 123"/>
                          <a:gd name="T37" fmla="*/ 124 h 174"/>
                          <a:gd name="T38" fmla="*/ 51 w 123"/>
                          <a:gd name="T39" fmla="*/ 138 h 174"/>
                          <a:gd name="T40" fmla="*/ 50 w 123"/>
                          <a:gd name="T41" fmla="*/ 152 h 174"/>
                          <a:gd name="T42" fmla="*/ 48 w 123"/>
                          <a:gd name="T43" fmla="*/ 172 h 174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23"/>
                          <a:gd name="T67" fmla="*/ 0 h 174"/>
                          <a:gd name="T68" fmla="*/ 123 w 123"/>
                          <a:gd name="T69" fmla="*/ 174 h 174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23" h="174">
                            <a:moveTo>
                              <a:pt x="48" y="172"/>
                            </a:moveTo>
                            <a:lnTo>
                              <a:pt x="31" y="174"/>
                            </a:lnTo>
                            <a:lnTo>
                              <a:pt x="9" y="158"/>
                            </a:lnTo>
                            <a:lnTo>
                              <a:pt x="0" y="131"/>
                            </a:lnTo>
                            <a:lnTo>
                              <a:pt x="4" y="113"/>
                            </a:lnTo>
                            <a:lnTo>
                              <a:pt x="29" y="97"/>
                            </a:lnTo>
                            <a:lnTo>
                              <a:pt x="46" y="79"/>
                            </a:lnTo>
                            <a:lnTo>
                              <a:pt x="46" y="52"/>
                            </a:lnTo>
                            <a:lnTo>
                              <a:pt x="59" y="39"/>
                            </a:lnTo>
                            <a:lnTo>
                              <a:pt x="90" y="22"/>
                            </a:lnTo>
                            <a:lnTo>
                              <a:pt x="106" y="0"/>
                            </a:lnTo>
                            <a:lnTo>
                              <a:pt x="121" y="7"/>
                            </a:lnTo>
                            <a:lnTo>
                              <a:pt x="123" y="22"/>
                            </a:lnTo>
                            <a:lnTo>
                              <a:pt x="105" y="47"/>
                            </a:lnTo>
                            <a:lnTo>
                              <a:pt x="84" y="61"/>
                            </a:lnTo>
                            <a:lnTo>
                              <a:pt x="86" y="81"/>
                            </a:lnTo>
                            <a:lnTo>
                              <a:pt x="90" y="104"/>
                            </a:lnTo>
                            <a:lnTo>
                              <a:pt x="68" y="118"/>
                            </a:lnTo>
                            <a:lnTo>
                              <a:pt x="59" y="124"/>
                            </a:lnTo>
                            <a:lnTo>
                              <a:pt x="51" y="138"/>
                            </a:lnTo>
                            <a:lnTo>
                              <a:pt x="50" y="152"/>
                            </a:lnTo>
                            <a:lnTo>
                              <a:pt x="48" y="17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787" name="Group 23"/>
                  <p:cNvGrpSpPr>
                    <a:grpSpLocks/>
                  </p:cNvGrpSpPr>
                  <p:nvPr/>
                </p:nvGrpSpPr>
                <p:grpSpPr bwMode="auto">
                  <a:xfrm rot="4286940" flipH="1">
                    <a:off x="1038" y="766"/>
                    <a:ext cx="141" cy="50"/>
                    <a:chOff x="4032" y="2817"/>
                    <a:chExt cx="417" cy="635"/>
                  </a:xfrm>
                </p:grpSpPr>
                <p:sp>
                  <p:nvSpPr>
                    <p:cNvPr id="32791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817"/>
                      <a:ext cx="417" cy="63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lIns="274320" rIns="274320" anchor="ctr">
                      <a:spAutoFit/>
                    </a:bodyPr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2792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928"/>
                      <a:ext cx="240" cy="24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wrap="none" lIns="274320" rIns="274320" anchor="ctr">
                      <a:spAutoFit/>
                    </a:bodyPr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32788" name="Group 26"/>
                  <p:cNvGrpSpPr>
                    <a:grpSpLocks/>
                  </p:cNvGrpSpPr>
                  <p:nvPr/>
                </p:nvGrpSpPr>
                <p:grpSpPr bwMode="auto">
                  <a:xfrm rot="4286940" flipH="1">
                    <a:off x="962" y="766"/>
                    <a:ext cx="141" cy="50"/>
                    <a:chOff x="4032" y="2817"/>
                    <a:chExt cx="417" cy="635"/>
                  </a:xfrm>
                </p:grpSpPr>
                <p:sp>
                  <p:nvSpPr>
                    <p:cNvPr id="32789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817"/>
                      <a:ext cx="417" cy="63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lIns="274320" rIns="274320" anchor="ctr">
                      <a:spAutoFit/>
                    </a:bodyPr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2790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928"/>
                      <a:ext cx="240" cy="24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wrap="none" lIns="274320" rIns="274320" anchor="ctr">
                      <a:spAutoFit/>
                    </a:bodyPr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  <p:sp>
              <p:nvSpPr>
                <p:cNvPr id="32785" name="Oval 29"/>
                <p:cNvSpPr>
                  <a:spLocks noChangeArrowheads="1"/>
                </p:cNvSpPr>
                <p:nvPr/>
              </p:nvSpPr>
              <p:spPr bwMode="auto">
                <a:xfrm>
                  <a:off x="1098" y="1008"/>
                  <a:ext cx="198" cy="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CA" altLang="en-US" sz="2400">
                    <a:latin typeface="Arial Rounded MT Bold" pitchFamily="34" charset="0"/>
                  </a:endParaRPr>
                </a:p>
              </p:txBody>
            </p:sp>
          </p:grpSp>
          <p:sp>
            <p:nvSpPr>
              <p:cNvPr id="32782" name="Freeform 30"/>
              <p:cNvSpPr>
                <a:spLocks noChangeAspect="1"/>
              </p:cNvSpPr>
              <p:nvPr/>
            </p:nvSpPr>
            <p:spPr bwMode="auto">
              <a:xfrm>
                <a:off x="1153" y="2448"/>
                <a:ext cx="446" cy="375"/>
              </a:xfrm>
              <a:custGeom>
                <a:avLst/>
                <a:gdLst>
                  <a:gd name="T0" fmla="*/ 194 w 446"/>
                  <a:gd name="T1" fmla="*/ 93 h 375"/>
                  <a:gd name="T2" fmla="*/ 183 w 446"/>
                  <a:gd name="T3" fmla="*/ 57 h 375"/>
                  <a:gd name="T4" fmla="*/ 164 w 446"/>
                  <a:gd name="T5" fmla="*/ 22 h 375"/>
                  <a:gd name="T6" fmla="*/ 131 w 446"/>
                  <a:gd name="T7" fmla="*/ 0 h 375"/>
                  <a:gd name="T8" fmla="*/ 93 w 446"/>
                  <a:gd name="T9" fmla="*/ 0 h 375"/>
                  <a:gd name="T10" fmla="*/ 54 w 446"/>
                  <a:gd name="T11" fmla="*/ 13 h 375"/>
                  <a:gd name="T12" fmla="*/ 2 w 446"/>
                  <a:gd name="T13" fmla="*/ 57 h 375"/>
                  <a:gd name="T14" fmla="*/ 0 w 446"/>
                  <a:gd name="T15" fmla="*/ 79 h 375"/>
                  <a:gd name="T16" fmla="*/ 16 w 446"/>
                  <a:gd name="T17" fmla="*/ 115 h 375"/>
                  <a:gd name="T18" fmla="*/ 68 w 446"/>
                  <a:gd name="T19" fmla="*/ 159 h 375"/>
                  <a:gd name="T20" fmla="*/ 68 w 446"/>
                  <a:gd name="T21" fmla="*/ 177 h 375"/>
                  <a:gd name="T22" fmla="*/ 46 w 446"/>
                  <a:gd name="T23" fmla="*/ 203 h 375"/>
                  <a:gd name="T24" fmla="*/ 49 w 446"/>
                  <a:gd name="T25" fmla="*/ 225 h 375"/>
                  <a:gd name="T26" fmla="*/ 63 w 446"/>
                  <a:gd name="T27" fmla="*/ 234 h 375"/>
                  <a:gd name="T28" fmla="*/ 80 w 446"/>
                  <a:gd name="T29" fmla="*/ 243 h 375"/>
                  <a:gd name="T30" fmla="*/ 80 w 446"/>
                  <a:gd name="T31" fmla="*/ 265 h 375"/>
                  <a:gd name="T32" fmla="*/ 52 w 446"/>
                  <a:gd name="T33" fmla="*/ 305 h 375"/>
                  <a:gd name="T34" fmla="*/ 54 w 446"/>
                  <a:gd name="T35" fmla="*/ 322 h 375"/>
                  <a:gd name="T36" fmla="*/ 82 w 446"/>
                  <a:gd name="T37" fmla="*/ 344 h 375"/>
                  <a:gd name="T38" fmla="*/ 123 w 446"/>
                  <a:gd name="T39" fmla="*/ 327 h 375"/>
                  <a:gd name="T40" fmla="*/ 142 w 446"/>
                  <a:gd name="T41" fmla="*/ 331 h 375"/>
                  <a:gd name="T42" fmla="*/ 189 w 446"/>
                  <a:gd name="T43" fmla="*/ 340 h 375"/>
                  <a:gd name="T44" fmla="*/ 232 w 446"/>
                  <a:gd name="T45" fmla="*/ 366 h 375"/>
                  <a:gd name="T46" fmla="*/ 259 w 446"/>
                  <a:gd name="T47" fmla="*/ 375 h 375"/>
                  <a:gd name="T48" fmla="*/ 355 w 446"/>
                  <a:gd name="T49" fmla="*/ 356 h 375"/>
                  <a:gd name="T50" fmla="*/ 446 w 446"/>
                  <a:gd name="T51" fmla="*/ 273 h 375"/>
                  <a:gd name="T52" fmla="*/ 408 w 446"/>
                  <a:gd name="T53" fmla="*/ 349 h 375"/>
                  <a:gd name="T54" fmla="*/ 325 w 446"/>
                  <a:gd name="T55" fmla="*/ 364 h 375"/>
                  <a:gd name="T56" fmla="*/ 431 w 446"/>
                  <a:gd name="T57" fmla="*/ 303 h 375"/>
                  <a:gd name="T58" fmla="*/ 393 w 446"/>
                  <a:gd name="T59" fmla="*/ 273 h 375"/>
                  <a:gd name="T60" fmla="*/ 281 w 446"/>
                  <a:gd name="T61" fmla="*/ 260 h 375"/>
                  <a:gd name="T62" fmla="*/ 197 w 446"/>
                  <a:gd name="T63" fmla="*/ 247 h 375"/>
                  <a:gd name="T64" fmla="*/ 153 w 446"/>
                  <a:gd name="T65" fmla="*/ 238 h 375"/>
                  <a:gd name="T66" fmla="*/ 161 w 446"/>
                  <a:gd name="T67" fmla="*/ 221 h 375"/>
                  <a:gd name="T68" fmla="*/ 186 w 446"/>
                  <a:gd name="T69" fmla="*/ 199 h 375"/>
                  <a:gd name="T70" fmla="*/ 180 w 446"/>
                  <a:gd name="T71" fmla="*/ 172 h 375"/>
                  <a:gd name="T72" fmla="*/ 156 w 446"/>
                  <a:gd name="T73" fmla="*/ 146 h 375"/>
                  <a:gd name="T74" fmla="*/ 156 w 446"/>
                  <a:gd name="T75" fmla="*/ 124 h 375"/>
                  <a:gd name="T76" fmla="*/ 169 w 446"/>
                  <a:gd name="T77" fmla="*/ 75 h 375"/>
                  <a:gd name="T78" fmla="*/ 147 w 446"/>
                  <a:gd name="T79" fmla="*/ 167 h 3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46"/>
                  <a:gd name="T121" fmla="*/ 0 h 375"/>
                  <a:gd name="T122" fmla="*/ 446 w 446"/>
                  <a:gd name="T123" fmla="*/ 375 h 3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46" h="375">
                    <a:moveTo>
                      <a:pt x="194" y="93"/>
                    </a:moveTo>
                    <a:lnTo>
                      <a:pt x="183" y="57"/>
                    </a:lnTo>
                    <a:lnTo>
                      <a:pt x="164" y="22"/>
                    </a:lnTo>
                    <a:lnTo>
                      <a:pt x="131" y="0"/>
                    </a:lnTo>
                    <a:lnTo>
                      <a:pt x="93" y="0"/>
                    </a:lnTo>
                    <a:lnTo>
                      <a:pt x="54" y="13"/>
                    </a:lnTo>
                    <a:lnTo>
                      <a:pt x="2" y="57"/>
                    </a:lnTo>
                    <a:lnTo>
                      <a:pt x="0" y="79"/>
                    </a:lnTo>
                    <a:lnTo>
                      <a:pt x="16" y="115"/>
                    </a:lnTo>
                    <a:lnTo>
                      <a:pt x="68" y="159"/>
                    </a:lnTo>
                    <a:lnTo>
                      <a:pt x="68" y="177"/>
                    </a:lnTo>
                    <a:lnTo>
                      <a:pt x="46" y="203"/>
                    </a:lnTo>
                    <a:lnTo>
                      <a:pt x="49" y="225"/>
                    </a:lnTo>
                    <a:lnTo>
                      <a:pt x="63" y="234"/>
                    </a:lnTo>
                    <a:lnTo>
                      <a:pt x="80" y="243"/>
                    </a:lnTo>
                    <a:lnTo>
                      <a:pt x="80" y="265"/>
                    </a:lnTo>
                    <a:lnTo>
                      <a:pt x="52" y="305"/>
                    </a:lnTo>
                    <a:lnTo>
                      <a:pt x="54" y="322"/>
                    </a:lnTo>
                    <a:lnTo>
                      <a:pt x="82" y="344"/>
                    </a:lnTo>
                    <a:lnTo>
                      <a:pt x="123" y="327"/>
                    </a:lnTo>
                    <a:lnTo>
                      <a:pt x="142" y="331"/>
                    </a:lnTo>
                    <a:lnTo>
                      <a:pt x="189" y="340"/>
                    </a:lnTo>
                    <a:lnTo>
                      <a:pt x="232" y="366"/>
                    </a:lnTo>
                    <a:lnTo>
                      <a:pt x="259" y="375"/>
                    </a:lnTo>
                    <a:lnTo>
                      <a:pt x="355" y="356"/>
                    </a:lnTo>
                    <a:lnTo>
                      <a:pt x="446" y="273"/>
                    </a:lnTo>
                    <a:lnTo>
                      <a:pt x="408" y="349"/>
                    </a:lnTo>
                    <a:lnTo>
                      <a:pt x="325" y="364"/>
                    </a:lnTo>
                    <a:lnTo>
                      <a:pt x="431" y="303"/>
                    </a:lnTo>
                    <a:lnTo>
                      <a:pt x="393" y="273"/>
                    </a:lnTo>
                    <a:lnTo>
                      <a:pt x="281" y="260"/>
                    </a:lnTo>
                    <a:lnTo>
                      <a:pt x="197" y="247"/>
                    </a:lnTo>
                    <a:lnTo>
                      <a:pt x="153" y="238"/>
                    </a:lnTo>
                    <a:lnTo>
                      <a:pt x="161" y="221"/>
                    </a:lnTo>
                    <a:lnTo>
                      <a:pt x="186" y="199"/>
                    </a:lnTo>
                    <a:lnTo>
                      <a:pt x="180" y="172"/>
                    </a:lnTo>
                    <a:lnTo>
                      <a:pt x="156" y="146"/>
                    </a:lnTo>
                    <a:lnTo>
                      <a:pt x="156" y="124"/>
                    </a:lnTo>
                    <a:lnTo>
                      <a:pt x="169" y="75"/>
                    </a:lnTo>
                    <a:lnTo>
                      <a:pt x="147" y="16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3" name="Freeform 31"/>
              <p:cNvSpPr>
                <a:spLocks/>
              </p:cNvSpPr>
              <p:nvPr/>
            </p:nvSpPr>
            <p:spPr bwMode="auto">
              <a:xfrm>
                <a:off x="1440" y="2304"/>
                <a:ext cx="470" cy="320"/>
              </a:xfrm>
              <a:custGeom>
                <a:avLst/>
                <a:gdLst>
                  <a:gd name="T0" fmla="*/ 88 w 470"/>
                  <a:gd name="T1" fmla="*/ 0 h 320"/>
                  <a:gd name="T2" fmla="*/ 48 w 470"/>
                  <a:gd name="T3" fmla="*/ 9 h 320"/>
                  <a:gd name="T4" fmla="*/ 13 w 470"/>
                  <a:gd name="T5" fmla="*/ 77 h 320"/>
                  <a:gd name="T6" fmla="*/ 0 w 470"/>
                  <a:gd name="T7" fmla="*/ 133 h 320"/>
                  <a:gd name="T8" fmla="*/ 8 w 470"/>
                  <a:gd name="T9" fmla="*/ 133 h 320"/>
                  <a:gd name="T10" fmla="*/ 19 w 470"/>
                  <a:gd name="T11" fmla="*/ 124 h 320"/>
                  <a:gd name="T12" fmla="*/ 31 w 470"/>
                  <a:gd name="T13" fmla="*/ 133 h 320"/>
                  <a:gd name="T14" fmla="*/ 25 w 470"/>
                  <a:gd name="T15" fmla="*/ 152 h 320"/>
                  <a:gd name="T16" fmla="*/ 17 w 470"/>
                  <a:gd name="T17" fmla="*/ 181 h 320"/>
                  <a:gd name="T18" fmla="*/ 23 w 470"/>
                  <a:gd name="T19" fmla="*/ 206 h 320"/>
                  <a:gd name="T20" fmla="*/ 35 w 470"/>
                  <a:gd name="T21" fmla="*/ 200 h 320"/>
                  <a:gd name="T22" fmla="*/ 40 w 470"/>
                  <a:gd name="T23" fmla="*/ 220 h 320"/>
                  <a:gd name="T24" fmla="*/ 35 w 470"/>
                  <a:gd name="T25" fmla="*/ 253 h 320"/>
                  <a:gd name="T26" fmla="*/ 40 w 470"/>
                  <a:gd name="T27" fmla="*/ 301 h 320"/>
                  <a:gd name="T28" fmla="*/ 48 w 470"/>
                  <a:gd name="T29" fmla="*/ 320 h 320"/>
                  <a:gd name="T30" fmla="*/ 65 w 470"/>
                  <a:gd name="T31" fmla="*/ 320 h 320"/>
                  <a:gd name="T32" fmla="*/ 88 w 470"/>
                  <a:gd name="T33" fmla="*/ 306 h 320"/>
                  <a:gd name="T34" fmla="*/ 103 w 470"/>
                  <a:gd name="T35" fmla="*/ 301 h 320"/>
                  <a:gd name="T36" fmla="*/ 111 w 470"/>
                  <a:gd name="T37" fmla="*/ 291 h 320"/>
                  <a:gd name="T38" fmla="*/ 132 w 470"/>
                  <a:gd name="T39" fmla="*/ 282 h 320"/>
                  <a:gd name="T40" fmla="*/ 178 w 470"/>
                  <a:gd name="T41" fmla="*/ 291 h 320"/>
                  <a:gd name="T42" fmla="*/ 195 w 470"/>
                  <a:gd name="T43" fmla="*/ 301 h 320"/>
                  <a:gd name="T44" fmla="*/ 204 w 470"/>
                  <a:gd name="T45" fmla="*/ 277 h 320"/>
                  <a:gd name="T46" fmla="*/ 394 w 470"/>
                  <a:gd name="T47" fmla="*/ 264 h 320"/>
                  <a:gd name="T48" fmla="*/ 470 w 470"/>
                  <a:gd name="T49" fmla="*/ 219 h 320"/>
                  <a:gd name="T50" fmla="*/ 341 w 470"/>
                  <a:gd name="T51" fmla="*/ 205 h 320"/>
                  <a:gd name="T52" fmla="*/ 265 w 470"/>
                  <a:gd name="T53" fmla="*/ 205 h 320"/>
                  <a:gd name="T54" fmla="*/ 197 w 470"/>
                  <a:gd name="T55" fmla="*/ 205 h 320"/>
                  <a:gd name="T56" fmla="*/ 181 w 470"/>
                  <a:gd name="T57" fmla="*/ 177 h 320"/>
                  <a:gd name="T58" fmla="*/ 135 w 470"/>
                  <a:gd name="T59" fmla="*/ 177 h 320"/>
                  <a:gd name="T60" fmla="*/ 120 w 470"/>
                  <a:gd name="T61" fmla="*/ 172 h 320"/>
                  <a:gd name="T62" fmla="*/ 101 w 470"/>
                  <a:gd name="T63" fmla="*/ 162 h 320"/>
                  <a:gd name="T64" fmla="*/ 94 w 470"/>
                  <a:gd name="T65" fmla="*/ 143 h 320"/>
                  <a:gd name="T66" fmla="*/ 97 w 470"/>
                  <a:gd name="T67" fmla="*/ 124 h 320"/>
                  <a:gd name="T68" fmla="*/ 93 w 470"/>
                  <a:gd name="T69" fmla="*/ 106 h 320"/>
                  <a:gd name="T70" fmla="*/ 84 w 470"/>
                  <a:gd name="T71" fmla="*/ 91 h 320"/>
                  <a:gd name="T72" fmla="*/ 90 w 470"/>
                  <a:gd name="T73" fmla="*/ 67 h 320"/>
                  <a:gd name="T74" fmla="*/ 107 w 470"/>
                  <a:gd name="T75" fmla="*/ 52 h 320"/>
                  <a:gd name="T76" fmla="*/ 105 w 470"/>
                  <a:gd name="T77" fmla="*/ 29 h 320"/>
                  <a:gd name="T78" fmla="*/ 88 w 470"/>
                  <a:gd name="T79" fmla="*/ 0 h 3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70"/>
                  <a:gd name="T121" fmla="*/ 0 h 320"/>
                  <a:gd name="T122" fmla="*/ 470 w 470"/>
                  <a:gd name="T123" fmla="*/ 320 h 3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70" h="320">
                    <a:moveTo>
                      <a:pt x="88" y="0"/>
                    </a:moveTo>
                    <a:lnTo>
                      <a:pt x="48" y="9"/>
                    </a:lnTo>
                    <a:lnTo>
                      <a:pt x="13" y="77"/>
                    </a:lnTo>
                    <a:lnTo>
                      <a:pt x="0" y="133"/>
                    </a:lnTo>
                    <a:lnTo>
                      <a:pt x="8" y="133"/>
                    </a:lnTo>
                    <a:lnTo>
                      <a:pt x="19" y="124"/>
                    </a:lnTo>
                    <a:lnTo>
                      <a:pt x="31" y="133"/>
                    </a:lnTo>
                    <a:lnTo>
                      <a:pt x="25" y="152"/>
                    </a:lnTo>
                    <a:lnTo>
                      <a:pt x="17" y="181"/>
                    </a:lnTo>
                    <a:lnTo>
                      <a:pt x="23" y="206"/>
                    </a:lnTo>
                    <a:lnTo>
                      <a:pt x="35" y="200"/>
                    </a:lnTo>
                    <a:lnTo>
                      <a:pt x="40" y="220"/>
                    </a:lnTo>
                    <a:lnTo>
                      <a:pt x="35" y="253"/>
                    </a:lnTo>
                    <a:lnTo>
                      <a:pt x="40" y="301"/>
                    </a:lnTo>
                    <a:lnTo>
                      <a:pt x="48" y="320"/>
                    </a:lnTo>
                    <a:lnTo>
                      <a:pt x="65" y="320"/>
                    </a:lnTo>
                    <a:lnTo>
                      <a:pt x="88" y="306"/>
                    </a:lnTo>
                    <a:lnTo>
                      <a:pt x="103" y="301"/>
                    </a:lnTo>
                    <a:lnTo>
                      <a:pt x="111" y="291"/>
                    </a:lnTo>
                    <a:lnTo>
                      <a:pt x="132" y="282"/>
                    </a:lnTo>
                    <a:lnTo>
                      <a:pt x="178" y="291"/>
                    </a:lnTo>
                    <a:lnTo>
                      <a:pt x="195" y="301"/>
                    </a:lnTo>
                    <a:lnTo>
                      <a:pt x="204" y="277"/>
                    </a:lnTo>
                    <a:lnTo>
                      <a:pt x="394" y="264"/>
                    </a:lnTo>
                    <a:lnTo>
                      <a:pt x="470" y="219"/>
                    </a:lnTo>
                    <a:lnTo>
                      <a:pt x="341" y="205"/>
                    </a:lnTo>
                    <a:lnTo>
                      <a:pt x="265" y="205"/>
                    </a:lnTo>
                    <a:lnTo>
                      <a:pt x="197" y="205"/>
                    </a:lnTo>
                    <a:lnTo>
                      <a:pt x="181" y="177"/>
                    </a:lnTo>
                    <a:lnTo>
                      <a:pt x="135" y="177"/>
                    </a:lnTo>
                    <a:lnTo>
                      <a:pt x="120" y="172"/>
                    </a:lnTo>
                    <a:lnTo>
                      <a:pt x="101" y="162"/>
                    </a:lnTo>
                    <a:lnTo>
                      <a:pt x="94" y="143"/>
                    </a:lnTo>
                    <a:lnTo>
                      <a:pt x="97" y="124"/>
                    </a:lnTo>
                    <a:lnTo>
                      <a:pt x="93" y="106"/>
                    </a:lnTo>
                    <a:lnTo>
                      <a:pt x="84" y="91"/>
                    </a:lnTo>
                    <a:lnTo>
                      <a:pt x="90" y="67"/>
                    </a:lnTo>
                    <a:lnTo>
                      <a:pt x="107" y="52"/>
                    </a:lnTo>
                    <a:lnTo>
                      <a:pt x="105" y="2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78" name="Group 130"/>
            <p:cNvGrpSpPr>
              <a:grpSpLocks/>
            </p:cNvGrpSpPr>
            <p:nvPr/>
          </p:nvGrpSpPr>
          <p:grpSpPr bwMode="auto">
            <a:xfrm>
              <a:off x="1344" y="864"/>
              <a:ext cx="2880" cy="2448"/>
              <a:chOff x="1344" y="864"/>
              <a:chExt cx="2880" cy="2448"/>
            </a:xfrm>
          </p:grpSpPr>
          <p:sp>
            <p:nvSpPr>
              <p:cNvPr id="32779" name="AutoShape 43"/>
              <p:cNvSpPr>
                <a:spLocks noChangeArrowheads="1"/>
              </p:cNvSpPr>
              <p:nvPr/>
            </p:nvSpPr>
            <p:spPr bwMode="auto">
              <a:xfrm>
                <a:off x="1344" y="2592"/>
                <a:ext cx="2880" cy="720"/>
              </a:xfrm>
              <a:prstGeom prst="wedgeRoundRectCallout">
                <a:avLst>
                  <a:gd name="adj1" fmla="val -67639"/>
                  <a:gd name="adj2" fmla="val -64306"/>
                  <a:gd name="adj3" fmla="val 16667"/>
                </a:avLst>
              </a:prstGeom>
              <a:noFill/>
              <a:ln w="25400" cap="sq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hlink"/>
                    </a:solidFill>
                  </a:rPr>
                  <a:t>To meet precondition</a:t>
                </a:r>
              </a:p>
              <a:p>
                <a:r>
                  <a:rPr lang="en-US" altLang="en-US">
                    <a:solidFill>
                      <a:schemeClr val="hlink"/>
                    </a:solidFill>
                  </a:rPr>
                  <a:t>these also need to be special</a:t>
                </a:r>
              </a:p>
            </p:txBody>
          </p:sp>
          <p:sp>
            <p:nvSpPr>
              <p:cNvPr id="32780" name="AutoShape 129"/>
              <p:cNvSpPr>
                <a:spLocks noChangeArrowheads="1"/>
              </p:cNvSpPr>
              <p:nvPr/>
            </p:nvSpPr>
            <p:spPr bwMode="auto">
              <a:xfrm flipV="1">
                <a:off x="2160" y="864"/>
                <a:ext cx="288" cy="1632"/>
              </a:xfrm>
              <a:prstGeom prst="curvedLeftArrow">
                <a:avLst>
                  <a:gd name="adj1" fmla="val 113333"/>
                  <a:gd name="adj2" fmla="val 226667"/>
                  <a:gd name="adj3" fmla="val 33333"/>
                </a:avLst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</p:grpSp>
      <p:sp>
        <p:nvSpPr>
          <p:cNvPr id="32776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290819" name="Text Box 215"/>
          <p:cNvSpPr txBox="1">
            <a:spLocks noChangeArrowheads="1"/>
          </p:cNvSpPr>
          <p:nvPr/>
        </p:nvSpPr>
        <p:spPr bwMode="auto">
          <a:xfrm>
            <a:off x="665163" y="852488"/>
            <a:ext cx="76168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The values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r>
              <a:rPr lang="en-US" altLang="en-US"/>
              <a:t>are said to be </a:t>
            </a:r>
            <a:r>
              <a:rPr lang="en-US" altLang="en-US">
                <a:solidFill>
                  <a:schemeClr val="tx2"/>
                </a:solidFill>
              </a:rPr>
              <a:t>special</a:t>
            </a:r>
            <a:r>
              <a:rPr lang="en-US" altLang="en-US"/>
              <a:t> if: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There are </a:t>
            </a:r>
            <a:r>
              <a:rPr lang="en-US" altLang="en-US" i="1"/>
              <a:t>n</a:t>
            </a:r>
            <a:r>
              <a:rPr lang="en-US" altLang="en-US"/>
              <a:t> distinct values.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When you square each of them:</a:t>
            </a:r>
          </a:p>
          <a:p>
            <a:pPr lvl="2" algn="l" eaLnBrk="1" hangingPunct="1">
              <a:buFontTx/>
              <a:buChar char="•"/>
            </a:pPr>
            <a:r>
              <a:rPr lang="en-US" altLang="en-US"/>
              <a:t>The set collapses to </a:t>
            </a:r>
            <a:r>
              <a:rPr lang="en-US" altLang="en-US" i="1" baseline="30000"/>
              <a:t>n</a:t>
            </a:r>
            <a:r>
              <a:rPr lang="en-US" altLang="en-US" i="1"/>
              <a:t>/</a:t>
            </a:r>
            <a:r>
              <a:rPr lang="en-US" altLang="en-US" i="1" baseline="-25000"/>
              <a:t>2</a:t>
            </a:r>
            <a:r>
              <a:rPr lang="en-US" altLang="en-US" i="1"/>
              <a:t> </a:t>
            </a:r>
            <a:r>
              <a:rPr lang="en-US" altLang="en-US"/>
              <a:t>distinct values.</a:t>
            </a:r>
          </a:p>
          <a:p>
            <a:pPr lvl="2" algn="l" eaLnBrk="1" hangingPunct="1">
              <a:buFontTx/>
              <a:buChar char="•"/>
            </a:pPr>
            <a:r>
              <a:rPr lang="en-US" altLang="en-US"/>
              <a:t>Which are also special</a:t>
            </a:r>
          </a:p>
          <a:p>
            <a:pPr algn="l" eaLnBrk="1" hangingPunct="1">
              <a:buFontTx/>
              <a:buChar char="•"/>
            </a:pPr>
            <a:r>
              <a:rPr lang="en-US" altLang="en-US"/>
              <a:t>Eg: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447925" y="3138488"/>
            <a:ext cx="3751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1"/>
                </a:solidFill>
              </a:rPr>
              <a:t>…, -3, -2, -1,  1,  2,  3, …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90788" y="3519488"/>
            <a:ext cx="5337175" cy="990600"/>
            <a:chOff x="1726" y="2064"/>
            <a:chExt cx="3362" cy="624"/>
          </a:xfrm>
        </p:grpSpPr>
        <p:sp>
          <p:nvSpPr>
            <p:cNvPr id="33808" name="AutoShape 6"/>
            <p:cNvSpPr>
              <a:spLocks noChangeArrowheads="1"/>
            </p:cNvSpPr>
            <p:nvPr/>
          </p:nvSpPr>
          <p:spPr bwMode="auto">
            <a:xfrm>
              <a:off x="2949" y="2124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3809" name="Rectangle 7"/>
            <p:cNvSpPr>
              <a:spLocks noChangeArrowheads="1"/>
            </p:cNvSpPr>
            <p:nvPr/>
          </p:nvSpPr>
          <p:spPr bwMode="auto">
            <a:xfrm>
              <a:off x="3177" y="2064"/>
              <a:ext cx="19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square each of them</a:t>
              </a:r>
            </a:p>
          </p:txBody>
        </p:sp>
        <p:sp>
          <p:nvSpPr>
            <p:cNvPr id="33810" name="Rectangle 8"/>
            <p:cNvSpPr>
              <a:spLocks noChangeArrowheads="1"/>
            </p:cNvSpPr>
            <p:nvPr/>
          </p:nvSpPr>
          <p:spPr bwMode="auto">
            <a:xfrm>
              <a:off x="1726" y="2361"/>
              <a:ext cx="23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1"/>
                  </a:solidFill>
                </a:rPr>
                <a:t>…,  9,  4,  1,  1,  4,  9, …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44763" y="4357688"/>
            <a:ext cx="4743450" cy="990600"/>
            <a:chOff x="1726" y="2064"/>
            <a:chExt cx="2988" cy="624"/>
          </a:xfrm>
        </p:grpSpPr>
        <p:sp>
          <p:nvSpPr>
            <p:cNvPr id="33805" name="AutoShape 10"/>
            <p:cNvSpPr>
              <a:spLocks noChangeArrowheads="1"/>
            </p:cNvSpPr>
            <p:nvPr/>
          </p:nvSpPr>
          <p:spPr bwMode="auto">
            <a:xfrm>
              <a:off x="2949" y="2124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3806" name="Rectangle 11"/>
            <p:cNvSpPr>
              <a:spLocks noChangeArrowheads="1"/>
            </p:cNvSpPr>
            <p:nvPr/>
          </p:nvSpPr>
          <p:spPr bwMode="auto">
            <a:xfrm>
              <a:off x="3177" y="2064"/>
              <a:ext cx="15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collapse  the set</a:t>
              </a:r>
            </a:p>
          </p:txBody>
        </p:sp>
        <p:sp>
          <p:nvSpPr>
            <p:cNvPr id="33807" name="Rectangle 12"/>
            <p:cNvSpPr>
              <a:spLocks noChangeArrowheads="1"/>
            </p:cNvSpPr>
            <p:nvPr/>
          </p:nvSpPr>
          <p:spPr bwMode="auto">
            <a:xfrm>
              <a:off x="1726" y="2361"/>
              <a:ext cx="22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i="1">
                  <a:solidFill>
                    <a:schemeClr val="accent1"/>
                  </a:solidFill>
                </a:rPr>
                <a:t>                    1,  4,  9, …</a:t>
              </a:r>
            </a:p>
          </p:txBody>
        </p:sp>
      </p:grpSp>
      <p:sp>
        <p:nvSpPr>
          <p:cNvPr id="290830" name="Rectangle 14"/>
          <p:cNvSpPr>
            <a:spLocks noChangeArrowheads="1"/>
          </p:cNvSpPr>
          <p:nvPr/>
        </p:nvSpPr>
        <p:spPr bwMode="auto">
          <a:xfrm>
            <a:off x="3124200" y="6248400"/>
            <a:ext cx="374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/>
              <a:t>But these are not special.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93963" y="5257800"/>
            <a:ext cx="5357812" cy="990600"/>
            <a:chOff x="1713" y="2064"/>
            <a:chExt cx="3375" cy="624"/>
          </a:xfrm>
        </p:grpSpPr>
        <p:sp>
          <p:nvSpPr>
            <p:cNvPr id="33802" name="AutoShape 16"/>
            <p:cNvSpPr>
              <a:spLocks noChangeArrowheads="1"/>
            </p:cNvSpPr>
            <p:nvPr/>
          </p:nvSpPr>
          <p:spPr bwMode="auto">
            <a:xfrm>
              <a:off x="2949" y="2124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3803" name="Rectangle 17"/>
            <p:cNvSpPr>
              <a:spLocks noChangeArrowheads="1"/>
            </p:cNvSpPr>
            <p:nvPr/>
          </p:nvSpPr>
          <p:spPr bwMode="auto">
            <a:xfrm>
              <a:off x="3177" y="2064"/>
              <a:ext cx="19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square each of them</a:t>
              </a:r>
            </a:p>
          </p:txBody>
        </p:sp>
        <p:sp>
          <p:nvSpPr>
            <p:cNvPr id="33804" name="Rectangle 18"/>
            <p:cNvSpPr>
              <a:spLocks noChangeArrowheads="1"/>
            </p:cNvSpPr>
            <p:nvPr/>
          </p:nvSpPr>
          <p:spPr bwMode="auto">
            <a:xfrm>
              <a:off x="1713" y="2361"/>
              <a:ext cx="23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1"/>
                  </a:solidFill>
                </a:rPr>
                <a:t>                    2, 16, 81, …</a:t>
              </a:r>
            </a:p>
          </p:txBody>
        </p:sp>
      </p:grpSp>
      <p:sp>
        <p:nvSpPr>
          <p:cNvPr id="33801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2908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34819" name="Text Box 215"/>
          <p:cNvSpPr txBox="1">
            <a:spLocks noChangeArrowheads="1"/>
          </p:cNvSpPr>
          <p:nvPr/>
        </p:nvSpPr>
        <p:spPr bwMode="auto">
          <a:xfrm>
            <a:off x="665163" y="852488"/>
            <a:ext cx="76168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The values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(x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,x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,…,x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 </a:t>
            </a:r>
            <a:r>
              <a:rPr lang="en-US" altLang="en-US"/>
              <a:t>are said to be </a:t>
            </a:r>
            <a:r>
              <a:rPr lang="en-US" altLang="en-US">
                <a:solidFill>
                  <a:schemeClr val="tx2"/>
                </a:solidFill>
              </a:rPr>
              <a:t>special</a:t>
            </a:r>
            <a:r>
              <a:rPr lang="en-US" altLang="en-US"/>
              <a:t> if: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There are </a:t>
            </a:r>
            <a:r>
              <a:rPr lang="en-US" altLang="en-US" i="1"/>
              <a:t>n</a:t>
            </a:r>
            <a:r>
              <a:rPr lang="en-US" altLang="en-US"/>
              <a:t> distinct values.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When you square each of them:</a:t>
            </a:r>
          </a:p>
          <a:p>
            <a:pPr lvl="2" algn="l" eaLnBrk="1" hangingPunct="1">
              <a:buFontTx/>
              <a:buChar char="•"/>
            </a:pPr>
            <a:r>
              <a:rPr lang="en-US" altLang="en-US"/>
              <a:t>The set collapses to </a:t>
            </a:r>
            <a:r>
              <a:rPr lang="en-US" altLang="en-US" i="1" baseline="30000"/>
              <a:t>n</a:t>
            </a:r>
            <a:r>
              <a:rPr lang="en-US" altLang="en-US" i="1"/>
              <a:t>/</a:t>
            </a:r>
            <a:r>
              <a:rPr lang="en-US" altLang="en-US" i="1" baseline="-25000"/>
              <a:t>2</a:t>
            </a:r>
            <a:r>
              <a:rPr lang="en-US" altLang="en-US" i="1"/>
              <a:t> </a:t>
            </a:r>
            <a:r>
              <a:rPr lang="en-US" altLang="en-US"/>
              <a:t>distinct values.</a:t>
            </a:r>
          </a:p>
          <a:p>
            <a:pPr lvl="2" algn="l" eaLnBrk="1" hangingPunct="1">
              <a:buFontTx/>
              <a:buChar char="•"/>
            </a:pPr>
            <a:r>
              <a:rPr lang="en-US" altLang="en-US"/>
              <a:t>Which are also special</a:t>
            </a:r>
          </a:p>
          <a:p>
            <a:pPr algn="l" eaLnBrk="1" hangingPunct="1">
              <a:buFontTx/>
              <a:buChar char="•"/>
            </a:pPr>
            <a:r>
              <a:rPr lang="en-US" altLang="en-US"/>
              <a:t>Eg: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3433763" y="3048000"/>
            <a:ext cx="177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1"/>
                </a:solidFill>
              </a:rPr>
              <a:t> -i, -1,  1,  i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3429000"/>
            <a:ext cx="4473575" cy="990600"/>
            <a:chOff x="2270" y="2064"/>
            <a:chExt cx="2818" cy="624"/>
          </a:xfrm>
        </p:grpSpPr>
        <p:sp>
          <p:nvSpPr>
            <p:cNvPr id="34836" name="AutoShape 6"/>
            <p:cNvSpPr>
              <a:spLocks noChangeArrowheads="1"/>
            </p:cNvSpPr>
            <p:nvPr/>
          </p:nvSpPr>
          <p:spPr bwMode="auto">
            <a:xfrm>
              <a:off x="2949" y="2124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4837" name="Rectangle 7"/>
            <p:cNvSpPr>
              <a:spLocks noChangeArrowheads="1"/>
            </p:cNvSpPr>
            <p:nvPr/>
          </p:nvSpPr>
          <p:spPr bwMode="auto">
            <a:xfrm>
              <a:off x="3177" y="2064"/>
              <a:ext cx="19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square each of them</a:t>
              </a:r>
            </a:p>
          </p:txBody>
        </p:sp>
        <p:sp>
          <p:nvSpPr>
            <p:cNvPr id="34838" name="Rectangle 8"/>
            <p:cNvSpPr>
              <a:spLocks noChangeArrowheads="1"/>
            </p:cNvSpPr>
            <p:nvPr/>
          </p:nvSpPr>
          <p:spPr bwMode="auto">
            <a:xfrm>
              <a:off x="2270" y="2361"/>
              <a:ext cx="12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1"/>
                  </a:solidFill>
                </a:rPr>
                <a:t> -1,  1,  1, -1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44763" y="4267200"/>
            <a:ext cx="4743450" cy="990600"/>
            <a:chOff x="1726" y="2064"/>
            <a:chExt cx="2988" cy="624"/>
          </a:xfrm>
        </p:grpSpPr>
        <p:sp>
          <p:nvSpPr>
            <p:cNvPr id="34833" name="AutoShape 10"/>
            <p:cNvSpPr>
              <a:spLocks noChangeArrowheads="1"/>
            </p:cNvSpPr>
            <p:nvPr/>
          </p:nvSpPr>
          <p:spPr bwMode="auto">
            <a:xfrm>
              <a:off x="2949" y="2124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4834" name="Rectangle 11"/>
            <p:cNvSpPr>
              <a:spLocks noChangeArrowheads="1"/>
            </p:cNvSpPr>
            <p:nvPr/>
          </p:nvSpPr>
          <p:spPr bwMode="auto">
            <a:xfrm>
              <a:off x="3177" y="2064"/>
              <a:ext cx="15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collapse  the set</a:t>
              </a:r>
            </a:p>
          </p:txBody>
        </p:sp>
        <p:sp>
          <p:nvSpPr>
            <p:cNvPr id="34835" name="Rectangle 12"/>
            <p:cNvSpPr>
              <a:spLocks noChangeArrowheads="1"/>
            </p:cNvSpPr>
            <p:nvPr/>
          </p:nvSpPr>
          <p:spPr bwMode="auto">
            <a:xfrm>
              <a:off x="1726" y="2361"/>
              <a:ext cx="14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i="1">
                  <a:solidFill>
                    <a:schemeClr val="accent1"/>
                  </a:solidFill>
                </a:rPr>
                <a:t>               -1,  1 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940175" y="5167313"/>
            <a:ext cx="3911600" cy="990600"/>
            <a:chOff x="2624" y="2064"/>
            <a:chExt cx="2464" cy="624"/>
          </a:xfrm>
        </p:grpSpPr>
        <p:sp>
          <p:nvSpPr>
            <p:cNvPr id="34830" name="AutoShape 15"/>
            <p:cNvSpPr>
              <a:spLocks noChangeArrowheads="1"/>
            </p:cNvSpPr>
            <p:nvPr/>
          </p:nvSpPr>
          <p:spPr bwMode="auto">
            <a:xfrm>
              <a:off x="2949" y="2124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4831" name="Rectangle 16"/>
            <p:cNvSpPr>
              <a:spLocks noChangeArrowheads="1"/>
            </p:cNvSpPr>
            <p:nvPr/>
          </p:nvSpPr>
          <p:spPr bwMode="auto">
            <a:xfrm>
              <a:off x="3177" y="2064"/>
              <a:ext cx="19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square each of them</a:t>
              </a:r>
            </a:p>
          </p:txBody>
        </p:sp>
        <p:sp>
          <p:nvSpPr>
            <p:cNvPr id="34832" name="Rectangle 17"/>
            <p:cNvSpPr>
              <a:spLocks noChangeArrowheads="1"/>
            </p:cNvSpPr>
            <p:nvPr/>
          </p:nvSpPr>
          <p:spPr bwMode="auto">
            <a:xfrm>
              <a:off x="2624" y="2361"/>
              <a:ext cx="5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1"/>
                  </a:solidFill>
                </a:rPr>
                <a:t>1,  1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590800" y="6005513"/>
            <a:ext cx="4743450" cy="990600"/>
            <a:chOff x="1726" y="2064"/>
            <a:chExt cx="2988" cy="624"/>
          </a:xfrm>
        </p:grpSpPr>
        <p:sp>
          <p:nvSpPr>
            <p:cNvPr id="34827" name="AutoShape 19"/>
            <p:cNvSpPr>
              <a:spLocks noChangeArrowheads="1"/>
            </p:cNvSpPr>
            <p:nvPr/>
          </p:nvSpPr>
          <p:spPr bwMode="auto">
            <a:xfrm>
              <a:off x="2949" y="2124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4828" name="Rectangle 20"/>
            <p:cNvSpPr>
              <a:spLocks noChangeArrowheads="1"/>
            </p:cNvSpPr>
            <p:nvPr/>
          </p:nvSpPr>
          <p:spPr bwMode="auto">
            <a:xfrm>
              <a:off x="3177" y="2064"/>
              <a:ext cx="15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collapse  the set</a:t>
              </a:r>
            </a:p>
          </p:txBody>
        </p:sp>
        <p:sp>
          <p:nvSpPr>
            <p:cNvPr id="34829" name="Rectangle 21"/>
            <p:cNvSpPr>
              <a:spLocks noChangeArrowheads="1"/>
            </p:cNvSpPr>
            <p:nvPr/>
          </p:nvSpPr>
          <p:spPr bwMode="auto">
            <a:xfrm>
              <a:off x="1726" y="2361"/>
              <a:ext cx="12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i="1">
                  <a:solidFill>
                    <a:schemeClr val="accent1"/>
                  </a:solidFill>
                </a:rPr>
                <a:t>                 1 </a:t>
              </a:r>
            </a:p>
          </p:txBody>
        </p:sp>
      </p:grpSp>
      <p:sp>
        <p:nvSpPr>
          <p:cNvPr id="291862" name="Rectangle 22"/>
          <p:cNvSpPr>
            <a:spLocks noChangeArrowheads="1"/>
          </p:cNvSpPr>
          <p:nvPr/>
        </p:nvSpPr>
        <p:spPr bwMode="auto">
          <a:xfrm>
            <a:off x="457200" y="3970338"/>
            <a:ext cx="2554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 = </a:t>
            </a:r>
            <a:r>
              <a:rPr lang="en-US" altLang="en-US"/>
              <a:t> </a:t>
            </a:r>
            <a:r>
              <a:rPr lang="en-US" altLang="en-US" i="1">
                <a:solidFill>
                  <a:schemeClr val="accent1"/>
                </a:solidFill>
              </a:rPr>
              <a:t>-i,-1, 1, i</a:t>
            </a:r>
          </a:p>
          <a:p>
            <a:pPr eaLnBrk="1" hangingPunct="1"/>
            <a:r>
              <a:rPr lang="en-US" altLang="en-US"/>
              <a:t> are said to be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4</a:t>
            </a:r>
            <a:r>
              <a:rPr lang="en-US" altLang="en-US" baseline="30000">
                <a:solidFill>
                  <a:schemeClr val="tx2"/>
                </a:solidFill>
              </a:rPr>
              <a:t>th</a:t>
            </a:r>
            <a:r>
              <a:rPr lang="en-US" altLang="en-US">
                <a:solidFill>
                  <a:schemeClr val="tx2"/>
                </a:solidFill>
              </a:rPr>
              <a:t> roots of unity</a:t>
            </a:r>
          </a:p>
          <a:p>
            <a:pPr eaLnBrk="1" hangingPunct="1"/>
            <a:r>
              <a:rPr lang="en-US" altLang="en-US"/>
              <a:t>Because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</a:t>
            </a:r>
            <a:r>
              <a:rPr lang="en-US" altLang="en-US" i="1" baseline="30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 = 1</a:t>
            </a:r>
          </a:p>
        </p:txBody>
      </p:sp>
      <p:sp>
        <p:nvSpPr>
          <p:cNvPr id="34826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4" grpId="0"/>
      <p:bldP spid="2918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296963" name="Text Box 215"/>
          <p:cNvSpPr txBox="1">
            <a:spLocks noChangeArrowheads="1"/>
          </p:cNvSpPr>
          <p:nvPr/>
        </p:nvSpPr>
        <p:spPr bwMode="auto">
          <a:xfrm>
            <a:off x="533400" y="1079500"/>
            <a:ext cx="81788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dirty="0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dirty="0">
                <a:sym typeface="Symbol" pitchFamily="18" charset="2"/>
              </a:rPr>
              <a:t> is said to be an </a:t>
            </a:r>
            <a:r>
              <a:rPr lang="en-US" altLang="en-US" i="1" dirty="0">
                <a:solidFill>
                  <a:schemeClr val="tx2"/>
                </a:solidFill>
                <a:sym typeface="Symbol" pitchFamily="18" charset="2"/>
              </a:rPr>
              <a:t>n</a:t>
            </a:r>
            <a:r>
              <a:rPr lang="en-US" altLang="en-US" baseline="30000" dirty="0">
                <a:solidFill>
                  <a:schemeClr val="tx2"/>
                </a:solidFill>
                <a:sym typeface="Symbol" pitchFamily="18" charset="2"/>
              </a:rPr>
              <a:t>th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root of unity</a:t>
            </a:r>
            <a:r>
              <a:rPr lang="en-US" altLang="en-US" dirty="0">
                <a:sym typeface="Symbol" pitchFamily="18" charset="2"/>
              </a:rPr>
              <a:t> (in a field) if 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n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 = 1</a:t>
            </a:r>
            <a:endParaRPr lang="en-US" altLang="en-US" dirty="0">
              <a:solidFill>
                <a:schemeClr val="accent1"/>
              </a:solidFill>
              <a:sym typeface="Symbol" pitchFamily="18" charset="2"/>
            </a:endParaRPr>
          </a:p>
          <a:p>
            <a:pPr lvl="1" algn="l" eaLnBrk="1" hangingPunct="1">
              <a:buFontTx/>
              <a:buChar char="•"/>
            </a:pPr>
            <a:r>
              <a:rPr lang="en-US" altLang="en-US" dirty="0">
                <a:sym typeface="Symbol" pitchFamily="18" charset="2"/>
              </a:rPr>
              <a:t>(There should be </a:t>
            </a:r>
            <a:r>
              <a:rPr lang="en-US" altLang="en-US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solutions of this polynomial)</a:t>
            </a:r>
          </a:p>
        </p:txBody>
      </p:sp>
      <p:sp>
        <p:nvSpPr>
          <p:cNvPr id="35844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4"/>
          <p:cNvSpPr>
            <a:spLocks noChangeArrowheads="1"/>
          </p:cNvSpPr>
          <p:nvPr/>
        </p:nvSpPr>
        <p:spPr bwMode="auto">
          <a:xfrm>
            <a:off x="3055938" y="2452688"/>
            <a:ext cx="3429000" cy="3276600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891" name="Line 7"/>
          <p:cNvSpPr>
            <a:spLocks noChangeShapeType="1"/>
          </p:cNvSpPr>
          <p:nvPr/>
        </p:nvSpPr>
        <p:spPr bwMode="auto">
          <a:xfrm>
            <a:off x="2881313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892" name="Line 8"/>
          <p:cNvSpPr>
            <a:spLocks noChangeShapeType="1"/>
          </p:cNvSpPr>
          <p:nvPr/>
        </p:nvSpPr>
        <p:spPr bwMode="auto">
          <a:xfrm rot="-5400000">
            <a:off x="2860675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893" name="Text Box 21"/>
          <p:cNvSpPr txBox="1">
            <a:spLocks noChangeArrowheads="1"/>
          </p:cNvSpPr>
          <p:nvPr/>
        </p:nvSpPr>
        <p:spPr bwMode="auto">
          <a:xfrm>
            <a:off x="6456363" y="30003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7894" name="Oval 28"/>
          <p:cNvSpPr>
            <a:spLocks noChangeArrowheads="1"/>
          </p:cNvSpPr>
          <p:nvPr/>
        </p:nvSpPr>
        <p:spPr bwMode="auto">
          <a:xfrm>
            <a:off x="2979738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895" name="Oval 30"/>
          <p:cNvSpPr>
            <a:spLocks noChangeArrowheads="1"/>
          </p:cNvSpPr>
          <p:nvPr/>
        </p:nvSpPr>
        <p:spPr bwMode="auto">
          <a:xfrm>
            <a:off x="6451600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896" name="Oval 31"/>
          <p:cNvSpPr>
            <a:spLocks noChangeArrowheads="1"/>
          </p:cNvSpPr>
          <p:nvPr/>
        </p:nvSpPr>
        <p:spPr bwMode="auto">
          <a:xfrm>
            <a:off x="5929313" y="285591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897" name="Oval 32"/>
          <p:cNvSpPr>
            <a:spLocks noChangeArrowheads="1"/>
          </p:cNvSpPr>
          <p:nvPr/>
        </p:nvSpPr>
        <p:spPr bwMode="auto">
          <a:xfrm>
            <a:off x="5334000" y="247491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898" name="Oval 33"/>
          <p:cNvSpPr>
            <a:spLocks noChangeArrowheads="1"/>
          </p:cNvSpPr>
          <p:nvPr/>
        </p:nvSpPr>
        <p:spPr bwMode="auto">
          <a:xfrm>
            <a:off x="6288088" y="33559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899" name="Oval 36"/>
          <p:cNvSpPr>
            <a:spLocks noChangeArrowheads="1"/>
          </p:cNvSpPr>
          <p:nvPr/>
        </p:nvSpPr>
        <p:spPr bwMode="auto">
          <a:xfrm rot="-5400000">
            <a:off x="4700588" y="237648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900" name="Oval 37"/>
          <p:cNvSpPr>
            <a:spLocks noChangeArrowheads="1"/>
          </p:cNvSpPr>
          <p:nvPr/>
        </p:nvSpPr>
        <p:spPr bwMode="auto">
          <a:xfrm rot="-5400000">
            <a:off x="3524250" y="28225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901" name="Oval 38"/>
          <p:cNvSpPr>
            <a:spLocks noChangeArrowheads="1"/>
          </p:cNvSpPr>
          <p:nvPr/>
        </p:nvSpPr>
        <p:spPr bwMode="auto">
          <a:xfrm rot="-5400000">
            <a:off x="3132138" y="334486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902" name="Oval 39"/>
          <p:cNvSpPr>
            <a:spLocks noChangeArrowheads="1"/>
          </p:cNvSpPr>
          <p:nvPr/>
        </p:nvSpPr>
        <p:spPr bwMode="auto">
          <a:xfrm rot="-5400000">
            <a:off x="4046538" y="2497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grpSp>
        <p:nvGrpSpPr>
          <p:cNvPr id="37903" name="Group 48"/>
          <p:cNvGrpSpPr>
            <a:grpSpLocks/>
          </p:cNvGrpSpPr>
          <p:nvPr/>
        </p:nvGrpSpPr>
        <p:grpSpPr bwMode="auto">
          <a:xfrm flipV="1">
            <a:off x="3121025" y="4673600"/>
            <a:ext cx="3308350" cy="1131888"/>
            <a:chOff x="2016" y="1056"/>
            <a:chExt cx="2084" cy="713"/>
          </a:xfrm>
        </p:grpSpPr>
        <p:sp>
          <p:nvSpPr>
            <p:cNvPr id="37939" name="Oval 49"/>
            <p:cNvSpPr>
              <a:spLocks noChangeArrowheads="1"/>
            </p:cNvSpPr>
            <p:nvPr/>
          </p:nvSpPr>
          <p:spPr bwMode="auto">
            <a:xfrm>
              <a:off x="3778" y="1358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7940" name="Oval 50"/>
            <p:cNvSpPr>
              <a:spLocks noChangeArrowheads="1"/>
            </p:cNvSpPr>
            <p:nvPr/>
          </p:nvSpPr>
          <p:spPr bwMode="auto">
            <a:xfrm>
              <a:off x="3367" y="1111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7941" name="Oval 51"/>
            <p:cNvSpPr>
              <a:spLocks noChangeArrowheads="1"/>
            </p:cNvSpPr>
            <p:nvPr/>
          </p:nvSpPr>
          <p:spPr bwMode="auto">
            <a:xfrm>
              <a:off x="4004" y="167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7942" name="Oval 52"/>
            <p:cNvSpPr>
              <a:spLocks noChangeArrowheads="1"/>
            </p:cNvSpPr>
            <p:nvPr/>
          </p:nvSpPr>
          <p:spPr bwMode="auto">
            <a:xfrm rot="-5400000">
              <a:off x="3004" y="1056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7943" name="Oval 53"/>
            <p:cNvSpPr>
              <a:spLocks noChangeArrowheads="1"/>
            </p:cNvSpPr>
            <p:nvPr/>
          </p:nvSpPr>
          <p:spPr bwMode="auto">
            <a:xfrm rot="-5400000">
              <a:off x="2263" y="1337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7944" name="Oval 54"/>
            <p:cNvSpPr>
              <a:spLocks noChangeArrowheads="1"/>
            </p:cNvSpPr>
            <p:nvPr/>
          </p:nvSpPr>
          <p:spPr bwMode="auto">
            <a:xfrm rot="-5400000">
              <a:off x="2016" y="1666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7945" name="Oval 55"/>
            <p:cNvSpPr>
              <a:spLocks noChangeArrowheads="1"/>
            </p:cNvSpPr>
            <p:nvPr/>
          </p:nvSpPr>
          <p:spPr bwMode="auto">
            <a:xfrm rot="-5400000">
              <a:off x="2592" y="1132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37904" name="Text Box 21"/>
          <p:cNvSpPr txBox="1">
            <a:spLocks noChangeArrowheads="1"/>
          </p:cNvSpPr>
          <p:nvPr/>
        </p:nvSpPr>
        <p:spPr bwMode="auto">
          <a:xfrm>
            <a:off x="6673850" y="38242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7905" name="Text Box 21"/>
          <p:cNvSpPr txBox="1">
            <a:spLocks noChangeArrowheads="1"/>
          </p:cNvSpPr>
          <p:nvPr/>
        </p:nvSpPr>
        <p:spPr bwMode="auto">
          <a:xfrm>
            <a:off x="5999163" y="23907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7906" name="Text Box 21"/>
          <p:cNvSpPr txBox="1">
            <a:spLocks noChangeArrowheads="1"/>
          </p:cNvSpPr>
          <p:nvPr/>
        </p:nvSpPr>
        <p:spPr bwMode="auto">
          <a:xfrm>
            <a:off x="5270500" y="1909763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7907" name="Text Box 21"/>
          <p:cNvSpPr txBox="1">
            <a:spLocks noChangeArrowheads="1"/>
          </p:cNvSpPr>
          <p:nvPr/>
        </p:nvSpPr>
        <p:spPr bwMode="auto">
          <a:xfrm>
            <a:off x="4449763" y="17668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3625850" y="193992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903538" y="23145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7910" name="Text Box 21"/>
          <p:cNvSpPr txBox="1">
            <a:spLocks noChangeArrowheads="1"/>
          </p:cNvSpPr>
          <p:nvPr/>
        </p:nvSpPr>
        <p:spPr bwMode="auto">
          <a:xfrm>
            <a:off x="2417763" y="2978150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37911" name="Text Box 21"/>
          <p:cNvSpPr txBox="1">
            <a:spLocks noChangeArrowheads="1"/>
          </p:cNvSpPr>
          <p:nvPr/>
        </p:nvSpPr>
        <p:spPr bwMode="auto">
          <a:xfrm>
            <a:off x="2189163" y="37623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37912" name="Text Box 21"/>
          <p:cNvSpPr txBox="1">
            <a:spLocks noChangeArrowheads="1"/>
          </p:cNvSpPr>
          <p:nvPr/>
        </p:nvSpPr>
        <p:spPr bwMode="auto">
          <a:xfrm>
            <a:off x="2341563" y="46624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37913" name="Text Box 21"/>
          <p:cNvSpPr txBox="1">
            <a:spLocks noChangeArrowheads="1"/>
          </p:cNvSpPr>
          <p:nvPr/>
        </p:nvSpPr>
        <p:spPr bwMode="auto">
          <a:xfrm>
            <a:off x="2690813" y="5286375"/>
            <a:ext cx="911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37914" name="Text Box 21"/>
          <p:cNvSpPr txBox="1">
            <a:spLocks noChangeArrowheads="1"/>
          </p:cNvSpPr>
          <p:nvPr/>
        </p:nvSpPr>
        <p:spPr bwMode="auto">
          <a:xfrm>
            <a:off x="3376613" y="57292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37915" name="Text Box 21"/>
          <p:cNvSpPr txBox="1">
            <a:spLocks noChangeArrowheads="1"/>
          </p:cNvSpPr>
          <p:nvPr/>
        </p:nvSpPr>
        <p:spPr bwMode="auto">
          <a:xfrm>
            <a:off x="4262438" y="58816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37916" name="Text Box 21"/>
          <p:cNvSpPr txBox="1">
            <a:spLocks noChangeArrowheads="1"/>
          </p:cNvSpPr>
          <p:nvPr/>
        </p:nvSpPr>
        <p:spPr bwMode="auto">
          <a:xfrm>
            <a:off x="5129213" y="56530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37917" name="Text Box 21"/>
          <p:cNvSpPr txBox="1">
            <a:spLocks noChangeArrowheads="1"/>
          </p:cNvSpPr>
          <p:nvPr/>
        </p:nvSpPr>
        <p:spPr bwMode="auto">
          <a:xfrm>
            <a:off x="5902325" y="51958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37918" name="Text Box 21"/>
          <p:cNvSpPr txBox="1">
            <a:spLocks noChangeArrowheads="1"/>
          </p:cNvSpPr>
          <p:nvPr/>
        </p:nvSpPr>
        <p:spPr bwMode="auto">
          <a:xfrm>
            <a:off x="6364288" y="45862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37919" name="Text Box 21"/>
          <p:cNvSpPr txBox="1">
            <a:spLocks noChangeArrowheads="1"/>
          </p:cNvSpPr>
          <p:nvPr/>
        </p:nvSpPr>
        <p:spPr bwMode="auto">
          <a:xfrm>
            <a:off x="7323138" y="3849688"/>
            <a:ext cx="1755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= 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16</a:t>
            </a:r>
            <a:r>
              <a:rPr lang="en-US" altLang="en-US">
                <a:solidFill>
                  <a:schemeClr val="accent1"/>
                </a:solidFill>
              </a:rPr>
              <a:t> = 1</a:t>
            </a:r>
          </a:p>
        </p:txBody>
      </p:sp>
      <p:sp>
        <p:nvSpPr>
          <p:cNvPr id="37920" name="Rectangle 7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6" name="Text Box 215"/>
          <p:cNvSpPr txBox="1">
            <a:spLocks noChangeArrowheads="1"/>
          </p:cNvSpPr>
          <p:nvPr/>
        </p:nvSpPr>
        <p:spPr bwMode="auto">
          <a:xfrm>
            <a:off x="773113" y="838200"/>
            <a:ext cx="2732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chemeClr val="accent1"/>
                </a:solidFill>
              </a:rPr>
              <a:t>16</a:t>
            </a:r>
            <a:r>
              <a:rPr lang="en-US" altLang="en-US" i="1" baseline="30000">
                <a:solidFill>
                  <a:schemeClr val="accent1"/>
                </a:solidFill>
              </a:rPr>
              <a:t>th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roots of unity</a:t>
            </a:r>
            <a:endParaRPr lang="en-US" altLang="en-US" baseline="30000">
              <a:solidFill>
                <a:schemeClr val="tx2"/>
              </a:solidFill>
            </a:endParaRPr>
          </a:p>
        </p:txBody>
      </p:sp>
      <p:sp>
        <p:nvSpPr>
          <p:cNvPr id="292939" name="Text Box 21"/>
          <p:cNvSpPr txBox="1">
            <a:spLocks noChangeArrowheads="1"/>
          </p:cNvSpPr>
          <p:nvPr/>
        </p:nvSpPr>
        <p:spPr bwMode="auto">
          <a:xfrm>
            <a:off x="1447800" y="3824288"/>
            <a:ext cx="769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-1 =</a:t>
            </a:r>
          </a:p>
        </p:txBody>
      </p:sp>
      <p:sp>
        <p:nvSpPr>
          <p:cNvPr id="292940" name="Text Box 21"/>
          <p:cNvSpPr txBox="1">
            <a:spLocks noChangeArrowheads="1"/>
          </p:cNvSpPr>
          <p:nvPr/>
        </p:nvSpPr>
        <p:spPr bwMode="auto">
          <a:xfrm>
            <a:off x="4654550" y="1447800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292941" name="Text Box 21"/>
          <p:cNvSpPr txBox="1">
            <a:spLocks noChangeArrowheads="1"/>
          </p:cNvSpPr>
          <p:nvPr/>
        </p:nvSpPr>
        <p:spPr bwMode="auto">
          <a:xfrm>
            <a:off x="4572000" y="6338888"/>
            <a:ext cx="401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-i</a:t>
            </a:r>
          </a:p>
        </p:txBody>
      </p:sp>
      <p:sp>
        <p:nvSpPr>
          <p:cNvPr id="292942" name="Rectangle 78"/>
          <p:cNvSpPr>
            <a:spLocks noChangeArrowheads="1"/>
          </p:cNvSpPr>
          <p:nvPr/>
        </p:nvSpPr>
        <p:spPr bwMode="auto">
          <a:xfrm>
            <a:off x="430213" y="3290888"/>
            <a:ext cx="1779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chemeClr val="accent1"/>
                </a:solidFill>
              </a:rPr>
              <a:t>(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n/2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)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1</a:t>
            </a:r>
            <a:r>
              <a:rPr lang="en-US" altLang="en-US"/>
              <a:t> </a:t>
            </a:r>
          </a:p>
        </p:txBody>
      </p:sp>
      <p:sp>
        <p:nvSpPr>
          <p:cNvPr id="292943" name="Rectangle 79"/>
          <p:cNvSpPr>
            <a:spLocks noChangeArrowheads="1"/>
          </p:cNvSpPr>
          <p:nvPr/>
        </p:nvSpPr>
        <p:spPr bwMode="auto">
          <a:xfrm>
            <a:off x="3455988" y="1066800"/>
            <a:ext cx="2868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chemeClr val="accent1"/>
                </a:solidFill>
              </a:rPr>
              <a:t>(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n/4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)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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n/2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-1</a:t>
            </a:r>
            <a:r>
              <a:rPr lang="en-US" altLang="en-US"/>
              <a:t> </a:t>
            </a:r>
          </a:p>
        </p:txBody>
      </p:sp>
      <p:sp>
        <p:nvSpPr>
          <p:cNvPr id="292944" name="Rectangle 80"/>
          <p:cNvSpPr>
            <a:spLocks noChangeArrowheads="1"/>
          </p:cNvSpPr>
          <p:nvPr/>
        </p:nvSpPr>
        <p:spPr bwMode="auto">
          <a:xfrm>
            <a:off x="1322388" y="6324600"/>
            <a:ext cx="2989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chemeClr val="accent1"/>
                </a:solidFill>
              </a:rPr>
              <a:t>(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3n/4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)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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n/2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-1</a:t>
            </a:r>
            <a:r>
              <a:rPr lang="en-US" altLang="en-US"/>
              <a:t> </a:t>
            </a:r>
          </a:p>
        </p:txBody>
      </p: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6019800" y="1676400"/>
            <a:ext cx="781050" cy="609600"/>
            <a:chOff x="3792" y="1056"/>
            <a:chExt cx="492" cy="384"/>
          </a:xfrm>
        </p:grpSpPr>
        <p:sp>
          <p:nvSpPr>
            <p:cNvPr id="37937" name="Line 82"/>
            <p:cNvSpPr>
              <a:spLocks noChangeShapeType="1"/>
            </p:cNvSpPr>
            <p:nvPr/>
          </p:nvSpPr>
          <p:spPr bwMode="auto">
            <a:xfrm flipH="1" flipV="1">
              <a:off x="3792" y="1248"/>
              <a:ext cx="288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38" name="Text Box 21"/>
            <p:cNvSpPr txBox="1">
              <a:spLocks noChangeArrowheads="1"/>
            </p:cNvSpPr>
            <p:nvPr/>
          </p:nvSpPr>
          <p:spPr bwMode="auto">
            <a:xfrm>
              <a:off x="3888" y="1056"/>
              <a:ext cx="3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1"/>
                  </a:solidFill>
                  <a:cs typeface="Times New Roman" pitchFamily="18" charset="0"/>
                  <a:sym typeface="Symbol" pitchFamily="18" charset="2"/>
                </a:rPr>
                <a:t>×</a:t>
              </a:r>
              <a:r>
                <a:rPr lang="en-US" altLang="en-US">
                  <a:solidFill>
                    <a:schemeClr val="accent1"/>
                  </a:solidFill>
                  <a:sym typeface="Symbol" pitchFamily="18" charset="2"/>
                </a:rPr>
                <a:t></a:t>
              </a:r>
              <a:endParaRPr lang="en-US" altLang="en-US" baseline="30000">
                <a:solidFill>
                  <a:schemeClr val="accent1"/>
                </a:solidFill>
              </a:endParaRPr>
            </a:p>
          </p:txBody>
        </p:sp>
      </p:grpSp>
      <p:sp>
        <p:nvSpPr>
          <p:cNvPr id="37930" name="Text Box 86"/>
          <p:cNvSpPr txBox="1">
            <a:spLocks noChangeArrowheads="1"/>
          </p:cNvSpPr>
          <p:nvPr/>
        </p:nvSpPr>
        <p:spPr bwMode="auto">
          <a:xfrm>
            <a:off x="6248400" y="2362200"/>
            <a:ext cx="184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rr</a:t>
            </a:r>
          </a:p>
        </p:txBody>
      </p: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4800600" y="3276600"/>
            <a:ext cx="1524000" cy="900113"/>
            <a:chOff x="3024" y="2064"/>
            <a:chExt cx="960" cy="567"/>
          </a:xfrm>
        </p:grpSpPr>
        <p:sp>
          <p:nvSpPr>
            <p:cNvPr id="37934" name="Line 85"/>
            <p:cNvSpPr>
              <a:spLocks noChangeShapeType="1"/>
            </p:cNvSpPr>
            <p:nvPr/>
          </p:nvSpPr>
          <p:spPr bwMode="auto">
            <a:xfrm flipV="1">
              <a:off x="3024" y="2160"/>
              <a:ext cx="960" cy="43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35" name="Text Box 87"/>
            <p:cNvSpPr txBox="1">
              <a:spLocks noChangeArrowheads="1"/>
            </p:cNvSpPr>
            <p:nvPr/>
          </p:nvSpPr>
          <p:spPr bwMode="auto">
            <a:xfrm>
              <a:off x="3312" y="206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r</a:t>
              </a:r>
            </a:p>
          </p:txBody>
        </p:sp>
        <p:sp>
          <p:nvSpPr>
            <p:cNvPr id="37936" name="Text Box 88"/>
            <p:cNvSpPr txBox="1">
              <a:spLocks noChangeArrowheads="1"/>
            </p:cNvSpPr>
            <p:nvPr/>
          </p:nvSpPr>
          <p:spPr bwMode="auto">
            <a:xfrm>
              <a:off x="3408" y="23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>
                  <a:solidFill>
                    <a:schemeClr val="accent2"/>
                  </a:solidFill>
                  <a:cs typeface="Times New Roman" pitchFamily="18" charset="0"/>
                </a:rPr>
                <a:t>θ</a:t>
              </a:r>
            </a:p>
          </p:txBody>
        </p:sp>
      </p:grpSp>
      <p:sp>
        <p:nvSpPr>
          <p:cNvPr id="37933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  <p:sp>
        <p:nvSpPr>
          <p:cNvPr id="58" name="Text Box 89"/>
          <p:cNvSpPr txBox="1">
            <a:spLocks noChangeArrowheads="1"/>
          </p:cNvSpPr>
          <p:nvPr/>
        </p:nvSpPr>
        <p:spPr bwMode="auto">
          <a:xfrm>
            <a:off x="5981700" y="5867400"/>
            <a:ext cx="361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accent2"/>
                </a:solidFill>
                <a:cs typeface="Times New Roman" pitchFamily="18" charset="0"/>
              </a:rPr>
              <a:t>re</a:t>
            </a:r>
            <a:r>
              <a:rPr lang="el-GR" altLang="en-US" baseline="30000" dirty="0">
                <a:solidFill>
                  <a:schemeClr val="accent2"/>
                </a:solidFill>
                <a:cs typeface="Times New Roman" pitchFamily="18" charset="0"/>
              </a:rPr>
              <a:t>θ</a:t>
            </a:r>
            <a:r>
              <a:rPr lang="en-US" altLang="en-US" baseline="30000" dirty="0" err="1">
                <a:solidFill>
                  <a:schemeClr val="accent2"/>
                </a:solidFill>
                <a:cs typeface="Times New Roman" pitchFamily="18" charset="0"/>
              </a:rPr>
              <a:t>i</a:t>
            </a:r>
            <a:r>
              <a:rPr lang="en-US" altLang="en-US" dirty="0">
                <a:solidFill>
                  <a:schemeClr val="accent2"/>
                </a:solidFill>
                <a:cs typeface="Times New Roman" pitchFamily="18" charset="0"/>
              </a:rPr>
              <a:t> = </a:t>
            </a:r>
            <a:r>
              <a:rPr lang="en-US" altLang="en-US" dirty="0" err="1">
                <a:solidFill>
                  <a:schemeClr val="accent2"/>
                </a:solidFill>
                <a:cs typeface="Times New Roman" pitchFamily="18" charset="0"/>
              </a:rPr>
              <a:t>rcos</a:t>
            </a:r>
            <a:r>
              <a:rPr lang="el-GR" altLang="en-US" dirty="0">
                <a:solidFill>
                  <a:schemeClr val="accent2"/>
                </a:solidFill>
              </a:rPr>
              <a:t>θ</a:t>
            </a:r>
            <a:r>
              <a:rPr lang="en-US" altLang="en-US" dirty="0">
                <a:solidFill>
                  <a:schemeClr val="accent2"/>
                </a:solidFill>
              </a:rPr>
              <a:t> + </a:t>
            </a:r>
            <a:r>
              <a:rPr lang="en-US" altLang="en-US" dirty="0" err="1">
                <a:solidFill>
                  <a:schemeClr val="accent2"/>
                </a:solidFill>
              </a:rPr>
              <a:t>i</a:t>
            </a:r>
            <a:r>
              <a:rPr lang="en-US" altLang="en-US" dirty="0" err="1">
                <a:solidFill>
                  <a:schemeClr val="accent2"/>
                </a:solidFill>
                <a:sym typeface="Symbol"/>
              </a:rPr>
              <a:t></a:t>
            </a:r>
            <a:r>
              <a:rPr lang="en-US" altLang="en-US" dirty="0" err="1">
                <a:solidFill>
                  <a:schemeClr val="accent2"/>
                </a:solidFill>
              </a:rPr>
              <a:t>rsin</a:t>
            </a:r>
            <a:r>
              <a:rPr lang="el-GR" altLang="en-US" dirty="0">
                <a:solidFill>
                  <a:schemeClr val="accent2"/>
                </a:solidFill>
              </a:rPr>
              <a:t>θ</a:t>
            </a:r>
            <a:endParaRPr lang="en-US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2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2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2939" grpId="0"/>
      <p:bldP spid="292940" grpId="0"/>
      <p:bldP spid="292941" grpId="0"/>
      <p:bldP spid="292942" grpId="0"/>
      <p:bldP spid="292942" grpId="1"/>
      <p:bldP spid="292943" grpId="0"/>
      <p:bldP spid="292943" grpId="1"/>
      <p:bldP spid="292944" grpId="0"/>
      <p:bldP spid="292944" grpId="1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3055938" y="2452688"/>
            <a:ext cx="3429000" cy="3276600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2881313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rot="-5400000">
            <a:off x="2860675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5" name="Text Box 21"/>
          <p:cNvSpPr txBox="1">
            <a:spLocks noChangeArrowheads="1"/>
          </p:cNvSpPr>
          <p:nvPr/>
        </p:nvSpPr>
        <p:spPr bwMode="auto">
          <a:xfrm>
            <a:off x="6456363" y="30003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 dirty="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2979738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6451600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68" name="Oval 9"/>
          <p:cNvSpPr>
            <a:spLocks noChangeArrowheads="1"/>
          </p:cNvSpPr>
          <p:nvPr/>
        </p:nvSpPr>
        <p:spPr bwMode="auto">
          <a:xfrm>
            <a:off x="5929313" y="285591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69" name="Oval 11"/>
          <p:cNvSpPr>
            <a:spLocks noChangeArrowheads="1"/>
          </p:cNvSpPr>
          <p:nvPr/>
        </p:nvSpPr>
        <p:spPr bwMode="auto">
          <a:xfrm>
            <a:off x="6288088" y="33559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70" name="Oval 12"/>
          <p:cNvSpPr>
            <a:spLocks noChangeArrowheads="1"/>
          </p:cNvSpPr>
          <p:nvPr/>
        </p:nvSpPr>
        <p:spPr bwMode="auto">
          <a:xfrm rot="-5400000">
            <a:off x="4700588" y="237648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71" name="Oval 13"/>
          <p:cNvSpPr>
            <a:spLocks noChangeArrowheads="1"/>
          </p:cNvSpPr>
          <p:nvPr/>
        </p:nvSpPr>
        <p:spPr bwMode="auto">
          <a:xfrm rot="-5400000">
            <a:off x="3524250" y="28225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72" name="Oval 14"/>
          <p:cNvSpPr>
            <a:spLocks noChangeArrowheads="1"/>
          </p:cNvSpPr>
          <p:nvPr/>
        </p:nvSpPr>
        <p:spPr bwMode="auto">
          <a:xfrm rot="-5400000">
            <a:off x="3132138" y="334486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73" name="Oval 15"/>
          <p:cNvSpPr>
            <a:spLocks noChangeArrowheads="1"/>
          </p:cNvSpPr>
          <p:nvPr/>
        </p:nvSpPr>
        <p:spPr bwMode="auto">
          <a:xfrm rot="-5400000">
            <a:off x="4046538" y="2497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grpSp>
        <p:nvGrpSpPr>
          <p:cNvPr id="40974" name="Group 16"/>
          <p:cNvGrpSpPr>
            <a:grpSpLocks/>
          </p:cNvGrpSpPr>
          <p:nvPr/>
        </p:nvGrpSpPr>
        <p:grpSpPr bwMode="auto">
          <a:xfrm flipV="1">
            <a:off x="3121025" y="4673600"/>
            <a:ext cx="3308350" cy="1131888"/>
            <a:chOff x="2016" y="1056"/>
            <a:chExt cx="2084" cy="713"/>
          </a:xfrm>
        </p:grpSpPr>
        <p:sp>
          <p:nvSpPr>
            <p:cNvPr id="41002" name="Oval 17"/>
            <p:cNvSpPr>
              <a:spLocks noChangeArrowheads="1"/>
            </p:cNvSpPr>
            <p:nvPr/>
          </p:nvSpPr>
          <p:spPr bwMode="auto">
            <a:xfrm>
              <a:off x="3778" y="1358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3" name="Oval 18"/>
            <p:cNvSpPr>
              <a:spLocks noChangeArrowheads="1"/>
            </p:cNvSpPr>
            <p:nvPr/>
          </p:nvSpPr>
          <p:spPr bwMode="auto">
            <a:xfrm>
              <a:off x="3367" y="1111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4" name="Oval 19"/>
            <p:cNvSpPr>
              <a:spLocks noChangeArrowheads="1"/>
            </p:cNvSpPr>
            <p:nvPr/>
          </p:nvSpPr>
          <p:spPr bwMode="auto">
            <a:xfrm>
              <a:off x="4004" y="167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5" name="Oval 20"/>
            <p:cNvSpPr>
              <a:spLocks noChangeArrowheads="1"/>
            </p:cNvSpPr>
            <p:nvPr/>
          </p:nvSpPr>
          <p:spPr bwMode="auto">
            <a:xfrm rot="-5400000">
              <a:off x="3004" y="1056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6" name="Oval 21"/>
            <p:cNvSpPr>
              <a:spLocks noChangeArrowheads="1"/>
            </p:cNvSpPr>
            <p:nvPr/>
          </p:nvSpPr>
          <p:spPr bwMode="auto">
            <a:xfrm rot="-5400000">
              <a:off x="2263" y="1337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7" name="Oval 22"/>
            <p:cNvSpPr>
              <a:spLocks noChangeArrowheads="1"/>
            </p:cNvSpPr>
            <p:nvPr/>
          </p:nvSpPr>
          <p:spPr bwMode="auto">
            <a:xfrm rot="-5400000">
              <a:off x="2016" y="1666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8" name="Oval 23"/>
            <p:cNvSpPr>
              <a:spLocks noChangeArrowheads="1"/>
            </p:cNvSpPr>
            <p:nvPr/>
          </p:nvSpPr>
          <p:spPr bwMode="auto">
            <a:xfrm rot="-5400000">
              <a:off x="2592" y="1132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40975" name="Text Box 21"/>
          <p:cNvSpPr txBox="1">
            <a:spLocks noChangeArrowheads="1"/>
          </p:cNvSpPr>
          <p:nvPr/>
        </p:nvSpPr>
        <p:spPr bwMode="auto">
          <a:xfrm>
            <a:off x="6673850" y="38242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0976" name="Text Box 21"/>
          <p:cNvSpPr txBox="1">
            <a:spLocks noChangeArrowheads="1"/>
          </p:cNvSpPr>
          <p:nvPr/>
        </p:nvSpPr>
        <p:spPr bwMode="auto">
          <a:xfrm>
            <a:off x="5999163" y="23907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0977" name="Text Box 21"/>
          <p:cNvSpPr txBox="1">
            <a:spLocks noChangeArrowheads="1"/>
          </p:cNvSpPr>
          <p:nvPr/>
        </p:nvSpPr>
        <p:spPr bwMode="auto">
          <a:xfrm>
            <a:off x="4449763" y="17668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40978" name="Text Box 21"/>
          <p:cNvSpPr txBox="1">
            <a:spLocks noChangeArrowheads="1"/>
          </p:cNvSpPr>
          <p:nvPr/>
        </p:nvSpPr>
        <p:spPr bwMode="auto">
          <a:xfrm>
            <a:off x="3625850" y="193992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40979" name="Text Box 21"/>
          <p:cNvSpPr txBox="1">
            <a:spLocks noChangeArrowheads="1"/>
          </p:cNvSpPr>
          <p:nvPr/>
        </p:nvSpPr>
        <p:spPr bwMode="auto">
          <a:xfrm>
            <a:off x="2903538" y="23145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2417763" y="2978150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2189163" y="37623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40982" name="Text Box 21"/>
          <p:cNvSpPr txBox="1">
            <a:spLocks noChangeArrowheads="1"/>
          </p:cNvSpPr>
          <p:nvPr/>
        </p:nvSpPr>
        <p:spPr bwMode="auto">
          <a:xfrm>
            <a:off x="2341563" y="46624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40983" name="Text Box 21"/>
          <p:cNvSpPr txBox="1">
            <a:spLocks noChangeArrowheads="1"/>
          </p:cNvSpPr>
          <p:nvPr/>
        </p:nvSpPr>
        <p:spPr bwMode="auto">
          <a:xfrm>
            <a:off x="2690813" y="5286375"/>
            <a:ext cx="911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0984" name="Text Box 21"/>
          <p:cNvSpPr txBox="1">
            <a:spLocks noChangeArrowheads="1"/>
          </p:cNvSpPr>
          <p:nvPr/>
        </p:nvSpPr>
        <p:spPr bwMode="auto">
          <a:xfrm>
            <a:off x="3376613" y="57292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0985" name="Text Box 21"/>
          <p:cNvSpPr txBox="1">
            <a:spLocks noChangeArrowheads="1"/>
          </p:cNvSpPr>
          <p:nvPr/>
        </p:nvSpPr>
        <p:spPr bwMode="auto">
          <a:xfrm>
            <a:off x="4262438" y="58816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40986" name="Text Box 21"/>
          <p:cNvSpPr txBox="1">
            <a:spLocks noChangeArrowheads="1"/>
          </p:cNvSpPr>
          <p:nvPr/>
        </p:nvSpPr>
        <p:spPr bwMode="auto">
          <a:xfrm>
            <a:off x="5129213" y="56530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40987" name="Text Box 21"/>
          <p:cNvSpPr txBox="1">
            <a:spLocks noChangeArrowheads="1"/>
          </p:cNvSpPr>
          <p:nvPr/>
        </p:nvSpPr>
        <p:spPr bwMode="auto">
          <a:xfrm>
            <a:off x="5902325" y="51958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40988" name="Text Box 21"/>
          <p:cNvSpPr txBox="1">
            <a:spLocks noChangeArrowheads="1"/>
          </p:cNvSpPr>
          <p:nvPr/>
        </p:nvSpPr>
        <p:spPr bwMode="auto">
          <a:xfrm>
            <a:off x="6364288" y="45862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40989" name="Rectangle 40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40990" name="Text Box 215"/>
          <p:cNvSpPr txBox="1">
            <a:spLocks noChangeArrowheads="1"/>
          </p:cNvSpPr>
          <p:nvPr/>
        </p:nvSpPr>
        <p:spPr bwMode="auto">
          <a:xfrm>
            <a:off x="773113" y="838200"/>
            <a:ext cx="2732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chemeClr val="accent1"/>
                </a:solidFill>
              </a:rPr>
              <a:t>16</a:t>
            </a:r>
            <a:r>
              <a:rPr lang="en-US" altLang="en-US" i="1" baseline="30000">
                <a:solidFill>
                  <a:schemeClr val="accent1"/>
                </a:solidFill>
              </a:rPr>
              <a:t>th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roots of unity</a:t>
            </a:r>
            <a:endParaRPr lang="en-US" altLang="en-US" baseline="30000">
              <a:solidFill>
                <a:schemeClr val="tx2"/>
              </a:solidFill>
            </a:endParaRPr>
          </a:p>
        </p:txBody>
      </p:sp>
      <p:sp>
        <p:nvSpPr>
          <p:cNvPr id="40992" name="Oval 57"/>
          <p:cNvSpPr>
            <a:spLocks noChangeArrowheads="1"/>
          </p:cNvSpPr>
          <p:nvPr/>
        </p:nvSpPr>
        <p:spPr bwMode="auto">
          <a:xfrm>
            <a:off x="5334000" y="247491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93" name="Text Box 21"/>
          <p:cNvSpPr txBox="1">
            <a:spLocks noChangeArrowheads="1"/>
          </p:cNvSpPr>
          <p:nvPr/>
        </p:nvSpPr>
        <p:spPr bwMode="auto">
          <a:xfrm>
            <a:off x="5270500" y="1909763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 dirty="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0997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4800600" y="3367088"/>
            <a:ext cx="1676400" cy="747713"/>
            <a:chOff x="3024" y="2121"/>
            <a:chExt cx="1056" cy="471"/>
          </a:xfrm>
        </p:grpSpPr>
        <p:sp>
          <p:nvSpPr>
            <p:cNvPr id="52" name="Line 85"/>
            <p:cNvSpPr>
              <a:spLocks noChangeShapeType="1"/>
            </p:cNvSpPr>
            <p:nvPr/>
          </p:nvSpPr>
          <p:spPr bwMode="auto">
            <a:xfrm flipV="1">
              <a:off x="3024" y="2160"/>
              <a:ext cx="960" cy="43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Text Box 88"/>
            <p:cNvSpPr txBox="1">
              <a:spLocks noChangeArrowheads="1"/>
            </p:cNvSpPr>
            <p:nvPr/>
          </p:nvSpPr>
          <p:spPr bwMode="auto">
            <a:xfrm>
              <a:off x="3744" y="2121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dirty="0">
                  <a:solidFill>
                    <a:schemeClr val="accent2"/>
                  </a:solidFill>
                  <a:cs typeface="Times New Roman" pitchFamily="18" charset="0"/>
                </a:rPr>
                <a:t>θ</a:t>
              </a:r>
            </a:p>
          </p:txBody>
        </p:sp>
      </p:grpSp>
      <p:grpSp>
        <p:nvGrpSpPr>
          <p:cNvPr id="55" name="Group 90"/>
          <p:cNvGrpSpPr>
            <a:grpSpLocks/>
          </p:cNvGrpSpPr>
          <p:nvPr/>
        </p:nvGrpSpPr>
        <p:grpSpPr bwMode="auto">
          <a:xfrm>
            <a:off x="4800603" y="2971798"/>
            <a:ext cx="1447801" cy="1127125"/>
            <a:chOff x="2928" y="2112"/>
            <a:chExt cx="912" cy="710"/>
          </a:xfrm>
        </p:grpSpPr>
        <p:sp>
          <p:nvSpPr>
            <p:cNvPr id="56" name="Line 85"/>
            <p:cNvSpPr>
              <a:spLocks noChangeShapeType="1"/>
            </p:cNvSpPr>
            <p:nvPr/>
          </p:nvSpPr>
          <p:spPr bwMode="auto">
            <a:xfrm flipV="1">
              <a:off x="2928" y="2130"/>
              <a:ext cx="720" cy="69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Text Box 88"/>
            <p:cNvSpPr txBox="1">
              <a:spLocks noChangeArrowheads="1"/>
            </p:cNvSpPr>
            <p:nvPr/>
          </p:nvSpPr>
          <p:spPr bwMode="auto">
            <a:xfrm>
              <a:off x="3504" y="2112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altLang="en-US" dirty="0">
                  <a:solidFill>
                    <a:schemeClr val="accent2"/>
                  </a:solidFill>
                  <a:cs typeface="Times New Roman" pitchFamily="18" charset="0"/>
                </a:rPr>
                <a:t>2</a:t>
              </a:r>
              <a:r>
                <a:rPr lang="el-GR" altLang="en-US" dirty="0">
                  <a:solidFill>
                    <a:schemeClr val="accent2"/>
                  </a:solidFill>
                  <a:cs typeface="Times New Roman" pitchFamily="18" charset="0"/>
                </a:rPr>
                <a:t>θ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98999" y="2586036"/>
            <a:ext cx="992201" cy="1497807"/>
            <a:chOff x="4798999" y="2586036"/>
            <a:chExt cx="992201" cy="1497807"/>
          </a:xfrm>
        </p:grpSpPr>
        <p:sp>
          <p:nvSpPr>
            <p:cNvPr id="60" name="Line 85"/>
            <p:cNvSpPr>
              <a:spLocks noChangeShapeType="1"/>
            </p:cNvSpPr>
            <p:nvPr/>
          </p:nvSpPr>
          <p:spPr bwMode="auto">
            <a:xfrm flipV="1">
              <a:off x="4798999" y="2614610"/>
              <a:ext cx="571501" cy="1469233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Text Box 88"/>
            <p:cNvSpPr txBox="1">
              <a:spLocks noChangeArrowheads="1"/>
            </p:cNvSpPr>
            <p:nvPr/>
          </p:nvSpPr>
          <p:spPr bwMode="auto">
            <a:xfrm>
              <a:off x="5257800" y="2586036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altLang="en-US" dirty="0">
                  <a:solidFill>
                    <a:schemeClr val="accent2"/>
                  </a:solidFill>
                  <a:cs typeface="Times New Roman" pitchFamily="18" charset="0"/>
                </a:rPr>
                <a:t>3</a:t>
              </a:r>
              <a:r>
                <a:rPr lang="el-GR" altLang="en-US" dirty="0">
                  <a:solidFill>
                    <a:schemeClr val="accent2"/>
                  </a:solidFill>
                  <a:cs typeface="Times New Roman" pitchFamily="18" charset="0"/>
                </a:rPr>
                <a:t>θ</a:t>
              </a:r>
            </a:p>
          </p:txBody>
        </p:sp>
      </p:grpSp>
      <p:sp>
        <p:nvSpPr>
          <p:cNvPr id="62" name="Text Box 88"/>
          <p:cNvSpPr txBox="1">
            <a:spLocks noChangeArrowheads="1"/>
          </p:cNvSpPr>
          <p:nvPr/>
        </p:nvSpPr>
        <p:spPr bwMode="auto">
          <a:xfrm>
            <a:off x="5410200" y="358140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dirty="0">
                <a:solidFill>
                  <a:schemeClr val="accent2"/>
                </a:solidFill>
                <a:cs typeface="Times New Roman" pitchFamily="18" charset="0"/>
              </a:rPr>
              <a:t>r=1</a:t>
            </a:r>
            <a:endParaRPr lang="el-GR" altLang="en-US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63" name="Text Box 88"/>
          <p:cNvSpPr txBox="1">
            <a:spLocks noChangeArrowheads="1"/>
          </p:cNvSpPr>
          <p:nvPr/>
        </p:nvSpPr>
        <p:spPr bwMode="auto">
          <a:xfrm>
            <a:off x="7391400" y="27432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l-GR" altLang="en-US" dirty="0">
                <a:solidFill>
                  <a:schemeClr val="accent2"/>
                </a:solidFill>
              </a:rPr>
              <a:t>θ</a:t>
            </a:r>
            <a:r>
              <a:rPr lang="en-US" altLang="en-US" dirty="0">
                <a:solidFill>
                  <a:schemeClr val="accent2"/>
                </a:solidFill>
              </a:rPr>
              <a:t> = 2</a:t>
            </a:r>
            <a:r>
              <a:rPr lang="en-US" altLang="en-US" dirty="0">
                <a:solidFill>
                  <a:schemeClr val="accent2"/>
                </a:solidFill>
                <a:sym typeface="Symbol"/>
              </a:rPr>
              <a:t>/n</a:t>
            </a:r>
          </a:p>
        </p:txBody>
      </p:sp>
      <p:sp>
        <p:nvSpPr>
          <p:cNvPr id="64" name="Text Box 89"/>
          <p:cNvSpPr txBox="1">
            <a:spLocks noChangeArrowheads="1"/>
          </p:cNvSpPr>
          <p:nvPr/>
        </p:nvSpPr>
        <p:spPr bwMode="auto">
          <a:xfrm>
            <a:off x="7372350" y="3169940"/>
            <a:ext cx="1847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 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= e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i/n</a:t>
            </a:r>
            <a:endParaRPr lang="en-US" altLang="en-US" i="1" baseline="30000" dirty="0">
              <a:solidFill>
                <a:schemeClr val="accent1"/>
              </a:solidFill>
            </a:endParaRPr>
          </a:p>
        </p:txBody>
      </p:sp>
      <p:sp>
        <p:nvSpPr>
          <p:cNvPr id="65" name="Text Box 89"/>
          <p:cNvSpPr txBox="1">
            <a:spLocks noChangeArrowheads="1"/>
          </p:cNvSpPr>
          <p:nvPr/>
        </p:nvSpPr>
        <p:spPr bwMode="auto">
          <a:xfrm>
            <a:off x="5981700" y="5867400"/>
            <a:ext cx="3619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accent2"/>
                </a:solidFill>
                <a:cs typeface="Times New Roman" pitchFamily="18" charset="0"/>
              </a:rPr>
              <a:t>re</a:t>
            </a:r>
            <a:r>
              <a:rPr lang="el-GR" altLang="en-US" baseline="30000" dirty="0">
                <a:solidFill>
                  <a:schemeClr val="accent2"/>
                </a:solidFill>
                <a:cs typeface="Times New Roman" pitchFamily="18" charset="0"/>
              </a:rPr>
              <a:t>θ</a:t>
            </a:r>
            <a:r>
              <a:rPr lang="en-US" altLang="en-US" baseline="30000" dirty="0" err="1">
                <a:solidFill>
                  <a:schemeClr val="accent2"/>
                </a:solidFill>
                <a:cs typeface="Times New Roman" pitchFamily="18" charset="0"/>
              </a:rPr>
              <a:t>i</a:t>
            </a:r>
            <a:r>
              <a:rPr lang="en-US" altLang="en-US" dirty="0">
                <a:solidFill>
                  <a:schemeClr val="accent2"/>
                </a:solidFill>
                <a:cs typeface="Times New Roman" pitchFamily="18" charset="0"/>
              </a:rPr>
              <a:t> = </a:t>
            </a:r>
            <a:r>
              <a:rPr lang="en-US" altLang="en-US" dirty="0" err="1">
                <a:solidFill>
                  <a:schemeClr val="accent2"/>
                </a:solidFill>
                <a:cs typeface="Times New Roman" pitchFamily="18" charset="0"/>
              </a:rPr>
              <a:t>rcos</a:t>
            </a:r>
            <a:r>
              <a:rPr lang="el-GR" altLang="en-US" dirty="0">
                <a:solidFill>
                  <a:schemeClr val="accent2"/>
                </a:solidFill>
              </a:rPr>
              <a:t>θ</a:t>
            </a:r>
            <a:r>
              <a:rPr lang="en-US" altLang="en-US" dirty="0">
                <a:solidFill>
                  <a:schemeClr val="accent2"/>
                </a:solidFill>
              </a:rPr>
              <a:t> + </a:t>
            </a:r>
            <a:r>
              <a:rPr lang="en-US" altLang="en-US" dirty="0" err="1">
                <a:solidFill>
                  <a:schemeClr val="accent2"/>
                </a:solidFill>
              </a:rPr>
              <a:t>i</a:t>
            </a:r>
            <a:r>
              <a:rPr lang="en-US" altLang="en-US" dirty="0" err="1">
                <a:solidFill>
                  <a:schemeClr val="accent2"/>
                </a:solidFill>
                <a:sym typeface="Symbol"/>
              </a:rPr>
              <a:t></a:t>
            </a:r>
            <a:r>
              <a:rPr lang="en-US" altLang="en-US" dirty="0" err="1">
                <a:solidFill>
                  <a:schemeClr val="accent2"/>
                </a:solidFill>
              </a:rPr>
              <a:t>rsin</a:t>
            </a:r>
            <a:r>
              <a:rPr lang="el-GR" altLang="en-US" dirty="0">
                <a:solidFill>
                  <a:schemeClr val="accent2"/>
                </a:solidFill>
              </a:rPr>
              <a:t>θ</a:t>
            </a:r>
            <a:endParaRPr lang="en-US" altLang="en-US" dirty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altLang="en-US" dirty="0">
                <a:solidFill>
                  <a:schemeClr val="accent2"/>
                </a:solidFill>
              </a:rPr>
              <a:t>    e</a:t>
            </a:r>
            <a:r>
              <a:rPr lang="el-GR" altLang="en-US" baseline="30000" dirty="0">
                <a:solidFill>
                  <a:schemeClr val="accent2"/>
                </a:solidFill>
              </a:rPr>
              <a:t>θ</a:t>
            </a:r>
            <a:r>
              <a:rPr lang="en-US" altLang="en-US" baseline="30000" dirty="0" err="1">
                <a:solidFill>
                  <a:schemeClr val="accent2"/>
                </a:solidFill>
              </a:rPr>
              <a:t>i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  <a:cs typeface="Times New Roman" pitchFamily="18" charset="0"/>
              </a:rPr>
              <a:t>× </a:t>
            </a:r>
            <a:r>
              <a:rPr lang="en-US" altLang="en-US" dirty="0">
                <a:solidFill>
                  <a:schemeClr val="accent2"/>
                </a:solidFill>
              </a:rPr>
              <a:t>e</a:t>
            </a:r>
            <a:r>
              <a:rPr lang="el-GR" altLang="en-US" baseline="30000" dirty="0">
                <a:solidFill>
                  <a:schemeClr val="accent2"/>
                </a:solidFill>
                <a:cs typeface="Times New Roman" pitchFamily="18" charset="0"/>
              </a:rPr>
              <a:t>α</a:t>
            </a:r>
            <a:r>
              <a:rPr lang="en-US" altLang="en-US" baseline="30000" dirty="0" err="1">
                <a:solidFill>
                  <a:schemeClr val="accent2"/>
                </a:solidFill>
                <a:cs typeface="Times New Roman" pitchFamily="18" charset="0"/>
              </a:rPr>
              <a:t>i</a:t>
            </a:r>
            <a:r>
              <a:rPr lang="en-US" altLang="en-US" dirty="0">
                <a:solidFill>
                  <a:schemeClr val="accent2"/>
                </a:solidFill>
                <a:cs typeface="Times New Roman" pitchFamily="18" charset="0"/>
              </a:rPr>
              <a:t> = </a:t>
            </a:r>
            <a:r>
              <a:rPr lang="en-US" altLang="en-US" dirty="0">
                <a:solidFill>
                  <a:schemeClr val="accent2"/>
                </a:solidFill>
              </a:rPr>
              <a:t>e</a:t>
            </a:r>
            <a:r>
              <a:rPr lang="en-US" altLang="en-US" baseline="30000" dirty="0">
                <a:solidFill>
                  <a:schemeClr val="accent2"/>
                </a:solidFill>
              </a:rPr>
              <a:t>(</a:t>
            </a:r>
            <a:r>
              <a:rPr lang="el-GR" altLang="en-US" baseline="30000" dirty="0">
                <a:solidFill>
                  <a:schemeClr val="accent2"/>
                </a:solidFill>
              </a:rPr>
              <a:t>θ</a:t>
            </a:r>
            <a:r>
              <a:rPr lang="en-US" altLang="en-US" baseline="30000" dirty="0">
                <a:solidFill>
                  <a:schemeClr val="accent2"/>
                </a:solidFill>
              </a:rPr>
              <a:t>+</a:t>
            </a:r>
            <a:r>
              <a:rPr lang="el-GR" altLang="en-US" baseline="30000" dirty="0">
                <a:solidFill>
                  <a:schemeClr val="accent2"/>
                </a:solidFill>
              </a:rPr>
              <a:t>α</a:t>
            </a:r>
            <a:r>
              <a:rPr lang="en-US" altLang="en-US" baseline="30000" dirty="0">
                <a:solidFill>
                  <a:schemeClr val="accent2"/>
                </a:solidFill>
              </a:rPr>
              <a:t>)</a:t>
            </a:r>
            <a:r>
              <a:rPr lang="en-US" altLang="en-US" baseline="30000" dirty="0" err="1">
                <a:solidFill>
                  <a:schemeClr val="accent2"/>
                </a:solidFill>
              </a:rPr>
              <a:t>i</a:t>
            </a:r>
            <a:endParaRPr lang="el-GR" altLang="en-US" baseline="30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334000"/>
            <a:ext cx="6400800" cy="1066800"/>
          </a:xfrm>
        </p:spPr>
        <p:txBody>
          <a:bodyPr/>
          <a:lstStyle/>
          <a:p>
            <a:r>
              <a:rPr lang="en-US" sz="2800" dirty="0"/>
              <a:t>Sum of sine waves gives anything</a:t>
            </a:r>
          </a:p>
        </p:txBody>
      </p:sp>
      <p:pic>
        <p:nvPicPr>
          <p:cNvPr id="193538" name="Picture 2" descr="C:\Users\home\Documents\safe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0100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drawing of a person's face&#10;&#10;Description automatically generated">
            <a:extLst>
              <a:ext uri="{FF2B5EF4-FFF2-40B4-BE49-F238E27FC236}">
                <a16:creationId xmlns:a16="http://schemas.microsoft.com/office/drawing/2014/main" id="{2A0EE3ED-9CBF-A242-67AD-28B95F6FB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2895600" cy="4352925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1D68FF49-2BC6-E24B-ABB1-370366DA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17161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3055938" y="2452688"/>
            <a:ext cx="3429000" cy="3276600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2881313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rot="-5400000">
            <a:off x="2860675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5" name="Text Box 21"/>
          <p:cNvSpPr txBox="1">
            <a:spLocks noChangeArrowheads="1"/>
          </p:cNvSpPr>
          <p:nvPr/>
        </p:nvSpPr>
        <p:spPr bwMode="auto">
          <a:xfrm>
            <a:off x="6456363" y="30003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2979738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6451600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68" name="Oval 9"/>
          <p:cNvSpPr>
            <a:spLocks noChangeArrowheads="1"/>
          </p:cNvSpPr>
          <p:nvPr/>
        </p:nvSpPr>
        <p:spPr bwMode="auto">
          <a:xfrm>
            <a:off x="5929313" y="285591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69" name="Oval 11"/>
          <p:cNvSpPr>
            <a:spLocks noChangeArrowheads="1"/>
          </p:cNvSpPr>
          <p:nvPr/>
        </p:nvSpPr>
        <p:spPr bwMode="auto">
          <a:xfrm>
            <a:off x="6288088" y="33559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70" name="Oval 12"/>
          <p:cNvSpPr>
            <a:spLocks noChangeArrowheads="1"/>
          </p:cNvSpPr>
          <p:nvPr/>
        </p:nvSpPr>
        <p:spPr bwMode="auto">
          <a:xfrm rot="-5400000">
            <a:off x="4700588" y="237648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71" name="Oval 13"/>
          <p:cNvSpPr>
            <a:spLocks noChangeArrowheads="1"/>
          </p:cNvSpPr>
          <p:nvPr/>
        </p:nvSpPr>
        <p:spPr bwMode="auto">
          <a:xfrm rot="-5400000">
            <a:off x="3524250" y="28225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72" name="Oval 14"/>
          <p:cNvSpPr>
            <a:spLocks noChangeArrowheads="1"/>
          </p:cNvSpPr>
          <p:nvPr/>
        </p:nvSpPr>
        <p:spPr bwMode="auto">
          <a:xfrm rot="-5400000">
            <a:off x="3132138" y="334486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73" name="Oval 15"/>
          <p:cNvSpPr>
            <a:spLocks noChangeArrowheads="1"/>
          </p:cNvSpPr>
          <p:nvPr/>
        </p:nvSpPr>
        <p:spPr bwMode="auto">
          <a:xfrm rot="-5400000">
            <a:off x="4046538" y="2497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grpSp>
        <p:nvGrpSpPr>
          <p:cNvPr id="40974" name="Group 16"/>
          <p:cNvGrpSpPr>
            <a:grpSpLocks/>
          </p:cNvGrpSpPr>
          <p:nvPr/>
        </p:nvGrpSpPr>
        <p:grpSpPr bwMode="auto">
          <a:xfrm flipV="1">
            <a:off x="3121025" y="4673600"/>
            <a:ext cx="3308350" cy="1131888"/>
            <a:chOff x="2016" y="1056"/>
            <a:chExt cx="2084" cy="713"/>
          </a:xfrm>
        </p:grpSpPr>
        <p:sp>
          <p:nvSpPr>
            <p:cNvPr id="41002" name="Oval 17"/>
            <p:cNvSpPr>
              <a:spLocks noChangeArrowheads="1"/>
            </p:cNvSpPr>
            <p:nvPr/>
          </p:nvSpPr>
          <p:spPr bwMode="auto">
            <a:xfrm>
              <a:off x="3778" y="1358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3" name="Oval 18"/>
            <p:cNvSpPr>
              <a:spLocks noChangeArrowheads="1"/>
            </p:cNvSpPr>
            <p:nvPr/>
          </p:nvSpPr>
          <p:spPr bwMode="auto">
            <a:xfrm>
              <a:off x="3367" y="1111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4" name="Oval 19"/>
            <p:cNvSpPr>
              <a:spLocks noChangeArrowheads="1"/>
            </p:cNvSpPr>
            <p:nvPr/>
          </p:nvSpPr>
          <p:spPr bwMode="auto">
            <a:xfrm>
              <a:off x="4004" y="167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5" name="Oval 20"/>
            <p:cNvSpPr>
              <a:spLocks noChangeArrowheads="1"/>
            </p:cNvSpPr>
            <p:nvPr/>
          </p:nvSpPr>
          <p:spPr bwMode="auto">
            <a:xfrm rot="-5400000">
              <a:off x="3004" y="1056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6" name="Oval 21"/>
            <p:cNvSpPr>
              <a:spLocks noChangeArrowheads="1"/>
            </p:cNvSpPr>
            <p:nvPr/>
          </p:nvSpPr>
          <p:spPr bwMode="auto">
            <a:xfrm rot="-5400000">
              <a:off x="2263" y="1337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7" name="Oval 22"/>
            <p:cNvSpPr>
              <a:spLocks noChangeArrowheads="1"/>
            </p:cNvSpPr>
            <p:nvPr/>
          </p:nvSpPr>
          <p:spPr bwMode="auto">
            <a:xfrm rot="-5400000">
              <a:off x="2016" y="1666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8" name="Oval 23"/>
            <p:cNvSpPr>
              <a:spLocks noChangeArrowheads="1"/>
            </p:cNvSpPr>
            <p:nvPr/>
          </p:nvSpPr>
          <p:spPr bwMode="auto">
            <a:xfrm rot="-5400000">
              <a:off x="2592" y="1132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40975" name="Text Box 21"/>
          <p:cNvSpPr txBox="1">
            <a:spLocks noChangeArrowheads="1"/>
          </p:cNvSpPr>
          <p:nvPr/>
        </p:nvSpPr>
        <p:spPr bwMode="auto">
          <a:xfrm>
            <a:off x="6673850" y="38242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0976" name="Text Box 21"/>
          <p:cNvSpPr txBox="1">
            <a:spLocks noChangeArrowheads="1"/>
          </p:cNvSpPr>
          <p:nvPr/>
        </p:nvSpPr>
        <p:spPr bwMode="auto">
          <a:xfrm>
            <a:off x="5999163" y="23907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0977" name="Text Box 21"/>
          <p:cNvSpPr txBox="1">
            <a:spLocks noChangeArrowheads="1"/>
          </p:cNvSpPr>
          <p:nvPr/>
        </p:nvSpPr>
        <p:spPr bwMode="auto">
          <a:xfrm>
            <a:off x="4449763" y="17668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40978" name="Text Box 21"/>
          <p:cNvSpPr txBox="1">
            <a:spLocks noChangeArrowheads="1"/>
          </p:cNvSpPr>
          <p:nvPr/>
        </p:nvSpPr>
        <p:spPr bwMode="auto">
          <a:xfrm>
            <a:off x="3625850" y="193992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40979" name="Text Box 21"/>
          <p:cNvSpPr txBox="1">
            <a:spLocks noChangeArrowheads="1"/>
          </p:cNvSpPr>
          <p:nvPr/>
        </p:nvSpPr>
        <p:spPr bwMode="auto">
          <a:xfrm>
            <a:off x="2903538" y="23145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2417763" y="2978150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2189163" y="37623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40982" name="Text Box 21"/>
          <p:cNvSpPr txBox="1">
            <a:spLocks noChangeArrowheads="1"/>
          </p:cNvSpPr>
          <p:nvPr/>
        </p:nvSpPr>
        <p:spPr bwMode="auto">
          <a:xfrm>
            <a:off x="2341563" y="46624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40983" name="Text Box 21"/>
          <p:cNvSpPr txBox="1">
            <a:spLocks noChangeArrowheads="1"/>
          </p:cNvSpPr>
          <p:nvPr/>
        </p:nvSpPr>
        <p:spPr bwMode="auto">
          <a:xfrm>
            <a:off x="2690813" y="5286375"/>
            <a:ext cx="911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0984" name="Text Box 21"/>
          <p:cNvSpPr txBox="1">
            <a:spLocks noChangeArrowheads="1"/>
          </p:cNvSpPr>
          <p:nvPr/>
        </p:nvSpPr>
        <p:spPr bwMode="auto">
          <a:xfrm>
            <a:off x="3376613" y="57292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0985" name="Text Box 21"/>
          <p:cNvSpPr txBox="1">
            <a:spLocks noChangeArrowheads="1"/>
          </p:cNvSpPr>
          <p:nvPr/>
        </p:nvSpPr>
        <p:spPr bwMode="auto">
          <a:xfrm>
            <a:off x="4262438" y="58816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40986" name="Text Box 21"/>
          <p:cNvSpPr txBox="1">
            <a:spLocks noChangeArrowheads="1"/>
          </p:cNvSpPr>
          <p:nvPr/>
        </p:nvSpPr>
        <p:spPr bwMode="auto">
          <a:xfrm>
            <a:off x="5129213" y="56530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40987" name="Text Box 21"/>
          <p:cNvSpPr txBox="1">
            <a:spLocks noChangeArrowheads="1"/>
          </p:cNvSpPr>
          <p:nvPr/>
        </p:nvSpPr>
        <p:spPr bwMode="auto">
          <a:xfrm>
            <a:off x="5902325" y="51958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40988" name="Text Box 21"/>
          <p:cNvSpPr txBox="1">
            <a:spLocks noChangeArrowheads="1"/>
          </p:cNvSpPr>
          <p:nvPr/>
        </p:nvSpPr>
        <p:spPr bwMode="auto">
          <a:xfrm>
            <a:off x="6364288" y="45862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40989" name="Rectangle 40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40990" name="Text Box 215"/>
          <p:cNvSpPr txBox="1">
            <a:spLocks noChangeArrowheads="1"/>
          </p:cNvSpPr>
          <p:nvPr/>
        </p:nvSpPr>
        <p:spPr bwMode="auto">
          <a:xfrm>
            <a:off x="773113" y="838200"/>
            <a:ext cx="2732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chemeClr val="accent1"/>
                </a:solidFill>
              </a:rPr>
              <a:t>16</a:t>
            </a:r>
            <a:r>
              <a:rPr lang="en-US" altLang="en-US" i="1" baseline="30000">
                <a:solidFill>
                  <a:schemeClr val="accent1"/>
                </a:solidFill>
              </a:rPr>
              <a:t>th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roots of unity</a:t>
            </a:r>
            <a:endParaRPr lang="en-US" altLang="en-US" baseline="30000">
              <a:solidFill>
                <a:schemeClr val="tx2"/>
              </a:solidFill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057400" y="1219200"/>
            <a:ext cx="3348038" cy="552450"/>
            <a:chOff x="2772" y="493"/>
            <a:chExt cx="2109" cy="348"/>
          </a:xfrm>
        </p:grpSpPr>
        <p:sp>
          <p:nvSpPr>
            <p:cNvPr id="41000" name="AutoShape 53"/>
            <p:cNvSpPr>
              <a:spLocks noChangeArrowheads="1"/>
            </p:cNvSpPr>
            <p:nvPr/>
          </p:nvSpPr>
          <p:spPr bwMode="auto">
            <a:xfrm>
              <a:off x="2772" y="553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1001" name="Rectangle 54"/>
            <p:cNvSpPr>
              <a:spLocks noChangeArrowheads="1"/>
            </p:cNvSpPr>
            <p:nvPr/>
          </p:nvSpPr>
          <p:spPr bwMode="auto">
            <a:xfrm>
              <a:off x="2970" y="493"/>
              <a:ext cx="19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square each of them</a:t>
              </a:r>
            </a:p>
          </p:txBody>
        </p:sp>
      </p:grpSp>
      <p:sp>
        <p:nvSpPr>
          <p:cNvPr id="40992" name="Oval 57"/>
          <p:cNvSpPr>
            <a:spLocks noChangeArrowheads="1"/>
          </p:cNvSpPr>
          <p:nvPr/>
        </p:nvSpPr>
        <p:spPr bwMode="auto">
          <a:xfrm>
            <a:off x="5334000" y="247491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0993" name="Text Box 21"/>
          <p:cNvSpPr txBox="1">
            <a:spLocks noChangeArrowheads="1"/>
          </p:cNvSpPr>
          <p:nvPr/>
        </p:nvSpPr>
        <p:spPr bwMode="auto">
          <a:xfrm>
            <a:off x="5270500" y="1909763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99071" name="Line 63"/>
          <p:cNvSpPr>
            <a:spLocks noChangeShapeType="1"/>
          </p:cNvSpPr>
          <p:nvPr/>
        </p:nvSpPr>
        <p:spPr bwMode="auto">
          <a:xfrm flipH="1">
            <a:off x="3711575" y="2579688"/>
            <a:ext cx="1600200" cy="3048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9072" name="Line 64"/>
          <p:cNvSpPr>
            <a:spLocks noChangeShapeType="1"/>
          </p:cNvSpPr>
          <p:nvPr/>
        </p:nvSpPr>
        <p:spPr bwMode="auto">
          <a:xfrm flipH="1" flipV="1">
            <a:off x="3657600" y="3048000"/>
            <a:ext cx="436563" cy="2449513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2057400" y="1524000"/>
            <a:ext cx="2255838" cy="552450"/>
            <a:chOff x="2772" y="493"/>
            <a:chExt cx="1421" cy="348"/>
          </a:xfrm>
        </p:grpSpPr>
        <p:sp>
          <p:nvSpPr>
            <p:cNvPr id="40998" name="AutoShape 66"/>
            <p:cNvSpPr>
              <a:spLocks noChangeArrowheads="1"/>
            </p:cNvSpPr>
            <p:nvPr/>
          </p:nvSpPr>
          <p:spPr bwMode="auto">
            <a:xfrm>
              <a:off x="2772" y="553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0999" name="Rectangle 67"/>
            <p:cNvSpPr>
              <a:spLocks noChangeArrowheads="1"/>
            </p:cNvSpPr>
            <p:nvPr/>
          </p:nvSpPr>
          <p:spPr bwMode="auto">
            <a:xfrm>
              <a:off x="2966" y="493"/>
              <a:ext cx="1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and collapse</a:t>
              </a:r>
            </a:p>
          </p:txBody>
        </p:sp>
      </p:grpSp>
      <p:sp>
        <p:nvSpPr>
          <p:cNvPr id="40997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99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9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9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9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9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71" grpId="0" animBg="1"/>
      <p:bldP spid="2990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3055938" y="2452688"/>
            <a:ext cx="3429000" cy="3276600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2881313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rot="-5400000">
            <a:off x="2860675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9" name="Oval 6"/>
          <p:cNvSpPr>
            <a:spLocks noChangeArrowheads="1"/>
          </p:cNvSpPr>
          <p:nvPr/>
        </p:nvSpPr>
        <p:spPr bwMode="auto">
          <a:xfrm>
            <a:off x="2979738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6451600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5929313" y="285591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1992" name="Oval 10"/>
          <p:cNvSpPr>
            <a:spLocks noChangeArrowheads="1"/>
          </p:cNvSpPr>
          <p:nvPr/>
        </p:nvSpPr>
        <p:spPr bwMode="auto">
          <a:xfrm rot="-5400000">
            <a:off x="4700588" y="237648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1993" name="Oval 11"/>
          <p:cNvSpPr>
            <a:spLocks noChangeArrowheads="1"/>
          </p:cNvSpPr>
          <p:nvPr/>
        </p:nvSpPr>
        <p:spPr bwMode="auto">
          <a:xfrm rot="-5400000">
            <a:off x="3524250" y="28225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1994" name="Oval 15"/>
          <p:cNvSpPr>
            <a:spLocks noChangeArrowheads="1"/>
          </p:cNvSpPr>
          <p:nvPr/>
        </p:nvSpPr>
        <p:spPr bwMode="auto">
          <a:xfrm flipV="1">
            <a:off x="5918200" y="517366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1995" name="Oval 18"/>
          <p:cNvSpPr>
            <a:spLocks noChangeArrowheads="1"/>
          </p:cNvSpPr>
          <p:nvPr/>
        </p:nvSpPr>
        <p:spPr bwMode="auto">
          <a:xfrm rot="5400000" flipV="1">
            <a:off x="4689475" y="565308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1996" name="Oval 19"/>
          <p:cNvSpPr>
            <a:spLocks noChangeArrowheads="1"/>
          </p:cNvSpPr>
          <p:nvPr/>
        </p:nvSpPr>
        <p:spPr bwMode="auto">
          <a:xfrm rot="5400000" flipV="1">
            <a:off x="3513138" y="5207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1997" name="Text Box 21"/>
          <p:cNvSpPr txBox="1">
            <a:spLocks noChangeArrowheads="1"/>
          </p:cNvSpPr>
          <p:nvPr/>
        </p:nvSpPr>
        <p:spPr bwMode="auto">
          <a:xfrm>
            <a:off x="6673850" y="38242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1998" name="Text Box 21"/>
          <p:cNvSpPr txBox="1">
            <a:spLocks noChangeArrowheads="1"/>
          </p:cNvSpPr>
          <p:nvPr/>
        </p:nvSpPr>
        <p:spPr bwMode="auto">
          <a:xfrm>
            <a:off x="5999163" y="23907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1999" name="Text Box 21"/>
          <p:cNvSpPr txBox="1">
            <a:spLocks noChangeArrowheads="1"/>
          </p:cNvSpPr>
          <p:nvPr/>
        </p:nvSpPr>
        <p:spPr bwMode="auto">
          <a:xfrm>
            <a:off x="4449763" y="17668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42000" name="Text Box 21"/>
          <p:cNvSpPr txBox="1">
            <a:spLocks noChangeArrowheads="1"/>
          </p:cNvSpPr>
          <p:nvPr/>
        </p:nvSpPr>
        <p:spPr bwMode="auto">
          <a:xfrm>
            <a:off x="2903538" y="23145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42001" name="Text Box 21"/>
          <p:cNvSpPr txBox="1">
            <a:spLocks noChangeArrowheads="1"/>
          </p:cNvSpPr>
          <p:nvPr/>
        </p:nvSpPr>
        <p:spPr bwMode="auto">
          <a:xfrm>
            <a:off x="2189163" y="37623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42002" name="Text Box 21"/>
          <p:cNvSpPr txBox="1">
            <a:spLocks noChangeArrowheads="1"/>
          </p:cNvSpPr>
          <p:nvPr/>
        </p:nvSpPr>
        <p:spPr bwMode="auto">
          <a:xfrm>
            <a:off x="2690813" y="5286375"/>
            <a:ext cx="911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2003" name="Text Box 21"/>
          <p:cNvSpPr txBox="1">
            <a:spLocks noChangeArrowheads="1"/>
          </p:cNvSpPr>
          <p:nvPr/>
        </p:nvSpPr>
        <p:spPr bwMode="auto">
          <a:xfrm>
            <a:off x="4262438" y="58816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42004" name="Text Box 21"/>
          <p:cNvSpPr txBox="1">
            <a:spLocks noChangeArrowheads="1"/>
          </p:cNvSpPr>
          <p:nvPr/>
        </p:nvSpPr>
        <p:spPr bwMode="auto">
          <a:xfrm>
            <a:off x="5902325" y="51958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42005" name="Rectangle 36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42006" name="Text Box 215"/>
          <p:cNvSpPr txBox="1">
            <a:spLocks noChangeArrowheads="1"/>
          </p:cNvSpPr>
          <p:nvPr/>
        </p:nvSpPr>
        <p:spPr bwMode="auto">
          <a:xfrm>
            <a:off x="773113" y="838200"/>
            <a:ext cx="2732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chemeClr val="accent1"/>
                </a:solidFill>
              </a:rPr>
              <a:t>16</a:t>
            </a:r>
            <a:r>
              <a:rPr lang="en-US" altLang="en-US" i="1" baseline="30000">
                <a:solidFill>
                  <a:schemeClr val="accent1"/>
                </a:solidFill>
              </a:rPr>
              <a:t>th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roots of unity</a:t>
            </a:r>
            <a:endParaRPr lang="en-US" altLang="en-US" baseline="30000">
              <a:solidFill>
                <a:schemeClr val="tx2"/>
              </a:solidFill>
            </a:endParaRPr>
          </a:p>
        </p:txBody>
      </p:sp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152400" y="1995488"/>
            <a:ext cx="2765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/>
              <a:t>Are these special?</a:t>
            </a:r>
          </a:p>
        </p:txBody>
      </p:sp>
      <p:grpSp>
        <p:nvGrpSpPr>
          <p:cNvPr id="42008" name="Group 52"/>
          <p:cNvGrpSpPr>
            <a:grpSpLocks/>
          </p:cNvGrpSpPr>
          <p:nvPr/>
        </p:nvGrpSpPr>
        <p:grpSpPr bwMode="auto">
          <a:xfrm>
            <a:off x="2057400" y="1219200"/>
            <a:ext cx="3348038" cy="552450"/>
            <a:chOff x="2772" y="493"/>
            <a:chExt cx="2109" cy="348"/>
          </a:xfrm>
        </p:grpSpPr>
        <p:sp>
          <p:nvSpPr>
            <p:cNvPr id="42013" name="AutoShape 53"/>
            <p:cNvSpPr>
              <a:spLocks noChangeArrowheads="1"/>
            </p:cNvSpPr>
            <p:nvPr/>
          </p:nvSpPr>
          <p:spPr bwMode="auto">
            <a:xfrm>
              <a:off x="2772" y="553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2014" name="Rectangle 54"/>
            <p:cNvSpPr>
              <a:spLocks noChangeArrowheads="1"/>
            </p:cNvSpPr>
            <p:nvPr/>
          </p:nvSpPr>
          <p:spPr bwMode="auto">
            <a:xfrm>
              <a:off x="2970" y="493"/>
              <a:ext cx="19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square each of them</a:t>
              </a:r>
            </a:p>
          </p:txBody>
        </p:sp>
      </p:grpSp>
      <p:grpSp>
        <p:nvGrpSpPr>
          <p:cNvPr id="42009" name="Group 55"/>
          <p:cNvGrpSpPr>
            <a:grpSpLocks/>
          </p:cNvGrpSpPr>
          <p:nvPr/>
        </p:nvGrpSpPr>
        <p:grpSpPr bwMode="auto">
          <a:xfrm>
            <a:off x="2057400" y="1524000"/>
            <a:ext cx="2255838" cy="552450"/>
            <a:chOff x="2772" y="493"/>
            <a:chExt cx="1421" cy="348"/>
          </a:xfrm>
        </p:grpSpPr>
        <p:sp>
          <p:nvSpPr>
            <p:cNvPr id="42011" name="AutoShape 56"/>
            <p:cNvSpPr>
              <a:spLocks noChangeArrowheads="1"/>
            </p:cNvSpPr>
            <p:nvPr/>
          </p:nvSpPr>
          <p:spPr bwMode="auto">
            <a:xfrm>
              <a:off x="2772" y="553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2012" name="Rectangle 57"/>
            <p:cNvSpPr>
              <a:spLocks noChangeArrowheads="1"/>
            </p:cNvSpPr>
            <p:nvPr/>
          </p:nvSpPr>
          <p:spPr bwMode="auto">
            <a:xfrm>
              <a:off x="2966" y="493"/>
              <a:ext cx="1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and collapse</a:t>
              </a:r>
            </a:p>
          </p:txBody>
        </p:sp>
      </p:grpSp>
      <p:sp>
        <p:nvSpPr>
          <p:cNvPr id="42010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0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3055938" y="2452688"/>
            <a:ext cx="3429000" cy="3276600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2881313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rot="-5400000">
            <a:off x="2860675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2979738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451600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3015" name="Oval 8"/>
          <p:cNvSpPr>
            <a:spLocks noChangeArrowheads="1"/>
          </p:cNvSpPr>
          <p:nvPr/>
        </p:nvSpPr>
        <p:spPr bwMode="auto">
          <a:xfrm rot="-5400000">
            <a:off x="4700588" y="237648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3016" name="Oval 11"/>
          <p:cNvSpPr>
            <a:spLocks noChangeArrowheads="1"/>
          </p:cNvSpPr>
          <p:nvPr/>
        </p:nvSpPr>
        <p:spPr bwMode="auto">
          <a:xfrm rot="5400000" flipV="1">
            <a:off x="4689475" y="565308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513138" y="2822575"/>
            <a:ext cx="2568575" cy="2536825"/>
            <a:chOff x="2213" y="1778"/>
            <a:chExt cx="1618" cy="1598"/>
          </a:xfrm>
        </p:grpSpPr>
        <p:sp>
          <p:nvSpPr>
            <p:cNvPr id="43038" name="Oval 7"/>
            <p:cNvSpPr>
              <a:spLocks noChangeArrowheads="1"/>
            </p:cNvSpPr>
            <p:nvPr/>
          </p:nvSpPr>
          <p:spPr bwMode="auto">
            <a:xfrm>
              <a:off x="3735" y="1799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3039" name="Oval 9"/>
            <p:cNvSpPr>
              <a:spLocks noChangeArrowheads="1"/>
            </p:cNvSpPr>
            <p:nvPr/>
          </p:nvSpPr>
          <p:spPr bwMode="auto">
            <a:xfrm rot="-5400000">
              <a:off x="2220" y="1778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3040" name="Oval 10"/>
            <p:cNvSpPr>
              <a:spLocks noChangeArrowheads="1"/>
            </p:cNvSpPr>
            <p:nvPr/>
          </p:nvSpPr>
          <p:spPr bwMode="auto">
            <a:xfrm flipV="1">
              <a:off x="3728" y="3259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3041" name="Oval 12"/>
            <p:cNvSpPr>
              <a:spLocks noChangeArrowheads="1"/>
            </p:cNvSpPr>
            <p:nvPr/>
          </p:nvSpPr>
          <p:spPr bwMode="auto">
            <a:xfrm rot="5400000" flipV="1">
              <a:off x="2213" y="3280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303117" name="Text Box 21"/>
          <p:cNvSpPr txBox="1">
            <a:spLocks noChangeArrowheads="1"/>
          </p:cNvSpPr>
          <p:nvPr/>
        </p:nvSpPr>
        <p:spPr bwMode="auto">
          <a:xfrm>
            <a:off x="6734175" y="3824288"/>
            <a:ext cx="669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8</a:t>
            </a:r>
            <a:r>
              <a:rPr lang="en-US" altLang="en-US" baseline="300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03118" name="Text Box 21"/>
          <p:cNvSpPr txBox="1">
            <a:spLocks noChangeArrowheads="1"/>
          </p:cNvSpPr>
          <p:nvPr/>
        </p:nvSpPr>
        <p:spPr bwMode="auto">
          <a:xfrm>
            <a:off x="6059488" y="2390775"/>
            <a:ext cx="66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8</a:t>
            </a:r>
            <a:r>
              <a:rPr lang="en-US" altLang="en-US" baseline="30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03119" name="Text Box 21"/>
          <p:cNvSpPr txBox="1">
            <a:spLocks noChangeArrowheads="1"/>
          </p:cNvSpPr>
          <p:nvPr/>
        </p:nvSpPr>
        <p:spPr bwMode="auto">
          <a:xfrm>
            <a:off x="4510088" y="1766888"/>
            <a:ext cx="669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8</a:t>
            </a:r>
            <a:r>
              <a:rPr lang="en-US" altLang="en-US" baseline="30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03120" name="Text Box 21"/>
          <p:cNvSpPr txBox="1">
            <a:spLocks noChangeArrowheads="1"/>
          </p:cNvSpPr>
          <p:nvPr/>
        </p:nvSpPr>
        <p:spPr bwMode="auto">
          <a:xfrm>
            <a:off x="2963863" y="2314575"/>
            <a:ext cx="66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8</a:t>
            </a:r>
            <a:r>
              <a:rPr lang="en-US" altLang="en-US" baseline="30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03121" name="Text Box 21"/>
          <p:cNvSpPr txBox="1">
            <a:spLocks noChangeArrowheads="1"/>
          </p:cNvSpPr>
          <p:nvPr/>
        </p:nvSpPr>
        <p:spPr bwMode="auto">
          <a:xfrm>
            <a:off x="2249488" y="3762375"/>
            <a:ext cx="66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8</a:t>
            </a:r>
            <a:r>
              <a:rPr lang="en-US" altLang="en-US" baseline="300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03122" name="Text Box 21"/>
          <p:cNvSpPr txBox="1">
            <a:spLocks noChangeArrowheads="1"/>
          </p:cNvSpPr>
          <p:nvPr/>
        </p:nvSpPr>
        <p:spPr bwMode="auto">
          <a:xfrm>
            <a:off x="2811463" y="5286375"/>
            <a:ext cx="66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8</a:t>
            </a:r>
            <a:r>
              <a:rPr lang="en-US" altLang="en-US" baseline="3000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03123" name="Text Box 21"/>
          <p:cNvSpPr txBox="1">
            <a:spLocks noChangeArrowheads="1"/>
          </p:cNvSpPr>
          <p:nvPr/>
        </p:nvSpPr>
        <p:spPr bwMode="auto">
          <a:xfrm>
            <a:off x="4383088" y="5881688"/>
            <a:ext cx="669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8</a:t>
            </a:r>
            <a:r>
              <a:rPr lang="en-US" altLang="en-US" baseline="3000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03124" name="Text Box 21"/>
          <p:cNvSpPr txBox="1">
            <a:spLocks noChangeArrowheads="1"/>
          </p:cNvSpPr>
          <p:nvPr/>
        </p:nvSpPr>
        <p:spPr bwMode="auto">
          <a:xfrm>
            <a:off x="6022975" y="5195888"/>
            <a:ext cx="669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8</a:t>
            </a:r>
            <a:r>
              <a:rPr lang="en-US" altLang="en-US" baseline="3000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43026" name="Rectangle 21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6" name="Text Box 215"/>
          <p:cNvSpPr txBox="1">
            <a:spLocks noChangeArrowheads="1"/>
          </p:cNvSpPr>
          <p:nvPr/>
        </p:nvSpPr>
        <p:spPr bwMode="auto">
          <a:xfrm>
            <a:off x="773113" y="838200"/>
            <a:ext cx="2554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chemeClr val="accent1"/>
                </a:solidFill>
              </a:rPr>
              <a:t>8</a:t>
            </a:r>
            <a:r>
              <a:rPr lang="en-US" altLang="en-US" i="1" baseline="30000">
                <a:solidFill>
                  <a:schemeClr val="accent1"/>
                </a:solidFill>
              </a:rPr>
              <a:t>th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roots of unity</a:t>
            </a:r>
            <a:endParaRPr lang="en-US" altLang="en-US" baseline="30000">
              <a:solidFill>
                <a:schemeClr val="tx2"/>
              </a:solidFill>
            </a:endParaRPr>
          </a:p>
        </p:txBody>
      </p:sp>
      <p:sp>
        <p:nvSpPr>
          <p:cNvPr id="303130" name="Rectangle 26"/>
          <p:cNvSpPr>
            <a:spLocks noChangeArrowheads="1"/>
          </p:cNvSpPr>
          <p:nvPr/>
        </p:nvSpPr>
        <p:spPr bwMode="auto">
          <a:xfrm>
            <a:off x="152400" y="1995488"/>
            <a:ext cx="2765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/>
              <a:t>Are these special?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057400" y="1219200"/>
            <a:ext cx="3348038" cy="552450"/>
            <a:chOff x="2772" y="493"/>
            <a:chExt cx="2109" cy="348"/>
          </a:xfrm>
        </p:grpSpPr>
        <p:sp>
          <p:nvSpPr>
            <p:cNvPr id="43036" name="AutoShape 32"/>
            <p:cNvSpPr>
              <a:spLocks noChangeArrowheads="1"/>
            </p:cNvSpPr>
            <p:nvPr/>
          </p:nvSpPr>
          <p:spPr bwMode="auto">
            <a:xfrm>
              <a:off x="2772" y="553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3037" name="Rectangle 33"/>
            <p:cNvSpPr>
              <a:spLocks noChangeArrowheads="1"/>
            </p:cNvSpPr>
            <p:nvPr/>
          </p:nvSpPr>
          <p:spPr bwMode="auto">
            <a:xfrm>
              <a:off x="2970" y="493"/>
              <a:ext cx="19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square each of them</a:t>
              </a:r>
            </a:p>
          </p:txBody>
        </p:sp>
      </p:grpSp>
      <p:sp>
        <p:nvSpPr>
          <p:cNvPr id="303138" name="Line 34"/>
          <p:cNvSpPr>
            <a:spLocks noChangeShapeType="1"/>
          </p:cNvSpPr>
          <p:nvPr/>
        </p:nvSpPr>
        <p:spPr bwMode="auto">
          <a:xfrm flipH="1">
            <a:off x="3124200" y="2514600"/>
            <a:ext cx="1600200" cy="15240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3139" name="Line 35"/>
          <p:cNvSpPr>
            <a:spLocks noChangeShapeType="1"/>
          </p:cNvSpPr>
          <p:nvPr/>
        </p:nvSpPr>
        <p:spPr bwMode="auto">
          <a:xfrm flipH="1" flipV="1">
            <a:off x="3124200" y="4114800"/>
            <a:ext cx="1600200" cy="15240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057400" y="1524000"/>
            <a:ext cx="2255838" cy="552450"/>
            <a:chOff x="2772" y="493"/>
            <a:chExt cx="1421" cy="348"/>
          </a:xfrm>
        </p:grpSpPr>
        <p:sp>
          <p:nvSpPr>
            <p:cNvPr id="43034" name="AutoShape 37"/>
            <p:cNvSpPr>
              <a:spLocks noChangeArrowheads="1"/>
            </p:cNvSpPr>
            <p:nvPr/>
          </p:nvSpPr>
          <p:spPr bwMode="auto">
            <a:xfrm>
              <a:off x="2772" y="553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3035" name="Rectangle 38"/>
            <p:cNvSpPr>
              <a:spLocks noChangeArrowheads="1"/>
            </p:cNvSpPr>
            <p:nvPr/>
          </p:nvSpPr>
          <p:spPr bwMode="auto">
            <a:xfrm>
              <a:off x="2966" y="493"/>
              <a:ext cx="1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and collapse</a:t>
              </a:r>
            </a:p>
          </p:txBody>
        </p:sp>
      </p:grpSp>
      <p:sp>
        <p:nvSpPr>
          <p:cNvPr id="43033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7" grpId="0"/>
      <p:bldP spid="303118" grpId="0"/>
      <p:bldP spid="303118" grpId="1"/>
      <p:bldP spid="303119" grpId="0"/>
      <p:bldP spid="303120" grpId="0"/>
      <p:bldP spid="303120" grpId="1"/>
      <p:bldP spid="303121" grpId="0"/>
      <p:bldP spid="303122" grpId="0"/>
      <p:bldP spid="303122" grpId="1"/>
      <p:bldP spid="303123" grpId="0"/>
      <p:bldP spid="303124" grpId="0"/>
      <p:bldP spid="303124" grpId="1"/>
      <p:bldP spid="6" grpId="0"/>
      <p:bldP spid="303130" grpId="0"/>
      <p:bldP spid="303130" grpId="1"/>
      <p:bldP spid="303138" grpId="0" animBg="1"/>
      <p:bldP spid="303138" grpId="1" animBg="1"/>
      <p:bldP spid="303139" grpId="0" animBg="1"/>
      <p:bldP spid="30313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3055938" y="2452688"/>
            <a:ext cx="3429000" cy="3276600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2881313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-5400000">
            <a:off x="2860675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2979738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6451600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 rot="-5400000">
            <a:off x="4700588" y="237648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06184" name="Oval 8"/>
          <p:cNvSpPr>
            <a:spLocks noChangeArrowheads="1"/>
          </p:cNvSpPr>
          <p:nvPr/>
        </p:nvSpPr>
        <p:spPr bwMode="auto">
          <a:xfrm rot="5400000" flipV="1">
            <a:off x="4689475" y="565308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06190" name="Text Box 21"/>
          <p:cNvSpPr txBox="1">
            <a:spLocks noChangeArrowheads="1"/>
          </p:cNvSpPr>
          <p:nvPr/>
        </p:nvSpPr>
        <p:spPr bwMode="auto">
          <a:xfrm>
            <a:off x="6734175" y="3824288"/>
            <a:ext cx="669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4</a:t>
            </a:r>
            <a:r>
              <a:rPr lang="en-US" altLang="en-US" baseline="300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06192" name="Text Box 21"/>
          <p:cNvSpPr txBox="1">
            <a:spLocks noChangeArrowheads="1"/>
          </p:cNvSpPr>
          <p:nvPr/>
        </p:nvSpPr>
        <p:spPr bwMode="auto">
          <a:xfrm>
            <a:off x="4510088" y="1766888"/>
            <a:ext cx="669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4</a:t>
            </a:r>
            <a:r>
              <a:rPr lang="en-US" altLang="en-US" baseline="30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06194" name="Text Box 21"/>
          <p:cNvSpPr txBox="1">
            <a:spLocks noChangeArrowheads="1"/>
          </p:cNvSpPr>
          <p:nvPr/>
        </p:nvSpPr>
        <p:spPr bwMode="auto">
          <a:xfrm>
            <a:off x="2249488" y="3762375"/>
            <a:ext cx="66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4</a:t>
            </a:r>
            <a:r>
              <a:rPr lang="en-US" altLang="en-US" baseline="30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06196" name="Text Box 21"/>
          <p:cNvSpPr txBox="1">
            <a:spLocks noChangeArrowheads="1"/>
          </p:cNvSpPr>
          <p:nvPr/>
        </p:nvSpPr>
        <p:spPr bwMode="auto">
          <a:xfrm>
            <a:off x="4383088" y="5881688"/>
            <a:ext cx="669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4</a:t>
            </a:r>
            <a:r>
              <a:rPr lang="en-US" altLang="en-US" baseline="30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4045" name="Rectangle 2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6" name="Text Box 215"/>
          <p:cNvSpPr txBox="1">
            <a:spLocks noChangeArrowheads="1"/>
          </p:cNvSpPr>
          <p:nvPr/>
        </p:nvSpPr>
        <p:spPr bwMode="auto">
          <a:xfrm>
            <a:off x="773113" y="838200"/>
            <a:ext cx="2554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chemeClr val="accent1"/>
                </a:solidFill>
              </a:rPr>
              <a:t>4</a:t>
            </a:r>
            <a:r>
              <a:rPr lang="en-US" altLang="en-US" i="1" baseline="30000">
                <a:solidFill>
                  <a:schemeClr val="accent1"/>
                </a:solidFill>
              </a:rPr>
              <a:t>th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roots of unity</a:t>
            </a:r>
            <a:endParaRPr lang="en-US" altLang="en-US" baseline="30000">
              <a:solidFill>
                <a:schemeClr val="tx2"/>
              </a:solidFill>
            </a:endParaRPr>
          </a:p>
        </p:txBody>
      </p:sp>
      <p:sp>
        <p:nvSpPr>
          <p:cNvPr id="306204" name="Rectangle 28"/>
          <p:cNvSpPr>
            <a:spLocks noChangeArrowheads="1"/>
          </p:cNvSpPr>
          <p:nvPr/>
        </p:nvSpPr>
        <p:spPr bwMode="auto">
          <a:xfrm>
            <a:off x="152400" y="1995488"/>
            <a:ext cx="2765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/>
              <a:t>Are these special?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057400" y="1219200"/>
            <a:ext cx="3348038" cy="552450"/>
            <a:chOff x="2772" y="493"/>
            <a:chExt cx="2109" cy="348"/>
          </a:xfrm>
        </p:grpSpPr>
        <p:sp>
          <p:nvSpPr>
            <p:cNvPr id="44055" name="AutoShape 30"/>
            <p:cNvSpPr>
              <a:spLocks noChangeArrowheads="1"/>
            </p:cNvSpPr>
            <p:nvPr/>
          </p:nvSpPr>
          <p:spPr bwMode="auto">
            <a:xfrm>
              <a:off x="2772" y="553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4056" name="Rectangle 31"/>
            <p:cNvSpPr>
              <a:spLocks noChangeArrowheads="1"/>
            </p:cNvSpPr>
            <p:nvPr/>
          </p:nvSpPr>
          <p:spPr bwMode="auto">
            <a:xfrm>
              <a:off x="2970" y="493"/>
              <a:ext cx="19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square each of them</a:t>
              </a:r>
            </a:p>
          </p:txBody>
        </p:sp>
      </p:grpSp>
      <p:sp>
        <p:nvSpPr>
          <p:cNvPr id="306208" name="Line 32"/>
          <p:cNvSpPr>
            <a:spLocks noChangeShapeType="1"/>
          </p:cNvSpPr>
          <p:nvPr/>
        </p:nvSpPr>
        <p:spPr bwMode="auto">
          <a:xfrm flipH="1">
            <a:off x="3124200" y="2514600"/>
            <a:ext cx="1600200" cy="15240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6209" name="Line 33"/>
          <p:cNvSpPr>
            <a:spLocks noChangeShapeType="1"/>
          </p:cNvSpPr>
          <p:nvPr/>
        </p:nvSpPr>
        <p:spPr bwMode="auto">
          <a:xfrm flipH="1" flipV="1">
            <a:off x="3124200" y="4114800"/>
            <a:ext cx="1600200" cy="15240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057400" y="1524000"/>
            <a:ext cx="2255838" cy="552450"/>
            <a:chOff x="2772" y="493"/>
            <a:chExt cx="1421" cy="348"/>
          </a:xfrm>
        </p:grpSpPr>
        <p:sp>
          <p:nvSpPr>
            <p:cNvPr id="44053" name="AutoShape 35"/>
            <p:cNvSpPr>
              <a:spLocks noChangeArrowheads="1"/>
            </p:cNvSpPr>
            <p:nvPr/>
          </p:nvSpPr>
          <p:spPr bwMode="auto">
            <a:xfrm>
              <a:off x="2772" y="553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4054" name="Rectangle 36"/>
            <p:cNvSpPr>
              <a:spLocks noChangeArrowheads="1"/>
            </p:cNvSpPr>
            <p:nvPr/>
          </p:nvSpPr>
          <p:spPr bwMode="auto">
            <a:xfrm>
              <a:off x="2966" y="493"/>
              <a:ext cx="1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and collapse</a:t>
              </a:r>
            </a:p>
          </p:txBody>
        </p:sp>
      </p:grpSp>
      <p:sp>
        <p:nvSpPr>
          <p:cNvPr id="44052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3" grpId="0" animBg="1"/>
      <p:bldP spid="306184" grpId="0" animBg="1"/>
      <p:bldP spid="306190" grpId="0"/>
      <p:bldP spid="306192" grpId="0"/>
      <p:bldP spid="306192" grpId="1"/>
      <p:bldP spid="306194" grpId="0"/>
      <p:bldP spid="306196" grpId="0"/>
      <p:bldP spid="306196" grpId="1"/>
      <p:bldP spid="6" grpId="0"/>
      <p:bldP spid="306204" grpId="0"/>
      <p:bldP spid="306204" grpId="1"/>
      <p:bldP spid="306208" grpId="0" animBg="1"/>
      <p:bldP spid="306208" grpId="1" animBg="1"/>
      <p:bldP spid="306209" grpId="0" animBg="1"/>
      <p:bldP spid="30620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3055938" y="2452688"/>
            <a:ext cx="3429000" cy="3276600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2881313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rot="-5400000">
            <a:off x="2860675" y="40957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05" name="Oval 5"/>
          <p:cNvSpPr>
            <a:spLocks noChangeArrowheads="1"/>
          </p:cNvSpPr>
          <p:nvPr/>
        </p:nvSpPr>
        <p:spPr bwMode="auto">
          <a:xfrm>
            <a:off x="2979738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6451600" y="40211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07209" name="Text Box 21"/>
          <p:cNvSpPr txBox="1">
            <a:spLocks noChangeArrowheads="1"/>
          </p:cNvSpPr>
          <p:nvPr/>
        </p:nvSpPr>
        <p:spPr bwMode="auto">
          <a:xfrm>
            <a:off x="6734175" y="3824288"/>
            <a:ext cx="669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baseline="300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07211" name="Text Box 21"/>
          <p:cNvSpPr txBox="1">
            <a:spLocks noChangeArrowheads="1"/>
          </p:cNvSpPr>
          <p:nvPr/>
        </p:nvSpPr>
        <p:spPr bwMode="auto">
          <a:xfrm>
            <a:off x="2249488" y="3762375"/>
            <a:ext cx="66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baseline="30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65" name="Rectangle 13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6" name="Text Box 215"/>
          <p:cNvSpPr txBox="1">
            <a:spLocks noChangeArrowheads="1"/>
          </p:cNvSpPr>
          <p:nvPr/>
        </p:nvSpPr>
        <p:spPr bwMode="auto">
          <a:xfrm>
            <a:off x="773113" y="838200"/>
            <a:ext cx="2554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chemeClr val="accent1"/>
                </a:solidFill>
              </a:rPr>
              <a:t>2</a:t>
            </a:r>
            <a:r>
              <a:rPr lang="en-US" altLang="en-US" i="1" baseline="30000">
                <a:solidFill>
                  <a:schemeClr val="accent1"/>
                </a:solidFill>
              </a:rPr>
              <a:t>th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roots of unity</a:t>
            </a:r>
            <a:endParaRPr lang="en-US" altLang="en-US" baseline="30000">
              <a:solidFill>
                <a:schemeClr val="tx2"/>
              </a:solidFill>
            </a:endParaRPr>
          </a:p>
        </p:txBody>
      </p:sp>
      <p:sp>
        <p:nvSpPr>
          <p:cNvPr id="307219" name="Rectangle 19"/>
          <p:cNvSpPr>
            <a:spLocks noChangeArrowheads="1"/>
          </p:cNvSpPr>
          <p:nvPr/>
        </p:nvSpPr>
        <p:spPr bwMode="auto">
          <a:xfrm>
            <a:off x="152400" y="1995488"/>
            <a:ext cx="2765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/>
              <a:t>Are these special?</a:t>
            </a:r>
          </a:p>
        </p:txBody>
      </p:sp>
      <p:sp>
        <p:nvSpPr>
          <p:cNvPr id="307220" name="Text Box 21"/>
          <p:cNvSpPr txBox="1">
            <a:spLocks noChangeArrowheads="1"/>
          </p:cNvSpPr>
          <p:nvPr/>
        </p:nvSpPr>
        <p:spPr bwMode="auto">
          <a:xfrm>
            <a:off x="7543800" y="3886200"/>
            <a:ext cx="65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= 1</a:t>
            </a:r>
            <a:endParaRPr lang="en-US" altLang="en-US" baseline="30000">
              <a:solidFill>
                <a:schemeClr val="accent1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057400" y="1219200"/>
            <a:ext cx="3348038" cy="552450"/>
            <a:chOff x="2772" y="493"/>
            <a:chExt cx="2109" cy="348"/>
          </a:xfrm>
        </p:grpSpPr>
        <p:sp>
          <p:nvSpPr>
            <p:cNvPr id="45076" name="AutoShape 22"/>
            <p:cNvSpPr>
              <a:spLocks noChangeArrowheads="1"/>
            </p:cNvSpPr>
            <p:nvPr/>
          </p:nvSpPr>
          <p:spPr bwMode="auto">
            <a:xfrm>
              <a:off x="2772" y="553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5077" name="Rectangle 23"/>
            <p:cNvSpPr>
              <a:spLocks noChangeArrowheads="1"/>
            </p:cNvSpPr>
            <p:nvPr/>
          </p:nvSpPr>
          <p:spPr bwMode="auto">
            <a:xfrm>
              <a:off x="2970" y="493"/>
              <a:ext cx="19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square each of them</a:t>
              </a:r>
            </a:p>
          </p:txBody>
        </p:sp>
      </p:grpSp>
      <p:sp>
        <p:nvSpPr>
          <p:cNvPr id="307224" name="Line 24"/>
          <p:cNvSpPr>
            <a:spLocks noChangeShapeType="1"/>
          </p:cNvSpPr>
          <p:nvPr/>
        </p:nvSpPr>
        <p:spPr bwMode="auto">
          <a:xfrm>
            <a:off x="3200400" y="4114800"/>
            <a:ext cx="3200400" cy="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57400" y="1524000"/>
            <a:ext cx="2255838" cy="552450"/>
            <a:chOff x="2772" y="493"/>
            <a:chExt cx="1421" cy="348"/>
          </a:xfrm>
        </p:grpSpPr>
        <p:sp>
          <p:nvSpPr>
            <p:cNvPr id="45074" name="AutoShape 26"/>
            <p:cNvSpPr>
              <a:spLocks noChangeArrowheads="1"/>
            </p:cNvSpPr>
            <p:nvPr/>
          </p:nvSpPr>
          <p:spPr bwMode="auto">
            <a:xfrm>
              <a:off x="2772" y="553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5075" name="Rectangle 27"/>
            <p:cNvSpPr>
              <a:spLocks noChangeArrowheads="1"/>
            </p:cNvSpPr>
            <p:nvPr/>
          </p:nvSpPr>
          <p:spPr bwMode="auto">
            <a:xfrm>
              <a:off x="2966" y="493"/>
              <a:ext cx="1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/>
                <a:t>and collapse</a:t>
              </a:r>
            </a:p>
          </p:txBody>
        </p:sp>
      </p:grpSp>
      <p:sp>
        <p:nvSpPr>
          <p:cNvPr id="307228" name="Freeform 28"/>
          <p:cNvSpPr>
            <a:spLocks/>
          </p:cNvSpPr>
          <p:nvPr/>
        </p:nvSpPr>
        <p:spPr bwMode="auto">
          <a:xfrm>
            <a:off x="5334000" y="3644900"/>
            <a:ext cx="1139825" cy="1054100"/>
          </a:xfrm>
          <a:custGeom>
            <a:avLst/>
            <a:gdLst>
              <a:gd name="T0" fmla="*/ 2147483647 w 718"/>
              <a:gd name="T1" fmla="*/ 2147483647 h 664"/>
              <a:gd name="T2" fmla="*/ 2147483647 w 718"/>
              <a:gd name="T3" fmla="*/ 2147483647 h 664"/>
              <a:gd name="T4" fmla="*/ 2147483647 w 718"/>
              <a:gd name="T5" fmla="*/ 2147483647 h 664"/>
              <a:gd name="T6" fmla="*/ 2147483647 w 718"/>
              <a:gd name="T7" fmla="*/ 2147483647 h 664"/>
              <a:gd name="T8" fmla="*/ 2147483647 w 718"/>
              <a:gd name="T9" fmla="*/ 2147483647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8"/>
              <a:gd name="T16" fmla="*/ 0 h 664"/>
              <a:gd name="T17" fmla="*/ 718 w 718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8" h="664">
                <a:moveTo>
                  <a:pt x="676" y="207"/>
                </a:moveTo>
                <a:cubicBezTo>
                  <a:pt x="610" y="175"/>
                  <a:pt x="392" y="0"/>
                  <a:pt x="280" y="16"/>
                </a:cubicBezTo>
                <a:cubicBezTo>
                  <a:pt x="168" y="32"/>
                  <a:pt x="8" y="205"/>
                  <a:pt x="4" y="300"/>
                </a:cubicBezTo>
                <a:cubicBezTo>
                  <a:pt x="0" y="395"/>
                  <a:pt x="138" y="571"/>
                  <a:pt x="257" y="584"/>
                </a:cubicBezTo>
                <a:cubicBezTo>
                  <a:pt x="379" y="664"/>
                  <a:pt x="622" y="420"/>
                  <a:pt x="718" y="377"/>
                </a:cubicBezTo>
              </a:path>
            </a:pathLst>
          </a:custGeom>
          <a:noFill/>
          <a:ln w="635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73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nimBg="1"/>
      <p:bldP spid="307209" grpId="0"/>
      <p:bldP spid="307211" grpId="0"/>
      <p:bldP spid="307211" grpId="1"/>
      <p:bldP spid="6" grpId="0"/>
      <p:bldP spid="307219" grpId="0"/>
      <p:bldP spid="307220" grpId="0"/>
      <p:bldP spid="307224" grpId="0" animBg="1"/>
      <p:bldP spid="307224" grpId="1" animBg="1"/>
      <p:bldP spid="307228" grpId="0" animBg="1"/>
      <p:bldP spid="30722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308227" name="Text Box 215"/>
          <p:cNvSpPr txBox="1">
            <a:spLocks noChangeArrowheads="1"/>
          </p:cNvSpPr>
          <p:nvPr/>
        </p:nvSpPr>
        <p:spPr bwMode="auto">
          <a:xfrm>
            <a:off x="665163" y="749300"/>
            <a:ext cx="38719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input: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(n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roots of unity </a:t>
            </a:r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-25000">
                <a:solidFill>
                  <a:schemeClr val="accent1"/>
                </a:solidFill>
              </a:rPr>
              <a:t>n</a:t>
            </a:r>
            <a:r>
              <a:rPr lang="en-US" altLang="en-US" i="1" baseline="30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08228" name="Text Box 215"/>
          <p:cNvSpPr txBox="1">
            <a:spLocks noChangeArrowheads="1"/>
          </p:cNvSpPr>
          <p:nvPr/>
        </p:nvSpPr>
        <p:spPr bwMode="auto">
          <a:xfrm>
            <a:off x="4495800" y="762000"/>
            <a:ext cx="29876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My output: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(y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,y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,y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,…,y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altLang="en-US" i="1" baseline="-25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 = f(</a:t>
            </a:r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-25000">
                <a:solidFill>
                  <a:schemeClr val="accent1"/>
                </a:solidFill>
              </a:rPr>
              <a:t>n</a:t>
            </a:r>
            <a:r>
              <a:rPr lang="en-US" altLang="en-US" i="1" baseline="30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08229" name="Text Box 215"/>
          <p:cNvSpPr txBox="1">
            <a:spLocks noChangeArrowheads="1"/>
          </p:cNvSpPr>
          <p:nvPr/>
        </p:nvSpPr>
        <p:spPr bwMode="auto">
          <a:xfrm>
            <a:off x="152400" y="2241550"/>
            <a:ext cx="42211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even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0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4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n-2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roots of unity </a:t>
            </a:r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-25000">
                <a:solidFill>
                  <a:schemeClr val="accent1"/>
                </a:solidFill>
              </a:rPr>
              <a:t>n/2</a:t>
            </a:r>
            <a:r>
              <a:rPr lang="en-US" altLang="en-US" i="1" baseline="30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08230" name="Text Box 215"/>
          <p:cNvSpPr txBox="1">
            <a:spLocks noChangeArrowheads="1"/>
          </p:cNvSpPr>
          <p:nvPr/>
        </p:nvSpPr>
        <p:spPr bwMode="auto">
          <a:xfrm>
            <a:off x="4516438" y="2209800"/>
            <a:ext cx="42211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friend’s input?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odd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: (a</a:t>
            </a:r>
            <a:r>
              <a:rPr lang="en-US" altLang="en-US" i="1" baseline="-25000">
                <a:solidFill>
                  <a:schemeClr val="accent1"/>
                </a:solidFill>
              </a:rPr>
              <a:t>1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3</a:t>
            </a:r>
            <a:r>
              <a:rPr lang="en-US" altLang="en-US" i="1">
                <a:solidFill>
                  <a:schemeClr val="accent1"/>
                </a:solidFill>
              </a:rPr>
              <a:t>,a</a:t>
            </a:r>
            <a:r>
              <a:rPr lang="en-US" altLang="en-US" i="1" baseline="-25000">
                <a:solidFill>
                  <a:schemeClr val="accent1"/>
                </a:solidFill>
              </a:rPr>
              <a:t>5</a:t>
            </a:r>
            <a:r>
              <a:rPr lang="en-US" altLang="en-US" i="1">
                <a:solidFill>
                  <a:schemeClr val="accent1"/>
                </a:solidFill>
              </a:rPr>
              <a:t>,…,a</a:t>
            </a:r>
            <a:r>
              <a:rPr lang="en-US" altLang="en-US" i="1" baseline="-25000">
                <a:solidFill>
                  <a:schemeClr val="accent1"/>
                </a:solidFill>
              </a:rPr>
              <a:t>n-1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n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roots of unity </a:t>
            </a:r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-25000">
                <a:solidFill>
                  <a:schemeClr val="accent1"/>
                </a:solidFill>
              </a:rPr>
              <a:t>n/2</a:t>
            </a:r>
            <a:r>
              <a:rPr lang="en-US" altLang="en-US" i="1" baseline="30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08231" name="Text Box 215"/>
          <p:cNvSpPr txBox="1">
            <a:spLocks noChangeArrowheads="1"/>
          </p:cNvSpPr>
          <p:nvPr/>
        </p:nvSpPr>
        <p:spPr bwMode="auto">
          <a:xfrm>
            <a:off x="163513" y="3810000"/>
            <a:ext cx="4070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1</a:t>
            </a:r>
            <a:r>
              <a:rPr lang="en-US" altLang="en-US" baseline="30000">
                <a:sym typeface="Symbol" pitchFamily="18" charset="2"/>
              </a:rPr>
              <a:t>st</a:t>
            </a:r>
            <a:r>
              <a:rPr lang="en-US" altLang="en-US">
                <a:sym typeface="Symbol" pitchFamily="18" charset="2"/>
              </a:rPr>
              <a:t> friend’s output: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i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&lt;even,i&gt;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f</a:t>
            </a:r>
            <a:r>
              <a:rPr lang="en-US" altLang="en-US" i="1" baseline="-25000">
                <a:solidFill>
                  <a:schemeClr val="accent1"/>
                </a:solidFill>
              </a:rPr>
              <a:t>even</a:t>
            </a:r>
            <a:r>
              <a:rPr lang="en-US" altLang="en-US" i="1">
                <a:solidFill>
                  <a:schemeClr val="accent1"/>
                </a:solidFill>
              </a:rPr>
              <a:t>(</a:t>
            </a:r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-25000">
                <a:solidFill>
                  <a:schemeClr val="accent1"/>
                </a:solidFill>
              </a:rPr>
              <a:t>n/2</a:t>
            </a:r>
            <a:r>
              <a:rPr lang="en-US" altLang="en-US" i="1" baseline="30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08232" name="Text Box 215"/>
          <p:cNvSpPr txBox="1">
            <a:spLocks noChangeArrowheads="1"/>
          </p:cNvSpPr>
          <p:nvPr/>
        </p:nvSpPr>
        <p:spPr bwMode="auto">
          <a:xfrm>
            <a:off x="4581525" y="3733800"/>
            <a:ext cx="3914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2</a:t>
            </a:r>
            <a:r>
              <a:rPr lang="en-US" altLang="en-US" baseline="30000">
                <a:sym typeface="Symbol" pitchFamily="18" charset="2"/>
              </a:rPr>
              <a:t>nd</a:t>
            </a:r>
            <a:r>
              <a:rPr lang="en-US" altLang="en-US">
                <a:sym typeface="Symbol" pitchFamily="18" charset="2"/>
              </a:rPr>
              <a:t> friend’s output: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i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&lt;odd,i&gt;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= f</a:t>
            </a:r>
            <a:r>
              <a:rPr lang="en-US" altLang="en-US" i="1" baseline="-25000">
                <a:solidFill>
                  <a:schemeClr val="accent1"/>
                </a:solidFill>
              </a:rPr>
              <a:t>odd</a:t>
            </a:r>
            <a:r>
              <a:rPr lang="en-US" altLang="en-US" i="1">
                <a:solidFill>
                  <a:schemeClr val="accent1"/>
                </a:solidFill>
              </a:rPr>
              <a:t>(</a:t>
            </a:r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-25000">
                <a:solidFill>
                  <a:schemeClr val="accent1"/>
                </a:solidFill>
              </a:rPr>
              <a:t>n/2</a:t>
            </a:r>
            <a:r>
              <a:rPr lang="en-US" altLang="en-US" i="1" baseline="30000">
                <a:solidFill>
                  <a:schemeClr val="accent1"/>
                </a:solidFill>
              </a:rPr>
              <a:t>i</a:t>
            </a:r>
            <a:r>
              <a:rPr lang="en-US" altLang="en-US" i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08233" name="Text Box 215"/>
          <p:cNvSpPr txBox="1">
            <a:spLocks noChangeArrowheads="1"/>
          </p:cNvSpPr>
          <p:nvPr/>
        </p:nvSpPr>
        <p:spPr bwMode="auto">
          <a:xfrm>
            <a:off x="2030413" y="4845050"/>
            <a:ext cx="4938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/>
              <a:t>My output: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i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f(x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i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) =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&lt;even,i&gt;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+ x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i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y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&lt;odd,i&gt;</a:t>
            </a:r>
          </a:p>
          <a:p>
            <a:pPr algn="l"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T(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 = 2 T(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/2) + </a:t>
            </a:r>
            <a:r>
              <a:rPr lang="en-US" altLang="en-US" i="1">
                <a:sym typeface="Symbol" pitchFamily="18" charset="2"/>
              </a:rPr>
              <a:t>O</a:t>
            </a:r>
            <a:r>
              <a:rPr lang="en-US" altLang="en-US">
                <a:sym typeface="Symbol" pitchFamily="18" charset="2"/>
              </a:rPr>
              <a:t>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 </a:t>
            </a:r>
          </a:p>
          <a:p>
            <a:pPr algn="l" eaLnBrk="1" hangingPunct="1"/>
            <a:r>
              <a:rPr lang="en-US" altLang="en-US">
                <a:sym typeface="Symbol" pitchFamily="18" charset="2"/>
              </a:rPr>
              <a:t>     = </a:t>
            </a:r>
            <a:r>
              <a:rPr lang="en-US" altLang="en-US" i="1">
                <a:sym typeface="Symbol" pitchFamily="18" charset="2"/>
              </a:rPr>
              <a:t>O</a:t>
            </a:r>
            <a:r>
              <a:rPr lang="en-US" altLang="en-US">
                <a:sym typeface="Symbol" pitchFamily="18" charset="2"/>
              </a:rPr>
              <a:t>(</a:t>
            </a:r>
            <a:r>
              <a:rPr lang="en-US" altLang="en-US" i="1">
                <a:sym typeface="Symbol" pitchFamily="18" charset="2"/>
              </a:rPr>
              <a:t>n log n</a:t>
            </a:r>
            <a:r>
              <a:rPr lang="en-US" altLang="en-US">
                <a:sym typeface="Symbol" pitchFamily="18" charset="2"/>
              </a:rPr>
              <a:t>)</a:t>
            </a:r>
            <a:endParaRPr lang="en-US" alt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5181600"/>
            <a:ext cx="2133600" cy="1539875"/>
            <a:chOff x="0" y="3264"/>
            <a:chExt cx="1344" cy="970"/>
          </a:xfrm>
        </p:grpSpPr>
        <p:sp>
          <p:nvSpPr>
            <p:cNvPr id="46092" name="AutoShape 43"/>
            <p:cNvSpPr>
              <a:spLocks noChangeArrowheads="1"/>
            </p:cNvSpPr>
            <p:nvPr/>
          </p:nvSpPr>
          <p:spPr bwMode="auto">
            <a:xfrm>
              <a:off x="0" y="3754"/>
              <a:ext cx="1344" cy="480"/>
            </a:xfrm>
            <a:prstGeom prst="wedgeRoundRectCallout">
              <a:avLst>
                <a:gd name="adj1" fmla="val -19347"/>
                <a:gd name="adj2" fmla="val -104167"/>
                <a:gd name="adj3" fmla="val 16667"/>
              </a:avLst>
            </a:prstGeom>
            <a:noFill/>
            <a:ln w="25400" cap="sq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chemeClr val="hlink"/>
                  </a:solidFill>
                </a:rPr>
                <a:t>Excellent</a:t>
              </a:r>
            </a:p>
          </p:txBody>
        </p:sp>
        <p:grpSp>
          <p:nvGrpSpPr>
            <p:cNvPr id="46093" name="Group 41"/>
            <p:cNvGrpSpPr>
              <a:grpSpLocks/>
            </p:cNvGrpSpPr>
            <p:nvPr/>
          </p:nvGrpSpPr>
          <p:grpSpPr bwMode="auto">
            <a:xfrm flipH="1">
              <a:off x="240" y="3264"/>
              <a:ext cx="240" cy="626"/>
              <a:chOff x="2308" y="1513"/>
              <a:chExt cx="1162" cy="2570"/>
            </a:xfrm>
          </p:grpSpPr>
          <p:grpSp>
            <p:nvGrpSpPr>
              <p:cNvPr id="46094" name="Group 4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46102" name="Freeform 4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03" name="Freeform 4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04" name="Freeform 4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05" name="Freeform 4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06" name="Freeform 4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07" name="Freeform 4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095" name="Freeform 4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6" name="Freeform 5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7" name="Oval 5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98" name="Oval 5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99" name="Oval 5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00" name="Oval 5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101" name="Oval 5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CA" altLang="en-US" sz="2400">
                  <a:latin typeface="Arial Rounded MT Bold" pitchFamily="34" charset="0"/>
                </a:endParaRPr>
              </a:p>
            </p:txBody>
          </p:sp>
        </p:grpSp>
      </p:grpSp>
      <p:sp>
        <p:nvSpPr>
          <p:cNvPr id="46091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8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/>
      <p:bldP spid="3082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icture 9" descr="C:\Documents and Settings\Administrator\Application Data\Microsoft\Media Catalog\Downloaded Clips\cl23\j0088738.wmf"/>
          <p:cNvSpPr>
            <a:spLocks noChangeAspect="1" noChangeArrowheads="1"/>
          </p:cNvSpPr>
          <p:nvPr/>
        </p:nvSpPr>
        <p:spPr bwMode="auto">
          <a:xfrm>
            <a:off x="7412038" y="152400"/>
            <a:ext cx="13319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762000"/>
            <a:ext cx="8686800" cy="6002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Algorithm FFT(y, , n):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Input:    y = [a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0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,a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1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,a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,…,a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n-1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]                             (Time Domain)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              </a:t>
            </a:r>
            <a:r>
              <a:rPr lang="en-US" altLang="en-US" sz="2400">
                <a:solidFill>
                  <a:schemeClr val="bg2"/>
                </a:solidFill>
                <a:sym typeface="Symbol" pitchFamily="18" charset="2"/>
              </a:rPr>
              <a:t>= e</a:t>
            </a:r>
            <a:r>
              <a:rPr lang="en-US" altLang="en-US" sz="2400" baseline="30000">
                <a:solidFill>
                  <a:schemeClr val="bg2"/>
                </a:solidFill>
                <a:sym typeface="Symbol" pitchFamily="18" charset="2"/>
              </a:rPr>
              <a:t>2i 1/n 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                                             (n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th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 root of unity)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              </a:t>
            </a:r>
            <a:r>
              <a:rPr lang="en-US" altLang="en-US" sz="2400">
                <a:solidFill>
                  <a:schemeClr val="bg2"/>
                </a:solidFill>
                <a:sym typeface="Symbol" pitchFamily="18" charset="2"/>
              </a:rPr>
              <a:t>n = # of samples</a:t>
            </a:r>
            <a:r>
              <a:rPr lang="en-US" altLang="en-US" sz="2400" baseline="3000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                                            (2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r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)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Output: Y = [y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0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,y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1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,y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,…,y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n-1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]                         (Frequency Domain)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% Separate even and odd indices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a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even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 = [a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0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,a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,a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4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,…,a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n-2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] 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a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odd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  = [a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1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,a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1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,a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5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,…,a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n-1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]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% Recurse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y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even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 =FFT(a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even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 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 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n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/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)                                        (</a:t>
            </a:r>
            <a:r>
              <a:rPr lang="en-US" altLang="en-US" sz="2400">
                <a:solidFill>
                  <a:schemeClr val="bg2"/>
                </a:solidFill>
                <a:sym typeface="Symbol" pitchFamily="18" charset="2"/>
              </a:rPr>
              <a:t>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2  </a:t>
            </a:r>
            <a:r>
              <a:rPr lang="en-US" altLang="en-US" sz="2400">
                <a:solidFill>
                  <a:schemeClr val="bg2"/>
                </a:solidFill>
                <a:sym typeface="Symbol" pitchFamily="18" charset="2"/>
              </a:rPr>
              <a:t>= e</a:t>
            </a:r>
            <a:r>
              <a:rPr lang="en-US" altLang="en-US" sz="2400" baseline="30000">
                <a:solidFill>
                  <a:schemeClr val="bg2"/>
                </a:solidFill>
                <a:sym typeface="Symbol" pitchFamily="18" charset="2"/>
              </a:rPr>
              <a:t>2i 2/n 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) 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y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odd 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 =FFT(a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odd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 , 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, 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n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/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)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%Combining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For i = 0 to 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n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/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-1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	y[i]       = y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even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[i] +    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   </a:t>
            </a:r>
            <a:r>
              <a:rPr lang="en-CA" altLang="en-US" sz="24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∙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y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odd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[i]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	y[i+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n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/</a:t>
            </a:r>
            <a:r>
              <a:rPr lang="en-CA" altLang="en-US" sz="2400" baseline="-2500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] = y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even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[i] + 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i+n/2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CA" altLang="en-US" sz="24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∙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y</a:t>
            </a:r>
            <a:r>
              <a:rPr lang="en-CA" altLang="en-US" sz="2400" baseline="30000">
                <a:solidFill>
                  <a:schemeClr val="bg2"/>
                </a:solidFill>
                <a:sym typeface="Symbol" pitchFamily="18" charset="2"/>
              </a:rPr>
              <a:t>odd</a:t>
            </a:r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[i]</a:t>
            </a:r>
          </a:p>
          <a:p>
            <a:pPr lvl="1" algn="l" eaLnBrk="1" hangingPunct="1"/>
            <a:r>
              <a:rPr lang="en-CA" altLang="en-US" sz="2400">
                <a:solidFill>
                  <a:schemeClr val="bg2"/>
                </a:solidFill>
                <a:sym typeface="Symbol" pitchFamily="18" charset="2"/>
              </a:rPr>
              <a:t>Return(Y)</a:t>
            </a:r>
          </a:p>
        </p:txBody>
      </p:sp>
      <p:sp>
        <p:nvSpPr>
          <p:cNvPr id="47109" name="Text Box 215"/>
          <p:cNvSpPr txBox="1">
            <a:spLocks noChangeArrowheads="1"/>
          </p:cNvSpPr>
          <p:nvPr/>
        </p:nvSpPr>
        <p:spPr bwMode="auto">
          <a:xfrm>
            <a:off x="7772400" y="17463"/>
            <a:ext cx="72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FFT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Code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4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62600" y="762000"/>
            <a:ext cx="3403600" cy="6221412"/>
            <a:chOff x="5029200" y="762000"/>
            <a:chExt cx="3403600" cy="6221412"/>
          </a:xfrm>
        </p:grpSpPr>
        <p:pic>
          <p:nvPicPr>
            <p:cNvPr id="4099" name="Picture 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1" y="1828800"/>
              <a:ext cx="3308294" cy="515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215"/>
            <p:cNvSpPr txBox="1">
              <a:spLocks noChangeArrowheads="1"/>
            </p:cNvSpPr>
            <p:nvPr/>
          </p:nvSpPr>
          <p:spPr bwMode="auto">
            <a:xfrm>
              <a:off x="5029200" y="762000"/>
              <a:ext cx="34036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ym typeface="Symbol" pitchFamily="18" charset="2"/>
                </a:rPr>
                <a:t>Basis: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sin(2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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f t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/n),              </a:t>
              </a:r>
              <a:r>
                <a:rPr lang="en-US" altLang="en-US" sz="600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.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          </a:t>
              </a:r>
              <a:r>
                <a:rPr lang="en-US" altLang="en-US" i="1" dirty="0" err="1">
                  <a:solidFill>
                    <a:schemeClr val="accent1"/>
                  </a:solidFill>
                  <a:sym typeface="Symbol" pitchFamily="18" charset="2"/>
                </a:rPr>
                <a:t>cos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(2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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f t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/n)</a:t>
              </a:r>
              <a:endParaRPr lang="en-US" altLang="en-US" dirty="0">
                <a:sym typeface="Symbol" pitchFamily="18" charset="2"/>
              </a:endParaRPr>
            </a:p>
          </p:txBody>
        </p:sp>
      </p:grpSp>
      <p:sp>
        <p:nvSpPr>
          <p:cNvPr id="4102" name="Text Box 215"/>
          <p:cNvSpPr txBox="1">
            <a:spLocks noChangeArrowheads="1"/>
          </p:cNvSpPr>
          <p:nvPr/>
        </p:nvSpPr>
        <p:spPr bwMode="auto">
          <a:xfrm>
            <a:off x="7453313" y="17463"/>
            <a:ext cx="136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Polynomial</a:t>
            </a:r>
            <a:br>
              <a:rPr lang="en-US" altLang="en-US" sz="2000">
                <a:solidFill>
                  <a:schemeClr val="tx2"/>
                </a:solidFill>
              </a:rPr>
            </a:br>
            <a:r>
              <a:rPr lang="en-US" altLang="en-US" sz="2000">
                <a:solidFill>
                  <a:schemeClr val="tx2"/>
                </a:solidFill>
              </a:rPr>
              <a:t>Basis</a:t>
            </a:r>
            <a:endParaRPr lang="en-US" altLang="en-US" sz="2000">
              <a:sym typeface="Symbol" pitchFamily="18" charset="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548" y="914400"/>
            <a:ext cx="3185487" cy="5715000"/>
            <a:chOff x="1341757" y="914400"/>
            <a:chExt cx="3185487" cy="5715000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600200"/>
              <a:ext cx="2667000" cy="5029200"/>
              <a:chOff x="6248400" y="533400"/>
              <a:chExt cx="2743200" cy="5791200"/>
            </a:xfrm>
          </p:grpSpPr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6248400" y="533400"/>
                <a:ext cx="2743200" cy="5791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0735" y="558804"/>
                <a:ext cx="2666374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3801" y="1998137"/>
                <a:ext cx="2711796" cy="143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2268" y="3429003"/>
                <a:ext cx="2686927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2268" y="4859869"/>
                <a:ext cx="2696000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341757" y="914400"/>
              <a:ext cx="31854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ym typeface="Symbol" pitchFamily="18" charset="2"/>
                </a:rPr>
                <a:t>Basis: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1, x, x</a:t>
              </a:r>
              <a:r>
                <a:rPr lang="en-US" altLang="en-US" i="1" baseline="30000" dirty="0">
                  <a:solidFill>
                    <a:schemeClr val="accent1"/>
                  </a:solidFill>
                  <a:sym typeface="Symbol" pitchFamily="18" charset="2"/>
                </a:rPr>
                <a:t>2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, x</a:t>
              </a:r>
              <a:r>
                <a:rPr lang="en-US" altLang="en-US" i="1" baseline="30000" dirty="0">
                  <a:solidFill>
                    <a:schemeClr val="accent1"/>
                  </a:solidFill>
                  <a:sym typeface="Symbol" pitchFamily="18" charset="2"/>
                </a:rPr>
                <a:t>3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,… </a:t>
              </a:r>
            </a:p>
          </p:txBody>
        </p:sp>
      </p:grpSp>
      <p:sp>
        <p:nvSpPr>
          <p:cNvPr id="14" name="Left-Right Arrow 13"/>
          <p:cNvSpPr/>
          <p:nvPr/>
        </p:nvSpPr>
        <p:spPr bwMode="auto">
          <a:xfrm>
            <a:off x="4267200" y="3429000"/>
            <a:ext cx="990600" cy="457200"/>
          </a:xfrm>
          <a:prstGeom prst="leftRightArrow">
            <a:avLst/>
          </a:prstGeom>
          <a:solidFill>
            <a:srgbClr val="00FFFF"/>
          </a:solidFill>
          <a:ln w="254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4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5562600" y="762000"/>
            <a:ext cx="3403600" cy="6221412"/>
            <a:chOff x="5029200" y="762000"/>
            <a:chExt cx="3403600" cy="6221412"/>
          </a:xfrm>
        </p:grpSpPr>
        <p:pic>
          <p:nvPicPr>
            <p:cNvPr id="4099" name="Picture 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1" y="1828800"/>
              <a:ext cx="3308294" cy="515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215"/>
            <p:cNvSpPr txBox="1">
              <a:spLocks noChangeArrowheads="1"/>
            </p:cNvSpPr>
            <p:nvPr/>
          </p:nvSpPr>
          <p:spPr bwMode="auto">
            <a:xfrm>
              <a:off x="5029200" y="762000"/>
              <a:ext cx="34036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ym typeface="Symbol" pitchFamily="18" charset="2"/>
                </a:rPr>
                <a:t>Basis: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sin(2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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f t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/n),              </a:t>
              </a:r>
              <a:r>
                <a:rPr lang="en-US" altLang="en-US" sz="600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.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          </a:t>
              </a:r>
              <a:r>
                <a:rPr lang="en-US" altLang="en-US" i="1" dirty="0" err="1">
                  <a:solidFill>
                    <a:schemeClr val="accent1"/>
                  </a:solidFill>
                  <a:sym typeface="Symbol" pitchFamily="18" charset="2"/>
                </a:rPr>
                <a:t>cos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(2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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f t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/n)</a:t>
              </a:r>
              <a:endParaRPr lang="en-US" altLang="en-US" dirty="0">
                <a:sym typeface="Symbol" pitchFamily="18" charset="2"/>
              </a:endParaRPr>
            </a:p>
          </p:txBody>
        </p:sp>
      </p:grpSp>
      <p:sp>
        <p:nvSpPr>
          <p:cNvPr id="4102" name="Text Box 215"/>
          <p:cNvSpPr txBox="1">
            <a:spLocks noChangeArrowheads="1"/>
          </p:cNvSpPr>
          <p:nvPr/>
        </p:nvSpPr>
        <p:spPr bwMode="auto">
          <a:xfrm>
            <a:off x="7453313" y="17463"/>
            <a:ext cx="136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Polynomial</a:t>
            </a:r>
            <a:br>
              <a:rPr lang="en-US" altLang="en-US" sz="2000">
                <a:solidFill>
                  <a:schemeClr val="tx2"/>
                </a:solidFill>
              </a:rPr>
            </a:br>
            <a:r>
              <a:rPr lang="en-US" altLang="en-US" sz="2000">
                <a:solidFill>
                  <a:schemeClr val="tx2"/>
                </a:solidFill>
              </a:rPr>
              <a:t>Basis</a:t>
            </a:r>
            <a:endParaRPr lang="en-US" altLang="en-US" sz="2000">
              <a:sym typeface="Symbol" pitchFamily="18" charset="2"/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>
            <a:off x="4267200" y="3429000"/>
            <a:ext cx="990600" cy="457200"/>
          </a:xfrm>
          <a:prstGeom prst="leftRightArrow">
            <a:avLst/>
          </a:prstGeom>
          <a:solidFill>
            <a:srgbClr val="00FFFF"/>
          </a:solidFill>
          <a:ln w="254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694" y="914400"/>
            <a:ext cx="45352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ym typeface="Symbol" pitchFamily="18" charset="2"/>
              </a:rPr>
              <a:t>The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baseline="30000" dirty="0" err="1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basis “vector” 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has frequency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dirty="0">
                <a:sym typeface="Symbol" pitchFamily="18" charset="2"/>
              </a:rPr>
              <a:t>.</a:t>
            </a:r>
            <a:endParaRPr lang="en-US" altLang="en-US" baseline="30000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As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t=0..n,</a:t>
            </a:r>
          </a:p>
          <a:p>
            <a:pPr eaLnBrk="1" hangingPunct="1"/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t/n = 0..1,</a:t>
            </a:r>
          </a:p>
          <a:p>
            <a:pPr eaLnBrk="1" hangingPunct="1"/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f t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/n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= 0.. 2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f ,</a:t>
            </a:r>
            <a:endParaRPr lang="en-US" altLang="en-US" i="1" dirty="0">
              <a:solidFill>
                <a:schemeClr val="accent1"/>
              </a:solidFill>
              <a:cs typeface="Times New Roman" pitchFamily="18" charset="0"/>
              <a:sym typeface="Symbol"/>
            </a:endParaRP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cos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(2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f t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/n) </a:t>
            </a:r>
            <a:r>
              <a:rPr lang="en-US" altLang="en-US" dirty="0">
                <a:cs typeface="Times New Roman" pitchFamily="18" charset="0"/>
                <a:sym typeface="Symbol"/>
              </a:rPr>
              <a:t>does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 f </a:t>
            </a:r>
            <a:r>
              <a:rPr lang="en-US" altLang="en-US" dirty="0">
                <a:cs typeface="Times New Roman" pitchFamily="18" charset="0"/>
                <a:sym typeface="Symbol"/>
              </a:rPr>
              <a:t>full cycles.</a:t>
            </a: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4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  <p:sp>
        <p:nvSpPr>
          <p:cNvPr id="4102" name="Text Box 215"/>
          <p:cNvSpPr txBox="1">
            <a:spLocks noChangeArrowheads="1"/>
          </p:cNvSpPr>
          <p:nvPr/>
        </p:nvSpPr>
        <p:spPr bwMode="auto">
          <a:xfrm>
            <a:off x="7453313" y="17463"/>
            <a:ext cx="136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Polynomial</a:t>
            </a:r>
            <a:br>
              <a:rPr lang="en-US" altLang="en-US" sz="2000">
                <a:solidFill>
                  <a:schemeClr val="tx2"/>
                </a:solidFill>
              </a:rPr>
            </a:br>
            <a:r>
              <a:rPr lang="en-US" altLang="en-US" sz="2000">
                <a:solidFill>
                  <a:schemeClr val="tx2"/>
                </a:solidFill>
              </a:rPr>
              <a:t>Basis</a:t>
            </a:r>
            <a:endParaRPr lang="en-US" altLang="en-US" sz="2000">
              <a:sym typeface="Symbol" pitchFamily="18" charset="2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703548" y="914400"/>
            <a:ext cx="3185487" cy="5715000"/>
            <a:chOff x="1341757" y="914400"/>
            <a:chExt cx="3185487" cy="5715000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676400" y="1600200"/>
              <a:ext cx="2667000" cy="5029200"/>
              <a:chOff x="6248400" y="533400"/>
              <a:chExt cx="2743200" cy="5791200"/>
            </a:xfrm>
          </p:grpSpPr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6248400" y="533400"/>
                <a:ext cx="2743200" cy="5791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0735" y="558804"/>
                <a:ext cx="2666374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3801" y="1998137"/>
                <a:ext cx="2711796" cy="143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2268" y="3429003"/>
                <a:ext cx="2686927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2268" y="4859869"/>
                <a:ext cx="2696000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341757" y="914400"/>
              <a:ext cx="31854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ym typeface="Symbol" pitchFamily="18" charset="2"/>
                </a:rPr>
                <a:t>Basis: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1, x, x</a:t>
              </a:r>
              <a:r>
                <a:rPr lang="en-US" altLang="en-US" i="1" baseline="30000" dirty="0">
                  <a:solidFill>
                    <a:schemeClr val="accent1"/>
                  </a:solidFill>
                  <a:sym typeface="Symbol" pitchFamily="18" charset="2"/>
                </a:rPr>
                <a:t>2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, x</a:t>
              </a:r>
              <a:r>
                <a:rPr lang="en-US" altLang="en-US" i="1" baseline="30000" dirty="0">
                  <a:solidFill>
                    <a:schemeClr val="accent1"/>
                  </a:solidFill>
                  <a:sym typeface="Symbol" pitchFamily="18" charset="2"/>
                </a:rPr>
                <a:t>3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,…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What causes the flash of light after a nuclear bomb explodes? - Quora">
            <a:extLst>
              <a:ext uri="{FF2B5EF4-FFF2-40B4-BE49-F238E27FC236}">
                <a16:creationId xmlns:a16="http://schemas.microsoft.com/office/drawing/2014/main" id="{5323C721-7F0B-3613-C7E4-986ECDF1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057400"/>
            <a:ext cx="540067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6" name="Picture 4" descr="Detection of de novo single nucleotide variants in offspring of atomic-bomb  survivors close to the hypocenter by whole-genome sequencing | Journal of  Human Genetics">
            <a:extLst>
              <a:ext uri="{FF2B5EF4-FFF2-40B4-BE49-F238E27FC236}">
                <a16:creationId xmlns:a16="http://schemas.microsoft.com/office/drawing/2014/main" id="{E0F6984E-FC59-A023-43C2-36464754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505200"/>
            <a:ext cx="4137236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5">
            <a:extLst>
              <a:ext uri="{FF2B5EF4-FFF2-40B4-BE49-F238E27FC236}">
                <a16:creationId xmlns:a16="http://schemas.microsoft.com/office/drawing/2014/main" id="{6449D6CB-3159-B9A1-02A2-758C28470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484313"/>
            <a:ext cx="59137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It they had know that FTP </a:t>
            </a:r>
            <a:br>
              <a:rPr lang="en-US" altLang="en-US" dirty="0">
                <a:solidFill>
                  <a:srgbClr val="FFFFFF"/>
                </a:solidFill>
                <a:sym typeface="Symbol" pitchFamily="18" charset="2"/>
              </a:rPr>
            </a:b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  can detect underground nuclear testing</a:t>
            </a:r>
            <a:br>
              <a:rPr lang="en-US" altLang="en-US" dirty="0">
                <a:solidFill>
                  <a:srgbClr val="FFFFFF"/>
                </a:solidFill>
                <a:sym typeface="Symbol" pitchFamily="18" charset="2"/>
              </a:rPr>
            </a:b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  there may not have been an arms race.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8EB228-72AE-E30B-66C5-37E2E8DC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18697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4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  <p:sp>
        <p:nvSpPr>
          <p:cNvPr id="4102" name="Text Box 215"/>
          <p:cNvSpPr txBox="1">
            <a:spLocks noChangeArrowheads="1"/>
          </p:cNvSpPr>
          <p:nvPr/>
        </p:nvSpPr>
        <p:spPr bwMode="auto">
          <a:xfrm>
            <a:off x="7453313" y="17463"/>
            <a:ext cx="136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Polynomial</a:t>
            </a:r>
            <a:br>
              <a:rPr lang="en-US" altLang="en-US" sz="2000">
                <a:solidFill>
                  <a:schemeClr val="tx2"/>
                </a:solidFill>
              </a:rPr>
            </a:br>
            <a:r>
              <a:rPr lang="en-US" altLang="en-US" sz="2000">
                <a:solidFill>
                  <a:schemeClr val="tx2"/>
                </a:solidFill>
              </a:rPr>
              <a:t>Basis</a:t>
            </a:r>
            <a:endParaRPr lang="en-US" altLang="en-US" sz="2000">
              <a:sym typeface="Symbol" pitchFamily="18" charset="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0502" y="914400"/>
            <a:ext cx="34515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ym typeface="Symbol" pitchFamily="18" charset="2"/>
              </a:rPr>
              <a:t>Basis: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1, x, x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3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,…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baseline="30000" dirty="0" err="1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basis “vectors” is  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30000" dirty="0" err="1">
                <a:solidFill>
                  <a:schemeClr val="accent1"/>
                </a:solidFill>
                <a:sym typeface="Symbol" pitchFamily="18" charset="2"/>
              </a:rPr>
              <a:t>f</a:t>
            </a:r>
            <a:endParaRPr lang="en-US" altLang="en-US" i="1" baseline="30000" dirty="0">
              <a:solidFill>
                <a:schemeClr val="accent1"/>
              </a:solidFill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We compute this on 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0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3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…. </a:t>
            </a: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baseline="30000" dirty="0" err="1"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value is  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-25000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endParaRPr lang="en-US" altLang="en-US" i="1" baseline="-25000" dirty="0">
              <a:solidFill>
                <a:schemeClr val="accent1"/>
              </a:solidFill>
              <a:sym typeface="Symbol" pitchFamily="18" charset="2"/>
            </a:endParaRP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-25000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 = 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t</a:t>
            </a: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baseline="30000" dirty="0" err="1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basis on 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baseline="30000" dirty="0" err="1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value is</a:t>
            </a:r>
          </a:p>
          <a:p>
            <a:pPr eaLnBrk="1" hangingPunct="1"/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-25000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)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 f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 = (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)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 f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 = 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4"/>
          <p:cNvSpPr>
            <a:spLocks noChangeArrowheads="1"/>
          </p:cNvSpPr>
          <p:nvPr/>
        </p:nvSpPr>
        <p:spPr bwMode="auto">
          <a:xfrm>
            <a:off x="1077913" y="1995488"/>
            <a:ext cx="3429000" cy="3276600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891" name="Line 7"/>
          <p:cNvSpPr>
            <a:spLocks noChangeShapeType="1"/>
          </p:cNvSpPr>
          <p:nvPr/>
        </p:nvSpPr>
        <p:spPr bwMode="auto">
          <a:xfrm>
            <a:off x="903288" y="36385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892" name="Line 8"/>
          <p:cNvSpPr>
            <a:spLocks noChangeShapeType="1"/>
          </p:cNvSpPr>
          <p:nvPr/>
        </p:nvSpPr>
        <p:spPr bwMode="auto">
          <a:xfrm rot="-5400000">
            <a:off x="882650" y="3638550"/>
            <a:ext cx="3810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893" name="Text Box 21"/>
          <p:cNvSpPr txBox="1">
            <a:spLocks noChangeArrowheads="1"/>
          </p:cNvSpPr>
          <p:nvPr/>
        </p:nvSpPr>
        <p:spPr bwMode="auto">
          <a:xfrm>
            <a:off x="4478338" y="25431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 dirty="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7894" name="Oval 28"/>
          <p:cNvSpPr>
            <a:spLocks noChangeArrowheads="1"/>
          </p:cNvSpPr>
          <p:nvPr/>
        </p:nvSpPr>
        <p:spPr bwMode="auto">
          <a:xfrm>
            <a:off x="1001713" y="35639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895" name="Oval 30"/>
          <p:cNvSpPr>
            <a:spLocks noChangeArrowheads="1"/>
          </p:cNvSpPr>
          <p:nvPr/>
        </p:nvSpPr>
        <p:spPr bwMode="auto">
          <a:xfrm>
            <a:off x="4473575" y="35639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896" name="Oval 31"/>
          <p:cNvSpPr>
            <a:spLocks noChangeArrowheads="1"/>
          </p:cNvSpPr>
          <p:nvPr/>
        </p:nvSpPr>
        <p:spPr bwMode="auto">
          <a:xfrm>
            <a:off x="3951288" y="239871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897" name="Oval 32"/>
          <p:cNvSpPr>
            <a:spLocks noChangeArrowheads="1"/>
          </p:cNvSpPr>
          <p:nvPr/>
        </p:nvSpPr>
        <p:spPr bwMode="auto">
          <a:xfrm>
            <a:off x="3355975" y="201771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898" name="Oval 33"/>
          <p:cNvSpPr>
            <a:spLocks noChangeArrowheads="1"/>
          </p:cNvSpPr>
          <p:nvPr/>
        </p:nvSpPr>
        <p:spPr bwMode="auto">
          <a:xfrm>
            <a:off x="4310063" y="28987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899" name="Oval 36"/>
          <p:cNvSpPr>
            <a:spLocks noChangeArrowheads="1"/>
          </p:cNvSpPr>
          <p:nvPr/>
        </p:nvSpPr>
        <p:spPr bwMode="auto">
          <a:xfrm rot="-5400000">
            <a:off x="2722563" y="191928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900" name="Oval 37"/>
          <p:cNvSpPr>
            <a:spLocks noChangeArrowheads="1"/>
          </p:cNvSpPr>
          <p:nvPr/>
        </p:nvSpPr>
        <p:spPr bwMode="auto">
          <a:xfrm rot="-5400000">
            <a:off x="1546225" y="23653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901" name="Oval 38"/>
          <p:cNvSpPr>
            <a:spLocks noChangeArrowheads="1"/>
          </p:cNvSpPr>
          <p:nvPr/>
        </p:nvSpPr>
        <p:spPr bwMode="auto">
          <a:xfrm rot="-5400000">
            <a:off x="1154113" y="2887663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7902" name="Oval 39"/>
          <p:cNvSpPr>
            <a:spLocks noChangeArrowheads="1"/>
          </p:cNvSpPr>
          <p:nvPr/>
        </p:nvSpPr>
        <p:spPr bwMode="auto">
          <a:xfrm rot="-5400000">
            <a:off x="2068513" y="20399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 flipV="1">
            <a:off x="1143000" y="4216400"/>
            <a:ext cx="3308350" cy="1131888"/>
            <a:chOff x="2016" y="1056"/>
            <a:chExt cx="2084" cy="713"/>
          </a:xfrm>
        </p:grpSpPr>
        <p:sp>
          <p:nvSpPr>
            <p:cNvPr id="37939" name="Oval 49"/>
            <p:cNvSpPr>
              <a:spLocks noChangeArrowheads="1"/>
            </p:cNvSpPr>
            <p:nvPr/>
          </p:nvSpPr>
          <p:spPr bwMode="auto">
            <a:xfrm>
              <a:off x="3778" y="1358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7940" name="Oval 50"/>
            <p:cNvSpPr>
              <a:spLocks noChangeArrowheads="1"/>
            </p:cNvSpPr>
            <p:nvPr/>
          </p:nvSpPr>
          <p:spPr bwMode="auto">
            <a:xfrm>
              <a:off x="3367" y="1111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7941" name="Oval 51"/>
            <p:cNvSpPr>
              <a:spLocks noChangeArrowheads="1"/>
            </p:cNvSpPr>
            <p:nvPr/>
          </p:nvSpPr>
          <p:spPr bwMode="auto">
            <a:xfrm>
              <a:off x="4004" y="167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7942" name="Oval 52"/>
            <p:cNvSpPr>
              <a:spLocks noChangeArrowheads="1"/>
            </p:cNvSpPr>
            <p:nvPr/>
          </p:nvSpPr>
          <p:spPr bwMode="auto">
            <a:xfrm rot="-5400000">
              <a:off x="3004" y="1056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7943" name="Oval 53"/>
            <p:cNvSpPr>
              <a:spLocks noChangeArrowheads="1"/>
            </p:cNvSpPr>
            <p:nvPr/>
          </p:nvSpPr>
          <p:spPr bwMode="auto">
            <a:xfrm rot="-5400000">
              <a:off x="2263" y="1337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7944" name="Oval 54"/>
            <p:cNvSpPr>
              <a:spLocks noChangeArrowheads="1"/>
            </p:cNvSpPr>
            <p:nvPr/>
          </p:nvSpPr>
          <p:spPr bwMode="auto">
            <a:xfrm rot="-5400000">
              <a:off x="2016" y="1666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37945" name="Oval 55"/>
            <p:cNvSpPr>
              <a:spLocks noChangeArrowheads="1"/>
            </p:cNvSpPr>
            <p:nvPr/>
          </p:nvSpPr>
          <p:spPr bwMode="auto">
            <a:xfrm rot="-5400000">
              <a:off x="2592" y="1132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37904" name="Text Box 21"/>
          <p:cNvSpPr txBox="1">
            <a:spLocks noChangeArrowheads="1"/>
          </p:cNvSpPr>
          <p:nvPr/>
        </p:nvSpPr>
        <p:spPr bwMode="auto">
          <a:xfrm>
            <a:off x="4695825" y="33670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7905" name="Text Box 21"/>
          <p:cNvSpPr txBox="1">
            <a:spLocks noChangeArrowheads="1"/>
          </p:cNvSpPr>
          <p:nvPr/>
        </p:nvSpPr>
        <p:spPr bwMode="auto">
          <a:xfrm>
            <a:off x="4021138" y="19335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7906" name="Text Box 21"/>
          <p:cNvSpPr txBox="1">
            <a:spLocks noChangeArrowheads="1"/>
          </p:cNvSpPr>
          <p:nvPr/>
        </p:nvSpPr>
        <p:spPr bwMode="auto">
          <a:xfrm>
            <a:off x="3292475" y="1452563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7907" name="Text Box 21"/>
          <p:cNvSpPr txBox="1">
            <a:spLocks noChangeArrowheads="1"/>
          </p:cNvSpPr>
          <p:nvPr/>
        </p:nvSpPr>
        <p:spPr bwMode="auto">
          <a:xfrm>
            <a:off x="2471738" y="13096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1647825" y="148272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925513" y="18573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7910" name="Text Box 21"/>
          <p:cNvSpPr txBox="1">
            <a:spLocks noChangeArrowheads="1"/>
          </p:cNvSpPr>
          <p:nvPr/>
        </p:nvSpPr>
        <p:spPr bwMode="auto">
          <a:xfrm>
            <a:off x="439738" y="2520950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37911" name="Text Box 21"/>
          <p:cNvSpPr txBox="1">
            <a:spLocks noChangeArrowheads="1"/>
          </p:cNvSpPr>
          <p:nvPr/>
        </p:nvSpPr>
        <p:spPr bwMode="auto">
          <a:xfrm>
            <a:off x="211138" y="3305175"/>
            <a:ext cx="79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37912" name="Text Box 21"/>
          <p:cNvSpPr txBox="1">
            <a:spLocks noChangeArrowheads="1"/>
          </p:cNvSpPr>
          <p:nvPr/>
        </p:nvSpPr>
        <p:spPr bwMode="auto">
          <a:xfrm>
            <a:off x="363538" y="4205288"/>
            <a:ext cx="79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37913" name="Text Box 21"/>
          <p:cNvSpPr txBox="1">
            <a:spLocks noChangeArrowheads="1"/>
          </p:cNvSpPr>
          <p:nvPr/>
        </p:nvSpPr>
        <p:spPr bwMode="auto">
          <a:xfrm>
            <a:off x="712788" y="4829175"/>
            <a:ext cx="911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37914" name="Text Box 21"/>
          <p:cNvSpPr txBox="1">
            <a:spLocks noChangeArrowheads="1"/>
          </p:cNvSpPr>
          <p:nvPr/>
        </p:nvSpPr>
        <p:spPr bwMode="auto">
          <a:xfrm>
            <a:off x="1398588" y="52720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37915" name="Text Box 21"/>
          <p:cNvSpPr txBox="1">
            <a:spLocks noChangeArrowheads="1"/>
          </p:cNvSpPr>
          <p:nvPr/>
        </p:nvSpPr>
        <p:spPr bwMode="auto">
          <a:xfrm>
            <a:off x="2349137" y="54244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37916" name="Text Box 21"/>
          <p:cNvSpPr txBox="1">
            <a:spLocks noChangeArrowheads="1"/>
          </p:cNvSpPr>
          <p:nvPr/>
        </p:nvSpPr>
        <p:spPr bwMode="auto">
          <a:xfrm>
            <a:off x="3151188" y="51958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37917" name="Text Box 21"/>
          <p:cNvSpPr txBox="1">
            <a:spLocks noChangeArrowheads="1"/>
          </p:cNvSpPr>
          <p:nvPr/>
        </p:nvSpPr>
        <p:spPr bwMode="auto">
          <a:xfrm>
            <a:off x="3924300" y="47386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37918" name="Text Box 21"/>
          <p:cNvSpPr txBox="1">
            <a:spLocks noChangeArrowheads="1"/>
          </p:cNvSpPr>
          <p:nvPr/>
        </p:nvSpPr>
        <p:spPr bwMode="auto">
          <a:xfrm>
            <a:off x="4386263" y="4129088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baseline="-25000">
                <a:solidFill>
                  <a:schemeClr val="accent1"/>
                </a:solidFill>
                <a:sym typeface="Symbol" pitchFamily="18" charset="2"/>
              </a:rPr>
              <a:t>16</a:t>
            </a:r>
            <a:r>
              <a:rPr lang="en-US" altLang="en-US" baseline="3000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37920" name="Rectangle 7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Fast Fourier Transformation</a:t>
            </a:r>
          </a:p>
        </p:txBody>
      </p:sp>
      <p:sp>
        <p:nvSpPr>
          <p:cNvPr id="6" name="Text Box 215"/>
          <p:cNvSpPr txBox="1">
            <a:spLocks noChangeArrowheads="1"/>
          </p:cNvSpPr>
          <p:nvPr/>
        </p:nvSpPr>
        <p:spPr bwMode="auto">
          <a:xfrm>
            <a:off x="773113" y="838200"/>
            <a:ext cx="2732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chemeClr val="accent1"/>
                </a:solidFill>
              </a:rPr>
              <a:t>16</a:t>
            </a:r>
            <a:r>
              <a:rPr lang="en-US" altLang="en-US" i="1" baseline="30000">
                <a:solidFill>
                  <a:schemeClr val="accent1"/>
                </a:solidFill>
              </a:rPr>
              <a:t>th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roots of unity</a:t>
            </a:r>
            <a:endParaRPr lang="en-US" altLang="en-US" baseline="30000">
              <a:solidFill>
                <a:schemeClr val="tx2"/>
              </a:solidFill>
            </a:endParaRPr>
          </a:p>
        </p:txBody>
      </p: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4041775" y="1219200"/>
            <a:ext cx="781050" cy="609600"/>
            <a:chOff x="3792" y="1056"/>
            <a:chExt cx="492" cy="384"/>
          </a:xfrm>
        </p:grpSpPr>
        <p:sp>
          <p:nvSpPr>
            <p:cNvPr id="37937" name="Line 82"/>
            <p:cNvSpPr>
              <a:spLocks noChangeShapeType="1"/>
            </p:cNvSpPr>
            <p:nvPr/>
          </p:nvSpPr>
          <p:spPr bwMode="auto">
            <a:xfrm flipH="1" flipV="1">
              <a:off x="3792" y="1248"/>
              <a:ext cx="288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38" name="Text Box 21"/>
            <p:cNvSpPr txBox="1">
              <a:spLocks noChangeArrowheads="1"/>
            </p:cNvSpPr>
            <p:nvPr/>
          </p:nvSpPr>
          <p:spPr bwMode="auto">
            <a:xfrm>
              <a:off x="3888" y="1056"/>
              <a:ext cx="3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1"/>
                  </a:solidFill>
                  <a:cs typeface="Times New Roman" pitchFamily="18" charset="0"/>
                  <a:sym typeface="Symbol" pitchFamily="18" charset="2"/>
                </a:rPr>
                <a:t>×</a:t>
              </a:r>
              <a:r>
                <a:rPr lang="en-US" altLang="en-US">
                  <a:solidFill>
                    <a:schemeClr val="accent1"/>
                  </a:solidFill>
                  <a:sym typeface="Symbol" pitchFamily="18" charset="2"/>
                </a:rPr>
                <a:t></a:t>
              </a:r>
              <a:endParaRPr lang="en-US" altLang="en-US" baseline="30000">
                <a:solidFill>
                  <a:schemeClr val="accent1"/>
                </a:solidFill>
              </a:endParaRPr>
            </a:p>
          </p:txBody>
        </p:sp>
      </p:grpSp>
      <p:sp>
        <p:nvSpPr>
          <p:cNvPr id="37930" name="Text Box 86"/>
          <p:cNvSpPr txBox="1">
            <a:spLocks noChangeArrowheads="1"/>
          </p:cNvSpPr>
          <p:nvPr/>
        </p:nvSpPr>
        <p:spPr bwMode="auto">
          <a:xfrm>
            <a:off x="4270375" y="1905000"/>
            <a:ext cx="184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rr</a:t>
            </a:r>
          </a:p>
        </p:txBody>
      </p: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2822575" y="2819400"/>
            <a:ext cx="1524000" cy="900113"/>
            <a:chOff x="3024" y="2064"/>
            <a:chExt cx="960" cy="567"/>
          </a:xfrm>
        </p:grpSpPr>
        <p:sp>
          <p:nvSpPr>
            <p:cNvPr id="37934" name="Line 85"/>
            <p:cNvSpPr>
              <a:spLocks noChangeShapeType="1"/>
            </p:cNvSpPr>
            <p:nvPr/>
          </p:nvSpPr>
          <p:spPr bwMode="auto">
            <a:xfrm flipV="1">
              <a:off x="3024" y="2160"/>
              <a:ext cx="960" cy="43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35" name="Text Box 87"/>
            <p:cNvSpPr txBox="1">
              <a:spLocks noChangeArrowheads="1"/>
            </p:cNvSpPr>
            <p:nvPr/>
          </p:nvSpPr>
          <p:spPr bwMode="auto">
            <a:xfrm>
              <a:off x="3312" y="206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r</a:t>
              </a:r>
            </a:p>
          </p:txBody>
        </p:sp>
        <p:sp>
          <p:nvSpPr>
            <p:cNvPr id="37936" name="Text Box 88"/>
            <p:cNvSpPr txBox="1">
              <a:spLocks noChangeArrowheads="1"/>
            </p:cNvSpPr>
            <p:nvPr/>
          </p:nvSpPr>
          <p:spPr bwMode="auto">
            <a:xfrm>
              <a:off x="3408" y="23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>
                  <a:solidFill>
                    <a:schemeClr val="accent2"/>
                  </a:solidFill>
                  <a:cs typeface="Times New Roman" pitchFamily="18" charset="0"/>
                </a:rPr>
                <a:t>θ</a:t>
              </a:r>
            </a:p>
          </p:txBody>
        </p:sp>
      </p:grpSp>
      <p:sp>
        <p:nvSpPr>
          <p:cNvPr id="292953" name="Text Box 89"/>
          <p:cNvSpPr txBox="1">
            <a:spLocks noChangeArrowheads="1"/>
          </p:cNvSpPr>
          <p:nvPr/>
        </p:nvSpPr>
        <p:spPr bwMode="auto">
          <a:xfrm>
            <a:off x="5943600" y="2514600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accent2"/>
                </a:solidFill>
                <a:cs typeface="Times New Roman" pitchFamily="18" charset="0"/>
              </a:rPr>
              <a:t>re</a:t>
            </a:r>
            <a:r>
              <a:rPr lang="el-GR" altLang="en-US" baseline="30000" dirty="0">
                <a:solidFill>
                  <a:schemeClr val="accent2"/>
                </a:solidFill>
                <a:cs typeface="Times New Roman" pitchFamily="18" charset="0"/>
              </a:rPr>
              <a:t>θ</a:t>
            </a:r>
            <a:r>
              <a:rPr lang="en-US" altLang="en-US" baseline="30000" dirty="0" err="1">
                <a:solidFill>
                  <a:schemeClr val="accent2"/>
                </a:solidFill>
                <a:cs typeface="Times New Roman" pitchFamily="18" charset="0"/>
              </a:rPr>
              <a:t>i</a:t>
            </a:r>
            <a:r>
              <a:rPr lang="en-US" altLang="en-US" dirty="0">
                <a:solidFill>
                  <a:schemeClr val="accent2"/>
                </a:solidFill>
                <a:cs typeface="Times New Roman" pitchFamily="18" charset="0"/>
              </a:rPr>
              <a:t> = </a:t>
            </a:r>
            <a:r>
              <a:rPr lang="en-US" altLang="en-US" dirty="0" err="1">
                <a:solidFill>
                  <a:schemeClr val="accent2"/>
                </a:solidFill>
                <a:cs typeface="Times New Roman" pitchFamily="18" charset="0"/>
              </a:rPr>
              <a:t>rcos</a:t>
            </a:r>
            <a:r>
              <a:rPr lang="el-GR" altLang="en-US" dirty="0">
                <a:solidFill>
                  <a:schemeClr val="accent2"/>
                </a:solidFill>
              </a:rPr>
              <a:t>θ</a:t>
            </a:r>
            <a:r>
              <a:rPr lang="en-US" altLang="en-US" dirty="0">
                <a:solidFill>
                  <a:schemeClr val="accent2"/>
                </a:solidFill>
              </a:rPr>
              <a:t> + </a:t>
            </a:r>
            <a:r>
              <a:rPr lang="en-US" altLang="en-US" dirty="0" err="1">
                <a:solidFill>
                  <a:schemeClr val="accent2"/>
                </a:solidFill>
              </a:rPr>
              <a:t>irsin</a:t>
            </a:r>
            <a:r>
              <a:rPr lang="el-GR" altLang="en-US" dirty="0">
                <a:solidFill>
                  <a:schemeClr val="accent2"/>
                </a:solidFill>
              </a:rPr>
              <a:t>θ</a:t>
            </a:r>
            <a:endParaRPr lang="en-US" altLang="en-US" dirty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altLang="en-US" dirty="0">
                <a:solidFill>
                  <a:schemeClr val="accent2"/>
                </a:solidFill>
                <a:cs typeface="Times New Roman" pitchFamily="18" charset="0"/>
              </a:rPr>
              <a:t>r = 1,  </a:t>
            </a:r>
            <a:r>
              <a:rPr lang="el-GR" altLang="en-US" dirty="0">
                <a:solidFill>
                  <a:schemeClr val="accent2"/>
                </a:solidFill>
              </a:rPr>
              <a:t>θ</a:t>
            </a:r>
            <a:r>
              <a:rPr lang="en-US" altLang="en-US" dirty="0">
                <a:solidFill>
                  <a:schemeClr val="accent2"/>
                </a:solidFill>
              </a:rPr>
              <a:t> = 2</a:t>
            </a:r>
            <a:r>
              <a:rPr lang="en-US" altLang="en-US" dirty="0">
                <a:solidFill>
                  <a:schemeClr val="accent2"/>
                </a:solidFill>
                <a:sym typeface="Symbol"/>
              </a:rPr>
              <a:t>/n</a:t>
            </a:r>
          </a:p>
          <a:p>
            <a:pPr algn="l" eaLnBrk="1" hangingPunct="1"/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 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= e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i/n</a:t>
            </a:r>
            <a:endParaRPr lang="en-US" altLang="en-US" i="1" baseline="30000" dirty="0">
              <a:solidFill>
                <a:schemeClr val="accent1"/>
              </a:solidFill>
            </a:endParaRPr>
          </a:p>
          <a:p>
            <a:pPr algn="l" eaLnBrk="1" hangingPunct="1"/>
            <a:endParaRPr lang="en-US" altLang="en-US" dirty="0">
              <a:solidFill>
                <a:schemeClr val="accent2"/>
              </a:solidFill>
              <a:sym typeface="Symbol"/>
            </a:endParaRPr>
          </a:p>
          <a:p>
            <a:pPr algn="l" eaLnBrk="1" hangingPunct="1"/>
            <a:endParaRPr lang="en-US" altLang="en-US" dirty="0">
              <a:solidFill>
                <a:schemeClr val="accent2"/>
              </a:solidFill>
            </a:endParaRPr>
          </a:p>
          <a:p>
            <a:pPr algn="l" eaLnBrk="1" hangingPunct="1"/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37933" name="Text Box 215"/>
          <p:cNvSpPr txBox="1">
            <a:spLocks noChangeArrowheads="1"/>
          </p:cNvSpPr>
          <p:nvPr/>
        </p:nvSpPr>
        <p:spPr bwMode="auto">
          <a:xfrm>
            <a:off x="7902575" y="174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Roots of </a:t>
            </a:r>
            <a:br>
              <a:rPr lang="en-US" altLang="en-US" sz="200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Unity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4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  <p:sp>
        <p:nvSpPr>
          <p:cNvPr id="4102" name="Text Box 215"/>
          <p:cNvSpPr txBox="1">
            <a:spLocks noChangeArrowheads="1"/>
          </p:cNvSpPr>
          <p:nvPr/>
        </p:nvSpPr>
        <p:spPr bwMode="auto">
          <a:xfrm>
            <a:off x="7453313" y="17463"/>
            <a:ext cx="136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Polynomial</a:t>
            </a:r>
            <a:br>
              <a:rPr lang="en-US" altLang="en-US" sz="2000">
                <a:solidFill>
                  <a:schemeClr val="tx2"/>
                </a:solidFill>
              </a:rPr>
            </a:br>
            <a:r>
              <a:rPr lang="en-US" altLang="en-US" sz="2000">
                <a:solidFill>
                  <a:schemeClr val="tx2"/>
                </a:solidFill>
              </a:rPr>
              <a:t>Basis</a:t>
            </a:r>
            <a:endParaRPr lang="en-US" altLang="en-US" sz="2000">
              <a:sym typeface="Symbol" pitchFamily="18" charset="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113983" y="914400"/>
            <a:ext cx="4820550" cy="46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ym typeface="Symbol" pitchFamily="18" charset="2"/>
              </a:rPr>
              <a:t>Basis: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1, x, x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3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,…</a:t>
            </a: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baseline="30000" dirty="0" err="1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basis “vectors” is  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30000" dirty="0" err="1">
                <a:solidFill>
                  <a:schemeClr val="accent1"/>
                </a:solidFill>
                <a:sym typeface="Symbol" pitchFamily="18" charset="2"/>
              </a:rPr>
              <a:t>f</a:t>
            </a:r>
            <a:endParaRPr lang="en-US" altLang="en-US" i="1" baseline="30000" dirty="0">
              <a:solidFill>
                <a:schemeClr val="accent1"/>
              </a:solidFill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We compute this on 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0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3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…. </a:t>
            </a: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baseline="30000" dirty="0" err="1"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value is  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-25000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endParaRPr lang="en-US" altLang="en-US" i="1" baseline="-25000" dirty="0">
              <a:solidFill>
                <a:schemeClr val="accent1"/>
              </a:solidFill>
              <a:sym typeface="Symbol" pitchFamily="18" charset="2"/>
            </a:endParaRP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-25000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 = 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t</a:t>
            </a: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baseline="30000" dirty="0" err="1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basis on 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baseline="30000" dirty="0" err="1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value is</a:t>
            </a:r>
          </a:p>
          <a:p>
            <a:pPr eaLnBrk="1" hangingPunct="1"/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-25000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)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 f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 = (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)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 f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 = 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ft</a:t>
            </a:r>
          </a:p>
          <a:p>
            <a:pPr eaLnBrk="1" hangingPunct="1"/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= [e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i/n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]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 ft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= e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 f t/n </a:t>
            </a:r>
            <a:r>
              <a:rPr lang="en-US" altLang="en-US" i="1" baseline="30000" dirty="0" err="1">
                <a:solidFill>
                  <a:schemeClr val="accent1"/>
                </a:solidFill>
                <a:cs typeface="Times New Roman" pitchFamily="18" charset="0"/>
                <a:sym typeface="Symbol"/>
              </a:rPr>
              <a:t>i</a:t>
            </a:r>
            <a:endParaRPr lang="en-US" altLang="en-US" i="1" baseline="30000" dirty="0">
              <a:solidFill>
                <a:schemeClr val="accent1"/>
              </a:solidFill>
              <a:sym typeface="Symbol" pitchFamily="18" charset="2"/>
            </a:endParaRPr>
          </a:p>
          <a:p>
            <a:pPr eaLnBrk="1" hangingPunct="1"/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= 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cos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(2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f t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/n) + </a:t>
            </a:r>
            <a:r>
              <a:rPr lang="en-US" altLang="en-US" i="1" dirty="0" err="1">
                <a:solidFill>
                  <a:schemeClr val="accent1"/>
                </a:solidFill>
                <a:cs typeface="Times New Roman" pitchFamily="18" charset="0"/>
                <a:sym typeface="Symbol"/>
              </a:rPr>
              <a:t>i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sin(2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f t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/n) </a:t>
            </a:r>
            <a:endParaRPr lang="en-US" altLang="en-US" i="1" dirty="0">
              <a:solidFill>
                <a:schemeClr val="accent1"/>
              </a:solidFill>
              <a:sym typeface="Symbol" pitchFamily="18" charset="2"/>
            </a:endParaRPr>
          </a:p>
          <a:p>
            <a:pPr eaLnBrk="1" hangingPunct="1"/>
            <a:endParaRPr lang="en-US" altLang="en-US" i="1" baseline="30000" dirty="0">
              <a:solidFill>
                <a:schemeClr val="accent1"/>
              </a:solidFill>
              <a:sym typeface="Symbol" pitchFamily="18" charset="2"/>
            </a:endParaRPr>
          </a:p>
        </p:txBody>
      </p:sp>
      <p:sp>
        <p:nvSpPr>
          <p:cNvPr id="5" name="Text Box 89"/>
          <p:cNvSpPr txBox="1">
            <a:spLocks noChangeArrowheads="1"/>
          </p:cNvSpPr>
          <p:nvPr/>
        </p:nvSpPr>
        <p:spPr bwMode="auto">
          <a:xfrm>
            <a:off x="5943600" y="2514600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accent2"/>
                </a:solidFill>
                <a:cs typeface="Times New Roman" pitchFamily="18" charset="0"/>
              </a:rPr>
              <a:t>re</a:t>
            </a:r>
            <a:r>
              <a:rPr lang="el-GR" altLang="en-US" baseline="30000" dirty="0">
                <a:solidFill>
                  <a:schemeClr val="accent2"/>
                </a:solidFill>
                <a:cs typeface="Times New Roman" pitchFamily="18" charset="0"/>
              </a:rPr>
              <a:t>θ</a:t>
            </a:r>
            <a:r>
              <a:rPr lang="en-US" altLang="en-US" baseline="30000" dirty="0" err="1">
                <a:solidFill>
                  <a:schemeClr val="accent2"/>
                </a:solidFill>
                <a:cs typeface="Times New Roman" pitchFamily="18" charset="0"/>
              </a:rPr>
              <a:t>i</a:t>
            </a:r>
            <a:r>
              <a:rPr lang="en-US" altLang="en-US" dirty="0">
                <a:solidFill>
                  <a:schemeClr val="accent2"/>
                </a:solidFill>
                <a:cs typeface="Times New Roman" pitchFamily="18" charset="0"/>
              </a:rPr>
              <a:t> = </a:t>
            </a:r>
            <a:r>
              <a:rPr lang="en-US" altLang="en-US" dirty="0" err="1">
                <a:solidFill>
                  <a:schemeClr val="accent2"/>
                </a:solidFill>
                <a:cs typeface="Times New Roman" pitchFamily="18" charset="0"/>
              </a:rPr>
              <a:t>rcos</a:t>
            </a:r>
            <a:r>
              <a:rPr lang="el-GR" altLang="en-US" dirty="0">
                <a:solidFill>
                  <a:schemeClr val="accent2"/>
                </a:solidFill>
              </a:rPr>
              <a:t>θ</a:t>
            </a:r>
            <a:r>
              <a:rPr lang="en-US" altLang="en-US" dirty="0">
                <a:solidFill>
                  <a:schemeClr val="accent2"/>
                </a:solidFill>
              </a:rPr>
              <a:t> + </a:t>
            </a:r>
            <a:r>
              <a:rPr lang="en-US" altLang="en-US" dirty="0" err="1">
                <a:solidFill>
                  <a:schemeClr val="accent2"/>
                </a:solidFill>
              </a:rPr>
              <a:t>irsin</a:t>
            </a:r>
            <a:r>
              <a:rPr lang="el-GR" altLang="en-US" dirty="0">
                <a:solidFill>
                  <a:schemeClr val="accent2"/>
                </a:solidFill>
              </a:rPr>
              <a:t>θ</a:t>
            </a:r>
            <a:endParaRPr lang="en-US" altLang="en-US" dirty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altLang="en-US" dirty="0">
                <a:solidFill>
                  <a:schemeClr val="accent2"/>
                </a:solidFill>
                <a:cs typeface="Times New Roman" pitchFamily="18" charset="0"/>
              </a:rPr>
              <a:t>r = 1,  </a:t>
            </a:r>
            <a:r>
              <a:rPr lang="el-GR" altLang="en-US" dirty="0">
                <a:solidFill>
                  <a:schemeClr val="accent2"/>
                </a:solidFill>
              </a:rPr>
              <a:t>θ</a:t>
            </a:r>
            <a:r>
              <a:rPr lang="en-US" altLang="en-US" dirty="0">
                <a:solidFill>
                  <a:schemeClr val="accent2"/>
                </a:solidFill>
              </a:rPr>
              <a:t> = 2</a:t>
            </a:r>
            <a:r>
              <a:rPr lang="en-US" altLang="en-US" dirty="0">
                <a:solidFill>
                  <a:schemeClr val="accent2"/>
                </a:solidFill>
                <a:sym typeface="Symbol"/>
              </a:rPr>
              <a:t>/n</a:t>
            </a:r>
          </a:p>
          <a:p>
            <a:pPr algn="l" eaLnBrk="1" hangingPunct="1"/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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 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= e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i/n</a:t>
            </a:r>
            <a:endParaRPr lang="en-US" altLang="en-US" i="1" baseline="30000" dirty="0">
              <a:solidFill>
                <a:schemeClr val="accent1"/>
              </a:solidFill>
            </a:endParaRPr>
          </a:p>
          <a:p>
            <a:pPr algn="l" eaLnBrk="1" hangingPunct="1"/>
            <a:endParaRPr lang="en-US" altLang="en-US" dirty="0">
              <a:solidFill>
                <a:schemeClr val="accent2"/>
              </a:solidFill>
              <a:sym typeface="Symbol"/>
            </a:endParaRPr>
          </a:p>
          <a:p>
            <a:pPr algn="l" eaLnBrk="1" hangingPunct="1"/>
            <a:endParaRPr lang="en-US" altLang="en-US" dirty="0">
              <a:solidFill>
                <a:schemeClr val="accent2"/>
              </a:solidFill>
            </a:endParaRPr>
          </a:p>
          <a:p>
            <a:pPr algn="l" eaLnBrk="1" hangingPunct="1"/>
            <a:endParaRPr lang="en-US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4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  <p:sp>
        <p:nvSpPr>
          <p:cNvPr id="4102" name="Text Box 215"/>
          <p:cNvSpPr txBox="1">
            <a:spLocks noChangeArrowheads="1"/>
          </p:cNvSpPr>
          <p:nvPr/>
        </p:nvSpPr>
        <p:spPr bwMode="auto">
          <a:xfrm>
            <a:off x="7453313" y="17463"/>
            <a:ext cx="136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Polynomial</a:t>
            </a:r>
            <a:br>
              <a:rPr lang="en-US" altLang="en-US" sz="2000">
                <a:solidFill>
                  <a:schemeClr val="tx2"/>
                </a:solidFill>
              </a:rPr>
            </a:br>
            <a:r>
              <a:rPr lang="en-US" altLang="en-US" sz="2000">
                <a:solidFill>
                  <a:schemeClr val="tx2"/>
                </a:solidFill>
              </a:rPr>
              <a:t>Basis</a:t>
            </a:r>
            <a:endParaRPr lang="en-US" altLang="en-US" sz="2000">
              <a:sym typeface="Symbol" pitchFamily="18" charset="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4635" y="914400"/>
            <a:ext cx="4661854" cy="46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ym typeface="Symbol" pitchFamily="18" charset="2"/>
              </a:rPr>
              <a:t>Basis: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1, x, x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3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,… </a:t>
            </a:r>
            <a:r>
              <a:rPr lang="en-US" altLang="en-US" dirty="0">
                <a:sym typeface="Symbol" pitchFamily="18" charset="2"/>
              </a:rPr>
              <a:t>“vectors” </a:t>
            </a:r>
            <a:endParaRPr lang="en-US" altLang="en-US" i="1" dirty="0">
              <a:solidFill>
                <a:schemeClr val="accent1"/>
              </a:solidFill>
              <a:sym typeface="Symbol" pitchFamily="18" charset="2"/>
            </a:endParaRP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baseline="30000" dirty="0" err="1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basis “vectors” is  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30000" dirty="0" err="1">
                <a:solidFill>
                  <a:schemeClr val="accent1"/>
                </a:solidFill>
                <a:sym typeface="Symbol" pitchFamily="18" charset="2"/>
              </a:rPr>
              <a:t>f</a:t>
            </a:r>
            <a:endParaRPr lang="en-US" altLang="en-US" i="1" baseline="30000" dirty="0">
              <a:solidFill>
                <a:schemeClr val="accent1"/>
              </a:solidFill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We compute this on 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0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-25000" dirty="0">
                <a:solidFill>
                  <a:schemeClr val="accent1"/>
                </a:solidFill>
                <a:sym typeface="Symbol" pitchFamily="18" charset="2"/>
              </a:rPr>
              <a:t>3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…. </a:t>
            </a: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baseline="30000" dirty="0" err="1"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value is  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-25000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endParaRPr lang="en-US" altLang="en-US" i="1" baseline="-25000" dirty="0">
              <a:solidFill>
                <a:schemeClr val="accent1"/>
              </a:solidFill>
              <a:sym typeface="Symbol" pitchFamily="18" charset="2"/>
            </a:endParaRP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-25000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 = 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t</a:t>
            </a:r>
          </a:p>
          <a:p>
            <a:pPr eaLnBrk="1" hangingPunct="1"/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baseline="30000" dirty="0" err="1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basis on 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baseline="30000" dirty="0" err="1">
                <a:solidFill>
                  <a:schemeClr val="accent1"/>
                </a:solidFill>
                <a:sym typeface="Symbol" pitchFamily="18" charset="2"/>
              </a:rPr>
              <a:t>th</a:t>
            </a:r>
            <a:r>
              <a:rPr lang="en-US" altLang="en-US" dirty="0">
                <a:sym typeface="Symbol" pitchFamily="18" charset="2"/>
              </a:rPr>
              <a:t> value is</a:t>
            </a:r>
          </a:p>
          <a:p>
            <a:pPr eaLnBrk="1" hangingPunct="1"/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altLang="en-US" i="1" baseline="-25000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)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 f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 = (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)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 f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 = 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ft</a:t>
            </a:r>
          </a:p>
          <a:p>
            <a:pPr eaLnBrk="1" hangingPunct="1"/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= [e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i/n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]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 ft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= e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i="1" baseline="30000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 f t/n </a:t>
            </a:r>
            <a:r>
              <a:rPr lang="en-US" altLang="en-US" i="1" baseline="30000" dirty="0" err="1">
                <a:solidFill>
                  <a:schemeClr val="accent1"/>
                </a:solidFill>
                <a:cs typeface="Times New Roman" pitchFamily="18" charset="0"/>
                <a:sym typeface="Symbol"/>
              </a:rPr>
              <a:t>i</a:t>
            </a:r>
            <a:endParaRPr lang="en-US" altLang="en-US" i="1" baseline="30000" dirty="0">
              <a:solidFill>
                <a:schemeClr val="accent1"/>
              </a:solidFill>
              <a:sym typeface="Symbol" pitchFamily="18" charset="2"/>
            </a:endParaRPr>
          </a:p>
          <a:p>
            <a:pPr eaLnBrk="1" hangingPunct="1"/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= </a:t>
            </a:r>
            <a:r>
              <a:rPr lang="en-US" altLang="en-US" i="1" dirty="0" err="1">
                <a:solidFill>
                  <a:schemeClr val="accent1"/>
                </a:solidFill>
                <a:sym typeface="Symbol" pitchFamily="18" charset="2"/>
              </a:rPr>
              <a:t>cos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(2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f t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/n) + </a:t>
            </a:r>
            <a:r>
              <a:rPr lang="en-US" altLang="en-US" i="1" dirty="0" err="1">
                <a:solidFill>
                  <a:schemeClr val="accent1"/>
                </a:solidFill>
                <a:cs typeface="Times New Roman" pitchFamily="18" charset="0"/>
                <a:sym typeface="Symbol"/>
              </a:rPr>
              <a:t>i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sin(2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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f t</a:t>
            </a:r>
            <a:r>
              <a:rPr lang="en-US" altLang="en-US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/n) </a:t>
            </a:r>
            <a:endParaRPr lang="en-US" altLang="en-US" i="1" dirty="0">
              <a:solidFill>
                <a:schemeClr val="accent1"/>
              </a:solidFill>
              <a:sym typeface="Symbol" pitchFamily="18" charset="2"/>
            </a:endParaRPr>
          </a:p>
          <a:p>
            <a:pPr eaLnBrk="1" hangingPunct="1"/>
            <a:endParaRPr lang="en-US" altLang="en-US" i="1" baseline="300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62600" y="762000"/>
            <a:ext cx="3403600" cy="6221412"/>
            <a:chOff x="5029200" y="762000"/>
            <a:chExt cx="3403600" cy="6221412"/>
          </a:xfrm>
        </p:grpSpPr>
        <p:pic>
          <p:nvPicPr>
            <p:cNvPr id="7" name="Picture 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1" y="1828800"/>
              <a:ext cx="3308294" cy="515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15"/>
            <p:cNvSpPr txBox="1">
              <a:spLocks noChangeArrowheads="1"/>
            </p:cNvSpPr>
            <p:nvPr/>
          </p:nvSpPr>
          <p:spPr bwMode="auto">
            <a:xfrm>
              <a:off x="5029200" y="762000"/>
              <a:ext cx="34036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ym typeface="Symbol" pitchFamily="18" charset="2"/>
                </a:rPr>
                <a:t>Basis: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sin(2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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f t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/n),              </a:t>
              </a:r>
              <a:r>
                <a:rPr lang="en-US" altLang="en-US" sz="600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.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          </a:t>
              </a:r>
              <a:r>
                <a:rPr lang="en-US" altLang="en-US" i="1" dirty="0" err="1">
                  <a:solidFill>
                    <a:schemeClr val="accent1"/>
                  </a:solidFill>
                  <a:sym typeface="Symbol" pitchFamily="18" charset="2"/>
                </a:rPr>
                <a:t>cos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(2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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f t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/n)</a:t>
              </a:r>
              <a:endParaRPr lang="en-US" altLang="en-US" dirty="0"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4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5562600" y="762000"/>
            <a:ext cx="3403600" cy="6221412"/>
            <a:chOff x="5029200" y="762000"/>
            <a:chExt cx="3403600" cy="6221412"/>
          </a:xfrm>
        </p:grpSpPr>
        <p:pic>
          <p:nvPicPr>
            <p:cNvPr id="4099" name="Picture 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1" y="1828800"/>
              <a:ext cx="3308294" cy="515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215"/>
            <p:cNvSpPr txBox="1">
              <a:spLocks noChangeArrowheads="1"/>
            </p:cNvSpPr>
            <p:nvPr/>
          </p:nvSpPr>
          <p:spPr bwMode="auto">
            <a:xfrm>
              <a:off x="5029200" y="762000"/>
              <a:ext cx="34036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ym typeface="Symbol" pitchFamily="18" charset="2"/>
                </a:rPr>
                <a:t>Basis: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sin(2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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f t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/n),              </a:t>
              </a:r>
              <a:r>
                <a:rPr lang="en-US" altLang="en-US" sz="600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.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          </a:t>
              </a:r>
              <a:r>
                <a:rPr lang="en-US" altLang="en-US" i="1" dirty="0" err="1">
                  <a:solidFill>
                    <a:schemeClr val="accent1"/>
                  </a:solidFill>
                  <a:sym typeface="Symbol" pitchFamily="18" charset="2"/>
                </a:rPr>
                <a:t>cos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(2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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f t</a:t>
              </a:r>
              <a:r>
                <a:rPr lang="en-US" altLang="en-US" i="1" dirty="0">
                  <a:solidFill>
                    <a:schemeClr val="accent1"/>
                  </a:solidFill>
                  <a:cs typeface="Times New Roman" pitchFamily="18" charset="0"/>
                  <a:sym typeface="Symbol"/>
                </a:rPr>
                <a:t>/n)</a:t>
              </a:r>
              <a:endParaRPr lang="en-US" altLang="en-US" dirty="0">
                <a:sym typeface="Symbol" pitchFamily="18" charset="2"/>
              </a:endParaRPr>
            </a:p>
          </p:txBody>
        </p:sp>
      </p:grpSp>
      <p:sp>
        <p:nvSpPr>
          <p:cNvPr id="4102" name="Text Box 215"/>
          <p:cNvSpPr txBox="1">
            <a:spLocks noChangeArrowheads="1"/>
          </p:cNvSpPr>
          <p:nvPr/>
        </p:nvSpPr>
        <p:spPr bwMode="auto">
          <a:xfrm>
            <a:off x="7453313" y="17463"/>
            <a:ext cx="136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Polynomial</a:t>
            </a:r>
            <a:br>
              <a:rPr lang="en-US" altLang="en-US" sz="2000">
                <a:solidFill>
                  <a:schemeClr val="tx2"/>
                </a:solidFill>
              </a:rPr>
            </a:br>
            <a:r>
              <a:rPr lang="en-US" altLang="en-US" sz="2000">
                <a:solidFill>
                  <a:schemeClr val="tx2"/>
                </a:solidFill>
              </a:rPr>
              <a:t>Basis</a:t>
            </a:r>
            <a:endParaRPr lang="en-US" altLang="en-US" sz="2000">
              <a:sym typeface="Symbol" pitchFamily="18" charset="2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038191" y="1600200"/>
            <a:ext cx="2667000" cy="5029200"/>
            <a:chOff x="6248400" y="533400"/>
            <a:chExt cx="2743200" cy="5791200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6248400" y="533400"/>
              <a:ext cx="2743200" cy="57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735" y="558804"/>
              <a:ext cx="2666374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801" y="1998137"/>
              <a:ext cx="2711796" cy="143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268" y="3429003"/>
              <a:ext cx="2686927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268" y="4859869"/>
              <a:ext cx="2696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3548" y="914400"/>
            <a:ext cx="318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ym typeface="Symbol" pitchFamily="18" charset="2"/>
              </a:rPr>
              <a:t>Basis: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1, x, x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 x</a:t>
            </a:r>
            <a:r>
              <a:rPr lang="en-US" altLang="en-US" i="1" baseline="30000" dirty="0">
                <a:solidFill>
                  <a:schemeClr val="accent1"/>
                </a:solidFill>
                <a:sym typeface="Symbol" pitchFamily="18" charset="2"/>
              </a:rPr>
              <a:t>3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,… </a:t>
            </a:r>
          </a:p>
        </p:txBody>
      </p:sp>
      <p:sp>
        <p:nvSpPr>
          <p:cNvPr id="14" name="Left-Right Arrow 13"/>
          <p:cNvSpPr/>
          <p:nvPr/>
        </p:nvSpPr>
        <p:spPr bwMode="auto">
          <a:xfrm>
            <a:off x="4267200" y="3429000"/>
            <a:ext cx="990600" cy="457200"/>
          </a:xfrm>
          <a:prstGeom prst="leftRightArrow">
            <a:avLst/>
          </a:prstGeom>
          <a:solidFill>
            <a:srgbClr val="00FFFF"/>
          </a:solidFill>
          <a:ln w="254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1800"/>
            <a:ext cx="67437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71800" y="631983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sz="2400" i="1">
                <a:solidFill>
                  <a:srgbClr val="FF9900"/>
                </a:solidFill>
                <a:sym typeface="Symbol" pitchFamily="18" charset="2"/>
              </a:rPr>
              <a:t>O(log(n)) </a:t>
            </a:r>
            <a:r>
              <a:rPr lang="en-CA" altLang="en-US" sz="2400">
                <a:solidFill>
                  <a:srgbClr val="000000"/>
                </a:solidFill>
                <a:sym typeface="Symbol" pitchFamily="18" charset="2"/>
              </a:rPr>
              <a:t>levels</a:t>
            </a:r>
          </a:p>
        </p:txBody>
      </p:sp>
      <p:sp>
        <p:nvSpPr>
          <p:cNvPr id="142340" name="Rectangle 5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/>
            <a:r>
              <a:rPr lang="en-US" altLang="en-US" sz="4400">
                <a:solidFill>
                  <a:srgbClr val="FFFF00"/>
                </a:solidFill>
              </a:rPr>
              <a:t>Fourier Transformation </a:t>
            </a:r>
          </a:p>
        </p:txBody>
      </p:sp>
      <p:sp>
        <p:nvSpPr>
          <p:cNvPr id="142341" name="Text Box 215"/>
          <p:cNvSpPr txBox="1">
            <a:spLocks noChangeArrowheads="1"/>
          </p:cNvSpPr>
          <p:nvPr/>
        </p:nvSpPr>
        <p:spPr bwMode="auto">
          <a:xfrm>
            <a:off x="7581900" y="17463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FF00"/>
                </a:solidFill>
                <a:sym typeface="Symbol" pitchFamily="18" charset="2"/>
              </a:rPr>
              <a:t>FFT</a:t>
            </a:r>
          </a:p>
          <a:p>
            <a:pPr algn="l" eaLnBrk="1" hangingPunct="1"/>
            <a:r>
              <a:rPr lang="en-US" altLang="en-US" sz="2000">
                <a:solidFill>
                  <a:srgbClr val="FFFF00"/>
                </a:solidFill>
                <a:sym typeface="Symbol" pitchFamily="18" charset="2"/>
              </a:rPr>
              <a:t>Butterfly</a:t>
            </a:r>
            <a:endParaRPr lang="en-US" altLang="en-US" sz="200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6858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sz="2400">
                <a:solidFill>
                  <a:srgbClr val="FFFF00"/>
                </a:solidFill>
                <a:sym typeface="Symbol" pitchFamily="18" charset="2"/>
              </a:rPr>
              <a:t>Fast </a:t>
            </a:r>
            <a:r>
              <a:rPr lang="en-CA" altLang="en-US" sz="2400">
                <a:solidFill>
                  <a:srgbClr val="FFFFFF"/>
                </a:solidFill>
                <a:sym typeface="Symbol" pitchFamily="18" charset="2"/>
              </a:rPr>
              <a:t>Fourier Transform </a:t>
            </a:r>
            <a:br>
              <a:rPr lang="en-CA" altLang="en-US" sz="2400">
                <a:solidFill>
                  <a:srgbClr val="FFFFFF"/>
                </a:solidFill>
                <a:sym typeface="Symbol" pitchFamily="18" charset="2"/>
              </a:rPr>
            </a:br>
            <a:r>
              <a:rPr lang="en-CA" altLang="en-US" sz="2400">
                <a:solidFill>
                  <a:srgbClr val="FFFFFF"/>
                </a:solidFill>
                <a:sym typeface="Symbol" pitchFamily="18" charset="2"/>
              </a:rPr>
              <a:t>takes </a:t>
            </a:r>
            <a:r>
              <a:rPr lang="en-CA" altLang="en-US" sz="2400" i="1">
                <a:solidFill>
                  <a:srgbClr val="FF9900"/>
                </a:solidFill>
                <a:sym typeface="Symbol" pitchFamily="18" charset="2"/>
              </a:rPr>
              <a:t>O(nlogn)</a:t>
            </a:r>
            <a:r>
              <a:rPr lang="en-CA" altLang="en-US" sz="2400">
                <a:solidFill>
                  <a:srgbClr val="FFFFFF"/>
                </a:solidFill>
                <a:sym typeface="Symbol" pitchFamily="18" charset="2"/>
              </a:rPr>
              <a:t> time!            (See Recursive Slides)</a:t>
            </a:r>
          </a:p>
        </p:txBody>
      </p:sp>
    </p:spTree>
    <p:extLst>
      <p:ext uri="{BB962C8B-B14F-4D97-AF65-F5344CB8AC3E}">
        <p14:creationId xmlns:p14="http://schemas.microsoft.com/office/powerpoint/2010/main" val="41922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535238" y="3733800"/>
            <a:ext cx="45513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Surely this can’t be expressed </a:t>
            </a:r>
            <a:br>
              <a: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as sum of sines and cosines.</a:t>
            </a:r>
          </a:p>
        </p:txBody>
      </p:sp>
      <p:sp>
        <p:nvSpPr>
          <p:cNvPr id="128003" name="Picture 4" descr="sinc_1"/>
          <p:cNvSpPr>
            <a:spLocks noChangeAspect="1" noChangeArrowheads="1"/>
          </p:cNvSpPr>
          <p:nvPr/>
        </p:nvSpPr>
        <p:spPr bwMode="auto">
          <a:xfrm>
            <a:off x="1703388" y="1065213"/>
            <a:ext cx="5484812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74838" y="685800"/>
            <a:ext cx="4335462" cy="1800225"/>
            <a:chOff x="1875317" y="685800"/>
            <a:chExt cx="4334983" cy="1800225"/>
          </a:xfrm>
        </p:grpSpPr>
        <p:sp>
          <p:nvSpPr>
            <p:cNvPr id="128012" name="Rectangle 12"/>
            <p:cNvSpPr>
              <a:spLocks noChangeArrowheads="1"/>
            </p:cNvSpPr>
            <p:nvPr/>
          </p:nvSpPr>
          <p:spPr bwMode="auto">
            <a:xfrm>
              <a:off x="1875317" y="923925"/>
              <a:ext cx="13452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y(x) = x</a:t>
              </a:r>
            </a:p>
          </p:txBody>
        </p:sp>
        <p:pic>
          <p:nvPicPr>
            <p:cNvPr id="128013" name="Picture 9" descr="http://www2.wolframalpha.com/Calculate/MSP/MSP369419h8df69d9af2gg30000226ec2a4074e43f5?MSPStoreType=image/gif&amp;s=1&amp;w=300&amp;h=189&amp;cdf=Coordinates&amp;cdf=Tooltip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685800"/>
              <a:ext cx="285750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95538" y="2743200"/>
            <a:ext cx="5624512" cy="3362325"/>
            <a:chOff x="2395966" y="2743200"/>
            <a:chExt cx="5623654" cy="3361670"/>
          </a:xfrm>
        </p:grpSpPr>
        <p:sp>
          <p:nvSpPr>
            <p:cNvPr id="128008" name="Rectangle 11"/>
            <p:cNvSpPr>
              <a:spLocks noChangeArrowheads="1"/>
            </p:cNvSpPr>
            <p:nvPr/>
          </p:nvSpPr>
          <p:spPr bwMode="auto">
            <a:xfrm>
              <a:off x="2395966" y="5581650"/>
              <a:ext cx="56236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y(x) </a:t>
              </a: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</a:t>
              </a: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 2 sin(x) - sin(2x) + 2/3 sin(3x)</a:t>
              </a:r>
            </a:p>
          </p:txBody>
        </p:sp>
        <p:grpSp>
          <p:nvGrpSpPr>
            <p:cNvPr id="128009" name="Group 11"/>
            <p:cNvGrpSpPr>
              <a:grpSpLocks/>
            </p:cNvGrpSpPr>
            <p:nvPr/>
          </p:nvGrpSpPr>
          <p:grpSpPr bwMode="auto">
            <a:xfrm>
              <a:off x="2598738" y="2743200"/>
              <a:ext cx="4419600" cy="2905125"/>
              <a:chOff x="2598738" y="2743200"/>
              <a:chExt cx="4419600" cy="2905125"/>
            </a:xfrm>
          </p:grpSpPr>
          <p:pic>
            <p:nvPicPr>
              <p:cNvPr id="128010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56" r="34091"/>
              <a:stretch>
                <a:fillRect/>
              </a:stretch>
            </p:blipFill>
            <p:spPr bwMode="auto">
              <a:xfrm>
                <a:off x="2598738" y="2743200"/>
                <a:ext cx="4419600" cy="290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8011" name="Straight Connector 19"/>
              <p:cNvCxnSpPr>
                <a:cxnSpLocks noChangeShapeType="1"/>
              </p:cNvCxnSpPr>
              <p:nvPr/>
            </p:nvCxnSpPr>
            <p:spPr bwMode="auto">
              <a:xfrm flipV="1">
                <a:off x="4808538" y="2819400"/>
                <a:ext cx="1066800" cy="1371600"/>
              </a:xfrm>
              <a:prstGeom prst="line">
                <a:avLst/>
              </a:prstGeom>
              <a:noFill/>
              <a:ln w="254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574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4377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Picture 4" descr="sinc_1"/>
          <p:cNvSpPr>
            <a:spLocks noChangeAspect="1" noChangeArrowheads="1"/>
          </p:cNvSpPr>
          <p:nvPr/>
        </p:nvSpPr>
        <p:spPr bwMode="auto">
          <a:xfrm>
            <a:off x="1703388" y="1217613"/>
            <a:ext cx="5484812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30413" y="3181350"/>
            <a:ext cx="5743575" cy="2914650"/>
            <a:chOff x="2030259" y="3181350"/>
            <a:chExt cx="5743880" cy="2913995"/>
          </a:xfrm>
        </p:grpSpPr>
        <p:sp>
          <p:nvSpPr>
            <p:cNvPr id="129033" name="Rectangle 11"/>
            <p:cNvSpPr>
              <a:spLocks noChangeArrowheads="1"/>
            </p:cNvSpPr>
            <p:nvPr/>
          </p:nvSpPr>
          <p:spPr bwMode="auto">
            <a:xfrm>
              <a:off x="2030259" y="5572125"/>
              <a:ext cx="57438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y(x) </a:t>
              </a: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</a:t>
              </a: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 -4 sin(x) + sin(2x) - 4/9 sin(3x)</a:t>
              </a:r>
            </a:p>
          </p:txBody>
        </p:sp>
        <p:pic>
          <p:nvPicPr>
            <p:cNvPr id="12903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8" y="3181350"/>
              <a:ext cx="3395662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14513" y="762000"/>
            <a:ext cx="4319587" cy="1924050"/>
            <a:chOff x="1815204" y="762000"/>
            <a:chExt cx="4318896" cy="1924050"/>
          </a:xfrm>
        </p:grpSpPr>
        <p:sp>
          <p:nvSpPr>
            <p:cNvPr id="129031" name="Rectangle 12"/>
            <p:cNvSpPr>
              <a:spLocks noChangeArrowheads="1"/>
            </p:cNvSpPr>
            <p:nvPr/>
          </p:nvSpPr>
          <p:spPr bwMode="auto">
            <a:xfrm>
              <a:off x="1815204" y="1076325"/>
              <a:ext cx="14654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y(x) = x</a:t>
              </a:r>
              <a:r>
                <a:rPr kumimoji="0" lang="en-CA" altLang="en-US" sz="28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pic>
          <p:nvPicPr>
            <p:cNvPr id="129032" name="Picture 4" descr="http://www3.wolframalpha.com/Calculate/MSP/MSP5619h8e219c74dh19700005gcdahg63e1852a7?MSPStoreType=image/gif&amp;s=46&amp;w=300&amp;h=202&amp;cdf=Coordinates&amp;cdf=Toolti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762000"/>
              <a:ext cx="285750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574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374077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3352800" y="6137140"/>
            <a:ext cx="3657600" cy="46727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492" y="4267200"/>
            <a:ext cx="2280308" cy="555641"/>
          </a:xfrm>
          <a:prstGeom prst="wedgeRoundRectCallout">
            <a:avLst>
              <a:gd name="adj1" fmla="val 48149"/>
              <a:gd name="adj2" fmla="val -61529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Change of Basis </a:t>
            </a:r>
          </a:p>
        </p:txBody>
      </p:sp>
      <p:grpSp>
        <p:nvGrpSpPr>
          <p:cNvPr id="193" name="Group 36"/>
          <p:cNvGrpSpPr>
            <a:grpSpLocks/>
          </p:cNvGrpSpPr>
          <p:nvPr/>
        </p:nvGrpSpPr>
        <p:grpSpPr bwMode="auto">
          <a:xfrm>
            <a:off x="7201229" y="5059977"/>
            <a:ext cx="1143000" cy="1465263"/>
            <a:chOff x="1828800" y="4356100"/>
            <a:chExt cx="1143000" cy="1465263"/>
          </a:xfrm>
        </p:grpSpPr>
        <p:sp>
          <p:nvSpPr>
            <p:cNvPr id="194" name="Line 58"/>
            <p:cNvSpPr>
              <a:spLocks noChangeShapeType="1"/>
            </p:cNvSpPr>
            <p:nvPr/>
          </p:nvSpPr>
          <p:spPr bwMode="auto">
            <a:xfrm flipV="1">
              <a:off x="1828800" y="5440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5" name="Line 59"/>
            <p:cNvSpPr>
              <a:spLocks noChangeShapeType="1"/>
            </p:cNvSpPr>
            <p:nvPr/>
          </p:nvSpPr>
          <p:spPr bwMode="auto">
            <a:xfrm flipV="1">
              <a:off x="2209800" y="5059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6" name="Line 60"/>
            <p:cNvSpPr>
              <a:spLocks noChangeShapeType="1"/>
            </p:cNvSpPr>
            <p:nvPr/>
          </p:nvSpPr>
          <p:spPr bwMode="auto">
            <a:xfrm flipV="1">
              <a:off x="2590800" y="4678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7" name="Line 61"/>
            <p:cNvSpPr>
              <a:spLocks noChangeShapeType="1"/>
            </p:cNvSpPr>
            <p:nvPr/>
          </p:nvSpPr>
          <p:spPr bwMode="auto">
            <a:xfrm>
              <a:off x="2819400" y="4356100"/>
              <a:ext cx="127000" cy="3555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078057" y="5042145"/>
            <a:ext cx="1159124" cy="1452932"/>
            <a:chOff x="1705628" y="4338268"/>
            <a:chExt cx="1159124" cy="1452932"/>
          </a:xfrm>
        </p:grpSpPr>
        <p:sp>
          <p:nvSpPr>
            <p:cNvPr id="199" name="Line 63"/>
            <p:cNvSpPr>
              <a:spLocks noChangeShapeType="1"/>
            </p:cNvSpPr>
            <p:nvPr/>
          </p:nvSpPr>
          <p:spPr bwMode="auto">
            <a:xfrm flipV="1">
              <a:off x="1860178" y="4338268"/>
              <a:ext cx="1004574" cy="1452932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200" name="Rectangle 56"/>
            <p:cNvSpPr>
              <a:spLocks noChangeArrowheads="1"/>
            </p:cNvSpPr>
            <p:nvPr/>
          </p:nvSpPr>
          <p:spPr bwMode="auto">
            <a:xfrm>
              <a:off x="1705628" y="4658487"/>
              <a:ext cx="679375" cy="52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960915" y="6408400"/>
            <a:ext cx="2030685" cy="523280"/>
            <a:chOff x="5428306" y="6195060"/>
            <a:chExt cx="2030685" cy="523280"/>
          </a:xfrm>
        </p:grpSpPr>
        <p:grpSp>
          <p:nvGrpSpPr>
            <p:cNvPr id="202" name="Group 201"/>
            <p:cNvGrpSpPr/>
            <p:nvPr/>
          </p:nvGrpSpPr>
          <p:grpSpPr>
            <a:xfrm>
              <a:off x="5428306" y="6195060"/>
              <a:ext cx="2030685" cy="496006"/>
              <a:chOff x="5428306" y="6195060"/>
              <a:chExt cx="2030685" cy="496006"/>
            </a:xfrm>
          </p:grpSpPr>
          <p:sp>
            <p:nvSpPr>
              <p:cNvPr id="205" name="Rectangle 26"/>
              <p:cNvSpPr>
                <a:spLocks noChangeArrowheads="1"/>
              </p:cNvSpPr>
              <p:nvPr/>
            </p:nvSpPr>
            <p:spPr bwMode="auto">
              <a:xfrm>
                <a:off x="5428306" y="6229401"/>
                <a:ext cx="13035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=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6508090" y="6195060"/>
                <a:ext cx="9509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algn="ctr"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3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,-1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5669890" y="6256675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999852" y="6249650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638800" y="4099540"/>
            <a:ext cx="2339340" cy="1169174"/>
            <a:chOff x="5709285" y="3920490"/>
            <a:chExt cx="2339340" cy="1169174"/>
          </a:xfrm>
        </p:grpSpPr>
        <p:sp>
          <p:nvSpPr>
            <p:cNvPr id="208" name="Line 60"/>
            <p:cNvSpPr>
              <a:spLocks noChangeShapeType="1"/>
            </p:cNvSpPr>
            <p:nvPr/>
          </p:nvSpPr>
          <p:spPr bwMode="auto">
            <a:xfrm flipV="1">
              <a:off x="7080885" y="4678055"/>
              <a:ext cx="386374" cy="38235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09" name="Line 61"/>
            <p:cNvSpPr>
              <a:spLocks noChangeShapeType="1"/>
            </p:cNvSpPr>
            <p:nvPr/>
          </p:nvSpPr>
          <p:spPr bwMode="auto">
            <a:xfrm>
              <a:off x="7544208" y="4706631"/>
              <a:ext cx="128791" cy="3568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10" name="Rectangle 54"/>
            <p:cNvSpPr>
              <a:spLocks noChangeArrowheads="1"/>
            </p:cNvSpPr>
            <p:nvPr/>
          </p:nvSpPr>
          <p:spPr bwMode="auto">
            <a:xfrm>
              <a:off x="5863411" y="4258667"/>
              <a:ext cx="218521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Basis 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 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11" name="Rectangle 29"/>
            <p:cNvSpPr>
              <a:spLocks noChangeArrowheads="1"/>
            </p:cNvSpPr>
            <p:nvPr/>
          </p:nvSpPr>
          <p:spPr bwMode="auto">
            <a:xfrm>
              <a:off x="5709285" y="3920490"/>
              <a:ext cx="1407606" cy="46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Strange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1679573" y="5013940"/>
            <a:ext cx="1155693" cy="1511300"/>
            <a:chOff x="1679573" y="4800600"/>
            <a:chExt cx="1155693" cy="1511300"/>
          </a:xfrm>
        </p:grpSpPr>
        <p:sp>
          <p:nvSpPr>
            <p:cNvPr id="213" name="Line 63"/>
            <p:cNvSpPr>
              <a:spLocks noChangeShapeType="1"/>
            </p:cNvSpPr>
            <p:nvPr/>
          </p:nvSpPr>
          <p:spPr bwMode="auto">
            <a:xfrm flipV="1">
              <a:off x="1679573" y="4800600"/>
              <a:ext cx="1155693" cy="151130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214" name="Rectangle 56">
              <a:extLst>
                <a:ext uri="{FF2B5EF4-FFF2-40B4-BE49-F238E27FC236}">
                  <a16:creationId xmlns:a16="http://schemas.microsoft.com/office/drawing/2014/main" id="{1A267295-B1E2-4EE1-802F-D3FDEC771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218" y="5029200"/>
              <a:ext cx="606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9BBD21F-1B75-453D-8A72-80D4C1D80DC8}"/>
              </a:ext>
            </a:extLst>
          </p:cNvPr>
          <p:cNvGrpSpPr/>
          <p:nvPr/>
        </p:nvGrpSpPr>
        <p:grpSpPr>
          <a:xfrm>
            <a:off x="1704974" y="5013940"/>
            <a:ext cx="1130297" cy="1524000"/>
            <a:chOff x="1879600" y="4279900"/>
            <a:chExt cx="1130297" cy="1524000"/>
          </a:xfrm>
        </p:grpSpPr>
        <p:sp>
          <p:nvSpPr>
            <p:cNvPr id="216" name="Line 5">
              <a:extLst>
                <a:ext uri="{FF2B5EF4-FFF2-40B4-BE49-F238E27FC236}">
                  <a16:creationId xmlns:a16="http://schemas.microsoft.com/office/drawing/2014/main" id="{B9ECF05C-1A19-4470-BC46-D511B4668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422897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7" name="Line 5">
              <a:extLst>
                <a:ext uri="{FF2B5EF4-FFF2-40B4-BE49-F238E27FC236}">
                  <a16:creationId xmlns:a16="http://schemas.microsoft.com/office/drawing/2014/main" id="{B6D39790-BFEA-409B-8F97-1AAFA480B2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070101" y="5607043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8" name="Line 5">
              <a:extLst>
                <a:ext uri="{FF2B5EF4-FFF2-40B4-BE49-F238E27FC236}">
                  <a16:creationId xmlns:a16="http://schemas.microsoft.com/office/drawing/2014/main" id="{20DB7AC1-AF39-4CD4-8061-86AC4A455A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438399" y="5600700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9" name="Line 5">
              <a:extLst>
                <a:ext uri="{FF2B5EF4-FFF2-40B4-BE49-F238E27FC236}">
                  <a16:creationId xmlns:a16="http://schemas.microsoft.com/office/drawing/2014/main" id="{DFEE7753-D7CC-4F22-AA88-8CB40EA67A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819397" y="5594357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0" name="Line 5">
              <a:extLst>
                <a:ext uri="{FF2B5EF4-FFF2-40B4-BE49-F238E27FC236}">
                  <a16:creationId xmlns:a16="http://schemas.microsoft.com/office/drawing/2014/main" id="{36B2C3F0-79CD-4A3B-BB1C-88BD9B938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041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1" name="Line 5">
              <a:extLst>
                <a:ext uri="{FF2B5EF4-FFF2-40B4-BE49-F238E27FC236}">
                  <a16:creationId xmlns:a16="http://schemas.microsoft.com/office/drawing/2014/main" id="{344944A9-2775-49B5-B329-004494A69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660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2" name="Line 5">
              <a:extLst>
                <a:ext uri="{FF2B5EF4-FFF2-40B4-BE49-F238E27FC236}">
                  <a16:creationId xmlns:a16="http://schemas.microsoft.com/office/drawing/2014/main" id="{7B9B32AA-5056-4BC9-B800-7D613C9E8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279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491695" y="6471265"/>
            <a:ext cx="2023614" cy="462935"/>
            <a:chOff x="1491695" y="6257925"/>
            <a:chExt cx="2023614" cy="462935"/>
          </a:xfrm>
        </p:grpSpPr>
        <p:sp>
          <p:nvSpPr>
            <p:cNvPr id="226" name="Rectangle 26"/>
            <p:cNvSpPr>
              <a:spLocks noChangeArrowheads="1"/>
            </p:cNvSpPr>
            <p:nvPr/>
          </p:nvSpPr>
          <p:spPr bwMode="auto">
            <a:xfrm>
              <a:off x="1491695" y="6257925"/>
              <a:ext cx="12618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=</a:t>
              </a:r>
              <a:endParaRPr lang="en-CA" altLang="en-US" sz="2400" dirty="0"/>
            </a:p>
          </p:txBody>
        </p:sp>
        <p:sp>
          <p:nvSpPr>
            <p:cNvPr id="227" name="Rectangle 226"/>
            <p:cNvSpPr>
              <a:spLocks noChangeArrowheads="1"/>
            </p:cNvSpPr>
            <p:nvPr/>
          </p:nvSpPr>
          <p:spPr bwMode="auto">
            <a:xfrm>
              <a:off x="2667000" y="6259195"/>
              <a:ext cx="848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chemeClr val="accent1"/>
                  </a:solidFill>
                  <a:sym typeface="Symbol" panose="05050102010706020507" pitchFamily="18" charset="2"/>
                </a:rPr>
                <a:t>3</a:t>
              </a:r>
              <a:r>
                <a:rPr lang="en-US" altLang="en-US" sz="2400" dirty="0">
                  <a:solidFill>
                    <a:schemeClr val="accent1"/>
                  </a:solidFill>
                </a:rPr>
                <a:t>,4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4023340"/>
            <a:ext cx="2287806" cy="1191955"/>
            <a:chOff x="304800" y="3810000"/>
            <a:chExt cx="2287806" cy="1191955"/>
          </a:xfrm>
        </p:grpSpPr>
        <p:sp>
          <p:nvSpPr>
            <p:cNvPr id="223" name="Rectangle 29"/>
            <p:cNvSpPr>
              <a:spLocks noChangeArrowheads="1"/>
            </p:cNvSpPr>
            <p:nvPr/>
          </p:nvSpPr>
          <p:spPr bwMode="auto">
            <a:xfrm>
              <a:off x="311361" y="3810000"/>
              <a:ext cx="13017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Standard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304800" y="4170958"/>
              <a:ext cx="2287806" cy="830997"/>
              <a:chOff x="66526" y="4277380"/>
              <a:chExt cx="2287806" cy="830997"/>
            </a:xfrm>
          </p:grpSpPr>
          <p:sp>
            <p:nvSpPr>
              <p:cNvPr id="229" name="Rectangle 54"/>
              <p:cNvSpPr>
                <a:spLocks noChangeArrowheads="1"/>
              </p:cNvSpPr>
              <p:nvPr/>
            </p:nvSpPr>
            <p:spPr bwMode="auto">
              <a:xfrm>
                <a:off x="66526" y="4277380"/>
                <a:ext cx="228780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eaLnBrk="1" hangingPunct="1"/>
                <a:r>
                  <a:rPr lang="en-US" altLang="en-US" sz="2400" i="1" dirty="0">
                    <a:solidFill>
                      <a:schemeClr val="accent1"/>
                    </a:solidFill>
                  </a:rPr>
                  <a:t>Basis 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lvl="1" indent="0" eaLnBrk="1" hangingPunct="1"/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  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0" name="Line 5"/>
              <p:cNvSpPr>
                <a:spLocks noChangeShapeType="1"/>
              </p:cNvSpPr>
              <p:nvPr/>
            </p:nvSpPr>
            <p:spPr bwMode="auto">
              <a:xfrm flipH="1" flipV="1">
                <a:off x="1865590" y="4693084"/>
                <a:ext cx="0" cy="38100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31" name="Line 5"/>
              <p:cNvSpPr>
                <a:spLocks noChangeShapeType="1"/>
              </p:cNvSpPr>
              <p:nvPr/>
            </p:nvSpPr>
            <p:spPr bwMode="auto">
              <a:xfrm rot="5400000" flipH="1" flipV="1">
                <a:off x="1466809" y="4742611"/>
                <a:ext cx="0" cy="38100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-771818" y="3200400"/>
            <a:ext cx="4429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38382" y="3226200"/>
            <a:ext cx="4429418" cy="526665"/>
            <a:chOff x="1544415" y="2905780"/>
            <a:chExt cx="4429418" cy="526665"/>
          </a:xfrm>
        </p:grpSpPr>
        <p:sp>
          <p:nvSpPr>
            <p:cNvPr id="78" name="Text Box 215"/>
            <p:cNvSpPr txBox="1">
              <a:spLocks noChangeArrowheads="1"/>
            </p:cNvSpPr>
            <p:nvPr/>
          </p:nvSpPr>
          <p:spPr bwMode="auto">
            <a:xfrm>
              <a:off x="1544415" y="2905780"/>
              <a:ext cx="4429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lvl="2" algn="just" eaLnBrk="1" hangingPunct="1"/>
              <a:r>
                <a:rPr lang="en-US" altLang="en-US" sz="2400" i="1" dirty="0">
                  <a:solidFill>
                    <a:schemeClr val="accent1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+… + 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85886" y="2937510"/>
              <a:ext cx="2817652" cy="494935"/>
              <a:chOff x="3186289" y="2937510"/>
              <a:chExt cx="3226823" cy="494935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544323" y="297180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072008" y="295465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418718" y="294894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785485" y="294322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124575" y="293751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3186289" y="2948549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-2362" y="685800"/>
            <a:ext cx="3193396" cy="1847850"/>
            <a:chOff x="228600" y="742950"/>
            <a:chExt cx="3193396" cy="1847850"/>
          </a:xfrm>
        </p:grpSpPr>
        <p:grpSp>
          <p:nvGrpSpPr>
            <p:cNvPr id="104" name="Group 103"/>
            <p:cNvGrpSpPr/>
            <p:nvPr/>
          </p:nvGrpSpPr>
          <p:grpSpPr>
            <a:xfrm>
              <a:off x="228600" y="742950"/>
              <a:ext cx="3193396" cy="1847850"/>
              <a:chOff x="228600" y="590550"/>
              <a:chExt cx="3193396" cy="1847850"/>
            </a:xfrm>
          </p:grpSpPr>
          <p:sp>
            <p:nvSpPr>
              <p:cNvPr id="107" name="Text Box 215"/>
              <p:cNvSpPr txBox="1">
                <a:spLocks noChangeArrowheads="1"/>
              </p:cNvSpPr>
              <p:nvPr/>
            </p:nvSpPr>
            <p:spPr bwMode="auto">
              <a:xfrm>
                <a:off x="966970" y="590550"/>
                <a:ext cx="18524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Time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08" name="Group 216"/>
              <p:cNvGrpSpPr>
                <a:grpSpLocks/>
              </p:cNvGrpSpPr>
              <p:nvPr/>
            </p:nvGrpSpPr>
            <p:grpSpPr bwMode="auto">
              <a:xfrm>
                <a:off x="228600" y="1066800"/>
                <a:ext cx="3193396" cy="1371600"/>
                <a:chOff x="5105400" y="2362200"/>
                <a:chExt cx="3192890" cy="1371600"/>
              </a:xfrm>
            </p:grpSpPr>
            <p:sp>
              <p:nvSpPr>
                <p:cNvPr id="109" name="Rectangle 94"/>
                <p:cNvSpPr>
                  <a:spLocks noChangeArrowheads="1"/>
                </p:cNvSpPr>
                <p:nvPr/>
              </p:nvSpPr>
              <p:spPr bwMode="auto">
                <a:xfrm>
                  <a:off x="5181600" y="2362200"/>
                  <a:ext cx="3116690" cy="1371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Rectangle 83"/>
                <p:cNvSpPr>
                  <a:spLocks noChangeArrowheads="1"/>
                </p:cNvSpPr>
                <p:nvPr/>
              </p:nvSpPr>
              <p:spPr bwMode="auto">
                <a:xfrm>
                  <a:off x="5215090" y="2373868"/>
                  <a:ext cx="292137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>
                      <a:solidFill>
                        <a:srgbClr val="000000"/>
                      </a:solidFill>
                    </a:rPr>
                    <a:t>The time basis</a:t>
                  </a:r>
                  <a:endParaRPr lang="en-US" altLang="en-US" sz="1800" i="1" baseline="-25000">
                    <a:solidFill>
                      <a:srgbClr val="FF9900"/>
                    </a:solidFill>
                  </a:endParaRPr>
                </a:p>
              </p:txBody>
            </p:sp>
            <p:pic>
              <p:nvPicPr>
                <p:cNvPr id="111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2934" y="3522379"/>
                  <a:ext cx="838200" cy="143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12" name="Straight Arrow Connector 87"/>
                <p:cNvCxnSpPr>
                  <a:cxnSpLocks noChangeShapeType="1"/>
                </p:cNvCxnSpPr>
                <p:nvPr/>
              </p:nvCxnSpPr>
              <p:spPr bwMode="auto">
                <a:xfrm>
                  <a:off x="7840133" y="3505200"/>
                  <a:ext cx="228600" cy="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bg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3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7830818" y="3472190"/>
                  <a:ext cx="26962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CA" altLang="en-US" sz="1100">
                      <a:solidFill>
                        <a:srgbClr val="000000"/>
                      </a:solidFill>
                    </a:rPr>
                    <a:t>j’</a:t>
                  </a:r>
                </a:p>
              </p:txBody>
            </p:sp>
            <p:sp>
              <p:nvSpPr>
                <p:cNvPr id="114" name="Rectangle 90"/>
                <p:cNvSpPr>
                  <a:spLocks noChangeArrowheads="1"/>
                </p:cNvSpPr>
                <p:nvPr/>
              </p:nvSpPr>
              <p:spPr bwMode="auto">
                <a:xfrm>
                  <a:off x="5120629" y="2590800"/>
                  <a:ext cx="52129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400">
                      <a:solidFill>
                        <a:srgbClr val="000000"/>
                      </a:solidFill>
                    </a:rPr>
                    <a:t>I</a:t>
                  </a:r>
                  <a:r>
                    <a:rPr lang="en-US" altLang="en-US" sz="1400" baseline="-25000">
                      <a:solidFill>
                        <a:srgbClr val="000000"/>
                      </a:solidFill>
                    </a:rPr>
                    <a:t>j</a:t>
                  </a:r>
                  <a:r>
                    <a:rPr lang="en-US" altLang="en-US" sz="1400">
                      <a:solidFill>
                        <a:srgbClr val="000000"/>
                      </a:solidFill>
                    </a:rPr>
                    <a:t>[j’]</a:t>
                  </a:r>
                </a:p>
              </p:txBody>
            </p:sp>
            <p:sp>
              <p:nvSpPr>
                <p:cNvPr id="116" name="Rectangle 166"/>
                <p:cNvSpPr>
                  <a:spLocks noChangeArrowheads="1"/>
                </p:cNvSpPr>
                <p:nvPr/>
              </p:nvSpPr>
              <p:spPr bwMode="auto">
                <a:xfrm>
                  <a:off x="545252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Rectangle 167"/>
                <p:cNvSpPr>
                  <a:spLocks noChangeArrowheads="1"/>
                </p:cNvSpPr>
                <p:nvPr/>
              </p:nvSpPr>
              <p:spPr bwMode="auto">
                <a:xfrm>
                  <a:off x="551178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8" name="Rectangle 168"/>
                <p:cNvSpPr>
                  <a:spLocks noChangeArrowheads="1"/>
                </p:cNvSpPr>
                <p:nvPr/>
              </p:nvSpPr>
              <p:spPr bwMode="auto">
                <a:xfrm>
                  <a:off x="557105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9" name="Rectangle 169"/>
                <p:cNvSpPr>
                  <a:spLocks noChangeArrowheads="1"/>
                </p:cNvSpPr>
                <p:nvPr/>
              </p:nvSpPr>
              <p:spPr bwMode="auto">
                <a:xfrm>
                  <a:off x="563031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Rectangle 170"/>
                <p:cNvSpPr>
                  <a:spLocks noChangeArrowheads="1"/>
                </p:cNvSpPr>
                <p:nvPr/>
              </p:nvSpPr>
              <p:spPr bwMode="auto">
                <a:xfrm>
                  <a:off x="568957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" name="Rectangle 171"/>
                <p:cNvSpPr>
                  <a:spLocks noChangeArrowheads="1"/>
                </p:cNvSpPr>
                <p:nvPr/>
              </p:nvSpPr>
              <p:spPr bwMode="auto">
                <a:xfrm>
                  <a:off x="574884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Rectangle 172"/>
                <p:cNvSpPr>
                  <a:spLocks noChangeArrowheads="1"/>
                </p:cNvSpPr>
                <p:nvPr/>
              </p:nvSpPr>
              <p:spPr bwMode="auto">
                <a:xfrm>
                  <a:off x="580810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" name="Rectangle 173"/>
                <p:cNvSpPr>
                  <a:spLocks noChangeArrowheads="1"/>
                </p:cNvSpPr>
                <p:nvPr/>
              </p:nvSpPr>
              <p:spPr bwMode="auto">
                <a:xfrm>
                  <a:off x="586736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4" name="Rectangle 174"/>
                <p:cNvSpPr>
                  <a:spLocks noChangeArrowheads="1"/>
                </p:cNvSpPr>
                <p:nvPr/>
              </p:nvSpPr>
              <p:spPr bwMode="auto">
                <a:xfrm>
                  <a:off x="592663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5" name="Rectangle 175"/>
                <p:cNvSpPr>
                  <a:spLocks noChangeArrowheads="1"/>
                </p:cNvSpPr>
                <p:nvPr/>
              </p:nvSpPr>
              <p:spPr bwMode="auto">
                <a:xfrm>
                  <a:off x="598589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" name="Rectangle 176"/>
                <p:cNvSpPr>
                  <a:spLocks noChangeArrowheads="1"/>
                </p:cNvSpPr>
                <p:nvPr/>
              </p:nvSpPr>
              <p:spPr bwMode="auto">
                <a:xfrm>
                  <a:off x="604515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" name="Rectangle 177"/>
                <p:cNvSpPr>
                  <a:spLocks noChangeArrowheads="1"/>
                </p:cNvSpPr>
                <p:nvPr/>
              </p:nvSpPr>
              <p:spPr bwMode="auto">
                <a:xfrm>
                  <a:off x="610441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" name="Rectangle 178"/>
                <p:cNvSpPr>
                  <a:spLocks noChangeArrowheads="1"/>
                </p:cNvSpPr>
                <p:nvPr/>
              </p:nvSpPr>
              <p:spPr bwMode="auto">
                <a:xfrm>
                  <a:off x="616368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" name="Rectangle 179"/>
                <p:cNvSpPr>
                  <a:spLocks noChangeArrowheads="1"/>
                </p:cNvSpPr>
                <p:nvPr/>
              </p:nvSpPr>
              <p:spPr bwMode="auto">
                <a:xfrm>
                  <a:off x="622294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" name="Rectangle 180"/>
                <p:cNvSpPr>
                  <a:spLocks noChangeArrowheads="1"/>
                </p:cNvSpPr>
                <p:nvPr/>
              </p:nvSpPr>
              <p:spPr bwMode="auto">
                <a:xfrm>
                  <a:off x="628220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" name="Rectangle 181"/>
                <p:cNvSpPr>
                  <a:spLocks noChangeArrowheads="1"/>
                </p:cNvSpPr>
                <p:nvPr/>
              </p:nvSpPr>
              <p:spPr bwMode="auto">
                <a:xfrm>
                  <a:off x="634147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" name="Rectangle 182"/>
                <p:cNvSpPr>
                  <a:spLocks noChangeArrowheads="1"/>
                </p:cNvSpPr>
                <p:nvPr/>
              </p:nvSpPr>
              <p:spPr bwMode="auto">
                <a:xfrm>
                  <a:off x="6400734" y="3002281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3" name="Rectangle 183"/>
                <p:cNvSpPr>
                  <a:spLocks noChangeArrowheads="1"/>
                </p:cNvSpPr>
                <p:nvPr/>
              </p:nvSpPr>
              <p:spPr bwMode="auto">
                <a:xfrm>
                  <a:off x="645999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" name="Rectangle 184"/>
                <p:cNvSpPr>
                  <a:spLocks noChangeArrowheads="1"/>
                </p:cNvSpPr>
                <p:nvPr/>
              </p:nvSpPr>
              <p:spPr bwMode="auto">
                <a:xfrm>
                  <a:off x="651926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5" name="Rectangle 185"/>
                <p:cNvSpPr>
                  <a:spLocks noChangeArrowheads="1"/>
                </p:cNvSpPr>
                <p:nvPr/>
              </p:nvSpPr>
              <p:spPr bwMode="auto">
                <a:xfrm>
                  <a:off x="657852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663778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Rectangle 187"/>
                <p:cNvSpPr>
                  <a:spLocks noChangeArrowheads="1"/>
                </p:cNvSpPr>
                <p:nvPr/>
              </p:nvSpPr>
              <p:spPr bwMode="auto">
                <a:xfrm>
                  <a:off x="669704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" name="Rectangle 188"/>
                <p:cNvSpPr>
                  <a:spLocks noChangeArrowheads="1"/>
                </p:cNvSpPr>
                <p:nvPr/>
              </p:nvSpPr>
              <p:spPr bwMode="auto">
                <a:xfrm>
                  <a:off x="675631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Rectangle 189"/>
                <p:cNvSpPr>
                  <a:spLocks noChangeArrowheads="1"/>
                </p:cNvSpPr>
                <p:nvPr/>
              </p:nvSpPr>
              <p:spPr bwMode="auto">
                <a:xfrm>
                  <a:off x="681557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" name="Rectangle 190"/>
                <p:cNvSpPr>
                  <a:spLocks noChangeArrowheads="1"/>
                </p:cNvSpPr>
                <p:nvPr/>
              </p:nvSpPr>
              <p:spPr bwMode="auto">
                <a:xfrm>
                  <a:off x="687483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9" name="Rectangle 191"/>
                <p:cNvSpPr>
                  <a:spLocks noChangeArrowheads="1"/>
                </p:cNvSpPr>
                <p:nvPr/>
              </p:nvSpPr>
              <p:spPr bwMode="auto">
                <a:xfrm>
                  <a:off x="693410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" name="Rectangle 192"/>
                <p:cNvSpPr>
                  <a:spLocks noChangeArrowheads="1"/>
                </p:cNvSpPr>
                <p:nvPr/>
              </p:nvSpPr>
              <p:spPr bwMode="auto">
                <a:xfrm>
                  <a:off x="699336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" name="Rectangle 193"/>
                <p:cNvSpPr>
                  <a:spLocks noChangeArrowheads="1"/>
                </p:cNvSpPr>
                <p:nvPr/>
              </p:nvSpPr>
              <p:spPr bwMode="auto">
                <a:xfrm>
                  <a:off x="705262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5" name="Rectangle 194"/>
                <p:cNvSpPr>
                  <a:spLocks noChangeArrowheads="1"/>
                </p:cNvSpPr>
                <p:nvPr/>
              </p:nvSpPr>
              <p:spPr bwMode="auto">
                <a:xfrm>
                  <a:off x="711189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6" name="Rectangle 195"/>
                <p:cNvSpPr>
                  <a:spLocks noChangeArrowheads="1"/>
                </p:cNvSpPr>
                <p:nvPr/>
              </p:nvSpPr>
              <p:spPr bwMode="auto">
                <a:xfrm>
                  <a:off x="717115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723041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8" name="Rectangle 197"/>
                <p:cNvSpPr>
                  <a:spLocks noChangeArrowheads="1"/>
                </p:cNvSpPr>
                <p:nvPr/>
              </p:nvSpPr>
              <p:spPr bwMode="auto">
                <a:xfrm>
                  <a:off x="728967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4894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0" name="Rectangle 199"/>
                <p:cNvSpPr>
                  <a:spLocks noChangeArrowheads="1"/>
                </p:cNvSpPr>
                <p:nvPr/>
              </p:nvSpPr>
              <p:spPr bwMode="auto">
                <a:xfrm>
                  <a:off x="740820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1" name="Rectangle 200"/>
                <p:cNvSpPr>
                  <a:spLocks noChangeArrowheads="1"/>
                </p:cNvSpPr>
                <p:nvPr/>
              </p:nvSpPr>
              <p:spPr bwMode="auto">
                <a:xfrm>
                  <a:off x="746746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" name="Rectangle 201"/>
                <p:cNvSpPr>
                  <a:spLocks noChangeArrowheads="1"/>
                </p:cNvSpPr>
                <p:nvPr/>
              </p:nvSpPr>
              <p:spPr bwMode="auto">
                <a:xfrm>
                  <a:off x="752673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3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8599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" name="Rectangle 203"/>
                <p:cNvSpPr>
                  <a:spLocks noChangeArrowheads="1"/>
                </p:cNvSpPr>
                <p:nvPr/>
              </p:nvSpPr>
              <p:spPr bwMode="auto">
                <a:xfrm>
                  <a:off x="764525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Rectangle 204"/>
                <p:cNvSpPr>
                  <a:spLocks noChangeArrowheads="1"/>
                </p:cNvSpPr>
                <p:nvPr/>
              </p:nvSpPr>
              <p:spPr bwMode="auto">
                <a:xfrm>
                  <a:off x="770452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6" name="Rectangle 205"/>
                <p:cNvSpPr>
                  <a:spLocks noChangeArrowheads="1"/>
                </p:cNvSpPr>
                <p:nvPr/>
              </p:nvSpPr>
              <p:spPr bwMode="auto">
                <a:xfrm>
                  <a:off x="776378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" name="Rectangle 206"/>
                <p:cNvSpPr>
                  <a:spLocks noChangeArrowheads="1"/>
                </p:cNvSpPr>
                <p:nvPr/>
              </p:nvSpPr>
              <p:spPr bwMode="auto">
                <a:xfrm>
                  <a:off x="782304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8" name="Rectangle 207"/>
                <p:cNvSpPr>
                  <a:spLocks noChangeArrowheads="1"/>
                </p:cNvSpPr>
                <p:nvPr/>
              </p:nvSpPr>
              <p:spPr bwMode="auto">
                <a:xfrm>
                  <a:off x="788230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9" name="Rectangle 208"/>
                <p:cNvSpPr>
                  <a:spLocks noChangeArrowheads="1"/>
                </p:cNvSpPr>
                <p:nvPr/>
              </p:nvSpPr>
              <p:spPr bwMode="auto">
                <a:xfrm>
                  <a:off x="794157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" name="Rectangle 209"/>
                <p:cNvSpPr>
                  <a:spLocks noChangeArrowheads="1"/>
                </p:cNvSpPr>
                <p:nvPr/>
              </p:nvSpPr>
              <p:spPr bwMode="auto">
                <a:xfrm>
                  <a:off x="800083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1" name="Rectangle 210"/>
                <p:cNvSpPr>
                  <a:spLocks noChangeArrowheads="1"/>
                </p:cNvSpPr>
                <p:nvPr/>
              </p:nvSpPr>
              <p:spPr bwMode="auto">
                <a:xfrm>
                  <a:off x="806009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2" name="Rectangle 211"/>
                <p:cNvSpPr>
                  <a:spLocks noChangeArrowheads="1"/>
                </p:cNvSpPr>
                <p:nvPr/>
              </p:nvSpPr>
              <p:spPr bwMode="auto">
                <a:xfrm>
                  <a:off x="811936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3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78624" y="2971785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105400" y="3065463"/>
                  <a:ext cx="634899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zero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105400" y="2895600"/>
                  <a:ext cx="634899" cy="2619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one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316470" y="3176588"/>
                  <a:ext cx="228564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j</a:t>
                  </a:r>
                </a:p>
              </p:txBody>
            </p:sp>
          </p:grpSp>
        </p:grpSp>
        <p:sp>
          <p:nvSpPr>
            <p:cNvPr id="105" name="Rectangle 104"/>
            <p:cNvSpPr/>
            <p:nvPr/>
          </p:nvSpPr>
          <p:spPr bwMode="auto">
            <a:xfrm>
              <a:off x="304812" y="1524196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06" name="Rectangle 54"/>
            <p:cNvSpPr>
              <a:spLocks noChangeArrowheads="1"/>
            </p:cNvSpPr>
            <p:nvPr/>
          </p:nvSpPr>
          <p:spPr bwMode="auto">
            <a:xfrm>
              <a:off x="368457" y="1352550"/>
              <a:ext cx="4475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403163" y="0"/>
            <a:ext cx="2986519" cy="3284658"/>
            <a:chOff x="6553200" y="806244"/>
            <a:chExt cx="2633863" cy="3765743"/>
          </a:xfrm>
        </p:grpSpPr>
        <p:grpSp>
          <p:nvGrpSpPr>
            <p:cNvPr id="178" name="Group 177"/>
            <p:cNvGrpSpPr/>
            <p:nvPr/>
          </p:nvGrpSpPr>
          <p:grpSpPr>
            <a:xfrm>
              <a:off x="6553200" y="806244"/>
              <a:ext cx="2633863" cy="3765743"/>
              <a:chOff x="6400800" y="609600"/>
              <a:chExt cx="2633863" cy="3765743"/>
            </a:xfrm>
          </p:grpSpPr>
          <p:sp>
            <p:nvSpPr>
              <p:cNvPr id="181" name="Text Box 215"/>
              <p:cNvSpPr txBox="1">
                <a:spLocks noChangeArrowheads="1"/>
              </p:cNvSpPr>
              <p:nvPr/>
            </p:nvSpPr>
            <p:spPr bwMode="auto">
              <a:xfrm>
                <a:off x="6400800" y="609600"/>
                <a:ext cx="26338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Frequency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pic>
            <p:nvPicPr>
              <p:cNvPr id="182" name="Picture 5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369"/>
              <a:stretch>
                <a:fillRect/>
              </a:stretch>
            </p:blipFill>
            <p:spPr bwMode="auto">
              <a:xfrm>
                <a:off x="6450066" y="1083968"/>
                <a:ext cx="2311867" cy="3291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9" name="Rectangle 54"/>
            <p:cNvSpPr>
              <a:spLocks noChangeArrowheads="1"/>
            </p:cNvSpPr>
            <p:nvPr/>
          </p:nvSpPr>
          <p:spPr bwMode="auto">
            <a:xfrm>
              <a:off x="7546054" y="1219200"/>
              <a:ext cx="4475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f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725135" y="1236561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352800" y="533400"/>
            <a:ext cx="2971800" cy="1817687"/>
            <a:chOff x="3352800" y="533400"/>
            <a:chExt cx="2971800" cy="1817687"/>
          </a:xfrm>
        </p:grpSpPr>
        <p:grpSp>
          <p:nvGrpSpPr>
            <p:cNvPr id="184" name="Group 183"/>
            <p:cNvGrpSpPr/>
            <p:nvPr/>
          </p:nvGrpSpPr>
          <p:grpSpPr>
            <a:xfrm>
              <a:off x="3352800" y="533400"/>
              <a:ext cx="2971800" cy="1817687"/>
              <a:chOff x="3352800" y="609600"/>
              <a:chExt cx="2971800" cy="1817687"/>
            </a:xfrm>
          </p:grpSpPr>
          <p:grpSp>
            <p:nvGrpSpPr>
              <p:cNvPr id="187" name="Group 55"/>
              <p:cNvGrpSpPr>
                <a:grpSpLocks/>
              </p:cNvGrpSpPr>
              <p:nvPr/>
            </p:nvGrpSpPr>
            <p:grpSpPr bwMode="auto">
              <a:xfrm>
                <a:off x="3352800" y="1066800"/>
                <a:ext cx="2971800" cy="1360487"/>
                <a:chOff x="152400" y="5117068"/>
                <a:chExt cx="2971800" cy="1359932"/>
              </a:xfrm>
            </p:grpSpPr>
            <p:sp>
              <p:nvSpPr>
                <p:cNvPr id="189" name="Rectangle 56"/>
                <p:cNvSpPr>
                  <a:spLocks noChangeArrowheads="1"/>
                </p:cNvSpPr>
                <p:nvPr/>
              </p:nvSpPr>
              <p:spPr bwMode="auto">
                <a:xfrm>
                  <a:off x="202824" y="5117068"/>
                  <a:ext cx="2921376" cy="3693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 dirty="0">
                      <a:solidFill>
                        <a:srgbClr val="000000"/>
                      </a:solidFill>
                    </a:rPr>
                    <a:t>A discrete periodic function</a:t>
                  </a:r>
                </a:p>
              </p:txBody>
            </p:sp>
            <p:grpSp>
              <p:nvGrpSpPr>
                <p:cNvPr id="190" name="Group 54"/>
                <p:cNvGrpSpPr>
                  <a:grpSpLocks/>
                </p:cNvGrpSpPr>
                <p:nvPr/>
              </p:nvGrpSpPr>
              <p:grpSpPr bwMode="auto">
                <a:xfrm>
                  <a:off x="152400" y="5433476"/>
                  <a:ext cx="2954866" cy="1043524"/>
                  <a:chOff x="2226734" y="1547276"/>
                  <a:chExt cx="2954866" cy="1043524"/>
                </a:xfrm>
              </p:grpSpPr>
              <p:pic>
                <p:nvPicPr>
                  <p:cNvPr id="191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6000" y="1612151"/>
                    <a:ext cx="2895600" cy="9625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2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2800" y="2413854"/>
                    <a:ext cx="838200" cy="1436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32" name="Straight Arrow Connector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10664" y="2388456"/>
                    <a:ext cx="228600" cy="0"/>
                  </a:xfrm>
                  <a:prstGeom prst="straightConnector1">
                    <a:avLst/>
                  </a:prstGeom>
                  <a:noFill/>
                  <a:ln w="12700" algn="ctr">
                    <a:solidFill>
                      <a:schemeClr val="bg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33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9766" y="2329190"/>
                    <a:ext cx="223139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CA" altLang="en-US" sz="1100">
                        <a:solidFill>
                          <a:srgbClr val="000000"/>
                        </a:solidFill>
                      </a:rPr>
                      <a:t>j</a:t>
                    </a:r>
                  </a:p>
                </p:txBody>
              </p:sp>
              <p:sp>
                <p:nvSpPr>
                  <p:cNvPr id="23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26734" y="1547276"/>
                    <a:ext cx="44275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1400">
                        <a:solidFill>
                          <a:srgbClr val="000000"/>
                        </a:solidFill>
                      </a:rPr>
                      <a:t>y[j]</a:t>
                    </a:r>
                  </a:p>
                </p:txBody>
              </p:sp>
            </p:grpSp>
          </p:grpSp>
          <p:sp>
            <p:nvSpPr>
              <p:cNvPr id="188" name="Text Box 215"/>
              <p:cNvSpPr txBox="1">
                <a:spLocks noChangeArrowheads="1"/>
              </p:cNvSpPr>
              <p:nvPr/>
            </p:nvSpPr>
            <p:spPr bwMode="auto">
              <a:xfrm>
                <a:off x="3505200" y="609600"/>
                <a:ext cx="2441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Function = Vector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185" name="Rectangle 184"/>
            <p:cNvSpPr/>
            <p:nvPr/>
          </p:nvSpPr>
          <p:spPr bwMode="auto">
            <a:xfrm>
              <a:off x="3453028" y="1409003"/>
              <a:ext cx="255405" cy="165373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86" name="Rectangle 54"/>
            <p:cNvSpPr>
              <a:spLocks noChangeArrowheads="1"/>
            </p:cNvSpPr>
            <p:nvPr/>
          </p:nvSpPr>
          <p:spPr bwMode="auto">
            <a:xfrm>
              <a:off x="3396964" y="122938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4219575" y="1477620"/>
            <a:ext cx="374560" cy="594551"/>
            <a:chOff x="4357065" y="1686580"/>
            <a:chExt cx="374560" cy="594551"/>
          </a:xfrm>
        </p:grpSpPr>
        <p:sp>
          <p:nvSpPr>
            <p:cNvPr id="236" name="Rectangle 54"/>
            <p:cNvSpPr>
              <a:spLocks noChangeArrowheads="1"/>
            </p:cNvSpPr>
            <p:nvPr/>
          </p:nvSpPr>
          <p:spPr bwMode="auto">
            <a:xfrm>
              <a:off x="4357065" y="1686580"/>
              <a:ext cx="360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237" name="Straight Connector 236"/>
            <p:cNvCxnSpPr/>
            <p:nvPr/>
          </p:nvCxnSpPr>
          <p:spPr bwMode="auto">
            <a:xfrm>
              <a:off x="4731625" y="1865061"/>
              <a:ext cx="0" cy="41607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</p:grp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201319" y="3581400"/>
            <a:ext cx="2573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t  </a:t>
            </a:r>
            <a:r>
              <a:rPr lang="en-CA" altLang="en-US" sz="2400" dirty="0">
                <a:sym typeface="Symbol" pitchFamily="18" charset="2"/>
              </a:rPr>
              <a:t>= value at time </a:t>
            </a:r>
            <a:r>
              <a:rPr lang="en-CA" altLang="en-US" sz="2400" i="1" dirty="0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CA" altLang="en-US" sz="2400" dirty="0">
                <a:sym typeface="Symbol" pitchFamily="18" charset="2"/>
              </a:rPr>
              <a:t>.</a:t>
            </a:r>
            <a:endParaRPr lang="en-US" altLang="en-US" sz="2400" i="1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5562600" y="3584652"/>
            <a:ext cx="3549370" cy="473013"/>
            <a:chOff x="5105400" y="6339267"/>
            <a:chExt cx="3549370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35493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f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amount of frequency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f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5" name="Freeform 244"/>
          <p:cNvSpPr/>
          <p:nvPr/>
        </p:nvSpPr>
        <p:spPr bwMode="auto">
          <a:xfrm>
            <a:off x="2819400" y="3776470"/>
            <a:ext cx="2743200" cy="6940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6" name="Rectangle 5"/>
          <p:cNvSpPr>
            <a:spLocks noChangeArrowheads="1"/>
          </p:cNvSpPr>
          <p:nvPr/>
        </p:nvSpPr>
        <p:spPr bwMode="auto">
          <a:xfrm>
            <a:off x="1665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Sine &amp; Cos</a:t>
            </a:r>
          </a:p>
        </p:txBody>
      </p:sp>
    </p:spTree>
    <p:extLst>
      <p:ext uri="{BB962C8B-B14F-4D97-AF65-F5344CB8AC3E}">
        <p14:creationId xmlns:p14="http://schemas.microsoft.com/office/powerpoint/2010/main" val="19073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5" grpId="0" animBg="1"/>
      <p:bldP spid="76" grpId="0"/>
      <p:bldP spid="238" grpId="0"/>
      <p:bldP spid="245" grpId="0" animBg="1"/>
      <p:bldP spid="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3352800" y="6137140"/>
            <a:ext cx="3657600" cy="46727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492" y="4267200"/>
            <a:ext cx="2280308" cy="555641"/>
          </a:xfrm>
          <a:prstGeom prst="wedgeRoundRectCallout">
            <a:avLst>
              <a:gd name="adj1" fmla="val 48149"/>
              <a:gd name="adj2" fmla="val -61529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Change of Basis </a:t>
            </a:r>
          </a:p>
        </p:txBody>
      </p:sp>
      <p:grpSp>
        <p:nvGrpSpPr>
          <p:cNvPr id="193" name="Group 36"/>
          <p:cNvGrpSpPr>
            <a:grpSpLocks/>
          </p:cNvGrpSpPr>
          <p:nvPr/>
        </p:nvGrpSpPr>
        <p:grpSpPr bwMode="auto">
          <a:xfrm>
            <a:off x="7201229" y="5059977"/>
            <a:ext cx="1143000" cy="1465263"/>
            <a:chOff x="1828800" y="4356100"/>
            <a:chExt cx="1143000" cy="1465263"/>
          </a:xfrm>
        </p:grpSpPr>
        <p:sp>
          <p:nvSpPr>
            <p:cNvPr id="194" name="Line 58"/>
            <p:cNvSpPr>
              <a:spLocks noChangeShapeType="1"/>
            </p:cNvSpPr>
            <p:nvPr/>
          </p:nvSpPr>
          <p:spPr bwMode="auto">
            <a:xfrm flipV="1">
              <a:off x="1828800" y="5440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5" name="Line 59"/>
            <p:cNvSpPr>
              <a:spLocks noChangeShapeType="1"/>
            </p:cNvSpPr>
            <p:nvPr/>
          </p:nvSpPr>
          <p:spPr bwMode="auto">
            <a:xfrm flipV="1">
              <a:off x="2209800" y="5059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6" name="Line 60"/>
            <p:cNvSpPr>
              <a:spLocks noChangeShapeType="1"/>
            </p:cNvSpPr>
            <p:nvPr/>
          </p:nvSpPr>
          <p:spPr bwMode="auto">
            <a:xfrm flipV="1">
              <a:off x="2590800" y="4678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7" name="Line 61"/>
            <p:cNvSpPr>
              <a:spLocks noChangeShapeType="1"/>
            </p:cNvSpPr>
            <p:nvPr/>
          </p:nvSpPr>
          <p:spPr bwMode="auto">
            <a:xfrm>
              <a:off x="2819400" y="4356100"/>
              <a:ext cx="127000" cy="3555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078057" y="5042145"/>
            <a:ext cx="1159124" cy="1452932"/>
            <a:chOff x="1705628" y="4338268"/>
            <a:chExt cx="1159124" cy="1452932"/>
          </a:xfrm>
        </p:grpSpPr>
        <p:sp>
          <p:nvSpPr>
            <p:cNvPr id="199" name="Line 63"/>
            <p:cNvSpPr>
              <a:spLocks noChangeShapeType="1"/>
            </p:cNvSpPr>
            <p:nvPr/>
          </p:nvSpPr>
          <p:spPr bwMode="auto">
            <a:xfrm flipV="1">
              <a:off x="1860178" y="4338268"/>
              <a:ext cx="1004574" cy="1452932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200" name="Rectangle 56"/>
            <p:cNvSpPr>
              <a:spLocks noChangeArrowheads="1"/>
            </p:cNvSpPr>
            <p:nvPr/>
          </p:nvSpPr>
          <p:spPr bwMode="auto">
            <a:xfrm>
              <a:off x="1705628" y="4658487"/>
              <a:ext cx="679375" cy="52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960915" y="6408400"/>
            <a:ext cx="2030685" cy="523280"/>
            <a:chOff x="5428306" y="6195060"/>
            <a:chExt cx="2030685" cy="523280"/>
          </a:xfrm>
        </p:grpSpPr>
        <p:grpSp>
          <p:nvGrpSpPr>
            <p:cNvPr id="202" name="Group 201"/>
            <p:cNvGrpSpPr/>
            <p:nvPr/>
          </p:nvGrpSpPr>
          <p:grpSpPr>
            <a:xfrm>
              <a:off x="5428306" y="6195060"/>
              <a:ext cx="2030685" cy="496006"/>
              <a:chOff x="5428306" y="6195060"/>
              <a:chExt cx="2030685" cy="496006"/>
            </a:xfrm>
          </p:grpSpPr>
          <p:sp>
            <p:nvSpPr>
              <p:cNvPr id="205" name="Rectangle 26"/>
              <p:cNvSpPr>
                <a:spLocks noChangeArrowheads="1"/>
              </p:cNvSpPr>
              <p:nvPr/>
            </p:nvSpPr>
            <p:spPr bwMode="auto">
              <a:xfrm>
                <a:off x="5428306" y="6229401"/>
                <a:ext cx="13035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=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6508090" y="6195060"/>
                <a:ext cx="9509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algn="ctr"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3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,-1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5669890" y="6256675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999852" y="6249650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638800" y="4099540"/>
            <a:ext cx="2339340" cy="1169174"/>
            <a:chOff x="5709285" y="3920490"/>
            <a:chExt cx="2339340" cy="1169174"/>
          </a:xfrm>
        </p:grpSpPr>
        <p:sp>
          <p:nvSpPr>
            <p:cNvPr id="208" name="Line 60"/>
            <p:cNvSpPr>
              <a:spLocks noChangeShapeType="1"/>
            </p:cNvSpPr>
            <p:nvPr/>
          </p:nvSpPr>
          <p:spPr bwMode="auto">
            <a:xfrm flipV="1">
              <a:off x="7080885" y="4678055"/>
              <a:ext cx="386374" cy="38235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09" name="Line 61"/>
            <p:cNvSpPr>
              <a:spLocks noChangeShapeType="1"/>
            </p:cNvSpPr>
            <p:nvPr/>
          </p:nvSpPr>
          <p:spPr bwMode="auto">
            <a:xfrm>
              <a:off x="7544208" y="4706631"/>
              <a:ext cx="128791" cy="3568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10" name="Rectangle 54"/>
            <p:cNvSpPr>
              <a:spLocks noChangeArrowheads="1"/>
            </p:cNvSpPr>
            <p:nvPr/>
          </p:nvSpPr>
          <p:spPr bwMode="auto">
            <a:xfrm>
              <a:off x="5863411" y="4258667"/>
              <a:ext cx="218521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Basis 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 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11" name="Rectangle 29"/>
            <p:cNvSpPr>
              <a:spLocks noChangeArrowheads="1"/>
            </p:cNvSpPr>
            <p:nvPr/>
          </p:nvSpPr>
          <p:spPr bwMode="auto">
            <a:xfrm>
              <a:off x="5709285" y="3920490"/>
              <a:ext cx="1407606" cy="46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Strange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1679573" y="5013940"/>
            <a:ext cx="1155693" cy="1511300"/>
            <a:chOff x="1679573" y="4800600"/>
            <a:chExt cx="1155693" cy="1511300"/>
          </a:xfrm>
        </p:grpSpPr>
        <p:sp>
          <p:nvSpPr>
            <p:cNvPr id="213" name="Line 63"/>
            <p:cNvSpPr>
              <a:spLocks noChangeShapeType="1"/>
            </p:cNvSpPr>
            <p:nvPr/>
          </p:nvSpPr>
          <p:spPr bwMode="auto">
            <a:xfrm flipV="1">
              <a:off x="1679573" y="4800600"/>
              <a:ext cx="1155693" cy="151130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214" name="Rectangle 56">
              <a:extLst>
                <a:ext uri="{FF2B5EF4-FFF2-40B4-BE49-F238E27FC236}">
                  <a16:creationId xmlns:a16="http://schemas.microsoft.com/office/drawing/2014/main" id="{1A267295-B1E2-4EE1-802F-D3FDEC771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218" y="5029200"/>
              <a:ext cx="606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9BBD21F-1B75-453D-8A72-80D4C1D80DC8}"/>
              </a:ext>
            </a:extLst>
          </p:cNvPr>
          <p:cNvGrpSpPr/>
          <p:nvPr/>
        </p:nvGrpSpPr>
        <p:grpSpPr>
          <a:xfrm>
            <a:off x="1704974" y="5013940"/>
            <a:ext cx="1130297" cy="1524000"/>
            <a:chOff x="1879600" y="4279900"/>
            <a:chExt cx="1130297" cy="1524000"/>
          </a:xfrm>
        </p:grpSpPr>
        <p:sp>
          <p:nvSpPr>
            <p:cNvPr id="216" name="Line 5">
              <a:extLst>
                <a:ext uri="{FF2B5EF4-FFF2-40B4-BE49-F238E27FC236}">
                  <a16:creationId xmlns:a16="http://schemas.microsoft.com/office/drawing/2014/main" id="{B9ECF05C-1A19-4470-BC46-D511B4668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422897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7" name="Line 5">
              <a:extLst>
                <a:ext uri="{FF2B5EF4-FFF2-40B4-BE49-F238E27FC236}">
                  <a16:creationId xmlns:a16="http://schemas.microsoft.com/office/drawing/2014/main" id="{B6D39790-BFEA-409B-8F97-1AAFA480B2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070101" y="5607043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8" name="Line 5">
              <a:extLst>
                <a:ext uri="{FF2B5EF4-FFF2-40B4-BE49-F238E27FC236}">
                  <a16:creationId xmlns:a16="http://schemas.microsoft.com/office/drawing/2014/main" id="{20DB7AC1-AF39-4CD4-8061-86AC4A455A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438399" y="5600700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9" name="Line 5">
              <a:extLst>
                <a:ext uri="{FF2B5EF4-FFF2-40B4-BE49-F238E27FC236}">
                  <a16:creationId xmlns:a16="http://schemas.microsoft.com/office/drawing/2014/main" id="{DFEE7753-D7CC-4F22-AA88-8CB40EA67A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819397" y="5594357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0" name="Line 5">
              <a:extLst>
                <a:ext uri="{FF2B5EF4-FFF2-40B4-BE49-F238E27FC236}">
                  <a16:creationId xmlns:a16="http://schemas.microsoft.com/office/drawing/2014/main" id="{36B2C3F0-79CD-4A3B-BB1C-88BD9B938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041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1" name="Line 5">
              <a:extLst>
                <a:ext uri="{FF2B5EF4-FFF2-40B4-BE49-F238E27FC236}">
                  <a16:creationId xmlns:a16="http://schemas.microsoft.com/office/drawing/2014/main" id="{344944A9-2775-49B5-B329-004494A69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660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2" name="Line 5">
              <a:extLst>
                <a:ext uri="{FF2B5EF4-FFF2-40B4-BE49-F238E27FC236}">
                  <a16:creationId xmlns:a16="http://schemas.microsoft.com/office/drawing/2014/main" id="{7B9B32AA-5056-4BC9-B800-7D613C9E8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279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491695" y="6471265"/>
            <a:ext cx="2023614" cy="462935"/>
            <a:chOff x="1491695" y="6257925"/>
            <a:chExt cx="2023614" cy="462935"/>
          </a:xfrm>
        </p:grpSpPr>
        <p:sp>
          <p:nvSpPr>
            <p:cNvPr id="226" name="Rectangle 26"/>
            <p:cNvSpPr>
              <a:spLocks noChangeArrowheads="1"/>
            </p:cNvSpPr>
            <p:nvPr/>
          </p:nvSpPr>
          <p:spPr bwMode="auto">
            <a:xfrm>
              <a:off x="1491695" y="6257925"/>
              <a:ext cx="12618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=</a:t>
              </a:r>
              <a:endParaRPr lang="en-CA" altLang="en-US" sz="2400" dirty="0"/>
            </a:p>
          </p:txBody>
        </p:sp>
        <p:sp>
          <p:nvSpPr>
            <p:cNvPr id="227" name="Rectangle 226"/>
            <p:cNvSpPr>
              <a:spLocks noChangeArrowheads="1"/>
            </p:cNvSpPr>
            <p:nvPr/>
          </p:nvSpPr>
          <p:spPr bwMode="auto">
            <a:xfrm>
              <a:off x="2667000" y="6259195"/>
              <a:ext cx="848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chemeClr val="accent1"/>
                  </a:solidFill>
                  <a:sym typeface="Symbol" panose="05050102010706020507" pitchFamily="18" charset="2"/>
                </a:rPr>
                <a:t>3</a:t>
              </a:r>
              <a:r>
                <a:rPr lang="en-US" altLang="en-US" sz="2400" dirty="0">
                  <a:solidFill>
                    <a:schemeClr val="accent1"/>
                  </a:solidFill>
                </a:rPr>
                <a:t>,4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4023340"/>
            <a:ext cx="2287806" cy="1191955"/>
            <a:chOff x="304800" y="3810000"/>
            <a:chExt cx="2287806" cy="1191955"/>
          </a:xfrm>
        </p:grpSpPr>
        <p:sp>
          <p:nvSpPr>
            <p:cNvPr id="223" name="Rectangle 29"/>
            <p:cNvSpPr>
              <a:spLocks noChangeArrowheads="1"/>
            </p:cNvSpPr>
            <p:nvPr/>
          </p:nvSpPr>
          <p:spPr bwMode="auto">
            <a:xfrm>
              <a:off x="311361" y="3810000"/>
              <a:ext cx="13017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Standard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304800" y="4170958"/>
              <a:ext cx="2287806" cy="830997"/>
              <a:chOff x="66526" y="4277380"/>
              <a:chExt cx="2287806" cy="830997"/>
            </a:xfrm>
          </p:grpSpPr>
          <p:sp>
            <p:nvSpPr>
              <p:cNvPr id="229" name="Rectangle 54"/>
              <p:cNvSpPr>
                <a:spLocks noChangeArrowheads="1"/>
              </p:cNvSpPr>
              <p:nvPr/>
            </p:nvSpPr>
            <p:spPr bwMode="auto">
              <a:xfrm>
                <a:off x="66526" y="4277380"/>
                <a:ext cx="228780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eaLnBrk="1" hangingPunct="1"/>
                <a:r>
                  <a:rPr lang="en-US" altLang="en-US" sz="2400" i="1" dirty="0">
                    <a:solidFill>
                      <a:schemeClr val="accent1"/>
                    </a:solidFill>
                  </a:rPr>
                  <a:t>Basis 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lvl="1" indent="0" eaLnBrk="1" hangingPunct="1"/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  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0" name="Line 5"/>
              <p:cNvSpPr>
                <a:spLocks noChangeShapeType="1"/>
              </p:cNvSpPr>
              <p:nvPr/>
            </p:nvSpPr>
            <p:spPr bwMode="auto">
              <a:xfrm flipH="1" flipV="1">
                <a:off x="1865590" y="4693084"/>
                <a:ext cx="0" cy="38100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31" name="Line 5"/>
              <p:cNvSpPr>
                <a:spLocks noChangeShapeType="1"/>
              </p:cNvSpPr>
              <p:nvPr/>
            </p:nvSpPr>
            <p:spPr bwMode="auto">
              <a:xfrm rot="5400000" flipH="1" flipV="1">
                <a:off x="1466809" y="4742611"/>
                <a:ext cx="0" cy="38100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-771818" y="3200400"/>
            <a:ext cx="4429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-2362" y="685800"/>
            <a:ext cx="3193396" cy="1847850"/>
            <a:chOff x="228600" y="742950"/>
            <a:chExt cx="3193396" cy="1847850"/>
          </a:xfrm>
        </p:grpSpPr>
        <p:grpSp>
          <p:nvGrpSpPr>
            <p:cNvPr id="104" name="Group 103"/>
            <p:cNvGrpSpPr/>
            <p:nvPr/>
          </p:nvGrpSpPr>
          <p:grpSpPr>
            <a:xfrm>
              <a:off x="228600" y="742950"/>
              <a:ext cx="3193396" cy="1847850"/>
              <a:chOff x="228600" y="590550"/>
              <a:chExt cx="3193396" cy="1847850"/>
            </a:xfrm>
          </p:grpSpPr>
          <p:sp>
            <p:nvSpPr>
              <p:cNvPr id="107" name="Text Box 215"/>
              <p:cNvSpPr txBox="1">
                <a:spLocks noChangeArrowheads="1"/>
              </p:cNvSpPr>
              <p:nvPr/>
            </p:nvSpPr>
            <p:spPr bwMode="auto">
              <a:xfrm>
                <a:off x="966970" y="590550"/>
                <a:ext cx="18524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Time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08" name="Group 216"/>
              <p:cNvGrpSpPr>
                <a:grpSpLocks/>
              </p:cNvGrpSpPr>
              <p:nvPr/>
            </p:nvGrpSpPr>
            <p:grpSpPr bwMode="auto">
              <a:xfrm>
                <a:off x="228600" y="1066800"/>
                <a:ext cx="3193396" cy="1371600"/>
                <a:chOff x="5105400" y="2362200"/>
                <a:chExt cx="3192890" cy="1371600"/>
              </a:xfrm>
            </p:grpSpPr>
            <p:sp>
              <p:nvSpPr>
                <p:cNvPr id="109" name="Rectangle 94"/>
                <p:cNvSpPr>
                  <a:spLocks noChangeArrowheads="1"/>
                </p:cNvSpPr>
                <p:nvPr/>
              </p:nvSpPr>
              <p:spPr bwMode="auto">
                <a:xfrm>
                  <a:off x="5181600" y="2362200"/>
                  <a:ext cx="3116690" cy="1371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Rectangle 83"/>
                <p:cNvSpPr>
                  <a:spLocks noChangeArrowheads="1"/>
                </p:cNvSpPr>
                <p:nvPr/>
              </p:nvSpPr>
              <p:spPr bwMode="auto">
                <a:xfrm>
                  <a:off x="5215090" y="2373868"/>
                  <a:ext cx="292137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>
                      <a:solidFill>
                        <a:srgbClr val="000000"/>
                      </a:solidFill>
                    </a:rPr>
                    <a:t>The time basis</a:t>
                  </a:r>
                  <a:endParaRPr lang="en-US" altLang="en-US" sz="1800" i="1" baseline="-25000">
                    <a:solidFill>
                      <a:srgbClr val="FF9900"/>
                    </a:solidFill>
                  </a:endParaRPr>
                </a:p>
              </p:txBody>
            </p:sp>
            <p:pic>
              <p:nvPicPr>
                <p:cNvPr id="111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2934" y="3522379"/>
                  <a:ext cx="838200" cy="143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12" name="Straight Arrow Connector 87"/>
                <p:cNvCxnSpPr>
                  <a:cxnSpLocks noChangeShapeType="1"/>
                </p:cNvCxnSpPr>
                <p:nvPr/>
              </p:nvCxnSpPr>
              <p:spPr bwMode="auto">
                <a:xfrm>
                  <a:off x="7840133" y="3505200"/>
                  <a:ext cx="228600" cy="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bg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3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7830818" y="3472190"/>
                  <a:ext cx="26962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CA" altLang="en-US" sz="1100">
                      <a:solidFill>
                        <a:srgbClr val="000000"/>
                      </a:solidFill>
                    </a:rPr>
                    <a:t>j’</a:t>
                  </a:r>
                </a:p>
              </p:txBody>
            </p:sp>
            <p:sp>
              <p:nvSpPr>
                <p:cNvPr id="114" name="Rectangle 90"/>
                <p:cNvSpPr>
                  <a:spLocks noChangeArrowheads="1"/>
                </p:cNvSpPr>
                <p:nvPr/>
              </p:nvSpPr>
              <p:spPr bwMode="auto">
                <a:xfrm>
                  <a:off x="5120629" y="2590800"/>
                  <a:ext cx="52129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400">
                      <a:solidFill>
                        <a:srgbClr val="000000"/>
                      </a:solidFill>
                    </a:rPr>
                    <a:t>I</a:t>
                  </a:r>
                  <a:r>
                    <a:rPr lang="en-US" altLang="en-US" sz="1400" baseline="-25000">
                      <a:solidFill>
                        <a:srgbClr val="000000"/>
                      </a:solidFill>
                    </a:rPr>
                    <a:t>j</a:t>
                  </a:r>
                  <a:r>
                    <a:rPr lang="en-US" altLang="en-US" sz="1400">
                      <a:solidFill>
                        <a:srgbClr val="000000"/>
                      </a:solidFill>
                    </a:rPr>
                    <a:t>[j’]</a:t>
                  </a:r>
                </a:p>
              </p:txBody>
            </p:sp>
            <p:sp>
              <p:nvSpPr>
                <p:cNvPr id="116" name="Rectangle 166"/>
                <p:cNvSpPr>
                  <a:spLocks noChangeArrowheads="1"/>
                </p:cNvSpPr>
                <p:nvPr/>
              </p:nvSpPr>
              <p:spPr bwMode="auto">
                <a:xfrm>
                  <a:off x="545252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Rectangle 167"/>
                <p:cNvSpPr>
                  <a:spLocks noChangeArrowheads="1"/>
                </p:cNvSpPr>
                <p:nvPr/>
              </p:nvSpPr>
              <p:spPr bwMode="auto">
                <a:xfrm>
                  <a:off x="551178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8" name="Rectangle 168"/>
                <p:cNvSpPr>
                  <a:spLocks noChangeArrowheads="1"/>
                </p:cNvSpPr>
                <p:nvPr/>
              </p:nvSpPr>
              <p:spPr bwMode="auto">
                <a:xfrm>
                  <a:off x="557105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9" name="Rectangle 169"/>
                <p:cNvSpPr>
                  <a:spLocks noChangeArrowheads="1"/>
                </p:cNvSpPr>
                <p:nvPr/>
              </p:nvSpPr>
              <p:spPr bwMode="auto">
                <a:xfrm>
                  <a:off x="563031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Rectangle 170"/>
                <p:cNvSpPr>
                  <a:spLocks noChangeArrowheads="1"/>
                </p:cNvSpPr>
                <p:nvPr/>
              </p:nvSpPr>
              <p:spPr bwMode="auto">
                <a:xfrm>
                  <a:off x="568957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" name="Rectangle 171"/>
                <p:cNvSpPr>
                  <a:spLocks noChangeArrowheads="1"/>
                </p:cNvSpPr>
                <p:nvPr/>
              </p:nvSpPr>
              <p:spPr bwMode="auto">
                <a:xfrm>
                  <a:off x="574884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Rectangle 172"/>
                <p:cNvSpPr>
                  <a:spLocks noChangeArrowheads="1"/>
                </p:cNvSpPr>
                <p:nvPr/>
              </p:nvSpPr>
              <p:spPr bwMode="auto">
                <a:xfrm>
                  <a:off x="580810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" name="Rectangle 173"/>
                <p:cNvSpPr>
                  <a:spLocks noChangeArrowheads="1"/>
                </p:cNvSpPr>
                <p:nvPr/>
              </p:nvSpPr>
              <p:spPr bwMode="auto">
                <a:xfrm>
                  <a:off x="586736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4" name="Rectangle 174"/>
                <p:cNvSpPr>
                  <a:spLocks noChangeArrowheads="1"/>
                </p:cNvSpPr>
                <p:nvPr/>
              </p:nvSpPr>
              <p:spPr bwMode="auto">
                <a:xfrm>
                  <a:off x="592663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5" name="Rectangle 175"/>
                <p:cNvSpPr>
                  <a:spLocks noChangeArrowheads="1"/>
                </p:cNvSpPr>
                <p:nvPr/>
              </p:nvSpPr>
              <p:spPr bwMode="auto">
                <a:xfrm>
                  <a:off x="598589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" name="Rectangle 176"/>
                <p:cNvSpPr>
                  <a:spLocks noChangeArrowheads="1"/>
                </p:cNvSpPr>
                <p:nvPr/>
              </p:nvSpPr>
              <p:spPr bwMode="auto">
                <a:xfrm>
                  <a:off x="604515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" name="Rectangle 177"/>
                <p:cNvSpPr>
                  <a:spLocks noChangeArrowheads="1"/>
                </p:cNvSpPr>
                <p:nvPr/>
              </p:nvSpPr>
              <p:spPr bwMode="auto">
                <a:xfrm>
                  <a:off x="610441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" name="Rectangle 178"/>
                <p:cNvSpPr>
                  <a:spLocks noChangeArrowheads="1"/>
                </p:cNvSpPr>
                <p:nvPr/>
              </p:nvSpPr>
              <p:spPr bwMode="auto">
                <a:xfrm>
                  <a:off x="616368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" name="Rectangle 179"/>
                <p:cNvSpPr>
                  <a:spLocks noChangeArrowheads="1"/>
                </p:cNvSpPr>
                <p:nvPr/>
              </p:nvSpPr>
              <p:spPr bwMode="auto">
                <a:xfrm>
                  <a:off x="622294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" name="Rectangle 180"/>
                <p:cNvSpPr>
                  <a:spLocks noChangeArrowheads="1"/>
                </p:cNvSpPr>
                <p:nvPr/>
              </p:nvSpPr>
              <p:spPr bwMode="auto">
                <a:xfrm>
                  <a:off x="628220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" name="Rectangle 181"/>
                <p:cNvSpPr>
                  <a:spLocks noChangeArrowheads="1"/>
                </p:cNvSpPr>
                <p:nvPr/>
              </p:nvSpPr>
              <p:spPr bwMode="auto">
                <a:xfrm>
                  <a:off x="634147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" name="Rectangle 182"/>
                <p:cNvSpPr>
                  <a:spLocks noChangeArrowheads="1"/>
                </p:cNvSpPr>
                <p:nvPr/>
              </p:nvSpPr>
              <p:spPr bwMode="auto">
                <a:xfrm>
                  <a:off x="6400734" y="3002281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3" name="Rectangle 183"/>
                <p:cNvSpPr>
                  <a:spLocks noChangeArrowheads="1"/>
                </p:cNvSpPr>
                <p:nvPr/>
              </p:nvSpPr>
              <p:spPr bwMode="auto">
                <a:xfrm>
                  <a:off x="645999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" name="Rectangle 184"/>
                <p:cNvSpPr>
                  <a:spLocks noChangeArrowheads="1"/>
                </p:cNvSpPr>
                <p:nvPr/>
              </p:nvSpPr>
              <p:spPr bwMode="auto">
                <a:xfrm>
                  <a:off x="651926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5" name="Rectangle 185"/>
                <p:cNvSpPr>
                  <a:spLocks noChangeArrowheads="1"/>
                </p:cNvSpPr>
                <p:nvPr/>
              </p:nvSpPr>
              <p:spPr bwMode="auto">
                <a:xfrm>
                  <a:off x="657852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663778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Rectangle 187"/>
                <p:cNvSpPr>
                  <a:spLocks noChangeArrowheads="1"/>
                </p:cNvSpPr>
                <p:nvPr/>
              </p:nvSpPr>
              <p:spPr bwMode="auto">
                <a:xfrm>
                  <a:off x="669704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" name="Rectangle 188"/>
                <p:cNvSpPr>
                  <a:spLocks noChangeArrowheads="1"/>
                </p:cNvSpPr>
                <p:nvPr/>
              </p:nvSpPr>
              <p:spPr bwMode="auto">
                <a:xfrm>
                  <a:off x="675631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Rectangle 189"/>
                <p:cNvSpPr>
                  <a:spLocks noChangeArrowheads="1"/>
                </p:cNvSpPr>
                <p:nvPr/>
              </p:nvSpPr>
              <p:spPr bwMode="auto">
                <a:xfrm>
                  <a:off x="681557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" name="Rectangle 190"/>
                <p:cNvSpPr>
                  <a:spLocks noChangeArrowheads="1"/>
                </p:cNvSpPr>
                <p:nvPr/>
              </p:nvSpPr>
              <p:spPr bwMode="auto">
                <a:xfrm>
                  <a:off x="687483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9" name="Rectangle 191"/>
                <p:cNvSpPr>
                  <a:spLocks noChangeArrowheads="1"/>
                </p:cNvSpPr>
                <p:nvPr/>
              </p:nvSpPr>
              <p:spPr bwMode="auto">
                <a:xfrm>
                  <a:off x="693410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" name="Rectangle 192"/>
                <p:cNvSpPr>
                  <a:spLocks noChangeArrowheads="1"/>
                </p:cNvSpPr>
                <p:nvPr/>
              </p:nvSpPr>
              <p:spPr bwMode="auto">
                <a:xfrm>
                  <a:off x="699336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" name="Rectangle 193"/>
                <p:cNvSpPr>
                  <a:spLocks noChangeArrowheads="1"/>
                </p:cNvSpPr>
                <p:nvPr/>
              </p:nvSpPr>
              <p:spPr bwMode="auto">
                <a:xfrm>
                  <a:off x="705262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5" name="Rectangle 194"/>
                <p:cNvSpPr>
                  <a:spLocks noChangeArrowheads="1"/>
                </p:cNvSpPr>
                <p:nvPr/>
              </p:nvSpPr>
              <p:spPr bwMode="auto">
                <a:xfrm>
                  <a:off x="711189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6" name="Rectangle 195"/>
                <p:cNvSpPr>
                  <a:spLocks noChangeArrowheads="1"/>
                </p:cNvSpPr>
                <p:nvPr/>
              </p:nvSpPr>
              <p:spPr bwMode="auto">
                <a:xfrm>
                  <a:off x="717115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723041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8" name="Rectangle 197"/>
                <p:cNvSpPr>
                  <a:spLocks noChangeArrowheads="1"/>
                </p:cNvSpPr>
                <p:nvPr/>
              </p:nvSpPr>
              <p:spPr bwMode="auto">
                <a:xfrm>
                  <a:off x="728967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4894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0" name="Rectangle 199"/>
                <p:cNvSpPr>
                  <a:spLocks noChangeArrowheads="1"/>
                </p:cNvSpPr>
                <p:nvPr/>
              </p:nvSpPr>
              <p:spPr bwMode="auto">
                <a:xfrm>
                  <a:off x="740820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1" name="Rectangle 200"/>
                <p:cNvSpPr>
                  <a:spLocks noChangeArrowheads="1"/>
                </p:cNvSpPr>
                <p:nvPr/>
              </p:nvSpPr>
              <p:spPr bwMode="auto">
                <a:xfrm>
                  <a:off x="746746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" name="Rectangle 201"/>
                <p:cNvSpPr>
                  <a:spLocks noChangeArrowheads="1"/>
                </p:cNvSpPr>
                <p:nvPr/>
              </p:nvSpPr>
              <p:spPr bwMode="auto">
                <a:xfrm>
                  <a:off x="752673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3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8599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" name="Rectangle 203"/>
                <p:cNvSpPr>
                  <a:spLocks noChangeArrowheads="1"/>
                </p:cNvSpPr>
                <p:nvPr/>
              </p:nvSpPr>
              <p:spPr bwMode="auto">
                <a:xfrm>
                  <a:off x="764525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Rectangle 204"/>
                <p:cNvSpPr>
                  <a:spLocks noChangeArrowheads="1"/>
                </p:cNvSpPr>
                <p:nvPr/>
              </p:nvSpPr>
              <p:spPr bwMode="auto">
                <a:xfrm>
                  <a:off x="770452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6" name="Rectangle 205"/>
                <p:cNvSpPr>
                  <a:spLocks noChangeArrowheads="1"/>
                </p:cNvSpPr>
                <p:nvPr/>
              </p:nvSpPr>
              <p:spPr bwMode="auto">
                <a:xfrm>
                  <a:off x="776378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" name="Rectangle 206"/>
                <p:cNvSpPr>
                  <a:spLocks noChangeArrowheads="1"/>
                </p:cNvSpPr>
                <p:nvPr/>
              </p:nvSpPr>
              <p:spPr bwMode="auto">
                <a:xfrm>
                  <a:off x="782304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8" name="Rectangle 207"/>
                <p:cNvSpPr>
                  <a:spLocks noChangeArrowheads="1"/>
                </p:cNvSpPr>
                <p:nvPr/>
              </p:nvSpPr>
              <p:spPr bwMode="auto">
                <a:xfrm>
                  <a:off x="788230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9" name="Rectangle 208"/>
                <p:cNvSpPr>
                  <a:spLocks noChangeArrowheads="1"/>
                </p:cNvSpPr>
                <p:nvPr/>
              </p:nvSpPr>
              <p:spPr bwMode="auto">
                <a:xfrm>
                  <a:off x="794157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" name="Rectangle 209"/>
                <p:cNvSpPr>
                  <a:spLocks noChangeArrowheads="1"/>
                </p:cNvSpPr>
                <p:nvPr/>
              </p:nvSpPr>
              <p:spPr bwMode="auto">
                <a:xfrm>
                  <a:off x="800083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1" name="Rectangle 210"/>
                <p:cNvSpPr>
                  <a:spLocks noChangeArrowheads="1"/>
                </p:cNvSpPr>
                <p:nvPr/>
              </p:nvSpPr>
              <p:spPr bwMode="auto">
                <a:xfrm>
                  <a:off x="806009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2" name="Rectangle 211"/>
                <p:cNvSpPr>
                  <a:spLocks noChangeArrowheads="1"/>
                </p:cNvSpPr>
                <p:nvPr/>
              </p:nvSpPr>
              <p:spPr bwMode="auto">
                <a:xfrm>
                  <a:off x="811936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3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78624" y="2971785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105400" y="3065463"/>
                  <a:ext cx="634899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zero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105400" y="2895600"/>
                  <a:ext cx="634899" cy="2619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one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316470" y="3176588"/>
                  <a:ext cx="228564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j</a:t>
                  </a:r>
                </a:p>
              </p:txBody>
            </p:sp>
          </p:grpSp>
        </p:grpSp>
        <p:sp>
          <p:nvSpPr>
            <p:cNvPr id="105" name="Rectangle 104"/>
            <p:cNvSpPr/>
            <p:nvPr/>
          </p:nvSpPr>
          <p:spPr bwMode="auto">
            <a:xfrm>
              <a:off x="304812" y="1524196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06" name="Rectangle 54"/>
            <p:cNvSpPr>
              <a:spLocks noChangeArrowheads="1"/>
            </p:cNvSpPr>
            <p:nvPr/>
          </p:nvSpPr>
          <p:spPr bwMode="auto">
            <a:xfrm>
              <a:off x="368457" y="1352550"/>
              <a:ext cx="4475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352800" y="533400"/>
            <a:ext cx="2971800" cy="1817687"/>
            <a:chOff x="3352800" y="533400"/>
            <a:chExt cx="2971800" cy="1817687"/>
          </a:xfrm>
        </p:grpSpPr>
        <p:grpSp>
          <p:nvGrpSpPr>
            <p:cNvPr id="184" name="Group 183"/>
            <p:cNvGrpSpPr/>
            <p:nvPr/>
          </p:nvGrpSpPr>
          <p:grpSpPr>
            <a:xfrm>
              <a:off x="3352800" y="533400"/>
              <a:ext cx="2971800" cy="1817687"/>
              <a:chOff x="3352800" y="609600"/>
              <a:chExt cx="2971800" cy="1817687"/>
            </a:xfrm>
          </p:grpSpPr>
          <p:grpSp>
            <p:nvGrpSpPr>
              <p:cNvPr id="187" name="Group 55"/>
              <p:cNvGrpSpPr>
                <a:grpSpLocks/>
              </p:cNvGrpSpPr>
              <p:nvPr/>
            </p:nvGrpSpPr>
            <p:grpSpPr bwMode="auto">
              <a:xfrm>
                <a:off x="3352800" y="1066800"/>
                <a:ext cx="2971800" cy="1360487"/>
                <a:chOff x="152400" y="5117068"/>
                <a:chExt cx="2971800" cy="1359932"/>
              </a:xfrm>
            </p:grpSpPr>
            <p:sp>
              <p:nvSpPr>
                <p:cNvPr id="189" name="Rectangle 56"/>
                <p:cNvSpPr>
                  <a:spLocks noChangeArrowheads="1"/>
                </p:cNvSpPr>
                <p:nvPr/>
              </p:nvSpPr>
              <p:spPr bwMode="auto">
                <a:xfrm>
                  <a:off x="202824" y="5117068"/>
                  <a:ext cx="2921376" cy="3693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 dirty="0">
                      <a:solidFill>
                        <a:srgbClr val="000000"/>
                      </a:solidFill>
                    </a:rPr>
                    <a:t>A discrete periodic function</a:t>
                  </a:r>
                </a:p>
              </p:txBody>
            </p:sp>
            <p:grpSp>
              <p:nvGrpSpPr>
                <p:cNvPr id="190" name="Group 54"/>
                <p:cNvGrpSpPr>
                  <a:grpSpLocks/>
                </p:cNvGrpSpPr>
                <p:nvPr/>
              </p:nvGrpSpPr>
              <p:grpSpPr bwMode="auto">
                <a:xfrm>
                  <a:off x="152400" y="5433476"/>
                  <a:ext cx="2954866" cy="1043524"/>
                  <a:chOff x="2226734" y="1547276"/>
                  <a:chExt cx="2954866" cy="1043524"/>
                </a:xfrm>
              </p:grpSpPr>
              <p:pic>
                <p:nvPicPr>
                  <p:cNvPr id="191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6000" y="1612151"/>
                    <a:ext cx="2895600" cy="9625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2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2800" y="2413854"/>
                    <a:ext cx="838200" cy="1436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32" name="Straight Arrow Connector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10664" y="2388456"/>
                    <a:ext cx="228600" cy="0"/>
                  </a:xfrm>
                  <a:prstGeom prst="straightConnector1">
                    <a:avLst/>
                  </a:prstGeom>
                  <a:noFill/>
                  <a:ln w="12700" algn="ctr">
                    <a:solidFill>
                      <a:schemeClr val="bg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33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9766" y="2329190"/>
                    <a:ext cx="223139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CA" altLang="en-US" sz="1100">
                        <a:solidFill>
                          <a:srgbClr val="000000"/>
                        </a:solidFill>
                      </a:rPr>
                      <a:t>j</a:t>
                    </a:r>
                  </a:p>
                </p:txBody>
              </p:sp>
              <p:sp>
                <p:nvSpPr>
                  <p:cNvPr id="23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26734" y="1547276"/>
                    <a:ext cx="44275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1400">
                        <a:solidFill>
                          <a:srgbClr val="000000"/>
                        </a:solidFill>
                      </a:rPr>
                      <a:t>y[j]</a:t>
                    </a:r>
                  </a:p>
                </p:txBody>
              </p:sp>
            </p:grpSp>
          </p:grpSp>
          <p:sp>
            <p:nvSpPr>
              <p:cNvPr id="188" name="Text Box 215"/>
              <p:cNvSpPr txBox="1">
                <a:spLocks noChangeArrowheads="1"/>
              </p:cNvSpPr>
              <p:nvPr/>
            </p:nvSpPr>
            <p:spPr bwMode="auto">
              <a:xfrm>
                <a:off x="3505200" y="609600"/>
                <a:ext cx="2441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Function = Vector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185" name="Rectangle 184"/>
            <p:cNvSpPr/>
            <p:nvPr/>
          </p:nvSpPr>
          <p:spPr bwMode="auto">
            <a:xfrm>
              <a:off x="3453028" y="1409003"/>
              <a:ext cx="255405" cy="165373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86" name="Rectangle 54"/>
            <p:cNvSpPr>
              <a:spLocks noChangeArrowheads="1"/>
            </p:cNvSpPr>
            <p:nvPr/>
          </p:nvSpPr>
          <p:spPr bwMode="auto">
            <a:xfrm>
              <a:off x="3396964" y="122938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4219575" y="1477620"/>
            <a:ext cx="374560" cy="594551"/>
            <a:chOff x="4357065" y="1686580"/>
            <a:chExt cx="374560" cy="594551"/>
          </a:xfrm>
        </p:grpSpPr>
        <p:sp>
          <p:nvSpPr>
            <p:cNvPr id="236" name="Rectangle 54"/>
            <p:cNvSpPr>
              <a:spLocks noChangeArrowheads="1"/>
            </p:cNvSpPr>
            <p:nvPr/>
          </p:nvSpPr>
          <p:spPr bwMode="auto">
            <a:xfrm>
              <a:off x="4357065" y="1686580"/>
              <a:ext cx="360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237" name="Straight Connector 236"/>
            <p:cNvCxnSpPr/>
            <p:nvPr/>
          </p:nvCxnSpPr>
          <p:spPr bwMode="auto">
            <a:xfrm>
              <a:off x="4731625" y="1865061"/>
              <a:ext cx="0" cy="41607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</p:grp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201319" y="3581400"/>
            <a:ext cx="2573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t  </a:t>
            </a:r>
            <a:r>
              <a:rPr lang="en-CA" altLang="en-US" sz="2400" dirty="0">
                <a:sym typeface="Symbol" pitchFamily="18" charset="2"/>
              </a:rPr>
              <a:t>= value at time </a:t>
            </a:r>
            <a:r>
              <a:rPr lang="en-CA" altLang="en-US" sz="2400" i="1" dirty="0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CA" altLang="en-US" sz="2400" dirty="0">
                <a:sym typeface="Symbol" pitchFamily="18" charset="2"/>
              </a:rPr>
              <a:t>.</a:t>
            </a:r>
            <a:endParaRPr lang="en-US" altLang="en-US" sz="2400" i="1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5562600" y="3584652"/>
            <a:ext cx="2764731" cy="473013"/>
            <a:chOff x="5105400" y="6339267"/>
            <a:chExt cx="2764731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276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i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coefficient of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x</a:t>
              </a:r>
              <a:r>
                <a:rPr lang="en-CA" altLang="en-US" sz="2400" i="1" baseline="30000" dirty="0">
                  <a:solidFill>
                    <a:schemeClr val="accent1"/>
                  </a:solidFill>
                  <a:sym typeface="Symbol" pitchFamily="18" charset="2"/>
                </a:rPr>
                <a:t>i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5" name="Freeform 244"/>
          <p:cNvSpPr/>
          <p:nvPr/>
        </p:nvSpPr>
        <p:spPr bwMode="auto">
          <a:xfrm>
            <a:off x="2819400" y="3776470"/>
            <a:ext cx="2743200" cy="6940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3225798"/>
            <a:ext cx="4158511" cy="508002"/>
            <a:chOff x="5562600" y="2819400"/>
            <a:chExt cx="4158511" cy="508002"/>
          </a:xfrm>
        </p:grpSpPr>
        <p:sp>
          <p:nvSpPr>
            <p:cNvPr id="246" name="Text Box 215"/>
            <p:cNvSpPr txBox="1">
              <a:spLocks noChangeArrowheads="1"/>
            </p:cNvSpPr>
            <p:nvPr/>
          </p:nvSpPr>
          <p:spPr bwMode="auto">
            <a:xfrm>
              <a:off x="5562600" y="2819400"/>
              <a:ext cx="41585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sz="2400" i="1" dirty="0">
                  <a:solidFill>
                    <a:srgbClr val="FF9900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0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 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 + … +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n-1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n-1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84899" y="2866757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656852" y="2853264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323666" y="283977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8809569" y="283051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53200" y="-19653"/>
            <a:ext cx="2670924" cy="3067653"/>
            <a:chOff x="6553200" y="-19653"/>
            <a:chExt cx="2670924" cy="3067653"/>
          </a:xfrm>
        </p:grpSpPr>
        <p:grpSp>
          <p:nvGrpSpPr>
            <p:cNvPr id="143" name="Group 142"/>
            <p:cNvGrpSpPr/>
            <p:nvPr/>
          </p:nvGrpSpPr>
          <p:grpSpPr>
            <a:xfrm>
              <a:off x="6553200" y="-19653"/>
              <a:ext cx="2670924" cy="3067653"/>
              <a:chOff x="6553200" y="806244"/>
              <a:chExt cx="2670924" cy="3067653"/>
            </a:xfrm>
          </p:grpSpPr>
          <p:sp>
            <p:nvSpPr>
              <p:cNvPr id="144" name="Text Box 215"/>
              <p:cNvSpPr txBox="1">
                <a:spLocks noChangeArrowheads="1"/>
              </p:cNvSpPr>
              <p:nvPr/>
            </p:nvSpPr>
            <p:spPr bwMode="auto">
              <a:xfrm>
                <a:off x="6553200" y="806244"/>
                <a:ext cx="26709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Polynomial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7162800" y="1328738"/>
                <a:ext cx="1719937" cy="2545159"/>
                <a:chOff x="6248400" y="533400"/>
                <a:chExt cx="2743200" cy="5791200"/>
              </a:xfrm>
            </p:grpSpPr>
            <p:sp>
              <p:nvSpPr>
                <p:cNvPr id="153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8400" y="533400"/>
                  <a:ext cx="2743200" cy="5791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54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0735" y="558804"/>
                  <a:ext cx="2666374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3801" y="1998137"/>
                  <a:ext cx="2711796" cy="143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2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3429003"/>
                  <a:ext cx="2686927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3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4859869"/>
                  <a:ext cx="2696000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7" name="Rectangle 256"/>
            <p:cNvSpPr/>
            <p:nvPr/>
          </p:nvSpPr>
          <p:spPr bwMode="auto">
            <a:xfrm>
              <a:off x="7239000" y="1779685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239000" y="2348253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7239000" y="1127928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7244024" y="524477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7162800" y="457200"/>
              <a:ext cx="854721" cy="494509"/>
              <a:chOff x="5562600" y="2819400"/>
              <a:chExt cx="854721" cy="494509"/>
            </a:xfrm>
          </p:grpSpPr>
          <p:sp>
            <p:nvSpPr>
              <p:cNvPr id="262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54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</a:rPr>
                  <a:t>0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=1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7162800" y="1048584"/>
              <a:ext cx="837089" cy="408685"/>
              <a:chOff x="5562600" y="2819400"/>
              <a:chExt cx="837089" cy="494509"/>
            </a:xfrm>
          </p:grpSpPr>
          <p:sp>
            <p:nvSpPr>
              <p:cNvPr id="265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3708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1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7162800" y="1715291"/>
              <a:ext cx="939681" cy="494509"/>
              <a:chOff x="5562600" y="2819400"/>
              <a:chExt cx="939681" cy="494509"/>
            </a:xfrm>
          </p:grpSpPr>
          <p:sp>
            <p:nvSpPr>
              <p:cNvPr id="268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2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2</a:t>
                </a: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7162800" y="2286000"/>
              <a:ext cx="939681" cy="494509"/>
              <a:chOff x="5562600" y="2819400"/>
              <a:chExt cx="939681" cy="494509"/>
            </a:xfrm>
          </p:grpSpPr>
          <p:sp>
            <p:nvSpPr>
              <p:cNvPr id="271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3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3</a:t>
                </a: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76" name="Rectangle 5"/>
          <p:cNvSpPr>
            <a:spLocks noChangeArrowheads="1"/>
          </p:cNvSpPr>
          <p:nvPr/>
        </p:nvSpPr>
        <p:spPr bwMode="auto">
          <a:xfrm>
            <a:off x="1665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Polynomials</a:t>
            </a:r>
          </a:p>
        </p:txBody>
      </p:sp>
    </p:spTree>
    <p:extLst>
      <p:ext uri="{BB962C8B-B14F-4D97-AF65-F5344CB8AC3E}">
        <p14:creationId xmlns:p14="http://schemas.microsoft.com/office/powerpoint/2010/main" val="41774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-771818" y="3200400"/>
            <a:ext cx="4429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-2362" y="685800"/>
            <a:ext cx="3193396" cy="1847850"/>
            <a:chOff x="228600" y="742950"/>
            <a:chExt cx="3193396" cy="1847850"/>
          </a:xfrm>
        </p:grpSpPr>
        <p:grpSp>
          <p:nvGrpSpPr>
            <p:cNvPr id="104" name="Group 103"/>
            <p:cNvGrpSpPr/>
            <p:nvPr/>
          </p:nvGrpSpPr>
          <p:grpSpPr>
            <a:xfrm>
              <a:off x="228600" y="742950"/>
              <a:ext cx="3193396" cy="1847850"/>
              <a:chOff x="228600" y="590550"/>
              <a:chExt cx="3193396" cy="1847850"/>
            </a:xfrm>
          </p:grpSpPr>
          <p:sp>
            <p:nvSpPr>
              <p:cNvPr id="107" name="Text Box 215"/>
              <p:cNvSpPr txBox="1">
                <a:spLocks noChangeArrowheads="1"/>
              </p:cNvSpPr>
              <p:nvPr/>
            </p:nvSpPr>
            <p:spPr bwMode="auto">
              <a:xfrm>
                <a:off x="966970" y="590550"/>
                <a:ext cx="18524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Time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08" name="Group 216"/>
              <p:cNvGrpSpPr>
                <a:grpSpLocks/>
              </p:cNvGrpSpPr>
              <p:nvPr/>
            </p:nvGrpSpPr>
            <p:grpSpPr bwMode="auto">
              <a:xfrm>
                <a:off x="228600" y="1066800"/>
                <a:ext cx="3193396" cy="1371600"/>
                <a:chOff x="5105400" y="2362200"/>
                <a:chExt cx="3192890" cy="1371600"/>
              </a:xfrm>
            </p:grpSpPr>
            <p:sp>
              <p:nvSpPr>
                <p:cNvPr id="109" name="Rectangle 94"/>
                <p:cNvSpPr>
                  <a:spLocks noChangeArrowheads="1"/>
                </p:cNvSpPr>
                <p:nvPr/>
              </p:nvSpPr>
              <p:spPr bwMode="auto">
                <a:xfrm>
                  <a:off x="5181600" y="2362200"/>
                  <a:ext cx="3116690" cy="1371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Rectangle 83"/>
                <p:cNvSpPr>
                  <a:spLocks noChangeArrowheads="1"/>
                </p:cNvSpPr>
                <p:nvPr/>
              </p:nvSpPr>
              <p:spPr bwMode="auto">
                <a:xfrm>
                  <a:off x="5215090" y="2373868"/>
                  <a:ext cx="292137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>
                      <a:solidFill>
                        <a:srgbClr val="000000"/>
                      </a:solidFill>
                    </a:rPr>
                    <a:t>The time basis</a:t>
                  </a:r>
                  <a:endParaRPr lang="en-US" altLang="en-US" sz="1800" i="1" baseline="-25000">
                    <a:solidFill>
                      <a:srgbClr val="FF9900"/>
                    </a:solidFill>
                  </a:endParaRPr>
                </a:p>
              </p:txBody>
            </p:sp>
            <p:pic>
              <p:nvPicPr>
                <p:cNvPr id="111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2934" y="3522379"/>
                  <a:ext cx="838200" cy="143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12" name="Straight Arrow Connector 87"/>
                <p:cNvCxnSpPr>
                  <a:cxnSpLocks noChangeShapeType="1"/>
                </p:cNvCxnSpPr>
                <p:nvPr/>
              </p:nvCxnSpPr>
              <p:spPr bwMode="auto">
                <a:xfrm>
                  <a:off x="7840133" y="3505200"/>
                  <a:ext cx="228600" cy="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bg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3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7830818" y="3472190"/>
                  <a:ext cx="26962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CA" altLang="en-US" sz="1100">
                      <a:solidFill>
                        <a:srgbClr val="000000"/>
                      </a:solidFill>
                    </a:rPr>
                    <a:t>j’</a:t>
                  </a:r>
                </a:p>
              </p:txBody>
            </p:sp>
            <p:sp>
              <p:nvSpPr>
                <p:cNvPr id="114" name="Rectangle 90"/>
                <p:cNvSpPr>
                  <a:spLocks noChangeArrowheads="1"/>
                </p:cNvSpPr>
                <p:nvPr/>
              </p:nvSpPr>
              <p:spPr bwMode="auto">
                <a:xfrm>
                  <a:off x="5120629" y="2590800"/>
                  <a:ext cx="52129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400">
                      <a:solidFill>
                        <a:srgbClr val="000000"/>
                      </a:solidFill>
                    </a:rPr>
                    <a:t>I</a:t>
                  </a:r>
                  <a:r>
                    <a:rPr lang="en-US" altLang="en-US" sz="1400" baseline="-25000">
                      <a:solidFill>
                        <a:srgbClr val="000000"/>
                      </a:solidFill>
                    </a:rPr>
                    <a:t>j</a:t>
                  </a:r>
                  <a:r>
                    <a:rPr lang="en-US" altLang="en-US" sz="1400">
                      <a:solidFill>
                        <a:srgbClr val="000000"/>
                      </a:solidFill>
                    </a:rPr>
                    <a:t>[j’]</a:t>
                  </a:r>
                </a:p>
              </p:txBody>
            </p:sp>
            <p:sp>
              <p:nvSpPr>
                <p:cNvPr id="116" name="Rectangle 166"/>
                <p:cNvSpPr>
                  <a:spLocks noChangeArrowheads="1"/>
                </p:cNvSpPr>
                <p:nvPr/>
              </p:nvSpPr>
              <p:spPr bwMode="auto">
                <a:xfrm>
                  <a:off x="545252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Rectangle 167"/>
                <p:cNvSpPr>
                  <a:spLocks noChangeArrowheads="1"/>
                </p:cNvSpPr>
                <p:nvPr/>
              </p:nvSpPr>
              <p:spPr bwMode="auto">
                <a:xfrm>
                  <a:off x="551178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8" name="Rectangle 168"/>
                <p:cNvSpPr>
                  <a:spLocks noChangeArrowheads="1"/>
                </p:cNvSpPr>
                <p:nvPr/>
              </p:nvSpPr>
              <p:spPr bwMode="auto">
                <a:xfrm>
                  <a:off x="557105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9" name="Rectangle 169"/>
                <p:cNvSpPr>
                  <a:spLocks noChangeArrowheads="1"/>
                </p:cNvSpPr>
                <p:nvPr/>
              </p:nvSpPr>
              <p:spPr bwMode="auto">
                <a:xfrm>
                  <a:off x="563031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Rectangle 170"/>
                <p:cNvSpPr>
                  <a:spLocks noChangeArrowheads="1"/>
                </p:cNvSpPr>
                <p:nvPr/>
              </p:nvSpPr>
              <p:spPr bwMode="auto">
                <a:xfrm>
                  <a:off x="568957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" name="Rectangle 171"/>
                <p:cNvSpPr>
                  <a:spLocks noChangeArrowheads="1"/>
                </p:cNvSpPr>
                <p:nvPr/>
              </p:nvSpPr>
              <p:spPr bwMode="auto">
                <a:xfrm>
                  <a:off x="574884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Rectangle 172"/>
                <p:cNvSpPr>
                  <a:spLocks noChangeArrowheads="1"/>
                </p:cNvSpPr>
                <p:nvPr/>
              </p:nvSpPr>
              <p:spPr bwMode="auto">
                <a:xfrm>
                  <a:off x="580810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" name="Rectangle 173"/>
                <p:cNvSpPr>
                  <a:spLocks noChangeArrowheads="1"/>
                </p:cNvSpPr>
                <p:nvPr/>
              </p:nvSpPr>
              <p:spPr bwMode="auto">
                <a:xfrm>
                  <a:off x="586736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4" name="Rectangle 174"/>
                <p:cNvSpPr>
                  <a:spLocks noChangeArrowheads="1"/>
                </p:cNvSpPr>
                <p:nvPr/>
              </p:nvSpPr>
              <p:spPr bwMode="auto">
                <a:xfrm>
                  <a:off x="592663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5" name="Rectangle 175"/>
                <p:cNvSpPr>
                  <a:spLocks noChangeArrowheads="1"/>
                </p:cNvSpPr>
                <p:nvPr/>
              </p:nvSpPr>
              <p:spPr bwMode="auto">
                <a:xfrm>
                  <a:off x="598589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" name="Rectangle 176"/>
                <p:cNvSpPr>
                  <a:spLocks noChangeArrowheads="1"/>
                </p:cNvSpPr>
                <p:nvPr/>
              </p:nvSpPr>
              <p:spPr bwMode="auto">
                <a:xfrm>
                  <a:off x="604515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" name="Rectangle 177"/>
                <p:cNvSpPr>
                  <a:spLocks noChangeArrowheads="1"/>
                </p:cNvSpPr>
                <p:nvPr/>
              </p:nvSpPr>
              <p:spPr bwMode="auto">
                <a:xfrm>
                  <a:off x="610441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" name="Rectangle 178"/>
                <p:cNvSpPr>
                  <a:spLocks noChangeArrowheads="1"/>
                </p:cNvSpPr>
                <p:nvPr/>
              </p:nvSpPr>
              <p:spPr bwMode="auto">
                <a:xfrm>
                  <a:off x="616368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" name="Rectangle 179"/>
                <p:cNvSpPr>
                  <a:spLocks noChangeArrowheads="1"/>
                </p:cNvSpPr>
                <p:nvPr/>
              </p:nvSpPr>
              <p:spPr bwMode="auto">
                <a:xfrm>
                  <a:off x="622294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" name="Rectangle 180"/>
                <p:cNvSpPr>
                  <a:spLocks noChangeArrowheads="1"/>
                </p:cNvSpPr>
                <p:nvPr/>
              </p:nvSpPr>
              <p:spPr bwMode="auto">
                <a:xfrm>
                  <a:off x="628220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" name="Rectangle 181"/>
                <p:cNvSpPr>
                  <a:spLocks noChangeArrowheads="1"/>
                </p:cNvSpPr>
                <p:nvPr/>
              </p:nvSpPr>
              <p:spPr bwMode="auto">
                <a:xfrm>
                  <a:off x="634147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" name="Rectangle 182"/>
                <p:cNvSpPr>
                  <a:spLocks noChangeArrowheads="1"/>
                </p:cNvSpPr>
                <p:nvPr/>
              </p:nvSpPr>
              <p:spPr bwMode="auto">
                <a:xfrm>
                  <a:off x="6400734" y="3002281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3" name="Rectangle 183"/>
                <p:cNvSpPr>
                  <a:spLocks noChangeArrowheads="1"/>
                </p:cNvSpPr>
                <p:nvPr/>
              </p:nvSpPr>
              <p:spPr bwMode="auto">
                <a:xfrm>
                  <a:off x="645999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" name="Rectangle 184"/>
                <p:cNvSpPr>
                  <a:spLocks noChangeArrowheads="1"/>
                </p:cNvSpPr>
                <p:nvPr/>
              </p:nvSpPr>
              <p:spPr bwMode="auto">
                <a:xfrm>
                  <a:off x="651926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5" name="Rectangle 185"/>
                <p:cNvSpPr>
                  <a:spLocks noChangeArrowheads="1"/>
                </p:cNvSpPr>
                <p:nvPr/>
              </p:nvSpPr>
              <p:spPr bwMode="auto">
                <a:xfrm>
                  <a:off x="657852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663778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Rectangle 187"/>
                <p:cNvSpPr>
                  <a:spLocks noChangeArrowheads="1"/>
                </p:cNvSpPr>
                <p:nvPr/>
              </p:nvSpPr>
              <p:spPr bwMode="auto">
                <a:xfrm>
                  <a:off x="669704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" name="Rectangle 188"/>
                <p:cNvSpPr>
                  <a:spLocks noChangeArrowheads="1"/>
                </p:cNvSpPr>
                <p:nvPr/>
              </p:nvSpPr>
              <p:spPr bwMode="auto">
                <a:xfrm>
                  <a:off x="675631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Rectangle 189"/>
                <p:cNvSpPr>
                  <a:spLocks noChangeArrowheads="1"/>
                </p:cNvSpPr>
                <p:nvPr/>
              </p:nvSpPr>
              <p:spPr bwMode="auto">
                <a:xfrm>
                  <a:off x="681557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" name="Rectangle 190"/>
                <p:cNvSpPr>
                  <a:spLocks noChangeArrowheads="1"/>
                </p:cNvSpPr>
                <p:nvPr/>
              </p:nvSpPr>
              <p:spPr bwMode="auto">
                <a:xfrm>
                  <a:off x="687483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9" name="Rectangle 191"/>
                <p:cNvSpPr>
                  <a:spLocks noChangeArrowheads="1"/>
                </p:cNvSpPr>
                <p:nvPr/>
              </p:nvSpPr>
              <p:spPr bwMode="auto">
                <a:xfrm>
                  <a:off x="693410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" name="Rectangle 192"/>
                <p:cNvSpPr>
                  <a:spLocks noChangeArrowheads="1"/>
                </p:cNvSpPr>
                <p:nvPr/>
              </p:nvSpPr>
              <p:spPr bwMode="auto">
                <a:xfrm>
                  <a:off x="699336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" name="Rectangle 193"/>
                <p:cNvSpPr>
                  <a:spLocks noChangeArrowheads="1"/>
                </p:cNvSpPr>
                <p:nvPr/>
              </p:nvSpPr>
              <p:spPr bwMode="auto">
                <a:xfrm>
                  <a:off x="705262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5" name="Rectangle 194"/>
                <p:cNvSpPr>
                  <a:spLocks noChangeArrowheads="1"/>
                </p:cNvSpPr>
                <p:nvPr/>
              </p:nvSpPr>
              <p:spPr bwMode="auto">
                <a:xfrm>
                  <a:off x="711189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6" name="Rectangle 195"/>
                <p:cNvSpPr>
                  <a:spLocks noChangeArrowheads="1"/>
                </p:cNvSpPr>
                <p:nvPr/>
              </p:nvSpPr>
              <p:spPr bwMode="auto">
                <a:xfrm>
                  <a:off x="717115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723041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8" name="Rectangle 197"/>
                <p:cNvSpPr>
                  <a:spLocks noChangeArrowheads="1"/>
                </p:cNvSpPr>
                <p:nvPr/>
              </p:nvSpPr>
              <p:spPr bwMode="auto">
                <a:xfrm>
                  <a:off x="728967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4894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0" name="Rectangle 199"/>
                <p:cNvSpPr>
                  <a:spLocks noChangeArrowheads="1"/>
                </p:cNvSpPr>
                <p:nvPr/>
              </p:nvSpPr>
              <p:spPr bwMode="auto">
                <a:xfrm>
                  <a:off x="740820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1" name="Rectangle 200"/>
                <p:cNvSpPr>
                  <a:spLocks noChangeArrowheads="1"/>
                </p:cNvSpPr>
                <p:nvPr/>
              </p:nvSpPr>
              <p:spPr bwMode="auto">
                <a:xfrm>
                  <a:off x="746746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" name="Rectangle 201"/>
                <p:cNvSpPr>
                  <a:spLocks noChangeArrowheads="1"/>
                </p:cNvSpPr>
                <p:nvPr/>
              </p:nvSpPr>
              <p:spPr bwMode="auto">
                <a:xfrm>
                  <a:off x="752673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3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8599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" name="Rectangle 203"/>
                <p:cNvSpPr>
                  <a:spLocks noChangeArrowheads="1"/>
                </p:cNvSpPr>
                <p:nvPr/>
              </p:nvSpPr>
              <p:spPr bwMode="auto">
                <a:xfrm>
                  <a:off x="764525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Rectangle 204"/>
                <p:cNvSpPr>
                  <a:spLocks noChangeArrowheads="1"/>
                </p:cNvSpPr>
                <p:nvPr/>
              </p:nvSpPr>
              <p:spPr bwMode="auto">
                <a:xfrm>
                  <a:off x="770452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6" name="Rectangle 205"/>
                <p:cNvSpPr>
                  <a:spLocks noChangeArrowheads="1"/>
                </p:cNvSpPr>
                <p:nvPr/>
              </p:nvSpPr>
              <p:spPr bwMode="auto">
                <a:xfrm>
                  <a:off x="776378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" name="Rectangle 206"/>
                <p:cNvSpPr>
                  <a:spLocks noChangeArrowheads="1"/>
                </p:cNvSpPr>
                <p:nvPr/>
              </p:nvSpPr>
              <p:spPr bwMode="auto">
                <a:xfrm>
                  <a:off x="782304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8" name="Rectangle 207"/>
                <p:cNvSpPr>
                  <a:spLocks noChangeArrowheads="1"/>
                </p:cNvSpPr>
                <p:nvPr/>
              </p:nvSpPr>
              <p:spPr bwMode="auto">
                <a:xfrm>
                  <a:off x="788230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9" name="Rectangle 208"/>
                <p:cNvSpPr>
                  <a:spLocks noChangeArrowheads="1"/>
                </p:cNvSpPr>
                <p:nvPr/>
              </p:nvSpPr>
              <p:spPr bwMode="auto">
                <a:xfrm>
                  <a:off x="794157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" name="Rectangle 209"/>
                <p:cNvSpPr>
                  <a:spLocks noChangeArrowheads="1"/>
                </p:cNvSpPr>
                <p:nvPr/>
              </p:nvSpPr>
              <p:spPr bwMode="auto">
                <a:xfrm>
                  <a:off x="800083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1" name="Rectangle 210"/>
                <p:cNvSpPr>
                  <a:spLocks noChangeArrowheads="1"/>
                </p:cNvSpPr>
                <p:nvPr/>
              </p:nvSpPr>
              <p:spPr bwMode="auto">
                <a:xfrm>
                  <a:off x="806009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2" name="Rectangle 211"/>
                <p:cNvSpPr>
                  <a:spLocks noChangeArrowheads="1"/>
                </p:cNvSpPr>
                <p:nvPr/>
              </p:nvSpPr>
              <p:spPr bwMode="auto">
                <a:xfrm>
                  <a:off x="811936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3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78624" y="2971785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105400" y="3065463"/>
                  <a:ext cx="634899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zero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105400" y="2895600"/>
                  <a:ext cx="634899" cy="2619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one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316470" y="3176588"/>
                  <a:ext cx="228564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j</a:t>
                  </a:r>
                </a:p>
              </p:txBody>
            </p:sp>
          </p:grpSp>
        </p:grpSp>
        <p:sp>
          <p:nvSpPr>
            <p:cNvPr id="105" name="Rectangle 104"/>
            <p:cNvSpPr/>
            <p:nvPr/>
          </p:nvSpPr>
          <p:spPr bwMode="auto">
            <a:xfrm>
              <a:off x="304812" y="1524196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06" name="Rectangle 54"/>
            <p:cNvSpPr>
              <a:spLocks noChangeArrowheads="1"/>
            </p:cNvSpPr>
            <p:nvPr/>
          </p:nvSpPr>
          <p:spPr bwMode="auto">
            <a:xfrm>
              <a:off x="368457" y="1352550"/>
              <a:ext cx="4475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352800" y="533400"/>
            <a:ext cx="2971800" cy="1817687"/>
            <a:chOff x="3352800" y="533400"/>
            <a:chExt cx="2971800" cy="1817687"/>
          </a:xfrm>
        </p:grpSpPr>
        <p:grpSp>
          <p:nvGrpSpPr>
            <p:cNvPr id="184" name="Group 183"/>
            <p:cNvGrpSpPr/>
            <p:nvPr/>
          </p:nvGrpSpPr>
          <p:grpSpPr>
            <a:xfrm>
              <a:off x="3352800" y="533400"/>
              <a:ext cx="2971800" cy="1817687"/>
              <a:chOff x="3352800" y="609600"/>
              <a:chExt cx="2971800" cy="1817687"/>
            </a:xfrm>
          </p:grpSpPr>
          <p:grpSp>
            <p:nvGrpSpPr>
              <p:cNvPr id="187" name="Group 55"/>
              <p:cNvGrpSpPr>
                <a:grpSpLocks/>
              </p:cNvGrpSpPr>
              <p:nvPr/>
            </p:nvGrpSpPr>
            <p:grpSpPr bwMode="auto">
              <a:xfrm>
                <a:off x="3352800" y="1066800"/>
                <a:ext cx="2971800" cy="1360487"/>
                <a:chOff x="152400" y="5117068"/>
                <a:chExt cx="2971800" cy="1359932"/>
              </a:xfrm>
            </p:grpSpPr>
            <p:sp>
              <p:nvSpPr>
                <p:cNvPr id="189" name="Rectangle 56"/>
                <p:cNvSpPr>
                  <a:spLocks noChangeArrowheads="1"/>
                </p:cNvSpPr>
                <p:nvPr/>
              </p:nvSpPr>
              <p:spPr bwMode="auto">
                <a:xfrm>
                  <a:off x="202824" y="5117068"/>
                  <a:ext cx="2921376" cy="3693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 dirty="0">
                      <a:solidFill>
                        <a:srgbClr val="000000"/>
                      </a:solidFill>
                    </a:rPr>
                    <a:t>A discrete periodic function</a:t>
                  </a:r>
                </a:p>
              </p:txBody>
            </p:sp>
            <p:grpSp>
              <p:nvGrpSpPr>
                <p:cNvPr id="190" name="Group 54"/>
                <p:cNvGrpSpPr>
                  <a:grpSpLocks/>
                </p:cNvGrpSpPr>
                <p:nvPr/>
              </p:nvGrpSpPr>
              <p:grpSpPr bwMode="auto">
                <a:xfrm>
                  <a:off x="152400" y="5433476"/>
                  <a:ext cx="2954866" cy="1043524"/>
                  <a:chOff x="2226734" y="1547276"/>
                  <a:chExt cx="2954866" cy="1043524"/>
                </a:xfrm>
              </p:grpSpPr>
              <p:pic>
                <p:nvPicPr>
                  <p:cNvPr id="191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6000" y="1612151"/>
                    <a:ext cx="2895600" cy="9625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2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2800" y="2413854"/>
                    <a:ext cx="838200" cy="1436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32" name="Straight Arrow Connector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10664" y="2388456"/>
                    <a:ext cx="228600" cy="0"/>
                  </a:xfrm>
                  <a:prstGeom prst="straightConnector1">
                    <a:avLst/>
                  </a:prstGeom>
                  <a:noFill/>
                  <a:ln w="12700" algn="ctr">
                    <a:solidFill>
                      <a:schemeClr val="bg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33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9766" y="2329190"/>
                    <a:ext cx="223139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CA" altLang="en-US" sz="1100">
                        <a:solidFill>
                          <a:srgbClr val="000000"/>
                        </a:solidFill>
                      </a:rPr>
                      <a:t>j</a:t>
                    </a:r>
                  </a:p>
                </p:txBody>
              </p:sp>
              <p:sp>
                <p:nvSpPr>
                  <p:cNvPr id="23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26734" y="1547276"/>
                    <a:ext cx="44275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1400">
                        <a:solidFill>
                          <a:srgbClr val="000000"/>
                        </a:solidFill>
                      </a:rPr>
                      <a:t>y[j]</a:t>
                    </a:r>
                  </a:p>
                </p:txBody>
              </p:sp>
            </p:grpSp>
          </p:grpSp>
          <p:sp>
            <p:nvSpPr>
              <p:cNvPr id="188" name="Text Box 215"/>
              <p:cNvSpPr txBox="1">
                <a:spLocks noChangeArrowheads="1"/>
              </p:cNvSpPr>
              <p:nvPr/>
            </p:nvSpPr>
            <p:spPr bwMode="auto">
              <a:xfrm>
                <a:off x="3505200" y="609600"/>
                <a:ext cx="2441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Function = Vector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185" name="Rectangle 184"/>
            <p:cNvSpPr/>
            <p:nvPr/>
          </p:nvSpPr>
          <p:spPr bwMode="auto">
            <a:xfrm>
              <a:off x="3453028" y="1409003"/>
              <a:ext cx="255405" cy="165373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86" name="Rectangle 54"/>
            <p:cNvSpPr>
              <a:spLocks noChangeArrowheads="1"/>
            </p:cNvSpPr>
            <p:nvPr/>
          </p:nvSpPr>
          <p:spPr bwMode="auto">
            <a:xfrm>
              <a:off x="3396964" y="122938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4219575" y="1477620"/>
            <a:ext cx="374560" cy="594551"/>
            <a:chOff x="4357065" y="1686580"/>
            <a:chExt cx="374560" cy="594551"/>
          </a:xfrm>
        </p:grpSpPr>
        <p:sp>
          <p:nvSpPr>
            <p:cNvPr id="236" name="Rectangle 54"/>
            <p:cNvSpPr>
              <a:spLocks noChangeArrowheads="1"/>
            </p:cNvSpPr>
            <p:nvPr/>
          </p:nvSpPr>
          <p:spPr bwMode="auto">
            <a:xfrm>
              <a:off x="4357065" y="1686580"/>
              <a:ext cx="360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237" name="Straight Connector 236"/>
            <p:cNvCxnSpPr/>
            <p:nvPr/>
          </p:nvCxnSpPr>
          <p:spPr bwMode="auto">
            <a:xfrm>
              <a:off x="4731625" y="1865061"/>
              <a:ext cx="0" cy="41607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</p:grp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201319" y="3581400"/>
            <a:ext cx="2573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t  </a:t>
            </a:r>
            <a:r>
              <a:rPr lang="en-CA" altLang="en-US" sz="2400" dirty="0">
                <a:sym typeface="Symbol" pitchFamily="18" charset="2"/>
              </a:rPr>
              <a:t>= value at time </a:t>
            </a:r>
            <a:r>
              <a:rPr lang="en-CA" altLang="en-US" sz="2400" i="1" dirty="0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CA" altLang="en-US" sz="2400" dirty="0">
                <a:sym typeface="Symbol" pitchFamily="18" charset="2"/>
              </a:rPr>
              <a:t>.</a:t>
            </a:r>
            <a:endParaRPr lang="en-US" altLang="en-US" sz="2400" i="1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5562600" y="3584652"/>
            <a:ext cx="2764731" cy="473013"/>
            <a:chOff x="5105400" y="6339267"/>
            <a:chExt cx="2764731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276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i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coefficient of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x</a:t>
              </a:r>
              <a:r>
                <a:rPr lang="en-CA" altLang="en-US" sz="2400" i="1" baseline="30000" dirty="0">
                  <a:solidFill>
                    <a:schemeClr val="accent1"/>
                  </a:solidFill>
                  <a:sym typeface="Symbol" pitchFamily="18" charset="2"/>
                </a:rPr>
                <a:t>i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29200" y="3225798"/>
            <a:ext cx="4158511" cy="508002"/>
            <a:chOff x="5562600" y="2819400"/>
            <a:chExt cx="4158511" cy="508002"/>
          </a:xfrm>
        </p:grpSpPr>
        <p:sp>
          <p:nvSpPr>
            <p:cNvPr id="246" name="Text Box 215"/>
            <p:cNvSpPr txBox="1">
              <a:spLocks noChangeArrowheads="1"/>
            </p:cNvSpPr>
            <p:nvPr/>
          </p:nvSpPr>
          <p:spPr bwMode="auto">
            <a:xfrm>
              <a:off x="5562600" y="2819400"/>
              <a:ext cx="41585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sz="2400" i="1" dirty="0">
                  <a:solidFill>
                    <a:srgbClr val="FF9900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0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 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 + … +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n-1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n-1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84899" y="2866757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656852" y="2853264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323666" y="283977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8809569" y="283051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53200" y="-19653"/>
            <a:ext cx="2670924" cy="3067653"/>
            <a:chOff x="6553200" y="-19653"/>
            <a:chExt cx="2670924" cy="3067653"/>
          </a:xfrm>
        </p:grpSpPr>
        <p:grpSp>
          <p:nvGrpSpPr>
            <p:cNvPr id="143" name="Group 142"/>
            <p:cNvGrpSpPr/>
            <p:nvPr/>
          </p:nvGrpSpPr>
          <p:grpSpPr>
            <a:xfrm>
              <a:off x="6553200" y="-19653"/>
              <a:ext cx="2670924" cy="3067653"/>
              <a:chOff x="6553200" y="806244"/>
              <a:chExt cx="2670924" cy="3067653"/>
            </a:xfrm>
          </p:grpSpPr>
          <p:sp>
            <p:nvSpPr>
              <p:cNvPr id="144" name="Text Box 215"/>
              <p:cNvSpPr txBox="1">
                <a:spLocks noChangeArrowheads="1"/>
              </p:cNvSpPr>
              <p:nvPr/>
            </p:nvSpPr>
            <p:spPr bwMode="auto">
              <a:xfrm>
                <a:off x="6553200" y="806244"/>
                <a:ext cx="26709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Polynomial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7162800" y="1328738"/>
                <a:ext cx="1719937" cy="2545159"/>
                <a:chOff x="6248400" y="533400"/>
                <a:chExt cx="2743200" cy="5791200"/>
              </a:xfrm>
            </p:grpSpPr>
            <p:sp>
              <p:nvSpPr>
                <p:cNvPr id="153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8400" y="533400"/>
                  <a:ext cx="2743200" cy="5791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54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0735" y="558804"/>
                  <a:ext cx="2666374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3801" y="1998137"/>
                  <a:ext cx="2711796" cy="143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2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3429003"/>
                  <a:ext cx="2686927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3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4859869"/>
                  <a:ext cx="2696000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7" name="Rectangle 256"/>
            <p:cNvSpPr/>
            <p:nvPr/>
          </p:nvSpPr>
          <p:spPr bwMode="auto">
            <a:xfrm>
              <a:off x="7239000" y="1779685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239000" y="2348253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7239000" y="1127928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7244024" y="524477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7162800" y="457200"/>
              <a:ext cx="854721" cy="494509"/>
              <a:chOff x="5562600" y="2819400"/>
              <a:chExt cx="854721" cy="494509"/>
            </a:xfrm>
          </p:grpSpPr>
          <p:sp>
            <p:nvSpPr>
              <p:cNvPr id="262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54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</a:rPr>
                  <a:t>0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=1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7162800" y="1048584"/>
              <a:ext cx="837089" cy="408685"/>
              <a:chOff x="5562600" y="2819400"/>
              <a:chExt cx="837089" cy="494509"/>
            </a:xfrm>
          </p:grpSpPr>
          <p:sp>
            <p:nvSpPr>
              <p:cNvPr id="265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3708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1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7162800" y="1715291"/>
              <a:ext cx="939681" cy="494509"/>
              <a:chOff x="5562600" y="2819400"/>
              <a:chExt cx="939681" cy="494509"/>
            </a:xfrm>
          </p:grpSpPr>
          <p:sp>
            <p:nvSpPr>
              <p:cNvPr id="268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2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2</a:t>
                </a: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7162800" y="2286000"/>
              <a:ext cx="939681" cy="494509"/>
              <a:chOff x="5562600" y="2819400"/>
              <a:chExt cx="939681" cy="494509"/>
            </a:xfrm>
          </p:grpSpPr>
          <p:sp>
            <p:nvSpPr>
              <p:cNvPr id="271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3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3</a:t>
                </a: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" name="Group 40"/>
          <p:cNvGrpSpPr/>
          <p:nvPr/>
        </p:nvGrpSpPr>
        <p:grpSpPr>
          <a:xfrm>
            <a:off x="2590800" y="3962400"/>
            <a:ext cx="4156907" cy="1056620"/>
            <a:chOff x="110293" y="2743200"/>
            <a:chExt cx="4156907" cy="1056620"/>
          </a:xfrm>
        </p:grpSpPr>
        <p:sp>
          <p:nvSpPr>
            <p:cNvPr id="238626" name="Text Box 215"/>
            <p:cNvSpPr txBox="1">
              <a:spLocks noChangeArrowheads="1"/>
            </p:cNvSpPr>
            <p:nvPr/>
          </p:nvSpPr>
          <p:spPr bwMode="auto">
            <a:xfrm>
              <a:off x="110293" y="3276600"/>
              <a:ext cx="41569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accent2"/>
                  </a:solidFill>
                  <a:sym typeface="Symbol" pitchFamily="18" charset="2"/>
                </a:rPr>
                <a:t>Evaluating</a:t>
              </a:r>
              <a:r>
                <a:rPr lang="en-US" altLang="en-US" i="1" dirty="0">
                  <a:solidFill>
                    <a:schemeClr val="accent2"/>
                  </a:solidFill>
                  <a:sym typeface="Symbol" pitchFamily="18" charset="2"/>
                </a:rPr>
                <a:t> </a:t>
              </a:r>
              <a:r>
                <a:rPr lang="en-US" altLang="en-US" i="1" dirty="0">
                  <a:solidFill>
                    <a:schemeClr val="accent1"/>
                  </a:solidFill>
                  <a:sym typeface="Symbol" pitchFamily="18" charset="2"/>
                </a:rPr>
                <a:t>f </a:t>
              </a:r>
              <a:r>
                <a:rPr lang="en-US" altLang="en-US" dirty="0">
                  <a:solidFill>
                    <a:schemeClr val="accent2"/>
                  </a:solidFill>
                  <a:sym typeface="Symbol" pitchFamily="18" charset="2"/>
                </a:rPr>
                <a:t>at these points.</a:t>
              </a:r>
              <a:endParaRPr lang="en-US" altLang="en-US" i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36" name="Down Arrow 35"/>
            <p:cNvSpPr/>
            <p:nvPr/>
          </p:nvSpPr>
          <p:spPr bwMode="auto">
            <a:xfrm rot="5400000">
              <a:off x="1558093" y="2438400"/>
              <a:ext cx="533400" cy="1143000"/>
            </a:xfrm>
            <a:prstGeom prst="downArrow">
              <a:avLst/>
            </a:prstGeom>
            <a:solidFill>
              <a:srgbClr val="00FFFF"/>
            </a:solidFill>
            <a:ln w="254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" name="Group 41"/>
          <p:cNvGrpSpPr/>
          <p:nvPr/>
        </p:nvGrpSpPr>
        <p:grpSpPr>
          <a:xfrm>
            <a:off x="2514600" y="5125308"/>
            <a:ext cx="4009432" cy="1732692"/>
            <a:chOff x="5414953" y="2819401"/>
            <a:chExt cx="4009432" cy="1732692"/>
          </a:xfrm>
        </p:grpSpPr>
        <p:sp>
          <p:nvSpPr>
            <p:cNvPr id="37" name="Text Box 215"/>
            <p:cNvSpPr txBox="1">
              <a:spLocks noChangeArrowheads="1"/>
            </p:cNvSpPr>
            <p:nvPr/>
          </p:nvSpPr>
          <p:spPr bwMode="auto">
            <a:xfrm>
              <a:off x="5414953" y="3310728"/>
              <a:ext cx="4009432" cy="124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accent2"/>
                  </a:solidFill>
                  <a:sym typeface="Symbol" pitchFamily="18" charset="2"/>
                </a:rPr>
                <a:t>Interpolation</a:t>
              </a:r>
            </a:p>
            <a:p>
              <a:pPr eaLnBrk="1" hangingPunct="1"/>
              <a:r>
                <a:rPr lang="en-US" altLang="en-US" sz="2800" dirty="0"/>
                <a:t>Fitting polynomial to data.</a:t>
              </a:r>
            </a:p>
            <a:p>
              <a:pPr eaLnBrk="1" hangingPunct="1"/>
              <a:endParaRPr lang="en-US" altLang="en-US" i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 bwMode="auto">
            <a:xfrm rot="16200000">
              <a:off x="7091353" y="2514601"/>
              <a:ext cx="533400" cy="1143000"/>
            </a:xfrm>
            <a:prstGeom prst="downArrow">
              <a:avLst/>
            </a:prstGeom>
            <a:solidFill>
              <a:srgbClr val="00FFFF"/>
            </a:solidFill>
            <a:ln w="254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1AD8164-0F9A-76E1-1B20-81E1699F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Polynomials</a:t>
            </a:r>
          </a:p>
        </p:txBody>
      </p:sp>
      <p:sp>
        <p:nvSpPr>
          <p:cNvPr id="7" name="Freeform 244">
            <a:extLst>
              <a:ext uri="{FF2B5EF4-FFF2-40B4-BE49-F238E27FC236}">
                <a16:creationId xmlns:a16="http://schemas.microsoft.com/office/drawing/2014/main" id="{5233628A-A308-AD90-1E37-FC95F53769E8}"/>
              </a:ext>
            </a:extLst>
          </p:cNvPr>
          <p:cNvSpPr/>
          <p:nvPr/>
        </p:nvSpPr>
        <p:spPr bwMode="auto">
          <a:xfrm>
            <a:off x="2819400" y="3776470"/>
            <a:ext cx="2743200" cy="6940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FF"/>
        </a:solidFill>
        <a:ln w="25400" algn="ctr">
          <a:noFill/>
          <a:round/>
          <a:headEnd/>
          <a:tailEnd/>
        </a:ln>
      </a:spPr>
      <a:bodyPr wrap="none" anchor="ctr"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5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sq">
          <a:solidFill>
            <a:schemeClr val="tx2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0" tIns="0" rIns="0" bIns="0"/>
      <a:lstStyle>
        <a:defPPr algn="ctr" eaLnBrk="0" hangingPunct="0"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43367</TotalTime>
  <Words>4076</Words>
  <Application>Microsoft Office PowerPoint</Application>
  <PresentationFormat>On-screen Show (4:3)</PresentationFormat>
  <Paragraphs>837</Paragraphs>
  <Slides>45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Rounded MT Bold</vt:lpstr>
      <vt:lpstr>Comic Sans MS</vt:lpstr>
      <vt:lpstr>Symbol</vt:lpstr>
      <vt:lpstr>Times New Roman</vt:lpstr>
      <vt:lpstr>Default Design</vt:lpstr>
      <vt:lpstr>25_Default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 of Stack Frames</dc:title>
  <dc:creator>Dept. of Computer Science</dc:creator>
  <cp:lastModifiedBy>Jeff Edmonds</cp:lastModifiedBy>
  <cp:revision>1433</cp:revision>
  <dcterms:created xsi:type="dcterms:W3CDTF">2000-09-21T20:56:02Z</dcterms:created>
  <dcterms:modified xsi:type="dcterms:W3CDTF">2024-07-09T21:09:37Z</dcterms:modified>
</cp:coreProperties>
</file>