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 id="2147483661" r:id="rId2"/>
    <p:sldMasterId id="2147483663" r:id="rId3"/>
    <p:sldMasterId id="2147483665" r:id="rId4"/>
    <p:sldMasterId id="2147483667" r:id="rId5"/>
    <p:sldMasterId id="2147483669" r:id="rId6"/>
    <p:sldMasterId id="2147483671" r:id="rId7"/>
    <p:sldMasterId id="2147483673" r:id="rId8"/>
    <p:sldMasterId id="2147483739" r:id="rId9"/>
  </p:sldMasterIdLst>
  <p:notesMasterIdLst>
    <p:notesMasterId r:id="rId124"/>
  </p:notesMasterIdLst>
  <p:handoutMasterIdLst>
    <p:handoutMasterId r:id="rId125"/>
  </p:handoutMasterIdLst>
  <p:sldIdLst>
    <p:sldId id="256" r:id="rId10"/>
    <p:sldId id="870" r:id="rId11"/>
    <p:sldId id="1927" r:id="rId12"/>
    <p:sldId id="1912" r:id="rId13"/>
    <p:sldId id="1926" r:id="rId14"/>
    <p:sldId id="1914" r:id="rId15"/>
    <p:sldId id="1915" r:id="rId16"/>
    <p:sldId id="1916" r:id="rId17"/>
    <p:sldId id="1917" r:id="rId18"/>
    <p:sldId id="1747" r:id="rId19"/>
    <p:sldId id="1749" r:id="rId20"/>
    <p:sldId id="1750" r:id="rId21"/>
    <p:sldId id="1752" r:id="rId22"/>
    <p:sldId id="1753" r:id="rId23"/>
    <p:sldId id="1768" r:id="rId24"/>
    <p:sldId id="1762" r:id="rId25"/>
    <p:sldId id="1953" r:id="rId26"/>
    <p:sldId id="1755" r:id="rId27"/>
    <p:sldId id="1756" r:id="rId28"/>
    <p:sldId id="1727" r:id="rId29"/>
    <p:sldId id="1773" r:id="rId30"/>
    <p:sldId id="1774" r:id="rId31"/>
    <p:sldId id="1769" r:id="rId32"/>
    <p:sldId id="1681" r:id="rId33"/>
    <p:sldId id="1682" r:id="rId34"/>
    <p:sldId id="1683" r:id="rId35"/>
    <p:sldId id="1684" r:id="rId36"/>
    <p:sldId id="1685" r:id="rId37"/>
    <p:sldId id="1686" r:id="rId38"/>
    <p:sldId id="1687" r:id="rId39"/>
    <p:sldId id="1691" r:id="rId40"/>
    <p:sldId id="1775" r:id="rId41"/>
    <p:sldId id="1692" r:id="rId42"/>
    <p:sldId id="1728" r:id="rId43"/>
    <p:sldId id="1693" r:id="rId44"/>
    <p:sldId id="1694" r:id="rId45"/>
    <p:sldId id="1695" r:id="rId46"/>
    <p:sldId id="1696" r:id="rId47"/>
    <p:sldId id="1697" r:id="rId48"/>
    <p:sldId id="1698" r:id="rId49"/>
    <p:sldId id="1699" r:id="rId50"/>
    <p:sldId id="1700" r:id="rId51"/>
    <p:sldId id="1701" r:id="rId52"/>
    <p:sldId id="1702" r:id="rId53"/>
    <p:sldId id="1703" r:id="rId54"/>
    <p:sldId id="1704" r:id="rId55"/>
    <p:sldId id="1705" r:id="rId56"/>
    <p:sldId id="1706" r:id="rId57"/>
    <p:sldId id="1707" r:id="rId58"/>
    <p:sldId id="1778" r:id="rId59"/>
    <p:sldId id="1957" r:id="rId60"/>
    <p:sldId id="1958" r:id="rId61"/>
    <p:sldId id="1384" r:id="rId62"/>
    <p:sldId id="1745" r:id="rId63"/>
    <p:sldId id="1959" r:id="rId64"/>
    <p:sldId id="1960" r:id="rId65"/>
    <p:sldId id="1784" r:id="rId66"/>
    <p:sldId id="1785" r:id="rId67"/>
    <p:sldId id="1786" r:id="rId68"/>
    <p:sldId id="1787" r:id="rId69"/>
    <p:sldId id="1788" r:id="rId70"/>
    <p:sldId id="1789" r:id="rId71"/>
    <p:sldId id="1792" r:id="rId72"/>
    <p:sldId id="1937" r:id="rId73"/>
    <p:sldId id="1938" r:id="rId74"/>
    <p:sldId id="1783" r:id="rId75"/>
    <p:sldId id="1815" r:id="rId76"/>
    <p:sldId id="1816" r:id="rId77"/>
    <p:sldId id="1817" r:id="rId78"/>
    <p:sldId id="1821" r:id="rId79"/>
    <p:sldId id="1941" r:id="rId80"/>
    <p:sldId id="1961" r:id="rId81"/>
    <p:sldId id="1943" r:id="rId82"/>
    <p:sldId id="1944" r:id="rId83"/>
    <p:sldId id="1945" r:id="rId84"/>
    <p:sldId id="1946" r:id="rId85"/>
    <p:sldId id="1947" r:id="rId86"/>
    <p:sldId id="1948" r:id="rId87"/>
    <p:sldId id="1949" r:id="rId88"/>
    <p:sldId id="1950" r:id="rId89"/>
    <p:sldId id="1951" r:id="rId90"/>
    <p:sldId id="1952" r:id="rId91"/>
    <p:sldId id="1828" r:id="rId92"/>
    <p:sldId id="1825" r:id="rId93"/>
    <p:sldId id="1840" r:id="rId94"/>
    <p:sldId id="1836" r:id="rId95"/>
    <p:sldId id="1837" r:id="rId96"/>
    <p:sldId id="1838" r:id="rId97"/>
    <p:sldId id="1841" r:id="rId98"/>
    <p:sldId id="1829" r:id="rId99"/>
    <p:sldId id="1871" r:id="rId100"/>
    <p:sldId id="1885" r:id="rId101"/>
    <p:sldId id="1886" r:id="rId102"/>
    <p:sldId id="1872" r:id="rId103"/>
    <p:sldId id="1842" r:id="rId104"/>
    <p:sldId id="1877" r:id="rId105"/>
    <p:sldId id="1879" r:id="rId106"/>
    <p:sldId id="1935" r:id="rId107"/>
    <p:sldId id="1882" r:id="rId108"/>
    <p:sldId id="1881" r:id="rId109"/>
    <p:sldId id="1933" r:id="rId110"/>
    <p:sldId id="1936" r:id="rId111"/>
    <p:sldId id="1907" r:id="rId112"/>
    <p:sldId id="1873" r:id="rId113"/>
    <p:sldId id="1929" r:id="rId114"/>
    <p:sldId id="1930" r:id="rId115"/>
    <p:sldId id="1931" r:id="rId116"/>
    <p:sldId id="1932" r:id="rId117"/>
    <p:sldId id="1725" r:id="rId118"/>
    <p:sldId id="1726" r:id="rId119"/>
    <p:sldId id="1928" r:id="rId120"/>
    <p:sldId id="1919" r:id="rId121"/>
    <p:sldId id="902" r:id="rId122"/>
    <p:sldId id="1925" r:id="rId123"/>
  </p:sldIdLst>
  <p:sldSz cx="9144000" cy="6858000" type="screen4x3"/>
  <p:notesSz cx="6858000" cy="9144000"/>
  <p:embeddedFontLst>
    <p:embeddedFont>
      <p:font typeface="Agency FB" panose="020B0503020202020204" pitchFamily="34" charset="0"/>
      <p:regular r:id="rId126"/>
      <p:bold r:id="rId127"/>
    </p:embeddedFont>
    <p:embeddedFont>
      <p:font typeface="Arial Rounded MT Bold" panose="020F0704030504030204" pitchFamily="34" charset="0"/>
      <p:regular r:id="rId128"/>
    </p:embeddedFont>
    <p:embeddedFont>
      <p:font typeface="Monotype Corsiva" panose="03010101010201010101" pitchFamily="66" charset="0"/>
      <p:italic r:id="rId129"/>
    </p:embeddedFont>
  </p:embeddedFontLst>
  <p:custShowLst>
    <p:custShow name="3101" id="0">
      <p:sldLst>
        <p:sld r:id="rId10"/>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06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66FF33"/>
    <a:srgbClr val="00FFFF"/>
    <a:srgbClr val="00FFCC"/>
    <a:srgbClr val="FFFF66"/>
    <a:srgbClr val="FFFF99"/>
    <a:srgbClr val="66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81" autoAdjust="0"/>
    <p:restoredTop sz="96833" autoAdjust="0"/>
  </p:normalViewPr>
  <p:slideViewPr>
    <p:cSldViewPr snapToObjects="1">
      <p:cViewPr varScale="1">
        <p:scale>
          <a:sx n="69" d="100"/>
          <a:sy n="69" d="100"/>
        </p:scale>
        <p:origin x="1218" y="48"/>
      </p:cViewPr>
      <p:guideLst>
        <p:guide orient="horz" pos="2064"/>
        <p:guide pos="2688"/>
      </p:guideLst>
    </p:cSldViewPr>
  </p:slideViewPr>
  <p:outlineViewPr>
    <p:cViewPr>
      <p:scale>
        <a:sx n="33" d="100"/>
        <a:sy n="33" d="100"/>
      </p:scale>
      <p:origin x="0" y="1989"/>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font" Target="fonts/font3.fntdata"/><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font" Target="fonts/font1.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4.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font" Target="fonts/font2.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AEACC316-4DC6-4B4D-8678-95A0473580BC}" type="slidenum">
              <a:rPr lang="en-US">
                <a:latin typeface="Times New Roman" pitchFamily="18" charset="0"/>
              </a:rPr>
              <a:pPr>
                <a:defRPr/>
              </a:pPr>
              <a:t>‹#›</a:t>
            </a:fld>
            <a:endParaRPr lang="en-US">
              <a:latin typeface="Times New Roman" pitchFamily="18" charset="0"/>
            </a:endParaRPr>
          </a:p>
        </p:txBody>
      </p:sp>
    </p:spTree>
    <p:extLst>
      <p:ext uri="{BB962C8B-B14F-4D97-AF65-F5344CB8AC3E}">
        <p14:creationId xmlns:p14="http://schemas.microsoft.com/office/powerpoint/2010/main" val="566474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Times New Roman" pitchFamily="18"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Times New Roman" pitchFamily="18" charset="0"/>
                <a:cs typeface="+mn-cs"/>
              </a:defRPr>
            </a:lvl1pPr>
          </a:lstStyle>
          <a:p>
            <a:pPr>
              <a:defRPr/>
            </a:pPr>
            <a:endParaRPr lang="en-US"/>
          </a:p>
        </p:txBody>
      </p:sp>
      <p:sp>
        <p:nvSpPr>
          <p:cNvPr id="1065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Times New Roman" pitchFamily="18"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Times New Roman" pitchFamily="18" charset="0"/>
                <a:cs typeface="+mn-cs"/>
              </a:defRPr>
            </a:lvl1pPr>
          </a:lstStyle>
          <a:p>
            <a:pPr>
              <a:defRPr/>
            </a:pPr>
            <a:fld id="{44D2758F-F32D-4D76-B02D-4CE3A8EDD283}" type="slidenum">
              <a:rPr lang="en-US" smtClean="0"/>
              <a:pPr>
                <a:defRPr/>
              </a:pPr>
              <a:t>‹#›</a:t>
            </a:fld>
            <a:endParaRPr lang="en-US"/>
          </a:p>
        </p:txBody>
      </p:sp>
    </p:spTree>
    <p:extLst>
      <p:ext uri="{BB962C8B-B14F-4D97-AF65-F5344CB8AC3E}">
        <p14:creationId xmlns:p14="http://schemas.microsoft.com/office/powerpoint/2010/main" val="2315216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4791B976-5319-4D9C-892A-9CD29C72242A}" type="slidenum">
              <a:rPr lang="en-US" altLang="en-US" sz="1200" smtClean="0"/>
              <a:pPr algn="r">
                <a:defRPr/>
              </a:pPr>
              <a:t>2</a:t>
            </a:fld>
            <a:endParaRPr lang="en-US" altLang="en-US" sz="1200" dirty="0"/>
          </a:p>
        </p:txBody>
      </p:sp>
      <p:sp>
        <p:nvSpPr>
          <p:cNvPr id="1075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91570A4-8060-4F97-AA85-91AB7E68CA36}" type="slidenum">
              <a:rPr lang="en-CA" altLang="en-US"/>
              <a:pPr algn="r" eaLnBrk="1" hangingPunct="1">
                <a:spcBef>
                  <a:spcPct val="0"/>
                </a:spcBef>
              </a:pPr>
              <a:t>2</a:t>
            </a:fld>
            <a:endParaRPr lang="en-CA" altLang="en-US"/>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F01D25A-BE34-4F11-BC21-895D6BC9C39F}" type="slidenum">
              <a:rPr lang="en-US" altLang="en-US" smtClean="0">
                <a:solidFill>
                  <a:srgbClr val="000000"/>
                </a:solidFill>
                <a:latin typeface="Arial" charset="0"/>
              </a:rPr>
              <a:pPr>
                <a:spcBef>
                  <a:spcPct val="0"/>
                </a:spcBef>
                <a:defRPr/>
              </a:pPr>
              <a:t>28</a:t>
            </a:fld>
            <a:endParaRPr lang="en-US" altLang="en-US">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0355349-D833-4860-A3EB-CB8B19CDC5CA}" type="slidenum">
              <a:rPr lang="en-US" altLang="en-US" smtClean="0">
                <a:solidFill>
                  <a:srgbClr val="000000"/>
                </a:solidFill>
                <a:latin typeface="Arial" charset="0"/>
              </a:rPr>
              <a:pPr>
                <a:spcBef>
                  <a:spcPct val="0"/>
                </a:spcBef>
                <a:defRPr/>
              </a:pPr>
              <a:t>29</a:t>
            </a:fld>
            <a:endParaRPr lang="en-US" altLang="en-US">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30</a:t>
            </a:fld>
            <a:endParaRPr lang="en-US" altLang="en-US">
              <a:solidFill>
                <a:srgbClr val="000000"/>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i="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14</a:t>
            </a:fld>
            <a:endParaRPr lang="en-US"/>
          </a:p>
        </p:txBody>
      </p:sp>
    </p:spTree>
    <p:extLst>
      <p:ext uri="{BB962C8B-B14F-4D97-AF65-F5344CB8AC3E}">
        <p14:creationId xmlns:p14="http://schemas.microsoft.com/office/powerpoint/2010/main" val="384527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421F022-A4CA-4890-9EBE-E919870B873C}" type="slidenum">
              <a:rPr lang="en-US" altLang="en-US" smtClean="0">
                <a:solidFill>
                  <a:srgbClr val="000000"/>
                </a:solidFill>
                <a:latin typeface="Arial" charset="0"/>
              </a:rPr>
              <a:pPr>
                <a:spcBef>
                  <a:spcPct val="0"/>
                </a:spcBef>
                <a:defRPr/>
              </a:pPr>
              <a:t>67</a:t>
            </a:fld>
            <a:endParaRPr lang="en-US" altLang="en-US">
              <a:solidFill>
                <a:srgbClr val="000000"/>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F01D25A-BE34-4F11-BC21-895D6BC9C39F}" type="slidenum">
              <a:rPr lang="en-US" altLang="en-US" smtClean="0">
                <a:solidFill>
                  <a:srgbClr val="000000"/>
                </a:solidFill>
                <a:latin typeface="Arial" charset="0"/>
              </a:rPr>
              <a:pPr>
                <a:spcBef>
                  <a:spcPct val="0"/>
                </a:spcBef>
                <a:defRPr/>
              </a:pPr>
              <a:t>68</a:t>
            </a:fld>
            <a:endParaRPr lang="en-US" altLang="en-US">
              <a:solidFill>
                <a:srgbClr val="000000"/>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0355349-D833-4860-A3EB-CB8B19CDC5CA}" type="slidenum">
              <a:rPr lang="en-US" altLang="en-US" smtClean="0">
                <a:solidFill>
                  <a:srgbClr val="000000"/>
                </a:solidFill>
                <a:latin typeface="Arial" charset="0"/>
              </a:rPr>
              <a:pPr>
                <a:spcBef>
                  <a:spcPct val="0"/>
                </a:spcBef>
                <a:defRPr/>
              </a:pPr>
              <a:t>69</a:t>
            </a:fld>
            <a:endParaRPr lang="en-US" altLang="en-US">
              <a:solidFill>
                <a:srgbClr val="000000"/>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DA4A0103-2084-4A99-A380-D676F1801EDE}" type="slidenum">
              <a:rPr lang="en-US" smtClean="0"/>
              <a:pPr>
                <a:defRPr/>
              </a:pPr>
              <a:t>74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3CE8FE53-4749-4AC5-A355-B7CB791DCDBD}" type="slidenum">
              <a:rPr lang="en-US" smtClean="0"/>
              <a:pPr>
                <a:defRPr/>
              </a:pPr>
              <a:t>75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16</a:t>
            </a:fld>
            <a:endParaRPr lang="en-US"/>
          </a:p>
        </p:txBody>
      </p:sp>
    </p:spTree>
    <p:extLst>
      <p:ext uri="{BB962C8B-B14F-4D97-AF65-F5344CB8AC3E}">
        <p14:creationId xmlns:p14="http://schemas.microsoft.com/office/powerpoint/2010/main" val="147631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35B5936F-901A-462C-8CB1-3EFF1D0C1F40}" type="slidenum">
              <a:rPr lang="en-US" smtClean="0"/>
              <a:pPr>
                <a:defRPr/>
              </a:pPr>
              <a:t>76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DC1D770E-CF1B-4358-9E9F-F8E404149C4C}" type="slidenum">
              <a:rPr lang="en-US" smtClean="0"/>
              <a:pPr>
                <a:defRPr/>
              </a:pPr>
              <a:t>77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B4146AC4-80BB-40FC-96B8-E2CA569F5822}" type="slidenum">
              <a:rPr lang="en-US" smtClean="0"/>
              <a:pPr>
                <a:defRPr/>
              </a:pPr>
              <a:t>78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9974F6CB-8F3D-49F8-BD30-9F71683F575C}" type="slidenum">
              <a:rPr lang="en-US" smtClean="0"/>
              <a:pPr>
                <a:defRPr/>
              </a:pPr>
              <a:t>79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81F7030B-FDA3-4832-9C63-644480C201B8}" type="slidenum">
              <a:rPr lang="en-US" smtClean="0"/>
              <a:pPr>
                <a:defRPr/>
              </a:pPr>
              <a:t>80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2302C505-3282-43A2-9617-DEBAB9CFDDB8}" type="slidenum">
              <a:rPr lang="en-US" smtClean="0"/>
              <a:pPr>
                <a:defRPr/>
              </a:pPr>
              <a:t>81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 name="Slide Number Placeholder 3"/>
          <p:cNvSpPr>
            <a:spLocks noGrp="1"/>
          </p:cNvSpPr>
          <p:nvPr>
            <p:ph type="sldNum" sz="quarter" idx="5"/>
          </p:nvPr>
        </p:nvSpPr>
        <p:spPr/>
        <p:txBody>
          <a:bodyPr/>
          <a:lstStyle/>
          <a:p>
            <a:pPr>
              <a:defRPr/>
            </a:pPr>
            <a:fld id="{738E0005-62C7-4F91-852C-F89E5FC01C5F}" type="slidenum">
              <a:rPr lang="en-US" smtClean="0"/>
              <a:pPr>
                <a:defRPr/>
              </a:pPr>
              <a:t>82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84</a:t>
            </a:fld>
            <a:endParaRPr lang="en-US" altLang="en-US">
              <a:solidFill>
                <a:srgbClr val="000000"/>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85</a:t>
            </a:fld>
            <a:endParaRPr lang="en-US" altLang="en-US">
              <a:solidFill>
                <a:srgbClr val="000000"/>
              </a:solidFill>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DF712437-1BDA-4C24-8AB2-C1A7ADE40477}" type="slidenum">
              <a:rPr lang="en-CA" altLang="en-US" sz="1200" smtClean="0">
                <a:solidFill>
                  <a:srgbClr val="000000"/>
                </a:solidFill>
              </a:rPr>
              <a:pPr algn="r">
                <a:defRPr/>
              </a:pPr>
              <a:t>87</a:t>
            </a:fld>
            <a:endParaRPr lang="en-CA" altLang="en-US" sz="1200">
              <a:solidFill>
                <a:srgbClr val="000000"/>
              </a:solidFill>
            </a:endParaRPr>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17</a:t>
            </a:fld>
            <a:endParaRPr lang="en-US"/>
          </a:p>
        </p:txBody>
      </p:sp>
    </p:spTree>
    <p:extLst>
      <p:ext uri="{BB962C8B-B14F-4D97-AF65-F5344CB8AC3E}">
        <p14:creationId xmlns:p14="http://schemas.microsoft.com/office/powerpoint/2010/main" val="1476314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89</a:t>
            </a:fld>
            <a:endParaRPr lang="en-US" altLang="en-US">
              <a:solidFill>
                <a:srgbClr val="000000"/>
              </a:solidFill>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90</a:t>
            </a:fld>
            <a:endParaRPr lang="en-US" altLang="en-US">
              <a:solidFill>
                <a:srgbClr val="000000"/>
              </a:solidFill>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91</a:t>
            </a:fld>
            <a:endParaRPr lang="en-US" altLang="en-US">
              <a:solidFill>
                <a:srgbClr val="000000"/>
              </a:solidFill>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94</a:t>
            </a:fld>
            <a:endParaRPr lang="en-US" altLang="en-US">
              <a:solidFill>
                <a:srgbClr val="000000"/>
              </a:solidFill>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95</a:t>
            </a:fld>
            <a:endParaRPr lang="en-US" altLang="en-US">
              <a:solidFill>
                <a:srgbClr val="000000"/>
              </a:solidFill>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05622610-9BF9-4A81-88D5-18DC41010D18}" type="slidenum">
              <a:rPr lang="en-CA" altLang="en-US" smtClean="0"/>
              <a:pPr eaLnBrk="1" hangingPunct="1">
                <a:spcBef>
                  <a:spcPct val="50000"/>
                </a:spcBef>
              </a:pPr>
              <a:t>97</a:t>
            </a:fld>
            <a:endParaRPr lang="en-CA" alt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5EEDE0E6-693F-4A47-9584-3C141A79AAA2}" type="slidenum">
              <a:rPr lang="en-CA" altLang="en-US" smtClean="0">
                <a:solidFill>
                  <a:srgbClr val="000000"/>
                </a:solidFill>
              </a:rPr>
              <a:pPr eaLnBrk="1" hangingPunct="1">
                <a:spcBef>
                  <a:spcPct val="50000"/>
                </a:spcBef>
              </a:pPr>
              <a:t>98</a:t>
            </a:fld>
            <a:endParaRPr lang="en-CA" altLang="en-US">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103</a:t>
            </a:fld>
            <a:endParaRPr lang="en-US" altLang="en-US">
              <a:solidFill>
                <a:srgbClr val="000000"/>
              </a:solidFill>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104</a:t>
            </a:fld>
            <a:endParaRPr lang="en-US" altLang="en-US">
              <a:solidFill>
                <a:srgbClr val="000000"/>
              </a:solidFill>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31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09A4622-387E-45DF-BCF4-EBD7141B0E54}" type="slidenum">
              <a:rPr lang="en-US" altLang="en-US" smtClean="0">
                <a:solidFill>
                  <a:srgbClr val="000000"/>
                </a:solidFill>
                <a:latin typeface="Arial" charset="0"/>
              </a:rPr>
              <a:pPr>
                <a:spcBef>
                  <a:spcPct val="0"/>
                </a:spcBef>
                <a:defRPr/>
              </a:pPr>
              <a:t>112</a:t>
            </a:fld>
            <a:endParaRPr lang="en-US" altLang="en-US">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defRPr/>
            </a:pPr>
            <a:fld id="{08421F43-2F32-49BB-B196-E69E0266591E}" type="slidenum">
              <a:rPr lang="en-US" altLang="en-US" smtClean="0">
                <a:solidFill>
                  <a:srgbClr val="000000"/>
                </a:solidFill>
              </a:rPr>
              <a:pPr eaLnBrk="1" hangingPunct="1">
                <a:spcBef>
                  <a:spcPct val="50000"/>
                </a:spcBef>
                <a:defRPr/>
              </a:pPr>
              <a:t>23</a:t>
            </a:fld>
            <a:endParaRPr lang="en-US" altLang="en-US">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9DF988EB-7EDD-4E85-9B89-0298042C31B8}" type="slidenum">
              <a:rPr lang="en-US" altLang="en-US" sz="1200" smtClean="0"/>
              <a:pPr algn="r">
                <a:defRPr/>
              </a:pPr>
              <a:t>113</a:t>
            </a:fld>
            <a:endParaRPr lang="en-US" altLang="en-US" sz="1200"/>
          </a:p>
        </p:txBody>
      </p:sp>
      <p:sp>
        <p:nvSpPr>
          <p:cNvPr id="150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A82DC79-3C88-4793-AA8B-780574700F9B}" type="slidenum">
              <a:rPr lang="en-CA" altLang="en-US"/>
              <a:pPr algn="r" eaLnBrk="1" hangingPunct="1">
                <a:spcBef>
                  <a:spcPct val="0"/>
                </a:spcBef>
              </a:pPr>
              <a:t>113</a:t>
            </a:fld>
            <a:endParaRPr lang="en-CA" altLang="en-US"/>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114</a:t>
            </a:fld>
            <a:endParaRPr lang="en-US"/>
          </a:p>
        </p:txBody>
      </p:sp>
    </p:spTree>
    <p:extLst>
      <p:ext uri="{BB962C8B-B14F-4D97-AF65-F5344CB8AC3E}">
        <p14:creationId xmlns:p14="http://schemas.microsoft.com/office/powerpoint/2010/main" val="311201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i="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1DD49799-E508-49D5-A025-7F555AB1A84D}" type="slidenum">
              <a:rPr lang="en-US" altLang="en-US" smtClean="0">
                <a:solidFill>
                  <a:srgbClr val="000000"/>
                </a:solidFill>
                <a:latin typeface="Arial" charset="0"/>
              </a:rPr>
              <a:pPr>
                <a:spcBef>
                  <a:spcPct val="0"/>
                </a:spcBef>
                <a:defRPr/>
              </a:pPr>
              <a:t>26</a:t>
            </a:fld>
            <a:endParaRPr lang="en-US" altLang="en-US">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421F022-A4CA-4890-9EBE-E919870B873C}" type="slidenum">
              <a:rPr lang="en-US" altLang="en-US" smtClean="0">
                <a:solidFill>
                  <a:srgbClr val="000000"/>
                </a:solidFill>
                <a:latin typeface="Arial" charset="0"/>
              </a:rPr>
              <a:pPr>
                <a:spcBef>
                  <a:spcPct val="0"/>
                </a:spcBef>
                <a:defRPr/>
              </a:pPr>
              <a:t>27</a:t>
            </a:fld>
            <a:endParaRPr lang="en-US" altLang="en-US">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2FBBC99-6286-439D-94F8-341B889AD300}" type="datetime1">
              <a:rPr lang="en-US"/>
              <a:pPr>
                <a:defRPr/>
              </a:pPr>
              <a:t>7/7/2024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288870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1038E0B-BE60-49F6-AB33-F1054B168A23}" type="datetime1">
              <a:rPr lang="en-US"/>
              <a:pPr>
                <a:defRPr/>
              </a:pPr>
              <a:t>7/7/2024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75380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dirty="0"/>
              <a:t>Click to edit Master title style</a:t>
            </a:r>
            <a:endParaRPr lang="en-CA" dirty="0"/>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BEB51A32-5B7B-43DE-9E54-B2F8723A5B3D}" type="datetime1">
              <a:rPr lang="en-US"/>
              <a:pPr>
                <a:defRPr/>
              </a:pPr>
              <a:t>7/7/2024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753107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1A7C8-D7D2-457B-869B-B052045BB9D2}" type="datetime1">
              <a:rPr lang="en-US"/>
              <a:pPr>
                <a:defRPr/>
              </a:pPr>
              <a:t>7/7/2024</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0F968FC1-525B-43EF-9DA1-2461248685BE}" type="slidenum">
              <a:rPr lang="en-US"/>
              <a:pPr>
                <a:defRPr/>
              </a:pPr>
              <a:t>‹#›</a:t>
            </a:fld>
            <a:endParaRPr lang="en-US" dirty="0"/>
          </a:p>
        </p:txBody>
      </p:sp>
    </p:spTree>
    <p:extLst>
      <p:ext uri="{BB962C8B-B14F-4D97-AF65-F5344CB8AC3E}">
        <p14:creationId xmlns:p14="http://schemas.microsoft.com/office/powerpoint/2010/main" val="183560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877DA7-60EE-4DF1-B1FC-83693A3BFCAD}" type="datetime1">
              <a:rPr lang="en-US"/>
              <a:pPr>
                <a:defRPr/>
              </a:pPr>
              <a:t>7/7/2024</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F9170833-6675-489A-A88D-A2E23C5433FB}" type="slidenum">
              <a:rPr lang="en-US"/>
              <a:pPr>
                <a:defRPr/>
              </a:pPr>
              <a:t>‹#›</a:t>
            </a:fld>
            <a:endParaRPr lang="en-US" dirty="0"/>
          </a:p>
        </p:txBody>
      </p:sp>
    </p:spTree>
    <p:extLst>
      <p:ext uri="{BB962C8B-B14F-4D97-AF65-F5344CB8AC3E}">
        <p14:creationId xmlns:p14="http://schemas.microsoft.com/office/powerpoint/2010/main" val="3657710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B1F3A4-0A49-4447-9AF5-EA0A9574C249}" type="datetime1">
              <a:rPr lang="en-US"/>
              <a:pPr>
                <a:defRPr/>
              </a:pPr>
              <a:t>7/7/2024</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5246F72C-5A07-4465-B5F8-6AD23058132D}" type="slidenum">
              <a:rPr lang="en-US"/>
              <a:pPr>
                <a:defRPr/>
              </a:pPr>
              <a:t>‹#›</a:t>
            </a:fld>
            <a:endParaRPr lang="en-US" dirty="0"/>
          </a:p>
        </p:txBody>
      </p:sp>
    </p:spTree>
    <p:extLst>
      <p:ext uri="{BB962C8B-B14F-4D97-AF65-F5344CB8AC3E}">
        <p14:creationId xmlns:p14="http://schemas.microsoft.com/office/powerpoint/2010/main" val="3325927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F77829-68C3-4824-934B-FF195F1D602C}" type="datetime1">
              <a:rPr lang="en-US"/>
              <a:pPr>
                <a:defRPr/>
              </a:pPr>
              <a:t>7/7/2024</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DB6B84B9-48E3-439A-97FC-9556C0BDCEBC}" type="slidenum">
              <a:rPr lang="en-US"/>
              <a:pPr>
                <a:defRPr/>
              </a:pPr>
              <a:t>‹#›</a:t>
            </a:fld>
            <a:endParaRPr lang="en-US" dirty="0"/>
          </a:p>
        </p:txBody>
      </p:sp>
    </p:spTree>
    <p:extLst>
      <p:ext uri="{BB962C8B-B14F-4D97-AF65-F5344CB8AC3E}">
        <p14:creationId xmlns:p14="http://schemas.microsoft.com/office/powerpoint/2010/main" val="227049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F3ACA3-AE1D-4E5A-BF6A-B9B0C6A86059}" type="datetime1">
              <a:rPr lang="en-US"/>
              <a:pPr>
                <a:defRPr/>
              </a:pPr>
              <a:t>7/7/2024</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9ECD4AB5-27A2-4F55-90BD-E79199C80930}" type="slidenum">
              <a:rPr lang="en-US"/>
              <a:pPr>
                <a:defRPr/>
              </a:pPr>
              <a:t>‹#›</a:t>
            </a:fld>
            <a:endParaRPr lang="en-US" dirty="0"/>
          </a:p>
        </p:txBody>
      </p:sp>
    </p:spTree>
    <p:extLst>
      <p:ext uri="{BB962C8B-B14F-4D97-AF65-F5344CB8AC3E}">
        <p14:creationId xmlns:p14="http://schemas.microsoft.com/office/powerpoint/2010/main" val="2055947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1BF576-6E30-4A1D-891C-BA7D84A010ED}" type="datetime1">
              <a:rPr lang="en-US"/>
              <a:pPr>
                <a:defRPr/>
              </a:pPr>
              <a:t>7/7/2024</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C089F413-60F2-4111-A574-E5BE4372FA8B}" type="slidenum">
              <a:rPr lang="en-US"/>
              <a:pPr>
                <a:defRPr/>
              </a:pPr>
              <a:t>‹#›</a:t>
            </a:fld>
            <a:endParaRPr lang="en-US" dirty="0"/>
          </a:p>
        </p:txBody>
      </p:sp>
    </p:spTree>
    <p:extLst>
      <p:ext uri="{BB962C8B-B14F-4D97-AF65-F5344CB8AC3E}">
        <p14:creationId xmlns:p14="http://schemas.microsoft.com/office/powerpoint/2010/main" val="2026167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17B437-D3E9-4241-8834-61E9100F359B}" type="datetime1">
              <a:rPr lang="en-US"/>
              <a:pPr>
                <a:defRPr/>
              </a:pPr>
              <a:t>7/7/2024</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E4CEB2AE-3655-49CA-B4E6-BAE178F654B6}" type="slidenum">
              <a:rPr lang="en-US"/>
              <a:pPr>
                <a:defRPr/>
              </a:pPr>
              <a:t>‹#›</a:t>
            </a:fld>
            <a:endParaRPr lang="en-US" dirty="0"/>
          </a:p>
        </p:txBody>
      </p:sp>
    </p:spTree>
    <p:extLst>
      <p:ext uri="{BB962C8B-B14F-4D97-AF65-F5344CB8AC3E}">
        <p14:creationId xmlns:p14="http://schemas.microsoft.com/office/powerpoint/2010/main" val="3169646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CA">
              <a:solidFill>
                <a:srgbClr val="FFFFFF"/>
              </a:solidFill>
            </a:endParaRPr>
          </a:p>
        </p:txBody>
      </p:sp>
    </p:spTree>
    <p:extLst>
      <p:ext uri="{BB962C8B-B14F-4D97-AF65-F5344CB8AC3E}">
        <p14:creationId xmlns:p14="http://schemas.microsoft.com/office/powerpoint/2010/main" val="34189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FBC347C-C5F9-479F-B52B-B32107A12B52}" type="datetime1">
              <a:rPr lang="en-US"/>
              <a:pPr>
                <a:defRPr/>
              </a:pPr>
              <a:t>7/7/2024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231161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B553972-8EFE-4167-A96E-617D71315170}" type="datetime1">
              <a:rPr lang="en-US"/>
              <a:pPr>
                <a:defRPr/>
              </a:pPr>
              <a:t>7/7/2024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420600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p:cNvSpPr>
            <a:spLocks noGrp="1" noChangeArrowheads="1"/>
          </p:cNvSpPr>
          <p:nvPr>
            <p:ph type="dt" sz="half" idx="10"/>
          </p:nvPr>
        </p:nvSpPr>
        <p:spPr>
          <a:ln/>
        </p:spPr>
        <p:txBody>
          <a:bodyPr/>
          <a:lstStyle>
            <a:lvl1pPr>
              <a:defRPr/>
            </a:lvl1pPr>
          </a:lstStyle>
          <a:p>
            <a:pPr>
              <a:defRPr/>
            </a:pPr>
            <a:fld id="{0985597E-5012-4107-A6D5-1217585C864C}" type="datetime1">
              <a:rPr lang="en-US"/>
              <a:pPr>
                <a:defRPr/>
              </a:pPr>
              <a:t>7/7/2024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86943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Rectangle 4"/>
          <p:cNvSpPr>
            <a:spLocks noGrp="1" noChangeArrowheads="1"/>
          </p:cNvSpPr>
          <p:nvPr>
            <p:ph type="dt" sz="half" idx="10"/>
          </p:nvPr>
        </p:nvSpPr>
        <p:spPr>
          <a:ln/>
        </p:spPr>
        <p:txBody>
          <a:bodyPr/>
          <a:lstStyle>
            <a:lvl1pPr>
              <a:defRPr/>
            </a:lvl1pPr>
          </a:lstStyle>
          <a:p>
            <a:pPr>
              <a:defRPr/>
            </a:pPr>
            <a:fld id="{560E0D94-E0AF-45A1-AA13-90B198BEE290}" type="datetime1">
              <a:rPr lang="en-US"/>
              <a:pPr>
                <a:defRPr/>
              </a:pPr>
              <a:t>7/7/2024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59173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Rectangle 4"/>
          <p:cNvSpPr>
            <a:spLocks noGrp="1" noChangeArrowheads="1"/>
          </p:cNvSpPr>
          <p:nvPr>
            <p:ph type="dt" sz="half" idx="10"/>
          </p:nvPr>
        </p:nvSpPr>
        <p:spPr>
          <a:ln/>
        </p:spPr>
        <p:txBody>
          <a:bodyPr/>
          <a:lstStyle>
            <a:lvl1pPr>
              <a:defRPr/>
            </a:lvl1pPr>
          </a:lstStyle>
          <a:p>
            <a:pPr>
              <a:defRPr/>
            </a:pPr>
            <a:fld id="{53C5499C-1746-4552-85CF-55A5C8E2CC39}" type="datetime1">
              <a:rPr lang="en-US"/>
              <a:pPr>
                <a:defRPr/>
              </a:pPr>
              <a:t>7/7/2024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74509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703AF40-353D-43DA-9674-B47D4F78151B}" type="datetime1">
              <a:rPr lang="en-US"/>
              <a:pPr>
                <a:defRPr/>
              </a:pPr>
              <a:t>7/7/2024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148349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80B1914-5F33-4867-8A97-8C18E3B062FF}" type="datetime1">
              <a:rPr lang="en-US"/>
              <a:pPr>
                <a:defRPr/>
              </a:pPr>
              <a:t>7/7/2024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29965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115F88-CFE1-4AB6-9946-46190107DECD}" type="datetime1">
              <a:rPr lang="en-US"/>
              <a:pPr>
                <a:defRPr/>
              </a:pPr>
              <a:t>7/7/2024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85874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F6D6CA80-F1E2-416E-80E2-0BAF9679C7E7}" type="datetime1">
              <a:rPr lang="en-US"/>
              <a:pPr>
                <a:defRPr/>
              </a:pPr>
              <a:t>7/7/2024</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a:t>
            </a:r>
            <a:r>
              <a:rPr lang="en-US" dirty="0" err="1"/>
              <a:t>Rudich</a:t>
            </a:r>
            <a:r>
              <a:rPr lang="en-US" dirty="0"/>
              <a:t>: www.cs.cmu.edu/~rudich</a:t>
            </a:r>
          </a:p>
        </p:txBody>
      </p:sp>
    </p:spTree>
  </p:cSld>
  <p:clrMap bg1="dk2" tx1="lt1" bg2="dk1"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Times New Roman" pitchFamily="18" charset="0"/>
          <a:ea typeface="+mj-ea"/>
          <a:cs typeface="Times New Roman" pitchFamily="18" charset="0"/>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Times New Roman" pitchFamily="18" charset="0"/>
          <a:ea typeface="+mn-ea"/>
          <a:cs typeface="Times New Roman" pitchFamily="18" charset="0"/>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Times New Roman" pitchFamily="18" charset="0"/>
          <a:cs typeface="Times New Roman" pitchFamily="18"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Times New Roman" pitchFamily="18" charset="0"/>
          <a:cs typeface="Times New Roman" pitchFamily="18"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Times New Roman" pitchFamily="18" charset="0"/>
          <a:cs typeface="Times New Roman" pitchFamily="18"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Times New Roman" pitchFamily="18" charset="0"/>
          <a:cs typeface="Times New Roman" pitchFamily="18"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1A33A81-A05D-422E-A492-56245D99283D}" type="datetime1">
              <a:rPr lang="en-US"/>
              <a:pPr>
                <a:defRPr/>
              </a:pPr>
              <a:t>7/7/2024</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85F2554-C7EF-4DE8-B456-C8DDB0A18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EDC64FA-EDBA-43A9-961E-C7EFC7B69937}" type="datetime1">
              <a:rPr lang="en-US"/>
              <a:pPr>
                <a:defRPr/>
              </a:pPr>
              <a:t>7/7/2024</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E64D612-1213-40D4-93C0-B4C309AF1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5D4EE5F-93AF-419B-8662-85DFFFC0331A}" type="datetime1">
              <a:rPr lang="en-US"/>
              <a:pPr>
                <a:defRPr/>
              </a:pPr>
              <a:t>7/7/2024</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88335B0-CD8D-444A-A0AF-14E6861921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4FB48AE-597A-44CB-902F-8FA6EDA37125}" type="datetime1">
              <a:rPr lang="en-US"/>
              <a:pPr>
                <a:defRPr/>
              </a:pPr>
              <a:t>7/7/2024</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4F275D1-42A5-44C1-A2CB-D436679AB2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FC980E4-3888-414C-954F-13B4343837F4}" type="datetime1">
              <a:rPr lang="en-US"/>
              <a:pPr>
                <a:defRPr/>
              </a:pPr>
              <a:t>7/7/2024</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9DC9E38-2FA9-45BF-8461-00FA19BA55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774EDDA-A879-43B1-B5C0-39E65255AA38}" type="datetime1">
              <a:rPr lang="en-US"/>
              <a:pPr>
                <a:defRPr/>
              </a:pPr>
              <a:t>7/7/2024</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A809AA9-A01E-4D65-96D5-CD1EF96E4B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93CD49F-97A6-4F0C-9A92-B291D8F04737}" type="datetime1">
              <a:rPr lang="en-US"/>
              <a:pPr>
                <a:defRPr/>
              </a:pPr>
              <a:t>7/7/2024</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210B4C2-A41A-43B6-8B42-9C60151819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i="0">
                <a:latin typeface="Times New Roman" pitchFamily="18" charset="0"/>
              </a:defRPr>
            </a:lvl1pPr>
          </a:lstStyle>
          <a:p>
            <a:pPr>
              <a:defRPr/>
            </a:pPr>
            <a:endParaRPr lang="en-CA">
              <a:solidFill>
                <a:srgbClr val="FFFFFF"/>
              </a:solidFill>
              <a:cs typeface="+mn-cs"/>
            </a:endParaRPr>
          </a:p>
        </p:txBody>
      </p:sp>
      <p:sp>
        <p:nvSpPr>
          <p:cNvPr id="2" name="Rectangle 7"/>
          <p:cNvSpPr>
            <a:spLocks noChangeArrowheads="1"/>
          </p:cNvSpPr>
          <p:nvPr/>
        </p:nvSpPr>
        <p:spPr bwMode="auto">
          <a:xfrm>
            <a:off x="8686800" y="6553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50000"/>
              </a:spcBef>
              <a:spcAft>
                <a:spcPct val="0"/>
              </a:spcAft>
              <a:defRPr sz="2400" i="1">
                <a:solidFill>
                  <a:schemeClr val="tx1"/>
                </a:solidFill>
                <a:latin typeface="Times New Roman" pitchFamily="18" charset="0"/>
              </a:defRPr>
            </a:lvl6pPr>
            <a:lvl7pPr marL="2971800" indent="-228600" eaLnBrk="0" fontAlgn="base" hangingPunct="0">
              <a:spcBef>
                <a:spcPct val="50000"/>
              </a:spcBef>
              <a:spcAft>
                <a:spcPct val="0"/>
              </a:spcAft>
              <a:defRPr sz="2400" i="1">
                <a:solidFill>
                  <a:schemeClr val="tx1"/>
                </a:solidFill>
                <a:latin typeface="Times New Roman" pitchFamily="18" charset="0"/>
              </a:defRPr>
            </a:lvl7pPr>
            <a:lvl8pPr marL="3429000" indent="-228600" eaLnBrk="0" fontAlgn="base" hangingPunct="0">
              <a:spcBef>
                <a:spcPct val="50000"/>
              </a:spcBef>
              <a:spcAft>
                <a:spcPct val="0"/>
              </a:spcAft>
              <a:defRPr sz="2400" i="1">
                <a:solidFill>
                  <a:schemeClr val="tx1"/>
                </a:solidFill>
                <a:latin typeface="Times New Roman" pitchFamily="18" charset="0"/>
              </a:defRPr>
            </a:lvl8pPr>
            <a:lvl9pPr marL="3886200" indent="-228600" eaLnBrk="0" fontAlgn="base" hangingPunct="0">
              <a:spcBef>
                <a:spcPct val="50000"/>
              </a:spcBef>
              <a:spcAft>
                <a:spcPct val="0"/>
              </a:spcAft>
              <a:defRPr sz="2400" i="1">
                <a:solidFill>
                  <a:schemeClr val="tx1"/>
                </a:solidFill>
                <a:latin typeface="Times New Roman" pitchFamily="18" charset="0"/>
              </a:defRPr>
            </a:lvl9pPr>
          </a:lstStyle>
          <a:p>
            <a:pPr algn="r" eaLnBrk="1" hangingPunct="1">
              <a:defRPr/>
            </a:pPr>
            <a:fld id="{5A18852D-6A15-4EF1-B68D-6CDD87D8F5C6}" type="slidenum">
              <a:rPr lang="en-CA" altLang="en-US" sz="1400" i="0" smtClean="0">
                <a:solidFill>
                  <a:srgbClr val="FFFFFF"/>
                </a:solidFill>
                <a:cs typeface="+mn-cs"/>
              </a:rPr>
              <a:pPr algn="r" eaLnBrk="1" hangingPunct="1">
                <a:defRPr/>
              </a:pPr>
              <a:t>‹#›</a:t>
            </a:fld>
            <a:endParaRPr lang="en-CA" altLang="en-US" sz="1400" i="0">
              <a:solidFill>
                <a:srgbClr val="FFFFFF"/>
              </a:solidFill>
              <a:cs typeface="+mn-cs"/>
            </a:endParaRPr>
          </a:p>
        </p:txBody>
      </p:sp>
    </p:spTree>
  </p:cSld>
  <p:clrMap bg1="dk2" tx1="lt1" bg2="dk1" tx2="lt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image" Target="../media/image2.jpeg"/><Relationship Id="rId3" Type="http://schemas.openxmlformats.org/officeDocument/2006/relationships/slide" Target="slide20.xml"/><Relationship Id="rId7" Type="http://schemas.openxmlformats.org/officeDocument/2006/relationships/slide" Target="slide85.xml"/><Relationship Id="rId12" Type="http://schemas.openxmlformats.org/officeDocument/2006/relationships/image" Target="../media/image1.jpe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slide" Target="slide70.xml"/><Relationship Id="rId11" Type="http://schemas.openxmlformats.org/officeDocument/2006/relationships/slide" Target="slide104.xml"/><Relationship Id="rId5" Type="http://schemas.openxmlformats.org/officeDocument/2006/relationships/slide" Target="slide52.xml"/><Relationship Id="rId10" Type="http://schemas.openxmlformats.org/officeDocument/2006/relationships/slide" Target="slide96.xml"/><Relationship Id="rId4" Type="http://schemas.openxmlformats.org/officeDocument/2006/relationships/slide" Target="slide33.xml"/><Relationship Id="rId9" Type="http://schemas.openxmlformats.org/officeDocument/2006/relationships/slide" Target="slide9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9.xml"/><Relationship Id="rId4" Type="http://schemas.openxmlformats.org/officeDocument/2006/relationships/image" Target="../media/image125.png"/></Relationships>
</file>

<file path=ppt/slides/_rels/slide10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0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66.png"/><Relationship Id="rId10" Type="http://schemas.openxmlformats.org/officeDocument/2006/relationships/image" Target="../media/image20.png"/><Relationship Id="rId4" Type="http://schemas.openxmlformats.org/officeDocument/2006/relationships/image" Target="../media/image65.png"/><Relationship Id="rId9" Type="http://schemas.openxmlformats.org/officeDocument/2006/relationships/image" Target="../media/image69.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20.png"/></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image" Target="../media/image15.jpeg"/><Relationship Id="rId10" Type="http://schemas.openxmlformats.org/officeDocument/2006/relationships/image" Target="../media/image7.jpeg"/><Relationship Id="rId4" Type="http://schemas.openxmlformats.org/officeDocument/2006/relationships/image" Target="../media/image14.png"/><Relationship Id="rId9" Type="http://schemas.openxmlformats.org/officeDocument/2006/relationships/image" Target="../media/image19.jpeg"/></Relationships>
</file>

<file path=ppt/slides/_rels/slide1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file:///C:\My%20Documents\Pictures\Mona_Lisa.jpg" TargetMode="Externa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3.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oleObject" Target="file:///C:\Users\Desktop\CCC_Seminars\Graphics\S4_Hanrahan.pdf" TargetMode="Externa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20.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8" Type="http://schemas.openxmlformats.org/officeDocument/2006/relationships/oleObject" Target="file:///C:\Users\Desktop\CCC_Seminars\Graphics\S4_Hanrahan.pdf" TargetMode="Externa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image" Target="../media/image15.jpeg"/><Relationship Id="rId10" Type="http://schemas.openxmlformats.org/officeDocument/2006/relationships/image" Target="../media/image7.jpeg"/><Relationship Id="rId4" Type="http://schemas.openxmlformats.org/officeDocument/2006/relationships/image" Target="../media/image14.png"/><Relationship Id="rId9" Type="http://schemas.openxmlformats.org/officeDocument/2006/relationships/image" Target="../media/image19.jpeg"/></Relationships>
</file>

<file path=ppt/slides/_rels/slide9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106.png"/><Relationship Id="rId5" Type="http://schemas.openxmlformats.org/officeDocument/2006/relationships/image" Target="../media/image67.png"/><Relationship Id="rId10" Type="http://schemas.openxmlformats.org/officeDocument/2006/relationships/image" Target="../media/image105.png"/><Relationship Id="rId4" Type="http://schemas.openxmlformats.org/officeDocument/2006/relationships/image" Target="../media/image65.png"/><Relationship Id="rId9" Type="http://schemas.openxmlformats.org/officeDocument/2006/relationships/image" Target="../media/image17.jpeg"/></Relationships>
</file>

<file path=ppt/slides/_rels/slide9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106.png"/><Relationship Id="rId5" Type="http://schemas.openxmlformats.org/officeDocument/2006/relationships/image" Target="../media/image67.png"/><Relationship Id="rId10" Type="http://schemas.openxmlformats.org/officeDocument/2006/relationships/image" Target="../media/image105.png"/><Relationship Id="rId4" Type="http://schemas.openxmlformats.org/officeDocument/2006/relationships/image" Target="../media/image65.png"/><Relationship Id="rId9" Type="http://schemas.openxmlformats.org/officeDocument/2006/relationships/image" Target="../media/image17.jpeg"/></Relationships>
</file>

<file path=ppt/slides/_rels/slide9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wmf"/><Relationship Id="rId4" Type="http://schemas.openxmlformats.org/officeDocument/2006/relationships/image" Target="../media/image16.jpeg"/></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3"/>
          <p:cNvSpPr>
            <a:spLocks noGrp="1" noChangeArrowheads="1"/>
          </p:cNvSpPr>
          <p:nvPr>
            <p:ph type="subTitle" idx="1"/>
          </p:nvPr>
        </p:nvSpPr>
        <p:spPr>
          <a:xfrm>
            <a:off x="1271588" y="6019800"/>
            <a:ext cx="6400800" cy="1752600"/>
          </a:xfrm>
        </p:spPr>
        <p:txBody>
          <a:bodyPr/>
          <a:lstStyle/>
          <a:p>
            <a:pPr>
              <a:defRPr/>
            </a:pPr>
            <a:r>
              <a:rPr lang="en-US" sz="2400" b="1" dirty="0">
                <a:solidFill>
                  <a:schemeClr val="tx2"/>
                </a:solidFill>
              </a:rPr>
              <a:t>Jeff Edmonds</a:t>
            </a:r>
          </a:p>
          <a:p>
            <a:pPr>
              <a:defRPr/>
            </a:pPr>
            <a:r>
              <a:rPr lang="en-US" sz="2400" b="1" dirty="0">
                <a:solidFill>
                  <a:schemeClr val="tx2"/>
                </a:solidFill>
              </a:rPr>
              <a:t>York University</a:t>
            </a:r>
            <a:endParaRPr lang="en-US" sz="2400" dirty="0">
              <a:solidFill>
                <a:schemeClr val="accent2"/>
              </a:solidFill>
            </a:endParaRPr>
          </a:p>
          <a:p>
            <a:pPr>
              <a:defRPr/>
            </a:pPr>
            <a:endParaRPr lang="en-US" dirty="0">
              <a:solidFill>
                <a:schemeClr val="accent2"/>
              </a:solidFill>
            </a:endParaRPr>
          </a:p>
          <a:p>
            <a:pPr>
              <a:defRPr/>
            </a:pPr>
            <a:endParaRPr lang="en-US" dirty="0"/>
          </a:p>
        </p:txBody>
      </p:sp>
      <p:sp>
        <p:nvSpPr>
          <p:cNvPr id="575503" name="Rectangle 15"/>
          <p:cNvSpPr>
            <a:spLocks noChangeArrowheads="1"/>
          </p:cNvSpPr>
          <p:nvPr/>
        </p:nvSpPr>
        <p:spPr bwMode="auto">
          <a:xfrm>
            <a:off x="9144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Computer</a:t>
            </a:r>
            <a:br>
              <a:rPr lang="en-US" sz="3600" b="1" dirty="0">
                <a:solidFill>
                  <a:schemeClr val="tx2"/>
                </a:solidFill>
                <a:effectLst>
                  <a:outerShdw blurRad="38100" dist="38100" dir="2700000" algn="tl">
                    <a:srgbClr val="000000"/>
                  </a:outerShdw>
                </a:effectLst>
                <a:cs typeface="Times New Roman" pitchFamily="18" charset="0"/>
              </a:rPr>
            </a:br>
            <a:r>
              <a:rPr lang="en-US" sz="3600" b="1" dirty="0">
                <a:solidFill>
                  <a:schemeClr val="tx2"/>
                </a:solidFill>
                <a:effectLst>
                  <a:outerShdw blurRad="38100" dist="38100" dir="2700000" algn="tl">
                    <a:srgbClr val="000000"/>
                  </a:outerShdw>
                </a:effectLst>
                <a:cs typeface="Times New Roman" pitchFamily="18" charset="0"/>
              </a:rPr>
              <a:t>From Sand</a:t>
            </a:r>
          </a:p>
        </p:txBody>
      </p:sp>
      <p:sp>
        <p:nvSpPr>
          <p:cNvPr id="12" name="Text Box 14"/>
          <p:cNvSpPr txBox="1">
            <a:spLocks noChangeArrowheads="1"/>
          </p:cNvSpPr>
          <p:nvPr/>
        </p:nvSpPr>
        <p:spPr bwMode="auto">
          <a:xfrm>
            <a:off x="381000" y="1659483"/>
            <a:ext cx="5181600" cy="3416320"/>
          </a:xfrm>
          <a:prstGeom prst="rect">
            <a:avLst/>
          </a:prstGeom>
          <a:noFill/>
          <a:ln w="38100" cap="sq">
            <a:noFill/>
            <a:miter lim="800000"/>
            <a:headEnd/>
            <a:tailEnd/>
          </a:ln>
          <a:effectLst/>
        </p:spPr>
        <p:txBody>
          <a:bodyPr lIns="274320" rIns="274320">
            <a:spAutoFit/>
          </a:bodyPr>
          <a:lstStyle/>
          <a:p>
            <a:pPr eaLnBrk="0" hangingPunct="0">
              <a:buFontTx/>
              <a:buChar char="•"/>
              <a:defRPr/>
            </a:pPr>
            <a:r>
              <a:rPr lang="en-CA" sz="2400" dirty="0">
                <a:effectLst>
                  <a:outerShdw blurRad="38100" dist="38100" dir="2700000" algn="tl">
                    <a:srgbClr val="000000"/>
                  </a:outerShdw>
                </a:effectLst>
                <a:hlinkClick r:id="rId2" action="ppaction://hlinksldjump"/>
              </a:rPr>
              <a:t>History of Computing</a:t>
            </a:r>
            <a:endParaRPr lang="en-CA" sz="2400" dirty="0">
              <a:effectLst>
                <a:outerShdw blurRad="38100" dist="38100" dir="2700000" algn="tl">
                  <a:srgbClr val="000000"/>
                </a:outerShdw>
              </a:effectLst>
              <a:cs typeface="+mn-cs"/>
              <a:hlinkClick r:id="rId3" action="ppaction://hlinksldjump"/>
            </a:endParaRPr>
          </a:p>
          <a:p>
            <a:pPr eaLnBrk="0" hangingPunct="0">
              <a:buFontTx/>
              <a:buChar char="•"/>
              <a:defRPr/>
            </a:pPr>
            <a:r>
              <a:rPr lang="en-CA" sz="2400" dirty="0">
                <a:effectLst>
                  <a:outerShdw blurRad="38100" dist="38100" dir="2700000" algn="tl">
                    <a:srgbClr val="000000"/>
                  </a:outerShdw>
                </a:effectLst>
                <a:cs typeface="+mn-cs"/>
                <a:hlinkClick r:id="rId3" action="ppaction://hlinksldjump"/>
              </a:rPr>
              <a:t>Layers of Abstraction</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4" action="ppaction://hlinksldjump"/>
              </a:rPr>
              <a:t>Building an AND Gate</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5" action="ppaction://hlinksldjump"/>
              </a:rPr>
              <a:t>AND/OR/NOT Circuits</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6" action="ppaction://hlinksldjump"/>
              </a:rPr>
              <a:t>Building a CPU</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7" action="ppaction://hlinksldjump"/>
              </a:rPr>
              <a:t>Parsing/Compiling</a:t>
            </a:r>
            <a:endParaRPr lang="en-US" sz="2400" dirty="0">
              <a:effectLst>
                <a:outerShdw blurRad="38100" dist="38100" dir="2700000" algn="tl">
                  <a:srgbClr val="000000"/>
                </a:outerShdw>
              </a:effectLst>
            </a:endParaRPr>
          </a:p>
          <a:p>
            <a:pPr eaLnBrk="0" hangingPunct="0">
              <a:buFontTx/>
              <a:buChar char="•"/>
              <a:defRPr/>
            </a:pPr>
            <a:r>
              <a:rPr lang="en-CA" sz="2400" dirty="0">
                <a:effectLst>
                  <a:outerShdw blurRad="38100" dist="38100" dir="2700000" algn="tl">
                    <a:srgbClr val="000000"/>
                  </a:outerShdw>
                </a:effectLst>
                <a:hlinkClick r:id="rId8" action="ppaction://hlinksldjump"/>
              </a:rPr>
              <a:t>Abstract Data Types</a:t>
            </a:r>
            <a:endParaRPr lang="en-US" sz="2400" dirty="0">
              <a:effectLst>
                <a:outerShdw blurRad="38100" dist="38100" dir="2700000" algn="tl">
                  <a:srgbClr val="000000"/>
                </a:outerShdw>
              </a:effectLst>
            </a:endParaRPr>
          </a:p>
          <a:p>
            <a:pPr eaLnBrk="0" hangingPunct="0">
              <a:buFontTx/>
              <a:buChar char="•"/>
              <a:defRPr/>
            </a:pPr>
            <a:r>
              <a:rPr lang="en-CA" sz="2400" dirty="0">
                <a:effectLst>
                  <a:outerShdw blurRad="38100" dist="38100" dir="2700000" algn="tl">
                    <a:srgbClr val="000000"/>
                  </a:outerShdw>
                </a:effectLst>
                <a:hlinkClick r:id="rId9" action="ppaction://hlinksldjump"/>
              </a:rPr>
              <a:t>Algorithms</a:t>
            </a:r>
            <a:endParaRPr lang="en-CA" sz="2400" dirty="0">
              <a:effectLst>
                <a:outerShdw blurRad="38100" dist="38100" dir="2700000" algn="tl">
                  <a:srgbClr val="000000"/>
                </a:outerShdw>
              </a:effectLst>
              <a:hlinkClick r:id="rId10" action="ppaction://hlinksldjump"/>
            </a:endParaRPr>
          </a:p>
          <a:p>
            <a:pPr eaLnBrk="0" hangingPunct="0">
              <a:buFontTx/>
              <a:buChar char="•"/>
              <a:defRPr/>
            </a:pPr>
            <a:r>
              <a:rPr lang="en-CA" sz="2400" dirty="0">
                <a:effectLst>
                  <a:outerShdw blurRad="38100" dist="38100" dir="2700000" algn="tl">
                    <a:srgbClr val="000000"/>
                  </a:outerShdw>
                </a:effectLst>
                <a:hlinkClick r:id="rId11" action="ppaction://hlinksldjump"/>
              </a:rPr>
              <a:t>AI</a:t>
            </a:r>
            <a:endParaRPr lang="en-US" sz="2400" dirty="0">
              <a:effectLst>
                <a:outerShdw blurRad="38100" dist="38100" dir="2700000" algn="tl">
                  <a:srgbClr val="000000"/>
                </a:outerShdw>
              </a:effectLst>
            </a:endParaRPr>
          </a:p>
        </p:txBody>
      </p:sp>
      <p:pic>
        <p:nvPicPr>
          <p:cNvPr id="20485" name="Picture 8" descr="http://www.bmvi.de/SharedDocs/DE/Bilder/Digitales/digitale-infrastrukturen.jpg?__blob=post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0613" y="3736975"/>
            <a:ext cx="37861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http://www.designforunity.com/free-photos/48-2/Wide-beach-with-white-sand.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54638" y="1563688"/>
            <a:ext cx="27987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5" name="Text Box 5"/>
          <p:cNvSpPr txBox="1">
            <a:spLocks noChangeArrowheads="1"/>
          </p:cNvSpPr>
          <p:nvPr/>
        </p:nvSpPr>
        <p:spPr bwMode="auto">
          <a:xfrm>
            <a:off x="271463" y="944563"/>
            <a:ext cx="30114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In the beginning:</a:t>
            </a:r>
          </a:p>
        </p:txBody>
      </p:sp>
      <p:grpSp>
        <p:nvGrpSpPr>
          <p:cNvPr id="2" name="Group 32"/>
          <p:cNvGrpSpPr>
            <a:grpSpLocks/>
          </p:cNvGrpSpPr>
          <p:nvPr/>
        </p:nvGrpSpPr>
        <p:grpSpPr bwMode="auto">
          <a:xfrm>
            <a:off x="3313113" y="2620963"/>
            <a:ext cx="5237162" cy="1722437"/>
            <a:chOff x="2087" y="1651"/>
            <a:chExt cx="3299" cy="1085"/>
          </a:xfrm>
        </p:grpSpPr>
        <p:grpSp>
          <p:nvGrpSpPr>
            <p:cNvPr id="4107" name="Group 11"/>
            <p:cNvGrpSpPr>
              <a:grpSpLocks/>
            </p:cNvGrpSpPr>
            <p:nvPr/>
          </p:nvGrpSpPr>
          <p:grpSpPr bwMode="auto">
            <a:xfrm>
              <a:off x="3032" y="2386"/>
              <a:ext cx="2274" cy="350"/>
              <a:chOff x="2910" y="816"/>
              <a:chExt cx="2274" cy="350"/>
            </a:xfrm>
          </p:grpSpPr>
          <p:sp>
            <p:nvSpPr>
              <p:cNvPr id="4124"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4125"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108" name="Group 14"/>
            <p:cNvGrpSpPr>
              <a:grpSpLocks/>
            </p:cNvGrpSpPr>
            <p:nvPr/>
          </p:nvGrpSpPr>
          <p:grpSpPr bwMode="auto">
            <a:xfrm>
              <a:off x="2328" y="2064"/>
              <a:ext cx="744" cy="672"/>
              <a:chOff x="1224" y="2539"/>
              <a:chExt cx="2280" cy="1785"/>
            </a:xfrm>
          </p:grpSpPr>
          <p:sp>
            <p:nvSpPr>
              <p:cNvPr id="1049615"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2"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112" name="Group 16"/>
              <p:cNvGrpSpPr>
                <a:grpSpLocks/>
              </p:cNvGrpSpPr>
              <p:nvPr/>
            </p:nvGrpSpPr>
            <p:grpSpPr bwMode="auto">
              <a:xfrm>
                <a:off x="1584" y="2688"/>
                <a:ext cx="1216" cy="1440"/>
                <a:chOff x="2641" y="1488"/>
                <a:chExt cx="2655" cy="2488"/>
              </a:xfrm>
            </p:grpSpPr>
            <p:grpSp>
              <p:nvGrpSpPr>
                <p:cNvPr id="4113" name="Group 17"/>
                <p:cNvGrpSpPr>
                  <a:grpSpLocks/>
                </p:cNvGrpSpPr>
                <p:nvPr/>
              </p:nvGrpSpPr>
              <p:grpSpPr bwMode="auto">
                <a:xfrm>
                  <a:off x="2641" y="1488"/>
                  <a:ext cx="2496" cy="2436"/>
                  <a:chOff x="2641" y="1488"/>
                  <a:chExt cx="2496" cy="2436"/>
                </a:xfrm>
              </p:grpSpPr>
              <p:sp>
                <p:nvSpPr>
                  <p:cNvPr id="1049618"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19"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0"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1"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2"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3"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114" name="Group 24"/>
                <p:cNvGrpSpPr>
                  <a:grpSpLocks/>
                </p:cNvGrpSpPr>
                <p:nvPr/>
              </p:nvGrpSpPr>
              <p:grpSpPr bwMode="auto">
                <a:xfrm>
                  <a:off x="4864" y="3099"/>
                  <a:ext cx="432" cy="877"/>
                  <a:chOff x="4864" y="3099"/>
                  <a:chExt cx="432" cy="877"/>
                </a:xfrm>
              </p:grpSpPr>
              <p:sp>
                <p:nvSpPr>
                  <p:cNvPr id="1049625"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6"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7"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109"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sp>
          <p:nvSpPr>
            <p:cNvPr id="4110" name="Text Box 29"/>
            <p:cNvSpPr txBox="1">
              <a:spLocks noChangeArrowheads="1"/>
            </p:cNvSpPr>
            <p:nvPr/>
          </p:nvSpPr>
          <p:spPr bwMode="auto">
            <a:xfrm>
              <a:off x="2087" y="1651"/>
              <a:ext cx="16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And so it was.</a:t>
              </a:r>
            </a:p>
          </p:txBody>
        </p:sp>
      </p:grpSp>
      <p:grpSp>
        <p:nvGrpSpPr>
          <p:cNvPr id="8" name="Group 35"/>
          <p:cNvGrpSpPr>
            <a:grpSpLocks/>
          </p:cNvGrpSpPr>
          <p:nvPr/>
        </p:nvGrpSpPr>
        <p:grpSpPr bwMode="auto">
          <a:xfrm>
            <a:off x="714375" y="990600"/>
            <a:ext cx="8358188" cy="4587875"/>
            <a:chOff x="450" y="624"/>
            <a:chExt cx="5265" cy="2890"/>
          </a:xfrm>
        </p:grpSpPr>
        <p:pic>
          <p:nvPicPr>
            <p:cNvPr id="4104" name="Picture 7" descr="Euclid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 y="1056"/>
              <a:ext cx="1518"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0"/>
            <p:cNvSpPr txBox="1">
              <a:spLocks noChangeArrowheads="1"/>
            </p:cNvSpPr>
            <p:nvPr/>
          </p:nvSpPr>
          <p:spPr bwMode="auto">
            <a:xfrm>
              <a:off x="2016" y="624"/>
              <a:ext cx="36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Euclid said, </a:t>
              </a:r>
            </a:p>
            <a:p>
              <a:pPr>
                <a:spcBef>
                  <a:spcPct val="0"/>
                </a:spcBef>
              </a:pPr>
              <a:r>
                <a:rPr lang="en-US" altLang="en-US">
                  <a:latin typeface="Monotype Corsiva" pitchFamily="66" charset="0"/>
                </a:rPr>
                <a:t>“ Let there be an algorithm for GCD”</a:t>
              </a:r>
            </a:p>
          </p:txBody>
        </p:sp>
        <p:sp>
          <p:nvSpPr>
            <p:cNvPr id="4106" name="Text Box 34"/>
            <p:cNvSpPr txBox="1">
              <a:spLocks noChangeArrowheads="1"/>
            </p:cNvSpPr>
            <p:nvPr/>
          </p:nvSpPr>
          <p:spPr bwMode="auto">
            <a:xfrm>
              <a:off x="768" y="3264"/>
              <a:ext cx="14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Euclid (300 BC)</a:t>
              </a:r>
            </a:p>
          </p:txBody>
        </p:sp>
      </p:grpSp>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History of Computability</a:t>
            </a:r>
          </a:p>
        </p:txBody>
      </p:sp>
      <p:sp>
        <p:nvSpPr>
          <p:cNvPr id="30" name="Rectangle 29"/>
          <p:cNvSpPr/>
          <p:nvPr/>
        </p:nvSpPr>
        <p:spPr>
          <a:xfrm>
            <a:off x="6705600" y="4175931"/>
            <a:ext cx="1858201" cy="954107"/>
          </a:xfrm>
          <a:prstGeom prst="rect">
            <a:avLst/>
          </a:prstGeom>
        </p:spPr>
        <p:txBody>
          <a:bodyPr wrap="none">
            <a:spAutoFit/>
          </a:bodyPr>
          <a:lstStyle/>
          <a:p>
            <a:pPr algn="ctr"/>
            <a:r>
              <a:rPr lang="en-CA" dirty="0">
                <a:solidFill>
                  <a:schemeClr val="tx2"/>
                </a:solidFill>
              </a:rPr>
              <a:t>Low level</a:t>
            </a:r>
          </a:p>
          <a:p>
            <a:pPr algn="ctr"/>
            <a:r>
              <a:rPr lang="en-CA" dirty="0">
                <a:solidFill>
                  <a:schemeClr val="tx2"/>
                </a:solidFill>
              </a:rPr>
              <a:t>instructions</a:t>
            </a:r>
          </a:p>
        </p:txBody>
      </p:sp>
      <p:sp>
        <p:nvSpPr>
          <p:cNvPr id="32" name="Rectangle 31"/>
          <p:cNvSpPr/>
          <p:nvPr/>
        </p:nvSpPr>
        <p:spPr>
          <a:xfrm>
            <a:off x="6695982" y="1905000"/>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Tree>
    <p:extLst>
      <p:ext uri="{BB962C8B-B14F-4D97-AF65-F5344CB8AC3E}">
        <p14:creationId xmlns:p14="http://schemas.microsoft.com/office/powerpoint/2010/main" val="2993548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9605"/>
                                        </p:tgtEl>
                                        <p:attrNameLst>
                                          <p:attrName>style.visibility</p:attrName>
                                        </p:attrNameLst>
                                      </p:cBhvr>
                                      <p:to>
                                        <p:strVal val="visible"/>
                                      </p:to>
                                    </p:set>
                                    <p:anim calcmode="lin" valueType="num">
                                      <p:cBhvr additive="base">
                                        <p:cTn id="7" dur="500" fill="hold"/>
                                        <p:tgtEl>
                                          <p:spTgt spid="1049605"/>
                                        </p:tgtEl>
                                        <p:attrNameLst>
                                          <p:attrName>ppt_x</p:attrName>
                                        </p:attrNameLst>
                                      </p:cBhvr>
                                      <p:tavLst>
                                        <p:tav tm="0">
                                          <p:val>
                                            <p:strVal val="#ppt_x"/>
                                          </p:val>
                                        </p:tav>
                                        <p:tav tm="100000">
                                          <p:val>
                                            <p:strVal val="#ppt_x"/>
                                          </p:val>
                                        </p:tav>
                                      </p:tavLst>
                                    </p:anim>
                                    <p:anim calcmode="lin" valueType="num">
                                      <p:cBhvr additive="base">
                                        <p:cTn id="8" dur="500" fill="hold"/>
                                        <p:tgtEl>
                                          <p:spTgt spid="10496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30" grpId="0"/>
      <p:bldP spid="3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a:t>A recursive algorithm is one that calls itself.</a:t>
            </a:r>
          </a:p>
        </p:txBody>
      </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dirty="0">
                <a:effectLst/>
              </a:rPr>
              <a:t>Recursive Algorithms</a:t>
            </a:r>
          </a:p>
        </p:txBody>
      </p:sp>
      <p:grpSp>
        <p:nvGrpSpPr>
          <p:cNvPr id="87" name="Group 86"/>
          <p:cNvGrpSpPr/>
          <p:nvPr/>
        </p:nvGrpSpPr>
        <p:grpSpPr>
          <a:xfrm>
            <a:off x="76200" y="1295400"/>
            <a:ext cx="9037638" cy="5486400"/>
            <a:chOff x="76200" y="1295400"/>
            <a:chExt cx="9037638" cy="5486400"/>
          </a:xfrm>
        </p:grpSpPr>
        <p:grpSp>
          <p:nvGrpSpPr>
            <p:cNvPr id="35" name="Group 2"/>
            <p:cNvGrpSpPr>
              <a:grpSpLocks/>
            </p:cNvGrpSpPr>
            <p:nvPr/>
          </p:nvGrpSpPr>
          <p:grpSpPr bwMode="auto">
            <a:xfrm>
              <a:off x="3657600" y="1447800"/>
              <a:ext cx="1779588" cy="1676400"/>
              <a:chOff x="2352" y="624"/>
              <a:chExt cx="1121" cy="1056"/>
            </a:xfrm>
          </p:grpSpPr>
          <p:sp>
            <p:nvSpPr>
              <p:cNvPr id="36"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7" name="Text Box 4"/>
              <p:cNvSpPr txBox="1">
                <a:spLocks noChangeArrowheads="1"/>
              </p:cNvSpPr>
              <p:nvPr/>
            </p:nvSpPr>
            <p:spPr bwMode="auto">
              <a:xfrm>
                <a:off x="2400" y="624"/>
                <a:ext cx="1073"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 </a:t>
                </a:r>
                <a:r>
                  <a:rPr lang="en-US" altLang="en-US" sz="1600" i="0"/>
                  <a:t>= 2133</a:t>
                </a:r>
              </a:p>
              <a:p>
                <a:pPr eaLnBrk="1" hangingPunct="1">
                  <a:spcBef>
                    <a:spcPct val="0"/>
                  </a:spcBef>
                  <a:buFontTx/>
                  <a:buNone/>
                </a:pPr>
                <a:r>
                  <a:rPr lang="en-US" altLang="en-US" sz="1600"/>
                  <a:t>Y</a:t>
                </a:r>
                <a:r>
                  <a:rPr lang="en-US" altLang="en-US" sz="1600" i="0"/>
                  <a:t> = 2312</a:t>
                </a:r>
              </a:p>
              <a:p>
                <a:pPr eaLnBrk="1" hangingPunct="1">
                  <a:spcBef>
                    <a:spcPct val="0"/>
                  </a:spcBef>
                  <a:buFontTx/>
                  <a:buNone/>
                </a:pPr>
                <a:r>
                  <a:rPr lang="en-US" altLang="en-US" sz="1600"/>
                  <a:t>ac</a:t>
                </a:r>
                <a:r>
                  <a:rPr lang="en-US" altLang="en-US" sz="1600" i="0"/>
                  <a:t> = 483</a:t>
                </a:r>
              </a:p>
              <a:p>
                <a:pPr eaLnBrk="1" hangingPunct="1">
                  <a:spcBef>
                    <a:spcPct val="0"/>
                  </a:spcBef>
                  <a:buFontTx/>
                  <a:buNone/>
                </a:pPr>
                <a:r>
                  <a:rPr lang="en-US" altLang="en-US" sz="1600"/>
                  <a:t>bd </a:t>
                </a:r>
                <a:r>
                  <a:rPr lang="en-US" altLang="en-US" sz="1600" i="0"/>
                  <a:t>= 396</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1890</a:t>
                </a:r>
              </a:p>
              <a:p>
                <a:pPr eaLnBrk="1" hangingPunct="1">
                  <a:spcBef>
                    <a:spcPct val="0"/>
                  </a:spcBef>
                  <a:buFontTx/>
                  <a:buNone/>
                </a:pPr>
                <a:r>
                  <a:rPr lang="en-US" altLang="en-US" sz="1600"/>
                  <a:t>XY</a:t>
                </a:r>
                <a:r>
                  <a:rPr lang="en-US" altLang="en-US" sz="1600" i="0"/>
                  <a:t> = 4931496</a:t>
                </a:r>
              </a:p>
            </p:txBody>
          </p:sp>
        </p:grpSp>
        <p:grpSp>
          <p:nvGrpSpPr>
            <p:cNvPr id="38" name="Group 5"/>
            <p:cNvGrpSpPr>
              <a:grpSpLocks/>
            </p:cNvGrpSpPr>
            <p:nvPr/>
          </p:nvGrpSpPr>
          <p:grpSpPr bwMode="auto">
            <a:xfrm>
              <a:off x="609600" y="3581400"/>
              <a:ext cx="1676400" cy="1676400"/>
              <a:chOff x="2352" y="624"/>
              <a:chExt cx="1056" cy="1056"/>
            </a:xfrm>
          </p:grpSpPr>
          <p:sp>
            <p:nvSpPr>
              <p:cNvPr id="39" name="Rectangle 6"/>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0" name="Text Box 7"/>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a:t>
                </a:r>
                <a:r>
                  <a:rPr lang="en-US" altLang="en-US" sz="1600" i="0" dirty="0"/>
                  <a:t> = 21</a:t>
                </a:r>
              </a:p>
              <a:p>
                <a:pPr eaLnBrk="1" hangingPunct="1">
                  <a:spcBef>
                    <a:spcPct val="0"/>
                  </a:spcBef>
                  <a:buFontTx/>
                  <a:buNone/>
                </a:pPr>
                <a:r>
                  <a:rPr lang="en-US" altLang="en-US" sz="1600" dirty="0"/>
                  <a:t>Y </a:t>
                </a:r>
                <a:r>
                  <a:rPr lang="en-US" altLang="en-US" sz="1600" i="0" dirty="0"/>
                  <a:t>= 23</a:t>
                </a:r>
              </a:p>
              <a:p>
                <a:pPr eaLnBrk="1" hangingPunct="1">
                  <a:spcBef>
                    <a:spcPct val="0"/>
                  </a:spcBef>
                  <a:buFontTx/>
                  <a:buNone/>
                </a:pPr>
                <a:r>
                  <a:rPr lang="en-US" altLang="en-US" sz="1600" dirty="0"/>
                  <a:t>ac</a:t>
                </a:r>
                <a:r>
                  <a:rPr lang="en-US" altLang="en-US" sz="1600" i="0" dirty="0"/>
                  <a:t> = 4</a:t>
                </a:r>
              </a:p>
              <a:p>
                <a:pPr eaLnBrk="1" hangingPunct="1">
                  <a:spcBef>
                    <a:spcPct val="0"/>
                  </a:spcBef>
                  <a:buFontTx/>
                  <a:buNone/>
                </a:pPr>
                <a:r>
                  <a:rPr lang="en-US" altLang="en-US" sz="1600" dirty="0" err="1"/>
                  <a:t>bd</a:t>
                </a:r>
                <a:r>
                  <a:rPr lang="en-US" altLang="en-US" sz="1600" dirty="0"/>
                  <a:t> </a:t>
                </a:r>
                <a:r>
                  <a:rPr lang="en-US" altLang="en-US" sz="1600" i="0" dirty="0"/>
                  <a:t>= 3</a:t>
                </a:r>
              </a:p>
              <a:p>
                <a:pPr eaLnBrk="1" hangingPunct="1">
                  <a:spcBef>
                    <a:spcPct val="0"/>
                  </a:spcBef>
                  <a:buFontTx/>
                  <a:buNone/>
                </a:pPr>
                <a:r>
                  <a:rPr lang="en-US" altLang="en-US" sz="1600" i="0" dirty="0"/>
                  <a:t>(</a:t>
                </a:r>
                <a:r>
                  <a:rPr lang="en-US" altLang="en-US" sz="1600" dirty="0" err="1"/>
                  <a:t>a</a:t>
                </a:r>
                <a:r>
                  <a:rPr lang="en-US" altLang="en-US" sz="1600" i="0" dirty="0" err="1"/>
                  <a:t>+</a:t>
                </a:r>
                <a:r>
                  <a:rPr lang="en-US" altLang="en-US" sz="1600" dirty="0" err="1"/>
                  <a:t>b</a:t>
                </a:r>
                <a:r>
                  <a:rPr lang="en-US" altLang="en-US" sz="1600" i="0" dirty="0"/>
                  <a:t>)(</a:t>
                </a:r>
                <a:r>
                  <a:rPr lang="en-US" altLang="en-US" sz="1600" dirty="0" err="1"/>
                  <a:t>c</a:t>
                </a:r>
                <a:r>
                  <a:rPr lang="en-US" altLang="en-US" sz="1600" i="0" dirty="0" err="1"/>
                  <a:t>+</a:t>
                </a:r>
                <a:r>
                  <a:rPr lang="en-US" altLang="en-US" sz="1600" dirty="0" err="1"/>
                  <a:t>d</a:t>
                </a:r>
                <a:r>
                  <a:rPr lang="en-US" altLang="en-US" sz="1600" i="0" dirty="0"/>
                  <a:t>) = 15</a:t>
                </a:r>
              </a:p>
              <a:p>
                <a:pPr eaLnBrk="1" hangingPunct="1">
                  <a:spcBef>
                    <a:spcPct val="0"/>
                  </a:spcBef>
                  <a:buFontTx/>
                  <a:buNone/>
                </a:pPr>
                <a:r>
                  <a:rPr lang="en-US" altLang="en-US" sz="1600" dirty="0"/>
                  <a:t>XY</a:t>
                </a:r>
                <a:r>
                  <a:rPr lang="en-US" altLang="en-US" sz="1600" i="0" dirty="0"/>
                  <a:t> = 483</a:t>
                </a:r>
              </a:p>
            </p:txBody>
          </p:sp>
        </p:grpSp>
        <p:grpSp>
          <p:nvGrpSpPr>
            <p:cNvPr id="41" name="Group 8"/>
            <p:cNvGrpSpPr>
              <a:grpSpLocks/>
            </p:cNvGrpSpPr>
            <p:nvPr/>
          </p:nvGrpSpPr>
          <p:grpSpPr bwMode="auto">
            <a:xfrm>
              <a:off x="3657600" y="3581400"/>
              <a:ext cx="1676400" cy="1676400"/>
              <a:chOff x="2352" y="624"/>
              <a:chExt cx="1056" cy="1056"/>
            </a:xfrm>
          </p:grpSpPr>
          <p:sp>
            <p:nvSpPr>
              <p:cNvPr id="42" name="Rectangle 9"/>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3" name="Text Box 10"/>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33</a:t>
                </a:r>
              </a:p>
              <a:p>
                <a:pPr eaLnBrk="1" hangingPunct="1">
                  <a:spcBef>
                    <a:spcPct val="0"/>
                  </a:spcBef>
                  <a:buFontTx/>
                  <a:buNone/>
                </a:pPr>
                <a:r>
                  <a:rPr lang="en-US" altLang="en-US" sz="1600"/>
                  <a:t>Y</a:t>
                </a:r>
                <a:r>
                  <a:rPr lang="en-US" altLang="en-US" sz="1600" i="0"/>
                  <a:t> = 12</a:t>
                </a:r>
              </a:p>
              <a:p>
                <a:pPr eaLnBrk="1" hangingPunct="1">
                  <a:spcBef>
                    <a:spcPct val="0"/>
                  </a:spcBef>
                  <a:buFontTx/>
                  <a:buNone/>
                </a:pPr>
                <a:r>
                  <a:rPr lang="en-US" altLang="en-US" sz="1600"/>
                  <a:t>ac</a:t>
                </a:r>
                <a:r>
                  <a:rPr lang="en-US" altLang="en-US" sz="1600" i="0"/>
                  <a:t> = 3</a:t>
                </a:r>
              </a:p>
              <a:p>
                <a:pPr eaLnBrk="1" hangingPunct="1">
                  <a:spcBef>
                    <a:spcPct val="0"/>
                  </a:spcBef>
                  <a:buFontTx/>
                  <a:buNone/>
                </a:pPr>
                <a:r>
                  <a:rPr lang="en-US" altLang="en-US" sz="1600"/>
                  <a:t>bd </a:t>
                </a:r>
                <a:r>
                  <a:rPr lang="en-US" altLang="en-US" sz="1600" i="0"/>
                  <a:t>= 6</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18</a:t>
                </a:r>
              </a:p>
              <a:p>
                <a:pPr eaLnBrk="1" hangingPunct="1">
                  <a:spcBef>
                    <a:spcPct val="0"/>
                  </a:spcBef>
                  <a:buFontTx/>
                  <a:buNone/>
                </a:pPr>
                <a:r>
                  <a:rPr lang="en-US" altLang="en-US" sz="1600"/>
                  <a:t>XY</a:t>
                </a:r>
                <a:r>
                  <a:rPr lang="en-US" altLang="en-US" sz="1600" i="0"/>
                  <a:t> = 396</a:t>
                </a:r>
              </a:p>
            </p:txBody>
          </p:sp>
        </p:grpSp>
        <p:grpSp>
          <p:nvGrpSpPr>
            <p:cNvPr id="44" name="Group 11"/>
            <p:cNvGrpSpPr>
              <a:grpSpLocks/>
            </p:cNvGrpSpPr>
            <p:nvPr/>
          </p:nvGrpSpPr>
          <p:grpSpPr bwMode="auto">
            <a:xfrm>
              <a:off x="6858000" y="3581400"/>
              <a:ext cx="1676400" cy="1676400"/>
              <a:chOff x="2352" y="624"/>
              <a:chExt cx="1056" cy="1056"/>
            </a:xfrm>
          </p:grpSpPr>
          <p:sp>
            <p:nvSpPr>
              <p:cNvPr id="45" name="Rectangle 12"/>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6" name="Text Box 13"/>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54</a:t>
                </a:r>
              </a:p>
              <a:p>
                <a:pPr eaLnBrk="1" hangingPunct="1">
                  <a:spcBef>
                    <a:spcPct val="0"/>
                  </a:spcBef>
                  <a:buFontTx/>
                  <a:buNone/>
                </a:pPr>
                <a:r>
                  <a:rPr lang="en-US" altLang="en-US" sz="1600"/>
                  <a:t>Y</a:t>
                </a:r>
                <a:r>
                  <a:rPr lang="en-US" altLang="en-US" sz="1600" i="0"/>
                  <a:t> = 35</a:t>
                </a:r>
              </a:p>
              <a:p>
                <a:pPr eaLnBrk="1" hangingPunct="1">
                  <a:spcBef>
                    <a:spcPct val="0"/>
                  </a:spcBef>
                  <a:buFontTx/>
                  <a:buNone/>
                </a:pPr>
                <a:r>
                  <a:rPr lang="en-US" altLang="en-US" sz="1600"/>
                  <a:t>ac</a:t>
                </a:r>
                <a:r>
                  <a:rPr lang="en-US" altLang="en-US" sz="1600" i="0"/>
                  <a:t> = 15</a:t>
                </a:r>
              </a:p>
              <a:p>
                <a:pPr eaLnBrk="1" hangingPunct="1">
                  <a:spcBef>
                    <a:spcPct val="0"/>
                  </a:spcBef>
                  <a:buFontTx/>
                  <a:buNone/>
                </a:pPr>
                <a:r>
                  <a:rPr lang="en-US" altLang="en-US" sz="1600"/>
                  <a:t>bd</a:t>
                </a:r>
                <a:r>
                  <a:rPr lang="en-US" altLang="en-US" sz="1600" i="0"/>
                  <a:t> = 20</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72</a:t>
                </a:r>
              </a:p>
              <a:p>
                <a:pPr eaLnBrk="1" hangingPunct="1">
                  <a:spcBef>
                    <a:spcPct val="0"/>
                  </a:spcBef>
                  <a:buFontTx/>
                  <a:buNone/>
                </a:pPr>
                <a:r>
                  <a:rPr lang="en-US" altLang="en-US" sz="1600"/>
                  <a:t>XY</a:t>
                </a:r>
                <a:r>
                  <a:rPr lang="en-US" altLang="en-US" sz="1600" i="0"/>
                  <a:t> = 1890</a:t>
                </a:r>
              </a:p>
            </p:txBody>
          </p:sp>
        </p:grpSp>
        <p:grpSp>
          <p:nvGrpSpPr>
            <p:cNvPr id="47" name="Group 14"/>
            <p:cNvGrpSpPr>
              <a:grpSpLocks/>
            </p:cNvGrpSpPr>
            <p:nvPr/>
          </p:nvGrpSpPr>
          <p:grpSpPr bwMode="auto">
            <a:xfrm>
              <a:off x="76200" y="5867400"/>
              <a:ext cx="762000" cy="914400"/>
              <a:chOff x="1968" y="3072"/>
              <a:chExt cx="480" cy="576"/>
            </a:xfrm>
          </p:grpSpPr>
          <p:sp>
            <p:nvSpPr>
              <p:cNvPr id="48" name="Rectangle 15"/>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9" name="Text Box 16"/>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2</a:t>
                </a:r>
              </a:p>
              <a:p>
                <a:pPr eaLnBrk="1" hangingPunct="1">
                  <a:spcBef>
                    <a:spcPct val="0"/>
                  </a:spcBef>
                  <a:buFontTx/>
                  <a:buNone/>
                </a:pPr>
                <a:r>
                  <a:rPr lang="en-US" altLang="en-US" sz="1600"/>
                  <a:t>Y</a:t>
                </a:r>
                <a:r>
                  <a:rPr lang="en-US" altLang="en-US" sz="1600" i="0"/>
                  <a:t> = 2</a:t>
                </a:r>
              </a:p>
              <a:p>
                <a:pPr eaLnBrk="1" hangingPunct="1">
                  <a:spcBef>
                    <a:spcPct val="0"/>
                  </a:spcBef>
                  <a:buFontTx/>
                  <a:buNone/>
                </a:pPr>
                <a:r>
                  <a:rPr lang="en-US" altLang="en-US" sz="1600"/>
                  <a:t>XY</a:t>
                </a:r>
                <a:r>
                  <a:rPr lang="en-US" altLang="en-US" sz="1600" i="0"/>
                  <a:t>=4</a:t>
                </a:r>
              </a:p>
            </p:txBody>
          </p:sp>
        </p:grpSp>
        <p:grpSp>
          <p:nvGrpSpPr>
            <p:cNvPr id="50" name="Group 17"/>
            <p:cNvGrpSpPr>
              <a:grpSpLocks/>
            </p:cNvGrpSpPr>
            <p:nvPr/>
          </p:nvGrpSpPr>
          <p:grpSpPr bwMode="auto">
            <a:xfrm>
              <a:off x="990600" y="5867400"/>
              <a:ext cx="762000" cy="914400"/>
              <a:chOff x="1968" y="3072"/>
              <a:chExt cx="480" cy="576"/>
            </a:xfrm>
          </p:grpSpPr>
          <p:sp>
            <p:nvSpPr>
              <p:cNvPr id="51" name="Rectangle 18"/>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2" name="Text Box 19"/>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1</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=3</a:t>
                </a:r>
              </a:p>
            </p:txBody>
          </p:sp>
        </p:grpSp>
        <p:grpSp>
          <p:nvGrpSpPr>
            <p:cNvPr id="53" name="Group 20"/>
            <p:cNvGrpSpPr>
              <a:grpSpLocks/>
            </p:cNvGrpSpPr>
            <p:nvPr/>
          </p:nvGrpSpPr>
          <p:grpSpPr bwMode="auto">
            <a:xfrm>
              <a:off x="1905000" y="5867400"/>
              <a:ext cx="814388" cy="914400"/>
              <a:chOff x="1968" y="3072"/>
              <a:chExt cx="513" cy="576"/>
            </a:xfrm>
          </p:grpSpPr>
          <p:sp>
            <p:nvSpPr>
              <p:cNvPr id="54" name="Rectangle 21"/>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5" name="Text Box 22"/>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 </a:t>
                </a:r>
                <a:r>
                  <a:rPr lang="en-US" altLang="en-US" sz="1600" i="0"/>
                  <a:t>= 5</a:t>
                </a:r>
              </a:p>
              <a:p>
                <a:pPr eaLnBrk="1" hangingPunct="1">
                  <a:spcBef>
                    <a:spcPct val="0"/>
                  </a:spcBef>
                  <a:buFontTx/>
                  <a:buNone/>
                </a:pPr>
                <a:r>
                  <a:rPr lang="en-US" altLang="en-US" sz="1600"/>
                  <a:t>XY</a:t>
                </a:r>
                <a:r>
                  <a:rPr lang="en-US" altLang="en-US" sz="1600" i="0"/>
                  <a:t>=15</a:t>
                </a:r>
              </a:p>
            </p:txBody>
          </p:sp>
        </p:grpSp>
        <p:grpSp>
          <p:nvGrpSpPr>
            <p:cNvPr id="56" name="Group 23"/>
            <p:cNvGrpSpPr>
              <a:grpSpLocks/>
            </p:cNvGrpSpPr>
            <p:nvPr/>
          </p:nvGrpSpPr>
          <p:grpSpPr bwMode="auto">
            <a:xfrm>
              <a:off x="3276600" y="5867400"/>
              <a:ext cx="762000" cy="914400"/>
              <a:chOff x="1968" y="3072"/>
              <a:chExt cx="480" cy="576"/>
            </a:xfrm>
          </p:grpSpPr>
          <p:sp>
            <p:nvSpPr>
              <p:cNvPr id="57" name="Rectangle 24"/>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8" name="Text Box 25"/>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a:t>
                </a:r>
                <a:r>
                  <a:rPr lang="en-US" altLang="en-US" sz="1600" i="0"/>
                  <a:t> = 1</a:t>
                </a:r>
              </a:p>
              <a:p>
                <a:pPr eaLnBrk="1" hangingPunct="1">
                  <a:spcBef>
                    <a:spcPct val="0"/>
                  </a:spcBef>
                  <a:buFontTx/>
                  <a:buNone/>
                </a:pPr>
                <a:r>
                  <a:rPr lang="en-US" altLang="en-US" sz="1600"/>
                  <a:t>XY</a:t>
                </a:r>
                <a:r>
                  <a:rPr lang="en-US" altLang="en-US" sz="1600" i="0"/>
                  <a:t>=3</a:t>
                </a:r>
              </a:p>
            </p:txBody>
          </p:sp>
        </p:grpSp>
        <p:grpSp>
          <p:nvGrpSpPr>
            <p:cNvPr id="59" name="Group 26"/>
            <p:cNvGrpSpPr>
              <a:grpSpLocks/>
            </p:cNvGrpSpPr>
            <p:nvPr/>
          </p:nvGrpSpPr>
          <p:grpSpPr bwMode="auto">
            <a:xfrm>
              <a:off x="4191000" y="5867400"/>
              <a:ext cx="762000" cy="914400"/>
              <a:chOff x="1968" y="3072"/>
              <a:chExt cx="480" cy="576"/>
            </a:xfrm>
          </p:grpSpPr>
          <p:sp>
            <p:nvSpPr>
              <p:cNvPr id="60" name="Rectangle 27"/>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1" name="Text Box 28"/>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a:t>
                </a:r>
                <a:r>
                  <a:rPr lang="en-US" altLang="en-US" sz="1600" i="0"/>
                  <a:t> = 2</a:t>
                </a:r>
              </a:p>
              <a:p>
                <a:pPr eaLnBrk="1" hangingPunct="1">
                  <a:spcBef>
                    <a:spcPct val="0"/>
                  </a:spcBef>
                  <a:buFontTx/>
                  <a:buNone/>
                </a:pPr>
                <a:r>
                  <a:rPr lang="en-US" altLang="en-US" sz="1600"/>
                  <a:t>XY</a:t>
                </a:r>
                <a:r>
                  <a:rPr lang="en-US" altLang="en-US" sz="1600" i="0"/>
                  <a:t>=6</a:t>
                </a:r>
              </a:p>
            </p:txBody>
          </p:sp>
        </p:grpSp>
        <p:grpSp>
          <p:nvGrpSpPr>
            <p:cNvPr id="62" name="Group 29"/>
            <p:cNvGrpSpPr>
              <a:grpSpLocks/>
            </p:cNvGrpSpPr>
            <p:nvPr/>
          </p:nvGrpSpPr>
          <p:grpSpPr bwMode="auto">
            <a:xfrm>
              <a:off x="5105400" y="5867400"/>
              <a:ext cx="814388" cy="914400"/>
              <a:chOff x="1968" y="3072"/>
              <a:chExt cx="513" cy="576"/>
            </a:xfrm>
          </p:grpSpPr>
          <p:sp>
            <p:nvSpPr>
              <p:cNvPr id="63" name="Rectangle 30"/>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4" name="Text Box 31"/>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6</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=18</a:t>
                </a:r>
              </a:p>
            </p:txBody>
          </p:sp>
        </p:grpSp>
        <p:grpSp>
          <p:nvGrpSpPr>
            <p:cNvPr id="65" name="Group 32"/>
            <p:cNvGrpSpPr>
              <a:grpSpLocks/>
            </p:cNvGrpSpPr>
            <p:nvPr/>
          </p:nvGrpSpPr>
          <p:grpSpPr bwMode="auto">
            <a:xfrm>
              <a:off x="6470650" y="5867400"/>
              <a:ext cx="814388" cy="914400"/>
              <a:chOff x="1968" y="3072"/>
              <a:chExt cx="513" cy="576"/>
            </a:xfrm>
          </p:grpSpPr>
          <p:sp>
            <p:nvSpPr>
              <p:cNvPr id="66" name="Rectangle 33"/>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7" name="Text Box 34"/>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5</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=15</a:t>
                </a:r>
              </a:p>
            </p:txBody>
          </p:sp>
        </p:grpSp>
        <p:grpSp>
          <p:nvGrpSpPr>
            <p:cNvPr id="68" name="Group 35"/>
            <p:cNvGrpSpPr>
              <a:grpSpLocks/>
            </p:cNvGrpSpPr>
            <p:nvPr/>
          </p:nvGrpSpPr>
          <p:grpSpPr bwMode="auto">
            <a:xfrm>
              <a:off x="7385050" y="5867400"/>
              <a:ext cx="814388" cy="914400"/>
              <a:chOff x="1968" y="3072"/>
              <a:chExt cx="513" cy="576"/>
            </a:xfrm>
          </p:grpSpPr>
          <p:sp>
            <p:nvSpPr>
              <p:cNvPr id="69" name="Rectangle 36"/>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70" name="Text Box 37"/>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4</a:t>
                </a:r>
              </a:p>
              <a:p>
                <a:pPr eaLnBrk="1" hangingPunct="1">
                  <a:spcBef>
                    <a:spcPct val="0"/>
                  </a:spcBef>
                  <a:buFontTx/>
                  <a:buNone/>
                </a:pPr>
                <a:r>
                  <a:rPr lang="en-US" altLang="en-US" sz="1600"/>
                  <a:t>Y</a:t>
                </a:r>
                <a:r>
                  <a:rPr lang="en-US" altLang="en-US" sz="1600" i="0"/>
                  <a:t> = 5</a:t>
                </a:r>
              </a:p>
              <a:p>
                <a:pPr eaLnBrk="1" hangingPunct="1">
                  <a:spcBef>
                    <a:spcPct val="0"/>
                  </a:spcBef>
                  <a:buFontTx/>
                  <a:buNone/>
                </a:pPr>
                <a:r>
                  <a:rPr lang="en-US" altLang="en-US" sz="1600"/>
                  <a:t>XY</a:t>
                </a:r>
                <a:r>
                  <a:rPr lang="en-US" altLang="en-US" sz="1600" i="0"/>
                  <a:t>=20</a:t>
                </a:r>
              </a:p>
            </p:txBody>
          </p:sp>
        </p:grpSp>
        <p:grpSp>
          <p:nvGrpSpPr>
            <p:cNvPr id="71" name="Group 38"/>
            <p:cNvGrpSpPr>
              <a:grpSpLocks/>
            </p:cNvGrpSpPr>
            <p:nvPr/>
          </p:nvGrpSpPr>
          <p:grpSpPr bwMode="auto">
            <a:xfrm>
              <a:off x="8299450" y="5867400"/>
              <a:ext cx="814388" cy="914400"/>
              <a:chOff x="1968" y="3072"/>
              <a:chExt cx="513" cy="576"/>
            </a:xfrm>
          </p:grpSpPr>
          <p:sp>
            <p:nvSpPr>
              <p:cNvPr id="72" name="Rectangle 39"/>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73" name="Text Box 40"/>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9</a:t>
                </a:r>
              </a:p>
              <a:p>
                <a:pPr eaLnBrk="1" hangingPunct="1">
                  <a:spcBef>
                    <a:spcPct val="0"/>
                  </a:spcBef>
                  <a:buFontTx/>
                  <a:buNone/>
                </a:pPr>
                <a:r>
                  <a:rPr lang="en-US" altLang="en-US" sz="1600"/>
                  <a:t>Y </a:t>
                </a:r>
                <a:r>
                  <a:rPr lang="en-US" altLang="en-US" sz="1600" i="0"/>
                  <a:t>= 8</a:t>
                </a:r>
              </a:p>
              <a:p>
                <a:pPr eaLnBrk="1" hangingPunct="1">
                  <a:spcBef>
                    <a:spcPct val="0"/>
                  </a:spcBef>
                  <a:buFontTx/>
                  <a:buNone/>
                </a:pPr>
                <a:r>
                  <a:rPr lang="en-US" altLang="en-US" sz="1600"/>
                  <a:t>XY</a:t>
                </a:r>
                <a:r>
                  <a:rPr lang="en-US" altLang="en-US" sz="1600" i="0"/>
                  <a:t>=72</a:t>
                </a:r>
              </a:p>
            </p:txBody>
          </p:sp>
        </p:grpSp>
        <p:sp>
          <p:nvSpPr>
            <p:cNvPr id="74" name="Line 44"/>
            <p:cNvSpPr>
              <a:spLocks noChangeShapeType="1"/>
            </p:cNvSpPr>
            <p:nvPr/>
          </p:nvSpPr>
          <p:spPr bwMode="auto">
            <a:xfrm>
              <a:off x="4419600" y="3124200"/>
              <a:ext cx="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46"/>
            <p:cNvSpPr>
              <a:spLocks noChangeShapeType="1"/>
            </p:cNvSpPr>
            <p:nvPr/>
          </p:nvSpPr>
          <p:spPr bwMode="auto">
            <a:xfrm>
              <a:off x="4419600" y="3124200"/>
              <a:ext cx="32004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48"/>
            <p:cNvSpPr>
              <a:spLocks noChangeShapeType="1"/>
            </p:cNvSpPr>
            <p:nvPr/>
          </p:nvSpPr>
          <p:spPr bwMode="auto">
            <a:xfrm flipH="1">
              <a:off x="1447800" y="3124200"/>
              <a:ext cx="29718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49"/>
            <p:cNvSpPr>
              <a:spLocks noChangeShapeType="1"/>
            </p:cNvSpPr>
            <p:nvPr/>
          </p:nvSpPr>
          <p:spPr bwMode="auto">
            <a:xfrm flipH="1">
              <a:off x="3810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50"/>
            <p:cNvSpPr>
              <a:spLocks noChangeShapeType="1"/>
            </p:cNvSpPr>
            <p:nvPr/>
          </p:nvSpPr>
          <p:spPr bwMode="auto">
            <a:xfrm flipH="1">
              <a:off x="13716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51"/>
            <p:cNvSpPr>
              <a:spLocks noChangeShapeType="1"/>
            </p:cNvSpPr>
            <p:nvPr/>
          </p:nvSpPr>
          <p:spPr bwMode="auto">
            <a:xfrm>
              <a:off x="14478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52"/>
            <p:cNvSpPr>
              <a:spLocks noChangeShapeType="1"/>
            </p:cNvSpPr>
            <p:nvPr/>
          </p:nvSpPr>
          <p:spPr bwMode="auto">
            <a:xfrm flipH="1">
              <a:off x="35052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53"/>
            <p:cNvSpPr>
              <a:spLocks noChangeShapeType="1"/>
            </p:cNvSpPr>
            <p:nvPr/>
          </p:nvSpPr>
          <p:spPr bwMode="auto">
            <a:xfrm flipH="1">
              <a:off x="44958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54"/>
            <p:cNvSpPr>
              <a:spLocks noChangeShapeType="1"/>
            </p:cNvSpPr>
            <p:nvPr/>
          </p:nvSpPr>
          <p:spPr bwMode="auto">
            <a:xfrm>
              <a:off x="45720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55"/>
            <p:cNvSpPr>
              <a:spLocks noChangeShapeType="1"/>
            </p:cNvSpPr>
            <p:nvPr/>
          </p:nvSpPr>
          <p:spPr bwMode="auto">
            <a:xfrm flipH="1">
              <a:off x="66294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56"/>
            <p:cNvSpPr>
              <a:spLocks noChangeShapeType="1"/>
            </p:cNvSpPr>
            <p:nvPr/>
          </p:nvSpPr>
          <p:spPr bwMode="auto">
            <a:xfrm flipH="1">
              <a:off x="76200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57"/>
            <p:cNvSpPr>
              <a:spLocks noChangeShapeType="1"/>
            </p:cNvSpPr>
            <p:nvPr/>
          </p:nvSpPr>
          <p:spPr bwMode="auto">
            <a:xfrm>
              <a:off x="76962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Text Box 147"/>
            <p:cNvSpPr txBox="1">
              <a:spLocks noChangeArrowheads="1"/>
            </p:cNvSpPr>
            <p:nvPr/>
          </p:nvSpPr>
          <p:spPr bwMode="auto">
            <a:xfrm>
              <a:off x="152400" y="12954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If |X| = |Y| = 1 then return( XY )</a:t>
              </a: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return( e 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br>
                <a:rPr lang="en-US" altLang="en-US" sz="1800" i="0" dirty="0">
                  <a:solidFill>
                    <a:schemeClr val="accent1"/>
                  </a:solidFill>
                </a:rPr>
              </a:br>
              <a:r>
                <a:rPr lang="en-US" altLang="en-US" sz="1800" i="0" dirty="0">
                  <a:solidFill>
                    <a:schemeClr val="accent1"/>
                  </a:solidFill>
                </a:rPr>
                <a:t>            – e - f) 10</a:t>
              </a:r>
              <a:r>
                <a:rPr lang="en-US" altLang="en-US" sz="1800" i="0" baseline="30000" dirty="0">
                  <a:solidFill>
                    <a:schemeClr val="accent1"/>
                  </a:solidFill>
                </a:rPr>
                <a:t>n/2</a:t>
              </a:r>
              <a:r>
                <a:rPr lang="en-US" altLang="en-US" sz="1800" i="0" dirty="0">
                  <a:solidFill>
                    <a:schemeClr val="accent1"/>
                  </a:solidFill>
                </a:rPr>
                <a:t> + f )</a:t>
              </a:r>
            </a:p>
          </p:txBody>
        </p:sp>
      </p:grpSp>
      <p:grpSp>
        <p:nvGrpSpPr>
          <p:cNvPr id="2" name="Group 1"/>
          <p:cNvGrpSpPr/>
          <p:nvPr/>
        </p:nvGrpSpPr>
        <p:grpSpPr>
          <a:xfrm>
            <a:off x="5410200" y="1295400"/>
            <a:ext cx="3810000" cy="1689101"/>
            <a:chOff x="5410200" y="1295400"/>
            <a:chExt cx="3810000" cy="1689101"/>
          </a:xfrm>
        </p:grpSpPr>
        <p:grpSp>
          <p:nvGrpSpPr>
            <p:cNvPr id="89" name="Group 1"/>
            <p:cNvGrpSpPr/>
            <p:nvPr/>
          </p:nvGrpSpPr>
          <p:grpSpPr>
            <a:xfrm>
              <a:off x="7108109" y="2216745"/>
              <a:ext cx="2112091" cy="767756"/>
              <a:chOff x="2133600" y="2209800"/>
              <a:chExt cx="4945063" cy="2514600"/>
            </a:xfrm>
          </p:grpSpPr>
          <p:grpSp>
            <p:nvGrpSpPr>
              <p:cNvPr id="91" name="Group 197"/>
              <p:cNvGrpSpPr>
                <a:grpSpLocks/>
              </p:cNvGrpSpPr>
              <p:nvPr/>
            </p:nvGrpSpPr>
            <p:grpSpPr bwMode="auto">
              <a:xfrm>
                <a:off x="3886200" y="3276600"/>
                <a:ext cx="1181100" cy="1447800"/>
                <a:chOff x="2448" y="2064"/>
                <a:chExt cx="744" cy="912"/>
              </a:xfrm>
            </p:grpSpPr>
            <p:sp>
              <p:nvSpPr>
                <p:cNvPr id="215" name="Freeform 191"/>
                <p:cNvSpPr>
                  <a:spLocks/>
                </p:cNvSpPr>
                <p:nvPr/>
              </p:nvSpPr>
              <p:spPr bwMode="auto">
                <a:xfrm>
                  <a:off x="2810" y="2195"/>
                  <a:ext cx="200" cy="202"/>
                </a:xfrm>
                <a:custGeom>
                  <a:avLst/>
                  <a:gdLst>
                    <a:gd name="T0" fmla="*/ 0 w 600"/>
                    <a:gd name="T1" fmla="*/ 0 h 608"/>
                    <a:gd name="T2" fmla="*/ 0 w 600"/>
                    <a:gd name="T3" fmla="*/ 0 h 608"/>
                    <a:gd name="T4" fmla="*/ 0 w 600"/>
                    <a:gd name="T5" fmla="*/ 0 h 608"/>
                    <a:gd name="T6" fmla="*/ 0 w 600"/>
                    <a:gd name="T7" fmla="*/ 0 h 608"/>
                    <a:gd name="T8" fmla="*/ 0 w 600"/>
                    <a:gd name="T9" fmla="*/ 0 h 608"/>
                    <a:gd name="T10" fmla="*/ 0 w 600"/>
                    <a:gd name="T11" fmla="*/ 0 h 608"/>
                    <a:gd name="T12" fmla="*/ 0 w 600"/>
                    <a:gd name="T13" fmla="*/ 0 h 608"/>
                    <a:gd name="T14" fmla="*/ 0 w 600"/>
                    <a:gd name="T15" fmla="*/ 0 h 608"/>
                    <a:gd name="T16" fmla="*/ 0 w 600"/>
                    <a:gd name="T17" fmla="*/ 0 h 608"/>
                    <a:gd name="T18" fmla="*/ 0 w 600"/>
                    <a:gd name="T19" fmla="*/ 0 h 608"/>
                    <a:gd name="T20" fmla="*/ 0 w 600"/>
                    <a:gd name="T21" fmla="*/ 0 h 608"/>
                    <a:gd name="T22" fmla="*/ 0 w 600"/>
                    <a:gd name="T23" fmla="*/ 0 h 608"/>
                    <a:gd name="T24" fmla="*/ 0 w 600"/>
                    <a:gd name="T25" fmla="*/ 0 h 608"/>
                    <a:gd name="T26" fmla="*/ 0 w 600"/>
                    <a:gd name="T27" fmla="*/ 0 h 608"/>
                    <a:gd name="T28" fmla="*/ 0 w 600"/>
                    <a:gd name="T29" fmla="*/ 0 h 608"/>
                    <a:gd name="T30" fmla="*/ 0 w 600"/>
                    <a:gd name="T31" fmla="*/ 0 h 608"/>
                    <a:gd name="T32" fmla="*/ 0 w 600"/>
                    <a:gd name="T33" fmla="*/ 0 h 608"/>
                    <a:gd name="T34" fmla="*/ 0 w 600"/>
                    <a:gd name="T35" fmla="*/ 0 h 608"/>
                    <a:gd name="T36" fmla="*/ 0 w 600"/>
                    <a:gd name="T37" fmla="*/ 0 h 608"/>
                    <a:gd name="T38" fmla="*/ 0 w 600"/>
                    <a:gd name="T39" fmla="*/ 0 h 608"/>
                    <a:gd name="T40" fmla="*/ 0 w 600"/>
                    <a:gd name="T41" fmla="*/ 0 h 608"/>
                    <a:gd name="T42" fmla="*/ 0 w 600"/>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92"/>
                <p:cNvSpPr>
                  <a:spLocks/>
                </p:cNvSpPr>
                <p:nvPr/>
              </p:nvSpPr>
              <p:spPr bwMode="auto">
                <a:xfrm>
                  <a:off x="2712" y="2413"/>
                  <a:ext cx="206" cy="361"/>
                </a:xfrm>
                <a:custGeom>
                  <a:avLst/>
                  <a:gdLst>
                    <a:gd name="T0" fmla="*/ 0 w 619"/>
                    <a:gd name="T1" fmla="*/ 0 h 1085"/>
                    <a:gd name="T2" fmla="*/ 0 w 619"/>
                    <a:gd name="T3" fmla="*/ 0 h 1085"/>
                    <a:gd name="T4" fmla="*/ 0 w 619"/>
                    <a:gd name="T5" fmla="*/ 0 h 1085"/>
                    <a:gd name="T6" fmla="*/ 0 w 619"/>
                    <a:gd name="T7" fmla="*/ 0 h 1085"/>
                    <a:gd name="T8" fmla="*/ 0 w 619"/>
                    <a:gd name="T9" fmla="*/ 0 h 1085"/>
                    <a:gd name="T10" fmla="*/ 0 w 619"/>
                    <a:gd name="T11" fmla="*/ 0 h 1085"/>
                    <a:gd name="T12" fmla="*/ 0 w 619"/>
                    <a:gd name="T13" fmla="*/ 0 h 1085"/>
                    <a:gd name="T14" fmla="*/ 0 w 619"/>
                    <a:gd name="T15" fmla="*/ 0 h 1085"/>
                    <a:gd name="T16" fmla="*/ 0 w 619"/>
                    <a:gd name="T17" fmla="*/ 0 h 1085"/>
                    <a:gd name="T18" fmla="*/ 0 w 619"/>
                    <a:gd name="T19" fmla="*/ 0 h 1085"/>
                    <a:gd name="T20" fmla="*/ 0 w 619"/>
                    <a:gd name="T21" fmla="*/ 0 h 1085"/>
                    <a:gd name="T22" fmla="*/ 0 w 619"/>
                    <a:gd name="T23" fmla="*/ 0 h 1085"/>
                    <a:gd name="T24" fmla="*/ 0 w 619"/>
                    <a:gd name="T25" fmla="*/ 0 h 1085"/>
                    <a:gd name="T26" fmla="*/ 0 w 619"/>
                    <a:gd name="T27" fmla="*/ 0 h 1085"/>
                    <a:gd name="T28" fmla="*/ 0 w 619"/>
                    <a:gd name="T29" fmla="*/ 0 h 1085"/>
                    <a:gd name="T30" fmla="*/ 0 w 619"/>
                    <a:gd name="T31" fmla="*/ 0 h 1085"/>
                    <a:gd name="T32" fmla="*/ 0 w 619"/>
                    <a:gd name="T33" fmla="*/ 0 h 1085"/>
                    <a:gd name="T34" fmla="*/ 0 w 619"/>
                    <a:gd name="T35" fmla="*/ 0 h 1085"/>
                    <a:gd name="T36" fmla="*/ 0 w 619"/>
                    <a:gd name="T37" fmla="*/ 0 h 1085"/>
                    <a:gd name="T38" fmla="*/ 0 w 619"/>
                    <a:gd name="T39" fmla="*/ 0 h 1085"/>
                    <a:gd name="T40" fmla="*/ 0 w 619"/>
                    <a:gd name="T41" fmla="*/ 0 h 1085"/>
                    <a:gd name="T42" fmla="*/ 0 w 619"/>
                    <a:gd name="T43" fmla="*/ 0 h 1085"/>
                    <a:gd name="T44" fmla="*/ 0 w 619"/>
                    <a:gd name="T45" fmla="*/ 0 h 1085"/>
                    <a:gd name="T46" fmla="*/ 0 w 619"/>
                    <a:gd name="T47" fmla="*/ 0 h 1085"/>
                    <a:gd name="T48" fmla="*/ 0 w 619"/>
                    <a:gd name="T49" fmla="*/ 0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93"/>
                <p:cNvSpPr>
                  <a:spLocks/>
                </p:cNvSpPr>
                <p:nvPr/>
              </p:nvSpPr>
              <p:spPr bwMode="auto">
                <a:xfrm>
                  <a:off x="2726" y="2706"/>
                  <a:ext cx="261" cy="270"/>
                </a:xfrm>
                <a:custGeom>
                  <a:avLst/>
                  <a:gdLst>
                    <a:gd name="T0" fmla="*/ 0 w 782"/>
                    <a:gd name="T1" fmla="*/ 0 h 808"/>
                    <a:gd name="T2" fmla="*/ 0 w 782"/>
                    <a:gd name="T3" fmla="*/ 0 h 808"/>
                    <a:gd name="T4" fmla="*/ 0 w 782"/>
                    <a:gd name="T5" fmla="*/ 0 h 808"/>
                    <a:gd name="T6" fmla="*/ 0 w 782"/>
                    <a:gd name="T7" fmla="*/ 0 h 808"/>
                    <a:gd name="T8" fmla="*/ 0 w 782"/>
                    <a:gd name="T9" fmla="*/ 0 h 808"/>
                    <a:gd name="T10" fmla="*/ 0 w 782"/>
                    <a:gd name="T11" fmla="*/ 0 h 808"/>
                    <a:gd name="T12" fmla="*/ 0 w 782"/>
                    <a:gd name="T13" fmla="*/ 0 h 808"/>
                    <a:gd name="T14" fmla="*/ 0 w 782"/>
                    <a:gd name="T15" fmla="*/ 0 h 808"/>
                    <a:gd name="T16" fmla="*/ 0 w 782"/>
                    <a:gd name="T17" fmla="*/ 0 h 808"/>
                    <a:gd name="T18" fmla="*/ 0 w 782"/>
                    <a:gd name="T19" fmla="*/ 0 h 808"/>
                    <a:gd name="T20" fmla="*/ 0 w 782"/>
                    <a:gd name="T21" fmla="*/ 0 h 808"/>
                    <a:gd name="T22" fmla="*/ 0 w 782"/>
                    <a:gd name="T23" fmla="*/ 0 h 808"/>
                    <a:gd name="T24" fmla="*/ 0 w 782"/>
                    <a:gd name="T25" fmla="*/ 0 h 808"/>
                    <a:gd name="T26" fmla="*/ 0 w 782"/>
                    <a:gd name="T27" fmla="*/ 0 h 808"/>
                    <a:gd name="T28" fmla="*/ 0 w 782"/>
                    <a:gd name="T29" fmla="*/ 0 h 808"/>
                    <a:gd name="T30" fmla="*/ 0 w 782"/>
                    <a:gd name="T31" fmla="*/ 0 h 808"/>
                    <a:gd name="T32" fmla="*/ 0 w 782"/>
                    <a:gd name="T33" fmla="*/ 0 h 808"/>
                    <a:gd name="T34" fmla="*/ 0 w 782"/>
                    <a:gd name="T35" fmla="*/ 0 h 808"/>
                    <a:gd name="T36" fmla="*/ 0 w 782"/>
                    <a:gd name="T37" fmla="*/ 0 h 808"/>
                    <a:gd name="T38" fmla="*/ 0 w 782"/>
                    <a:gd name="T39" fmla="*/ 0 h 808"/>
                    <a:gd name="T40" fmla="*/ 0 w 782"/>
                    <a:gd name="T41" fmla="*/ 0 h 808"/>
                    <a:gd name="T42" fmla="*/ 0 w 782"/>
                    <a:gd name="T43" fmla="*/ 0 h 808"/>
                    <a:gd name="T44" fmla="*/ 0 w 782"/>
                    <a:gd name="T45" fmla="*/ 0 h 808"/>
                    <a:gd name="T46" fmla="*/ 0 w 782"/>
                    <a:gd name="T47" fmla="*/ 0 h 808"/>
                    <a:gd name="T48" fmla="*/ 0 w 782"/>
                    <a:gd name="T49" fmla="*/ 0 h 808"/>
                    <a:gd name="T50" fmla="*/ 0 w 782"/>
                    <a:gd name="T51" fmla="*/ 0 h 808"/>
                    <a:gd name="T52" fmla="*/ 0 w 782"/>
                    <a:gd name="T53" fmla="*/ 0 h 808"/>
                    <a:gd name="T54" fmla="*/ 0 w 782"/>
                    <a:gd name="T55" fmla="*/ 0 h 808"/>
                    <a:gd name="T56" fmla="*/ 0 w 782"/>
                    <a:gd name="T57" fmla="*/ 0 h 808"/>
                    <a:gd name="T58" fmla="*/ 0 w 782"/>
                    <a:gd name="T59" fmla="*/ 0 h 808"/>
                    <a:gd name="T60" fmla="*/ 0 w 782"/>
                    <a:gd name="T61" fmla="*/ 0 h 808"/>
                    <a:gd name="T62" fmla="*/ 0 w 782"/>
                    <a:gd name="T63" fmla="*/ 0 h 808"/>
                    <a:gd name="T64" fmla="*/ 0 w 782"/>
                    <a:gd name="T65" fmla="*/ 0 h 808"/>
                    <a:gd name="T66" fmla="*/ 0 w 782"/>
                    <a:gd name="T67" fmla="*/ 0 h 808"/>
                    <a:gd name="T68" fmla="*/ 0 w 782"/>
                    <a:gd name="T69" fmla="*/ 0 h 808"/>
                    <a:gd name="T70" fmla="*/ 0 w 782"/>
                    <a:gd name="T71" fmla="*/ 0 h 808"/>
                    <a:gd name="T72" fmla="*/ 0 w 782"/>
                    <a:gd name="T73" fmla="*/ 0 h 808"/>
                    <a:gd name="T74" fmla="*/ 0 w 782"/>
                    <a:gd name="T75" fmla="*/ 0 h 808"/>
                    <a:gd name="T76" fmla="*/ 0 w 782"/>
                    <a:gd name="T77" fmla="*/ 0 h 808"/>
                    <a:gd name="T78" fmla="*/ 0 w 782"/>
                    <a:gd name="T79" fmla="*/ 0 h 808"/>
                    <a:gd name="T80" fmla="*/ 0 w 782"/>
                    <a:gd name="T81" fmla="*/ 0 h 808"/>
                    <a:gd name="T82" fmla="*/ 0 w 782"/>
                    <a:gd name="T83" fmla="*/ 0 h 808"/>
                    <a:gd name="T84" fmla="*/ 0 w 782"/>
                    <a:gd name="T85" fmla="*/ 0 h 808"/>
                    <a:gd name="T86" fmla="*/ 0 w 782"/>
                    <a:gd name="T87" fmla="*/ 0 h 808"/>
                    <a:gd name="T88" fmla="*/ 0 w 782"/>
                    <a:gd name="T89" fmla="*/ 0 h 808"/>
                    <a:gd name="T90" fmla="*/ 0 w 782"/>
                    <a:gd name="T91" fmla="*/ 0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94"/>
                <p:cNvSpPr>
                  <a:spLocks/>
                </p:cNvSpPr>
                <p:nvPr/>
              </p:nvSpPr>
              <p:spPr bwMode="auto">
                <a:xfrm>
                  <a:off x="2448" y="2645"/>
                  <a:ext cx="331" cy="256"/>
                </a:xfrm>
                <a:custGeom>
                  <a:avLst/>
                  <a:gdLst>
                    <a:gd name="T0" fmla="*/ 0 w 992"/>
                    <a:gd name="T1" fmla="*/ 0 h 770"/>
                    <a:gd name="T2" fmla="*/ 0 w 992"/>
                    <a:gd name="T3" fmla="*/ 0 h 770"/>
                    <a:gd name="T4" fmla="*/ 0 w 992"/>
                    <a:gd name="T5" fmla="*/ 0 h 770"/>
                    <a:gd name="T6" fmla="*/ 0 w 992"/>
                    <a:gd name="T7" fmla="*/ 0 h 770"/>
                    <a:gd name="T8" fmla="*/ 0 w 992"/>
                    <a:gd name="T9" fmla="*/ 0 h 770"/>
                    <a:gd name="T10" fmla="*/ 0 w 992"/>
                    <a:gd name="T11" fmla="*/ 0 h 770"/>
                    <a:gd name="T12" fmla="*/ 0 w 992"/>
                    <a:gd name="T13" fmla="*/ 0 h 770"/>
                    <a:gd name="T14" fmla="*/ 0 w 992"/>
                    <a:gd name="T15" fmla="*/ 0 h 770"/>
                    <a:gd name="T16" fmla="*/ 0 w 992"/>
                    <a:gd name="T17" fmla="*/ 0 h 770"/>
                    <a:gd name="T18" fmla="*/ 0 w 992"/>
                    <a:gd name="T19" fmla="*/ 0 h 770"/>
                    <a:gd name="T20" fmla="*/ 0 w 992"/>
                    <a:gd name="T21" fmla="*/ 0 h 770"/>
                    <a:gd name="T22" fmla="*/ 0 w 992"/>
                    <a:gd name="T23" fmla="*/ 0 h 770"/>
                    <a:gd name="T24" fmla="*/ 0 w 992"/>
                    <a:gd name="T25" fmla="*/ 0 h 770"/>
                    <a:gd name="T26" fmla="*/ 0 w 992"/>
                    <a:gd name="T27" fmla="*/ 0 h 770"/>
                    <a:gd name="T28" fmla="*/ 0 w 992"/>
                    <a:gd name="T29" fmla="*/ 0 h 770"/>
                    <a:gd name="T30" fmla="*/ 0 w 992"/>
                    <a:gd name="T31" fmla="*/ 0 h 770"/>
                    <a:gd name="T32" fmla="*/ 0 w 992"/>
                    <a:gd name="T33" fmla="*/ 0 h 770"/>
                    <a:gd name="T34" fmla="*/ 0 w 992"/>
                    <a:gd name="T35" fmla="*/ 0 h 770"/>
                    <a:gd name="T36" fmla="*/ 0 w 992"/>
                    <a:gd name="T37" fmla="*/ 0 h 770"/>
                    <a:gd name="T38" fmla="*/ 0 w 992"/>
                    <a:gd name="T39" fmla="*/ 0 h 770"/>
                    <a:gd name="T40" fmla="*/ 0 w 992"/>
                    <a:gd name="T41" fmla="*/ 0 h 770"/>
                    <a:gd name="T42" fmla="*/ 0 w 992"/>
                    <a:gd name="T43" fmla="*/ 0 h 770"/>
                    <a:gd name="T44" fmla="*/ 0 w 992"/>
                    <a:gd name="T45" fmla="*/ 0 h 770"/>
                    <a:gd name="T46" fmla="*/ 0 w 992"/>
                    <a:gd name="T47" fmla="*/ 0 h 770"/>
                    <a:gd name="T48" fmla="*/ 0 w 992"/>
                    <a:gd name="T49" fmla="*/ 0 h 770"/>
                    <a:gd name="T50" fmla="*/ 0 w 992"/>
                    <a:gd name="T51" fmla="*/ 0 h 770"/>
                    <a:gd name="T52" fmla="*/ 0 w 992"/>
                    <a:gd name="T53" fmla="*/ 0 h 770"/>
                    <a:gd name="T54" fmla="*/ 0 w 992"/>
                    <a:gd name="T55" fmla="*/ 0 h 770"/>
                    <a:gd name="T56" fmla="*/ 0 w 992"/>
                    <a:gd name="T57" fmla="*/ 0 h 770"/>
                    <a:gd name="T58" fmla="*/ 0 w 992"/>
                    <a:gd name="T59" fmla="*/ 0 h 770"/>
                    <a:gd name="T60" fmla="*/ 0 w 992"/>
                    <a:gd name="T61" fmla="*/ 0 h 770"/>
                    <a:gd name="T62" fmla="*/ 0 w 992"/>
                    <a:gd name="T63" fmla="*/ 0 h 770"/>
                    <a:gd name="T64" fmla="*/ 0 w 992"/>
                    <a:gd name="T65" fmla="*/ 0 h 770"/>
                    <a:gd name="T66" fmla="*/ 0 w 992"/>
                    <a:gd name="T67" fmla="*/ 0 h 770"/>
                    <a:gd name="T68" fmla="*/ 0 w 992"/>
                    <a:gd name="T69" fmla="*/ 0 h 770"/>
                    <a:gd name="T70" fmla="*/ 0 w 992"/>
                    <a:gd name="T71" fmla="*/ 0 h 770"/>
                    <a:gd name="T72" fmla="*/ 0 w 992"/>
                    <a:gd name="T73" fmla="*/ 0 h 770"/>
                    <a:gd name="T74" fmla="*/ 0 w 992"/>
                    <a:gd name="T75" fmla="*/ 0 h 770"/>
                    <a:gd name="T76" fmla="*/ 0 w 992"/>
                    <a:gd name="T77" fmla="*/ 0 h 770"/>
                    <a:gd name="T78" fmla="*/ 0 w 992"/>
                    <a:gd name="T79" fmla="*/ 0 h 770"/>
                    <a:gd name="T80" fmla="*/ 0 w 992"/>
                    <a:gd name="T81" fmla="*/ 0 h 770"/>
                    <a:gd name="T82" fmla="*/ 0 w 992"/>
                    <a:gd name="T83" fmla="*/ 0 h 770"/>
                    <a:gd name="T84" fmla="*/ 0 w 992"/>
                    <a:gd name="T85" fmla="*/ 0 h 770"/>
                    <a:gd name="T86" fmla="*/ 0 w 992"/>
                    <a:gd name="T87" fmla="*/ 0 h 770"/>
                    <a:gd name="T88" fmla="*/ 0 w 992"/>
                    <a:gd name="T89" fmla="*/ 0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95"/>
                <p:cNvSpPr>
                  <a:spLocks/>
                </p:cNvSpPr>
                <p:nvPr/>
              </p:nvSpPr>
              <p:spPr bwMode="auto">
                <a:xfrm>
                  <a:off x="2605" y="2064"/>
                  <a:ext cx="233" cy="405"/>
                </a:xfrm>
                <a:custGeom>
                  <a:avLst/>
                  <a:gdLst>
                    <a:gd name="T0" fmla="*/ 0 w 699"/>
                    <a:gd name="T1" fmla="*/ 0 h 1216"/>
                    <a:gd name="T2" fmla="*/ 0 w 699"/>
                    <a:gd name="T3" fmla="*/ 0 h 1216"/>
                    <a:gd name="T4" fmla="*/ 0 w 699"/>
                    <a:gd name="T5" fmla="*/ 0 h 1216"/>
                    <a:gd name="T6" fmla="*/ 0 w 699"/>
                    <a:gd name="T7" fmla="*/ 0 h 1216"/>
                    <a:gd name="T8" fmla="*/ 0 w 699"/>
                    <a:gd name="T9" fmla="*/ 0 h 1216"/>
                    <a:gd name="T10" fmla="*/ 0 w 699"/>
                    <a:gd name="T11" fmla="*/ 0 h 1216"/>
                    <a:gd name="T12" fmla="*/ 0 w 699"/>
                    <a:gd name="T13" fmla="*/ 0 h 1216"/>
                    <a:gd name="T14" fmla="*/ 0 w 699"/>
                    <a:gd name="T15" fmla="*/ 0 h 1216"/>
                    <a:gd name="T16" fmla="*/ 0 w 699"/>
                    <a:gd name="T17" fmla="*/ 0 h 1216"/>
                    <a:gd name="T18" fmla="*/ 0 w 699"/>
                    <a:gd name="T19" fmla="*/ 0 h 1216"/>
                    <a:gd name="T20" fmla="*/ 0 w 699"/>
                    <a:gd name="T21" fmla="*/ 0 h 1216"/>
                    <a:gd name="T22" fmla="*/ 0 w 699"/>
                    <a:gd name="T23" fmla="*/ 0 h 1216"/>
                    <a:gd name="T24" fmla="*/ 0 w 699"/>
                    <a:gd name="T25" fmla="*/ 0 h 1216"/>
                    <a:gd name="T26" fmla="*/ 0 w 699"/>
                    <a:gd name="T27" fmla="*/ 0 h 1216"/>
                    <a:gd name="T28" fmla="*/ 0 w 699"/>
                    <a:gd name="T29" fmla="*/ 0 h 1216"/>
                    <a:gd name="T30" fmla="*/ 0 w 699"/>
                    <a:gd name="T31" fmla="*/ 0 h 1216"/>
                    <a:gd name="T32" fmla="*/ 0 w 699"/>
                    <a:gd name="T33" fmla="*/ 0 h 1216"/>
                    <a:gd name="T34" fmla="*/ 0 w 699"/>
                    <a:gd name="T35" fmla="*/ 0 h 1216"/>
                    <a:gd name="T36" fmla="*/ 0 w 699"/>
                    <a:gd name="T37" fmla="*/ 0 h 1216"/>
                    <a:gd name="T38" fmla="*/ 0 w 699"/>
                    <a:gd name="T39" fmla="*/ 0 h 1216"/>
                    <a:gd name="T40" fmla="*/ 0 w 699"/>
                    <a:gd name="T41" fmla="*/ 0 h 1216"/>
                    <a:gd name="T42" fmla="*/ 0 w 699"/>
                    <a:gd name="T43" fmla="*/ 0 h 1216"/>
                    <a:gd name="T44" fmla="*/ 0 w 699"/>
                    <a:gd name="T45" fmla="*/ 0 h 1216"/>
                    <a:gd name="T46" fmla="*/ 0 w 699"/>
                    <a:gd name="T47" fmla="*/ 0 h 1216"/>
                    <a:gd name="T48" fmla="*/ 0 w 699"/>
                    <a:gd name="T49" fmla="*/ 0 h 1216"/>
                    <a:gd name="T50" fmla="*/ 0 w 699"/>
                    <a:gd name="T51" fmla="*/ 0 h 1216"/>
                    <a:gd name="T52" fmla="*/ 0 w 699"/>
                    <a:gd name="T53" fmla="*/ 0 h 1216"/>
                    <a:gd name="T54" fmla="*/ 0 w 699"/>
                    <a:gd name="T55" fmla="*/ 0 h 1216"/>
                    <a:gd name="T56" fmla="*/ 0 w 699"/>
                    <a:gd name="T57" fmla="*/ 0 h 1216"/>
                    <a:gd name="T58" fmla="*/ 0 w 699"/>
                    <a:gd name="T59" fmla="*/ 0 h 1216"/>
                    <a:gd name="T60" fmla="*/ 0 w 699"/>
                    <a:gd name="T61" fmla="*/ 0 h 1216"/>
                    <a:gd name="T62" fmla="*/ 0 w 699"/>
                    <a:gd name="T63" fmla="*/ 0 h 1216"/>
                    <a:gd name="T64" fmla="*/ 0 w 699"/>
                    <a:gd name="T65" fmla="*/ 0 h 1216"/>
                    <a:gd name="T66" fmla="*/ 0 w 699"/>
                    <a:gd name="T67" fmla="*/ 0 h 1216"/>
                    <a:gd name="T68" fmla="*/ 0 w 699"/>
                    <a:gd name="T69" fmla="*/ 0 h 1216"/>
                    <a:gd name="T70" fmla="*/ 0 w 699"/>
                    <a:gd name="T71" fmla="*/ 0 h 1216"/>
                    <a:gd name="T72" fmla="*/ 0 w 699"/>
                    <a:gd name="T73" fmla="*/ 0 h 1216"/>
                    <a:gd name="T74" fmla="*/ 0 w 699"/>
                    <a:gd name="T75" fmla="*/ 0 h 1216"/>
                    <a:gd name="T76" fmla="*/ 0 w 699"/>
                    <a:gd name="T77" fmla="*/ 0 h 1216"/>
                    <a:gd name="T78" fmla="*/ 0 w 699"/>
                    <a:gd name="T79" fmla="*/ 0 h 1216"/>
                    <a:gd name="T80" fmla="*/ 0 w 699"/>
                    <a:gd name="T81" fmla="*/ 0 h 1216"/>
                    <a:gd name="T82" fmla="*/ 0 w 699"/>
                    <a:gd name="T83" fmla="*/ 0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96"/>
                <p:cNvSpPr>
                  <a:spLocks/>
                </p:cNvSpPr>
                <p:nvPr/>
              </p:nvSpPr>
              <p:spPr bwMode="auto">
                <a:xfrm>
                  <a:off x="2887" y="2100"/>
                  <a:ext cx="305" cy="379"/>
                </a:xfrm>
                <a:custGeom>
                  <a:avLst/>
                  <a:gdLst>
                    <a:gd name="T0" fmla="*/ 0 w 915"/>
                    <a:gd name="T1" fmla="*/ 0 h 1139"/>
                    <a:gd name="T2" fmla="*/ 0 w 915"/>
                    <a:gd name="T3" fmla="*/ 0 h 1139"/>
                    <a:gd name="T4" fmla="*/ 0 w 915"/>
                    <a:gd name="T5" fmla="*/ 0 h 1139"/>
                    <a:gd name="T6" fmla="*/ 0 w 915"/>
                    <a:gd name="T7" fmla="*/ 0 h 1139"/>
                    <a:gd name="T8" fmla="*/ 0 w 915"/>
                    <a:gd name="T9" fmla="*/ 0 h 1139"/>
                    <a:gd name="T10" fmla="*/ 0 w 915"/>
                    <a:gd name="T11" fmla="*/ 0 h 1139"/>
                    <a:gd name="T12" fmla="*/ 0 w 915"/>
                    <a:gd name="T13" fmla="*/ 0 h 1139"/>
                    <a:gd name="T14" fmla="*/ 0 w 915"/>
                    <a:gd name="T15" fmla="*/ 0 h 1139"/>
                    <a:gd name="T16" fmla="*/ 0 w 915"/>
                    <a:gd name="T17" fmla="*/ 0 h 1139"/>
                    <a:gd name="T18" fmla="*/ 0 w 915"/>
                    <a:gd name="T19" fmla="*/ 0 h 1139"/>
                    <a:gd name="T20" fmla="*/ 0 w 915"/>
                    <a:gd name="T21" fmla="*/ 0 h 1139"/>
                    <a:gd name="T22" fmla="*/ 0 w 915"/>
                    <a:gd name="T23" fmla="*/ 0 h 1139"/>
                    <a:gd name="T24" fmla="*/ 0 w 915"/>
                    <a:gd name="T25" fmla="*/ 0 h 1139"/>
                    <a:gd name="T26" fmla="*/ 0 w 915"/>
                    <a:gd name="T27" fmla="*/ 0 h 1139"/>
                    <a:gd name="T28" fmla="*/ 0 w 915"/>
                    <a:gd name="T29" fmla="*/ 0 h 1139"/>
                    <a:gd name="T30" fmla="*/ 0 w 915"/>
                    <a:gd name="T31" fmla="*/ 0 h 1139"/>
                    <a:gd name="T32" fmla="*/ 0 w 915"/>
                    <a:gd name="T33" fmla="*/ 0 h 1139"/>
                    <a:gd name="T34" fmla="*/ 0 w 915"/>
                    <a:gd name="T35" fmla="*/ 0 h 1139"/>
                    <a:gd name="T36" fmla="*/ 0 w 915"/>
                    <a:gd name="T37" fmla="*/ 0 h 1139"/>
                    <a:gd name="T38" fmla="*/ 0 w 915"/>
                    <a:gd name="T39" fmla="*/ 0 h 1139"/>
                    <a:gd name="T40" fmla="*/ 0 w 915"/>
                    <a:gd name="T41" fmla="*/ 0 h 1139"/>
                    <a:gd name="T42" fmla="*/ 0 w 915"/>
                    <a:gd name="T43" fmla="*/ 0 h 1139"/>
                    <a:gd name="T44" fmla="*/ 0 w 915"/>
                    <a:gd name="T45" fmla="*/ 0 h 1139"/>
                    <a:gd name="T46" fmla="*/ 0 w 915"/>
                    <a:gd name="T47" fmla="*/ 0 h 1139"/>
                    <a:gd name="T48" fmla="*/ 0 w 915"/>
                    <a:gd name="T49" fmla="*/ 0 h 1139"/>
                    <a:gd name="T50" fmla="*/ 0 w 915"/>
                    <a:gd name="T51" fmla="*/ 0 h 1139"/>
                    <a:gd name="T52" fmla="*/ 0 w 915"/>
                    <a:gd name="T53" fmla="*/ 0 h 1139"/>
                    <a:gd name="T54" fmla="*/ 0 w 915"/>
                    <a:gd name="T55" fmla="*/ 0 h 1139"/>
                    <a:gd name="T56" fmla="*/ 0 w 915"/>
                    <a:gd name="T57" fmla="*/ 0 h 1139"/>
                    <a:gd name="T58" fmla="*/ 0 w 915"/>
                    <a:gd name="T59" fmla="*/ 0 h 1139"/>
                    <a:gd name="T60" fmla="*/ 0 w 915"/>
                    <a:gd name="T61" fmla="*/ 0 h 1139"/>
                    <a:gd name="T62" fmla="*/ 0 w 915"/>
                    <a:gd name="T63" fmla="*/ 0 h 1139"/>
                    <a:gd name="T64" fmla="*/ 0 w 915"/>
                    <a:gd name="T65" fmla="*/ 0 h 1139"/>
                    <a:gd name="T66" fmla="*/ 0 w 915"/>
                    <a:gd name="T67" fmla="*/ 0 h 1139"/>
                    <a:gd name="T68" fmla="*/ 0 w 915"/>
                    <a:gd name="T69" fmla="*/ 0 h 1139"/>
                    <a:gd name="T70" fmla="*/ 0 w 915"/>
                    <a:gd name="T71" fmla="*/ 0 h 1139"/>
                    <a:gd name="T72" fmla="*/ 0 w 915"/>
                    <a:gd name="T73" fmla="*/ 0 h 1139"/>
                    <a:gd name="T74" fmla="*/ 0 w 915"/>
                    <a:gd name="T75" fmla="*/ 0 h 1139"/>
                    <a:gd name="T76" fmla="*/ 0 w 915"/>
                    <a:gd name="T77" fmla="*/ 0 h 1139"/>
                    <a:gd name="T78" fmla="*/ 0 w 915"/>
                    <a:gd name="T79" fmla="*/ 0 h 1139"/>
                    <a:gd name="T80" fmla="*/ 0 w 915"/>
                    <a:gd name="T81" fmla="*/ 0 h 1139"/>
                    <a:gd name="T82" fmla="*/ 0 w 915"/>
                    <a:gd name="T83" fmla="*/ 0 h 1139"/>
                    <a:gd name="T84" fmla="*/ 0 w 915"/>
                    <a:gd name="T85" fmla="*/ 0 h 1139"/>
                    <a:gd name="T86" fmla="*/ 0 w 915"/>
                    <a:gd name="T87" fmla="*/ 0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92" name="Picture 10" descr="na0147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209800"/>
                <a:ext cx="18811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oup 190"/>
              <p:cNvGrpSpPr>
                <a:grpSpLocks/>
              </p:cNvGrpSpPr>
              <p:nvPr/>
            </p:nvGrpSpPr>
            <p:grpSpPr bwMode="auto">
              <a:xfrm flipH="1">
                <a:off x="5562600" y="3505200"/>
                <a:ext cx="1516063" cy="1141413"/>
                <a:chOff x="3744" y="2740"/>
                <a:chExt cx="955" cy="719"/>
              </a:xfrm>
            </p:grpSpPr>
            <p:sp>
              <p:nvSpPr>
                <p:cNvPr id="150" name="Freeform 125"/>
                <p:cNvSpPr>
                  <a:spLocks/>
                </p:cNvSpPr>
                <p:nvPr/>
              </p:nvSpPr>
              <p:spPr bwMode="auto">
                <a:xfrm>
                  <a:off x="3744" y="2740"/>
                  <a:ext cx="955" cy="673"/>
                </a:xfrm>
                <a:custGeom>
                  <a:avLst/>
                  <a:gdLst>
                    <a:gd name="T0" fmla="*/ 0 w 3819"/>
                    <a:gd name="T1" fmla="*/ 0 h 2690"/>
                    <a:gd name="T2" fmla="*/ 0 w 3819"/>
                    <a:gd name="T3" fmla="*/ 0 h 2690"/>
                    <a:gd name="T4" fmla="*/ 0 w 3819"/>
                    <a:gd name="T5" fmla="*/ 0 h 2690"/>
                    <a:gd name="T6" fmla="*/ 0 w 3819"/>
                    <a:gd name="T7" fmla="*/ 0 h 2690"/>
                    <a:gd name="T8" fmla="*/ 0 w 3819"/>
                    <a:gd name="T9" fmla="*/ 0 h 2690"/>
                    <a:gd name="T10" fmla="*/ 0 w 3819"/>
                    <a:gd name="T11" fmla="*/ 0 h 2690"/>
                    <a:gd name="T12" fmla="*/ 0 w 3819"/>
                    <a:gd name="T13" fmla="*/ 0 h 2690"/>
                    <a:gd name="T14" fmla="*/ 0 w 3819"/>
                    <a:gd name="T15" fmla="*/ 0 h 2690"/>
                    <a:gd name="T16" fmla="*/ 0 w 3819"/>
                    <a:gd name="T17" fmla="*/ 0 h 2690"/>
                    <a:gd name="T18" fmla="*/ 0 w 3819"/>
                    <a:gd name="T19" fmla="*/ 0 h 2690"/>
                    <a:gd name="T20" fmla="*/ 0 w 3819"/>
                    <a:gd name="T21" fmla="*/ 0 h 2690"/>
                    <a:gd name="T22" fmla="*/ 0 w 3819"/>
                    <a:gd name="T23" fmla="*/ 0 h 2690"/>
                    <a:gd name="T24" fmla="*/ 0 w 3819"/>
                    <a:gd name="T25" fmla="*/ 0 h 2690"/>
                    <a:gd name="T26" fmla="*/ 0 w 3819"/>
                    <a:gd name="T27" fmla="*/ 0 h 2690"/>
                    <a:gd name="T28" fmla="*/ 0 w 3819"/>
                    <a:gd name="T29" fmla="*/ 0 h 2690"/>
                    <a:gd name="T30" fmla="*/ 0 w 3819"/>
                    <a:gd name="T31" fmla="*/ 0 h 2690"/>
                    <a:gd name="T32" fmla="*/ 0 w 3819"/>
                    <a:gd name="T33" fmla="*/ 0 h 2690"/>
                    <a:gd name="T34" fmla="*/ 0 w 3819"/>
                    <a:gd name="T35" fmla="*/ 0 h 2690"/>
                    <a:gd name="T36" fmla="*/ 0 w 3819"/>
                    <a:gd name="T37" fmla="*/ 0 h 2690"/>
                    <a:gd name="T38" fmla="*/ 0 w 3819"/>
                    <a:gd name="T39" fmla="*/ 0 h 2690"/>
                    <a:gd name="T40" fmla="*/ 0 w 3819"/>
                    <a:gd name="T41" fmla="*/ 0 h 2690"/>
                    <a:gd name="T42" fmla="*/ 0 w 3819"/>
                    <a:gd name="T43" fmla="*/ 0 h 2690"/>
                    <a:gd name="T44" fmla="*/ 0 w 3819"/>
                    <a:gd name="T45" fmla="*/ 0 h 2690"/>
                    <a:gd name="T46" fmla="*/ 0 w 3819"/>
                    <a:gd name="T47" fmla="*/ 0 h 2690"/>
                    <a:gd name="T48" fmla="*/ 0 w 3819"/>
                    <a:gd name="T49" fmla="*/ 0 h 2690"/>
                    <a:gd name="T50" fmla="*/ 0 w 3819"/>
                    <a:gd name="T51" fmla="*/ 0 h 2690"/>
                    <a:gd name="T52" fmla="*/ 0 w 3819"/>
                    <a:gd name="T53" fmla="*/ 0 h 2690"/>
                    <a:gd name="T54" fmla="*/ 0 w 3819"/>
                    <a:gd name="T55" fmla="*/ 0 h 2690"/>
                    <a:gd name="T56" fmla="*/ 0 w 3819"/>
                    <a:gd name="T57" fmla="*/ 0 h 2690"/>
                    <a:gd name="T58" fmla="*/ 0 w 3819"/>
                    <a:gd name="T59" fmla="*/ 0 h 2690"/>
                    <a:gd name="T60" fmla="*/ 0 w 3819"/>
                    <a:gd name="T61" fmla="*/ 0 h 2690"/>
                    <a:gd name="T62" fmla="*/ 0 w 3819"/>
                    <a:gd name="T63" fmla="*/ 0 h 2690"/>
                    <a:gd name="T64" fmla="*/ 0 w 3819"/>
                    <a:gd name="T65" fmla="*/ 0 h 26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19"/>
                    <a:gd name="T100" fmla="*/ 0 h 2690"/>
                    <a:gd name="T101" fmla="*/ 3819 w 3819"/>
                    <a:gd name="T102" fmla="*/ 2690 h 26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19" h="2690">
                      <a:moveTo>
                        <a:pt x="151" y="257"/>
                      </a:moveTo>
                      <a:lnTo>
                        <a:pt x="968" y="99"/>
                      </a:lnTo>
                      <a:lnTo>
                        <a:pt x="1791" y="111"/>
                      </a:lnTo>
                      <a:lnTo>
                        <a:pt x="2383" y="250"/>
                      </a:lnTo>
                      <a:lnTo>
                        <a:pt x="1987" y="0"/>
                      </a:lnTo>
                      <a:lnTo>
                        <a:pt x="2567" y="78"/>
                      </a:lnTo>
                      <a:lnTo>
                        <a:pt x="3344" y="567"/>
                      </a:lnTo>
                      <a:lnTo>
                        <a:pt x="3819" y="1107"/>
                      </a:lnTo>
                      <a:lnTo>
                        <a:pt x="3522" y="1113"/>
                      </a:lnTo>
                      <a:lnTo>
                        <a:pt x="3666" y="1614"/>
                      </a:lnTo>
                      <a:lnTo>
                        <a:pt x="2705" y="1120"/>
                      </a:lnTo>
                      <a:lnTo>
                        <a:pt x="2804" y="1476"/>
                      </a:lnTo>
                      <a:lnTo>
                        <a:pt x="3200" y="1833"/>
                      </a:lnTo>
                      <a:lnTo>
                        <a:pt x="2909" y="1899"/>
                      </a:lnTo>
                      <a:lnTo>
                        <a:pt x="3299" y="2123"/>
                      </a:lnTo>
                      <a:lnTo>
                        <a:pt x="3456" y="2439"/>
                      </a:lnTo>
                      <a:lnTo>
                        <a:pt x="3192" y="2485"/>
                      </a:lnTo>
                      <a:lnTo>
                        <a:pt x="2804" y="2373"/>
                      </a:lnTo>
                      <a:lnTo>
                        <a:pt x="3008" y="2597"/>
                      </a:lnTo>
                      <a:lnTo>
                        <a:pt x="2429" y="2472"/>
                      </a:lnTo>
                      <a:lnTo>
                        <a:pt x="1836" y="2400"/>
                      </a:lnTo>
                      <a:lnTo>
                        <a:pt x="2159" y="2690"/>
                      </a:lnTo>
                      <a:lnTo>
                        <a:pt x="1342" y="2676"/>
                      </a:lnTo>
                      <a:lnTo>
                        <a:pt x="263" y="2189"/>
                      </a:lnTo>
                      <a:lnTo>
                        <a:pt x="1554" y="2004"/>
                      </a:lnTo>
                      <a:lnTo>
                        <a:pt x="243" y="1647"/>
                      </a:lnTo>
                      <a:lnTo>
                        <a:pt x="566" y="1463"/>
                      </a:lnTo>
                      <a:lnTo>
                        <a:pt x="1507" y="1476"/>
                      </a:lnTo>
                      <a:lnTo>
                        <a:pt x="533" y="765"/>
                      </a:lnTo>
                      <a:lnTo>
                        <a:pt x="0" y="527"/>
                      </a:lnTo>
                      <a:lnTo>
                        <a:pt x="533" y="402"/>
                      </a:lnTo>
                      <a:lnTo>
                        <a:pt x="151" y="257"/>
                      </a:lnTo>
                      <a:close/>
                    </a:path>
                  </a:pathLst>
                </a:custGeom>
                <a:solidFill>
                  <a:srgbClr val="99DB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26"/>
                <p:cNvSpPr>
                  <a:spLocks/>
                </p:cNvSpPr>
                <p:nvPr/>
              </p:nvSpPr>
              <p:spPr bwMode="auto">
                <a:xfrm>
                  <a:off x="4073" y="3313"/>
                  <a:ext cx="29" cy="26"/>
                </a:xfrm>
                <a:custGeom>
                  <a:avLst/>
                  <a:gdLst>
                    <a:gd name="T0" fmla="*/ 0 w 116"/>
                    <a:gd name="T1" fmla="*/ 0 h 103"/>
                    <a:gd name="T2" fmla="*/ 0 w 116"/>
                    <a:gd name="T3" fmla="*/ 0 h 103"/>
                    <a:gd name="T4" fmla="*/ 0 w 116"/>
                    <a:gd name="T5" fmla="*/ 0 h 103"/>
                    <a:gd name="T6" fmla="*/ 0 w 116"/>
                    <a:gd name="T7" fmla="*/ 0 h 103"/>
                    <a:gd name="T8" fmla="*/ 0 w 116"/>
                    <a:gd name="T9" fmla="*/ 0 h 103"/>
                    <a:gd name="T10" fmla="*/ 0 w 116"/>
                    <a:gd name="T11" fmla="*/ 0 h 103"/>
                    <a:gd name="T12" fmla="*/ 0 w 116"/>
                    <a:gd name="T13" fmla="*/ 0 h 103"/>
                    <a:gd name="T14" fmla="*/ 0 w 116"/>
                    <a:gd name="T15" fmla="*/ 0 h 103"/>
                    <a:gd name="T16" fmla="*/ 0 w 116"/>
                    <a:gd name="T17" fmla="*/ 0 h 103"/>
                    <a:gd name="T18" fmla="*/ 0 w 116"/>
                    <a:gd name="T19" fmla="*/ 0 h 103"/>
                    <a:gd name="T20" fmla="*/ 0 w 116"/>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03"/>
                    <a:gd name="T35" fmla="*/ 116 w 11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03">
                      <a:moveTo>
                        <a:pt x="41" y="0"/>
                      </a:moveTo>
                      <a:lnTo>
                        <a:pt x="0" y="19"/>
                      </a:lnTo>
                      <a:lnTo>
                        <a:pt x="3" y="74"/>
                      </a:lnTo>
                      <a:lnTo>
                        <a:pt x="23" y="84"/>
                      </a:lnTo>
                      <a:lnTo>
                        <a:pt x="45" y="42"/>
                      </a:lnTo>
                      <a:lnTo>
                        <a:pt x="67" y="94"/>
                      </a:lnTo>
                      <a:lnTo>
                        <a:pt x="94" y="103"/>
                      </a:lnTo>
                      <a:lnTo>
                        <a:pt x="116" y="58"/>
                      </a:lnTo>
                      <a:lnTo>
                        <a:pt x="74" y="0"/>
                      </a:lnTo>
                      <a:lnTo>
                        <a:pt x="4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27"/>
                <p:cNvSpPr>
                  <a:spLocks/>
                </p:cNvSpPr>
                <p:nvPr/>
              </p:nvSpPr>
              <p:spPr bwMode="auto">
                <a:xfrm>
                  <a:off x="4366" y="3302"/>
                  <a:ext cx="27" cy="31"/>
                </a:xfrm>
                <a:custGeom>
                  <a:avLst/>
                  <a:gdLst>
                    <a:gd name="T0" fmla="*/ 0 w 106"/>
                    <a:gd name="T1" fmla="*/ 0 h 126"/>
                    <a:gd name="T2" fmla="*/ 0 w 106"/>
                    <a:gd name="T3" fmla="*/ 0 h 126"/>
                    <a:gd name="T4" fmla="*/ 0 w 106"/>
                    <a:gd name="T5" fmla="*/ 0 h 126"/>
                    <a:gd name="T6" fmla="*/ 0 w 106"/>
                    <a:gd name="T7" fmla="*/ 0 h 126"/>
                    <a:gd name="T8" fmla="*/ 0 w 106"/>
                    <a:gd name="T9" fmla="*/ 0 h 126"/>
                    <a:gd name="T10" fmla="*/ 0 w 106"/>
                    <a:gd name="T11" fmla="*/ 0 h 126"/>
                    <a:gd name="T12" fmla="*/ 0 w 106"/>
                    <a:gd name="T13" fmla="*/ 0 h 126"/>
                    <a:gd name="T14" fmla="*/ 0 60000 65536"/>
                    <a:gd name="T15" fmla="*/ 0 60000 65536"/>
                    <a:gd name="T16" fmla="*/ 0 60000 65536"/>
                    <a:gd name="T17" fmla="*/ 0 60000 65536"/>
                    <a:gd name="T18" fmla="*/ 0 60000 65536"/>
                    <a:gd name="T19" fmla="*/ 0 60000 65536"/>
                    <a:gd name="T20" fmla="*/ 0 60000 65536"/>
                    <a:gd name="T21" fmla="*/ 0 w 106"/>
                    <a:gd name="T22" fmla="*/ 0 h 126"/>
                    <a:gd name="T23" fmla="*/ 106 w 10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26">
                      <a:moveTo>
                        <a:pt x="71" y="0"/>
                      </a:moveTo>
                      <a:lnTo>
                        <a:pt x="0" y="42"/>
                      </a:lnTo>
                      <a:lnTo>
                        <a:pt x="34" y="115"/>
                      </a:lnTo>
                      <a:lnTo>
                        <a:pt x="77" y="126"/>
                      </a:lnTo>
                      <a:lnTo>
                        <a:pt x="106" y="93"/>
                      </a:lnTo>
                      <a:lnTo>
                        <a:pt x="7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28"/>
                <p:cNvSpPr>
                  <a:spLocks/>
                </p:cNvSpPr>
                <p:nvPr/>
              </p:nvSpPr>
              <p:spPr bwMode="auto">
                <a:xfrm>
                  <a:off x="4493" y="3293"/>
                  <a:ext cx="19" cy="18"/>
                </a:xfrm>
                <a:custGeom>
                  <a:avLst/>
                  <a:gdLst>
                    <a:gd name="T0" fmla="*/ 0 w 77"/>
                    <a:gd name="T1" fmla="*/ 0 h 73"/>
                    <a:gd name="T2" fmla="*/ 0 w 77"/>
                    <a:gd name="T3" fmla="*/ 0 h 73"/>
                    <a:gd name="T4" fmla="*/ 0 w 77"/>
                    <a:gd name="T5" fmla="*/ 0 h 73"/>
                    <a:gd name="T6" fmla="*/ 0 w 77"/>
                    <a:gd name="T7" fmla="*/ 0 h 73"/>
                    <a:gd name="T8" fmla="*/ 0 w 77"/>
                    <a:gd name="T9" fmla="*/ 0 h 73"/>
                    <a:gd name="T10" fmla="*/ 0 w 77"/>
                    <a:gd name="T11" fmla="*/ 0 h 73"/>
                    <a:gd name="T12" fmla="*/ 0 w 77"/>
                    <a:gd name="T13" fmla="*/ 0 h 73"/>
                    <a:gd name="T14" fmla="*/ 0 60000 65536"/>
                    <a:gd name="T15" fmla="*/ 0 60000 65536"/>
                    <a:gd name="T16" fmla="*/ 0 60000 65536"/>
                    <a:gd name="T17" fmla="*/ 0 60000 65536"/>
                    <a:gd name="T18" fmla="*/ 0 60000 65536"/>
                    <a:gd name="T19" fmla="*/ 0 60000 65536"/>
                    <a:gd name="T20" fmla="*/ 0 60000 65536"/>
                    <a:gd name="T21" fmla="*/ 0 w 77"/>
                    <a:gd name="T22" fmla="*/ 0 h 73"/>
                    <a:gd name="T23" fmla="*/ 77 w 7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3">
                      <a:moveTo>
                        <a:pt x="0" y="4"/>
                      </a:moveTo>
                      <a:lnTo>
                        <a:pt x="48" y="0"/>
                      </a:lnTo>
                      <a:lnTo>
                        <a:pt x="45" y="31"/>
                      </a:lnTo>
                      <a:lnTo>
                        <a:pt x="77" y="48"/>
                      </a:lnTo>
                      <a:lnTo>
                        <a:pt x="50" y="73"/>
                      </a:lnTo>
                      <a:lnTo>
                        <a:pt x="0" y="4"/>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29"/>
                <p:cNvSpPr>
                  <a:spLocks/>
                </p:cNvSpPr>
                <p:nvPr/>
              </p:nvSpPr>
              <p:spPr bwMode="auto">
                <a:xfrm>
                  <a:off x="4422" y="3080"/>
                  <a:ext cx="88" cy="80"/>
                </a:xfrm>
                <a:custGeom>
                  <a:avLst/>
                  <a:gdLst>
                    <a:gd name="T0" fmla="*/ 0 w 353"/>
                    <a:gd name="T1" fmla="*/ 0 h 321"/>
                    <a:gd name="T2" fmla="*/ 0 w 353"/>
                    <a:gd name="T3" fmla="*/ 0 h 321"/>
                    <a:gd name="T4" fmla="*/ 0 w 353"/>
                    <a:gd name="T5" fmla="*/ 0 h 321"/>
                    <a:gd name="T6" fmla="*/ 0 w 353"/>
                    <a:gd name="T7" fmla="*/ 0 h 321"/>
                    <a:gd name="T8" fmla="*/ 0 w 353"/>
                    <a:gd name="T9" fmla="*/ 0 h 321"/>
                    <a:gd name="T10" fmla="*/ 0 w 353"/>
                    <a:gd name="T11" fmla="*/ 0 h 321"/>
                    <a:gd name="T12" fmla="*/ 0 w 353"/>
                    <a:gd name="T13" fmla="*/ 0 h 321"/>
                    <a:gd name="T14" fmla="*/ 0 w 353"/>
                    <a:gd name="T15" fmla="*/ 0 h 321"/>
                    <a:gd name="T16" fmla="*/ 0 w 353"/>
                    <a:gd name="T17" fmla="*/ 0 h 321"/>
                    <a:gd name="T18" fmla="*/ 0 w 353"/>
                    <a:gd name="T19" fmla="*/ 0 h 321"/>
                    <a:gd name="T20" fmla="*/ 0 w 353"/>
                    <a:gd name="T21" fmla="*/ 0 h 321"/>
                    <a:gd name="T22" fmla="*/ 0 w 35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3"/>
                    <a:gd name="T37" fmla="*/ 0 h 321"/>
                    <a:gd name="T38" fmla="*/ 353 w 353"/>
                    <a:gd name="T39" fmla="*/ 321 h 3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3" h="321">
                      <a:moveTo>
                        <a:pt x="127" y="13"/>
                      </a:moveTo>
                      <a:lnTo>
                        <a:pt x="0" y="90"/>
                      </a:lnTo>
                      <a:lnTo>
                        <a:pt x="11" y="189"/>
                      </a:lnTo>
                      <a:lnTo>
                        <a:pt x="113" y="276"/>
                      </a:lnTo>
                      <a:lnTo>
                        <a:pt x="136" y="157"/>
                      </a:lnTo>
                      <a:lnTo>
                        <a:pt x="163" y="273"/>
                      </a:lnTo>
                      <a:lnTo>
                        <a:pt x="301" y="321"/>
                      </a:lnTo>
                      <a:lnTo>
                        <a:pt x="353" y="160"/>
                      </a:lnTo>
                      <a:lnTo>
                        <a:pt x="259" y="90"/>
                      </a:lnTo>
                      <a:lnTo>
                        <a:pt x="263" y="0"/>
                      </a:lnTo>
                      <a:lnTo>
                        <a:pt x="127" y="13"/>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30"/>
                <p:cNvSpPr>
                  <a:spLocks/>
                </p:cNvSpPr>
                <p:nvPr/>
              </p:nvSpPr>
              <p:spPr bwMode="auto">
                <a:xfrm>
                  <a:off x="4093" y="3274"/>
                  <a:ext cx="82" cy="165"/>
                </a:xfrm>
                <a:custGeom>
                  <a:avLst/>
                  <a:gdLst>
                    <a:gd name="T0" fmla="*/ 0 w 326"/>
                    <a:gd name="T1" fmla="*/ 0 h 657"/>
                    <a:gd name="T2" fmla="*/ 0 w 326"/>
                    <a:gd name="T3" fmla="*/ 0 h 657"/>
                    <a:gd name="T4" fmla="*/ 0 w 326"/>
                    <a:gd name="T5" fmla="*/ 0 h 657"/>
                    <a:gd name="T6" fmla="*/ 0 w 326"/>
                    <a:gd name="T7" fmla="*/ 0 h 657"/>
                    <a:gd name="T8" fmla="*/ 0 w 326"/>
                    <a:gd name="T9" fmla="*/ 0 h 657"/>
                    <a:gd name="T10" fmla="*/ 0 w 326"/>
                    <a:gd name="T11" fmla="*/ 0 h 657"/>
                    <a:gd name="T12" fmla="*/ 0 w 326"/>
                    <a:gd name="T13" fmla="*/ 0 h 657"/>
                    <a:gd name="T14" fmla="*/ 0 w 326"/>
                    <a:gd name="T15" fmla="*/ 0 h 657"/>
                    <a:gd name="T16" fmla="*/ 0 w 326"/>
                    <a:gd name="T17" fmla="*/ 0 h 657"/>
                    <a:gd name="T18" fmla="*/ 0 w 326"/>
                    <a:gd name="T19" fmla="*/ 0 h 657"/>
                    <a:gd name="T20" fmla="*/ 0 w 326"/>
                    <a:gd name="T21" fmla="*/ 0 h 6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6"/>
                    <a:gd name="T34" fmla="*/ 0 h 657"/>
                    <a:gd name="T35" fmla="*/ 326 w 326"/>
                    <a:gd name="T36" fmla="*/ 657 h 6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6" h="657">
                      <a:moveTo>
                        <a:pt x="62" y="54"/>
                      </a:moveTo>
                      <a:lnTo>
                        <a:pt x="149" y="271"/>
                      </a:lnTo>
                      <a:lnTo>
                        <a:pt x="246" y="489"/>
                      </a:lnTo>
                      <a:lnTo>
                        <a:pt x="326" y="615"/>
                      </a:lnTo>
                      <a:lnTo>
                        <a:pt x="279" y="657"/>
                      </a:lnTo>
                      <a:lnTo>
                        <a:pt x="233" y="611"/>
                      </a:lnTo>
                      <a:lnTo>
                        <a:pt x="91" y="302"/>
                      </a:lnTo>
                      <a:lnTo>
                        <a:pt x="0" y="113"/>
                      </a:lnTo>
                      <a:lnTo>
                        <a:pt x="0" y="0"/>
                      </a:lnTo>
                      <a:lnTo>
                        <a:pt x="62" y="54"/>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31"/>
                <p:cNvSpPr>
                  <a:spLocks/>
                </p:cNvSpPr>
                <p:nvPr/>
              </p:nvSpPr>
              <p:spPr bwMode="auto">
                <a:xfrm>
                  <a:off x="4307" y="3370"/>
                  <a:ext cx="25" cy="80"/>
                </a:xfrm>
                <a:custGeom>
                  <a:avLst/>
                  <a:gdLst>
                    <a:gd name="T0" fmla="*/ 0 w 100"/>
                    <a:gd name="T1" fmla="*/ 0 h 322"/>
                    <a:gd name="T2" fmla="*/ 0 w 100"/>
                    <a:gd name="T3" fmla="*/ 0 h 322"/>
                    <a:gd name="T4" fmla="*/ 0 w 100"/>
                    <a:gd name="T5" fmla="*/ 0 h 322"/>
                    <a:gd name="T6" fmla="*/ 0 w 100"/>
                    <a:gd name="T7" fmla="*/ 0 h 322"/>
                    <a:gd name="T8" fmla="*/ 0 w 100"/>
                    <a:gd name="T9" fmla="*/ 0 h 322"/>
                    <a:gd name="T10" fmla="*/ 0 60000 65536"/>
                    <a:gd name="T11" fmla="*/ 0 60000 65536"/>
                    <a:gd name="T12" fmla="*/ 0 60000 65536"/>
                    <a:gd name="T13" fmla="*/ 0 60000 65536"/>
                    <a:gd name="T14" fmla="*/ 0 60000 65536"/>
                    <a:gd name="T15" fmla="*/ 0 w 100"/>
                    <a:gd name="T16" fmla="*/ 0 h 322"/>
                    <a:gd name="T17" fmla="*/ 100 w 100"/>
                    <a:gd name="T18" fmla="*/ 322 h 322"/>
                  </a:gdLst>
                  <a:ahLst/>
                  <a:cxnLst>
                    <a:cxn ang="T10">
                      <a:pos x="T0" y="T1"/>
                    </a:cxn>
                    <a:cxn ang="T11">
                      <a:pos x="T2" y="T3"/>
                    </a:cxn>
                    <a:cxn ang="T12">
                      <a:pos x="T4" y="T5"/>
                    </a:cxn>
                    <a:cxn ang="T13">
                      <a:pos x="T6" y="T7"/>
                    </a:cxn>
                    <a:cxn ang="T14">
                      <a:pos x="T8" y="T9"/>
                    </a:cxn>
                  </a:cxnLst>
                  <a:rect l="T15" t="T16" r="T17" b="T18"/>
                  <a:pathLst>
                    <a:path w="100" h="322">
                      <a:moveTo>
                        <a:pt x="0" y="0"/>
                      </a:moveTo>
                      <a:lnTo>
                        <a:pt x="100" y="273"/>
                      </a:lnTo>
                      <a:lnTo>
                        <a:pt x="62" y="322"/>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32"/>
                <p:cNvSpPr>
                  <a:spLocks/>
                </p:cNvSpPr>
                <p:nvPr/>
              </p:nvSpPr>
              <p:spPr bwMode="auto">
                <a:xfrm>
                  <a:off x="4375" y="3242"/>
                  <a:ext cx="93" cy="217"/>
                </a:xfrm>
                <a:custGeom>
                  <a:avLst/>
                  <a:gdLst>
                    <a:gd name="T0" fmla="*/ 0 w 373"/>
                    <a:gd name="T1" fmla="*/ 0 h 867"/>
                    <a:gd name="T2" fmla="*/ 0 w 373"/>
                    <a:gd name="T3" fmla="*/ 0 h 867"/>
                    <a:gd name="T4" fmla="*/ 0 w 373"/>
                    <a:gd name="T5" fmla="*/ 0 h 867"/>
                    <a:gd name="T6" fmla="*/ 0 w 373"/>
                    <a:gd name="T7" fmla="*/ 0 h 867"/>
                    <a:gd name="T8" fmla="*/ 0 w 373"/>
                    <a:gd name="T9" fmla="*/ 0 h 867"/>
                    <a:gd name="T10" fmla="*/ 0 w 373"/>
                    <a:gd name="T11" fmla="*/ 0 h 867"/>
                    <a:gd name="T12" fmla="*/ 0 w 373"/>
                    <a:gd name="T13" fmla="*/ 0 h 867"/>
                    <a:gd name="T14" fmla="*/ 0 w 373"/>
                    <a:gd name="T15" fmla="*/ 0 h 867"/>
                    <a:gd name="T16" fmla="*/ 0 w 373"/>
                    <a:gd name="T17" fmla="*/ 0 h 867"/>
                    <a:gd name="T18" fmla="*/ 0 w 373"/>
                    <a:gd name="T19" fmla="*/ 0 h 867"/>
                    <a:gd name="T20" fmla="*/ 0 w 373"/>
                    <a:gd name="T21" fmla="*/ 0 h 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
                    <a:gd name="T34" fmla="*/ 0 h 867"/>
                    <a:gd name="T35" fmla="*/ 373 w 373"/>
                    <a:gd name="T36" fmla="*/ 867 h 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 h="867">
                      <a:moveTo>
                        <a:pt x="29" y="126"/>
                      </a:moveTo>
                      <a:lnTo>
                        <a:pt x="0" y="0"/>
                      </a:lnTo>
                      <a:lnTo>
                        <a:pt x="100" y="117"/>
                      </a:lnTo>
                      <a:lnTo>
                        <a:pt x="142" y="251"/>
                      </a:lnTo>
                      <a:lnTo>
                        <a:pt x="189" y="397"/>
                      </a:lnTo>
                      <a:lnTo>
                        <a:pt x="280" y="632"/>
                      </a:lnTo>
                      <a:lnTo>
                        <a:pt x="373" y="812"/>
                      </a:lnTo>
                      <a:lnTo>
                        <a:pt x="297" y="867"/>
                      </a:lnTo>
                      <a:lnTo>
                        <a:pt x="171" y="539"/>
                      </a:lnTo>
                      <a:lnTo>
                        <a:pt x="29" y="126"/>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33"/>
                <p:cNvSpPr>
                  <a:spLocks/>
                </p:cNvSpPr>
                <p:nvPr/>
              </p:nvSpPr>
              <p:spPr bwMode="auto">
                <a:xfrm>
                  <a:off x="4481" y="3265"/>
                  <a:ext cx="68" cy="163"/>
                </a:xfrm>
                <a:custGeom>
                  <a:avLst/>
                  <a:gdLst>
                    <a:gd name="T0" fmla="*/ 0 w 272"/>
                    <a:gd name="T1" fmla="*/ 0 h 653"/>
                    <a:gd name="T2" fmla="*/ 0 w 272"/>
                    <a:gd name="T3" fmla="*/ 0 h 653"/>
                    <a:gd name="T4" fmla="*/ 0 w 272"/>
                    <a:gd name="T5" fmla="*/ 0 h 653"/>
                    <a:gd name="T6" fmla="*/ 0 w 272"/>
                    <a:gd name="T7" fmla="*/ 0 h 653"/>
                    <a:gd name="T8" fmla="*/ 0 w 272"/>
                    <a:gd name="T9" fmla="*/ 0 h 653"/>
                    <a:gd name="T10" fmla="*/ 0 w 272"/>
                    <a:gd name="T11" fmla="*/ 0 h 653"/>
                    <a:gd name="T12" fmla="*/ 0 w 272"/>
                    <a:gd name="T13" fmla="*/ 0 h 653"/>
                    <a:gd name="T14" fmla="*/ 0 w 272"/>
                    <a:gd name="T15" fmla="*/ 0 h 65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653"/>
                    <a:gd name="T26" fmla="*/ 272 w 272"/>
                    <a:gd name="T27" fmla="*/ 653 h 6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653">
                      <a:moveTo>
                        <a:pt x="13" y="0"/>
                      </a:moveTo>
                      <a:lnTo>
                        <a:pt x="64" y="109"/>
                      </a:lnTo>
                      <a:lnTo>
                        <a:pt x="109" y="255"/>
                      </a:lnTo>
                      <a:lnTo>
                        <a:pt x="272" y="607"/>
                      </a:lnTo>
                      <a:lnTo>
                        <a:pt x="213" y="653"/>
                      </a:lnTo>
                      <a:lnTo>
                        <a:pt x="0" y="83"/>
                      </a:lnTo>
                      <a:lnTo>
                        <a:pt x="13"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34"/>
                <p:cNvSpPr>
                  <a:spLocks/>
                </p:cNvSpPr>
                <p:nvPr/>
              </p:nvSpPr>
              <p:spPr bwMode="auto">
                <a:xfrm>
                  <a:off x="4501" y="3052"/>
                  <a:ext cx="149" cy="391"/>
                </a:xfrm>
                <a:custGeom>
                  <a:avLst/>
                  <a:gdLst>
                    <a:gd name="T0" fmla="*/ 0 w 598"/>
                    <a:gd name="T1" fmla="*/ 0 h 1561"/>
                    <a:gd name="T2" fmla="*/ 0 w 598"/>
                    <a:gd name="T3" fmla="*/ 0 h 1561"/>
                    <a:gd name="T4" fmla="*/ 0 w 598"/>
                    <a:gd name="T5" fmla="*/ 0 h 1561"/>
                    <a:gd name="T6" fmla="*/ 0 w 598"/>
                    <a:gd name="T7" fmla="*/ 0 h 1561"/>
                    <a:gd name="T8" fmla="*/ 0 w 598"/>
                    <a:gd name="T9" fmla="*/ 0 h 1561"/>
                    <a:gd name="T10" fmla="*/ 0 w 598"/>
                    <a:gd name="T11" fmla="*/ 0 h 1561"/>
                    <a:gd name="T12" fmla="*/ 0 w 598"/>
                    <a:gd name="T13" fmla="*/ 0 h 1561"/>
                    <a:gd name="T14" fmla="*/ 0 w 598"/>
                    <a:gd name="T15" fmla="*/ 0 h 1561"/>
                    <a:gd name="T16" fmla="*/ 0 w 598"/>
                    <a:gd name="T17" fmla="*/ 0 h 1561"/>
                    <a:gd name="T18" fmla="*/ 0 w 598"/>
                    <a:gd name="T19" fmla="*/ 0 h 1561"/>
                    <a:gd name="T20" fmla="*/ 0 w 598"/>
                    <a:gd name="T21" fmla="*/ 0 h 1561"/>
                    <a:gd name="T22" fmla="*/ 0 w 598"/>
                    <a:gd name="T23" fmla="*/ 0 h 1561"/>
                    <a:gd name="T24" fmla="*/ 0 w 598"/>
                    <a:gd name="T25" fmla="*/ 0 h 1561"/>
                    <a:gd name="T26" fmla="*/ 0 w 598"/>
                    <a:gd name="T27" fmla="*/ 0 h 1561"/>
                    <a:gd name="T28" fmla="*/ 0 w 598"/>
                    <a:gd name="T29" fmla="*/ 0 h 1561"/>
                    <a:gd name="T30" fmla="*/ 0 w 598"/>
                    <a:gd name="T31" fmla="*/ 0 h 15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1561"/>
                    <a:gd name="T50" fmla="*/ 598 w 598"/>
                    <a:gd name="T51" fmla="*/ 1561 h 15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1561">
                      <a:moveTo>
                        <a:pt x="0" y="0"/>
                      </a:moveTo>
                      <a:lnTo>
                        <a:pt x="107" y="84"/>
                      </a:lnTo>
                      <a:lnTo>
                        <a:pt x="185" y="209"/>
                      </a:lnTo>
                      <a:lnTo>
                        <a:pt x="272" y="365"/>
                      </a:lnTo>
                      <a:lnTo>
                        <a:pt x="230" y="482"/>
                      </a:lnTo>
                      <a:lnTo>
                        <a:pt x="330" y="644"/>
                      </a:lnTo>
                      <a:lnTo>
                        <a:pt x="381" y="766"/>
                      </a:lnTo>
                      <a:lnTo>
                        <a:pt x="449" y="1007"/>
                      </a:lnTo>
                      <a:lnTo>
                        <a:pt x="539" y="1294"/>
                      </a:lnTo>
                      <a:lnTo>
                        <a:pt x="598" y="1470"/>
                      </a:lnTo>
                      <a:lnTo>
                        <a:pt x="501" y="1561"/>
                      </a:lnTo>
                      <a:lnTo>
                        <a:pt x="352" y="1465"/>
                      </a:lnTo>
                      <a:lnTo>
                        <a:pt x="142" y="469"/>
                      </a:lnTo>
                      <a:lnTo>
                        <a:pt x="50" y="240"/>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35"/>
                <p:cNvSpPr>
                  <a:spLocks/>
                </p:cNvSpPr>
                <p:nvPr/>
              </p:nvSpPr>
              <p:spPr bwMode="auto">
                <a:xfrm>
                  <a:off x="4093" y="3290"/>
                  <a:ext cx="67" cy="145"/>
                </a:xfrm>
                <a:custGeom>
                  <a:avLst/>
                  <a:gdLst>
                    <a:gd name="T0" fmla="*/ 0 w 266"/>
                    <a:gd name="T1" fmla="*/ 0 h 579"/>
                    <a:gd name="T2" fmla="*/ 0 w 266"/>
                    <a:gd name="T3" fmla="*/ 0 h 579"/>
                    <a:gd name="T4" fmla="*/ 0 w 266"/>
                    <a:gd name="T5" fmla="*/ 0 h 579"/>
                    <a:gd name="T6" fmla="*/ 0 w 266"/>
                    <a:gd name="T7" fmla="*/ 0 h 579"/>
                    <a:gd name="T8" fmla="*/ 0 w 266"/>
                    <a:gd name="T9" fmla="*/ 0 h 579"/>
                    <a:gd name="T10" fmla="*/ 0 w 266"/>
                    <a:gd name="T11" fmla="*/ 0 h 579"/>
                    <a:gd name="T12" fmla="*/ 0 w 266"/>
                    <a:gd name="T13" fmla="*/ 0 h 579"/>
                    <a:gd name="T14" fmla="*/ 0 w 266"/>
                    <a:gd name="T15" fmla="*/ 0 h 579"/>
                    <a:gd name="T16" fmla="*/ 0 w 266"/>
                    <a:gd name="T17" fmla="*/ 0 h 579"/>
                    <a:gd name="T18" fmla="*/ 0 w 266"/>
                    <a:gd name="T19" fmla="*/ 0 h 579"/>
                    <a:gd name="T20" fmla="*/ 0 w 266"/>
                    <a:gd name="T21" fmla="*/ 0 h 579"/>
                    <a:gd name="T22" fmla="*/ 0 w 266"/>
                    <a:gd name="T23" fmla="*/ 0 h 579"/>
                    <a:gd name="T24" fmla="*/ 0 w 266"/>
                    <a:gd name="T25" fmla="*/ 0 h 579"/>
                    <a:gd name="T26" fmla="*/ 0 w 266"/>
                    <a:gd name="T27" fmla="*/ 0 h 5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579"/>
                    <a:gd name="T44" fmla="*/ 266 w 266"/>
                    <a:gd name="T45" fmla="*/ 579 h 5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579">
                      <a:moveTo>
                        <a:pt x="31" y="0"/>
                      </a:moveTo>
                      <a:lnTo>
                        <a:pt x="104" y="105"/>
                      </a:lnTo>
                      <a:lnTo>
                        <a:pt x="114" y="234"/>
                      </a:lnTo>
                      <a:lnTo>
                        <a:pt x="164" y="330"/>
                      </a:lnTo>
                      <a:lnTo>
                        <a:pt x="206" y="455"/>
                      </a:lnTo>
                      <a:lnTo>
                        <a:pt x="260" y="521"/>
                      </a:lnTo>
                      <a:lnTo>
                        <a:pt x="266" y="579"/>
                      </a:lnTo>
                      <a:lnTo>
                        <a:pt x="222" y="575"/>
                      </a:lnTo>
                      <a:lnTo>
                        <a:pt x="143" y="383"/>
                      </a:lnTo>
                      <a:lnTo>
                        <a:pt x="50" y="178"/>
                      </a:lnTo>
                      <a:lnTo>
                        <a:pt x="0" y="66"/>
                      </a:lnTo>
                      <a:lnTo>
                        <a:pt x="26" y="61"/>
                      </a:lnTo>
                      <a:lnTo>
                        <a:pt x="31"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36"/>
                <p:cNvSpPr>
                  <a:spLocks/>
                </p:cNvSpPr>
                <p:nvPr/>
              </p:nvSpPr>
              <p:spPr bwMode="auto">
                <a:xfrm>
                  <a:off x="4313" y="3400"/>
                  <a:ext cx="14" cy="48"/>
                </a:xfrm>
                <a:custGeom>
                  <a:avLst/>
                  <a:gdLst>
                    <a:gd name="T0" fmla="*/ 0 w 57"/>
                    <a:gd name="T1" fmla="*/ 0 h 189"/>
                    <a:gd name="T2" fmla="*/ 0 w 57"/>
                    <a:gd name="T3" fmla="*/ 0 h 189"/>
                    <a:gd name="T4" fmla="*/ 0 w 57"/>
                    <a:gd name="T5" fmla="*/ 0 h 189"/>
                    <a:gd name="T6" fmla="*/ 0 w 57"/>
                    <a:gd name="T7" fmla="*/ 0 h 189"/>
                    <a:gd name="T8" fmla="*/ 0 w 57"/>
                    <a:gd name="T9" fmla="*/ 0 h 189"/>
                    <a:gd name="T10" fmla="*/ 0 60000 65536"/>
                    <a:gd name="T11" fmla="*/ 0 60000 65536"/>
                    <a:gd name="T12" fmla="*/ 0 60000 65536"/>
                    <a:gd name="T13" fmla="*/ 0 60000 65536"/>
                    <a:gd name="T14" fmla="*/ 0 60000 65536"/>
                    <a:gd name="T15" fmla="*/ 0 w 57"/>
                    <a:gd name="T16" fmla="*/ 0 h 189"/>
                    <a:gd name="T17" fmla="*/ 57 w 57"/>
                    <a:gd name="T18" fmla="*/ 189 h 189"/>
                  </a:gdLst>
                  <a:ahLst/>
                  <a:cxnLst>
                    <a:cxn ang="T10">
                      <a:pos x="T0" y="T1"/>
                    </a:cxn>
                    <a:cxn ang="T11">
                      <a:pos x="T2" y="T3"/>
                    </a:cxn>
                    <a:cxn ang="T12">
                      <a:pos x="T4" y="T5"/>
                    </a:cxn>
                    <a:cxn ang="T13">
                      <a:pos x="T6" y="T7"/>
                    </a:cxn>
                    <a:cxn ang="T14">
                      <a:pos x="T8" y="T9"/>
                    </a:cxn>
                  </a:cxnLst>
                  <a:rect l="T15" t="T16" r="T17" b="T18"/>
                  <a:pathLst>
                    <a:path w="57" h="189">
                      <a:moveTo>
                        <a:pt x="0" y="0"/>
                      </a:moveTo>
                      <a:lnTo>
                        <a:pt x="57" y="151"/>
                      </a:lnTo>
                      <a:lnTo>
                        <a:pt x="4" y="189"/>
                      </a:lnTo>
                      <a:lnTo>
                        <a:pt x="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37"/>
                <p:cNvSpPr>
                  <a:spLocks/>
                </p:cNvSpPr>
                <p:nvPr/>
              </p:nvSpPr>
              <p:spPr bwMode="auto">
                <a:xfrm>
                  <a:off x="4371" y="3261"/>
                  <a:ext cx="85" cy="195"/>
                </a:xfrm>
                <a:custGeom>
                  <a:avLst/>
                  <a:gdLst>
                    <a:gd name="T0" fmla="*/ 0 w 341"/>
                    <a:gd name="T1" fmla="*/ 0 h 779"/>
                    <a:gd name="T2" fmla="*/ 0 w 341"/>
                    <a:gd name="T3" fmla="*/ 0 h 779"/>
                    <a:gd name="T4" fmla="*/ 0 w 341"/>
                    <a:gd name="T5" fmla="*/ 0 h 779"/>
                    <a:gd name="T6" fmla="*/ 0 w 341"/>
                    <a:gd name="T7" fmla="*/ 0 h 779"/>
                    <a:gd name="T8" fmla="*/ 0 w 341"/>
                    <a:gd name="T9" fmla="*/ 0 h 779"/>
                    <a:gd name="T10" fmla="*/ 0 w 341"/>
                    <a:gd name="T11" fmla="*/ 0 h 779"/>
                    <a:gd name="T12" fmla="*/ 0 w 341"/>
                    <a:gd name="T13" fmla="*/ 0 h 779"/>
                    <a:gd name="T14" fmla="*/ 0 w 341"/>
                    <a:gd name="T15" fmla="*/ 0 h 779"/>
                    <a:gd name="T16" fmla="*/ 0 w 341"/>
                    <a:gd name="T17" fmla="*/ 0 h 779"/>
                    <a:gd name="T18" fmla="*/ 0 w 341"/>
                    <a:gd name="T19" fmla="*/ 0 h 779"/>
                    <a:gd name="T20" fmla="*/ 0 w 341"/>
                    <a:gd name="T21" fmla="*/ 0 h 779"/>
                    <a:gd name="T22" fmla="*/ 0 w 341"/>
                    <a:gd name="T23" fmla="*/ 0 h 779"/>
                    <a:gd name="T24" fmla="*/ 0 w 341"/>
                    <a:gd name="T25" fmla="*/ 0 h 779"/>
                    <a:gd name="T26" fmla="*/ 0 w 341"/>
                    <a:gd name="T27" fmla="*/ 0 h 779"/>
                    <a:gd name="T28" fmla="*/ 0 w 341"/>
                    <a:gd name="T29" fmla="*/ 0 h 779"/>
                    <a:gd name="T30" fmla="*/ 0 w 341"/>
                    <a:gd name="T31" fmla="*/ 0 h 779"/>
                    <a:gd name="T32" fmla="*/ 0 w 341"/>
                    <a:gd name="T33" fmla="*/ 0 h 779"/>
                    <a:gd name="T34" fmla="*/ 0 w 341"/>
                    <a:gd name="T35" fmla="*/ 0 h 779"/>
                    <a:gd name="T36" fmla="*/ 0 w 341"/>
                    <a:gd name="T37" fmla="*/ 0 h 779"/>
                    <a:gd name="T38" fmla="*/ 0 w 341"/>
                    <a:gd name="T39" fmla="*/ 0 h 7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779"/>
                    <a:gd name="T62" fmla="*/ 341 w 341"/>
                    <a:gd name="T63" fmla="*/ 779 h 7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779">
                      <a:moveTo>
                        <a:pt x="60" y="84"/>
                      </a:moveTo>
                      <a:lnTo>
                        <a:pt x="48" y="0"/>
                      </a:lnTo>
                      <a:lnTo>
                        <a:pt x="113" y="106"/>
                      </a:lnTo>
                      <a:lnTo>
                        <a:pt x="117" y="210"/>
                      </a:lnTo>
                      <a:lnTo>
                        <a:pt x="177" y="300"/>
                      </a:lnTo>
                      <a:lnTo>
                        <a:pt x="177" y="381"/>
                      </a:lnTo>
                      <a:lnTo>
                        <a:pt x="227" y="443"/>
                      </a:lnTo>
                      <a:lnTo>
                        <a:pt x="243" y="546"/>
                      </a:lnTo>
                      <a:lnTo>
                        <a:pt x="279" y="570"/>
                      </a:lnTo>
                      <a:lnTo>
                        <a:pt x="288" y="636"/>
                      </a:lnTo>
                      <a:lnTo>
                        <a:pt x="341" y="717"/>
                      </a:lnTo>
                      <a:lnTo>
                        <a:pt x="303" y="779"/>
                      </a:lnTo>
                      <a:lnTo>
                        <a:pt x="231" y="720"/>
                      </a:lnTo>
                      <a:lnTo>
                        <a:pt x="128" y="306"/>
                      </a:lnTo>
                      <a:lnTo>
                        <a:pt x="71" y="225"/>
                      </a:lnTo>
                      <a:lnTo>
                        <a:pt x="40" y="255"/>
                      </a:lnTo>
                      <a:lnTo>
                        <a:pt x="0" y="216"/>
                      </a:lnTo>
                      <a:lnTo>
                        <a:pt x="60" y="153"/>
                      </a:lnTo>
                      <a:lnTo>
                        <a:pt x="60" y="84"/>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38"/>
                <p:cNvSpPr>
                  <a:spLocks/>
                </p:cNvSpPr>
                <p:nvPr/>
              </p:nvSpPr>
              <p:spPr bwMode="auto">
                <a:xfrm>
                  <a:off x="4476" y="3274"/>
                  <a:ext cx="60" cy="153"/>
                </a:xfrm>
                <a:custGeom>
                  <a:avLst/>
                  <a:gdLst>
                    <a:gd name="T0" fmla="*/ 0 w 239"/>
                    <a:gd name="T1" fmla="*/ 0 h 609"/>
                    <a:gd name="T2" fmla="*/ 0 w 239"/>
                    <a:gd name="T3" fmla="*/ 0 h 609"/>
                    <a:gd name="T4" fmla="*/ 0 w 239"/>
                    <a:gd name="T5" fmla="*/ 0 h 609"/>
                    <a:gd name="T6" fmla="*/ 0 w 239"/>
                    <a:gd name="T7" fmla="*/ 0 h 609"/>
                    <a:gd name="T8" fmla="*/ 0 w 239"/>
                    <a:gd name="T9" fmla="*/ 0 h 609"/>
                    <a:gd name="T10" fmla="*/ 0 w 239"/>
                    <a:gd name="T11" fmla="*/ 0 h 609"/>
                    <a:gd name="T12" fmla="*/ 0 w 239"/>
                    <a:gd name="T13" fmla="*/ 0 h 609"/>
                    <a:gd name="T14" fmla="*/ 0 w 239"/>
                    <a:gd name="T15" fmla="*/ 0 h 609"/>
                    <a:gd name="T16" fmla="*/ 0 w 239"/>
                    <a:gd name="T17" fmla="*/ 0 h 609"/>
                    <a:gd name="T18" fmla="*/ 0 w 239"/>
                    <a:gd name="T19" fmla="*/ 0 h 609"/>
                    <a:gd name="T20" fmla="*/ 0 w 239"/>
                    <a:gd name="T21" fmla="*/ 0 h 609"/>
                    <a:gd name="T22" fmla="*/ 0 w 239"/>
                    <a:gd name="T23" fmla="*/ 0 h 609"/>
                    <a:gd name="T24" fmla="*/ 0 w 239"/>
                    <a:gd name="T25" fmla="*/ 0 h 609"/>
                    <a:gd name="T26" fmla="*/ 0 w 239"/>
                    <a:gd name="T27" fmla="*/ 0 h 609"/>
                    <a:gd name="T28" fmla="*/ 0 w 239"/>
                    <a:gd name="T29" fmla="*/ 0 h 609"/>
                    <a:gd name="T30" fmla="*/ 0 w 239"/>
                    <a:gd name="T31" fmla="*/ 0 h 6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
                    <a:gd name="T49" fmla="*/ 0 h 609"/>
                    <a:gd name="T50" fmla="*/ 239 w 239"/>
                    <a:gd name="T51" fmla="*/ 609 h 6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 h="609">
                      <a:moveTo>
                        <a:pt x="30" y="0"/>
                      </a:moveTo>
                      <a:lnTo>
                        <a:pt x="52" y="30"/>
                      </a:lnTo>
                      <a:lnTo>
                        <a:pt x="41" y="72"/>
                      </a:lnTo>
                      <a:lnTo>
                        <a:pt x="99" y="184"/>
                      </a:lnTo>
                      <a:lnTo>
                        <a:pt x="105" y="222"/>
                      </a:lnTo>
                      <a:lnTo>
                        <a:pt x="156" y="340"/>
                      </a:lnTo>
                      <a:lnTo>
                        <a:pt x="156" y="369"/>
                      </a:lnTo>
                      <a:lnTo>
                        <a:pt x="208" y="437"/>
                      </a:lnTo>
                      <a:lnTo>
                        <a:pt x="197" y="485"/>
                      </a:lnTo>
                      <a:lnTo>
                        <a:pt x="239" y="539"/>
                      </a:lnTo>
                      <a:lnTo>
                        <a:pt x="232" y="609"/>
                      </a:lnTo>
                      <a:lnTo>
                        <a:pt x="151" y="417"/>
                      </a:lnTo>
                      <a:lnTo>
                        <a:pt x="41" y="132"/>
                      </a:lnTo>
                      <a:lnTo>
                        <a:pt x="0" y="61"/>
                      </a:lnTo>
                      <a:lnTo>
                        <a:pt x="3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39"/>
                <p:cNvSpPr>
                  <a:spLocks/>
                </p:cNvSpPr>
                <p:nvPr/>
              </p:nvSpPr>
              <p:spPr bwMode="auto">
                <a:xfrm>
                  <a:off x="4437" y="3045"/>
                  <a:ext cx="190" cy="397"/>
                </a:xfrm>
                <a:custGeom>
                  <a:avLst/>
                  <a:gdLst>
                    <a:gd name="T0" fmla="*/ 0 w 760"/>
                    <a:gd name="T1" fmla="*/ 0 h 1588"/>
                    <a:gd name="T2" fmla="*/ 0 w 760"/>
                    <a:gd name="T3" fmla="*/ 0 h 1588"/>
                    <a:gd name="T4" fmla="*/ 0 w 760"/>
                    <a:gd name="T5" fmla="*/ 0 h 1588"/>
                    <a:gd name="T6" fmla="*/ 0 w 760"/>
                    <a:gd name="T7" fmla="*/ 0 h 1588"/>
                    <a:gd name="T8" fmla="*/ 0 w 760"/>
                    <a:gd name="T9" fmla="*/ 0 h 1588"/>
                    <a:gd name="T10" fmla="*/ 0 w 760"/>
                    <a:gd name="T11" fmla="*/ 0 h 1588"/>
                    <a:gd name="T12" fmla="*/ 0 w 760"/>
                    <a:gd name="T13" fmla="*/ 0 h 1588"/>
                    <a:gd name="T14" fmla="*/ 0 w 760"/>
                    <a:gd name="T15" fmla="*/ 0 h 1588"/>
                    <a:gd name="T16" fmla="*/ 0 w 760"/>
                    <a:gd name="T17" fmla="*/ 0 h 1588"/>
                    <a:gd name="T18" fmla="*/ 0 w 760"/>
                    <a:gd name="T19" fmla="*/ 0 h 1588"/>
                    <a:gd name="T20" fmla="*/ 0 w 760"/>
                    <a:gd name="T21" fmla="*/ 0 h 1588"/>
                    <a:gd name="T22" fmla="*/ 0 w 760"/>
                    <a:gd name="T23" fmla="*/ 0 h 1588"/>
                    <a:gd name="T24" fmla="*/ 0 w 760"/>
                    <a:gd name="T25" fmla="*/ 0 h 1588"/>
                    <a:gd name="T26" fmla="*/ 0 w 760"/>
                    <a:gd name="T27" fmla="*/ 0 h 1588"/>
                    <a:gd name="T28" fmla="*/ 0 w 760"/>
                    <a:gd name="T29" fmla="*/ 0 h 1588"/>
                    <a:gd name="T30" fmla="*/ 0 w 760"/>
                    <a:gd name="T31" fmla="*/ 0 h 1588"/>
                    <a:gd name="T32" fmla="*/ 0 w 760"/>
                    <a:gd name="T33" fmla="*/ 0 h 1588"/>
                    <a:gd name="T34" fmla="*/ 0 w 760"/>
                    <a:gd name="T35" fmla="*/ 0 h 1588"/>
                    <a:gd name="T36" fmla="*/ 0 w 760"/>
                    <a:gd name="T37" fmla="*/ 0 h 1588"/>
                    <a:gd name="T38" fmla="*/ 0 w 760"/>
                    <a:gd name="T39" fmla="*/ 0 h 1588"/>
                    <a:gd name="T40" fmla="*/ 0 w 760"/>
                    <a:gd name="T41" fmla="*/ 0 h 1588"/>
                    <a:gd name="T42" fmla="*/ 0 w 760"/>
                    <a:gd name="T43" fmla="*/ 0 h 1588"/>
                    <a:gd name="T44" fmla="*/ 0 w 760"/>
                    <a:gd name="T45" fmla="*/ 0 h 1588"/>
                    <a:gd name="T46" fmla="*/ 0 w 760"/>
                    <a:gd name="T47" fmla="*/ 0 h 1588"/>
                    <a:gd name="T48" fmla="*/ 0 w 760"/>
                    <a:gd name="T49" fmla="*/ 0 h 1588"/>
                    <a:gd name="T50" fmla="*/ 0 w 760"/>
                    <a:gd name="T51" fmla="*/ 0 h 1588"/>
                    <a:gd name="T52" fmla="*/ 0 w 760"/>
                    <a:gd name="T53" fmla="*/ 0 h 15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0"/>
                    <a:gd name="T82" fmla="*/ 0 h 1588"/>
                    <a:gd name="T83" fmla="*/ 760 w 760"/>
                    <a:gd name="T84" fmla="*/ 1588 h 15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0" h="1588">
                      <a:moveTo>
                        <a:pt x="180" y="0"/>
                      </a:moveTo>
                      <a:lnTo>
                        <a:pt x="273" y="27"/>
                      </a:lnTo>
                      <a:lnTo>
                        <a:pt x="339" y="145"/>
                      </a:lnTo>
                      <a:lnTo>
                        <a:pt x="308" y="185"/>
                      </a:lnTo>
                      <a:lnTo>
                        <a:pt x="435" y="335"/>
                      </a:lnTo>
                      <a:lnTo>
                        <a:pt x="396" y="365"/>
                      </a:lnTo>
                      <a:lnTo>
                        <a:pt x="492" y="611"/>
                      </a:lnTo>
                      <a:lnTo>
                        <a:pt x="514" y="814"/>
                      </a:lnTo>
                      <a:lnTo>
                        <a:pt x="567" y="889"/>
                      </a:lnTo>
                      <a:lnTo>
                        <a:pt x="581" y="994"/>
                      </a:lnTo>
                      <a:lnTo>
                        <a:pt x="690" y="1148"/>
                      </a:lnTo>
                      <a:lnTo>
                        <a:pt x="672" y="1297"/>
                      </a:lnTo>
                      <a:lnTo>
                        <a:pt x="760" y="1408"/>
                      </a:lnTo>
                      <a:lnTo>
                        <a:pt x="720" y="1486"/>
                      </a:lnTo>
                      <a:lnTo>
                        <a:pt x="708" y="1588"/>
                      </a:lnTo>
                      <a:lnTo>
                        <a:pt x="589" y="1500"/>
                      </a:lnTo>
                      <a:lnTo>
                        <a:pt x="540" y="1060"/>
                      </a:lnTo>
                      <a:lnTo>
                        <a:pt x="351" y="488"/>
                      </a:lnTo>
                      <a:lnTo>
                        <a:pt x="260" y="278"/>
                      </a:lnTo>
                      <a:lnTo>
                        <a:pt x="180" y="365"/>
                      </a:lnTo>
                      <a:lnTo>
                        <a:pt x="84" y="269"/>
                      </a:lnTo>
                      <a:lnTo>
                        <a:pt x="44" y="335"/>
                      </a:lnTo>
                      <a:lnTo>
                        <a:pt x="0" y="242"/>
                      </a:lnTo>
                      <a:lnTo>
                        <a:pt x="75" y="150"/>
                      </a:lnTo>
                      <a:lnTo>
                        <a:pt x="171" y="114"/>
                      </a:lnTo>
                      <a:lnTo>
                        <a:pt x="18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40"/>
                <p:cNvSpPr>
                  <a:spLocks/>
                </p:cNvSpPr>
                <p:nvPr/>
              </p:nvSpPr>
              <p:spPr bwMode="auto">
                <a:xfrm>
                  <a:off x="4146" y="3120"/>
                  <a:ext cx="352" cy="186"/>
                </a:xfrm>
                <a:custGeom>
                  <a:avLst/>
                  <a:gdLst>
                    <a:gd name="T0" fmla="*/ 0 w 1406"/>
                    <a:gd name="T1" fmla="*/ 0 h 743"/>
                    <a:gd name="T2" fmla="*/ 0 w 1406"/>
                    <a:gd name="T3" fmla="*/ 0 h 743"/>
                    <a:gd name="T4" fmla="*/ 0 w 1406"/>
                    <a:gd name="T5" fmla="*/ 0 h 743"/>
                    <a:gd name="T6" fmla="*/ 0 w 1406"/>
                    <a:gd name="T7" fmla="*/ 0 h 743"/>
                    <a:gd name="T8" fmla="*/ 0 w 1406"/>
                    <a:gd name="T9" fmla="*/ 0 h 743"/>
                    <a:gd name="T10" fmla="*/ 0 w 1406"/>
                    <a:gd name="T11" fmla="*/ 0 h 743"/>
                    <a:gd name="T12" fmla="*/ 0 w 1406"/>
                    <a:gd name="T13" fmla="*/ 0 h 743"/>
                    <a:gd name="T14" fmla="*/ 0 w 1406"/>
                    <a:gd name="T15" fmla="*/ 0 h 743"/>
                    <a:gd name="T16" fmla="*/ 0 w 1406"/>
                    <a:gd name="T17" fmla="*/ 0 h 743"/>
                    <a:gd name="T18" fmla="*/ 0 w 1406"/>
                    <a:gd name="T19" fmla="*/ 0 h 743"/>
                    <a:gd name="T20" fmla="*/ 0 w 1406"/>
                    <a:gd name="T21" fmla="*/ 0 h 743"/>
                    <a:gd name="T22" fmla="*/ 0 w 1406"/>
                    <a:gd name="T23" fmla="*/ 0 h 743"/>
                    <a:gd name="T24" fmla="*/ 0 w 1406"/>
                    <a:gd name="T25" fmla="*/ 0 h 743"/>
                    <a:gd name="T26" fmla="*/ 0 w 1406"/>
                    <a:gd name="T27" fmla="*/ 0 h 743"/>
                    <a:gd name="T28" fmla="*/ 0 w 1406"/>
                    <a:gd name="T29" fmla="*/ 0 h 743"/>
                    <a:gd name="T30" fmla="*/ 0 w 1406"/>
                    <a:gd name="T31" fmla="*/ 0 h 743"/>
                    <a:gd name="T32" fmla="*/ 0 w 1406"/>
                    <a:gd name="T33" fmla="*/ 0 h 743"/>
                    <a:gd name="T34" fmla="*/ 0 w 1406"/>
                    <a:gd name="T35" fmla="*/ 0 h 743"/>
                    <a:gd name="T36" fmla="*/ 0 w 1406"/>
                    <a:gd name="T37" fmla="*/ 0 h 743"/>
                    <a:gd name="T38" fmla="*/ 0 w 1406"/>
                    <a:gd name="T39" fmla="*/ 0 h 743"/>
                    <a:gd name="T40" fmla="*/ 0 w 1406"/>
                    <a:gd name="T41" fmla="*/ 0 h 743"/>
                    <a:gd name="T42" fmla="*/ 0 w 1406"/>
                    <a:gd name="T43" fmla="*/ 0 h 743"/>
                    <a:gd name="T44" fmla="*/ 0 w 1406"/>
                    <a:gd name="T45" fmla="*/ 0 h 743"/>
                    <a:gd name="T46" fmla="*/ 0 w 1406"/>
                    <a:gd name="T47" fmla="*/ 0 h 743"/>
                    <a:gd name="T48" fmla="*/ 0 w 1406"/>
                    <a:gd name="T49" fmla="*/ 0 h 743"/>
                    <a:gd name="T50" fmla="*/ 0 w 1406"/>
                    <a:gd name="T51" fmla="*/ 0 h 743"/>
                    <a:gd name="T52" fmla="*/ 0 w 1406"/>
                    <a:gd name="T53" fmla="*/ 0 h 743"/>
                    <a:gd name="T54" fmla="*/ 0 w 1406"/>
                    <a:gd name="T55" fmla="*/ 0 h 743"/>
                    <a:gd name="T56" fmla="*/ 0 w 1406"/>
                    <a:gd name="T57" fmla="*/ 0 h 743"/>
                    <a:gd name="T58" fmla="*/ 0 w 1406"/>
                    <a:gd name="T59" fmla="*/ 0 h 743"/>
                    <a:gd name="T60" fmla="*/ 0 w 1406"/>
                    <a:gd name="T61" fmla="*/ 0 h 743"/>
                    <a:gd name="T62" fmla="*/ 0 w 1406"/>
                    <a:gd name="T63" fmla="*/ 0 h 743"/>
                    <a:gd name="T64" fmla="*/ 0 w 1406"/>
                    <a:gd name="T65" fmla="*/ 0 h 743"/>
                    <a:gd name="T66" fmla="*/ 0 w 1406"/>
                    <a:gd name="T67" fmla="*/ 0 h 743"/>
                    <a:gd name="T68" fmla="*/ 0 w 1406"/>
                    <a:gd name="T69" fmla="*/ 0 h 743"/>
                    <a:gd name="T70" fmla="*/ 0 w 1406"/>
                    <a:gd name="T71" fmla="*/ 0 h 743"/>
                    <a:gd name="T72" fmla="*/ 0 w 1406"/>
                    <a:gd name="T73" fmla="*/ 0 h 743"/>
                    <a:gd name="T74" fmla="*/ 0 w 1406"/>
                    <a:gd name="T75" fmla="*/ 0 h 743"/>
                    <a:gd name="T76" fmla="*/ 0 w 1406"/>
                    <a:gd name="T77" fmla="*/ 0 h 743"/>
                    <a:gd name="T78" fmla="*/ 0 w 1406"/>
                    <a:gd name="T79" fmla="*/ 0 h 743"/>
                    <a:gd name="T80" fmla="*/ 0 w 1406"/>
                    <a:gd name="T81" fmla="*/ 0 h 743"/>
                    <a:gd name="T82" fmla="*/ 0 w 1406"/>
                    <a:gd name="T83" fmla="*/ 0 h 743"/>
                    <a:gd name="T84" fmla="*/ 0 w 1406"/>
                    <a:gd name="T85" fmla="*/ 0 h 743"/>
                    <a:gd name="T86" fmla="*/ 0 w 1406"/>
                    <a:gd name="T87" fmla="*/ 0 h 743"/>
                    <a:gd name="T88" fmla="*/ 0 w 1406"/>
                    <a:gd name="T89" fmla="*/ 0 h 7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6"/>
                    <a:gd name="T136" fmla="*/ 0 h 743"/>
                    <a:gd name="T137" fmla="*/ 1406 w 1406"/>
                    <a:gd name="T138" fmla="*/ 743 h 7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6" h="743">
                      <a:moveTo>
                        <a:pt x="952" y="652"/>
                      </a:moveTo>
                      <a:lnTo>
                        <a:pt x="943" y="527"/>
                      </a:lnTo>
                      <a:lnTo>
                        <a:pt x="979" y="554"/>
                      </a:lnTo>
                      <a:lnTo>
                        <a:pt x="1045" y="697"/>
                      </a:lnTo>
                      <a:lnTo>
                        <a:pt x="1081" y="697"/>
                      </a:lnTo>
                      <a:lnTo>
                        <a:pt x="1077" y="719"/>
                      </a:lnTo>
                      <a:lnTo>
                        <a:pt x="1151" y="715"/>
                      </a:lnTo>
                      <a:lnTo>
                        <a:pt x="1138" y="743"/>
                      </a:lnTo>
                      <a:lnTo>
                        <a:pt x="1213" y="730"/>
                      </a:lnTo>
                      <a:lnTo>
                        <a:pt x="1299" y="686"/>
                      </a:lnTo>
                      <a:lnTo>
                        <a:pt x="1354" y="649"/>
                      </a:lnTo>
                      <a:lnTo>
                        <a:pt x="1351" y="583"/>
                      </a:lnTo>
                      <a:lnTo>
                        <a:pt x="1390" y="635"/>
                      </a:lnTo>
                      <a:lnTo>
                        <a:pt x="1406" y="541"/>
                      </a:lnTo>
                      <a:lnTo>
                        <a:pt x="1395" y="446"/>
                      </a:lnTo>
                      <a:lnTo>
                        <a:pt x="1378" y="469"/>
                      </a:lnTo>
                      <a:lnTo>
                        <a:pt x="1329" y="383"/>
                      </a:lnTo>
                      <a:lnTo>
                        <a:pt x="1309" y="286"/>
                      </a:lnTo>
                      <a:lnTo>
                        <a:pt x="1246" y="227"/>
                      </a:lnTo>
                      <a:lnTo>
                        <a:pt x="1270" y="312"/>
                      </a:lnTo>
                      <a:lnTo>
                        <a:pt x="1233" y="281"/>
                      </a:lnTo>
                      <a:lnTo>
                        <a:pt x="1135" y="218"/>
                      </a:lnTo>
                      <a:lnTo>
                        <a:pt x="1177" y="272"/>
                      </a:lnTo>
                      <a:lnTo>
                        <a:pt x="1054" y="209"/>
                      </a:lnTo>
                      <a:lnTo>
                        <a:pt x="997" y="206"/>
                      </a:lnTo>
                      <a:lnTo>
                        <a:pt x="922" y="129"/>
                      </a:lnTo>
                      <a:lnTo>
                        <a:pt x="927" y="180"/>
                      </a:lnTo>
                      <a:lnTo>
                        <a:pt x="841" y="119"/>
                      </a:lnTo>
                      <a:lnTo>
                        <a:pt x="760" y="86"/>
                      </a:lnTo>
                      <a:lnTo>
                        <a:pt x="798" y="167"/>
                      </a:lnTo>
                      <a:lnTo>
                        <a:pt x="732" y="146"/>
                      </a:lnTo>
                      <a:lnTo>
                        <a:pt x="679" y="66"/>
                      </a:lnTo>
                      <a:lnTo>
                        <a:pt x="673" y="101"/>
                      </a:lnTo>
                      <a:lnTo>
                        <a:pt x="626" y="64"/>
                      </a:lnTo>
                      <a:lnTo>
                        <a:pt x="444" y="24"/>
                      </a:lnTo>
                      <a:lnTo>
                        <a:pt x="470" y="57"/>
                      </a:lnTo>
                      <a:lnTo>
                        <a:pt x="334" y="30"/>
                      </a:lnTo>
                      <a:lnTo>
                        <a:pt x="281" y="0"/>
                      </a:lnTo>
                      <a:lnTo>
                        <a:pt x="343" y="75"/>
                      </a:lnTo>
                      <a:lnTo>
                        <a:pt x="178" y="24"/>
                      </a:lnTo>
                      <a:lnTo>
                        <a:pt x="64" y="59"/>
                      </a:lnTo>
                      <a:lnTo>
                        <a:pt x="154" y="80"/>
                      </a:lnTo>
                      <a:lnTo>
                        <a:pt x="0" y="137"/>
                      </a:lnTo>
                      <a:lnTo>
                        <a:pt x="952" y="65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41"/>
                <p:cNvSpPr>
                  <a:spLocks/>
                </p:cNvSpPr>
                <p:nvPr/>
              </p:nvSpPr>
              <p:spPr bwMode="auto">
                <a:xfrm>
                  <a:off x="4028" y="3147"/>
                  <a:ext cx="94" cy="166"/>
                </a:xfrm>
                <a:custGeom>
                  <a:avLst/>
                  <a:gdLst>
                    <a:gd name="T0" fmla="*/ 0 w 374"/>
                    <a:gd name="T1" fmla="*/ 0 h 664"/>
                    <a:gd name="T2" fmla="*/ 0 w 374"/>
                    <a:gd name="T3" fmla="*/ 0 h 664"/>
                    <a:gd name="T4" fmla="*/ 0 w 374"/>
                    <a:gd name="T5" fmla="*/ 0 h 664"/>
                    <a:gd name="T6" fmla="*/ 0 w 374"/>
                    <a:gd name="T7" fmla="*/ 0 h 664"/>
                    <a:gd name="T8" fmla="*/ 0 w 374"/>
                    <a:gd name="T9" fmla="*/ 0 h 664"/>
                    <a:gd name="T10" fmla="*/ 0 w 374"/>
                    <a:gd name="T11" fmla="*/ 0 h 664"/>
                    <a:gd name="T12" fmla="*/ 0 w 374"/>
                    <a:gd name="T13" fmla="*/ 0 h 664"/>
                    <a:gd name="T14" fmla="*/ 0 w 374"/>
                    <a:gd name="T15" fmla="*/ 0 h 664"/>
                    <a:gd name="T16" fmla="*/ 0 w 374"/>
                    <a:gd name="T17" fmla="*/ 0 h 664"/>
                    <a:gd name="T18" fmla="*/ 0 w 374"/>
                    <a:gd name="T19" fmla="*/ 0 h 664"/>
                    <a:gd name="T20" fmla="*/ 0 w 374"/>
                    <a:gd name="T21" fmla="*/ 0 h 664"/>
                    <a:gd name="T22" fmla="*/ 0 w 374"/>
                    <a:gd name="T23" fmla="*/ 0 h 664"/>
                    <a:gd name="T24" fmla="*/ 0 w 374"/>
                    <a:gd name="T25" fmla="*/ 0 h 664"/>
                    <a:gd name="T26" fmla="*/ 0 w 374"/>
                    <a:gd name="T27" fmla="*/ 0 h 664"/>
                    <a:gd name="T28" fmla="*/ 0 w 374"/>
                    <a:gd name="T29" fmla="*/ 0 h 664"/>
                    <a:gd name="T30" fmla="*/ 0 w 374"/>
                    <a:gd name="T31" fmla="*/ 0 h 664"/>
                    <a:gd name="T32" fmla="*/ 0 w 374"/>
                    <a:gd name="T33" fmla="*/ 0 h 664"/>
                    <a:gd name="T34" fmla="*/ 0 w 374"/>
                    <a:gd name="T35" fmla="*/ 0 h 664"/>
                    <a:gd name="T36" fmla="*/ 0 w 374"/>
                    <a:gd name="T37" fmla="*/ 0 h 664"/>
                    <a:gd name="T38" fmla="*/ 0 w 374"/>
                    <a:gd name="T39" fmla="*/ 0 h 664"/>
                    <a:gd name="T40" fmla="*/ 0 w 374"/>
                    <a:gd name="T41" fmla="*/ 0 h 6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664"/>
                    <a:gd name="T65" fmla="*/ 374 w 374"/>
                    <a:gd name="T66" fmla="*/ 664 h 6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664">
                      <a:moveTo>
                        <a:pt x="194" y="643"/>
                      </a:moveTo>
                      <a:lnTo>
                        <a:pt x="80" y="620"/>
                      </a:lnTo>
                      <a:lnTo>
                        <a:pt x="128" y="575"/>
                      </a:lnTo>
                      <a:lnTo>
                        <a:pt x="0" y="511"/>
                      </a:lnTo>
                      <a:lnTo>
                        <a:pt x="173" y="475"/>
                      </a:lnTo>
                      <a:lnTo>
                        <a:pt x="132" y="237"/>
                      </a:lnTo>
                      <a:lnTo>
                        <a:pt x="194" y="110"/>
                      </a:lnTo>
                      <a:lnTo>
                        <a:pt x="159" y="0"/>
                      </a:lnTo>
                      <a:lnTo>
                        <a:pt x="251" y="79"/>
                      </a:lnTo>
                      <a:lnTo>
                        <a:pt x="273" y="21"/>
                      </a:lnTo>
                      <a:lnTo>
                        <a:pt x="291" y="171"/>
                      </a:lnTo>
                      <a:lnTo>
                        <a:pt x="330" y="171"/>
                      </a:lnTo>
                      <a:lnTo>
                        <a:pt x="296" y="317"/>
                      </a:lnTo>
                      <a:lnTo>
                        <a:pt x="339" y="320"/>
                      </a:lnTo>
                      <a:lnTo>
                        <a:pt x="344" y="461"/>
                      </a:lnTo>
                      <a:lnTo>
                        <a:pt x="374" y="664"/>
                      </a:lnTo>
                      <a:lnTo>
                        <a:pt x="282" y="532"/>
                      </a:lnTo>
                      <a:lnTo>
                        <a:pt x="287" y="602"/>
                      </a:lnTo>
                      <a:lnTo>
                        <a:pt x="260" y="659"/>
                      </a:lnTo>
                      <a:lnTo>
                        <a:pt x="194" y="64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42"/>
                <p:cNvSpPr>
                  <a:spLocks/>
                </p:cNvSpPr>
                <p:nvPr/>
              </p:nvSpPr>
              <p:spPr bwMode="auto">
                <a:xfrm>
                  <a:off x="3913" y="2798"/>
                  <a:ext cx="617" cy="302"/>
                </a:xfrm>
                <a:custGeom>
                  <a:avLst/>
                  <a:gdLst>
                    <a:gd name="T0" fmla="*/ 0 w 2469"/>
                    <a:gd name="T1" fmla="*/ 0 h 1208"/>
                    <a:gd name="T2" fmla="*/ 0 w 2469"/>
                    <a:gd name="T3" fmla="*/ 0 h 1208"/>
                    <a:gd name="T4" fmla="*/ 0 w 2469"/>
                    <a:gd name="T5" fmla="*/ 0 h 1208"/>
                    <a:gd name="T6" fmla="*/ 0 w 2469"/>
                    <a:gd name="T7" fmla="*/ 0 h 1208"/>
                    <a:gd name="T8" fmla="*/ 0 w 2469"/>
                    <a:gd name="T9" fmla="*/ 0 h 1208"/>
                    <a:gd name="T10" fmla="*/ 0 w 2469"/>
                    <a:gd name="T11" fmla="*/ 0 h 1208"/>
                    <a:gd name="T12" fmla="*/ 0 w 2469"/>
                    <a:gd name="T13" fmla="*/ 0 h 1208"/>
                    <a:gd name="T14" fmla="*/ 0 w 2469"/>
                    <a:gd name="T15" fmla="*/ 0 h 1208"/>
                    <a:gd name="T16" fmla="*/ 0 w 2469"/>
                    <a:gd name="T17" fmla="*/ 0 h 1208"/>
                    <a:gd name="T18" fmla="*/ 0 w 2469"/>
                    <a:gd name="T19" fmla="*/ 0 h 1208"/>
                    <a:gd name="T20" fmla="*/ 0 w 2469"/>
                    <a:gd name="T21" fmla="*/ 0 h 1208"/>
                    <a:gd name="T22" fmla="*/ 0 w 2469"/>
                    <a:gd name="T23" fmla="*/ 0 h 1208"/>
                    <a:gd name="T24" fmla="*/ 0 w 2469"/>
                    <a:gd name="T25" fmla="*/ 0 h 1208"/>
                    <a:gd name="T26" fmla="*/ 0 w 2469"/>
                    <a:gd name="T27" fmla="*/ 0 h 1208"/>
                    <a:gd name="T28" fmla="*/ 0 w 2469"/>
                    <a:gd name="T29" fmla="*/ 0 h 1208"/>
                    <a:gd name="T30" fmla="*/ 0 w 2469"/>
                    <a:gd name="T31" fmla="*/ 0 h 1208"/>
                    <a:gd name="T32" fmla="*/ 0 w 2469"/>
                    <a:gd name="T33" fmla="*/ 0 h 1208"/>
                    <a:gd name="T34" fmla="*/ 0 w 2469"/>
                    <a:gd name="T35" fmla="*/ 0 h 1208"/>
                    <a:gd name="T36" fmla="*/ 0 w 2469"/>
                    <a:gd name="T37" fmla="*/ 0 h 1208"/>
                    <a:gd name="T38" fmla="*/ 0 w 2469"/>
                    <a:gd name="T39" fmla="*/ 0 h 1208"/>
                    <a:gd name="T40" fmla="*/ 0 w 2469"/>
                    <a:gd name="T41" fmla="*/ 0 h 1208"/>
                    <a:gd name="T42" fmla="*/ 0 w 2469"/>
                    <a:gd name="T43" fmla="*/ 0 h 1208"/>
                    <a:gd name="T44" fmla="*/ 0 w 2469"/>
                    <a:gd name="T45" fmla="*/ 0 h 1208"/>
                    <a:gd name="T46" fmla="*/ 0 w 2469"/>
                    <a:gd name="T47" fmla="*/ 0 h 1208"/>
                    <a:gd name="T48" fmla="*/ 0 w 2469"/>
                    <a:gd name="T49" fmla="*/ 0 h 1208"/>
                    <a:gd name="T50" fmla="*/ 0 w 2469"/>
                    <a:gd name="T51" fmla="*/ 0 h 1208"/>
                    <a:gd name="T52" fmla="*/ 0 w 2469"/>
                    <a:gd name="T53" fmla="*/ 0 h 1208"/>
                    <a:gd name="T54" fmla="*/ 0 w 2469"/>
                    <a:gd name="T55" fmla="*/ 0 h 1208"/>
                    <a:gd name="T56" fmla="*/ 0 w 2469"/>
                    <a:gd name="T57" fmla="*/ 0 h 1208"/>
                    <a:gd name="T58" fmla="*/ 0 w 2469"/>
                    <a:gd name="T59" fmla="*/ 0 h 1208"/>
                    <a:gd name="T60" fmla="*/ 0 w 2469"/>
                    <a:gd name="T61" fmla="*/ 0 h 1208"/>
                    <a:gd name="T62" fmla="*/ 0 w 2469"/>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9"/>
                    <a:gd name="T97" fmla="*/ 0 h 1208"/>
                    <a:gd name="T98" fmla="*/ 2469 w 2469"/>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9" h="1208">
                      <a:moveTo>
                        <a:pt x="2469" y="1112"/>
                      </a:moveTo>
                      <a:lnTo>
                        <a:pt x="2434" y="861"/>
                      </a:lnTo>
                      <a:lnTo>
                        <a:pt x="2380" y="893"/>
                      </a:lnTo>
                      <a:lnTo>
                        <a:pt x="2284" y="615"/>
                      </a:lnTo>
                      <a:lnTo>
                        <a:pt x="2266" y="704"/>
                      </a:lnTo>
                      <a:lnTo>
                        <a:pt x="2113" y="483"/>
                      </a:lnTo>
                      <a:lnTo>
                        <a:pt x="1845" y="272"/>
                      </a:lnTo>
                      <a:lnTo>
                        <a:pt x="1972" y="438"/>
                      </a:lnTo>
                      <a:lnTo>
                        <a:pt x="1687" y="206"/>
                      </a:lnTo>
                      <a:lnTo>
                        <a:pt x="1678" y="258"/>
                      </a:lnTo>
                      <a:lnTo>
                        <a:pt x="1519" y="180"/>
                      </a:lnTo>
                      <a:lnTo>
                        <a:pt x="1264" y="0"/>
                      </a:lnTo>
                      <a:lnTo>
                        <a:pt x="1278" y="126"/>
                      </a:lnTo>
                      <a:lnTo>
                        <a:pt x="988" y="109"/>
                      </a:lnTo>
                      <a:lnTo>
                        <a:pt x="658" y="57"/>
                      </a:lnTo>
                      <a:lnTo>
                        <a:pt x="715" y="153"/>
                      </a:lnTo>
                      <a:lnTo>
                        <a:pt x="443" y="91"/>
                      </a:lnTo>
                      <a:lnTo>
                        <a:pt x="514" y="158"/>
                      </a:lnTo>
                      <a:lnTo>
                        <a:pt x="280" y="162"/>
                      </a:lnTo>
                      <a:lnTo>
                        <a:pt x="0" y="223"/>
                      </a:lnTo>
                      <a:lnTo>
                        <a:pt x="360" y="321"/>
                      </a:lnTo>
                      <a:lnTo>
                        <a:pt x="1788" y="787"/>
                      </a:lnTo>
                      <a:lnTo>
                        <a:pt x="1951" y="1064"/>
                      </a:lnTo>
                      <a:lnTo>
                        <a:pt x="1756" y="1174"/>
                      </a:lnTo>
                      <a:lnTo>
                        <a:pt x="1933" y="1174"/>
                      </a:lnTo>
                      <a:lnTo>
                        <a:pt x="1954" y="1208"/>
                      </a:lnTo>
                      <a:lnTo>
                        <a:pt x="2200" y="1112"/>
                      </a:lnTo>
                      <a:lnTo>
                        <a:pt x="2332" y="1121"/>
                      </a:lnTo>
                      <a:lnTo>
                        <a:pt x="2271" y="989"/>
                      </a:lnTo>
                      <a:lnTo>
                        <a:pt x="2363" y="989"/>
                      </a:lnTo>
                      <a:lnTo>
                        <a:pt x="2469" y="111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43"/>
                <p:cNvSpPr>
                  <a:spLocks/>
                </p:cNvSpPr>
                <p:nvPr/>
              </p:nvSpPr>
              <p:spPr bwMode="auto">
                <a:xfrm>
                  <a:off x="3843" y="2813"/>
                  <a:ext cx="633" cy="297"/>
                </a:xfrm>
                <a:custGeom>
                  <a:avLst/>
                  <a:gdLst>
                    <a:gd name="T0" fmla="*/ 0 w 2536"/>
                    <a:gd name="T1" fmla="*/ 0 h 1191"/>
                    <a:gd name="T2" fmla="*/ 0 w 2536"/>
                    <a:gd name="T3" fmla="*/ 0 h 1191"/>
                    <a:gd name="T4" fmla="*/ 0 w 2536"/>
                    <a:gd name="T5" fmla="*/ 0 h 1191"/>
                    <a:gd name="T6" fmla="*/ 0 w 2536"/>
                    <a:gd name="T7" fmla="*/ 0 h 1191"/>
                    <a:gd name="T8" fmla="*/ 0 w 2536"/>
                    <a:gd name="T9" fmla="*/ 0 h 1191"/>
                    <a:gd name="T10" fmla="*/ 0 w 2536"/>
                    <a:gd name="T11" fmla="*/ 0 h 1191"/>
                    <a:gd name="T12" fmla="*/ 0 w 2536"/>
                    <a:gd name="T13" fmla="*/ 0 h 1191"/>
                    <a:gd name="T14" fmla="*/ 0 w 2536"/>
                    <a:gd name="T15" fmla="*/ 0 h 1191"/>
                    <a:gd name="T16" fmla="*/ 0 w 2536"/>
                    <a:gd name="T17" fmla="*/ 0 h 1191"/>
                    <a:gd name="T18" fmla="*/ 0 w 2536"/>
                    <a:gd name="T19" fmla="*/ 0 h 1191"/>
                    <a:gd name="T20" fmla="*/ 0 w 2536"/>
                    <a:gd name="T21" fmla="*/ 0 h 1191"/>
                    <a:gd name="T22" fmla="*/ 0 w 2536"/>
                    <a:gd name="T23" fmla="*/ 0 h 1191"/>
                    <a:gd name="T24" fmla="*/ 0 w 2536"/>
                    <a:gd name="T25" fmla="*/ 0 h 1191"/>
                    <a:gd name="T26" fmla="*/ 0 w 2536"/>
                    <a:gd name="T27" fmla="*/ 0 h 1191"/>
                    <a:gd name="T28" fmla="*/ 0 w 2536"/>
                    <a:gd name="T29" fmla="*/ 0 h 1191"/>
                    <a:gd name="T30" fmla="*/ 0 w 2536"/>
                    <a:gd name="T31" fmla="*/ 0 h 1191"/>
                    <a:gd name="T32" fmla="*/ 0 w 2536"/>
                    <a:gd name="T33" fmla="*/ 0 h 1191"/>
                    <a:gd name="T34" fmla="*/ 0 w 2536"/>
                    <a:gd name="T35" fmla="*/ 0 h 1191"/>
                    <a:gd name="T36" fmla="*/ 0 w 2536"/>
                    <a:gd name="T37" fmla="*/ 0 h 1191"/>
                    <a:gd name="T38" fmla="*/ 0 w 2536"/>
                    <a:gd name="T39" fmla="*/ 0 h 1191"/>
                    <a:gd name="T40" fmla="*/ 0 w 2536"/>
                    <a:gd name="T41" fmla="*/ 0 h 1191"/>
                    <a:gd name="T42" fmla="*/ 0 w 2536"/>
                    <a:gd name="T43" fmla="*/ 0 h 1191"/>
                    <a:gd name="T44" fmla="*/ 0 w 2536"/>
                    <a:gd name="T45" fmla="*/ 0 h 1191"/>
                    <a:gd name="T46" fmla="*/ 0 w 2536"/>
                    <a:gd name="T47" fmla="*/ 0 h 1191"/>
                    <a:gd name="T48" fmla="*/ 0 w 2536"/>
                    <a:gd name="T49" fmla="*/ 0 h 1191"/>
                    <a:gd name="T50" fmla="*/ 0 w 2536"/>
                    <a:gd name="T51" fmla="*/ 0 h 1191"/>
                    <a:gd name="T52" fmla="*/ 0 w 2536"/>
                    <a:gd name="T53" fmla="*/ 0 h 1191"/>
                    <a:gd name="T54" fmla="*/ 0 w 2536"/>
                    <a:gd name="T55" fmla="*/ 0 h 1191"/>
                    <a:gd name="T56" fmla="*/ 0 w 2536"/>
                    <a:gd name="T57" fmla="*/ 0 h 1191"/>
                    <a:gd name="T58" fmla="*/ 0 w 2536"/>
                    <a:gd name="T59" fmla="*/ 0 h 1191"/>
                    <a:gd name="T60" fmla="*/ 0 w 2536"/>
                    <a:gd name="T61" fmla="*/ 0 h 1191"/>
                    <a:gd name="T62" fmla="*/ 0 w 2536"/>
                    <a:gd name="T63" fmla="*/ 0 h 1191"/>
                    <a:gd name="T64" fmla="*/ 0 w 2536"/>
                    <a:gd name="T65" fmla="*/ 0 h 1191"/>
                    <a:gd name="T66" fmla="*/ 0 w 2536"/>
                    <a:gd name="T67" fmla="*/ 0 h 1191"/>
                    <a:gd name="T68" fmla="*/ 0 w 2536"/>
                    <a:gd name="T69" fmla="*/ 0 h 1191"/>
                    <a:gd name="T70" fmla="*/ 0 w 2536"/>
                    <a:gd name="T71" fmla="*/ 0 h 1191"/>
                    <a:gd name="T72" fmla="*/ 0 w 2536"/>
                    <a:gd name="T73" fmla="*/ 0 h 1191"/>
                    <a:gd name="T74" fmla="*/ 0 w 2536"/>
                    <a:gd name="T75" fmla="*/ 0 h 1191"/>
                    <a:gd name="T76" fmla="*/ 0 w 2536"/>
                    <a:gd name="T77" fmla="*/ 0 h 1191"/>
                    <a:gd name="T78" fmla="*/ 0 w 2536"/>
                    <a:gd name="T79" fmla="*/ 0 h 1191"/>
                    <a:gd name="T80" fmla="*/ 0 w 2536"/>
                    <a:gd name="T81" fmla="*/ 0 h 1191"/>
                    <a:gd name="T82" fmla="*/ 0 w 2536"/>
                    <a:gd name="T83" fmla="*/ 0 h 1191"/>
                    <a:gd name="T84" fmla="*/ 0 w 2536"/>
                    <a:gd name="T85" fmla="*/ 0 h 1191"/>
                    <a:gd name="T86" fmla="*/ 0 w 2536"/>
                    <a:gd name="T87" fmla="*/ 0 h 1191"/>
                    <a:gd name="T88" fmla="*/ 0 w 2536"/>
                    <a:gd name="T89" fmla="*/ 0 h 1191"/>
                    <a:gd name="T90" fmla="*/ 0 w 2536"/>
                    <a:gd name="T91" fmla="*/ 0 h 1191"/>
                    <a:gd name="T92" fmla="*/ 0 w 2536"/>
                    <a:gd name="T93" fmla="*/ 0 h 1191"/>
                    <a:gd name="T94" fmla="*/ 0 w 2536"/>
                    <a:gd name="T95" fmla="*/ 0 h 1191"/>
                    <a:gd name="T96" fmla="*/ 0 w 2536"/>
                    <a:gd name="T97" fmla="*/ 0 h 1191"/>
                    <a:gd name="T98" fmla="*/ 0 w 2536"/>
                    <a:gd name="T99" fmla="*/ 0 h 1191"/>
                    <a:gd name="T100" fmla="*/ 0 w 2536"/>
                    <a:gd name="T101" fmla="*/ 0 h 1191"/>
                    <a:gd name="T102" fmla="*/ 0 w 2536"/>
                    <a:gd name="T103" fmla="*/ 0 h 1191"/>
                    <a:gd name="T104" fmla="*/ 0 w 2536"/>
                    <a:gd name="T105" fmla="*/ 0 h 1191"/>
                    <a:gd name="T106" fmla="*/ 0 w 2536"/>
                    <a:gd name="T107" fmla="*/ 0 h 1191"/>
                    <a:gd name="T108" fmla="*/ 0 w 2536"/>
                    <a:gd name="T109" fmla="*/ 0 h 1191"/>
                    <a:gd name="T110" fmla="*/ 0 w 2536"/>
                    <a:gd name="T111" fmla="*/ 0 h 1191"/>
                    <a:gd name="T112" fmla="*/ 0 w 2536"/>
                    <a:gd name="T113" fmla="*/ 0 h 1191"/>
                    <a:gd name="T114" fmla="*/ 0 w 2536"/>
                    <a:gd name="T115" fmla="*/ 0 h 1191"/>
                    <a:gd name="T116" fmla="*/ 0 w 2536"/>
                    <a:gd name="T117" fmla="*/ 0 h 11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36"/>
                    <a:gd name="T178" fmla="*/ 0 h 1191"/>
                    <a:gd name="T179" fmla="*/ 2536 w 2536"/>
                    <a:gd name="T180" fmla="*/ 1191 h 11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36" h="1191">
                      <a:moveTo>
                        <a:pt x="1999" y="257"/>
                      </a:moveTo>
                      <a:lnTo>
                        <a:pt x="1838" y="172"/>
                      </a:lnTo>
                      <a:lnTo>
                        <a:pt x="1634" y="0"/>
                      </a:lnTo>
                      <a:lnTo>
                        <a:pt x="1621" y="126"/>
                      </a:lnTo>
                      <a:lnTo>
                        <a:pt x="1314" y="16"/>
                      </a:lnTo>
                      <a:lnTo>
                        <a:pt x="1007" y="20"/>
                      </a:lnTo>
                      <a:lnTo>
                        <a:pt x="1234" y="134"/>
                      </a:lnTo>
                      <a:lnTo>
                        <a:pt x="1006" y="143"/>
                      </a:lnTo>
                      <a:lnTo>
                        <a:pt x="742" y="126"/>
                      </a:lnTo>
                      <a:lnTo>
                        <a:pt x="840" y="200"/>
                      </a:lnTo>
                      <a:lnTo>
                        <a:pt x="603" y="139"/>
                      </a:lnTo>
                      <a:lnTo>
                        <a:pt x="361" y="205"/>
                      </a:lnTo>
                      <a:lnTo>
                        <a:pt x="553" y="263"/>
                      </a:lnTo>
                      <a:lnTo>
                        <a:pt x="241" y="451"/>
                      </a:lnTo>
                      <a:lnTo>
                        <a:pt x="466" y="460"/>
                      </a:lnTo>
                      <a:lnTo>
                        <a:pt x="290" y="491"/>
                      </a:lnTo>
                      <a:lnTo>
                        <a:pt x="558" y="548"/>
                      </a:lnTo>
                      <a:lnTo>
                        <a:pt x="348" y="548"/>
                      </a:lnTo>
                      <a:lnTo>
                        <a:pt x="430" y="610"/>
                      </a:lnTo>
                      <a:lnTo>
                        <a:pt x="168" y="575"/>
                      </a:lnTo>
                      <a:lnTo>
                        <a:pt x="0" y="619"/>
                      </a:lnTo>
                      <a:lnTo>
                        <a:pt x="154" y="689"/>
                      </a:lnTo>
                      <a:lnTo>
                        <a:pt x="45" y="724"/>
                      </a:lnTo>
                      <a:lnTo>
                        <a:pt x="343" y="764"/>
                      </a:lnTo>
                      <a:lnTo>
                        <a:pt x="123" y="821"/>
                      </a:lnTo>
                      <a:lnTo>
                        <a:pt x="286" y="860"/>
                      </a:lnTo>
                      <a:lnTo>
                        <a:pt x="541" y="852"/>
                      </a:lnTo>
                      <a:lnTo>
                        <a:pt x="378" y="944"/>
                      </a:lnTo>
                      <a:lnTo>
                        <a:pt x="694" y="931"/>
                      </a:lnTo>
                      <a:lnTo>
                        <a:pt x="514" y="970"/>
                      </a:lnTo>
                      <a:lnTo>
                        <a:pt x="742" y="1006"/>
                      </a:lnTo>
                      <a:lnTo>
                        <a:pt x="616" y="1050"/>
                      </a:lnTo>
                      <a:lnTo>
                        <a:pt x="879" y="1059"/>
                      </a:lnTo>
                      <a:lnTo>
                        <a:pt x="835" y="1120"/>
                      </a:lnTo>
                      <a:lnTo>
                        <a:pt x="1059" y="1093"/>
                      </a:lnTo>
                      <a:lnTo>
                        <a:pt x="1226" y="1086"/>
                      </a:lnTo>
                      <a:lnTo>
                        <a:pt x="1116" y="1147"/>
                      </a:lnTo>
                      <a:lnTo>
                        <a:pt x="1446" y="1143"/>
                      </a:lnTo>
                      <a:lnTo>
                        <a:pt x="1345" y="1191"/>
                      </a:lnTo>
                      <a:lnTo>
                        <a:pt x="1792" y="1168"/>
                      </a:lnTo>
                      <a:lnTo>
                        <a:pt x="2188" y="1050"/>
                      </a:lnTo>
                      <a:lnTo>
                        <a:pt x="2531" y="1050"/>
                      </a:lnTo>
                      <a:lnTo>
                        <a:pt x="2298" y="869"/>
                      </a:lnTo>
                      <a:lnTo>
                        <a:pt x="2434" y="865"/>
                      </a:lnTo>
                      <a:lnTo>
                        <a:pt x="2324" y="746"/>
                      </a:lnTo>
                      <a:lnTo>
                        <a:pt x="2536" y="799"/>
                      </a:lnTo>
                      <a:lnTo>
                        <a:pt x="2329" y="592"/>
                      </a:lnTo>
                      <a:lnTo>
                        <a:pt x="2316" y="685"/>
                      </a:lnTo>
                      <a:lnTo>
                        <a:pt x="2038" y="526"/>
                      </a:lnTo>
                      <a:lnTo>
                        <a:pt x="1758" y="451"/>
                      </a:lnTo>
                      <a:lnTo>
                        <a:pt x="1525" y="412"/>
                      </a:lnTo>
                      <a:lnTo>
                        <a:pt x="1657" y="377"/>
                      </a:lnTo>
                      <a:lnTo>
                        <a:pt x="1546" y="311"/>
                      </a:lnTo>
                      <a:lnTo>
                        <a:pt x="1669" y="298"/>
                      </a:lnTo>
                      <a:lnTo>
                        <a:pt x="1824" y="323"/>
                      </a:lnTo>
                      <a:lnTo>
                        <a:pt x="1894" y="284"/>
                      </a:lnTo>
                      <a:lnTo>
                        <a:pt x="2109" y="359"/>
                      </a:lnTo>
                      <a:lnTo>
                        <a:pt x="1999" y="257"/>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44"/>
                <p:cNvSpPr>
                  <a:spLocks/>
                </p:cNvSpPr>
                <p:nvPr/>
              </p:nvSpPr>
              <p:spPr bwMode="auto">
                <a:xfrm>
                  <a:off x="3864" y="3125"/>
                  <a:ext cx="106" cy="111"/>
                </a:xfrm>
                <a:custGeom>
                  <a:avLst/>
                  <a:gdLst>
                    <a:gd name="T0" fmla="*/ 0 w 424"/>
                    <a:gd name="T1" fmla="*/ 0 h 446"/>
                    <a:gd name="T2" fmla="*/ 0 w 424"/>
                    <a:gd name="T3" fmla="*/ 0 h 446"/>
                    <a:gd name="T4" fmla="*/ 0 w 424"/>
                    <a:gd name="T5" fmla="*/ 0 h 446"/>
                    <a:gd name="T6" fmla="*/ 0 w 424"/>
                    <a:gd name="T7" fmla="*/ 0 h 446"/>
                    <a:gd name="T8" fmla="*/ 0 w 424"/>
                    <a:gd name="T9" fmla="*/ 0 h 446"/>
                    <a:gd name="T10" fmla="*/ 0 w 424"/>
                    <a:gd name="T11" fmla="*/ 0 h 446"/>
                    <a:gd name="T12" fmla="*/ 0 w 424"/>
                    <a:gd name="T13" fmla="*/ 0 h 446"/>
                    <a:gd name="T14" fmla="*/ 0 w 424"/>
                    <a:gd name="T15" fmla="*/ 0 h 446"/>
                    <a:gd name="T16" fmla="*/ 0 w 424"/>
                    <a:gd name="T17" fmla="*/ 0 h 446"/>
                    <a:gd name="T18" fmla="*/ 0 w 424"/>
                    <a:gd name="T19" fmla="*/ 0 h 446"/>
                    <a:gd name="T20" fmla="*/ 0 w 424"/>
                    <a:gd name="T21" fmla="*/ 0 h 446"/>
                    <a:gd name="T22" fmla="*/ 0 w 424"/>
                    <a:gd name="T23" fmla="*/ 0 h 446"/>
                    <a:gd name="T24" fmla="*/ 0 w 424"/>
                    <a:gd name="T25" fmla="*/ 0 h 446"/>
                    <a:gd name="T26" fmla="*/ 0 w 424"/>
                    <a:gd name="T27" fmla="*/ 0 h 446"/>
                    <a:gd name="T28" fmla="*/ 0 w 424"/>
                    <a:gd name="T29" fmla="*/ 0 h 446"/>
                    <a:gd name="T30" fmla="*/ 0 w 424"/>
                    <a:gd name="T31" fmla="*/ 0 h 446"/>
                    <a:gd name="T32" fmla="*/ 0 w 424"/>
                    <a:gd name="T33" fmla="*/ 0 h 446"/>
                    <a:gd name="T34" fmla="*/ 0 w 424"/>
                    <a:gd name="T35" fmla="*/ 0 h 446"/>
                    <a:gd name="T36" fmla="*/ 0 w 424"/>
                    <a:gd name="T37" fmla="*/ 0 h 446"/>
                    <a:gd name="T38" fmla="*/ 0 w 424"/>
                    <a:gd name="T39" fmla="*/ 0 h 446"/>
                    <a:gd name="T40" fmla="*/ 0 w 424"/>
                    <a:gd name="T41" fmla="*/ 0 h 4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4"/>
                    <a:gd name="T64" fmla="*/ 0 h 446"/>
                    <a:gd name="T65" fmla="*/ 424 w 424"/>
                    <a:gd name="T66" fmla="*/ 446 h 4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4" h="446">
                      <a:moveTo>
                        <a:pt x="309" y="18"/>
                      </a:moveTo>
                      <a:lnTo>
                        <a:pt x="114" y="0"/>
                      </a:lnTo>
                      <a:lnTo>
                        <a:pt x="207" y="72"/>
                      </a:lnTo>
                      <a:lnTo>
                        <a:pt x="101" y="61"/>
                      </a:lnTo>
                      <a:lnTo>
                        <a:pt x="186" y="114"/>
                      </a:lnTo>
                      <a:lnTo>
                        <a:pt x="46" y="112"/>
                      </a:lnTo>
                      <a:lnTo>
                        <a:pt x="119" y="165"/>
                      </a:lnTo>
                      <a:lnTo>
                        <a:pt x="0" y="185"/>
                      </a:lnTo>
                      <a:lnTo>
                        <a:pt x="156" y="266"/>
                      </a:lnTo>
                      <a:lnTo>
                        <a:pt x="114" y="294"/>
                      </a:lnTo>
                      <a:lnTo>
                        <a:pt x="330" y="341"/>
                      </a:lnTo>
                      <a:lnTo>
                        <a:pt x="200" y="332"/>
                      </a:lnTo>
                      <a:lnTo>
                        <a:pt x="53" y="341"/>
                      </a:lnTo>
                      <a:lnTo>
                        <a:pt x="138" y="383"/>
                      </a:lnTo>
                      <a:lnTo>
                        <a:pt x="24" y="422"/>
                      </a:lnTo>
                      <a:lnTo>
                        <a:pt x="237" y="446"/>
                      </a:lnTo>
                      <a:lnTo>
                        <a:pt x="416" y="351"/>
                      </a:lnTo>
                      <a:lnTo>
                        <a:pt x="317" y="189"/>
                      </a:lnTo>
                      <a:lnTo>
                        <a:pt x="424" y="171"/>
                      </a:lnTo>
                      <a:lnTo>
                        <a:pt x="309" y="1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145"/>
                <p:cNvSpPr>
                  <a:spLocks/>
                </p:cNvSpPr>
                <p:nvPr/>
              </p:nvSpPr>
              <p:spPr bwMode="auto">
                <a:xfrm>
                  <a:off x="3968" y="3110"/>
                  <a:ext cx="130" cy="152"/>
                </a:xfrm>
                <a:custGeom>
                  <a:avLst/>
                  <a:gdLst>
                    <a:gd name="T0" fmla="*/ 0 w 516"/>
                    <a:gd name="T1" fmla="*/ 0 h 605"/>
                    <a:gd name="T2" fmla="*/ 0 w 516"/>
                    <a:gd name="T3" fmla="*/ 0 h 605"/>
                    <a:gd name="T4" fmla="*/ 0 w 516"/>
                    <a:gd name="T5" fmla="*/ 0 h 605"/>
                    <a:gd name="T6" fmla="*/ 0 w 516"/>
                    <a:gd name="T7" fmla="*/ 0 h 605"/>
                    <a:gd name="T8" fmla="*/ 0 w 516"/>
                    <a:gd name="T9" fmla="*/ 0 h 605"/>
                    <a:gd name="T10" fmla="*/ 0 w 516"/>
                    <a:gd name="T11" fmla="*/ 0 h 605"/>
                    <a:gd name="T12" fmla="*/ 0 w 516"/>
                    <a:gd name="T13" fmla="*/ 0 h 605"/>
                    <a:gd name="T14" fmla="*/ 0 w 516"/>
                    <a:gd name="T15" fmla="*/ 0 h 605"/>
                    <a:gd name="T16" fmla="*/ 0 w 516"/>
                    <a:gd name="T17" fmla="*/ 0 h 605"/>
                    <a:gd name="T18" fmla="*/ 0 w 516"/>
                    <a:gd name="T19" fmla="*/ 0 h 605"/>
                    <a:gd name="T20" fmla="*/ 0 w 516"/>
                    <a:gd name="T21" fmla="*/ 0 h 605"/>
                    <a:gd name="T22" fmla="*/ 0 w 516"/>
                    <a:gd name="T23" fmla="*/ 0 h 605"/>
                    <a:gd name="T24" fmla="*/ 0 w 516"/>
                    <a:gd name="T25" fmla="*/ 0 h 605"/>
                    <a:gd name="T26" fmla="*/ 0 w 516"/>
                    <a:gd name="T27" fmla="*/ 0 h 605"/>
                    <a:gd name="T28" fmla="*/ 0 w 516"/>
                    <a:gd name="T29" fmla="*/ 0 h 605"/>
                    <a:gd name="T30" fmla="*/ 0 w 516"/>
                    <a:gd name="T31" fmla="*/ 0 h 605"/>
                    <a:gd name="T32" fmla="*/ 0 w 516"/>
                    <a:gd name="T33" fmla="*/ 0 h 605"/>
                    <a:gd name="T34" fmla="*/ 0 w 516"/>
                    <a:gd name="T35" fmla="*/ 0 h 605"/>
                    <a:gd name="T36" fmla="*/ 0 w 516"/>
                    <a:gd name="T37" fmla="*/ 0 h 605"/>
                    <a:gd name="T38" fmla="*/ 0 w 516"/>
                    <a:gd name="T39" fmla="*/ 0 h 605"/>
                    <a:gd name="T40" fmla="*/ 0 w 516"/>
                    <a:gd name="T41" fmla="*/ 0 h 605"/>
                    <a:gd name="T42" fmla="*/ 0 w 516"/>
                    <a:gd name="T43" fmla="*/ 0 h 605"/>
                    <a:gd name="T44" fmla="*/ 0 w 516"/>
                    <a:gd name="T45" fmla="*/ 0 h 605"/>
                    <a:gd name="T46" fmla="*/ 0 w 516"/>
                    <a:gd name="T47" fmla="*/ 0 h 6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6"/>
                    <a:gd name="T73" fmla="*/ 0 h 605"/>
                    <a:gd name="T74" fmla="*/ 516 w 516"/>
                    <a:gd name="T75" fmla="*/ 605 h 6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6" h="605">
                      <a:moveTo>
                        <a:pt x="507" y="408"/>
                      </a:moveTo>
                      <a:lnTo>
                        <a:pt x="516" y="270"/>
                      </a:lnTo>
                      <a:lnTo>
                        <a:pt x="492" y="325"/>
                      </a:lnTo>
                      <a:lnTo>
                        <a:pt x="483" y="224"/>
                      </a:lnTo>
                      <a:lnTo>
                        <a:pt x="340" y="60"/>
                      </a:lnTo>
                      <a:lnTo>
                        <a:pt x="375" y="174"/>
                      </a:lnTo>
                      <a:lnTo>
                        <a:pt x="328" y="127"/>
                      </a:lnTo>
                      <a:lnTo>
                        <a:pt x="199" y="28"/>
                      </a:lnTo>
                      <a:lnTo>
                        <a:pt x="270" y="123"/>
                      </a:lnTo>
                      <a:lnTo>
                        <a:pt x="193" y="99"/>
                      </a:lnTo>
                      <a:lnTo>
                        <a:pt x="99" y="0"/>
                      </a:lnTo>
                      <a:lnTo>
                        <a:pt x="205" y="193"/>
                      </a:lnTo>
                      <a:lnTo>
                        <a:pt x="37" y="186"/>
                      </a:lnTo>
                      <a:lnTo>
                        <a:pt x="72" y="259"/>
                      </a:lnTo>
                      <a:lnTo>
                        <a:pt x="0" y="336"/>
                      </a:lnTo>
                      <a:lnTo>
                        <a:pt x="129" y="432"/>
                      </a:lnTo>
                      <a:lnTo>
                        <a:pt x="105" y="507"/>
                      </a:lnTo>
                      <a:lnTo>
                        <a:pt x="309" y="605"/>
                      </a:lnTo>
                      <a:lnTo>
                        <a:pt x="489" y="569"/>
                      </a:lnTo>
                      <a:lnTo>
                        <a:pt x="423" y="413"/>
                      </a:lnTo>
                      <a:lnTo>
                        <a:pt x="474" y="462"/>
                      </a:lnTo>
                      <a:lnTo>
                        <a:pt x="430" y="336"/>
                      </a:lnTo>
                      <a:lnTo>
                        <a:pt x="507" y="40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46"/>
                <p:cNvSpPr>
                  <a:spLocks/>
                </p:cNvSpPr>
                <p:nvPr/>
              </p:nvSpPr>
              <p:spPr bwMode="auto">
                <a:xfrm>
                  <a:off x="4145" y="3288"/>
                  <a:ext cx="146" cy="68"/>
                </a:xfrm>
                <a:custGeom>
                  <a:avLst/>
                  <a:gdLst>
                    <a:gd name="T0" fmla="*/ 0 w 586"/>
                    <a:gd name="T1" fmla="*/ 0 h 273"/>
                    <a:gd name="T2" fmla="*/ 0 w 586"/>
                    <a:gd name="T3" fmla="*/ 0 h 273"/>
                    <a:gd name="T4" fmla="*/ 0 w 586"/>
                    <a:gd name="T5" fmla="*/ 0 h 273"/>
                    <a:gd name="T6" fmla="*/ 0 w 586"/>
                    <a:gd name="T7" fmla="*/ 0 h 273"/>
                    <a:gd name="T8" fmla="*/ 0 w 586"/>
                    <a:gd name="T9" fmla="*/ 0 h 273"/>
                    <a:gd name="T10" fmla="*/ 0 w 586"/>
                    <a:gd name="T11" fmla="*/ 0 h 273"/>
                    <a:gd name="T12" fmla="*/ 0 w 586"/>
                    <a:gd name="T13" fmla="*/ 0 h 273"/>
                    <a:gd name="T14" fmla="*/ 0 w 586"/>
                    <a:gd name="T15" fmla="*/ 0 h 273"/>
                    <a:gd name="T16" fmla="*/ 0 w 586"/>
                    <a:gd name="T17" fmla="*/ 0 h 273"/>
                    <a:gd name="T18" fmla="*/ 0 w 586"/>
                    <a:gd name="T19" fmla="*/ 0 h 273"/>
                    <a:gd name="T20" fmla="*/ 0 w 586"/>
                    <a:gd name="T21" fmla="*/ 0 h 273"/>
                    <a:gd name="T22" fmla="*/ 0 w 586"/>
                    <a:gd name="T23" fmla="*/ 0 h 273"/>
                    <a:gd name="T24" fmla="*/ 0 w 586"/>
                    <a:gd name="T25" fmla="*/ 0 h 273"/>
                    <a:gd name="T26" fmla="*/ 0 w 586"/>
                    <a:gd name="T27" fmla="*/ 0 h 273"/>
                    <a:gd name="T28" fmla="*/ 0 w 586"/>
                    <a:gd name="T29" fmla="*/ 0 h 273"/>
                    <a:gd name="T30" fmla="*/ 0 w 586"/>
                    <a:gd name="T31" fmla="*/ 0 h 273"/>
                    <a:gd name="T32" fmla="*/ 0 w 586"/>
                    <a:gd name="T33" fmla="*/ 0 h 273"/>
                    <a:gd name="T34" fmla="*/ 0 w 586"/>
                    <a:gd name="T35" fmla="*/ 0 h 273"/>
                    <a:gd name="T36" fmla="*/ 0 w 586"/>
                    <a:gd name="T37" fmla="*/ 0 h 273"/>
                    <a:gd name="T38" fmla="*/ 0 w 586"/>
                    <a:gd name="T39" fmla="*/ 0 h 273"/>
                    <a:gd name="T40" fmla="*/ 0 w 586"/>
                    <a:gd name="T41" fmla="*/ 0 h 273"/>
                    <a:gd name="T42" fmla="*/ 0 w 586"/>
                    <a:gd name="T43" fmla="*/ 0 h 273"/>
                    <a:gd name="T44" fmla="*/ 0 w 586"/>
                    <a:gd name="T45" fmla="*/ 0 h 273"/>
                    <a:gd name="T46" fmla="*/ 0 w 586"/>
                    <a:gd name="T47" fmla="*/ 0 h 273"/>
                    <a:gd name="T48" fmla="*/ 0 w 586"/>
                    <a:gd name="T49" fmla="*/ 0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6"/>
                    <a:gd name="T76" fmla="*/ 0 h 273"/>
                    <a:gd name="T77" fmla="*/ 586 w 586"/>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6" h="273">
                      <a:moveTo>
                        <a:pt x="586" y="222"/>
                      </a:moveTo>
                      <a:lnTo>
                        <a:pt x="538" y="136"/>
                      </a:lnTo>
                      <a:lnTo>
                        <a:pt x="417" y="28"/>
                      </a:lnTo>
                      <a:lnTo>
                        <a:pt x="301" y="0"/>
                      </a:lnTo>
                      <a:lnTo>
                        <a:pt x="336" y="28"/>
                      </a:lnTo>
                      <a:lnTo>
                        <a:pt x="241" y="7"/>
                      </a:lnTo>
                      <a:lnTo>
                        <a:pt x="180" y="24"/>
                      </a:lnTo>
                      <a:lnTo>
                        <a:pt x="74" y="18"/>
                      </a:lnTo>
                      <a:lnTo>
                        <a:pt x="160" y="69"/>
                      </a:lnTo>
                      <a:lnTo>
                        <a:pt x="55" y="64"/>
                      </a:lnTo>
                      <a:lnTo>
                        <a:pt x="108" y="90"/>
                      </a:lnTo>
                      <a:lnTo>
                        <a:pt x="0" y="111"/>
                      </a:lnTo>
                      <a:lnTo>
                        <a:pt x="114" y="135"/>
                      </a:lnTo>
                      <a:lnTo>
                        <a:pt x="13" y="151"/>
                      </a:lnTo>
                      <a:lnTo>
                        <a:pt x="103" y="174"/>
                      </a:lnTo>
                      <a:lnTo>
                        <a:pt x="57" y="187"/>
                      </a:lnTo>
                      <a:lnTo>
                        <a:pt x="153" y="218"/>
                      </a:lnTo>
                      <a:lnTo>
                        <a:pt x="90" y="235"/>
                      </a:lnTo>
                      <a:lnTo>
                        <a:pt x="285" y="231"/>
                      </a:lnTo>
                      <a:lnTo>
                        <a:pt x="186" y="253"/>
                      </a:lnTo>
                      <a:lnTo>
                        <a:pt x="274" y="273"/>
                      </a:lnTo>
                      <a:lnTo>
                        <a:pt x="403" y="240"/>
                      </a:lnTo>
                      <a:lnTo>
                        <a:pt x="534" y="202"/>
                      </a:lnTo>
                      <a:lnTo>
                        <a:pt x="586" y="222"/>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47"/>
                <p:cNvSpPr>
                  <a:spLocks/>
                </p:cNvSpPr>
                <p:nvPr/>
              </p:nvSpPr>
              <p:spPr bwMode="auto">
                <a:xfrm>
                  <a:off x="4218" y="3354"/>
                  <a:ext cx="64" cy="24"/>
                </a:xfrm>
                <a:custGeom>
                  <a:avLst/>
                  <a:gdLst>
                    <a:gd name="T0" fmla="*/ 0 w 257"/>
                    <a:gd name="T1" fmla="*/ 0 h 96"/>
                    <a:gd name="T2" fmla="*/ 0 w 257"/>
                    <a:gd name="T3" fmla="*/ 0 h 96"/>
                    <a:gd name="T4" fmla="*/ 0 w 257"/>
                    <a:gd name="T5" fmla="*/ 0 h 96"/>
                    <a:gd name="T6" fmla="*/ 0 w 257"/>
                    <a:gd name="T7" fmla="*/ 0 h 96"/>
                    <a:gd name="T8" fmla="*/ 0 w 257"/>
                    <a:gd name="T9" fmla="*/ 0 h 96"/>
                    <a:gd name="T10" fmla="*/ 0 w 257"/>
                    <a:gd name="T11" fmla="*/ 0 h 96"/>
                    <a:gd name="T12" fmla="*/ 0 w 257"/>
                    <a:gd name="T13" fmla="*/ 0 h 96"/>
                    <a:gd name="T14" fmla="*/ 0 w 257"/>
                    <a:gd name="T15" fmla="*/ 0 h 96"/>
                    <a:gd name="T16" fmla="*/ 0 w 257"/>
                    <a:gd name="T17" fmla="*/ 0 h 96"/>
                    <a:gd name="T18" fmla="*/ 0 w 257"/>
                    <a:gd name="T19" fmla="*/ 0 h 96"/>
                    <a:gd name="T20" fmla="*/ 0 w 257"/>
                    <a:gd name="T21" fmla="*/ 0 h 96"/>
                    <a:gd name="T22" fmla="*/ 0 w 257"/>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96"/>
                    <a:gd name="T38" fmla="*/ 257 w 257"/>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96">
                      <a:moveTo>
                        <a:pt x="257" y="39"/>
                      </a:moveTo>
                      <a:lnTo>
                        <a:pt x="186" y="0"/>
                      </a:lnTo>
                      <a:lnTo>
                        <a:pt x="94" y="3"/>
                      </a:lnTo>
                      <a:lnTo>
                        <a:pt x="132" y="29"/>
                      </a:lnTo>
                      <a:lnTo>
                        <a:pt x="29" y="24"/>
                      </a:lnTo>
                      <a:lnTo>
                        <a:pt x="68" y="44"/>
                      </a:lnTo>
                      <a:lnTo>
                        <a:pt x="0" y="63"/>
                      </a:lnTo>
                      <a:lnTo>
                        <a:pt x="96" y="71"/>
                      </a:lnTo>
                      <a:lnTo>
                        <a:pt x="59" y="96"/>
                      </a:lnTo>
                      <a:lnTo>
                        <a:pt x="217" y="63"/>
                      </a:lnTo>
                      <a:lnTo>
                        <a:pt x="257" y="39"/>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48"/>
                <p:cNvSpPr>
                  <a:spLocks/>
                </p:cNvSpPr>
                <p:nvPr/>
              </p:nvSpPr>
              <p:spPr bwMode="auto">
                <a:xfrm>
                  <a:off x="4338" y="3149"/>
                  <a:ext cx="143" cy="136"/>
                </a:xfrm>
                <a:custGeom>
                  <a:avLst/>
                  <a:gdLst>
                    <a:gd name="T0" fmla="*/ 0 w 574"/>
                    <a:gd name="T1" fmla="*/ 0 h 546"/>
                    <a:gd name="T2" fmla="*/ 0 w 574"/>
                    <a:gd name="T3" fmla="*/ 0 h 546"/>
                    <a:gd name="T4" fmla="*/ 0 w 574"/>
                    <a:gd name="T5" fmla="*/ 0 h 546"/>
                    <a:gd name="T6" fmla="*/ 0 w 574"/>
                    <a:gd name="T7" fmla="*/ 0 h 546"/>
                    <a:gd name="T8" fmla="*/ 0 w 574"/>
                    <a:gd name="T9" fmla="*/ 0 h 546"/>
                    <a:gd name="T10" fmla="*/ 0 w 574"/>
                    <a:gd name="T11" fmla="*/ 0 h 546"/>
                    <a:gd name="T12" fmla="*/ 0 w 574"/>
                    <a:gd name="T13" fmla="*/ 0 h 546"/>
                    <a:gd name="T14" fmla="*/ 0 w 574"/>
                    <a:gd name="T15" fmla="*/ 0 h 546"/>
                    <a:gd name="T16" fmla="*/ 0 w 574"/>
                    <a:gd name="T17" fmla="*/ 0 h 546"/>
                    <a:gd name="T18" fmla="*/ 0 w 574"/>
                    <a:gd name="T19" fmla="*/ 0 h 546"/>
                    <a:gd name="T20" fmla="*/ 0 w 574"/>
                    <a:gd name="T21" fmla="*/ 0 h 546"/>
                    <a:gd name="T22" fmla="*/ 0 w 574"/>
                    <a:gd name="T23" fmla="*/ 0 h 546"/>
                    <a:gd name="T24" fmla="*/ 0 w 574"/>
                    <a:gd name="T25" fmla="*/ 0 h 546"/>
                    <a:gd name="T26" fmla="*/ 0 w 574"/>
                    <a:gd name="T27" fmla="*/ 0 h 546"/>
                    <a:gd name="T28" fmla="*/ 0 w 574"/>
                    <a:gd name="T29" fmla="*/ 0 h 546"/>
                    <a:gd name="T30" fmla="*/ 0 w 574"/>
                    <a:gd name="T31" fmla="*/ 0 h 546"/>
                    <a:gd name="T32" fmla="*/ 0 w 574"/>
                    <a:gd name="T33" fmla="*/ 0 h 546"/>
                    <a:gd name="T34" fmla="*/ 0 w 574"/>
                    <a:gd name="T35" fmla="*/ 0 h 546"/>
                    <a:gd name="T36" fmla="*/ 0 w 574"/>
                    <a:gd name="T37" fmla="*/ 0 h 546"/>
                    <a:gd name="T38" fmla="*/ 0 w 574"/>
                    <a:gd name="T39" fmla="*/ 0 h 546"/>
                    <a:gd name="T40" fmla="*/ 0 w 574"/>
                    <a:gd name="T41" fmla="*/ 0 h 546"/>
                    <a:gd name="T42" fmla="*/ 0 w 574"/>
                    <a:gd name="T43" fmla="*/ 0 h 5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546"/>
                    <a:gd name="T68" fmla="*/ 574 w 574"/>
                    <a:gd name="T69" fmla="*/ 546 h 5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546">
                      <a:moveTo>
                        <a:pt x="45" y="0"/>
                      </a:moveTo>
                      <a:lnTo>
                        <a:pt x="192" y="104"/>
                      </a:lnTo>
                      <a:lnTo>
                        <a:pt x="407" y="172"/>
                      </a:lnTo>
                      <a:lnTo>
                        <a:pt x="359" y="177"/>
                      </a:lnTo>
                      <a:lnTo>
                        <a:pt x="372" y="216"/>
                      </a:lnTo>
                      <a:lnTo>
                        <a:pt x="236" y="159"/>
                      </a:lnTo>
                      <a:lnTo>
                        <a:pt x="279" y="201"/>
                      </a:lnTo>
                      <a:lnTo>
                        <a:pt x="212" y="207"/>
                      </a:lnTo>
                      <a:lnTo>
                        <a:pt x="390" y="262"/>
                      </a:lnTo>
                      <a:lnTo>
                        <a:pt x="333" y="279"/>
                      </a:lnTo>
                      <a:lnTo>
                        <a:pt x="475" y="337"/>
                      </a:lnTo>
                      <a:lnTo>
                        <a:pt x="435" y="366"/>
                      </a:lnTo>
                      <a:lnTo>
                        <a:pt x="486" y="387"/>
                      </a:lnTo>
                      <a:lnTo>
                        <a:pt x="498" y="368"/>
                      </a:lnTo>
                      <a:lnTo>
                        <a:pt x="570" y="447"/>
                      </a:lnTo>
                      <a:lnTo>
                        <a:pt x="574" y="546"/>
                      </a:lnTo>
                      <a:lnTo>
                        <a:pt x="286" y="503"/>
                      </a:lnTo>
                      <a:lnTo>
                        <a:pt x="139" y="231"/>
                      </a:lnTo>
                      <a:lnTo>
                        <a:pt x="0" y="63"/>
                      </a:lnTo>
                      <a:lnTo>
                        <a:pt x="89" y="84"/>
                      </a:lnTo>
                      <a:lnTo>
                        <a:pt x="45" y="0"/>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49"/>
                <p:cNvSpPr>
                  <a:spLocks/>
                </p:cNvSpPr>
                <p:nvPr/>
              </p:nvSpPr>
              <p:spPr bwMode="auto">
                <a:xfrm>
                  <a:off x="4152" y="3132"/>
                  <a:ext cx="237" cy="178"/>
                </a:xfrm>
                <a:custGeom>
                  <a:avLst/>
                  <a:gdLst>
                    <a:gd name="T0" fmla="*/ 0 w 948"/>
                    <a:gd name="T1" fmla="*/ 0 h 713"/>
                    <a:gd name="T2" fmla="*/ 0 w 948"/>
                    <a:gd name="T3" fmla="*/ 0 h 713"/>
                    <a:gd name="T4" fmla="*/ 0 w 948"/>
                    <a:gd name="T5" fmla="*/ 0 h 713"/>
                    <a:gd name="T6" fmla="*/ 0 w 948"/>
                    <a:gd name="T7" fmla="*/ 0 h 713"/>
                    <a:gd name="T8" fmla="*/ 0 w 948"/>
                    <a:gd name="T9" fmla="*/ 0 h 713"/>
                    <a:gd name="T10" fmla="*/ 0 w 948"/>
                    <a:gd name="T11" fmla="*/ 0 h 713"/>
                    <a:gd name="T12" fmla="*/ 0 w 948"/>
                    <a:gd name="T13" fmla="*/ 0 h 713"/>
                    <a:gd name="T14" fmla="*/ 0 w 948"/>
                    <a:gd name="T15" fmla="*/ 0 h 713"/>
                    <a:gd name="T16" fmla="*/ 0 w 948"/>
                    <a:gd name="T17" fmla="*/ 0 h 713"/>
                    <a:gd name="T18" fmla="*/ 0 w 948"/>
                    <a:gd name="T19" fmla="*/ 0 h 713"/>
                    <a:gd name="T20" fmla="*/ 0 w 948"/>
                    <a:gd name="T21" fmla="*/ 0 h 713"/>
                    <a:gd name="T22" fmla="*/ 0 w 948"/>
                    <a:gd name="T23" fmla="*/ 0 h 713"/>
                    <a:gd name="T24" fmla="*/ 0 w 948"/>
                    <a:gd name="T25" fmla="*/ 0 h 713"/>
                    <a:gd name="T26" fmla="*/ 0 w 948"/>
                    <a:gd name="T27" fmla="*/ 0 h 713"/>
                    <a:gd name="T28" fmla="*/ 0 w 948"/>
                    <a:gd name="T29" fmla="*/ 0 h 713"/>
                    <a:gd name="T30" fmla="*/ 0 w 948"/>
                    <a:gd name="T31" fmla="*/ 0 h 713"/>
                    <a:gd name="T32" fmla="*/ 0 w 948"/>
                    <a:gd name="T33" fmla="*/ 0 h 713"/>
                    <a:gd name="T34" fmla="*/ 0 w 948"/>
                    <a:gd name="T35" fmla="*/ 0 h 713"/>
                    <a:gd name="T36" fmla="*/ 0 w 948"/>
                    <a:gd name="T37" fmla="*/ 0 h 713"/>
                    <a:gd name="T38" fmla="*/ 0 w 948"/>
                    <a:gd name="T39" fmla="*/ 0 h 713"/>
                    <a:gd name="T40" fmla="*/ 0 w 948"/>
                    <a:gd name="T41" fmla="*/ 0 h 713"/>
                    <a:gd name="T42" fmla="*/ 0 w 948"/>
                    <a:gd name="T43" fmla="*/ 0 h 713"/>
                    <a:gd name="T44" fmla="*/ 0 w 948"/>
                    <a:gd name="T45" fmla="*/ 0 h 713"/>
                    <a:gd name="T46" fmla="*/ 0 w 948"/>
                    <a:gd name="T47" fmla="*/ 0 h 713"/>
                    <a:gd name="T48" fmla="*/ 0 w 948"/>
                    <a:gd name="T49" fmla="*/ 0 h 713"/>
                    <a:gd name="T50" fmla="*/ 0 w 948"/>
                    <a:gd name="T51" fmla="*/ 0 h 713"/>
                    <a:gd name="T52" fmla="*/ 0 w 948"/>
                    <a:gd name="T53" fmla="*/ 0 h 713"/>
                    <a:gd name="T54" fmla="*/ 0 w 948"/>
                    <a:gd name="T55" fmla="*/ 0 h 713"/>
                    <a:gd name="T56" fmla="*/ 0 w 948"/>
                    <a:gd name="T57" fmla="*/ 0 h 713"/>
                    <a:gd name="T58" fmla="*/ 0 w 948"/>
                    <a:gd name="T59" fmla="*/ 0 h 713"/>
                    <a:gd name="T60" fmla="*/ 0 w 948"/>
                    <a:gd name="T61" fmla="*/ 0 h 713"/>
                    <a:gd name="T62" fmla="*/ 0 w 948"/>
                    <a:gd name="T63" fmla="*/ 0 h 713"/>
                    <a:gd name="T64" fmla="*/ 0 w 948"/>
                    <a:gd name="T65" fmla="*/ 0 h 713"/>
                    <a:gd name="T66" fmla="*/ 0 w 948"/>
                    <a:gd name="T67" fmla="*/ 0 h 713"/>
                    <a:gd name="T68" fmla="*/ 0 w 948"/>
                    <a:gd name="T69" fmla="*/ 0 h 713"/>
                    <a:gd name="T70" fmla="*/ 0 w 948"/>
                    <a:gd name="T71" fmla="*/ 0 h 7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8"/>
                    <a:gd name="T109" fmla="*/ 0 h 713"/>
                    <a:gd name="T110" fmla="*/ 948 w 948"/>
                    <a:gd name="T111" fmla="*/ 713 h 7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8" h="713">
                      <a:moveTo>
                        <a:pt x="682" y="131"/>
                      </a:moveTo>
                      <a:lnTo>
                        <a:pt x="595" y="51"/>
                      </a:lnTo>
                      <a:lnTo>
                        <a:pt x="471" y="16"/>
                      </a:lnTo>
                      <a:lnTo>
                        <a:pt x="517" y="56"/>
                      </a:lnTo>
                      <a:lnTo>
                        <a:pt x="343" y="0"/>
                      </a:lnTo>
                      <a:lnTo>
                        <a:pt x="414" y="56"/>
                      </a:lnTo>
                      <a:lnTo>
                        <a:pt x="184" y="56"/>
                      </a:lnTo>
                      <a:lnTo>
                        <a:pt x="264" y="126"/>
                      </a:lnTo>
                      <a:lnTo>
                        <a:pt x="160" y="143"/>
                      </a:lnTo>
                      <a:lnTo>
                        <a:pt x="208" y="200"/>
                      </a:lnTo>
                      <a:lnTo>
                        <a:pt x="156" y="427"/>
                      </a:lnTo>
                      <a:lnTo>
                        <a:pt x="0" y="425"/>
                      </a:lnTo>
                      <a:lnTo>
                        <a:pt x="93" y="482"/>
                      </a:lnTo>
                      <a:lnTo>
                        <a:pt x="33" y="493"/>
                      </a:lnTo>
                      <a:lnTo>
                        <a:pt x="145" y="536"/>
                      </a:lnTo>
                      <a:lnTo>
                        <a:pt x="91" y="559"/>
                      </a:lnTo>
                      <a:lnTo>
                        <a:pt x="229" y="566"/>
                      </a:lnTo>
                      <a:lnTo>
                        <a:pt x="189" y="599"/>
                      </a:lnTo>
                      <a:lnTo>
                        <a:pt x="358" y="614"/>
                      </a:lnTo>
                      <a:lnTo>
                        <a:pt x="536" y="601"/>
                      </a:lnTo>
                      <a:lnTo>
                        <a:pt x="475" y="667"/>
                      </a:lnTo>
                      <a:lnTo>
                        <a:pt x="657" y="640"/>
                      </a:lnTo>
                      <a:lnTo>
                        <a:pt x="580" y="667"/>
                      </a:lnTo>
                      <a:lnTo>
                        <a:pt x="697" y="667"/>
                      </a:lnTo>
                      <a:lnTo>
                        <a:pt x="652" y="713"/>
                      </a:lnTo>
                      <a:lnTo>
                        <a:pt x="765" y="703"/>
                      </a:lnTo>
                      <a:lnTo>
                        <a:pt x="948" y="619"/>
                      </a:lnTo>
                      <a:lnTo>
                        <a:pt x="886" y="503"/>
                      </a:lnTo>
                      <a:lnTo>
                        <a:pt x="769" y="431"/>
                      </a:lnTo>
                      <a:lnTo>
                        <a:pt x="890" y="455"/>
                      </a:lnTo>
                      <a:lnTo>
                        <a:pt x="783" y="326"/>
                      </a:lnTo>
                      <a:lnTo>
                        <a:pt x="763" y="287"/>
                      </a:lnTo>
                      <a:lnTo>
                        <a:pt x="670" y="200"/>
                      </a:lnTo>
                      <a:lnTo>
                        <a:pt x="778" y="216"/>
                      </a:lnTo>
                      <a:lnTo>
                        <a:pt x="682" y="131"/>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150"/>
                <p:cNvSpPr>
                  <a:spLocks/>
                </p:cNvSpPr>
                <p:nvPr/>
              </p:nvSpPr>
              <p:spPr bwMode="auto">
                <a:xfrm>
                  <a:off x="4212" y="3262"/>
                  <a:ext cx="174" cy="45"/>
                </a:xfrm>
                <a:custGeom>
                  <a:avLst/>
                  <a:gdLst>
                    <a:gd name="T0" fmla="*/ 0 w 694"/>
                    <a:gd name="T1" fmla="*/ 0 h 182"/>
                    <a:gd name="T2" fmla="*/ 0 w 694"/>
                    <a:gd name="T3" fmla="*/ 0 h 182"/>
                    <a:gd name="T4" fmla="*/ 0 w 694"/>
                    <a:gd name="T5" fmla="*/ 0 h 182"/>
                    <a:gd name="T6" fmla="*/ 0 w 694"/>
                    <a:gd name="T7" fmla="*/ 0 h 182"/>
                    <a:gd name="T8" fmla="*/ 0 w 694"/>
                    <a:gd name="T9" fmla="*/ 0 h 182"/>
                    <a:gd name="T10" fmla="*/ 0 w 694"/>
                    <a:gd name="T11" fmla="*/ 0 h 182"/>
                    <a:gd name="T12" fmla="*/ 0 w 694"/>
                    <a:gd name="T13" fmla="*/ 0 h 182"/>
                    <a:gd name="T14" fmla="*/ 0 w 694"/>
                    <a:gd name="T15" fmla="*/ 0 h 182"/>
                    <a:gd name="T16" fmla="*/ 0 w 694"/>
                    <a:gd name="T17" fmla="*/ 0 h 182"/>
                    <a:gd name="T18" fmla="*/ 0 w 694"/>
                    <a:gd name="T19" fmla="*/ 0 h 182"/>
                    <a:gd name="T20" fmla="*/ 0 w 694"/>
                    <a:gd name="T21" fmla="*/ 0 h 182"/>
                    <a:gd name="T22" fmla="*/ 0 w 694"/>
                    <a:gd name="T23" fmla="*/ 0 h 182"/>
                    <a:gd name="T24" fmla="*/ 0 w 694"/>
                    <a:gd name="T25" fmla="*/ 0 h 182"/>
                    <a:gd name="T26" fmla="*/ 0 w 694"/>
                    <a:gd name="T27" fmla="*/ 0 h 182"/>
                    <a:gd name="T28" fmla="*/ 0 w 694"/>
                    <a:gd name="T29" fmla="*/ 0 h 182"/>
                    <a:gd name="T30" fmla="*/ 0 w 694"/>
                    <a:gd name="T31" fmla="*/ 0 h 182"/>
                    <a:gd name="T32" fmla="*/ 0 w 694"/>
                    <a:gd name="T33" fmla="*/ 0 h 182"/>
                    <a:gd name="T34" fmla="*/ 0 w 694"/>
                    <a:gd name="T35" fmla="*/ 0 h 182"/>
                    <a:gd name="T36" fmla="*/ 0 w 694"/>
                    <a:gd name="T37" fmla="*/ 0 h 182"/>
                    <a:gd name="T38" fmla="*/ 0 w 694"/>
                    <a:gd name="T39" fmla="*/ 0 h 1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4"/>
                    <a:gd name="T61" fmla="*/ 0 h 182"/>
                    <a:gd name="T62" fmla="*/ 694 w 694"/>
                    <a:gd name="T63" fmla="*/ 182 h 1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4" h="182">
                      <a:moveTo>
                        <a:pt x="690" y="140"/>
                      </a:moveTo>
                      <a:lnTo>
                        <a:pt x="666" y="123"/>
                      </a:lnTo>
                      <a:lnTo>
                        <a:pt x="525" y="152"/>
                      </a:lnTo>
                      <a:lnTo>
                        <a:pt x="444" y="182"/>
                      </a:lnTo>
                      <a:lnTo>
                        <a:pt x="501" y="140"/>
                      </a:lnTo>
                      <a:lnTo>
                        <a:pt x="417" y="135"/>
                      </a:lnTo>
                      <a:lnTo>
                        <a:pt x="457" y="102"/>
                      </a:lnTo>
                      <a:lnTo>
                        <a:pt x="362" y="98"/>
                      </a:lnTo>
                      <a:lnTo>
                        <a:pt x="280" y="132"/>
                      </a:lnTo>
                      <a:lnTo>
                        <a:pt x="312" y="83"/>
                      </a:lnTo>
                      <a:lnTo>
                        <a:pt x="182" y="102"/>
                      </a:lnTo>
                      <a:lnTo>
                        <a:pt x="0" y="83"/>
                      </a:lnTo>
                      <a:lnTo>
                        <a:pt x="108" y="21"/>
                      </a:lnTo>
                      <a:lnTo>
                        <a:pt x="246" y="33"/>
                      </a:lnTo>
                      <a:lnTo>
                        <a:pt x="406" y="0"/>
                      </a:lnTo>
                      <a:lnTo>
                        <a:pt x="360" y="60"/>
                      </a:lnTo>
                      <a:lnTo>
                        <a:pt x="610" y="74"/>
                      </a:lnTo>
                      <a:lnTo>
                        <a:pt x="694" y="86"/>
                      </a:lnTo>
                      <a:lnTo>
                        <a:pt x="690" y="14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151"/>
                <p:cNvSpPr>
                  <a:spLocks/>
                </p:cNvSpPr>
                <p:nvPr/>
              </p:nvSpPr>
              <p:spPr bwMode="auto">
                <a:xfrm>
                  <a:off x="4358" y="3191"/>
                  <a:ext cx="131" cy="110"/>
                </a:xfrm>
                <a:custGeom>
                  <a:avLst/>
                  <a:gdLst>
                    <a:gd name="T0" fmla="*/ 0 w 525"/>
                    <a:gd name="T1" fmla="*/ 0 h 441"/>
                    <a:gd name="T2" fmla="*/ 0 w 525"/>
                    <a:gd name="T3" fmla="*/ 0 h 441"/>
                    <a:gd name="T4" fmla="*/ 0 w 525"/>
                    <a:gd name="T5" fmla="*/ 0 h 441"/>
                    <a:gd name="T6" fmla="*/ 0 w 525"/>
                    <a:gd name="T7" fmla="*/ 0 h 441"/>
                    <a:gd name="T8" fmla="*/ 0 w 525"/>
                    <a:gd name="T9" fmla="*/ 0 h 441"/>
                    <a:gd name="T10" fmla="*/ 0 w 525"/>
                    <a:gd name="T11" fmla="*/ 0 h 441"/>
                    <a:gd name="T12" fmla="*/ 0 w 525"/>
                    <a:gd name="T13" fmla="*/ 0 h 441"/>
                    <a:gd name="T14" fmla="*/ 0 w 525"/>
                    <a:gd name="T15" fmla="*/ 0 h 441"/>
                    <a:gd name="T16" fmla="*/ 0 w 525"/>
                    <a:gd name="T17" fmla="*/ 0 h 441"/>
                    <a:gd name="T18" fmla="*/ 0 w 525"/>
                    <a:gd name="T19" fmla="*/ 0 h 441"/>
                    <a:gd name="T20" fmla="*/ 0 w 525"/>
                    <a:gd name="T21" fmla="*/ 0 h 441"/>
                    <a:gd name="T22" fmla="*/ 0 w 525"/>
                    <a:gd name="T23" fmla="*/ 0 h 441"/>
                    <a:gd name="T24" fmla="*/ 0 w 525"/>
                    <a:gd name="T25" fmla="*/ 0 h 441"/>
                    <a:gd name="T26" fmla="*/ 0 w 525"/>
                    <a:gd name="T27" fmla="*/ 0 h 441"/>
                    <a:gd name="T28" fmla="*/ 0 w 525"/>
                    <a:gd name="T29" fmla="*/ 0 h 441"/>
                    <a:gd name="T30" fmla="*/ 0 w 525"/>
                    <a:gd name="T31" fmla="*/ 0 h 441"/>
                    <a:gd name="T32" fmla="*/ 0 w 525"/>
                    <a:gd name="T33" fmla="*/ 0 h 441"/>
                    <a:gd name="T34" fmla="*/ 0 w 525"/>
                    <a:gd name="T35" fmla="*/ 0 h 441"/>
                    <a:gd name="T36" fmla="*/ 0 w 525"/>
                    <a:gd name="T37" fmla="*/ 0 h 441"/>
                    <a:gd name="T38" fmla="*/ 0 w 525"/>
                    <a:gd name="T39" fmla="*/ 0 h 441"/>
                    <a:gd name="T40" fmla="*/ 0 w 525"/>
                    <a:gd name="T41" fmla="*/ 0 h 441"/>
                    <a:gd name="T42" fmla="*/ 0 w 525"/>
                    <a:gd name="T43" fmla="*/ 0 h 441"/>
                    <a:gd name="T44" fmla="*/ 0 w 525"/>
                    <a:gd name="T45" fmla="*/ 0 h 441"/>
                    <a:gd name="T46" fmla="*/ 0 w 525"/>
                    <a:gd name="T47" fmla="*/ 0 h 441"/>
                    <a:gd name="T48" fmla="*/ 0 w 525"/>
                    <a:gd name="T49" fmla="*/ 0 h 441"/>
                    <a:gd name="T50" fmla="*/ 0 w 525"/>
                    <a:gd name="T51" fmla="*/ 0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5"/>
                    <a:gd name="T79" fmla="*/ 0 h 441"/>
                    <a:gd name="T80" fmla="*/ 525 w 525"/>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5" h="441">
                      <a:moveTo>
                        <a:pt x="0" y="0"/>
                      </a:moveTo>
                      <a:lnTo>
                        <a:pt x="101" y="44"/>
                      </a:lnTo>
                      <a:lnTo>
                        <a:pt x="266" y="87"/>
                      </a:lnTo>
                      <a:lnTo>
                        <a:pt x="206" y="123"/>
                      </a:lnTo>
                      <a:lnTo>
                        <a:pt x="374" y="177"/>
                      </a:lnTo>
                      <a:lnTo>
                        <a:pt x="301" y="191"/>
                      </a:lnTo>
                      <a:lnTo>
                        <a:pt x="383" y="267"/>
                      </a:lnTo>
                      <a:lnTo>
                        <a:pt x="386" y="227"/>
                      </a:lnTo>
                      <a:lnTo>
                        <a:pt x="431" y="270"/>
                      </a:lnTo>
                      <a:lnTo>
                        <a:pt x="433" y="235"/>
                      </a:lnTo>
                      <a:lnTo>
                        <a:pt x="492" y="306"/>
                      </a:lnTo>
                      <a:lnTo>
                        <a:pt x="525" y="363"/>
                      </a:lnTo>
                      <a:lnTo>
                        <a:pt x="433" y="380"/>
                      </a:lnTo>
                      <a:lnTo>
                        <a:pt x="497" y="440"/>
                      </a:lnTo>
                      <a:lnTo>
                        <a:pt x="431" y="422"/>
                      </a:lnTo>
                      <a:lnTo>
                        <a:pt x="325" y="441"/>
                      </a:lnTo>
                      <a:lnTo>
                        <a:pt x="362" y="416"/>
                      </a:lnTo>
                      <a:lnTo>
                        <a:pt x="257" y="417"/>
                      </a:lnTo>
                      <a:lnTo>
                        <a:pt x="279" y="402"/>
                      </a:lnTo>
                      <a:lnTo>
                        <a:pt x="194" y="407"/>
                      </a:lnTo>
                      <a:lnTo>
                        <a:pt x="218" y="383"/>
                      </a:lnTo>
                      <a:lnTo>
                        <a:pt x="187" y="378"/>
                      </a:lnTo>
                      <a:lnTo>
                        <a:pt x="176" y="293"/>
                      </a:lnTo>
                      <a:lnTo>
                        <a:pt x="106" y="136"/>
                      </a:lnTo>
                      <a:lnTo>
                        <a:pt x="0" y="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152"/>
                <p:cNvSpPr>
                  <a:spLocks/>
                </p:cNvSpPr>
                <p:nvPr/>
              </p:nvSpPr>
              <p:spPr bwMode="auto">
                <a:xfrm>
                  <a:off x="4103" y="3132"/>
                  <a:ext cx="225" cy="130"/>
                </a:xfrm>
                <a:custGeom>
                  <a:avLst/>
                  <a:gdLst>
                    <a:gd name="T0" fmla="*/ 0 w 900"/>
                    <a:gd name="T1" fmla="*/ 0 h 519"/>
                    <a:gd name="T2" fmla="*/ 0 w 900"/>
                    <a:gd name="T3" fmla="*/ 0 h 519"/>
                    <a:gd name="T4" fmla="*/ 0 w 900"/>
                    <a:gd name="T5" fmla="*/ 0 h 519"/>
                    <a:gd name="T6" fmla="*/ 0 w 900"/>
                    <a:gd name="T7" fmla="*/ 0 h 519"/>
                    <a:gd name="T8" fmla="*/ 0 w 900"/>
                    <a:gd name="T9" fmla="*/ 0 h 519"/>
                    <a:gd name="T10" fmla="*/ 0 w 900"/>
                    <a:gd name="T11" fmla="*/ 0 h 519"/>
                    <a:gd name="T12" fmla="*/ 0 w 900"/>
                    <a:gd name="T13" fmla="*/ 0 h 519"/>
                    <a:gd name="T14" fmla="*/ 0 w 900"/>
                    <a:gd name="T15" fmla="*/ 0 h 519"/>
                    <a:gd name="T16" fmla="*/ 0 w 900"/>
                    <a:gd name="T17" fmla="*/ 0 h 519"/>
                    <a:gd name="T18" fmla="*/ 0 w 900"/>
                    <a:gd name="T19" fmla="*/ 0 h 519"/>
                    <a:gd name="T20" fmla="*/ 0 w 900"/>
                    <a:gd name="T21" fmla="*/ 0 h 519"/>
                    <a:gd name="T22" fmla="*/ 0 w 900"/>
                    <a:gd name="T23" fmla="*/ 0 h 519"/>
                    <a:gd name="T24" fmla="*/ 0 w 900"/>
                    <a:gd name="T25" fmla="*/ 0 h 519"/>
                    <a:gd name="T26" fmla="*/ 0 w 900"/>
                    <a:gd name="T27" fmla="*/ 0 h 519"/>
                    <a:gd name="T28" fmla="*/ 0 w 900"/>
                    <a:gd name="T29" fmla="*/ 0 h 519"/>
                    <a:gd name="T30" fmla="*/ 0 w 900"/>
                    <a:gd name="T31" fmla="*/ 0 h 519"/>
                    <a:gd name="T32" fmla="*/ 0 w 900"/>
                    <a:gd name="T33" fmla="*/ 0 h 519"/>
                    <a:gd name="T34" fmla="*/ 0 w 900"/>
                    <a:gd name="T35" fmla="*/ 0 h 519"/>
                    <a:gd name="T36" fmla="*/ 0 w 900"/>
                    <a:gd name="T37" fmla="*/ 0 h 519"/>
                    <a:gd name="T38" fmla="*/ 0 w 900"/>
                    <a:gd name="T39" fmla="*/ 0 h 519"/>
                    <a:gd name="T40" fmla="*/ 0 w 900"/>
                    <a:gd name="T41" fmla="*/ 0 h 519"/>
                    <a:gd name="T42" fmla="*/ 0 w 900"/>
                    <a:gd name="T43" fmla="*/ 0 h 519"/>
                    <a:gd name="T44" fmla="*/ 0 w 900"/>
                    <a:gd name="T45" fmla="*/ 0 h 519"/>
                    <a:gd name="T46" fmla="*/ 0 w 900"/>
                    <a:gd name="T47" fmla="*/ 0 h 519"/>
                    <a:gd name="T48" fmla="*/ 0 w 900"/>
                    <a:gd name="T49" fmla="*/ 0 h 519"/>
                    <a:gd name="T50" fmla="*/ 0 w 900"/>
                    <a:gd name="T51" fmla="*/ 0 h 519"/>
                    <a:gd name="T52" fmla="*/ 0 w 900"/>
                    <a:gd name="T53" fmla="*/ 0 h 519"/>
                    <a:gd name="T54" fmla="*/ 0 w 900"/>
                    <a:gd name="T55" fmla="*/ 0 h 519"/>
                    <a:gd name="T56" fmla="*/ 0 w 900"/>
                    <a:gd name="T57" fmla="*/ 0 h 519"/>
                    <a:gd name="T58" fmla="*/ 0 w 900"/>
                    <a:gd name="T59" fmla="*/ 0 h 519"/>
                    <a:gd name="T60" fmla="*/ 0 w 900"/>
                    <a:gd name="T61" fmla="*/ 0 h 519"/>
                    <a:gd name="T62" fmla="*/ 0 w 900"/>
                    <a:gd name="T63" fmla="*/ 0 h 519"/>
                    <a:gd name="T64" fmla="*/ 0 w 900"/>
                    <a:gd name="T65" fmla="*/ 0 h 519"/>
                    <a:gd name="T66" fmla="*/ 0 w 900"/>
                    <a:gd name="T67" fmla="*/ 0 h 519"/>
                    <a:gd name="T68" fmla="*/ 0 w 900"/>
                    <a:gd name="T69" fmla="*/ 0 h 519"/>
                    <a:gd name="T70" fmla="*/ 0 w 900"/>
                    <a:gd name="T71" fmla="*/ 0 h 519"/>
                    <a:gd name="T72" fmla="*/ 0 w 900"/>
                    <a:gd name="T73" fmla="*/ 0 h 519"/>
                    <a:gd name="T74" fmla="*/ 0 w 900"/>
                    <a:gd name="T75" fmla="*/ 0 h 519"/>
                    <a:gd name="T76" fmla="*/ 0 w 900"/>
                    <a:gd name="T77" fmla="*/ 0 h 5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0"/>
                    <a:gd name="T118" fmla="*/ 0 h 519"/>
                    <a:gd name="T119" fmla="*/ 900 w 900"/>
                    <a:gd name="T120" fmla="*/ 519 h 5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0" h="519">
                      <a:moveTo>
                        <a:pt x="549" y="66"/>
                      </a:moveTo>
                      <a:lnTo>
                        <a:pt x="315" y="0"/>
                      </a:lnTo>
                      <a:lnTo>
                        <a:pt x="162" y="22"/>
                      </a:lnTo>
                      <a:lnTo>
                        <a:pt x="329" y="49"/>
                      </a:lnTo>
                      <a:lnTo>
                        <a:pt x="149" y="84"/>
                      </a:lnTo>
                      <a:lnTo>
                        <a:pt x="0" y="102"/>
                      </a:lnTo>
                      <a:lnTo>
                        <a:pt x="149" y="132"/>
                      </a:lnTo>
                      <a:lnTo>
                        <a:pt x="69" y="155"/>
                      </a:lnTo>
                      <a:lnTo>
                        <a:pt x="224" y="203"/>
                      </a:lnTo>
                      <a:lnTo>
                        <a:pt x="105" y="221"/>
                      </a:lnTo>
                      <a:lnTo>
                        <a:pt x="290" y="252"/>
                      </a:lnTo>
                      <a:lnTo>
                        <a:pt x="189" y="278"/>
                      </a:lnTo>
                      <a:lnTo>
                        <a:pt x="303" y="335"/>
                      </a:lnTo>
                      <a:lnTo>
                        <a:pt x="224" y="339"/>
                      </a:lnTo>
                      <a:lnTo>
                        <a:pt x="118" y="348"/>
                      </a:lnTo>
                      <a:lnTo>
                        <a:pt x="228" y="396"/>
                      </a:lnTo>
                      <a:lnTo>
                        <a:pt x="315" y="419"/>
                      </a:lnTo>
                      <a:lnTo>
                        <a:pt x="267" y="436"/>
                      </a:lnTo>
                      <a:lnTo>
                        <a:pt x="347" y="515"/>
                      </a:lnTo>
                      <a:lnTo>
                        <a:pt x="479" y="519"/>
                      </a:lnTo>
                      <a:lnTo>
                        <a:pt x="381" y="414"/>
                      </a:lnTo>
                      <a:lnTo>
                        <a:pt x="531" y="444"/>
                      </a:lnTo>
                      <a:lnTo>
                        <a:pt x="474" y="378"/>
                      </a:lnTo>
                      <a:lnTo>
                        <a:pt x="681" y="441"/>
                      </a:lnTo>
                      <a:lnTo>
                        <a:pt x="681" y="401"/>
                      </a:lnTo>
                      <a:lnTo>
                        <a:pt x="839" y="344"/>
                      </a:lnTo>
                      <a:lnTo>
                        <a:pt x="813" y="309"/>
                      </a:lnTo>
                      <a:lnTo>
                        <a:pt x="900" y="295"/>
                      </a:lnTo>
                      <a:lnTo>
                        <a:pt x="693" y="141"/>
                      </a:lnTo>
                      <a:lnTo>
                        <a:pt x="720" y="212"/>
                      </a:lnTo>
                      <a:lnTo>
                        <a:pt x="593" y="186"/>
                      </a:lnTo>
                      <a:lnTo>
                        <a:pt x="641" y="229"/>
                      </a:lnTo>
                      <a:lnTo>
                        <a:pt x="426" y="234"/>
                      </a:lnTo>
                      <a:lnTo>
                        <a:pt x="492" y="181"/>
                      </a:lnTo>
                      <a:lnTo>
                        <a:pt x="435" y="141"/>
                      </a:lnTo>
                      <a:lnTo>
                        <a:pt x="545" y="129"/>
                      </a:lnTo>
                      <a:lnTo>
                        <a:pt x="461" y="97"/>
                      </a:lnTo>
                      <a:lnTo>
                        <a:pt x="54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153"/>
                <p:cNvSpPr>
                  <a:spLocks/>
                </p:cNvSpPr>
                <p:nvPr/>
              </p:nvSpPr>
              <p:spPr bwMode="auto">
                <a:xfrm>
                  <a:off x="3877" y="3103"/>
                  <a:ext cx="224" cy="193"/>
                </a:xfrm>
                <a:custGeom>
                  <a:avLst/>
                  <a:gdLst>
                    <a:gd name="T0" fmla="*/ 0 w 897"/>
                    <a:gd name="T1" fmla="*/ 0 h 775"/>
                    <a:gd name="T2" fmla="*/ 0 w 897"/>
                    <a:gd name="T3" fmla="*/ 0 h 775"/>
                    <a:gd name="T4" fmla="*/ 0 w 897"/>
                    <a:gd name="T5" fmla="*/ 0 h 775"/>
                    <a:gd name="T6" fmla="*/ 0 w 897"/>
                    <a:gd name="T7" fmla="*/ 0 h 775"/>
                    <a:gd name="T8" fmla="*/ 0 w 897"/>
                    <a:gd name="T9" fmla="*/ 0 h 775"/>
                    <a:gd name="T10" fmla="*/ 0 w 897"/>
                    <a:gd name="T11" fmla="*/ 0 h 775"/>
                    <a:gd name="T12" fmla="*/ 0 w 897"/>
                    <a:gd name="T13" fmla="*/ 0 h 775"/>
                    <a:gd name="T14" fmla="*/ 0 w 897"/>
                    <a:gd name="T15" fmla="*/ 0 h 775"/>
                    <a:gd name="T16" fmla="*/ 0 w 897"/>
                    <a:gd name="T17" fmla="*/ 0 h 775"/>
                    <a:gd name="T18" fmla="*/ 0 w 897"/>
                    <a:gd name="T19" fmla="*/ 0 h 775"/>
                    <a:gd name="T20" fmla="*/ 0 w 897"/>
                    <a:gd name="T21" fmla="*/ 0 h 775"/>
                    <a:gd name="T22" fmla="*/ 0 w 897"/>
                    <a:gd name="T23" fmla="*/ 0 h 775"/>
                    <a:gd name="T24" fmla="*/ 0 w 897"/>
                    <a:gd name="T25" fmla="*/ 0 h 775"/>
                    <a:gd name="T26" fmla="*/ 0 w 897"/>
                    <a:gd name="T27" fmla="*/ 0 h 775"/>
                    <a:gd name="T28" fmla="*/ 0 w 897"/>
                    <a:gd name="T29" fmla="*/ 0 h 775"/>
                    <a:gd name="T30" fmla="*/ 0 w 897"/>
                    <a:gd name="T31" fmla="*/ 0 h 775"/>
                    <a:gd name="T32" fmla="*/ 0 w 897"/>
                    <a:gd name="T33" fmla="*/ 0 h 775"/>
                    <a:gd name="T34" fmla="*/ 0 w 897"/>
                    <a:gd name="T35" fmla="*/ 0 h 775"/>
                    <a:gd name="T36" fmla="*/ 0 w 897"/>
                    <a:gd name="T37" fmla="*/ 0 h 775"/>
                    <a:gd name="T38" fmla="*/ 0 w 897"/>
                    <a:gd name="T39" fmla="*/ 0 h 775"/>
                    <a:gd name="T40" fmla="*/ 0 w 897"/>
                    <a:gd name="T41" fmla="*/ 0 h 775"/>
                    <a:gd name="T42" fmla="*/ 0 w 897"/>
                    <a:gd name="T43" fmla="*/ 0 h 775"/>
                    <a:gd name="T44" fmla="*/ 0 w 897"/>
                    <a:gd name="T45" fmla="*/ 0 h 775"/>
                    <a:gd name="T46" fmla="*/ 0 w 897"/>
                    <a:gd name="T47" fmla="*/ 0 h 775"/>
                    <a:gd name="T48" fmla="*/ 0 w 897"/>
                    <a:gd name="T49" fmla="*/ 0 h 775"/>
                    <a:gd name="T50" fmla="*/ 0 w 897"/>
                    <a:gd name="T51" fmla="*/ 0 h 775"/>
                    <a:gd name="T52" fmla="*/ 0 w 897"/>
                    <a:gd name="T53" fmla="*/ 0 h 775"/>
                    <a:gd name="T54" fmla="*/ 0 w 897"/>
                    <a:gd name="T55" fmla="*/ 0 h 775"/>
                    <a:gd name="T56" fmla="*/ 0 w 897"/>
                    <a:gd name="T57" fmla="*/ 0 h 775"/>
                    <a:gd name="T58" fmla="*/ 0 w 897"/>
                    <a:gd name="T59" fmla="*/ 0 h 775"/>
                    <a:gd name="T60" fmla="*/ 0 w 897"/>
                    <a:gd name="T61" fmla="*/ 0 h 775"/>
                    <a:gd name="T62" fmla="*/ 0 w 897"/>
                    <a:gd name="T63" fmla="*/ 0 h 775"/>
                    <a:gd name="T64" fmla="*/ 0 w 897"/>
                    <a:gd name="T65" fmla="*/ 0 h 775"/>
                    <a:gd name="T66" fmla="*/ 0 w 897"/>
                    <a:gd name="T67" fmla="*/ 0 h 775"/>
                    <a:gd name="T68" fmla="*/ 0 w 897"/>
                    <a:gd name="T69" fmla="*/ 0 h 775"/>
                    <a:gd name="T70" fmla="*/ 0 w 897"/>
                    <a:gd name="T71" fmla="*/ 0 h 775"/>
                    <a:gd name="T72" fmla="*/ 0 w 897"/>
                    <a:gd name="T73" fmla="*/ 0 h 775"/>
                    <a:gd name="T74" fmla="*/ 0 w 897"/>
                    <a:gd name="T75" fmla="*/ 0 h 775"/>
                    <a:gd name="T76" fmla="*/ 0 w 897"/>
                    <a:gd name="T77" fmla="*/ 0 h 775"/>
                    <a:gd name="T78" fmla="*/ 0 w 897"/>
                    <a:gd name="T79" fmla="*/ 0 h 775"/>
                    <a:gd name="T80" fmla="*/ 0 w 897"/>
                    <a:gd name="T81" fmla="*/ 0 h 775"/>
                    <a:gd name="T82" fmla="*/ 0 w 897"/>
                    <a:gd name="T83" fmla="*/ 0 h 775"/>
                    <a:gd name="T84" fmla="*/ 0 w 897"/>
                    <a:gd name="T85" fmla="*/ 0 h 775"/>
                    <a:gd name="T86" fmla="*/ 0 w 897"/>
                    <a:gd name="T87" fmla="*/ 0 h 775"/>
                    <a:gd name="T88" fmla="*/ 0 w 897"/>
                    <a:gd name="T89" fmla="*/ 0 h 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7"/>
                    <a:gd name="T136" fmla="*/ 0 h 775"/>
                    <a:gd name="T137" fmla="*/ 897 w 897"/>
                    <a:gd name="T138" fmla="*/ 775 h 7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7" h="775">
                      <a:moveTo>
                        <a:pt x="563" y="198"/>
                      </a:moveTo>
                      <a:lnTo>
                        <a:pt x="528" y="155"/>
                      </a:lnTo>
                      <a:lnTo>
                        <a:pt x="515" y="93"/>
                      </a:lnTo>
                      <a:lnTo>
                        <a:pt x="308" y="0"/>
                      </a:lnTo>
                      <a:lnTo>
                        <a:pt x="351" y="71"/>
                      </a:lnTo>
                      <a:lnTo>
                        <a:pt x="168" y="45"/>
                      </a:lnTo>
                      <a:lnTo>
                        <a:pt x="246" y="89"/>
                      </a:lnTo>
                      <a:lnTo>
                        <a:pt x="146" y="133"/>
                      </a:lnTo>
                      <a:lnTo>
                        <a:pt x="308" y="155"/>
                      </a:lnTo>
                      <a:lnTo>
                        <a:pt x="194" y="182"/>
                      </a:lnTo>
                      <a:lnTo>
                        <a:pt x="383" y="251"/>
                      </a:lnTo>
                      <a:lnTo>
                        <a:pt x="48" y="207"/>
                      </a:lnTo>
                      <a:lnTo>
                        <a:pt x="137" y="260"/>
                      </a:lnTo>
                      <a:lnTo>
                        <a:pt x="0" y="282"/>
                      </a:lnTo>
                      <a:lnTo>
                        <a:pt x="180" y="353"/>
                      </a:lnTo>
                      <a:lnTo>
                        <a:pt x="114" y="374"/>
                      </a:lnTo>
                      <a:lnTo>
                        <a:pt x="277" y="445"/>
                      </a:lnTo>
                      <a:lnTo>
                        <a:pt x="57" y="428"/>
                      </a:lnTo>
                      <a:lnTo>
                        <a:pt x="128" y="481"/>
                      </a:lnTo>
                      <a:lnTo>
                        <a:pt x="32" y="511"/>
                      </a:lnTo>
                      <a:lnTo>
                        <a:pt x="194" y="551"/>
                      </a:lnTo>
                      <a:lnTo>
                        <a:pt x="132" y="577"/>
                      </a:lnTo>
                      <a:lnTo>
                        <a:pt x="299" y="595"/>
                      </a:lnTo>
                      <a:lnTo>
                        <a:pt x="189" y="634"/>
                      </a:lnTo>
                      <a:lnTo>
                        <a:pt x="369" y="656"/>
                      </a:lnTo>
                      <a:lnTo>
                        <a:pt x="242" y="679"/>
                      </a:lnTo>
                      <a:lnTo>
                        <a:pt x="405" y="745"/>
                      </a:lnTo>
                      <a:lnTo>
                        <a:pt x="524" y="736"/>
                      </a:lnTo>
                      <a:lnTo>
                        <a:pt x="492" y="775"/>
                      </a:lnTo>
                      <a:lnTo>
                        <a:pt x="603" y="727"/>
                      </a:lnTo>
                      <a:lnTo>
                        <a:pt x="875" y="749"/>
                      </a:lnTo>
                      <a:lnTo>
                        <a:pt x="822" y="652"/>
                      </a:lnTo>
                      <a:lnTo>
                        <a:pt x="897" y="695"/>
                      </a:lnTo>
                      <a:lnTo>
                        <a:pt x="822" y="572"/>
                      </a:lnTo>
                      <a:lnTo>
                        <a:pt x="624" y="572"/>
                      </a:lnTo>
                      <a:lnTo>
                        <a:pt x="549" y="489"/>
                      </a:lnTo>
                      <a:lnTo>
                        <a:pt x="633" y="503"/>
                      </a:lnTo>
                      <a:lnTo>
                        <a:pt x="554" y="437"/>
                      </a:lnTo>
                      <a:lnTo>
                        <a:pt x="638" y="449"/>
                      </a:lnTo>
                      <a:lnTo>
                        <a:pt x="431" y="362"/>
                      </a:lnTo>
                      <a:lnTo>
                        <a:pt x="528" y="322"/>
                      </a:lnTo>
                      <a:lnTo>
                        <a:pt x="471" y="260"/>
                      </a:lnTo>
                      <a:lnTo>
                        <a:pt x="603" y="256"/>
                      </a:lnTo>
                      <a:lnTo>
                        <a:pt x="563" y="198"/>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154"/>
                <p:cNvSpPr>
                  <a:spLocks/>
                </p:cNvSpPr>
                <p:nvPr/>
              </p:nvSpPr>
              <p:spPr bwMode="auto">
                <a:xfrm>
                  <a:off x="3852" y="2865"/>
                  <a:ext cx="588" cy="204"/>
                </a:xfrm>
                <a:custGeom>
                  <a:avLst/>
                  <a:gdLst>
                    <a:gd name="T0" fmla="*/ 0 w 2351"/>
                    <a:gd name="T1" fmla="*/ 0 h 815"/>
                    <a:gd name="T2" fmla="*/ 0 w 2351"/>
                    <a:gd name="T3" fmla="*/ 0 h 815"/>
                    <a:gd name="T4" fmla="*/ 0 w 2351"/>
                    <a:gd name="T5" fmla="*/ 0 h 815"/>
                    <a:gd name="T6" fmla="*/ 0 w 2351"/>
                    <a:gd name="T7" fmla="*/ 0 h 815"/>
                    <a:gd name="T8" fmla="*/ 0 w 2351"/>
                    <a:gd name="T9" fmla="*/ 0 h 815"/>
                    <a:gd name="T10" fmla="*/ 0 w 2351"/>
                    <a:gd name="T11" fmla="*/ 0 h 815"/>
                    <a:gd name="T12" fmla="*/ 0 w 2351"/>
                    <a:gd name="T13" fmla="*/ 0 h 815"/>
                    <a:gd name="T14" fmla="*/ 0 w 2351"/>
                    <a:gd name="T15" fmla="*/ 0 h 815"/>
                    <a:gd name="T16" fmla="*/ 0 w 2351"/>
                    <a:gd name="T17" fmla="*/ 0 h 815"/>
                    <a:gd name="T18" fmla="*/ 0 w 2351"/>
                    <a:gd name="T19" fmla="*/ 0 h 815"/>
                    <a:gd name="T20" fmla="*/ 0 w 2351"/>
                    <a:gd name="T21" fmla="*/ 0 h 815"/>
                    <a:gd name="T22" fmla="*/ 0 w 2351"/>
                    <a:gd name="T23" fmla="*/ 0 h 815"/>
                    <a:gd name="T24" fmla="*/ 0 w 2351"/>
                    <a:gd name="T25" fmla="*/ 0 h 815"/>
                    <a:gd name="T26" fmla="*/ 0 w 2351"/>
                    <a:gd name="T27" fmla="*/ 0 h 815"/>
                    <a:gd name="T28" fmla="*/ 0 w 2351"/>
                    <a:gd name="T29" fmla="*/ 0 h 815"/>
                    <a:gd name="T30" fmla="*/ 0 w 2351"/>
                    <a:gd name="T31" fmla="*/ 0 h 815"/>
                    <a:gd name="T32" fmla="*/ 0 w 2351"/>
                    <a:gd name="T33" fmla="*/ 0 h 815"/>
                    <a:gd name="T34" fmla="*/ 0 w 2351"/>
                    <a:gd name="T35" fmla="*/ 0 h 815"/>
                    <a:gd name="T36" fmla="*/ 0 w 2351"/>
                    <a:gd name="T37" fmla="*/ 0 h 815"/>
                    <a:gd name="T38" fmla="*/ 0 w 2351"/>
                    <a:gd name="T39" fmla="*/ 0 h 815"/>
                    <a:gd name="T40" fmla="*/ 0 w 2351"/>
                    <a:gd name="T41" fmla="*/ 0 h 815"/>
                    <a:gd name="T42" fmla="*/ 0 w 2351"/>
                    <a:gd name="T43" fmla="*/ 0 h 815"/>
                    <a:gd name="T44" fmla="*/ 0 w 2351"/>
                    <a:gd name="T45" fmla="*/ 0 h 815"/>
                    <a:gd name="T46" fmla="*/ 0 w 2351"/>
                    <a:gd name="T47" fmla="*/ 0 h 815"/>
                    <a:gd name="T48" fmla="*/ 0 w 2351"/>
                    <a:gd name="T49" fmla="*/ 0 h 815"/>
                    <a:gd name="T50" fmla="*/ 0 w 2351"/>
                    <a:gd name="T51" fmla="*/ 0 h 815"/>
                    <a:gd name="T52" fmla="*/ 0 w 2351"/>
                    <a:gd name="T53" fmla="*/ 0 h 815"/>
                    <a:gd name="T54" fmla="*/ 0 w 2351"/>
                    <a:gd name="T55" fmla="*/ 0 h 815"/>
                    <a:gd name="T56" fmla="*/ 0 w 2351"/>
                    <a:gd name="T57" fmla="*/ 0 h 815"/>
                    <a:gd name="T58" fmla="*/ 0 w 2351"/>
                    <a:gd name="T59" fmla="*/ 0 h 815"/>
                    <a:gd name="T60" fmla="*/ 0 w 2351"/>
                    <a:gd name="T61" fmla="*/ 0 h 815"/>
                    <a:gd name="T62" fmla="*/ 0 w 2351"/>
                    <a:gd name="T63" fmla="*/ 0 h 815"/>
                    <a:gd name="T64" fmla="*/ 0 w 2351"/>
                    <a:gd name="T65" fmla="*/ 0 h 815"/>
                    <a:gd name="T66" fmla="*/ 0 w 2351"/>
                    <a:gd name="T67" fmla="*/ 0 h 815"/>
                    <a:gd name="T68" fmla="*/ 0 w 2351"/>
                    <a:gd name="T69" fmla="*/ 0 h 815"/>
                    <a:gd name="T70" fmla="*/ 0 w 2351"/>
                    <a:gd name="T71" fmla="*/ 0 h 815"/>
                    <a:gd name="T72" fmla="*/ 0 w 2351"/>
                    <a:gd name="T73" fmla="*/ 0 h 815"/>
                    <a:gd name="T74" fmla="*/ 0 w 2351"/>
                    <a:gd name="T75" fmla="*/ 0 h 815"/>
                    <a:gd name="T76" fmla="*/ 0 w 2351"/>
                    <a:gd name="T77" fmla="*/ 0 h 815"/>
                    <a:gd name="T78" fmla="*/ 0 w 2351"/>
                    <a:gd name="T79" fmla="*/ 0 h 815"/>
                    <a:gd name="T80" fmla="*/ 0 w 2351"/>
                    <a:gd name="T81" fmla="*/ 0 h 815"/>
                    <a:gd name="T82" fmla="*/ 0 w 2351"/>
                    <a:gd name="T83" fmla="*/ 0 h 815"/>
                    <a:gd name="T84" fmla="*/ 0 w 2351"/>
                    <a:gd name="T85" fmla="*/ 0 h 815"/>
                    <a:gd name="T86" fmla="*/ 0 w 2351"/>
                    <a:gd name="T87" fmla="*/ 0 h 815"/>
                    <a:gd name="T88" fmla="*/ 0 w 2351"/>
                    <a:gd name="T89" fmla="*/ 0 h 815"/>
                    <a:gd name="T90" fmla="*/ 0 w 2351"/>
                    <a:gd name="T91" fmla="*/ 0 h 815"/>
                    <a:gd name="T92" fmla="*/ 0 w 2351"/>
                    <a:gd name="T93" fmla="*/ 0 h 815"/>
                    <a:gd name="T94" fmla="*/ 0 w 2351"/>
                    <a:gd name="T95" fmla="*/ 0 h 815"/>
                    <a:gd name="T96" fmla="*/ 0 w 2351"/>
                    <a:gd name="T97" fmla="*/ 0 h 815"/>
                    <a:gd name="T98" fmla="*/ 0 w 2351"/>
                    <a:gd name="T99" fmla="*/ 0 h 815"/>
                    <a:gd name="T100" fmla="*/ 0 w 2351"/>
                    <a:gd name="T101" fmla="*/ 0 h 815"/>
                    <a:gd name="T102" fmla="*/ 0 w 2351"/>
                    <a:gd name="T103" fmla="*/ 0 h 815"/>
                    <a:gd name="T104" fmla="*/ 0 w 2351"/>
                    <a:gd name="T105" fmla="*/ 0 h 815"/>
                    <a:gd name="T106" fmla="*/ 0 w 2351"/>
                    <a:gd name="T107" fmla="*/ 0 h 815"/>
                    <a:gd name="T108" fmla="*/ 0 w 2351"/>
                    <a:gd name="T109" fmla="*/ 0 h 8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1"/>
                    <a:gd name="T166" fmla="*/ 0 h 815"/>
                    <a:gd name="T167" fmla="*/ 2351 w 2351"/>
                    <a:gd name="T168" fmla="*/ 815 h 8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1" h="815">
                      <a:moveTo>
                        <a:pt x="839" y="66"/>
                      </a:moveTo>
                      <a:lnTo>
                        <a:pt x="602" y="0"/>
                      </a:lnTo>
                      <a:lnTo>
                        <a:pt x="276" y="84"/>
                      </a:lnTo>
                      <a:lnTo>
                        <a:pt x="387" y="98"/>
                      </a:lnTo>
                      <a:lnTo>
                        <a:pt x="135" y="146"/>
                      </a:lnTo>
                      <a:lnTo>
                        <a:pt x="316" y="189"/>
                      </a:lnTo>
                      <a:lnTo>
                        <a:pt x="456" y="198"/>
                      </a:lnTo>
                      <a:lnTo>
                        <a:pt x="250" y="246"/>
                      </a:lnTo>
                      <a:lnTo>
                        <a:pt x="456" y="255"/>
                      </a:lnTo>
                      <a:lnTo>
                        <a:pt x="356" y="287"/>
                      </a:lnTo>
                      <a:lnTo>
                        <a:pt x="654" y="326"/>
                      </a:lnTo>
                      <a:lnTo>
                        <a:pt x="825" y="291"/>
                      </a:lnTo>
                      <a:lnTo>
                        <a:pt x="650" y="440"/>
                      </a:lnTo>
                      <a:lnTo>
                        <a:pt x="242" y="401"/>
                      </a:lnTo>
                      <a:lnTo>
                        <a:pt x="0" y="423"/>
                      </a:lnTo>
                      <a:lnTo>
                        <a:pt x="193" y="471"/>
                      </a:lnTo>
                      <a:lnTo>
                        <a:pt x="53" y="528"/>
                      </a:lnTo>
                      <a:lnTo>
                        <a:pt x="329" y="563"/>
                      </a:lnTo>
                      <a:lnTo>
                        <a:pt x="144" y="608"/>
                      </a:lnTo>
                      <a:lnTo>
                        <a:pt x="250" y="647"/>
                      </a:lnTo>
                      <a:lnTo>
                        <a:pt x="497" y="660"/>
                      </a:lnTo>
                      <a:lnTo>
                        <a:pt x="413" y="700"/>
                      </a:lnTo>
                      <a:lnTo>
                        <a:pt x="685" y="727"/>
                      </a:lnTo>
                      <a:lnTo>
                        <a:pt x="584" y="784"/>
                      </a:lnTo>
                      <a:lnTo>
                        <a:pt x="734" y="815"/>
                      </a:lnTo>
                      <a:lnTo>
                        <a:pt x="716" y="766"/>
                      </a:lnTo>
                      <a:lnTo>
                        <a:pt x="843" y="709"/>
                      </a:lnTo>
                      <a:lnTo>
                        <a:pt x="751" y="678"/>
                      </a:lnTo>
                      <a:lnTo>
                        <a:pt x="957" y="620"/>
                      </a:lnTo>
                      <a:lnTo>
                        <a:pt x="1142" y="669"/>
                      </a:lnTo>
                      <a:lnTo>
                        <a:pt x="1094" y="586"/>
                      </a:lnTo>
                      <a:lnTo>
                        <a:pt x="1467" y="669"/>
                      </a:lnTo>
                      <a:lnTo>
                        <a:pt x="1770" y="669"/>
                      </a:lnTo>
                      <a:lnTo>
                        <a:pt x="1634" y="743"/>
                      </a:lnTo>
                      <a:lnTo>
                        <a:pt x="1854" y="731"/>
                      </a:lnTo>
                      <a:lnTo>
                        <a:pt x="1841" y="784"/>
                      </a:lnTo>
                      <a:lnTo>
                        <a:pt x="2064" y="695"/>
                      </a:lnTo>
                      <a:lnTo>
                        <a:pt x="2276" y="757"/>
                      </a:lnTo>
                      <a:lnTo>
                        <a:pt x="2113" y="599"/>
                      </a:lnTo>
                      <a:lnTo>
                        <a:pt x="2351" y="638"/>
                      </a:lnTo>
                      <a:lnTo>
                        <a:pt x="2139" y="510"/>
                      </a:lnTo>
                      <a:lnTo>
                        <a:pt x="2284" y="515"/>
                      </a:lnTo>
                      <a:lnTo>
                        <a:pt x="2007" y="383"/>
                      </a:lnTo>
                      <a:lnTo>
                        <a:pt x="1823" y="296"/>
                      </a:lnTo>
                      <a:lnTo>
                        <a:pt x="1841" y="379"/>
                      </a:lnTo>
                      <a:lnTo>
                        <a:pt x="1674" y="366"/>
                      </a:lnTo>
                      <a:lnTo>
                        <a:pt x="1410" y="237"/>
                      </a:lnTo>
                      <a:lnTo>
                        <a:pt x="1419" y="287"/>
                      </a:lnTo>
                      <a:lnTo>
                        <a:pt x="1257" y="251"/>
                      </a:lnTo>
                      <a:lnTo>
                        <a:pt x="1383" y="163"/>
                      </a:lnTo>
                      <a:lnTo>
                        <a:pt x="1542" y="171"/>
                      </a:lnTo>
                      <a:lnTo>
                        <a:pt x="1362" y="89"/>
                      </a:lnTo>
                      <a:lnTo>
                        <a:pt x="1046" y="93"/>
                      </a:lnTo>
                      <a:lnTo>
                        <a:pt x="83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155"/>
                <p:cNvSpPr>
                  <a:spLocks/>
                </p:cNvSpPr>
                <p:nvPr/>
              </p:nvSpPr>
              <p:spPr bwMode="auto">
                <a:xfrm>
                  <a:off x="4050" y="3037"/>
                  <a:ext cx="154" cy="42"/>
                </a:xfrm>
                <a:custGeom>
                  <a:avLst/>
                  <a:gdLst>
                    <a:gd name="T0" fmla="*/ 0 w 615"/>
                    <a:gd name="T1" fmla="*/ 0 h 172"/>
                    <a:gd name="T2" fmla="*/ 0 w 615"/>
                    <a:gd name="T3" fmla="*/ 0 h 172"/>
                    <a:gd name="T4" fmla="*/ 0 w 615"/>
                    <a:gd name="T5" fmla="*/ 0 h 172"/>
                    <a:gd name="T6" fmla="*/ 0 w 615"/>
                    <a:gd name="T7" fmla="*/ 0 h 172"/>
                    <a:gd name="T8" fmla="*/ 0 w 615"/>
                    <a:gd name="T9" fmla="*/ 0 h 172"/>
                    <a:gd name="T10" fmla="*/ 0 w 615"/>
                    <a:gd name="T11" fmla="*/ 0 h 172"/>
                    <a:gd name="T12" fmla="*/ 0 w 615"/>
                    <a:gd name="T13" fmla="*/ 0 h 172"/>
                    <a:gd name="T14" fmla="*/ 0 w 615"/>
                    <a:gd name="T15" fmla="*/ 0 h 172"/>
                    <a:gd name="T16" fmla="*/ 0 w 615"/>
                    <a:gd name="T17" fmla="*/ 0 h 172"/>
                    <a:gd name="T18" fmla="*/ 0 w 615"/>
                    <a:gd name="T19" fmla="*/ 0 h 172"/>
                    <a:gd name="T20" fmla="*/ 0 w 615"/>
                    <a:gd name="T21" fmla="*/ 0 h 172"/>
                    <a:gd name="T22" fmla="*/ 0 w 615"/>
                    <a:gd name="T23" fmla="*/ 0 h 172"/>
                    <a:gd name="T24" fmla="*/ 0 w 615"/>
                    <a:gd name="T25" fmla="*/ 0 h 172"/>
                    <a:gd name="T26" fmla="*/ 0 w 615"/>
                    <a:gd name="T27" fmla="*/ 0 h 172"/>
                    <a:gd name="T28" fmla="*/ 0 w 615"/>
                    <a:gd name="T29" fmla="*/ 0 h 1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5"/>
                    <a:gd name="T46" fmla="*/ 0 h 172"/>
                    <a:gd name="T47" fmla="*/ 615 w 615"/>
                    <a:gd name="T48" fmla="*/ 172 h 1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5" h="172">
                      <a:moveTo>
                        <a:pt x="378" y="45"/>
                      </a:moveTo>
                      <a:lnTo>
                        <a:pt x="237" y="5"/>
                      </a:lnTo>
                      <a:lnTo>
                        <a:pt x="123" y="0"/>
                      </a:lnTo>
                      <a:lnTo>
                        <a:pt x="211" y="41"/>
                      </a:lnTo>
                      <a:lnTo>
                        <a:pt x="34" y="57"/>
                      </a:lnTo>
                      <a:lnTo>
                        <a:pt x="136" y="84"/>
                      </a:lnTo>
                      <a:lnTo>
                        <a:pt x="0" y="137"/>
                      </a:lnTo>
                      <a:lnTo>
                        <a:pt x="118" y="132"/>
                      </a:lnTo>
                      <a:lnTo>
                        <a:pt x="79" y="172"/>
                      </a:lnTo>
                      <a:lnTo>
                        <a:pt x="198" y="168"/>
                      </a:lnTo>
                      <a:lnTo>
                        <a:pt x="329" y="132"/>
                      </a:lnTo>
                      <a:lnTo>
                        <a:pt x="460" y="89"/>
                      </a:lnTo>
                      <a:lnTo>
                        <a:pt x="615" y="80"/>
                      </a:lnTo>
                      <a:lnTo>
                        <a:pt x="37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156"/>
                <p:cNvSpPr>
                  <a:spLocks/>
                </p:cNvSpPr>
                <p:nvPr/>
              </p:nvSpPr>
              <p:spPr bwMode="auto">
                <a:xfrm>
                  <a:off x="3915" y="2835"/>
                  <a:ext cx="390" cy="105"/>
                </a:xfrm>
                <a:custGeom>
                  <a:avLst/>
                  <a:gdLst>
                    <a:gd name="T0" fmla="*/ 0 w 1559"/>
                    <a:gd name="T1" fmla="*/ 0 h 418"/>
                    <a:gd name="T2" fmla="*/ 0 w 1559"/>
                    <a:gd name="T3" fmla="*/ 0 h 418"/>
                    <a:gd name="T4" fmla="*/ 0 w 1559"/>
                    <a:gd name="T5" fmla="*/ 0 h 418"/>
                    <a:gd name="T6" fmla="*/ 0 w 1559"/>
                    <a:gd name="T7" fmla="*/ 0 h 418"/>
                    <a:gd name="T8" fmla="*/ 0 w 1559"/>
                    <a:gd name="T9" fmla="*/ 0 h 418"/>
                    <a:gd name="T10" fmla="*/ 0 w 1559"/>
                    <a:gd name="T11" fmla="*/ 0 h 418"/>
                    <a:gd name="T12" fmla="*/ 0 w 1559"/>
                    <a:gd name="T13" fmla="*/ 0 h 418"/>
                    <a:gd name="T14" fmla="*/ 0 w 1559"/>
                    <a:gd name="T15" fmla="*/ 0 h 418"/>
                    <a:gd name="T16" fmla="*/ 0 w 1559"/>
                    <a:gd name="T17" fmla="*/ 0 h 418"/>
                    <a:gd name="T18" fmla="*/ 0 w 1559"/>
                    <a:gd name="T19" fmla="*/ 0 h 418"/>
                    <a:gd name="T20" fmla="*/ 0 w 1559"/>
                    <a:gd name="T21" fmla="*/ 0 h 418"/>
                    <a:gd name="T22" fmla="*/ 0 w 1559"/>
                    <a:gd name="T23" fmla="*/ 0 h 418"/>
                    <a:gd name="T24" fmla="*/ 0 w 1559"/>
                    <a:gd name="T25" fmla="*/ 0 h 418"/>
                    <a:gd name="T26" fmla="*/ 0 w 1559"/>
                    <a:gd name="T27" fmla="*/ 0 h 418"/>
                    <a:gd name="T28" fmla="*/ 0 w 1559"/>
                    <a:gd name="T29" fmla="*/ 0 h 418"/>
                    <a:gd name="T30" fmla="*/ 0 w 1559"/>
                    <a:gd name="T31" fmla="*/ 0 h 418"/>
                    <a:gd name="T32" fmla="*/ 0 w 1559"/>
                    <a:gd name="T33" fmla="*/ 0 h 418"/>
                    <a:gd name="T34" fmla="*/ 0 w 1559"/>
                    <a:gd name="T35" fmla="*/ 0 h 418"/>
                    <a:gd name="T36" fmla="*/ 0 w 1559"/>
                    <a:gd name="T37" fmla="*/ 0 h 418"/>
                    <a:gd name="T38" fmla="*/ 0 w 1559"/>
                    <a:gd name="T39" fmla="*/ 0 h 418"/>
                    <a:gd name="T40" fmla="*/ 0 w 1559"/>
                    <a:gd name="T41" fmla="*/ 0 h 418"/>
                    <a:gd name="T42" fmla="*/ 0 w 1559"/>
                    <a:gd name="T43" fmla="*/ 0 h 418"/>
                    <a:gd name="T44" fmla="*/ 0 w 1559"/>
                    <a:gd name="T45" fmla="*/ 0 h 418"/>
                    <a:gd name="T46" fmla="*/ 0 w 1559"/>
                    <a:gd name="T47" fmla="*/ 0 h 418"/>
                    <a:gd name="T48" fmla="*/ 0 w 1559"/>
                    <a:gd name="T49" fmla="*/ 0 h 418"/>
                    <a:gd name="T50" fmla="*/ 0 w 1559"/>
                    <a:gd name="T51" fmla="*/ 0 h 418"/>
                    <a:gd name="T52" fmla="*/ 0 w 1559"/>
                    <a:gd name="T53" fmla="*/ 0 h 418"/>
                    <a:gd name="T54" fmla="*/ 0 w 1559"/>
                    <a:gd name="T55" fmla="*/ 0 h 4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9"/>
                    <a:gd name="T85" fmla="*/ 0 h 418"/>
                    <a:gd name="T86" fmla="*/ 1559 w 1559"/>
                    <a:gd name="T87" fmla="*/ 418 h 4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9" h="418">
                      <a:moveTo>
                        <a:pt x="1043" y="100"/>
                      </a:moveTo>
                      <a:lnTo>
                        <a:pt x="556" y="125"/>
                      </a:lnTo>
                      <a:lnTo>
                        <a:pt x="710" y="170"/>
                      </a:lnTo>
                      <a:lnTo>
                        <a:pt x="417" y="165"/>
                      </a:lnTo>
                      <a:lnTo>
                        <a:pt x="159" y="214"/>
                      </a:lnTo>
                      <a:lnTo>
                        <a:pt x="378" y="219"/>
                      </a:lnTo>
                      <a:lnTo>
                        <a:pt x="0" y="274"/>
                      </a:lnTo>
                      <a:lnTo>
                        <a:pt x="129" y="299"/>
                      </a:lnTo>
                      <a:lnTo>
                        <a:pt x="338" y="299"/>
                      </a:lnTo>
                      <a:lnTo>
                        <a:pt x="149" y="354"/>
                      </a:lnTo>
                      <a:lnTo>
                        <a:pt x="352" y="349"/>
                      </a:lnTo>
                      <a:lnTo>
                        <a:pt x="228" y="388"/>
                      </a:lnTo>
                      <a:lnTo>
                        <a:pt x="407" y="398"/>
                      </a:lnTo>
                      <a:lnTo>
                        <a:pt x="715" y="359"/>
                      </a:lnTo>
                      <a:lnTo>
                        <a:pt x="591" y="418"/>
                      </a:lnTo>
                      <a:lnTo>
                        <a:pt x="870" y="364"/>
                      </a:lnTo>
                      <a:lnTo>
                        <a:pt x="1127" y="314"/>
                      </a:lnTo>
                      <a:lnTo>
                        <a:pt x="815" y="284"/>
                      </a:lnTo>
                      <a:lnTo>
                        <a:pt x="591" y="299"/>
                      </a:lnTo>
                      <a:lnTo>
                        <a:pt x="432" y="253"/>
                      </a:lnTo>
                      <a:lnTo>
                        <a:pt x="621" y="239"/>
                      </a:lnTo>
                      <a:lnTo>
                        <a:pt x="725" y="260"/>
                      </a:lnTo>
                      <a:lnTo>
                        <a:pt x="934" y="214"/>
                      </a:lnTo>
                      <a:lnTo>
                        <a:pt x="1142" y="154"/>
                      </a:lnTo>
                      <a:lnTo>
                        <a:pt x="1559" y="170"/>
                      </a:lnTo>
                      <a:lnTo>
                        <a:pt x="1033" y="0"/>
                      </a:lnTo>
                      <a:lnTo>
                        <a:pt x="1043"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157"/>
                <p:cNvSpPr>
                  <a:spLocks/>
                </p:cNvSpPr>
                <p:nvPr/>
              </p:nvSpPr>
              <p:spPr bwMode="auto">
                <a:xfrm>
                  <a:off x="3879" y="2953"/>
                  <a:ext cx="184" cy="71"/>
                </a:xfrm>
                <a:custGeom>
                  <a:avLst/>
                  <a:gdLst>
                    <a:gd name="T0" fmla="*/ 0 w 738"/>
                    <a:gd name="T1" fmla="*/ 0 h 282"/>
                    <a:gd name="T2" fmla="*/ 0 w 738"/>
                    <a:gd name="T3" fmla="*/ 0 h 282"/>
                    <a:gd name="T4" fmla="*/ 0 w 738"/>
                    <a:gd name="T5" fmla="*/ 0 h 282"/>
                    <a:gd name="T6" fmla="*/ 0 w 738"/>
                    <a:gd name="T7" fmla="*/ 0 h 282"/>
                    <a:gd name="T8" fmla="*/ 0 w 738"/>
                    <a:gd name="T9" fmla="*/ 0 h 282"/>
                    <a:gd name="T10" fmla="*/ 0 w 738"/>
                    <a:gd name="T11" fmla="*/ 0 h 282"/>
                    <a:gd name="T12" fmla="*/ 0 w 738"/>
                    <a:gd name="T13" fmla="*/ 0 h 282"/>
                    <a:gd name="T14" fmla="*/ 0 w 738"/>
                    <a:gd name="T15" fmla="*/ 0 h 282"/>
                    <a:gd name="T16" fmla="*/ 0 w 738"/>
                    <a:gd name="T17" fmla="*/ 0 h 282"/>
                    <a:gd name="T18" fmla="*/ 0 w 738"/>
                    <a:gd name="T19" fmla="*/ 0 h 282"/>
                    <a:gd name="T20" fmla="*/ 0 w 738"/>
                    <a:gd name="T21" fmla="*/ 0 h 282"/>
                    <a:gd name="T22" fmla="*/ 0 w 738"/>
                    <a:gd name="T23" fmla="*/ 0 h 282"/>
                    <a:gd name="T24" fmla="*/ 0 w 738"/>
                    <a:gd name="T25" fmla="*/ 0 h 282"/>
                    <a:gd name="T26" fmla="*/ 0 w 738"/>
                    <a:gd name="T27" fmla="*/ 0 h 282"/>
                    <a:gd name="T28" fmla="*/ 0 w 738"/>
                    <a:gd name="T29" fmla="*/ 0 h 282"/>
                    <a:gd name="T30" fmla="*/ 0 w 738"/>
                    <a:gd name="T31" fmla="*/ 0 h 282"/>
                    <a:gd name="T32" fmla="*/ 0 w 738"/>
                    <a:gd name="T33" fmla="*/ 0 h 282"/>
                    <a:gd name="T34" fmla="*/ 0 w 738"/>
                    <a:gd name="T35" fmla="*/ 0 h 282"/>
                    <a:gd name="T36" fmla="*/ 0 w 738"/>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8"/>
                    <a:gd name="T58" fmla="*/ 0 h 282"/>
                    <a:gd name="T59" fmla="*/ 738 w 738"/>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8" h="282">
                      <a:moveTo>
                        <a:pt x="738" y="19"/>
                      </a:moveTo>
                      <a:lnTo>
                        <a:pt x="474" y="47"/>
                      </a:lnTo>
                      <a:lnTo>
                        <a:pt x="269" y="0"/>
                      </a:lnTo>
                      <a:lnTo>
                        <a:pt x="402" y="86"/>
                      </a:lnTo>
                      <a:lnTo>
                        <a:pt x="190" y="68"/>
                      </a:lnTo>
                      <a:lnTo>
                        <a:pt x="0" y="81"/>
                      </a:lnTo>
                      <a:lnTo>
                        <a:pt x="217" y="121"/>
                      </a:lnTo>
                      <a:lnTo>
                        <a:pt x="70" y="171"/>
                      </a:lnTo>
                      <a:lnTo>
                        <a:pt x="302" y="209"/>
                      </a:lnTo>
                      <a:lnTo>
                        <a:pt x="214" y="277"/>
                      </a:lnTo>
                      <a:lnTo>
                        <a:pt x="410" y="282"/>
                      </a:lnTo>
                      <a:lnTo>
                        <a:pt x="365" y="177"/>
                      </a:lnTo>
                      <a:lnTo>
                        <a:pt x="558" y="262"/>
                      </a:lnTo>
                      <a:lnTo>
                        <a:pt x="733" y="268"/>
                      </a:lnTo>
                      <a:lnTo>
                        <a:pt x="553" y="178"/>
                      </a:lnTo>
                      <a:lnTo>
                        <a:pt x="708" y="154"/>
                      </a:lnTo>
                      <a:lnTo>
                        <a:pt x="580" y="102"/>
                      </a:lnTo>
                      <a:lnTo>
                        <a:pt x="73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158"/>
                <p:cNvSpPr>
                  <a:spLocks/>
                </p:cNvSpPr>
                <p:nvPr/>
              </p:nvSpPr>
              <p:spPr bwMode="auto">
                <a:xfrm>
                  <a:off x="4227" y="2898"/>
                  <a:ext cx="240" cy="78"/>
                </a:xfrm>
                <a:custGeom>
                  <a:avLst/>
                  <a:gdLst>
                    <a:gd name="T0" fmla="*/ 0 w 958"/>
                    <a:gd name="T1" fmla="*/ 0 h 310"/>
                    <a:gd name="T2" fmla="*/ 0 w 958"/>
                    <a:gd name="T3" fmla="*/ 0 h 310"/>
                    <a:gd name="T4" fmla="*/ 0 w 958"/>
                    <a:gd name="T5" fmla="*/ 0 h 310"/>
                    <a:gd name="T6" fmla="*/ 0 w 958"/>
                    <a:gd name="T7" fmla="*/ 0 h 310"/>
                    <a:gd name="T8" fmla="*/ 0 w 958"/>
                    <a:gd name="T9" fmla="*/ 0 h 310"/>
                    <a:gd name="T10" fmla="*/ 0 w 958"/>
                    <a:gd name="T11" fmla="*/ 0 h 310"/>
                    <a:gd name="T12" fmla="*/ 0 w 958"/>
                    <a:gd name="T13" fmla="*/ 0 h 310"/>
                    <a:gd name="T14" fmla="*/ 0 w 958"/>
                    <a:gd name="T15" fmla="*/ 0 h 310"/>
                    <a:gd name="T16" fmla="*/ 0 w 958"/>
                    <a:gd name="T17" fmla="*/ 0 h 310"/>
                    <a:gd name="T18" fmla="*/ 0 w 958"/>
                    <a:gd name="T19" fmla="*/ 0 h 310"/>
                    <a:gd name="T20" fmla="*/ 0 w 958"/>
                    <a:gd name="T21" fmla="*/ 0 h 310"/>
                    <a:gd name="T22" fmla="*/ 0 w 958"/>
                    <a:gd name="T23" fmla="*/ 0 h 310"/>
                    <a:gd name="T24" fmla="*/ 0 w 958"/>
                    <a:gd name="T25" fmla="*/ 0 h 310"/>
                    <a:gd name="T26" fmla="*/ 0 w 958"/>
                    <a:gd name="T27" fmla="*/ 0 h 310"/>
                    <a:gd name="T28" fmla="*/ 0 w 958"/>
                    <a:gd name="T29" fmla="*/ 0 h 310"/>
                    <a:gd name="T30" fmla="*/ 0 w 958"/>
                    <a:gd name="T31" fmla="*/ 0 h 310"/>
                    <a:gd name="T32" fmla="*/ 0 w 958"/>
                    <a:gd name="T33" fmla="*/ 0 h 310"/>
                    <a:gd name="T34" fmla="*/ 0 w 958"/>
                    <a:gd name="T35" fmla="*/ 0 h 310"/>
                    <a:gd name="T36" fmla="*/ 0 w 958"/>
                    <a:gd name="T37" fmla="*/ 0 h 310"/>
                    <a:gd name="T38" fmla="*/ 0 w 958"/>
                    <a:gd name="T39" fmla="*/ 0 h 310"/>
                    <a:gd name="T40" fmla="*/ 0 w 958"/>
                    <a:gd name="T41" fmla="*/ 0 h 310"/>
                    <a:gd name="T42" fmla="*/ 0 w 958"/>
                    <a:gd name="T43" fmla="*/ 0 h 310"/>
                    <a:gd name="T44" fmla="*/ 0 w 958"/>
                    <a:gd name="T45" fmla="*/ 0 h 310"/>
                    <a:gd name="T46" fmla="*/ 0 w 958"/>
                    <a:gd name="T47" fmla="*/ 0 h 3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8"/>
                    <a:gd name="T73" fmla="*/ 0 h 310"/>
                    <a:gd name="T74" fmla="*/ 958 w 958"/>
                    <a:gd name="T75" fmla="*/ 310 h 3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8" h="310">
                      <a:moveTo>
                        <a:pt x="660" y="126"/>
                      </a:moveTo>
                      <a:lnTo>
                        <a:pt x="526" y="41"/>
                      </a:lnTo>
                      <a:lnTo>
                        <a:pt x="371" y="0"/>
                      </a:lnTo>
                      <a:lnTo>
                        <a:pt x="471" y="80"/>
                      </a:lnTo>
                      <a:lnTo>
                        <a:pt x="267" y="26"/>
                      </a:lnTo>
                      <a:lnTo>
                        <a:pt x="317" y="96"/>
                      </a:lnTo>
                      <a:lnTo>
                        <a:pt x="192" y="61"/>
                      </a:lnTo>
                      <a:lnTo>
                        <a:pt x="0" y="96"/>
                      </a:lnTo>
                      <a:lnTo>
                        <a:pt x="187" y="116"/>
                      </a:lnTo>
                      <a:lnTo>
                        <a:pt x="64" y="140"/>
                      </a:lnTo>
                      <a:lnTo>
                        <a:pt x="298" y="181"/>
                      </a:lnTo>
                      <a:lnTo>
                        <a:pt x="292" y="126"/>
                      </a:lnTo>
                      <a:lnTo>
                        <a:pt x="471" y="191"/>
                      </a:lnTo>
                      <a:lnTo>
                        <a:pt x="421" y="111"/>
                      </a:lnTo>
                      <a:lnTo>
                        <a:pt x="610" y="181"/>
                      </a:lnTo>
                      <a:lnTo>
                        <a:pt x="560" y="215"/>
                      </a:lnTo>
                      <a:lnTo>
                        <a:pt x="729" y="245"/>
                      </a:lnTo>
                      <a:lnTo>
                        <a:pt x="695" y="191"/>
                      </a:lnTo>
                      <a:lnTo>
                        <a:pt x="819" y="205"/>
                      </a:lnTo>
                      <a:lnTo>
                        <a:pt x="958" y="310"/>
                      </a:lnTo>
                      <a:lnTo>
                        <a:pt x="793" y="131"/>
                      </a:lnTo>
                      <a:lnTo>
                        <a:pt x="620" y="36"/>
                      </a:lnTo>
                      <a:lnTo>
                        <a:pt x="66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59"/>
                <p:cNvSpPr>
                  <a:spLocks/>
                </p:cNvSpPr>
                <p:nvPr/>
              </p:nvSpPr>
              <p:spPr bwMode="auto">
                <a:xfrm>
                  <a:off x="4099" y="3017"/>
                  <a:ext cx="320" cy="69"/>
                </a:xfrm>
                <a:custGeom>
                  <a:avLst/>
                  <a:gdLst>
                    <a:gd name="T0" fmla="*/ 0 w 1277"/>
                    <a:gd name="T1" fmla="*/ 0 h 275"/>
                    <a:gd name="T2" fmla="*/ 0 w 1277"/>
                    <a:gd name="T3" fmla="*/ 0 h 275"/>
                    <a:gd name="T4" fmla="*/ 0 w 1277"/>
                    <a:gd name="T5" fmla="*/ 0 h 275"/>
                    <a:gd name="T6" fmla="*/ 0 w 1277"/>
                    <a:gd name="T7" fmla="*/ 0 h 275"/>
                    <a:gd name="T8" fmla="*/ 0 w 1277"/>
                    <a:gd name="T9" fmla="*/ 0 h 275"/>
                    <a:gd name="T10" fmla="*/ 0 w 1277"/>
                    <a:gd name="T11" fmla="*/ 0 h 275"/>
                    <a:gd name="T12" fmla="*/ 0 w 1277"/>
                    <a:gd name="T13" fmla="*/ 0 h 275"/>
                    <a:gd name="T14" fmla="*/ 0 w 1277"/>
                    <a:gd name="T15" fmla="*/ 0 h 275"/>
                    <a:gd name="T16" fmla="*/ 0 w 1277"/>
                    <a:gd name="T17" fmla="*/ 0 h 275"/>
                    <a:gd name="T18" fmla="*/ 0 w 1277"/>
                    <a:gd name="T19" fmla="*/ 0 h 275"/>
                    <a:gd name="T20" fmla="*/ 0 w 1277"/>
                    <a:gd name="T21" fmla="*/ 0 h 275"/>
                    <a:gd name="T22" fmla="*/ 0 w 1277"/>
                    <a:gd name="T23" fmla="*/ 0 h 275"/>
                    <a:gd name="T24" fmla="*/ 0 w 1277"/>
                    <a:gd name="T25" fmla="*/ 0 h 275"/>
                    <a:gd name="T26" fmla="*/ 0 w 1277"/>
                    <a:gd name="T27" fmla="*/ 0 h 275"/>
                    <a:gd name="T28" fmla="*/ 0 w 1277"/>
                    <a:gd name="T29" fmla="*/ 0 h 275"/>
                    <a:gd name="T30" fmla="*/ 0 w 1277"/>
                    <a:gd name="T31" fmla="*/ 0 h 275"/>
                    <a:gd name="T32" fmla="*/ 0 w 1277"/>
                    <a:gd name="T33" fmla="*/ 0 h 275"/>
                    <a:gd name="T34" fmla="*/ 0 w 1277"/>
                    <a:gd name="T35" fmla="*/ 0 h 275"/>
                    <a:gd name="T36" fmla="*/ 0 w 1277"/>
                    <a:gd name="T37" fmla="*/ 0 h 275"/>
                    <a:gd name="T38" fmla="*/ 0 w 1277"/>
                    <a:gd name="T39" fmla="*/ 0 h 275"/>
                    <a:gd name="T40" fmla="*/ 0 w 1277"/>
                    <a:gd name="T41" fmla="*/ 0 h 275"/>
                    <a:gd name="T42" fmla="*/ 0 w 1277"/>
                    <a:gd name="T43" fmla="*/ 0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7"/>
                    <a:gd name="T67" fmla="*/ 0 h 275"/>
                    <a:gd name="T68" fmla="*/ 1277 w 1277"/>
                    <a:gd name="T69" fmla="*/ 275 h 2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7" h="275">
                      <a:moveTo>
                        <a:pt x="450" y="20"/>
                      </a:moveTo>
                      <a:lnTo>
                        <a:pt x="386" y="69"/>
                      </a:lnTo>
                      <a:lnTo>
                        <a:pt x="535" y="85"/>
                      </a:lnTo>
                      <a:lnTo>
                        <a:pt x="487" y="133"/>
                      </a:lnTo>
                      <a:lnTo>
                        <a:pt x="805" y="84"/>
                      </a:lnTo>
                      <a:lnTo>
                        <a:pt x="687" y="137"/>
                      </a:lnTo>
                      <a:lnTo>
                        <a:pt x="877" y="146"/>
                      </a:lnTo>
                      <a:lnTo>
                        <a:pt x="1103" y="60"/>
                      </a:lnTo>
                      <a:lnTo>
                        <a:pt x="1277" y="148"/>
                      </a:lnTo>
                      <a:lnTo>
                        <a:pt x="1085" y="113"/>
                      </a:lnTo>
                      <a:lnTo>
                        <a:pt x="861" y="206"/>
                      </a:lnTo>
                      <a:lnTo>
                        <a:pt x="468" y="275"/>
                      </a:lnTo>
                      <a:lnTo>
                        <a:pt x="522" y="217"/>
                      </a:lnTo>
                      <a:lnTo>
                        <a:pt x="233" y="231"/>
                      </a:lnTo>
                      <a:lnTo>
                        <a:pt x="270" y="157"/>
                      </a:lnTo>
                      <a:lnTo>
                        <a:pt x="34" y="161"/>
                      </a:lnTo>
                      <a:lnTo>
                        <a:pt x="165" y="104"/>
                      </a:lnTo>
                      <a:lnTo>
                        <a:pt x="0" y="47"/>
                      </a:lnTo>
                      <a:lnTo>
                        <a:pt x="348" y="48"/>
                      </a:lnTo>
                      <a:lnTo>
                        <a:pt x="257" y="0"/>
                      </a:lnTo>
                      <a:lnTo>
                        <a:pt x="4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60"/>
                <p:cNvSpPr>
                  <a:spLocks/>
                </p:cNvSpPr>
                <p:nvPr/>
              </p:nvSpPr>
              <p:spPr bwMode="auto">
                <a:xfrm>
                  <a:off x="4392" y="3031"/>
                  <a:ext cx="204" cy="392"/>
                </a:xfrm>
                <a:custGeom>
                  <a:avLst/>
                  <a:gdLst>
                    <a:gd name="T0" fmla="*/ 0 w 817"/>
                    <a:gd name="T1" fmla="*/ 0 h 1566"/>
                    <a:gd name="T2" fmla="*/ 0 w 817"/>
                    <a:gd name="T3" fmla="*/ 0 h 1566"/>
                    <a:gd name="T4" fmla="*/ 0 w 817"/>
                    <a:gd name="T5" fmla="*/ 0 h 1566"/>
                    <a:gd name="T6" fmla="*/ 0 w 817"/>
                    <a:gd name="T7" fmla="*/ 0 h 1566"/>
                    <a:gd name="T8" fmla="*/ 0 w 817"/>
                    <a:gd name="T9" fmla="*/ 0 h 1566"/>
                    <a:gd name="T10" fmla="*/ 0 w 817"/>
                    <a:gd name="T11" fmla="*/ 0 h 1566"/>
                    <a:gd name="T12" fmla="*/ 0 w 817"/>
                    <a:gd name="T13" fmla="*/ 0 h 1566"/>
                    <a:gd name="T14" fmla="*/ 0 w 817"/>
                    <a:gd name="T15" fmla="*/ 0 h 1566"/>
                    <a:gd name="T16" fmla="*/ 0 w 817"/>
                    <a:gd name="T17" fmla="*/ 0 h 1566"/>
                    <a:gd name="T18" fmla="*/ 0 w 817"/>
                    <a:gd name="T19" fmla="*/ 0 h 1566"/>
                    <a:gd name="T20" fmla="*/ 0 w 817"/>
                    <a:gd name="T21" fmla="*/ 0 h 1566"/>
                    <a:gd name="T22" fmla="*/ 0 w 817"/>
                    <a:gd name="T23" fmla="*/ 0 h 1566"/>
                    <a:gd name="T24" fmla="*/ 0 w 817"/>
                    <a:gd name="T25" fmla="*/ 0 h 1566"/>
                    <a:gd name="T26" fmla="*/ 0 w 817"/>
                    <a:gd name="T27" fmla="*/ 0 h 1566"/>
                    <a:gd name="T28" fmla="*/ 0 w 817"/>
                    <a:gd name="T29" fmla="*/ 0 h 1566"/>
                    <a:gd name="T30" fmla="*/ 0 w 817"/>
                    <a:gd name="T31" fmla="*/ 0 h 1566"/>
                    <a:gd name="T32" fmla="*/ 0 w 817"/>
                    <a:gd name="T33" fmla="*/ 0 h 1566"/>
                    <a:gd name="T34" fmla="*/ 0 w 817"/>
                    <a:gd name="T35" fmla="*/ 0 h 1566"/>
                    <a:gd name="T36" fmla="*/ 0 w 817"/>
                    <a:gd name="T37" fmla="*/ 0 h 1566"/>
                    <a:gd name="T38" fmla="*/ 0 w 817"/>
                    <a:gd name="T39" fmla="*/ 0 h 1566"/>
                    <a:gd name="T40" fmla="*/ 0 w 817"/>
                    <a:gd name="T41" fmla="*/ 0 h 1566"/>
                    <a:gd name="T42" fmla="*/ 0 w 817"/>
                    <a:gd name="T43" fmla="*/ 0 h 1566"/>
                    <a:gd name="T44" fmla="*/ 0 w 817"/>
                    <a:gd name="T45" fmla="*/ 0 h 1566"/>
                    <a:gd name="T46" fmla="*/ 0 w 817"/>
                    <a:gd name="T47" fmla="*/ 0 h 1566"/>
                    <a:gd name="T48" fmla="*/ 0 w 817"/>
                    <a:gd name="T49" fmla="*/ 0 h 1566"/>
                    <a:gd name="T50" fmla="*/ 0 w 817"/>
                    <a:gd name="T51" fmla="*/ 0 h 1566"/>
                    <a:gd name="T52" fmla="*/ 0 w 817"/>
                    <a:gd name="T53" fmla="*/ 0 h 1566"/>
                    <a:gd name="T54" fmla="*/ 0 w 817"/>
                    <a:gd name="T55" fmla="*/ 0 h 1566"/>
                    <a:gd name="T56" fmla="*/ 0 w 817"/>
                    <a:gd name="T57" fmla="*/ 0 h 1566"/>
                    <a:gd name="T58" fmla="*/ 0 w 817"/>
                    <a:gd name="T59" fmla="*/ 0 h 1566"/>
                    <a:gd name="T60" fmla="*/ 0 w 817"/>
                    <a:gd name="T61" fmla="*/ 0 h 1566"/>
                    <a:gd name="T62" fmla="*/ 0 w 817"/>
                    <a:gd name="T63" fmla="*/ 0 h 1566"/>
                    <a:gd name="T64" fmla="*/ 0 w 817"/>
                    <a:gd name="T65" fmla="*/ 0 h 1566"/>
                    <a:gd name="T66" fmla="*/ 0 w 817"/>
                    <a:gd name="T67" fmla="*/ 0 h 1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7"/>
                    <a:gd name="T103" fmla="*/ 0 h 1566"/>
                    <a:gd name="T104" fmla="*/ 817 w 817"/>
                    <a:gd name="T105" fmla="*/ 1566 h 1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7" h="1566">
                      <a:moveTo>
                        <a:pt x="378" y="237"/>
                      </a:moveTo>
                      <a:lnTo>
                        <a:pt x="316" y="191"/>
                      </a:lnTo>
                      <a:lnTo>
                        <a:pt x="161" y="238"/>
                      </a:lnTo>
                      <a:lnTo>
                        <a:pt x="180" y="205"/>
                      </a:lnTo>
                      <a:lnTo>
                        <a:pt x="0" y="221"/>
                      </a:lnTo>
                      <a:lnTo>
                        <a:pt x="85" y="185"/>
                      </a:lnTo>
                      <a:lnTo>
                        <a:pt x="31" y="169"/>
                      </a:lnTo>
                      <a:lnTo>
                        <a:pt x="85" y="141"/>
                      </a:lnTo>
                      <a:lnTo>
                        <a:pt x="237" y="163"/>
                      </a:lnTo>
                      <a:lnTo>
                        <a:pt x="189" y="120"/>
                      </a:lnTo>
                      <a:lnTo>
                        <a:pt x="320" y="151"/>
                      </a:lnTo>
                      <a:lnTo>
                        <a:pt x="297" y="91"/>
                      </a:lnTo>
                      <a:lnTo>
                        <a:pt x="201" y="21"/>
                      </a:lnTo>
                      <a:lnTo>
                        <a:pt x="314" y="40"/>
                      </a:lnTo>
                      <a:lnTo>
                        <a:pt x="322" y="0"/>
                      </a:lnTo>
                      <a:lnTo>
                        <a:pt x="478" y="58"/>
                      </a:lnTo>
                      <a:lnTo>
                        <a:pt x="539" y="172"/>
                      </a:lnTo>
                      <a:lnTo>
                        <a:pt x="445" y="80"/>
                      </a:lnTo>
                      <a:lnTo>
                        <a:pt x="374" y="70"/>
                      </a:lnTo>
                      <a:lnTo>
                        <a:pt x="461" y="198"/>
                      </a:lnTo>
                      <a:lnTo>
                        <a:pt x="418" y="237"/>
                      </a:lnTo>
                      <a:lnTo>
                        <a:pt x="589" y="392"/>
                      </a:lnTo>
                      <a:lnTo>
                        <a:pt x="522" y="385"/>
                      </a:lnTo>
                      <a:lnTo>
                        <a:pt x="601" y="488"/>
                      </a:lnTo>
                      <a:lnTo>
                        <a:pt x="670" y="826"/>
                      </a:lnTo>
                      <a:lnTo>
                        <a:pt x="680" y="957"/>
                      </a:lnTo>
                      <a:lnTo>
                        <a:pt x="817" y="1113"/>
                      </a:lnTo>
                      <a:lnTo>
                        <a:pt x="764" y="1135"/>
                      </a:lnTo>
                      <a:lnTo>
                        <a:pt x="755" y="1566"/>
                      </a:lnTo>
                      <a:lnTo>
                        <a:pt x="670" y="1034"/>
                      </a:lnTo>
                      <a:lnTo>
                        <a:pt x="591" y="706"/>
                      </a:lnTo>
                      <a:lnTo>
                        <a:pt x="494" y="491"/>
                      </a:lnTo>
                      <a:lnTo>
                        <a:pt x="378"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61"/>
                <p:cNvSpPr>
                  <a:spLocks/>
                </p:cNvSpPr>
                <p:nvPr/>
              </p:nvSpPr>
              <p:spPr bwMode="auto">
                <a:xfrm>
                  <a:off x="4130" y="3144"/>
                  <a:ext cx="153" cy="98"/>
                </a:xfrm>
                <a:custGeom>
                  <a:avLst/>
                  <a:gdLst>
                    <a:gd name="T0" fmla="*/ 0 w 610"/>
                    <a:gd name="T1" fmla="*/ 0 h 392"/>
                    <a:gd name="T2" fmla="*/ 0 w 610"/>
                    <a:gd name="T3" fmla="*/ 0 h 392"/>
                    <a:gd name="T4" fmla="*/ 0 w 610"/>
                    <a:gd name="T5" fmla="*/ 0 h 392"/>
                    <a:gd name="T6" fmla="*/ 0 w 610"/>
                    <a:gd name="T7" fmla="*/ 0 h 392"/>
                    <a:gd name="T8" fmla="*/ 0 w 610"/>
                    <a:gd name="T9" fmla="*/ 0 h 392"/>
                    <a:gd name="T10" fmla="*/ 0 w 610"/>
                    <a:gd name="T11" fmla="*/ 0 h 392"/>
                    <a:gd name="T12" fmla="*/ 0 w 610"/>
                    <a:gd name="T13" fmla="*/ 0 h 392"/>
                    <a:gd name="T14" fmla="*/ 0 w 610"/>
                    <a:gd name="T15" fmla="*/ 0 h 392"/>
                    <a:gd name="T16" fmla="*/ 0 w 610"/>
                    <a:gd name="T17" fmla="*/ 0 h 392"/>
                    <a:gd name="T18" fmla="*/ 0 w 610"/>
                    <a:gd name="T19" fmla="*/ 0 h 392"/>
                    <a:gd name="T20" fmla="*/ 0 w 610"/>
                    <a:gd name="T21" fmla="*/ 0 h 392"/>
                    <a:gd name="T22" fmla="*/ 0 w 610"/>
                    <a:gd name="T23" fmla="*/ 0 h 392"/>
                    <a:gd name="T24" fmla="*/ 0 w 610"/>
                    <a:gd name="T25" fmla="*/ 0 h 392"/>
                    <a:gd name="T26" fmla="*/ 0 w 610"/>
                    <a:gd name="T27" fmla="*/ 0 h 392"/>
                    <a:gd name="T28" fmla="*/ 0 w 610"/>
                    <a:gd name="T29" fmla="*/ 0 h 392"/>
                    <a:gd name="T30" fmla="*/ 0 w 610"/>
                    <a:gd name="T31" fmla="*/ 0 h 392"/>
                    <a:gd name="T32" fmla="*/ 0 w 610"/>
                    <a:gd name="T33" fmla="*/ 0 h 392"/>
                    <a:gd name="T34" fmla="*/ 0 w 610"/>
                    <a:gd name="T35" fmla="*/ 0 h 392"/>
                    <a:gd name="T36" fmla="*/ 0 w 610"/>
                    <a:gd name="T37" fmla="*/ 0 h 392"/>
                    <a:gd name="T38" fmla="*/ 0 w 610"/>
                    <a:gd name="T39" fmla="*/ 0 h 392"/>
                    <a:gd name="T40" fmla="*/ 0 w 610"/>
                    <a:gd name="T41" fmla="*/ 0 h 392"/>
                    <a:gd name="T42" fmla="*/ 0 w 610"/>
                    <a:gd name="T43" fmla="*/ 0 h 392"/>
                    <a:gd name="T44" fmla="*/ 0 w 610"/>
                    <a:gd name="T45" fmla="*/ 0 h 392"/>
                    <a:gd name="T46" fmla="*/ 0 w 610"/>
                    <a:gd name="T47" fmla="*/ 0 h 392"/>
                    <a:gd name="T48" fmla="*/ 0 w 610"/>
                    <a:gd name="T49" fmla="*/ 0 h 392"/>
                    <a:gd name="T50" fmla="*/ 0 w 610"/>
                    <a:gd name="T51" fmla="*/ 0 h 392"/>
                    <a:gd name="T52" fmla="*/ 0 w 610"/>
                    <a:gd name="T53" fmla="*/ 0 h 392"/>
                    <a:gd name="T54" fmla="*/ 0 w 610"/>
                    <a:gd name="T55" fmla="*/ 0 h 392"/>
                    <a:gd name="T56" fmla="*/ 0 w 610"/>
                    <a:gd name="T57" fmla="*/ 0 h 392"/>
                    <a:gd name="T58" fmla="*/ 0 w 610"/>
                    <a:gd name="T59" fmla="*/ 0 h 392"/>
                    <a:gd name="T60" fmla="*/ 0 w 610"/>
                    <a:gd name="T61" fmla="*/ 0 h 392"/>
                    <a:gd name="T62" fmla="*/ 0 w 610"/>
                    <a:gd name="T63" fmla="*/ 0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0"/>
                    <a:gd name="T97" fmla="*/ 0 h 392"/>
                    <a:gd name="T98" fmla="*/ 610 w 610"/>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0" h="392">
                      <a:moveTo>
                        <a:pt x="435" y="26"/>
                      </a:moveTo>
                      <a:lnTo>
                        <a:pt x="250" y="0"/>
                      </a:lnTo>
                      <a:lnTo>
                        <a:pt x="285" y="48"/>
                      </a:lnTo>
                      <a:lnTo>
                        <a:pt x="123" y="35"/>
                      </a:lnTo>
                      <a:lnTo>
                        <a:pt x="0" y="66"/>
                      </a:lnTo>
                      <a:lnTo>
                        <a:pt x="153" y="88"/>
                      </a:lnTo>
                      <a:lnTo>
                        <a:pt x="39" y="106"/>
                      </a:lnTo>
                      <a:lnTo>
                        <a:pt x="139" y="128"/>
                      </a:lnTo>
                      <a:lnTo>
                        <a:pt x="100" y="154"/>
                      </a:lnTo>
                      <a:lnTo>
                        <a:pt x="214" y="203"/>
                      </a:lnTo>
                      <a:lnTo>
                        <a:pt x="153" y="242"/>
                      </a:lnTo>
                      <a:lnTo>
                        <a:pt x="259" y="277"/>
                      </a:lnTo>
                      <a:lnTo>
                        <a:pt x="197" y="313"/>
                      </a:lnTo>
                      <a:lnTo>
                        <a:pt x="105" y="326"/>
                      </a:lnTo>
                      <a:lnTo>
                        <a:pt x="223" y="352"/>
                      </a:lnTo>
                      <a:lnTo>
                        <a:pt x="294" y="392"/>
                      </a:lnTo>
                      <a:lnTo>
                        <a:pt x="280" y="335"/>
                      </a:lnTo>
                      <a:lnTo>
                        <a:pt x="355" y="343"/>
                      </a:lnTo>
                      <a:lnTo>
                        <a:pt x="325" y="299"/>
                      </a:lnTo>
                      <a:lnTo>
                        <a:pt x="469" y="299"/>
                      </a:lnTo>
                      <a:lnTo>
                        <a:pt x="303" y="242"/>
                      </a:lnTo>
                      <a:lnTo>
                        <a:pt x="501" y="237"/>
                      </a:lnTo>
                      <a:lnTo>
                        <a:pt x="610" y="194"/>
                      </a:lnTo>
                      <a:lnTo>
                        <a:pt x="426" y="203"/>
                      </a:lnTo>
                      <a:lnTo>
                        <a:pt x="439" y="167"/>
                      </a:lnTo>
                      <a:lnTo>
                        <a:pt x="255" y="176"/>
                      </a:lnTo>
                      <a:lnTo>
                        <a:pt x="298" y="128"/>
                      </a:lnTo>
                      <a:lnTo>
                        <a:pt x="197" y="66"/>
                      </a:lnTo>
                      <a:lnTo>
                        <a:pt x="391" y="83"/>
                      </a:lnTo>
                      <a:lnTo>
                        <a:pt x="328" y="44"/>
                      </a:lnTo>
                      <a:lnTo>
                        <a:pt x="43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62"/>
                <p:cNvSpPr>
                  <a:spLocks/>
                </p:cNvSpPr>
                <p:nvPr/>
              </p:nvSpPr>
              <p:spPr bwMode="auto">
                <a:xfrm>
                  <a:off x="4180" y="3240"/>
                  <a:ext cx="178" cy="43"/>
                </a:xfrm>
                <a:custGeom>
                  <a:avLst/>
                  <a:gdLst>
                    <a:gd name="T0" fmla="*/ 0 w 712"/>
                    <a:gd name="T1" fmla="*/ 0 h 171"/>
                    <a:gd name="T2" fmla="*/ 0 w 712"/>
                    <a:gd name="T3" fmla="*/ 0 h 171"/>
                    <a:gd name="T4" fmla="*/ 0 w 712"/>
                    <a:gd name="T5" fmla="*/ 0 h 171"/>
                    <a:gd name="T6" fmla="*/ 0 w 712"/>
                    <a:gd name="T7" fmla="*/ 0 h 171"/>
                    <a:gd name="T8" fmla="*/ 0 w 712"/>
                    <a:gd name="T9" fmla="*/ 0 h 171"/>
                    <a:gd name="T10" fmla="*/ 0 w 712"/>
                    <a:gd name="T11" fmla="*/ 0 h 171"/>
                    <a:gd name="T12" fmla="*/ 0 w 712"/>
                    <a:gd name="T13" fmla="*/ 0 h 171"/>
                    <a:gd name="T14" fmla="*/ 0 w 712"/>
                    <a:gd name="T15" fmla="*/ 0 h 171"/>
                    <a:gd name="T16" fmla="*/ 0 w 712"/>
                    <a:gd name="T17" fmla="*/ 0 h 171"/>
                    <a:gd name="T18" fmla="*/ 0 w 712"/>
                    <a:gd name="T19" fmla="*/ 0 h 171"/>
                    <a:gd name="T20" fmla="*/ 0 w 712"/>
                    <a:gd name="T21" fmla="*/ 0 h 171"/>
                    <a:gd name="T22" fmla="*/ 0 w 712"/>
                    <a:gd name="T23" fmla="*/ 0 h 171"/>
                    <a:gd name="T24" fmla="*/ 0 w 712"/>
                    <a:gd name="T25" fmla="*/ 0 h 171"/>
                    <a:gd name="T26" fmla="*/ 0 w 712"/>
                    <a:gd name="T27" fmla="*/ 0 h 171"/>
                    <a:gd name="T28" fmla="*/ 0 w 712"/>
                    <a:gd name="T29" fmla="*/ 0 h 171"/>
                    <a:gd name="T30" fmla="*/ 0 w 712"/>
                    <a:gd name="T31" fmla="*/ 0 h 171"/>
                    <a:gd name="T32" fmla="*/ 0 w 712"/>
                    <a:gd name="T33" fmla="*/ 0 h 171"/>
                    <a:gd name="T34" fmla="*/ 0 w 712"/>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2"/>
                    <a:gd name="T55" fmla="*/ 0 h 171"/>
                    <a:gd name="T56" fmla="*/ 712 w 71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2" h="171">
                      <a:moveTo>
                        <a:pt x="0" y="30"/>
                      </a:moveTo>
                      <a:lnTo>
                        <a:pt x="101" y="83"/>
                      </a:lnTo>
                      <a:lnTo>
                        <a:pt x="71" y="110"/>
                      </a:lnTo>
                      <a:lnTo>
                        <a:pt x="254" y="128"/>
                      </a:lnTo>
                      <a:lnTo>
                        <a:pt x="189" y="158"/>
                      </a:lnTo>
                      <a:lnTo>
                        <a:pt x="369" y="171"/>
                      </a:lnTo>
                      <a:lnTo>
                        <a:pt x="575" y="83"/>
                      </a:lnTo>
                      <a:lnTo>
                        <a:pt x="712" y="83"/>
                      </a:lnTo>
                      <a:lnTo>
                        <a:pt x="435" y="0"/>
                      </a:lnTo>
                      <a:lnTo>
                        <a:pt x="488" y="62"/>
                      </a:lnTo>
                      <a:lnTo>
                        <a:pt x="431" y="75"/>
                      </a:lnTo>
                      <a:lnTo>
                        <a:pt x="251" y="9"/>
                      </a:lnTo>
                      <a:lnTo>
                        <a:pt x="334" y="69"/>
                      </a:lnTo>
                      <a:lnTo>
                        <a:pt x="260" y="62"/>
                      </a:lnTo>
                      <a:lnTo>
                        <a:pt x="154" y="30"/>
                      </a:lnTo>
                      <a:lnTo>
                        <a:pt x="185" y="69"/>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63"/>
                <p:cNvSpPr>
                  <a:spLocks/>
                </p:cNvSpPr>
                <p:nvPr/>
              </p:nvSpPr>
              <p:spPr bwMode="auto">
                <a:xfrm>
                  <a:off x="4347" y="3188"/>
                  <a:ext cx="181" cy="238"/>
                </a:xfrm>
                <a:custGeom>
                  <a:avLst/>
                  <a:gdLst>
                    <a:gd name="T0" fmla="*/ 0 w 725"/>
                    <a:gd name="T1" fmla="*/ 0 h 950"/>
                    <a:gd name="T2" fmla="*/ 0 w 725"/>
                    <a:gd name="T3" fmla="*/ 0 h 950"/>
                    <a:gd name="T4" fmla="*/ 0 w 725"/>
                    <a:gd name="T5" fmla="*/ 0 h 950"/>
                    <a:gd name="T6" fmla="*/ 0 w 725"/>
                    <a:gd name="T7" fmla="*/ 0 h 950"/>
                    <a:gd name="T8" fmla="*/ 0 w 725"/>
                    <a:gd name="T9" fmla="*/ 0 h 950"/>
                    <a:gd name="T10" fmla="*/ 0 w 725"/>
                    <a:gd name="T11" fmla="*/ 0 h 950"/>
                    <a:gd name="T12" fmla="*/ 0 w 725"/>
                    <a:gd name="T13" fmla="*/ 0 h 950"/>
                    <a:gd name="T14" fmla="*/ 0 w 725"/>
                    <a:gd name="T15" fmla="*/ 0 h 950"/>
                    <a:gd name="T16" fmla="*/ 0 w 725"/>
                    <a:gd name="T17" fmla="*/ 0 h 950"/>
                    <a:gd name="T18" fmla="*/ 0 w 725"/>
                    <a:gd name="T19" fmla="*/ 0 h 950"/>
                    <a:gd name="T20" fmla="*/ 0 w 725"/>
                    <a:gd name="T21" fmla="*/ 0 h 950"/>
                    <a:gd name="T22" fmla="*/ 0 w 725"/>
                    <a:gd name="T23" fmla="*/ 0 h 950"/>
                    <a:gd name="T24" fmla="*/ 0 w 725"/>
                    <a:gd name="T25" fmla="*/ 0 h 950"/>
                    <a:gd name="T26" fmla="*/ 0 w 725"/>
                    <a:gd name="T27" fmla="*/ 0 h 950"/>
                    <a:gd name="T28" fmla="*/ 0 w 725"/>
                    <a:gd name="T29" fmla="*/ 0 h 950"/>
                    <a:gd name="T30" fmla="*/ 0 w 725"/>
                    <a:gd name="T31" fmla="*/ 0 h 950"/>
                    <a:gd name="T32" fmla="*/ 0 w 725"/>
                    <a:gd name="T33" fmla="*/ 0 h 950"/>
                    <a:gd name="T34" fmla="*/ 0 w 725"/>
                    <a:gd name="T35" fmla="*/ 0 h 950"/>
                    <a:gd name="T36" fmla="*/ 0 w 725"/>
                    <a:gd name="T37" fmla="*/ 0 h 950"/>
                    <a:gd name="T38" fmla="*/ 0 w 725"/>
                    <a:gd name="T39" fmla="*/ 0 h 950"/>
                    <a:gd name="T40" fmla="*/ 0 w 725"/>
                    <a:gd name="T41" fmla="*/ 0 h 950"/>
                    <a:gd name="T42" fmla="*/ 0 w 725"/>
                    <a:gd name="T43" fmla="*/ 0 h 950"/>
                    <a:gd name="T44" fmla="*/ 0 w 725"/>
                    <a:gd name="T45" fmla="*/ 0 h 950"/>
                    <a:gd name="T46" fmla="*/ 0 w 725"/>
                    <a:gd name="T47" fmla="*/ 0 h 950"/>
                    <a:gd name="T48" fmla="*/ 0 w 725"/>
                    <a:gd name="T49" fmla="*/ 0 h 950"/>
                    <a:gd name="T50" fmla="*/ 0 w 725"/>
                    <a:gd name="T51" fmla="*/ 0 h 950"/>
                    <a:gd name="T52" fmla="*/ 0 w 725"/>
                    <a:gd name="T53" fmla="*/ 0 h 950"/>
                    <a:gd name="T54" fmla="*/ 0 w 725"/>
                    <a:gd name="T55" fmla="*/ 0 h 950"/>
                    <a:gd name="T56" fmla="*/ 0 w 725"/>
                    <a:gd name="T57" fmla="*/ 0 h 950"/>
                    <a:gd name="T58" fmla="*/ 0 w 725"/>
                    <a:gd name="T59" fmla="*/ 0 h 950"/>
                    <a:gd name="T60" fmla="*/ 0 w 725"/>
                    <a:gd name="T61" fmla="*/ 0 h 950"/>
                    <a:gd name="T62" fmla="*/ 0 w 725"/>
                    <a:gd name="T63" fmla="*/ 0 h 950"/>
                    <a:gd name="T64" fmla="*/ 0 w 725"/>
                    <a:gd name="T65" fmla="*/ 0 h 950"/>
                    <a:gd name="T66" fmla="*/ 0 w 725"/>
                    <a:gd name="T67" fmla="*/ 0 h 950"/>
                    <a:gd name="T68" fmla="*/ 0 w 725"/>
                    <a:gd name="T69" fmla="*/ 0 h 950"/>
                    <a:gd name="T70" fmla="*/ 0 w 725"/>
                    <a:gd name="T71" fmla="*/ 0 h 9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5"/>
                    <a:gd name="T109" fmla="*/ 0 h 950"/>
                    <a:gd name="T110" fmla="*/ 725 w 725"/>
                    <a:gd name="T111" fmla="*/ 950 h 9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5" h="950">
                      <a:moveTo>
                        <a:pt x="0" y="44"/>
                      </a:moveTo>
                      <a:lnTo>
                        <a:pt x="155" y="181"/>
                      </a:lnTo>
                      <a:lnTo>
                        <a:pt x="213" y="298"/>
                      </a:lnTo>
                      <a:lnTo>
                        <a:pt x="223" y="363"/>
                      </a:lnTo>
                      <a:lnTo>
                        <a:pt x="323" y="378"/>
                      </a:lnTo>
                      <a:lnTo>
                        <a:pt x="295" y="396"/>
                      </a:lnTo>
                      <a:lnTo>
                        <a:pt x="371" y="393"/>
                      </a:lnTo>
                      <a:lnTo>
                        <a:pt x="318" y="427"/>
                      </a:lnTo>
                      <a:lnTo>
                        <a:pt x="472" y="406"/>
                      </a:lnTo>
                      <a:lnTo>
                        <a:pt x="533" y="443"/>
                      </a:lnTo>
                      <a:lnTo>
                        <a:pt x="725" y="950"/>
                      </a:lnTo>
                      <a:lnTo>
                        <a:pt x="710" y="855"/>
                      </a:lnTo>
                      <a:lnTo>
                        <a:pt x="586" y="498"/>
                      </a:lnTo>
                      <a:lnTo>
                        <a:pt x="531" y="408"/>
                      </a:lnTo>
                      <a:lnTo>
                        <a:pt x="572" y="374"/>
                      </a:lnTo>
                      <a:lnTo>
                        <a:pt x="540" y="341"/>
                      </a:lnTo>
                      <a:lnTo>
                        <a:pt x="533" y="361"/>
                      </a:lnTo>
                      <a:lnTo>
                        <a:pt x="493" y="296"/>
                      </a:lnTo>
                      <a:lnTo>
                        <a:pt x="481" y="344"/>
                      </a:lnTo>
                      <a:lnTo>
                        <a:pt x="440" y="328"/>
                      </a:lnTo>
                      <a:lnTo>
                        <a:pt x="392" y="275"/>
                      </a:lnTo>
                      <a:lnTo>
                        <a:pt x="399" y="339"/>
                      </a:lnTo>
                      <a:lnTo>
                        <a:pt x="336" y="287"/>
                      </a:lnTo>
                      <a:lnTo>
                        <a:pt x="290" y="259"/>
                      </a:lnTo>
                      <a:lnTo>
                        <a:pt x="270" y="301"/>
                      </a:lnTo>
                      <a:lnTo>
                        <a:pt x="207" y="224"/>
                      </a:lnTo>
                      <a:lnTo>
                        <a:pt x="352" y="226"/>
                      </a:lnTo>
                      <a:lnTo>
                        <a:pt x="274" y="194"/>
                      </a:lnTo>
                      <a:lnTo>
                        <a:pt x="379" y="185"/>
                      </a:lnTo>
                      <a:lnTo>
                        <a:pt x="190" y="137"/>
                      </a:lnTo>
                      <a:lnTo>
                        <a:pt x="247" y="110"/>
                      </a:lnTo>
                      <a:lnTo>
                        <a:pt x="179" y="93"/>
                      </a:lnTo>
                      <a:lnTo>
                        <a:pt x="37" y="0"/>
                      </a:lnTo>
                      <a:lnTo>
                        <a:pt x="114" y="85"/>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64"/>
                <p:cNvSpPr>
                  <a:spLocks/>
                </p:cNvSpPr>
                <p:nvPr/>
              </p:nvSpPr>
              <p:spPr bwMode="auto">
                <a:xfrm>
                  <a:off x="3897" y="3159"/>
                  <a:ext cx="251" cy="281"/>
                </a:xfrm>
                <a:custGeom>
                  <a:avLst/>
                  <a:gdLst>
                    <a:gd name="T0" fmla="*/ 0 w 1005"/>
                    <a:gd name="T1" fmla="*/ 0 h 1125"/>
                    <a:gd name="T2" fmla="*/ 0 w 1005"/>
                    <a:gd name="T3" fmla="*/ 0 h 1125"/>
                    <a:gd name="T4" fmla="*/ 0 w 1005"/>
                    <a:gd name="T5" fmla="*/ 0 h 1125"/>
                    <a:gd name="T6" fmla="*/ 0 w 1005"/>
                    <a:gd name="T7" fmla="*/ 0 h 1125"/>
                    <a:gd name="T8" fmla="*/ 0 w 1005"/>
                    <a:gd name="T9" fmla="*/ 0 h 1125"/>
                    <a:gd name="T10" fmla="*/ 0 w 1005"/>
                    <a:gd name="T11" fmla="*/ 0 h 1125"/>
                    <a:gd name="T12" fmla="*/ 0 w 1005"/>
                    <a:gd name="T13" fmla="*/ 0 h 1125"/>
                    <a:gd name="T14" fmla="*/ 0 w 1005"/>
                    <a:gd name="T15" fmla="*/ 0 h 1125"/>
                    <a:gd name="T16" fmla="*/ 0 w 1005"/>
                    <a:gd name="T17" fmla="*/ 0 h 1125"/>
                    <a:gd name="T18" fmla="*/ 0 w 1005"/>
                    <a:gd name="T19" fmla="*/ 0 h 1125"/>
                    <a:gd name="T20" fmla="*/ 0 w 1005"/>
                    <a:gd name="T21" fmla="*/ 0 h 1125"/>
                    <a:gd name="T22" fmla="*/ 0 w 1005"/>
                    <a:gd name="T23" fmla="*/ 0 h 1125"/>
                    <a:gd name="T24" fmla="*/ 0 w 1005"/>
                    <a:gd name="T25" fmla="*/ 0 h 1125"/>
                    <a:gd name="T26" fmla="*/ 0 w 1005"/>
                    <a:gd name="T27" fmla="*/ 0 h 1125"/>
                    <a:gd name="T28" fmla="*/ 0 w 1005"/>
                    <a:gd name="T29" fmla="*/ 0 h 1125"/>
                    <a:gd name="T30" fmla="*/ 0 w 1005"/>
                    <a:gd name="T31" fmla="*/ 0 h 1125"/>
                    <a:gd name="T32" fmla="*/ 0 w 1005"/>
                    <a:gd name="T33" fmla="*/ 0 h 1125"/>
                    <a:gd name="T34" fmla="*/ 0 w 1005"/>
                    <a:gd name="T35" fmla="*/ 0 h 1125"/>
                    <a:gd name="T36" fmla="*/ 0 w 1005"/>
                    <a:gd name="T37" fmla="*/ 0 h 1125"/>
                    <a:gd name="T38" fmla="*/ 0 w 1005"/>
                    <a:gd name="T39" fmla="*/ 0 h 1125"/>
                    <a:gd name="T40" fmla="*/ 0 w 1005"/>
                    <a:gd name="T41" fmla="*/ 0 h 1125"/>
                    <a:gd name="T42" fmla="*/ 0 w 1005"/>
                    <a:gd name="T43" fmla="*/ 0 h 1125"/>
                    <a:gd name="T44" fmla="*/ 0 w 1005"/>
                    <a:gd name="T45" fmla="*/ 0 h 1125"/>
                    <a:gd name="T46" fmla="*/ 0 w 1005"/>
                    <a:gd name="T47" fmla="*/ 0 h 1125"/>
                    <a:gd name="T48" fmla="*/ 0 w 1005"/>
                    <a:gd name="T49" fmla="*/ 0 h 1125"/>
                    <a:gd name="T50" fmla="*/ 0 w 1005"/>
                    <a:gd name="T51" fmla="*/ 0 h 1125"/>
                    <a:gd name="T52" fmla="*/ 0 w 1005"/>
                    <a:gd name="T53" fmla="*/ 0 h 1125"/>
                    <a:gd name="T54" fmla="*/ 0 w 1005"/>
                    <a:gd name="T55" fmla="*/ 0 h 1125"/>
                    <a:gd name="T56" fmla="*/ 0 w 1005"/>
                    <a:gd name="T57" fmla="*/ 0 h 1125"/>
                    <a:gd name="T58" fmla="*/ 0 w 1005"/>
                    <a:gd name="T59" fmla="*/ 0 h 1125"/>
                    <a:gd name="T60" fmla="*/ 0 w 1005"/>
                    <a:gd name="T61" fmla="*/ 0 h 1125"/>
                    <a:gd name="T62" fmla="*/ 0 w 1005"/>
                    <a:gd name="T63" fmla="*/ 0 h 1125"/>
                    <a:gd name="T64" fmla="*/ 0 w 1005"/>
                    <a:gd name="T65" fmla="*/ 0 h 1125"/>
                    <a:gd name="T66" fmla="*/ 0 w 1005"/>
                    <a:gd name="T67" fmla="*/ 0 h 1125"/>
                    <a:gd name="T68" fmla="*/ 0 w 1005"/>
                    <a:gd name="T69" fmla="*/ 0 h 1125"/>
                    <a:gd name="T70" fmla="*/ 0 w 1005"/>
                    <a:gd name="T71" fmla="*/ 0 h 1125"/>
                    <a:gd name="T72" fmla="*/ 0 w 1005"/>
                    <a:gd name="T73" fmla="*/ 0 h 1125"/>
                    <a:gd name="T74" fmla="*/ 0 w 1005"/>
                    <a:gd name="T75" fmla="*/ 0 h 1125"/>
                    <a:gd name="T76" fmla="*/ 0 w 1005"/>
                    <a:gd name="T77" fmla="*/ 0 h 1125"/>
                    <a:gd name="T78" fmla="*/ 0 w 1005"/>
                    <a:gd name="T79" fmla="*/ 0 h 1125"/>
                    <a:gd name="T80" fmla="*/ 0 w 1005"/>
                    <a:gd name="T81" fmla="*/ 0 h 1125"/>
                    <a:gd name="T82" fmla="*/ 0 w 1005"/>
                    <a:gd name="T83" fmla="*/ 0 h 1125"/>
                    <a:gd name="T84" fmla="*/ 0 w 1005"/>
                    <a:gd name="T85" fmla="*/ 0 h 1125"/>
                    <a:gd name="T86" fmla="*/ 0 w 1005"/>
                    <a:gd name="T87" fmla="*/ 0 h 1125"/>
                    <a:gd name="T88" fmla="*/ 0 w 1005"/>
                    <a:gd name="T89" fmla="*/ 0 h 1125"/>
                    <a:gd name="T90" fmla="*/ 0 w 1005"/>
                    <a:gd name="T91" fmla="*/ 0 h 1125"/>
                    <a:gd name="T92" fmla="*/ 0 w 1005"/>
                    <a:gd name="T93" fmla="*/ 0 h 1125"/>
                    <a:gd name="T94" fmla="*/ 0 w 1005"/>
                    <a:gd name="T95" fmla="*/ 0 h 1125"/>
                    <a:gd name="T96" fmla="*/ 0 w 1005"/>
                    <a:gd name="T97" fmla="*/ 0 h 1125"/>
                    <a:gd name="T98" fmla="*/ 0 w 1005"/>
                    <a:gd name="T99" fmla="*/ 0 h 1125"/>
                    <a:gd name="T100" fmla="*/ 0 w 1005"/>
                    <a:gd name="T101" fmla="*/ 0 h 1125"/>
                    <a:gd name="T102" fmla="*/ 0 w 1005"/>
                    <a:gd name="T103" fmla="*/ 0 h 1125"/>
                    <a:gd name="T104" fmla="*/ 0 w 1005"/>
                    <a:gd name="T105" fmla="*/ 0 h 1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1125"/>
                    <a:gd name="T161" fmla="*/ 1005 w 1005"/>
                    <a:gd name="T162" fmla="*/ 1125 h 1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1125">
                      <a:moveTo>
                        <a:pt x="180" y="18"/>
                      </a:moveTo>
                      <a:lnTo>
                        <a:pt x="36" y="0"/>
                      </a:lnTo>
                      <a:lnTo>
                        <a:pt x="106" y="53"/>
                      </a:lnTo>
                      <a:lnTo>
                        <a:pt x="0" y="71"/>
                      </a:lnTo>
                      <a:lnTo>
                        <a:pt x="155" y="115"/>
                      </a:lnTo>
                      <a:lnTo>
                        <a:pt x="114" y="158"/>
                      </a:lnTo>
                      <a:lnTo>
                        <a:pt x="212" y="189"/>
                      </a:lnTo>
                      <a:lnTo>
                        <a:pt x="128" y="229"/>
                      </a:lnTo>
                      <a:lnTo>
                        <a:pt x="41" y="215"/>
                      </a:lnTo>
                      <a:lnTo>
                        <a:pt x="111" y="260"/>
                      </a:lnTo>
                      <a:lnTo>
                        <a:pt x="18" y="286"/>
                      </a:lnTo>
                      <a:lnTo>
                        <a:pt x="146" y="317"/>
                      </a:lnTo>
                      <a:lnTo>
                        <a:pt x="114" y="343"/>
                      </a:lnTo>
                      <a:lnTo>
                        <a:pt x="229" y="356"/>
                      </a:lnTo>
                      <a:lnTo>
                        <a:pt x="282" y="388"/>
                      </a:lnTo>
                      <a:lnTo>
                        <a:pt x="185" y="409"/>
                      </a:lnTo>
                      <a:lnTo>
                        <a:pt x="282" y="427"/>
                      </a:lnTo>
                      <a:lnTo>
                        <a:pt x="339" y="454"/>
                      </a:lnTo>
                      <a:lnTo>
                        <a:pt x="264" y="475"/>
                      </a:lnTo>
                      <a:lnTo>
                        <a:pt x="366" y="499"/>
                      </a:lnTo>
                      <a:lnTo>
                        <a:pt x="541" y="477"/>
                      </a:lnTo>
                      <a:lnTo>
                        <a:pt x="717" y="524"/>
                      </a:lnTo>
                      <a:lnTo>
                        <a:pt x="664" y="553"/>
                      </a:lnTo>
                      <a:lnTo>
                        <a:pt x="737" y="567"/>
                      </a:lnTo>
                      <a:lnTo>
                        <a:pt x="806" y="639"/>
                      </a:lnTo>
                      <a:lnTo>
                        <a:pt x="1005" y="1125"/>
                      </a:lnTo>
                      <a:lnTo>
                        <a:pt x="998" y="1056"/>
                      </a:lnTo>
                      <a:lnTo>
                        <a:pt x="968" y="928"/>
                      </a:lnTo>
                      <a:lnTo>
                        <a:pt x="884" y="770"/>
                      </a:lnTo>
                      <a:lnTo>
                        <a:pt x="872" y="677"/>
                      </a:lnTo>
                      <a:lnTo>
                        <a:pt x="757" y="531"/>
                      </a:lnTo>
                      <a:lnTo>
                        <a:pt x="798" y="522"/>
                      </a:lnTo>
                      <a:lnTo>
                        <a:pt x="749" y="449"/>
                      </a:lnTo>
                      <a:lnTo>
                        <a:pt x="638" y="413"/>
                      </a:lnTo>
                      <a:lnTo>
                        <a:pt x="690" y="479"/>
                      </a:lnTo>
                      <a:lnTo>
                        <a:pt x="525" y="406"/>
                      </a:lnTo>
                      <a:lnTo>
                        <a:pt x="438" y="436"/>
                      </a:lnTo>
                      <a:lnTo>
                        <a:pt x="399" y="395"/>
                      </a:lnTo>
                      <a:lnTo>
                        <a:pt x="468" y="356"/>
                      </a:lnTo>
                      <a:lnTo>
                        <a:pt x="372" y="313"/>
                      </a:lnTo>
                      <a:lnTo>
                        <a:pt x="213" y="299"/>
                      </a:lnTo>
                      <a:lnTo>
                        <a:pt x="269" y="251"/>
                      </a:lnTo>
                      <a:lnTo>
                        <a:pt x="212" y="229"/>
                      </a:lnTo>
                      <a:lnTo>
                        <a:pt x="330" y="212"/>
                      </a:lnTo>
                      <a:lnTo>
                        <a:pt x="418" y="229"/>
                      </a:lnTo>
                      <a:lnTo>
                        <a:pt x="374" y="172"/>
                      </a:lnTo>
                      <a:lnTo>
                        <a:pt x="220" y="128"/>
                      </a:lnTo>
                      <a:lnTo>
                        <a:pt x="300" y="123"/>
                      </a:lnTo>
                      <a:lnTo>
                        <a:pt x="155" y="44"/>
                      </a:lnTo>
                      <a:lnTo>
                        <a:pt x="229" y="49"/>
                      </a:lnTo>
                      <a:lnTo>
                        <a:pt x="378" y="14"/>
                      </a:lnTo>
                      <a:lnTo>
                        <a:pt x="18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65"/>
                <p:cNvSpPr>
                  <a:spLocks/>
                </p:cNvSpPr>
                <p:nvPr/>
              </p:nvSpPr>
              <p:spPr bwMode="auto">
                <a:xfrm>
                  <a:off x="4254" y="3174"/>
                  <a:ext cx="112" cy="67"/>
                </a:xfrm>
                <a:custGeom>
                  <a:avLst/>
                  <a:gdLst>
                    <a:gd name="T0" fmla="*/ 0 w 448"/>
                    <a:gd name="T1" fmla="*/ 0 h 268"/>
                    <a:gd name="T2" fmla="*/ 0 w 448"/>
                    <a:gd name="T3" fmla="*/ 0 h 268"/>
                    <a:gd name="T4" fmla="*/ 0 w 448"/>
                    <a:gd name="T5" fmla="*/ 0 h 268"/>
                    <a:gd name="T6" fmla="*/ 0 w 448"/>
                    <a:gd name="T7" fmla="*/ 0 h 268"/>
                    <a:gd name="T8" fmla="*/ 0 w 448"/>
                    <a:gd name="T9" fmla="*/ 0 h 268"/>
                    <a:gd name="T10" fmla="*/ 0 w 448"/>
                    <a:gd name="T11" fmla="*/ 0 h 268"/>
                    <a:gd name="T12" fmla="*/ 0 w 448"/>
                    <a:gd name="T13" fmla="*/ 0 h 268"/>
                    <a:gd name="T14" fmla="*/ 0 w 448"/>
                    <a:gd name="T15" fmla="*/ 0 h 268"/>
                    <a:gd name="T16" fmla="*/ 0 w 448"/>
                    <a:gd name="T17" fmla="*/ 0 h 268"/>
                    <a:gd name="T18" fmla="*/ 0 w 448"/>
                    <a:gd name="T19" fmla="*/ 0 h 268"/>
                    <a:gd name="T20" fmla="*/ 0 w 448"/>
                    <a:gd name="T21" fmla="*/ 0 h 268"/>
                    <a:gd name="T22" fmla="*/ 0 w 448"/>
                    <a:gd name="T23" fmla="*/ 0 h 268"/>
                    <a:gd name="T24" fmla="*/ 0 w 448"/>
                    <a:gd name="T25" fmla="*/ 0 h 268"/>
                    <a:gd name="T26" fmla="*/ 0 w 448"/>
                    <a:gd name="T27" fmla="*/ 0 h 268"/>
                    <a:gd name="T28" fmla="*/ 0 w 448"/>
                    <a:gd name="T29" fmla="*/ 0 h 268"/>
                    <a:gd name="T30" fmla="*/ 0 w 448"/>
                    <a:gd name="T31" fmla="*/ 0 h 268"/>
                    <a:gd name="T32" fmla="*/ 0 w 448"/>
                    <a:gd name="T33" fmla="*/ 0 h 268"/>
                    <a:gd name="T34" fmla="*/ 0 w 448"/>
                    <a:gd name="T35" fmla="*/ 0 h 268"/>
                    <a:gd name="T36" fmla="*/ 0 w 448"/>
                    <a:gd name="T37" fmla="*/ 0 h 2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8"/>
                    <a:gd name="T58" fmla="*/ 0 h 268"/>
                    <a:gd name="T59" fmla="*/ 448 w 448"/>
                    <a:gd name="T60" fmla="*/ 268 h 2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8" h="268">
                      <a:moveTo>
                        <a:pt x="224" y="110"/>
                      </a:moveTo>
                      <a:lnTo>
                        <a:pt x="136" y="101"/>
                      </a:lnTo>
                      <a:lnTo>
                        <a:pt x="180" y="158"/>
                      </a:lnTo>
                      <a:lnTo>
                        <a:pt x="62" y="167"/>
                      </a:lnTo>
                      <a:lnTo>
                        <a:pt x="0" y="162"/>
                      </a:lnTo>
                      <a:lnTo>
                        <a:pt x="78" y="198"/>
                      </a:lnTo>
                      <a:lnTo>
                        <a:pt x="18" y="219"/>
                      </a:lnTo>
                      <a:lnTo>
                        <a:pt x="87" y="242"/>
                      </a:lnTo>
                      <a:lnTo>
                        <a:pt x="255" y="189"/>
                      </a:lnTo>
                      <a:lnTo>
                        <a:pt x="228" y="228"/>
                      </a:lnTo>
                      <a:lnTo>
                        <a:pt x="333" y="207"/>
                      </a:lnTo>
                      <a:lnTo>
                        <a:pt x="448" y="268"/>
                      </a:lnTo>
                      <a:lnTo>
                        <a:pt x="396" y="194"/>
                      </a:lnTo>
                      <a:lnTo>
                        <a:pt x="273" y="153"/>
                      </a:lnTo>
                      <a:lnTo>
                        <a:pt x="333" y="141"/>
                      </a:lnTo>
                      <a:lnTo>
                        <a:pt x="255" y="44"/>
                      </a:lnTo>
                      <a:lnTo>
                        <a:pt x="105" y="0"/>
                      </a:lnTo>
                      <a:lnTo>
                        <a:pt x="224"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66"/>
                <p:cNvSpPr>
                  <a:spLocks/>
                </p:cNvSpPr>
                <p:nvPr/>
              </p:nvSpPr>
              <p:spPr bwMode="auto">
                <a:xfrm>
                  <a:off x="4419" y="3097"/>
                  <a:ext cx="86" cy="74"/>
                </a:xfrm>
                <a:custGeom>
                  <a:avLst/>
                  <a:gdLst>
                    <a:gd name="T0" fmla="*/ 0 w 343"/>
                    <a:gd name="T1" fmla="*/ 0 h 294"/>
                    <a:gd name="T2" fmla="*/ 0 w 343"/>
                    <a:gd name="T3" fmla="*/ 0 h 294"/>
                    <a:gd name="T4" fmla="*/ 0 w 343"/>
                    <a:gd name="T5" fmla="*/ 0 h 294"/>
                    <a:gd name="T6" fmla="*/ 0 w 343"/>
                    <a:gd name="T7" fmla="*/ 0 h 294"/>
                    <a:gd name="T8" fmla="*/ 0 w 343"/>
                    <a:gd name="T9" fmla="*/ 0 h 294"/>
                    <a:gd name="T10" fmla="*/ 0 w 343"/>
                    <a:gd name="T11" fmla="*/ 0 h 294"/>
                    <a:gd name="T12" fmla="*/ 0 w 343"/>
                    <a:gd name="T13" fmla="*/ 0 h 294"/>
                    <a:gd name="T14" fmla="*/ 0 w 343"/>
                    <a:gd name="T15" fmla="*/ 0 h 294"/>
                    <a:gd name="T16" fmla="*/ 0 w 343"/>
                    <a:gd name="T17" fmla="*/ 0 h 294"/>
                    <a:gd name="T18" fmla="*/ 0 w 343"/>
                    <a:gd name="T19" fmla="*/ 0 h 294"/>
                    <a:gd name="T20" fmla="*/ 0 w 343"/>
                    <a:gd name="T21" fmla="*/ 0 h 294"/>
                    <a:gd name="T22" fmla="*/ 0 w 343"/>
                    <a:gd name="T23" fmla="*/ 0 h 294"/>
                    <a:gd name="T24" fmla="*/ 0 w 343"/>
                    <a:gd name="T25" fmla="*/ 0 h 294"/>
                    <a:gd name="T26" fmla="*/ 0 w 343"/>
                    <a:gd name="T27" fmla="*/ 0 h 294"/>
                    <a:gd name="T28" fmla="*/ 0 w 343"/>
                    <a:gd name="T29" fmla="*/ 0 h 294"/>
                    <a:gd name="T30" fmla="*/ 0 w 343"/>
                    <a:gd name="T31" fmla="*/ 0 h 294"/>
                    <a:gd name="T32" fmla="*/ 0 w 343"/>
                    <a:gd name="T33" fmla="*/ 0 h 294"/>
                    <a:gd name="T34" fmla="*/ 0 w 34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3"/>
                    <a:gd name="T55" fmla="*/ 0 h 294"/>
                    <a:gd name="T56" fmla="*/ 343 w 34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3" h="294">
                      <a:moveTo>
                        <a:pt x="75" y="0"/>
                      </a:moveTo>
                      <a:lnTo>
                        <a:pt x="26" y="50"/>
                      </a:lnTo>
                      <a:lnTo>
                        <a:pt x="0" y="83"/>
                      </a:lnTo>
                      <a:lnTo>
                        <a:pt x="22" y="198"/>
                      </a:lnTo>
                      <a:lnTo>
                        <a:pt x="114" y="246"/>
                      </a:lnTo>
                      <a:lnTo>
                        <a:pt x="189" y="246"/>
                      </a:lnTo>
                      <a:lnTo>
                        <a:pt x="251" y="294"/>
                      </a:lnTo>
                      <a:lnTo>
                        <a:pt x="343" y="255"/>
                      </a:lnTo>
                      <a:lnTo>
                        <a:pt x="330" y="127"/>
                      </a:lnTo>
                      <a:lnTo>
                        <a:pt x="286" y="228"/>
                      </a:lnTo>
                      <a:lnTo>
                        <a:pt x="177" y="157"/>
                      </a:lnTo>
                      <a:lnTo>
                        <a:pt x="154" y="28"/>
                      </a:lnTo>
                      <a:lnTo>
                        <a:pt x="118" y="81"/>
                      </a:lnTo>
                      <a:lnTo>
                        <a:pt x="120" y="173"/>
                      </a:lnTo>
                      <a:lnTo>
                        <a:pt x="61" y="142"/>
                      </a:lnTo>
                      <a:lnTo>
                        <a:pt x="49" y="67"/>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67"/>
                <p:cNvSpPr>
                  <a:spLocks/>
                </p:cNvSpPr>
                <p:nvPr/>
              </p:nvSpPr>
              <p:spPr bwMode="auto">
                <a:xfrm>
                  <a:off x="4364" y="3295"/>
                  <a:ext cx="22" cy="29"/>
                </a:xfrm>
                <a:custGeom>
                  <a:avLst/>
                  <a:gdLst>
                    <a:gd name="T0" fmla="*/ 0 w 88"/>
                    <a:gd name="T1" fmla="*/ 0 h 115"/>
                    <a:gd name="T2" fmla="*/ 0 w 88"/>
                    <a:gd name="T3" fmla="*/ 0 h 115"/>
                    <a:gd name="T4" fmla="*/ 0 w 88"/>
                    <a:gd name="T5" fmla="*/ 0 h 115"/>
                    <a:gd name="T6" fmla="*/ 0 w 88"/>
                    <a:gd name="T7" fmla="*/ 0 h 115"/>
                    <a:gd name="T8" fmla="*/ 0 w 88"/>
                    <a:gd name="T9" fmla="*/ 0 h 115"/>
                    <a:gd name="T10" fmla="*/ 0 w 88"/>
                    <a:gd name="T11" fmla="*/ 0 h 115"/>
                    <a:gd name="T12" fmla="*/ 0 w 88"/>
                    <a:gd name="T13" fmla="*/ 0 h 115"/>
                    <a:gd name="T14" fmla="*/ 0 w 88"/>
                    <a:gd name="T15" fmla="*/ 0 h 115"/>
                    <a:gd name="T16" fmla="*/ 0 w 8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15"/>
                    <a:gd name="T29" fmla="*/ 88 w 8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15">
                      <a:moveTo>
                        <a:pt x="88" y="0"/>
                      </a:moveTo>
                      <a:lnTo>
                        <a:pt x="18" y="26"/>
                      </a:lnTo>
                      <a:lnTo>
                        <a:pt x="0" y="64"/>
                      </a:lnTo>
                      <a:lnTo>
                        <a:pt x="19" y="108"/>
                      </a:lnTo>
                      <a:lnTo>
                        <a:pt x="75" y="115"/>
                      </a:lnTo>
                      <a:lnTo>
                        <a:pt x="31" y="73"/>
                      </a:lnTo>
                      <a:lnTo>
                        <a:pt x="87" y="42"/>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68"/>
                <p:cNvSpPr>
                  <a:spLocks/>
                </p:cNvSpPr>
                <p:nvPr/>
              </p:nvSpPr>
              <p:spPr bwMode="auto">
                <a:xfrm>
                  <a:off x="3934" y="3114"/>
                  <a:ext cx="87" cy="50"/>
                </a:xfrm>
                <a:custGeom>
                  <a:avLst/>
                  <a:gdLst>
                    <a:gd name="T0" fmla="*/ 0 w 347"/>
                    <a:gd name="T1" fmla="*/ 0 h 200"/>
                    <a:gd name="T2" fmla="*/ 0 w 347"/>
                    <a:gd name="T3" fmla="*/ 0 h 200"/>
                    <a:gd name="T4" fmla="*/ 0 w 347"/>
                    <a:gd name="T5" fmla="*/ 0 h 200"/>
                    <a:gd name="T6" fmla="*/ 0 w 347"/>
                    <a:gd name="T7" fmla="*/ 0 h 200"/>
                    <a:gd name="T8" fmla="*/ 0 w 347"/>
                    <a:gd name="T9" fmla="*/ 0 h 200"/>
                    <a:gd name="T10" fmla="*/ 0 w 347"/>
                    <a:gd name="T11" fmla="*/ 0 h 200"/>
                    <a:gd name="T12" fmla="*/ 0 w 347"/>
                    <a:gd name="T13" fmla="*/ 0 h 200"/>
                    <a:gd name="T14" fmla="*/ 0 w 347"/>
                    <a:gd name="T15" fmla="*/ 0 h 200"/>
                    <a:gd name="T16" fmla="*/ 0 w 347"/>
                    <a:gd name="T17" fmla="*/ 0 h 200"/>
                    <a:gd name="T18" fmla="*/ 0 w 347"/>
                    <a:gd name="T19" fmla="*/ 0 h 200"/>
                    <a:gd name="T20" fmla="*/ 0 w 347"/>
                    <a:gd name="T21" fmla="*/ 0 h 200"/>
                    <a:gd name="T22" fmla="*/ 0 w 347"/>
                    <a:gd name="T23" fmla="*/ 0 h 200"/>
                    <a:gd name="T24" fmla="*/ 0 w 347"/>
                    <a:gd name="T25" fmla="*/ 0 h 200"/>
                    <a:gd name="T26" fmla="*/ 0 w 347"/>
                    <a:gd name="T27" fmla="*/ 0 h 200"/>
                    <a:gd name="T28" fmla="*/ 0 w 347"/>
                    <a:gd name="T29" fmla="*/ 0 h 200"/>
                    <a:gd name="T30" fmla="*/ 0 w 347"/>
                    <a:gd name="T31" fmla="*/ 0 h 200"/>
                    <a:gd name="T32" fmla="*/ 0 w 347"/>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7"/>
                    <a:gd name="T52" fmla="*/ 0 h 200"/>
                    <a:gd name="T53" fmla="*/ 347 w 347"/>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7" h="200">
                      <a:moveTo>
                        <a:pt x="347" y="200"/>
                      </a:moveTo>
                      <a:lnTo>
                        <a:pt x="264" y="131"/>
                      </a:lnTo>
                      <a:lnTo>
                        <a:pt x="229" y="49"/>
                      </a:lnTo>
                      <a:lnTo>
                        <a:pt x="129" y="0"/>
                      </a:lnTo>
                      <a:lnTo>
                        <a:pt x="209" y="86"/>
                      </a:lnTo>
                      <a:lnTo>
                        <a:pt x="129" y="49"/>
                      </a:lnTo>
                      <a:lnTo>
                        <a:pt x="0" y="6"/>
                      </a:lnTo>
                      <a:lnTo>
                        <a:pt x="93" y="63"/>
                      </a:lnTo>
                      <a:lnTo>
                        <a:pt x="0" y="80"/>
                      </a:lnTo>
                      <a:lnTo>
                        <a:pt x="123" y="90"/>
                      </a:lnTo>
                      <a:lnTo>
                        <a:pt x="9" y="117"/>
                      </a:lnTo>
                      <a:lnTo>
                        <a:pt x="143" y="120"/>
                      </a:lnTo>
                      <a:lnTo>
                        <a:pt x="82" y="147"/>
                      </a:lnTo>
                      <a:lnTo>
                        <a:pt x="180" y="147"/>
                      </a:lnTo>
                      <a:lnTo>
                        <a:pt x="229" y="170"/>
                      </a:lnTo>
                      <a:lnTo>
                        <a:pt x="34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69"/>
                <p:cNvSpPr>
                  <a:spLocks/>
                </p:cNvSpPr>
                <p:nvPr/>
              </p:nvSpPr>
              <p:spPr bwMode="auto">
                <a:xfrm>
                  <a:off x="4300" y="3260"/>
                  <a:ext cx="137" cy="184"/>
                </a:xfrm>
                <a:custGeom>
                  <a:avLst/>
                  <a:gdLst>
                    <a:gd name="T0" fmla="*/ 0 w 548"/>
                    <a:gd name="T1" fmla="*/ 0 h 734"/>
                    <a:gd name="T2" fmla="*/ 0 w 548"/>
                    <a:gd name="T3" fmla="*/ 0 h 734"/>
                    <a:gd name="T4" fmla="*/ 0 w 548"/>
                    <a:gd name="T5" fmla="*/ 0 h 734"/>
                    <a:gd name="T6" fmla="*/ 0 w 548"/>
                    <a:gd name="T7" fmla="*/ 0 h 734"/>
                    <a:gd name="T8" fmla="*/ 0 w 548"/>
                    <a:gd name="T9" fmla="*/ 0 h 734"/>
                    <a:gd name="T10" fmla="*/ 0 w 548"/>
                    <a:gd name="T11" fmla="*/ 0 h 734"/>
                    <a:gd name="T12" fmla="*/ 0 w 548"/>
                    <a:gd name="T13" fmla="*/ 0 h 734"/>
                    <a:gd name="T14" fmla="*/ 0 w 548"/>
                    <a:gd name="T15" fmla="*/ 0 h 734"/>
                    <a:gd name="T16" fmla="*/ 0 w 548"/>
                    <a:gd name="T17" fmla="*/ 0 h 734"/>
                    <a:gd name="T18" fmla="*/ 0 w 548"/>
                    <a:gd name="T19" fmla="*/ 0 h 734"/>
                    <a:gd name="T20" fmla="*/ 0 w 548"/>
                    <a:gd name="T21" fmla="*/ 0 h 734"/>
                    <a:gd name="T22" fmla="*/ 0 w 548"/>
                    <a:gd name="T23" fmla="*/ 0 h 734"/>
                    <a:gd name="T24" fmla="*/ 0 w 548"/>
                    <a:gd name="T25" fmla="*/ 0 h 734"/>
                    <a:gd name="T26" fmla="*/ 0 w 548"/>
                    <a:gd name="T27" fmla="*/ 0 h 734"/>
                    <a:gd name="T28" fmla="*/ 0 w 548"/>
                    <a:gd name="T29" fmla="*/ 0 h 734"/>
                    <a:gd name="T30" fmla="*/ 0 w 548"/>
                    <a:gd name="T31" fmla="*/ 0 h 734"/>
                    <a:gd name="T32" fmla="*/ 0 w 548"/>
                    <a:gd name="T33" fmla="*/ 0 h 734"/>
                    <a:gd name="T34" fmla="*/ 0 w 548"/>
                    <a:gd name="T35" fmla="*/ 0 h 734"/>
                    <a:gd name="T36" fmla="*/ 0 w 548"/>
                    <a:gd name="T37" fmla="*/ 0 h 734"/>
                    <a:gd name="T38" fmla="*/ 0 w 548"/>
                    <a:gd name="T39" fmla="*/ 0 h 734"/>
                    <a:gd name="T40" fmla="*/ 0 w 548"/>
                    <a:gd name="T41" fmla="*/ 0 h 734"/>
                    <a:gd name="T42" fmla="*/ 0 w 548"/>
                    <a:gd name="T43" fmla="*/ 0 h 734"/>
                    <a:gd name="T44" fmla="*/ 0 w 548"/>
                    <a:gd name="T45" fmla="*/ 0 h 734"/>
                    <a:gd name="T46" fmla="*/ 0 w 548"/>
                    <a:gd name="T47" fmla="*/ 0 h 7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8"/>
                    <a:gd name="T73" fmla="*/ 0 h 734"/>
                    <a:gd name="T74" fmla="*/ 548 w 548"/>
                    <a:gd name="T75" fmla="*/ 734 h 7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8" h="734">
                      <a:moveTo>
                        <a:pt x="334" y="105"/>
                      </a:moveTo>
                      <a:lnTo>
                        <a:pt x="199" y="139"/>
                      </a:lnTo>
                      <a:lnTo>
                        <a:pt x="244" y="95"/>
                      </a:lnTo>
                      <a:lnTo>
                        <a:pt x="136" y="122"/>
                      </a:lnTo>
                      <a:lnTo>
                        <a:pt x="170" y="86"/>
                      </a:lnTo>
                      <a:lnTo>
                        <a:pt x="70" y="92"/>
                      </a:lnTo>
                      <a:lnTo>
                        <a:pt x="0" y="61"/>
                      </a:lnTo>
                      <a:lnTo>
                        <a:pt x="99" y="32"/>
                      </a:lnTo>
                      <a:lnTo>
                        <a:pt x="83" y="68"/>
                      </a:lnTo>
                      <a:lnTo>
                        <a:pt x="156" y="19"/>
                      </a:lnTo>
                      <a:lnTo>
                        <a:pt x="221" y="43"/>
                      </a:lnTo>
                      <a:lnTo>
                        <a:pt x="274" y="0"/>
                      </a:lnTo>
                      <a:lnTo>
                        <a:pt x="313" y="48"/>
                      </a:lnTo>
                      <a:lnTo>
                        <a:pt x="377" y="100"/>
                      </a:lnTo>
                      <a:lnTo>
                        <a:pt x="363" y="205"/>
                      </a:lnTo>
                      <a:lnTo>
                        <a:pt x="454" y="313"/>
                      </a:lnTo>
                      <a:lnTo>
                        <a:pt x="440" y="366"/>
                      </a:lnTo>
                      <a:lnTo>
                        <a:pt x="548" y="652"/>
                      </a:lnTo>
                      <a:lnTo>
                        <a:pt x="518" y="734"/>
                      </a:lnTo>
                      <a:lnTo>
                        <a:pt x="436" y="460"/>
                      </a:lnTo>
                      <a:lnTo>
                        <a:pt x="387" y="279"/>
                      </a:lnTo>
                      <a:lnTo>
                        <a:pt x="330" y="209"/>
                      </a:lnTo>
                      <a:lnTo>
                        <a:pt x="334"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70"/>
                <p:cNvSpPr>
                  <a:spLocks/>
                </p:cNvSpPr>
                <p:nvPr/>
              </p:nvSpPr>
              <p:spPr bwMode="auto">
                <a:xfrm>
                  <a:off x="4242" y="3151"/>
                  <a:ext cx="102" cy="29"/>
                </a:xfrm>
                <a:custGeom>
                  <a:avLst/>
                  <a:gdLst>
                    <a:gd name="T0" fmla="*/ 0 w 404"/>
                    <a:gd name="T1" fmla="*/ 0 h 112"/>
                    <a:gd name="T2" fmla="*/ 0 w 404"/>
                    <a:gd name="T3" fmla="*/ 0 h 112"/>
                    <a:gd name="T4" fmla="*/ 0 w 404"/>
                    <a:gd name="T5" fmla="*/ 0 h 112"/>
                    <a:gd name="T6" fmla="*/ 0 w 404"/>
                    <a:gd name="T7" fmla="*/ 0 h 112"/>
                    <a:gd name="T8" fmla="*/ 0 w 404"/>
                    <a:gd name="T9" fmla="*/ 0 h 112"/>
                    <a:gd name="T10" fmla="*/ 0 w 404"/>
                    <a:gd name="T11" fmla="*/ 0 h 112"/>
                    <a:gd name="T12" fmla="*/ 0 w 404"/>
                    <a:gd name="T13" fmla="*/ 0 h 112"/>
                    <a:gd name="T14" fmla="*/ 0 w 404"/>
                    <a:gd name="T15" fmla="*/ 0 h 112"/>
                    <a:gd name="T16" fmla="*/ 0 w 404"/>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4"/>
                    <a:gd name="T28" fmla="*/ 0 h 112"/>
                    <a:gd name="T29" fmla="*/ 404 w 404"/>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4" h="112">
                      <a:moveTo>
                        <a:pt x="82" y="0"/>
                      </a:moveTo>
                      <a:lnTo>
                        <a:pt x="186" y="3"/>
                      </a:lnTo>
                      <a:lnTo>
                        <a:pt x="404" y="112"/>
                      </a:lnTo>
                      <a:lnTo>
                        <a:pt x="190" y="34"/>
                      </a:lnTo>
                      <a:lnTo>
                        <a:pt x="73" y="30"/>
                      </a:lnTo>
                      <a:lnTo>
                        <a:pt x="116" y="107"/>
                      </a:lnTo>
                      <a:lnTo>
                        <a:pt x="0" y="17"/>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71"/>
                <p:cNvSpPr>
                  <a:spLocks/>
                </p:cNvSpPr>
                <p:nvPr/>
              </p:nvSpPr>
              <p:spPr bwMode="auto">
                <a:xfrm>
                  <a:off x="4351" y="3156"/>
                  <a:ext cx="91" cy="42"/>
                </a:xfrm>
                <a:custGeom>
                  <a:avLst/>
                  <a:gdLst>
                    <a:gd name="T0" fmla="*/ 0 w 367"/>
                    <a:gd name="T1" fmla="*/ 0 h 167"/>
                    <a:gd name="T2" fmla="*/ 0 w 367"/>
                    <a:gd name="T3" fmla="*/ 0 h 167"/>
                    <a:gd name="T4" fmla="*/ 0 w 367"/>
                    <a:gd name="T5" fmla="*/ 0 h 167"/>
                    <a:gd name="T6" fmla="*/ 0 w 367"/>
                    <a:gd name="T7" fmla="*/ 0 h 167"/>
                    <a:gd name="T8" fmla="*/ 0 w 367"/>
                    <a:gd name="T9" fmla="*/ 0 h 167"/>
                    <a:gd name="T10" fmla="*/ 0 w 367"/>
                    <a:gd name="T11" fmla="*/ 0 h 167"/>
                    <a:gd name="T12" fmla="*/ 0 w 367"/>
                    <a:gd name="T13" fmla="*/ 0 h 167"/>
                    <a:gd name="T14" fmla="*/ 0 w 367"/>
                    <a:gd name="T15" fmla="*/ 0 h 167"/>
                    <a:gd name="T16" fmla="*/ 0 w 367"/>
                    <a:gd name="T17" fmla="*/ 0 h 167"/>
                    <a:gd name="T18" fmla="*/ 0 w 367"/>
                    <a:gd name="T19" fmla="*/ 0 h 167"/>
                    <a:gd name="T20" fmla="*/ 0 w 367"/>
                    <a:gd name="T21" fmla="*/ 0 h 167"/>
                    <a:gd name="T22" fmla="*/ 0 w 367"/>
                    <a:gd name="T23" fmla="*/ 0 h 167"/>
                    <a:gd name="T24" fmla="*/ 0 w 367"/>
                    <a:gd name="T25" fmla="*/ 0 h 167"/>
                    <a:gd name="T26" fmla="*/ 0 w 367"/>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7"/>
                    <a:gd name="T43" fmla="*/ 0 h 167"/>
                    <a:gd name="T44" fmla="*/ 367 w 36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7" h="167">
                      <a:moveTo>
                        <a:pt x="17" y="73"/>
                      </a:moveTo>
                      <a:lnTo>
                        <a:pt x="47" y="116"/>
                      </a:lnTo>
                      <a:lnTo>
                        <a:pt x="164" y="143"/>
                      </a:lnTo>
                      <a:lnTo>
                        <a:pt x="103" y="104"/>
                      </a:lnTo>
                      <a:lnTo>
                        <a:pt x="177" y="104"/>
                      </a:lnTo>
                      <a:lnTo>
                        <a:pt x="301" y="167"/>
                      </a:lnTo>
                      <a:lnTo>
                        <a:pt x="281" y="130"/>
                      </a:lnTo>
                      <a:lnTo>
                        <a:pt x="367" y="147"/>
                      </a:lnTo>
                      <a:lnTo>
                        <a:pt x="250" y="93"/>
                      </a:lnTo>
                      <a:lnTo>
                        <a:pt x="113" y="57"/>
                      </a:lnTo>
                      <a:lnTo>
                        <a:pt x="0" y="0"/>
                      </a:lnTo>
                      <a:lnTo>
                        <a:pt x="87" y="69"/>
                      </a:lnTo>
                      <a:lnTo>
                        <a:pt x="17"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72"/>
                <p:cNvSpPr>
                  <a:spLocks/>
                </p:cNvSpPr>
                <p:nvPr/>
              </p:nvSpPr>
              <p:spPr bwMode="auto">
                <a:xfrm>
                  <a:off x="4002" y="3145"/>
                  <a:ext cx="120" cy="173"/>
                </a:xfrm>
                <a:custGeom>
                  <a:avLst/>
                  <a:gdLst>
                    <a:gd name="T0" fmla="*/ 0 w 480"/>
                    <a:gd name="T1" fmla="*/ 0 h 692"/>
                    <a:gd name="T2" fmla="*/ 0 w 480"/>
                    <a:gd name="T3" fmla="*/ 0 h 692"/>
                    <a:gd name="T4" fmla="*/ 0 w 480"/>
                    <a:gd name="T5" fmla="*/ 0 h 692"/>
                    <a:gd name="T6" fmla="*/ 0 w 480"/>
                    <a:gd name="T7" fmla="*/ 0 h 692"/>
                    <a:gd name="T8" fmla="*/ 0 w 480"/>
                    <a:gd name="T9" fmla="*/ 0 h 692"/>
                    <a:gd name="T10" fmla="*/ 0 w 480"/>
                    <a:gd name="T11" fmla="*/ 0 h 692"/>
                    <a:gd name="T12" fmla="*/ 0 w 480"/>
                    <a:gd name="T13" fmla="*/ 0 h 692"/>
                    <a:gd name="T14" fmla="*/ 0 w 480"/>
                    <a:gd name="T15" fmla="*/ 0 h 692"/>
                    <a:gd name="T16" fmla="*/ 0 w 480"/>
                    <a:gd name="T17" fmla="*/ 0 h 692"/>
                    <a:gd name="T18" fmla="*/ 0 w 480"/>
                    <a:gd name="T19" fmla="*/ 0 h 692"/>
                    <a:gd name="T20" fmla="*/ 0 w 480"/>
                    <a:gd name="T21" fmla="*/ 0 h 692"/>
                    <a:gd name="T22" fmla="*/ 0 w 480"/>
                    <a:gd name="T23" fmla="*/ 0 h 692"/>
                    <a:gd name="T24" fmla="*/ 0 w 480"/>
                    <a:gd name="T25" fmla="*/ 0 h 692"/>
                    <a:gd name="T26" fmla="*/ 0 w 480"/>
                    <a:gd name="T27" fmla="*/ 0 h 692"/>
                    <a:gd name="T28" fmla="*/ 0 w 480"/>
                    <a:gd name="T29" fmla="*/ 0 h 692"/>
                    <a:gd name="T30" fmla="*/ 0 w 480"/>
                    <a:gd name="T31" fmla="*/ 0 h 692"/>
                    <a:gd name="T32" fmla="*/ 0 w 480"/>
                    <a:gd name="T33" fmla="*/ 0 h 692"/>
                    <a:gd name="T34" fmla="*/ 0 w 480"/>
                    <a:gd name="T35" fmla="*/ 0 h 692"/>
                    <a:gd name="T36" fmla="*/ 0 w 480"/>
                    <a:gd name="T37" fmla="*/ 0 h 692"/>
                    <a:gd name="T38" fmla="*/ 0 w 480"/>
                    <a:gd name="T39" fmla="*/ 0 h 692"/>
                    <a:gd name="T40" fmla="*/ 0 w 480"/>
                    <a:gd name="T41" fmla="*/ 0 h 692"/>
                    <a:gd name="T42" fmla="*/ 0 w 480"/>
                    <a:gd name="T43" fmla="*/ 0 h 692"/>
                    <a:gd name="T44" fmla="*/ 0 w 480"/>
                    <a:gd name="T45" fmla="*/ 0 h 692"/>
                    <a:gd name="T46" fmla="*/ 0 w 480"/>
                    <a:gd name="T47" fmla="*/ 0 h 692"/>
                    <a:gd name="T48" fmla="*/ 0 w 480"/>
                    <a:gd name="T49" fmla="*/ 0 h 692"/>
                    <a:gd name="T50" fmla="*/ 0 w 480"/>
                    <a:gd name="T51" fmla="*/ 0 h 692"/>
                    <a:gd name="T52" fmla="*/ 0 w 480"/>
                    <a:gd name="T53" fmla="*/ 0 h 692"/>
                    <a:gd name="T54" fmla="*/ 0 w 480"/>
                    <a:gd name="T55" fmla="*/ 0 h 692"/>
                    <a:gd name="T56" fmla="*/ 0 w 480"/>
                    <a:gd name="T57" fmla="*/ 0 h 692"/>
                    <a:gd name="T58" fmla="*/ 0 w 480"/>
                    <a:gd name="T59" fmla="*/ 0 h 692"/>
                    <a:gd name="T60" fmla="*/ 0 w 480"/>
                    <a:gd name="T61" fmla="*/ 0 h 692"/>
                    <a:gd name="T62" fmla="*/ 0 w 480"/>
                    <a:gd name="T63" fmla="*/ 0 h 692"/>
                    <a:gd name="T64" fmla="*/ 0 w 480"/>
                    <a:gd name="T65" fmla="*/ 0 h 692"/>
                    <a:gd name="T66" fmla="*/ 0 w 480"/>
                    <a:gd name="T67" fmla="*/ 0 h 692"/>
                    <a:gd name="T68" fmla="*/ 0 w 480"/>
                    <a:gd name="T69" fmla="*/ 0 h 692"/>
                    <a:gd name="T70" fmla="*/ 0 w 480"/>
                    <a:gd name="T71" fmla="*/ 0 h 692"/>
                    <a:gd name="T72" fmla="*/ 0 w 480"/>
                    <a:gd name="T73" fmla="*/ 0 h 692"/>
                    <a:gd name="T74" fmla="*/ 0 w 480"/>
                    <a:gd name="T75" fmla="*/ 0 h 692"/>
                    <a:gd name="T76" fmla="*/ 0 w 480"/>
                    <a:gd name="T77" fmla="*/ 0 h 6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0"/>
                    <a:gd name="T118" fmla="*/ 0 h 692"/>
                    <a:gd name="T119" fmla="*/ 480 w 480"/>
                    <a:gd name="T120" fmla="*/ 692 h 6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0" h="692">
                      <a:moveTo>
                        <a:pt x="277" y="108"/>
                      </a:moveTo>
                      <a:lnTo>
                        <a:pt x="211" y="37"/>
                      </a:lnTo>
                      <a:lnTo>
                        <a:pt x="103" y="0"/>
                      </a:lnTo>
                      <a:lnTo>
                        <a:pt x="205" y="78"/>
                      </a:lnTo>
                      <a:lnTo>
                        <a:pt x="123" y="61"/>
                      </a:lnTo>
                      <a:lnTo>
                        <a:pt x="164" y="117"/>
                      </a:lnTo>
                      <a:lnTo>
                        <a:pt x="43" y="115"/>
                      </a:lnTo>
                      <a:lnTo>
                        <a:pt x="113" y="158"/>
                      </a:lnTo>
                      <a:lnTo>
                        <a:pt x="0" y="172"/>
                      </a:lnTo>
                      <a:lnTo>
                        <a:pt x="121" y="208"/>
                      </a:lnTo>
                      <a:lnTo>
                        <a:pt x="84" y="228"/>
                      </a:lnTo>
                      <a:lnTo>
                        <a:pt x="166" y="245"/>
                      </a:lnTo>
                      <a:lnTo>
                        <a:pt x="250" y="241"/>
                      </a:lnTo>
                      <a:lnTo>
                        <a:pt x="182" y="272"/>
                      </a:lnTo>
                      <a:lnTo>
                        <a:pt x="274" y="305"/>
                      </a:lnTo>
                      <a:lnTo>
                        <a:pt x="154" y="325"/>
                      </a:lnTo>
                      <a:lnTo>
                        <a:pt x="270" y="345"/>
                      </a:lnTo>
                      <a:lnTo>
                        <a:pt x="197" y="377"/>
                      </a:lnTo>
                      <a:lnTo>
                        <a:pt x="131" y="358"/>
                      </a:lnTo>
                      <a:lnTo>
                        <a:pt x="175" y="400"/>
                      </a:lnTo>
                      <a:lnTo>
                        <a:pt x="122" y="428"/>
                      </a:lnTo>
                      <a:lnTo>
                        <a:pt x="265" y="425"/>
                      </a:lnTo>
                      <a:lnTo>
                        <a:pt x="387" y="472"/>
                      </a:lnTo>
                      <a:lnTo>
                        <a:pt x="415" y="521"/>
                      </a:lnTo>
                      <a:lnTo>
                        <a:pt x="480" y="692"/>
                      </a:lnTo>
                      <a:lnTo>
                        <a:pt x="406" y="406"/>
                      </a:lnTo>
                      <a:lnTo>
                        <a:pt x="395" y="442"/>
                      </a:lnTo>
                      <a:lnTo>
                        <a:pt x="317" y="335"/>
                      </a:lnTo>
                      <a:lnTo>
                        <a:pt x="316" y="278"/>
                      </a:lnTo>
                      <a:lnTo>
                        <a:pt x="264" y="205"/>
                      </a:lnTo>
                      <a:lnTo>
                        <a:pt x="166" y="158"/>
                      </a:lnTo>
                      <a:lnTo>
                        <a:pt x="234" y="162"/>
                      </a:lnTo>
                      <a:lnTo>
                        <a:pt x="205" y="104"/>
                      </a:lnTo>
                      <a:lnTo>
                        <a:pt x="250" y="117"/>
                      </a:lnTo>
                      <a:lnTo>
                        <a:pt x="352" y="241"/>
                      </a:lnTo>
                      <a:lnTo>
                        <a:pt x="338" y="127"/>
                      </a:lnTo>
                      <a:lnTo>
                        <a:pt x="248" y="0"/>
                      </a:lnTo>
                      <a:lnTo>
                        <a:pt x="277"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73"/>
                <p:cNvSpPr>
                  <a:spLocks/>
                </p:cNvSpPr>
                <p:nvPr/>
              </p:nvSpPr>
              <p:spPr bwMode="auto">
                <a:xfrm>
                  <a:off x="4069" y="3302"/>
                  <a:ext cx="33" cy="42"/>
                </a:xfrm>
                <a:custGeom>
                  <a:avLst/>
                  <a:gdLst>
                    <a:gd name="T0" fmla="*/ 0 w 131"/>
                    <a:gd name="T1" fmla="*/ 0 h 166"/>
                    <a:gd name="T2" fmla="*/ 0 w 131"/>
                    <a:gd name="T3" fmla="*/ 0 h 166"/>
                    <a:gd name="T4" fmla="*/ 0 w 131"/>
                    <a:gd name="T5" fmla="*/ 0 h 166"/>
                    <a:gd name="T6" fmla="*/ 0 w 131"/>
                    <a:gd name="T7" fmla="*/ 0 h 166"/>
                    <a:gd name="T8" fmla="*/ 0 w 131"/>
                    <a:gd name="T9" fmla="*/ 0 h 166"/>
                    <a:gd name="T10" fmla="*/ 0 w 131"/>
                    <a:gd name="T11" fmla="*/ 0 h 166"/>
                    <a:gd name="T12" fmla="*/ 0 w 131"/>
                    <a:gd name="T13" fmla="*/ 0 h 166"/>
                    <a:gd name="T14" fmla="*/ 0 w 131"/>
                    <a:gd name="T15" fmla="*/ 0 h 166"/>
                    <a:gd name="T16" fmla="*/ 0 w 131"/>
                    <a:gd name="T17" fmla="*/ 0 h 166"/>
                    <a:gd name="T18" fmla="*/ 0 w 131"/>
                    <a:gd name="T19" fmla="*/ 0 h 166"/>
                    <a:gd name="T20" fmla="*/ 0 w 131"/>
                    <a:gd name="T21" fmla="*/ 0 h 166"/>
                    <a:gd name="T22" fmla="*/ 0 w 131"/>
                    <a:gd name="T23" fmla="*/ 0 h 166"/>
                    <a:gd name="T24" fmla="*/ 0 w 131"/>
                    <a:gd name="T25" fmla="*/ 0 h 166"/>
                    <a:gd name="T26" fmla="*/ 0 w 131"/>
                    <a:gd name="T27" fmla="*/ 0 h 166"/>
                    <a:gd name="T28" fmla="*/ 0 w 131"/>
                    <a:gd name="T29" fmla="*/ 0 h 166"/>
                    <a:gd name="T30" fmla="*/ 0 w 131"/>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66"/>
                    <a:gd name="T50" fmla="*/ 131 w 131"/>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66">
                      <a:moveTo>
                        <a:pt x="86" y="0"/>
                      </a:moveTo>
                      <a:lnTo>
                        <a:pt x="17" y="29"/>
                      </a:lnTo>
                      <a:lnTo>
                        <a:pt x="0" y="59"/>
                      </a:lnTo>
                      <a:lnTo>
                        <a:pt x="13" y="99"/>
                      </a:lnTo>
                      <a:lnTo>
                        <a:pt x="36" y="122"/>
                      </a:lnTo>
                      <a:lnTo>
                        <a:pt x="27" y="69"/>
                      </a:lnTo>
                      <a:lnTo>
                        <a:pt x="52" y="57"/>
                      </a:lnTo>
                      <a:lnTo>
                        <a:pt x="51" y="101"/>
                      </a:lnTo>
                      <a:lnTo>
                        <a:pt x="64" y="144"/>
                      </a:lnTo>
                      <a:lnTo>
                        <a:pt x="107" y="166"/>
                      </a:lnTo>
                      <a:lnTo>
                        <a:pt x="131" y="136"/>
                      </a:lnTo>
                      <a:lnTo>
                        <a:pt x="88" y="126"/>
                      </a:lnTo>
                      <a:lnTo>
                        <a:pt x="72" y="70"/>
                      </a:lnTo>
                      <a:lnTo>
                        <a:pt x="111" y="64"/>
                      </a:lnTo>
                      <a:lnTo>
                        <a:pt x="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74"/>
                <p:cNvSpPr>
                  <a:spLocks/>
                </p:cNvSpPr>
                <p:nvPr/>
              </p:nvSpPr>
              <p:spPr bwMode="auto">
                <a:xfrm>
                  <a:off x="4439" y="3194"/>
                  <a:ext cx="55" cy="80"/>
                </a:xfrm>
                <a:custGeom>
                  <a:avLst/>
                  <a:gdLst>
                    <a:gd name="T0" fmla="*/ 0 w 219"/>
                    <a:gd name="T1" fmla="*/ 0 h 319"/>
                    <a:gd name="T2" fmla="*/ 0 w 219"/>
                    <a:gd name="T3" fmla="*/ 0 h 319"/>
                    <a:gd name="T4" fmla="*/ 0 w 219"/>
                    <a:gd name="T5" fmla="*/ 0 h 319"/>
                    <a:gd name="T6" fmla="*/ 0 w 219"/>
                    <a:gd name="T7" fmla="*/ 0 h 319"/>
                    <a:gd name="T8" fmla="*/ 0 w 219"/>
                    <a:gd name="T9" fmla="*/ 0 h 319"/>
                    <a:gd name="T10" fmla="*/ 0 w 219"/>
                    <a:gd name="T11" fmla="*/ 0 h 319"/>
                    <a:gd name="T12" fmla="*/ 0 w 219"/>
                    <a:gd name="T13" fmla="*/ 0 h 319"/>
                    <a:gd name="T14" fmla="*/ 0 w 219"/>
                    <a:gd name="T15" fmla="*/ 0 h 319"/>
                    <a:gd name="T16" fmla="*/ 0 w 219"/>
                    <a:gd name="T17" fmla="*/ 0 h 319"/>
                    <a:gd name="T18" fmla="*/ 0 w 219"/>
                    <a:gd name="T19" fmla="*/ 0 h 319"/>
                    <a:gd name="T20" fmla="*/ 0 w 219"/>
                    <a:gd name="T21" fmla="*/ 0 h 319"/>
                    <a:gd name="T22" fmla="*/ 0 w 219"/>
                    <a:gd name="T23" fmla="*/ 0 h 319"/>
                    <a:gd name="T24" fmla="*/ 0 w 219"/>
                    <a:gd name="T25" fmla="*/ 0 h 319"/>
                    <a:gd name="T26" fmla="*/ 0 w 219"/>
                    <a:gd name="T27" fmla="*/ 0 h 319"/>
                    <a:gd name="T28" fmla="*/ 0 w 219"/>
                    <a:gd name="T29" fmla="*/ 0 h 319"/>
                    <a:gd name="T30" fmla="*/ 0 w 219"/>
                    <a:gd name="T31" fmla="*/ 0 h 319"/>
                    <a:gd name="T32" fmla="*/ 0 w 219"/>
                    <a:gd name="T33" fmla="*/ 0 h 319"/>
                    <a:gd name="T34" fmla="*/ 0 w 219"/>
                    <a:gd name="T35" fmla="*/ 0 h 319"/>
                    <a:gd name="T36" fmla="*/ 0 w 219"/>
                    <a:gd name="T37" fmla="*/ 0 h 319"/>
                    <a:gd name="T38" fmla="*/ 0 w 219"/>
                    <a:gd name="T39" fmla="*/ 0 h 3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319"/>
                    <a:gd name="T62" fmla="*/ 219 w 219"/>
                    <a:gd name="T63" fmla="*/ 319 h 3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319">
                      <a:moveTo>
                        <a:pt x="152" y="107"/>
                      </a:moveTo>
                      <a:lnTo>
                        <a:pt x="128" y="0"/>
                      </a:lnTo>
                      <a:lnTo>
                        <a:pt x="117" y="73"/>
                      </a:lnTo>
                      <a:lnTo>
                        <a:pt x="87" y="38"/>
                      </a:lnTo>
                      <a:lnTo>
                        <a:pt x="9" y="5"/>
                      </a:lnTo>
                      <a:lnTo>
                        <a:pt x="90" y="79"/>
                      </a:lnTo>
                      <a:lnTo>
                        <a:pt x="0" y="57"/>
                      </a:lnTo>
                      <a:lnTo>
                        <a:pt x="63" y="97"/>
                      </a:lnTo>
                      <a:lnTo>
                        <a:pt x="9" y="104"/>
                      </a:lnTo>
                      <a:lnTo>
                        <a:pt x="48" y="119"/>
                      </a:lnTo>
                      <a:lnTo>
                        <a:pt x="114" y="137"/>
                      </a:lnTo>
                      <a:lnTo>
                        <a:pt x="75" y="158"/>
                      </a:lnTo>
                      <a:lnTo>
                        <a:pt x="145" y="167"/>
                      </a:lnTo>
                      <a:lnTo>
                        <a:pt x="185" y="220"/>
                      </a:lnTo>
                      <a:lnTo>
                        <a:pt x="134" y="211"/>
                      </a:lnTo>
                      <a:lnTo>
                        <a:pt x="195" y="247"/>
                      </a:lnTo>
                      <a:lnTo>
                        <a:pt x="219" y="319"/>
                      </a:lnTo>
                      <a:lnTo>
                        <a:pt x="207" y="205"/>
                      </a:lnTo>
                      <a:lnTo>
                        <a:pt x="152"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75"/>
                <p:cNvSpPr>
                  <a:spLocks/>
                </p:cNvSpPr>
                <p:nvPr/>
              </p:nvSpPr>
              <p:spPr bwMode="auto">
                <a:xfrm>
                  <a:off x="4373" y="3320"/>
                  <a:ext cx="23" cy="16"/>
                </a:xfrm>
                <a:custGeom>
                  <a:avLst/>
                  <a:gdLst>
                    <a:gd name="T0" fmla="*/ 0 w 91"/>
                    <a:gd name="T1" fmla="*/ 0 h 63"/>
                    <a:gd name="T2" fmla="*/ 0 w 91"/>
                    <a:gd name="T3" fmla="*/ 0 h 63"/>
                    <a:gd name="T4" fmla="*/ 0 w 91"/>
                    <a:gd name="T5" fmla="*/ 0 h 63"/>
                    <a:gd name="T6" fmla="*/ 0 w 91"/>
                    <a:gd name="T7" fmla="*/ 0 h 63"/>
                    <a:gd name="T8" fmla="*/ 0 w 91"/>
                    <a:gd name="T9" fmla="*/ 0 h 63"/>
                    <a:gd name="T10" fmla="*/ 0 w 91"/>
                    <a:gd name="T11" fmla="*/ 0 h 63"/>
                    <a:gd name="T12" fmla="*/ 0 w 91"/>
                    <a:gd name="T13" fmla="*/ 0 h 63"/>
                    <a:gd name="T14" fmla="*/ 0 w 9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63"/>
                    <a:gd name="T26" fmla="*/ 91 w 9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63">
                      <a:moveTo>
                        <a:pt x="19" y="58"/>
                      </a:moveTo>
                      <a:lnTo>
                        <a:pt x="55" y="63"/>
                      </a:lnTo>
                      <a:lnTo>
                        <a:pt x="91" y="29"/>
                      </a:lnTo>
                      <a:lnTo>
                        <a:pt x="75" y="0"/>
                      </a:lnTo>
                      <a:lnTo>
                        <a:pt x="41" y="40"/>
                      </a:lnTo>
                      <a:lnTo>
                        <a:pt x="0" y="28"/>
                      </a:lnTo>
                      <a:lnTo>
                        <a:pt x="1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76"/>
                <p:cNvSpPr>
                  <a:spLocks/>
                </p:cNvSpPr>
                <p:nvPr/>
              </p:nvSpPr>
              <p:spPr bwMode="auto">
                <a:xfrm>
                  <a:off x="4406" y="3290"/>
                  <a:ext cx="61" cy="154"/>
                </a:xfrm>
                <a:custGeom>
                  <a:avLst/>
                  <a:gdLst>
                    <a:gd name="T0" fmla="*/ 0 w 245"/>
                    <a:gd name="T1" fmla="*/ 0 h 617"/>
                    <a:gd name="T2" fmla="*/ 0 w 245"/>
                    <a:gd name="T3" fmla="*/ 0 h 617"/>
                    <a:gd name="T4" fmla="*/ 0 w 245"/>
                    <a:gd name="T5" fmla="*/ 0 h 617"/>
                    <a:gd name="T6" fmla="*/ 0 w 245"/>
                    <a:gd name="T7" fmla="*/ 0 h 617"/>
                    <a:gd name="T8" fmla="*/ 0 w 245"/>
                    <a:gd name="T9" fmla="*/ 0 h 617"/>
                    <a:gd name="T10" fmla="*/ 0 w 245"/>
                    <a:gd name="T11" fmla="*/ 0 h 617"/>
                    <a:gd name="T12" fmla="*/ 0 w 245"/>
                    <a:gd name="T13" fmla="*/ 0 h 617"/>
                    <a:gd name="T14" fmla="*/ 0 w 245"/>
                    <a:gd name="T15" fmla="*/ 0 h 617"/>
                    <a:gd name="T16" fmla="*/ 0 w 245"/>
                    <a:gd name="T17" fmla="*/ 0 h 617"/>
                    <a:gd name="T18" fmla="*/ 0 w 245"/>
                    <a:gd name="T19" fmla="*/ 0 h 617"/>
                    <a:gd name="T20" fmla="*/ 0 w 245"/>
                    <a:gd name="T21" fmla="*/ 0 h 617"/>
                    <a:gd name="T22" fmla="*/ 0 w 245"/>
                    <a:gd name="T23" fmla="*/ 0 h 617"/>
                    <a:gd name="T24" fmla="*/ 0 w 245"/>
                    <a:gd name="T25" fmla="*/ 0 h 617"/>
                    <a:gd name="T26" fmla="*/ 0 w 245"/>
                    <a:gd name="T27" fmla="*/ 0 h 617"/>
                    <a:gd name="T28" fmla="*/ 0 w 245"/>
                    <a:gd name="T29" fmla="*/ 0 h 617"/>
                    <a:gd name="T30" fmla="*/ 0 w 245"/>
                    <a:gd name="T31" fmla="*/ 0 h 617"/>
                    <a:gd name="T32" fmla="*/ 0 w 245"/>
                    <a:gd name="T33" fmla="*/ 0 h 617"/>
                    <a:gd name="T34" fmla="*/ 0 w 245"/>
                    <a:gd name="T35" fmla="*/ 0 h 6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5"/>
                    <a:gd name="T55" fmla="*/ 0 h 617"/>
                    <a:gd name="T56" fmla="*/ 245 w 245"/>
                    <a:gd name="T57" fmla="*/ 617 h 6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5" h="617">
                      <a:moveTo>
                        <a:pt x="4" y="0"/>
                      </a:moveTo>
                      <a:lnTo>
                        <a:pt x="0" y="63"/>
                      </a:lnTo>
                      <a:lnTo>
                        <a:pt x="28" y="86"/>
                      </a:lnTo>
                      <a:lnTo>
                        <a:pt x="56" y="151"/>
                      </a:lnTo>
                      <a:lnTo>
                        <a:pt x="67" y="248"/>
                      </a:lnTo>
                      <a:lnTo>
                        <a:pt x="94" y="268"/>
                      </a:lnTo>
                      <a:lnTo>
                        <a:pt x="133" y="402"/>
                      </a:lnTo>
                      <a:lnTo>
                        <a:pt x="122" y="438"/>
                      </a:lnTo>
                      <a:lnTo>
                        <a:pt x="155" y="459"/>
                      </a:lnTo>
                      <a:lnTo>
                        <a:pt x="245" y="617"/>
                      </a:lnTo>
                      <a:lnTo>
                        <a:pt x="233" y="544"/>
                      </a:lnTo>
                      <a:lnTo>
                        <a:pt x="196" y="473"/>
                      </a:lnTo>
                      <a:lnTo>
                        <a:pt x="152" y="392"/>
                      </a:lnTo>
                      <a:lnTo>
                        <a:pt x="118" y="248"/>
                      </a:lnTo>
                      <a:lnTo>
                        <a:pt x="85" y="199"/>
                      </a:lnTo>
                      <a:lnTo>
                        <a:pt x="72" y="12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177"/>
                <p:cNvSpPr>
                  <a:spLocks/>
                </p:cNvSpPr>
                <p:nvPr/>
              </p:nvSpPr>
              <p:spPr bwMode="auto">
                <a:xfrm>
                  <a:off x="4493" y="3286"/>
                  <a:ext cx="57" cy="135"/>
                </a:xfrm>
                <a:custGeom>
                  <a:avLst/>
                  <a:gdLst>
                    <a:gd name="T0" fmla="*/ 0 w 229"/>
                    <a:gd name="T1" fmla="*/ 0 h 539"/>
                    <a:gd name="T2" fmla="*/ 0 w 229"/>
                    <a:gd name="T3" fmla="*/ 0 h 539"/>
                    <a:gd name="T4" fmla="*/ 0 w 229"/>
                    <a:gd name="T5" fmla="*/ 0 h 539"/>
                    <a:gd name="T6" fmla="*/ 0 w 229"/>
                    <a:gd name="T7" fmla="*/ 0 h 539"/>
                    <a:gd name="T8" fmla="*/ 0 w 229"/>
                    <a:gd name="T9" fmla="*/ 0 h 539"/>
                    <a:gd name="T10" fmla="*/ 0 w 229"/>
                    <a:gd name="T11" fmla="*/ 0 h 539"/>
                    <a:gd name="T12" fmla="*/ 0 w 229"/>
                    <a:gd name="T13" fmla="*/ 0 h 539"/>
                    <a:gd name="T14" fmla="*/ 0 w 229"/>
                    <a:gd name="T15" fmla="*/ 0 h 539"/>
                    <a:gd name="T16" fmla="*/ 0 w 229"/>
                    <a:gd name="T17" fmla="*/ 0 h 539"/>
                    <a:gd name="T18" fmla="*/ 0 w 229"/>
                    <a:gd name="T19" fmla="*/ 0 h 539"/>
                    <a:gd name="T20" fmla="*/ 0 w 229"/>
                    <a:gd name="T21" fmla="*/ 0 h 539"/>
                    <a:gd name="T22" fmla="*/ 0 w 229"/>
                    <a:gd name="T23" fmla="*/ 0 h 539"/>
                    <a:gd name="T24" fmla="*/ 0 w 229"/>
                    <a:gd name="T25" fmla="*/ 0 h 539"/>
                    <a:gd name="T26" fmla="*/ 0 w 229"/>
                    <a:gd name="T27" fmla="*/ 0 h 539"/>
                    <a:gd name="T28" fmla="*/ 0 w 229"/>
                    <a:gd name="T29" fmla="*/ 0 h 539"/>
                    <a:gd name="T30" fmla="*/ 0 w 229"/>
                    <a:gd name="T31" fmla="*/ 0 h 539"/>
                    <a:gd name="T32" fmla="*/ 0 w 229"/>
                    <a:gd name="T33" fmla="*/ 0 h 539"/>
                    <a:gd name="T34" fmla="*/ 0 w 229"/>
                    <a:gd name="T35" fmla="*/ 0 h 539"/>
                    <a:gd name="T36" fmla="*/ 0 w 229"/>
                    <a:gd name="T37" fmla="*/ 0 h 539"/>
                    <a:gd name="T38" fmla="*/ 0 w 229"/>
                    <a:gd name="T39" fmla="*/ 0 h 539"/>
                    <a:gd name="T40" fmla="*/ 0 w 229"/>
                    <a:gd name="T41" fmla="*/ 0 h 539"/>
                    <a:gd name="T42" fmla="*/ 0 w 229"/>
                    <a:gd name="T43" fmla="*/ 0 h 539"/>
                    <a:gd name="T44" fmla="*/ 0 w 229"/>
                    <a:gd name="T45" fmla="*/ 0 h 539"/>
                    <a:gd name="T46" fmla="*/ 0 w 229"/>
                    <a:gd name="T47" fmla="*/ 0 h 539"/>
                    <a:gd name="T48" fmla="*/ 0 w 229"/>
                    <a:gd name="T49" fmla="*/ 0 h 539"/>
                    <a:gd name="T50" fmla="*/ 0 w 229"/>
                    <a:gd name="T51" fmla="*/ 0 h 539"/>
                    <a:gd name="T52" fmla="*/ 0 w 229"/>
                    <a:gd name="T53" fmla="*/ 0 h 539"/>
                    <a:gd name="T54" fmla="*/ 0 w 229"/>
                    <a:gd name="T55" fmla="*/ 0 h 539"/>
                    <a:gd name="T56" fmla="*/ 0 w 229"/>
                    <a:gd name="T57" fmla="*/ 0 h 539"/>
                    <a:gd name="T58" fmla="*/ 0 w 229"/>
                    <a:gd name="T59" fmla="*/ 0 h 539"/>
                    <a:gd name="T60" fmla="*/ 0 w 229"/>
                    <a:gd name="T61" fmla="*/ 0 h 539"/>
                    <a:gd name="T62" fmla="*/ 0 w 229"/>
                    <a:gd name="T63" fmla="*/ 0 h 539"/>
                    <a:gd name="T64" fmla="*/ 0 w 229"/>
                    <a:gd name="T65" fmla="*/ 0 h 539"/>
                    <a:gd name="T66" fmla="*/ 0 w 229"/>
                    <a:gd name="T67" fmla="*/ 0 h 539"/>
                    <a:gd name="T68" fmla="*/ 0 w 229"/>
                    <a:gd name="T69" fmla="*/ 0 h 5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539"/>
                    <a:gd name="T107" fmla="*/ 229 w 229"/>
                    <a:gd name="T108" fmla="*/ 539 h 5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539">
                      <a:moveTo>
                        <a:pt x="2" y="3"/>
                      </a:moveTo>
                      <a:lnTo>
                        <a:pt x="42" y="0"/>
                      </a:lnTo>
                      <a:lnTo>
                        <a:pt x="62" y="24"/>
                      </a:lnTo>
                      <a:lnTo>
                        <a:pt x="55" y="52"/>
                      </a:lnTo>
                      <a:lnTo>
                        <a:pt x="74" y="57"/>
                      </a:lnTo>
                      <a:lnTo>
                        <a:pt x="80" y="78"/>
                      </a:lnTo>
                      <a:lnTo>
                        <a:pt x="61" y="99"/>
                      </a:lnTo>
                      <a:lnTo>
                        <a:pt x="62" y="72"/>
                      </a:lnTo>
                      <a:lnTo>
                        <a:pt x="40" y="72"/>
                      </a:lnTo>
                      <a:lnTo>
                        <a:pt x="32" y="61"/>
                      </a:lnTo>
                      <a:lnTo>
                        <a:pt x="45" y="38"/>
                      </a:lnTo>
                      <a:lnTo>
                        <a:pt x="13" y="40"/>
                      </a:lnTo>
                      <a:lnTo>
                        <a:pt x="55" y="123"/>
                      </a:lnTo>
                      <a:lnTo>
                        <a:pt x="79" y="148"/>
                      </a:lnTo>
                      <a:lnTo>
                        <a:pt x="71" y="173"/>
                      </a:lnTo>
                      <a:lnTo>
                        <a:pt x="106" y="244"/>
                      </a:lnTo>
                      <a:lnTo>
                        <a:pt x="146" y="286"/>
                      </a:lnTo>
                      <a:lnTo>
                        <a:pt x="147" y="312"/>
                      </a:lnTo>
                      <a:lnTo>
                        <a:pt x="197" y="427"/>
                      </a:lnTo>
                      <a:lnTo>
                        <a:pt x="223" y="489"/>
                      </a:lnTo>
                      <a:lnTo>
                        <a:pt x="229" y="539"/>
                      </a:lnTo>
                      <a:lnTo>
                        <a:pt x="180" y="532"/>
                      </a:lnTo>
                      <a:lnTo>
                        <a:pt x="202" y="502"/>
                      </a:lnTo>
                      <a:lnTo>
                        <a:pt x="187" y="452"/>
                      </a:lnTo>
                      <a:lnTo>
                        <a:pt x="150" y="435"/>
                      </a:lnTo>
                      <a:lnTo>
                        <a:pt x="161" y="417"/>
                      </a:lnTo>
                      <a:lnTo>
                        <a:pt x="135" y="331"/>
                      </a:lnTo>
                      <a:lnTo>
                        <a:pt x="102" y="309"/>
                      </a:lnTo>
                      <a:lnTo>
                        <a:pt x="108" y="276"/>
                      </a:lnTo>
                      <a:lnTo>
                        <a:pt x="61" y="203"/>
                      </a:lnTo>
                      <a:lnTo>
                        <a:pt x="37" y="170"/>
                      </a:lnTo>
                      <a:lnTo>
                        <a:pt x="59" y="147"/>
                      </a:lnTo>
                      <a:lnTo>
                        <a:pt x="0" y="57"/>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78"/>
                <p:cNvSpPr>
                  <a:spLocks/>
                </p:cNvSpPr>
                <p:nvPr/>
              </p:nvSpPr>
              <p:spPr bwMode="auto">
                <a:xfrm>
                  <a:off x="4154" y="3291"/>
                  <a:ext cx="173" cy="151"/>
                </a:xfrm>
                <a:custGeom>
                  <a:avLst/>
                  <a:gdLst>
                    <a:gd name="T0" fmla="*/ 0 w 691"/>
                    <a:gd name="T1" fmla="*/ 0 h 608"/>
                    <a:gd name="T2" fmla="*/ 0 w 691"/>
                    <a:gd name="T3" fmla="*/ 0 h 608"/>
                    <a:gd name="T4" fmla="*/ 0 w 691"/>
                    <a:gd name="T5" fmla="*/ 0 h 608"/>
                    <a:gd name="T6" fmla="*/ 0 w 691"/>
                    <a:gd name="T7" fmla="*/ 0 h 608"/>
                    <a:gd name="T8" fmla="*/ 0 w 691"/>
                    <a:gd name="T9" fmla="*/ 0 h 608"/>
                    <a:gd name="T10" fmla="*/ 0 w 691"/>
                    <a:gd name="T11" fmla="*/ 0 h 608"/>
                    <a:gd name="T12" fmla="*/ 0 w 691"/>
                    <a:gd name="T13" fmla="*/ 0 h 608"/>
                    <a:gd name="T14" fmla="*/ 0 w 691"/>
                    <a:gd name="T15" fmla="*/ 0 h 608"/>
                    <a:gd name="T16" fmla="*/ 0 w 691"/>
                    <a:gd name="T17" fmla="*/ 0 h 608"/>
                    <a:gd name="T18" fmla="*/ 0 w 691"/>
                    <a:gd name="T19" fmla="*/ 0 h 608"/>
                    <a:gd name="T20" fmla="*/ 0 w 691"/>
                    <a:gd name="T21" fmla="*/ 0 h 608"/>
                    <a:gd name="T22" fmla="*/ 0 w 691"/>
                    <a:gd name="T23" fmla="*/ 0 h 608"/>
                    <a:gd name="T24" fmla="*/ 0 w 691"/>
                    <a:gd name="T25" fmla="*/ 0 h 608"/>
                    <a:gd name="T26" fmla="*/ 0 w 691"/>
                    <a:gd name="T27" fmla="*/ 0 h 608"/>
                    <a:gd name="T28" fmla="*/ 0 w 691"/>
                    <a:gd name="T29" fmla="*/ 0 h 608"/>
                    <a:gd name="T30" fmla="*/ 0 w 691"/>
                    <a:gd name="T31" fmla="*/ 0 h 608"/>
                    <a:gd name="T32" fmla="*/ 0 w 691"/>
                    <a:gd name="T33" fmla="*/ 0 h 608"/>
                    <a:gd name="T34" fmla="*/ 0 w 691"/>
                    <a:gd name="T35" fmla="*/ 0 h 608"/>
                    <a:gd name="T36" fmla="*/ 0 w 691"/>
                    <a:gd name="T37" fmla="*/ 0 h 608"/>
                    <a:gd name="T38" fmla="*/ 0 w 691"/>
                    <a:gd name="T39" fmla="*/ 0 h 608"/>
                    <a:gd name="T40" fmla="*/ 0 w 691"/>
                    <a:gd name="T41" fmla="*/ 0 h 608"/>
                    <a:gd name="T42" fmla="*/ 0 w 691"/>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1"/>
                    <a:gd name="T67" fmla="*/ 0 h 608"/>
                    <a:gd name="T68" fmla="*/ 691 w 691"/>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1" h="608">
                      <a:moveTo>
                        <a:pt x="608" y="274"/>
                      </a:moveTo>
                      <a:lnTo>
                        <a:pt x="436" y="76"/>
                      </a:lnTo>
                      <a:lnTo>
                        <a:pt x="308" y="0"/>
                      </a:lnTo>
                      <a:lnTo>
                        <a:pt x="329" y="42"/>
                      </a:lnTo>
                      <a:lnTo>
                        <a:pt x="239" y="13"/>
                      </a:lnTo>
                      <a:lnTo>
                        <a:pt x="81" y="40"/>
                      </a:lnTo>
                      <a:lnTo>
                        <a:pt x="297" y="79"/>
                      </a:lnTo>
                      <a:lnTo>
                        <a:pt x="0" y="99"/>
                      </a:lnTo>
                      <a:lnTo>
                        <a:pt x="194" y="136"/>
                      </a:lnTo>
                      <a:lnTo>
                        <a:pt x="53" y="172"/>
                      </a:lnTo>
                      <a:lnTo>
                        <a:pt x="154" y="197"/>
                      </a:lnTo>
                      <a:lnTo>
                        <a:pt x="344" y="189"/>
                      </a:lnTo>
                      <a:lnTo>
                        <a:pt x="222" y="253"/>
                      </a:lnTo>
                      <a:lnTo>
                        <a:pt x="381" y="238"/>
                      </a:lnTo>
                      <a:lnTo>
                        <a:pt x="466" y="213"/>
                      </a:lnTo>
                      <a:lnTo>
                        <a:pt x="567" y="295"/>
                      </a:lnTo>
                      <a:lnTo>
                        <a:pt x="596" y="358"/>
                      </a:lnTo>
                      <a:lnTo>
                        <a:pt x="652" y="608"/>
                      </a:lnTo>
                      <a:lnTo>
                        <a:pt x="653" y="476"/>
                      </a:lnTo>
                      <a:lnTo>
                        <a:pt x="691" y="551"/>
                      </a:lnTo>
                      <a:lnTo>
                        <a:pt x="608"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79"/>
                <p:cNvSpPr>
                  <a:spLocks/>
                </p:cNvSpPr>
                <p:nvPr/>
              </p:nvSpPr>
              <p:spPr bwMode="auto">
                <a:xfrm>
                  <a:off x="4530" y="3087"/>
                  <a:ext cx="123" cy="331"/>
                </a:xfrm>
                <a:custGeom>
                  <a:avLst/>
                  <a:gdLst>
                    <a:gd name="T0" fmla="*/ 0 w 492"/>
                    <a:gd name="T1" fmla="*/ 0 h 1325"/>
                    <a:gd name="T2" fmla="*/ 0 w 492"/>
                    <a:gd name="T3" fmla="*/ 0 h 1325"/>
                    <a:gd name="T4" fmla="*/ 0 w 492"/>
                    <a:gd name="T5" fmla="*/ 0 h 1325"/>
                    <a:gd name="T6" fmla="*/ 0 w 492"/>
                    <a:gd name="T7" fmla="*/ 0 h 1325"/>
                    <a:gd name="T8" fmla="*/ 0 w 492"/>
                    <a:gd name="T9" fmla="*/ 0 h 1325"/>
                    <a:gd name="T10" fmla="*/ 0 w 492"/>
                    <a:gd name="T11" fmla="*/ 0 h 1325"/>
                    <a:gd name="T12" fmla="*/ 0 w 492"/>
                    <a:gd name="T13" fmla="*/ 0 h 1325"/>
                    <a:gd name="T14" fmla="*/ 0 w 492"/>
                    <a:gd name="T15" fmla="*/ 0 h 1325"/>
                    <a:gd name="T16" fmla="*/ 0 w 492"/>
                    <a:gd name="T17" fmla="*/ 0 h 1325"/>
                    <a:gd name="T18" fmla="*/ 0 w 492"/>
                    <a:gd name="T19" fmla="*/ 0 h 1325"/>
                    <a:gd name="T20" fmla="*/ 0 w 492"/>
                    <a:gd name="T21" fmla="*/ 0 h 1325"/>
                    <a:gd name="T22" fmla="*/ 0 w 492"/>
                    <a:gd name="T23" fmla="*/ 0 h 1325"/>
                    <a:gd name="T24" fmla="*/ 0 w 492"/>
                    <a:gd name="T25" fmla="*/ 0 h 1325"/>
                    <a:gd name="T26" fmla="*/ 0 w 492"/>
                    <a:gd name="T27" fmla="*/ 0 h 1325"/>
                    <a:gd name="T28" fmla="*/ 0 w 492"/>
                    <a:gd name="T29" fmla="*/ 0 h 1325"/>
                    <a:gd name="T30" fmla="*/ 0 w 492"/>
                    <a:gd name="T31" fmla="*/ 0 h 1325"/>
                    <a:gd name="T32" fmla="*/ 0 w 492"/>
                    <a:gd name="T33" fmla="*/ 0 h 1325"/>
                    <a:gd name="T34" fmla="*/ 0 w 492"/>
                    <a:gd name="T35" fmla="*/ 0 h 13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1325"/>
                    <a:gd name="T56" fmla="*/ 492 w 492"/>
                    <a:gd name="T57" fmla="*/ 1325 h 13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1325">
                      <a:moveTo>
                        <a:pt x="0" y="0"/>
                      </a:moveTo>
                      <a:lnTo>
                        <a:pt x="150" y="180"/>
                      </a:lnTo>
                      <a:lnTo>
                        <a:pt x="157" y="255"/>
                      </a:lnTo>
                      <a:lnTo>
                        <a:pt x="298" y="681"/>
                      </a:lnTo>
                      <a:lnTo>
                        <a:pt x="303" y="753"/>
                      </a:lnTo>
                      <a:lnTo>
                        <a:pt x="452" y="1104"/>
                      </a:lnTo>
                      <a:lnTo>
                        <a:pt x="443" y="1196"/>
                      </a:lnTo>
                      <a:lnTo>
                        <a:pt x="492" y="1325"/>
                      </a:lnTo>
                      <a:lnTo>
                        <a:pt x="395" y="1259"/>
                      </a:lnTo>
                      <a:lnTo>
                        <a:pt x="289" y="1289"/>
                      </a:lnTo>
                      <a:lnTo>
                        <a:pt x="412" y="1153"/>
                      </a:lnTo>
                      <a:lnTo>
                        <a:pt x="303" y="813"/>
                      </a:lnTo>
                      <a:lnTo>
                        <a:pt x="211" y="717"/>
                      </a:lnTo>
                      <a:lnTo>
                        <a:pt x="237" y="624"/>
                      </a:lnTo>
                      <a:lnTo>
                        <a:pt x="92" y="243"/>
                      </a:lnTo>
                      <a:lnTo>
                        <a:pt x="114" y="1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80"/>
                <p:cNvSpPr>
                  <a:spLocks/>
                </p:cNvSpPr>
                <p:nvPr/>
              </p:nvSpPr>
              <p:spPr bwMode="auto">
                <a:xfrm>
                  <a:off x="4125" y="3330"/>
                  <a:ext cx="57" cy="103"/>
                </a:xfrm>
                <a:custGeom>
                  <a:avLst/>
                  <a:gdLst>
                    <a:gd name="T0" fmla="*/ 0 w 224"/>
                    <a:gd name="T1" fmla="*/ 0 h 411"/>
                    <a:gd name="T2" fmla="*/ 0 w 224"/>
                    <a:gd name="T3" fmla="*/ 0 h 411"/>
                    <a:gd name="T4" fmla="*/ 0 w 224"/>
                    <a:gd name="T5" fmla="*/ 0 h 411"/>
                    <a:gd name="T6" fmla="*/ 0 w 224"/>
                    <a:gd name="T7" fmla="*/ 0 h 411"/>
                    <a:gd name="T8" fmla="*/ 0 w 224"/>
                    <a:gd name="T9" fmla="*/ 0 h 411"/>
                    <a:gd name="T10" fmla="*/ 0 w 224"/>
                    <a:gd name="T11" fmla="*/ 0 h 411"/>
                    <a:gd name="T12" fmla="*/ 0 w 224"/>
                    <a:gd name="T13" fmla="*/ 0 h 411"/>
                    <a:gd name="T14" fmla="*/ 0 w 224"/>
                    <a:gd name="T15" fmla="*/ 0 h 411"/>
                    <a:gd name="T16" fmla="*/ 0 w 224"/>
                    <a:gd name="T17" fmla="*/ 0 h 411"/>
                    <a:gd name="T18" fmla="*/ 0 w 224"/>
                    <a:gd name="T19" fmla="*/ 0 h 411"/>
                    <a:gd name="T20" fmla="*/ 0 w 224"/>
                    <a:gd name="T21" fmla="*/ 0 h 411"/>
                    <a:gd name="T22" fmla="*/ 0 w 224"/>
                    <a:gd name="T23" fmla="*/ 0 h 411"/>
                    <a:gd name="T24" fmla="*/ 0 w 224"/>
                    <a:gd name="T25" fmla="*/ 0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411"/>
                    <a:gd name="T41" fmla="*/ 224 w 224"/>
                    <a:gd name="T42" fmla="*/ 411 h 4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411">
                      <a:moveTo>
                        <a:pt x="6" y="0"/>
                      </a:moveTo>
                      <a:lnTo>
                        <a:pt x="68" y="99"/>
                      </a:lnTo>
                      <a:lnTo>
                        <a:pt x="116" y="241"/>
                      </a:lnTo>
                      <a:lnTo>
                        <a:pt x="224" y="411"/>
                      </a:lnTo>
                      <a:lnTo>
                        <a:pt x="144" y="380"/>
                      </a:lnTo>
                      <a:lnTo>
                        <a:pt x="149" y="338"/>
                      </a:lnTo>
                      <a:lnTo>
                        <a:pt x="90" y="261"/>
                      </a:lnTo>
                      <a:lnTo>
                        <a:pt x="81" y="192"/>
                      </a:lnTo>
                      <a:lnTo>
                        <a:pt x="39" y="140"/>
                      </a:lnTo>
                      <a:lnTo>
                        <a:pt x="42" y="100"/>
                      </a:lnTo>
                      <a:lnTo>
                        <a:pt x="0" y="33"/>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81"/>
                <p:cNvSpPr>
                  <a:spLocks/>
                </p:cNvSpPr>
                <p:nvPr/>
              </p:nvSpPr>
              <p:spPr bwMode="auto">
                <a:xfrm>
                  <a:off x="4231" y="3356"/>
                  <a:ext cx="67" cy="20"/>
                </a:xfrm>
                <a:custGeom>
                  <a:avLst/>
                  <a:gdLst>
                    <a:gd name="T0" fmla="*/ 0 w 269"/>
                    <a:gd name="T1" fmla="*/ 0 h 80"/>
                    <a:gd name="T2" fmla="*/ 0 w 269"/>
                    <a:gd name="T3" fmla="*/ 0 h 80"/>
                    <a:gd name="T4" fmla="*/ 0 w 269"/>
                    <a:gd name="T5" fmla="*/ 0 h 80"/>
                    <a:gd name="T6" fmla="*/ 0 w 269"/>
                    <a:gd name="T7" fmla="*/ 0 h 80"/>
                    <a:gd name="T8" fmla="*/ 0 w 269"/>
                    <a:gd name="T9" fmla="*/ 0 h 80"/>
                    <a:gd name="T10" fmla="*/ 0 w 269"/>
                    <a:gd name="T11" fmla="*/ 0 h 80"/>
                    <a:gd name="T12" fmla="*/ 0 w 269"/>
                    <a:gd name="T13" fmla="*/ 0 h 80"/>
                    <a:gd name="T14" fmla="*/ 0 w 269"/>
                    <a:gd name="T15" fmla="*/ 0 h 80"/>
                    <a:gd name="T16" fmla="*/ 0 w 269"/>
                    <a:gd name="T17" fmla="*/ 0 h 80"/>
                    <a:gd name="T18" fmla="*/ 0 w 269"/>
                    <a:gd name="T19" fmla="*/ 0 h 80"/>
                    <a:gd name="T20" fmla="*/ 0 w 269"/>
                    <a:gd name="T21" fmla="*/ 0 h 80"/>
                    <a:gd name="T22" fmla="*/ 0 w 269"/>
                    <a:gd name="T23" fmla="*/ 0 h 80"/>
                    <a:gd name="T24" fmla="*/ 0 w 26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80"/>
                    <a:gd name="T41" fmla="*/ 269 w 26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80">
                      <a:moveTo>
                        <a:pt x="251" y="4"/>
                      </a:moveTo>
                      <a:lnTo>
                        <a:pt x="187" y="35"/>
                      </a:lnTo>
                      <a:lnTo>
                        <a:pt x="143" y="11"/>
                      </a:lnTo>
                      <a:lnTo>
                        <a:pt x="80" y="0"/>
                      </a:lnTo>
                      <a:lnTo>
                        <a:pt x="129" y="29"/>
                      </a:lnTo>
                      <a:lnTo>
                        <a:pt x="43" y="43"/>
                      </a:lnTo>
                      <a:lnTo>
                        <a:pt x="0" y="60"/>
                      </a:lnTo>
                      <a:lnTo>
                        <a:pt x="137" y="48"/>
                      </a:lnTo>
                      <a:lnTo>
                        <a:pt x="94" y="80"/>
                      </a:lnTo>
                      <a:lnTo>
                        <a:pt x="167" y="60"/>
                      </a:lnTo>
                      <a:lnTo>
                        <a:pt x="269" y="24"/>
                      </a:lnTo>
                      <a:lnTo>
                        <a:pt x="25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82"/>
                <p:cNvSpPr>
                  <a:spLocks/>
                </p:cNvSpPr>
                <p:nvPr/>
              </p:nvSpPr>
              <p:spPr bwMode="auto">
                <a:xfrm>
                  <a:off x="4468" y="3084"/>
                  <a:ext cx="35" cy="42"/>
                </a:xfrm>
                <a:custGeom>
                  <a:avLst/>
                  <a:gdLst>
                    <a:gd name="T0" fmla="*/ 0 w 141"/>
                    <a:gd name="T1" fmla="*/ 0 h 166"/>
                    <a:gd name="T2" fmla="*/ 0 w 141"/>
                    <a:gd name="T3" fmla="*/ 0 h 166"/>
                    <a:gd name="T4" fmla="*/ 0 w 141"/>
                    <a:gd name="T5" fmla="*/ 0 h 166"/>
                    <a:gd name="T6" fmla="*/ 0 w 141"/>
                    <a:gd name="T7" fmla="*/ 0 h 166"/>
                    <a:gd name="T8" fmla="*/ 0 w 141"/>
                    <a:gd name="T9" fmla="*/ 0 h 166"/>
                    <a:gd name="T10" fmla="*/ 0 w 141"/>
                    <a:gd name="T11" fmla="*/ 0 h 166"/>
                    <a:gd name="T12" fmla="*/ 0 w 141"/>
                    <a:gd name="T13" fmla="*/ 0 h 166"/>
                    <a:gd name="T14" fmla="*/ 0 60000 65536"/>
                    <a:gd name="T15" fmla="*/ 0 60000 65536"/>
                    <a:gd name="T16" fmla="*/ 0 60000 65536"/>
                    <a:gd name="T17" fmla="*/ 0 60000 65536"/>
                    <a:gd name="T18" fmla="*/ 0 60000 65536"/>
                    <a:gd name="T19" fmla="*/ 0 60000 65536"/>
                    <a:gd name="T20" fmla="*/ 0 60000 65536"/>
                    <a:gd name="T21" fmla="*/ 0 w 141"/>
                    <a:gd name="T22" fmla="*/ 0 h 166"/>
                    <a:gd name="T23" fmla="*/ 141 w 141"/>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66">
                      <a:moveTo>
                        <a:pt x="71" y="0"/>
                      </a:moveTo>
                      <a:lnTo>
                        <a:pt x="0" y="48"/>
                      </a:lnTo>
                      <a:lnTo>
                        <a:pt x="9" y="148"/>
                      </a:lnTo>
                      <a:lnTo>
                        <a:pt x="84" y="166"/>
                      </a:lnTo>
                      <a:lnTo>
                        <a:pt x="141" y="144"/>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83"/>
                <p:cNvSpPr>
                  <a:spLocks/>
                </p:cNvSpPr>
                <p:nvPr/>
              </p:nvSpPr>
              <p:spPr bwMode="auto">
                <a:xfrm>
                  <a:off x="4091" y="3314"/>
                  <a:ext cx="11" cy="15"/>
                </a:xfrm>
                <a:custGeom>
                  <a:avLst/>
                  <a:gdLst>
                    <a:gd name="T0" fmla="*/ 0 w 46"/>
                    <a:gd name="T1" fmla="*/ 0 h 59"/>
                    <a:gd name="T2" fmla="*/ 0 w 46"/>
                    <a:gd name="T3" fmla="*/ 0 h 59"/>
                    <a:gd name="T4" fmla="*/ 0 w 46"/>
                    <a:gd name="T5" fmla="*/ 0 h 59"/>
                    <a:gd name="T6" fmla="*/ 0 w 46"/>
                    <a:gd name="T7" fmla="*/ 0 h 59"/>
                    <a:gd name="T8" fmla="*/ 0 w 46"/>
                    <a:gd name="T9" fmla="*/ 0 h 59"/>
                    <a:gd name="T10" fmla="*/ 0 w 46"/>
                    <a:gd name="T11" fmla="*/ 0 h 59"/>
                    <a:gd name="T12" fmla="*/ 0 w 46"/>
                    <a:gd name="T13" fmla="*/ 0 h 59"/>
                    <a:gd name="T14" fmla="*/ 0 60000 65536"/>
                    <a:gd name="T15" fmla="*/ 0 60000 65536"/>
                    <a:gd name="T16" fmla="*/ 0 60000 65536"/>
                    <a:gd name="T17" fmla="*/ 0 60000 65536"/>
                    <a:gd name="T18" fmla="*/ 0 60000 65536"/>
                    <a:gd name="T19" fmla="*/ 0 60000 65536"/>
                    <a:gd name="T20" fmla="*/ 0 60000 65536"/>
                    <a:gd name="T21" fmla="*/ 0 w 46"/>
                    <a:gd name="T22" fmla="*/ 0 h 59"/>
                    <a:gd name="T23" fmla="*/ 46 w 4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9">
                      <a:moveTo>
                        <a:pt x="23" y="0"/>
                      </a:moveTo>
                      <a:lnTo>
                        <a:pt x="0" y="24"/>
                      </a:lnTo>
                      <a:lnTo>
                        <a:pt x="19" y="57"/>
                      </a:lnTo>
                      <a:lnTo>
                        <a:pt x="36" y="59"/>
                      </a:lnTo>
                      <a:lnTo>
                        <a:pt x="46" y="21"/>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84"/>
                <p:cNvSpPr>
                  <a:spLocks/>
                </p:cNvSpPr>
                <p:nvPr/>
              </p:nvSpPr>
              <p:spPr bwMode="auto">
                <a:xfrm>
                  <a:off x="4001" y="2803"/>
                  <a:ext cx="222" cy="40"/>
                </a:xfrm>
                <a:custGeom>
                  <a:avLst/>
                  <a:gdLst>
                    <a:gd name="T0" fmla="*/ 0 w 885"/>
                    <a:gd name="T1" fmla="*/ 0 h 162"/>
                    <a:gd name="T2" fmla="*/ 0 w 885"/>
                    <a:gd name="T3" fmla="*/ 0 h 162"/>
                    <a:gd name="T4" fmla="*/ 0 w 885"/>
                    <a:gd name="T5" fmla="*/ 0 h 162"/>
                    <a:gd name="T6" fmla="*/ 0 w 885"/>
                    <a:gd name="T7" fmla="*/ 0 h 162"/>
                    <a:gd name="T8" fmla="*/ 0 w 885"/>
                    <a:gd name="T9" fmla="*/ 0 h 162"/>
                    <a:gd name="T10" fmla="*/ 0 w 885"/>
                    <a:gd name="T11" fmla="*/ 0 h 162"/>
                    <a:gd name="T12" fmla="*/ 0 w 885"/>
                    <a:gd name="T13" fmla="*/ 0 h 162"/>
                    <a:gd name="T14" fmla="*/ 0 w 885"/>
                    <a:gd name="T15" fmla="*/ 0 h 162"/>
                    <a:gd name="T16" fmla="*/ 0 w 885"/>
                    <a:gd name="T17" fmla="*/ 0 h 162"/>
                    <a:gd name="T18" fmla="*/ 0 w 885"/>
                    <a:gd name="T19" fmla="*/ 0 h 162"/>
                    <a:gd name="T20" fmla="*/ 0 w 885"/>
                    <a:gd name="T21" fmla="*/ 0 h 162"/>
                    <a:gd name="T22" fmla="*/ 0 w 885"/>
                    <a:gd name="T23" fmla="*/ 0 h 162"/>
                    <a:gd name="T24" fmla="*/ 0 w 885"/>
                    <a:gd name="T25" fmla="*/ 0 h 162"/>
                    <a:gd name="T26" fmla="*/ 0 w 885"/>
                    <a:gd name="T27" fmla="*/ 0 h 162"/>
                    <a:gd name="T28" fmla="*/ 0 w 885"/>
                    <a:gd name="T29" fmla="*/ 0 h 162"/>
                    <a:gd name="T30" fmla="*/ 0 w 885"/>
                    <a:gd name="T31" fmla="*/ 0 h 162"/>
                    <a:gd name="T32" fmla="*/ 0 w 885"/>
                    <a:gd name="T33" fmla="*/ 0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5"/>
                    <a:gd name="T52" fmla="*/ 0 h 162"/>
                    <a:gd name="T53" fmla="*/ 885 w 885"/>
                    <a:gd name="T54" fmla="*/ 162 h 1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5" h="162">
                      <a:moveTo>
                        <a:pt x="0" y="145"/>
                      </a:moveTo>
                      <a:lnTo>
                        <a:pt x="122" y="115"/>
                      </a:lnTo>
                      <a:lnTo>
                        <a:pt x="39" y="33"/>
                      </a:lnTo>
                      <a:lnTo>
                        <a:pt x="297" y="90"/>
                      </a:lnTo>
                      <a:lnTo>
                        <a:pt x="256" y="0"/>
                      </a:lnTo>
                      <a:lnTo>
                        <a:pt x="450" y="43"/>
                      </a:lnTo>
                      <a:lnTo>
                        <a:pt x="655" y="39"/>
                      </a:lnTo>
                      <a:lnTo>
                        <a:pt x="885" y="125"/>
                      </a:lnTo>
                      <a:lnTo>
                        <a:pt x="559" y="66"/>
                      </a:lnTo>
                      <a:lnTo>
                        <a:pt x="596" y="105"/>
                      </a:lnTo>
                      <a:lnTo>
                        <a:pt x="322" y="39"/>
                      </a:lnTo>
                      <a:lnTo>
                        <a:pt x="359" y="105"/>
                      </a:lnTo>
                      <a:lnTo>
                        <a:pt x="458" y="162"/>
                      </a:lnTo>
                      <a:lnTo>
                        <a:pt x="177" y="96"/>
                      </a:lnTo>
                      <a:lnTo>
                        <a:pt x="217" y="142"/>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85"/>
                <p:cNvSpPr>
                  <a:spLocks/>
                </p:cNvSpPr>
                <p:nvPr/>
              </p:nvSpPr>
              <p:spPr bwMode="auto">
                <a:xfrm>
                  <a:off x="3887" y="3015"/>
                  <a:ext cx="501" cy="99"/>
                </a:xfrm>
                <a:custGeom>
                  <a:avLst/>
                  <a:gdLst>
                    <a:gd name="T0" fmla="*/ 0 w 2005"/>
                    <a:gd name="T1" fmla="*/ 0 h 396"/>
                    <a:gd name="T2" fmla="*/ 0 w 2005"/>
                    <a:gd name="T3" fmla="*/ 0 h 396"/>
                    <a:gd name="T4" fmla="*/ 0 w 2005"/>
                    <a:gd name="T5" fmla="*/ 0 h 396"/>
                    <a:gd name="T6" fmla="*/ 0 w 2005"/>
                    <a:gd name="T7" fmla="*/ 0 h 396"/>
                    <a:gd name="T8" fmla="*/ 0 w 2005"/>
                    <a:gd name="T9" fmla="*/ 0 h 396"/>
                    <a:gd name="T10" fmla="*/ 0 w 2005"/>
                    <a:gd name="T11" fmla="*/ 0 h 396"/>
                    <a:gd name="T12" fmla="*/ 0 w 2005"/>
                    <a:gd name="T13" fmla="*/ 0 h 396"/>
                    <a:gd name="T14" fmla="*/ 0 w 2005"/>
                    <a:gd name="T15" fmla="*/ 0 h 396"/>
                    <a:gd name="T16" fmla="*/ 0 w 2005"/>
                    <a:gd name="T17" fmla="*/ 0 h 396"/>
                    <a:gd name="T18" fmla="*/ 0 w 2005"/>
                    <a:gd name="T19" fmla="*/ 0 h 396"/>
                    <a:gd name="T20" fmla="*/ 0 w 2005"/>
                    <a:gd name="T21" fmla="*/ 0 h 396"/>
                    <a:gd name="T22" fmla="*/ 0 w 2005"/>
                    <a:gd name="T23" fmla="*/ 0 h 396"/>
                    <a:gd name="T24" fmla="*/ 0 w 2005"/>
                    <a:gd name="T25" fmla="*/ 0 h 396"/>
                    <a:gd name="T26" fmla="*/ 0 w 2005"/>
                    <a:gd name="T27" fmla="*/ 0 h 396"/>
                    <a:gd name="T28" fmla="*/ 0 w 2005"/>
                    <a:gd name="T29" fmla="*/ 0 h 396"/>
                    <a:gd name="T30" fmla="*/ 0 w 2005"/>
                    <a:gd name="T31" fmla="*/ 0 h 396"/>
                    <a:gd name="T32" fmla="*/ 0 w 2005"/>
                    <a:gd name="T33" fmla="*/ 0 h 396"/>
                    <a:gd name="T34" fmla="*/ 0 w 2005"/>
                    <a:gd name="T35" fmla="*/ 0 h 396"/>
                    <a:gd name="T36" fmla="*/ 0 w 2005"/>
                    <a:gd name="T37" fmla="*/ 0 h 396"/>
                    <a:gd name="T38" fmla="*/ 0 w 2005"/>
                    <a:gd name="T39" fmla="*/ 0 h 396"/>
                    <a:gd name="T40" fmla="*/ 0 w 2005"/>
                    <a:gd name="T41" fmla="*/ 0 h 396"/>
                    <a:gd name="T42" fmla="*/ 0 w 2005"/>
                    <a:gd name="T43" fmla="*/ 0 h 396"/>
                    <a:gd name="T44" fmla="*/ 0 w 2005"/>
                    <a:gd name="T45" fmla="*/ 0 h 396"/>
                    <a:gd name="T46" fmla="*/ 0 w 2005"/>
                    <a:gd name="T47" fmla="*/ 0 h 396"/>
                    <a:gd name="T48" fmla="*/ 0 w 2005"/>
                    <a:gd name="T49" fmla="*/ 0 h 396"/>
                    <a:gd name="T50" fmla="*/ 0 w 2005"/>
                    <a:gd name="T51" fmla="*/ 0 h 396"/>
                    <a:gd name="T52" fmla="*/ 0 w 2005"/>
                    <a:gd name="T53" fmla="*/ 0 h 396"/>
                    <a:gd name="T54" fmla="*/ 0 w 2005"/>
                    <a:gd name="T55" fmla="*/ 0 h 396"/>
                    <a:gd name="T56" fmla="*/ 0 w 2005"/>
                    <a:gd name="T57" fmla="*/ 0 h 396"/>
                    <a:gd name="T58" fmla="*/ 0 w 2005"/>
                    <a:gd name="T59" fmla="*/ 0 h 396"/>
                    <a:gd name="T60" fmla="*/ 0 w 2005"/>
                    <a:gd name="T61" fmla="*/ 0 h 396"/>
                    <a:gd name="T62" fmla="*/ 0 w 2005"/>
                    <a:gd name="T63" fmla="*/ 0 h 396"/>
                    <a:gd name="T64" fmla="*/ 0 w 2005"/>
                    <a:gd name="T65" fmla="*/ 0 h 396"/>
                    <a:gd name="T66" fmla="*/ 0 w 2005"/>
                    <a:gd name="T67" fmla="*/ 0 h 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5"/>
                    <a:gd name="T103" fmla="*/ 0 h 396"/>
                    <a:gd name="T104" fmla="*/ 2005 w 2005"/>
                    <a:gd name="T105" fmla="*/ 396 h 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5" h="396">
                      <a:moveTo>
                        <a:pt x="0" y="0"/>
                      </a:moveTo>
                      <a:lnTo>
                        <a:pt x="142" y="43"/>
                      </a:lnTo>
                      <a:lnTo>
                        <a:pt x="375" y="53"/>
                      </a:lnTo>
                      <a:lnTo>
                        <a:pt x="287" y="92"/>
                      </a:lnTo>
                      <a:lnTo>
                        <a:pt x="398" y="105"/>
                      </a:lnTo>
                      <a:lnTo>
                        <a:pt x="559" y="105"/>
                      </a:lnTo>
                      <a:lnTo>
                        <a:pt x="487" y="172"/>
                      </a:lnTo>
                      <a:lnTo>
                        <a:pt x="615" y="208"/>
                      </a:lnTo>
                      <a:lnTo>
                        <a:pt x="536" y="231"/>
                      </a:lnTo>
                      <a:lnTo>
                        <a:pt x="718" y="241"/>
                      </a:lnTo>
                      <a:lnTo>
                        <a:pt x="685" y="297"/>
                      </a:lnTo>
                      <a:lnTo>
                        <a:pt x="938" y="270"/>
                      </a:lnTo>
                      <a:lnTo>
                        <a:pt x="1093" y="274"/>
                      </a:lnTo>
                      <a:lnTo>
                        <a:pt x="982" y="336"/>
                      </a:lnTo>
                      <a:lnTo>
                        <a:pt x="1363" y="313"/>
                      </a:lnTo>
                      <a:lnTo>
                        <a:pt x="1277" y="360"/>
                      </a:lnTo>
                      <a:lnTo>
                        <a:pt x="1580" y="327"/>
                      </a:lnTo>
                      <a:lnTo>
                        <a:pt x="2005" y="237"/>
                      </a:lnTo>
                      <a:lnTo>
                        <a:pt x="1611" y="396"/>
                      </a:lnTo>
                      <a:lnTo>
                        <a:pt x="1050" y="396"/>
                      </a:lnTo>
                      <a:lnTo>
                        <a:pt x="1186" y="350"/>
                      </a:lnTo>
                      <a:lnTo>
                        <a:pt x="922" y="360"/>
                      </a:lnTo>
                      <a:lnTo>
                        <a:pt x="990" y="297"/>
                      </a:lnTo>
                      <a:lnTo>
                        <a:pt x="625" y="333"/>
                      </a:lnTo>
                      <a:lnTo>
                        <a:pt x="662" y="257"/>
                      </a:lnTo>
                      <a:lnTo>
                        <a:pt x="412" y="247"/>
                      </a:lnTo>
                      <a:lnTo>
                        <a:pt x="454" y="208"/>
                      </a:lnTo>
                      <a:lnTo>
                        <a:pt x="356" y="169"/>
                      </a:lnTo>
                      <a:lnTo>
                        <a:pt x="468" y="129"/>
                      </a:lnTo>
                      <a:lnTo>
                        <a:pt x="178" y="122"/>
                      </a:lnTo>
                      <a:lnTo>
                        <a:pt x="257" y="63"/>
                      </a:lnTo>
                      <a:lnTo>
                        <a:pt x="105"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86"/>
                <p:cNvSpPr>
                  <a:spLocks/>
                </p:cNvSpPr>
                <p:nvPr/>
              </p:nvSpPr>
              <p:spPr bwMode="auto">
                <a:xfrm>
                  <a:off x="4053" y="2928"/>
                  <a:ext cx="153" cy="68"/>
                </a:xfrm>
                <a:custGeom>
                  <a:avLst/>
                  <a:gdLst>
                    <a:gd name="T0" fmla="*/ 0 w 612"/>
                    <a:gd name="T1" fmla="*/ 0 h 270"/>
                    <a:gd name="T2" fmla="*/ 0 w 612"/>
                    <a:gd name="T3" fmla="*/ 0 h 270"/>
                    <a:gd name="T4" fmla="*/ 0 w 612"/>
                    <a:gd name="T5" fmla="*/ 0 h 270"/>
                    <a:gd name="T6" fmla="*/ 0 w 612"/>
                    <a:gd name="T7" fmla="*/ 0 h 270"/>
                    <a:gd name="T8" fmla="*/ 0 w 612"/>
                    <a:gd name="T9" fmla="*/ 0 h 270"/>
                    <a:gd name="T10" fmla="*/ 0 w 612"/>
                    <a:gd name="T11" fmla="*/ 0 h 270"/>
                    <a:gd name="T12" fmla="*/ 0 w 612"/>
                    <a:gd name="T13" fmla="*/ 0 h 270"/>
                    <a:gd name="T14" fmla="*/ 0 w 612"/>
                    <a:gd name="T15" fmla="*/ 0 h 270"/>
                    <a:gd name="T16" fmla="*/ 0 w 612"/>
                    <a:gd name="T17" fmla="*/ 0 h 270"/>
                    <a:gd name="T18" fmla="*/ 0 w 612"/>
                    <a:gd name="T19" fmla="*/ 0 h 270"/>
                    <a:gd name="T20" fmla="*/ 0 w 612"/>
                    <a:gd name="T21" fmla="*/ 0 h 270"/>
                    <a:gd name="T22" fmla="*/ 0 w 612"/>
                    <a:gd name="T23" fmla="*/ 0 h 270"/>
                    <a:gd name="T24" fmla="*/ 0 w 612"/>
                    <a:gd name="T25" fmla="*/ 0 h 270"/>
                    <a:gd name="T26" fmla="*/ 0 w 612"/>
                    <a:gd name="T27" fmla="*/ 0 h 270"/>
                    <a:gd name="T28" fmla="*/ 0 w 612"/>
                    <a:gd name="T29" fmla="*/ 0 h 270"/>
                    <a:gd name="T30" fmla="*/ 0 w 612"/>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2"/>
                    <a:gd name="T49" fmla="*/ 0 h 270"/>
                    <a:gd name="T50" fmla="*/ 612 w 612"/>
                    <a:gd name="T51" fmla="*/ 270 h 2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2" h="270">
                      <a:moveTo>
                        <a:pt x="484" y="53"/>
                      </a:moveTo>
                      <a:lnTo>
                        <a:pt x="383" y="0"/>
                      </a:lnTo>
                      <a:lnTo>
                        <a:pt x="402" y="40"/>
                      </a:lnTo>
                      <a:lnTo>
                        <a:pt x="300" y="40"/>
                      </a:lnTo>
                      <a:lnTo>
                        <a:pt x="224" y="80"/>
                      </a:lnTo>
                      <a:lnTo>
                        <a:pt x="115" y="73"/>
                      </a:lnTo>
                      <a:lnTo>
                        <a:pt x="46" y="69"/>
                      </a:lnTo>
                      <a:lnTo>
                        <a:pt x="105" y="156"/>
                      </a:lnTo>
                      <a:lnTo>
                        <a:pt x="0" y="181"/>
                      </a:lnTo>
                      <a:lnTo>
                        <a:pt x="154" y="230"/>
                      </a:lnTo>
                      <a:lnTo>
                        <a:pt x="63" y="270"/>
                      </a:lnTo>
                      <a:lnTo>
                        <a:pt x="465" y="218"/>
                      </a:lnTo>
                      <a:lnTo>
                        <a:pt x="402" y="123"/>
                      </a:lnTo>
                      <a:lnTo>
                        <a:pt x="612" y="119"/>
                      </a:lnTo>
                      <a:lnTo>
                        <a:pt x="484" y="5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87"/>
                <p:cNvSpPr>
                  <a:spLocks/>
                </p:cNvSpPr>
                <p:nvPr/>
              </p:nvSpPr>
              <p:spPr bwMode="auto">
                <a:xfrm>
                  <a:off x="4065" y="2936"/>
                  <a:ext cx="306" cy="75"/>
                </a:xfrm>
                <a:custGeom>
                  <a:avLst/>
                  <a:gdLst>
                    <a:gd name="T0" fmla="*/ 0 w 1222"/>
                    <a:gd name="T1" fmla="*/ 0 h 299"/>
                    <a:gd name="T2" fmla="*/ 0 w 1222"/>
                    <a:gd name="T3" fmla="*/ 0 h 299"/>
                    <a:gd name="T4" fmla="*/ 0 w 1222"/>
                    <a:gd name="T5" fmla="*/ 0 h 299"/>
                    <a:gd name="T6" fmla="*/ 0 w 1222"/>
                    <a:gd name="T7" fmla="*/ 0 h 299"/>
                    <a:gd name="T8" fmla="*/ 0 w 1222"/>
                    <a:gd name="T9" fmla="*/ 0 h 299"/>
                    <a:gd name="T10" fmla="*/ 0 w 1222"/>
                    <a:gd name="T11" fmla="*/ 0 h 299"/>
                    <a:gd name="T12" fmla="*/ 0 w 1222"/>
                    <a:gd name="T13" fmla="*/ 0 h 299"/>
                    <a:gd name="T14" fmla="*/ 0 w 1222"/>
                    <a:gd name="T15" fmla="*/ 0 h 299"/>
                    <a:gd name="T16" fmla="*/ 0 w 1222"/>
                    <a:gd name="T17" fmla="*/ 0 h 299"/>
                    <a:gd name="T18" fmla="*/ 0 w 1222"/>
                    <a:gd name="T19" fmla="*/ 0 h 299"/>
                    <a:gd name="T20" fmla="*/ 0 w 1222"/>
                    <a:gd name="T21" fmla="*/ 0 h 299"/>
                    <a:gd name="T22" fmla="*/ 0 w 1222"/>
                    <a:gd name="T23" fmla="*/ 0 h 299"/>
                    <a:gd name="T24" fmla="*/ 0 w 1222"/>
                    <a:gd name="T25" fmla="*/ 0 h 299"/>
                    <a:gd name="T26" fmla="*/ 0 w 1222"/>
                    <a:gd name="T27" fmla="*/ 0 h 299"/>
                    <a:gd name="T28" fmla="*/ 0 w 1222"/>
                    <a:gd name="T29" fmla="*/ 0 h 299"/>
                    <a:gd name="T30" fmla="*/ 0 w 1222"/>
                    <a:gd name="T31" fmla="*/ 0 h 299"/>
                    <a:gd name="T32" fmla="*/ 0 w 1222"/>
                    <a:gd name="T33" fmla="*/ 0 h 299"/>
                    <a:gd name="T34" fmla="*/ 0 w 1222"/>
                    <a:gd name="T35" fmla="*/ 0 h 299"/>
                    <a:gd name="T36" fmla="*/ 0 w 1222"/>
                    <a:gd name="T37" fmla="*/ 0 h 299"/>
                    <a:gd name="T38" fmla="*/ 0 w 1222"/>
                    <a:gd name="T39" fmla="*/ 0 h 299"/>
                    <a:gd name="T40" fmla="*/ 0 w 1222"/>
                    <a:gd name="T41" fmla="*/ 0 h 299"/>
                    <a:gd name="T42" fmla="*/ 0 w 1222"/>
                    <a:gd name="T43" fmla="*/ 0 h 299"/>
                    <a:gd name="T44" fmla="*/ 0 w 1222"/>
                    <a:gd name="T45" fmla="*/ 0 h 299"/>
                    <a:gd name="T46" fmla="*/ 0 w 1222"/>
                    <a:gd name="T47" fmla="*/ 0 h 299"/>
                    <a:gd name="T48" fmla="*/ 0 w 1222"/>
                    <a:gd name="T49" fmla="*/ 0 h 299"/>
                    <a:gd name="T50" fmla="*/ 0 w 1222"/>
                    <a:gd name="T51" fmla="*/ 0 h 299"/>
                    <a:gd name="T52" fmla="*/ 0 w 1222"/>
                    <a:gd name="T53" fmla="*/ 0 h 299"/>
                    <a:gd name="T54" fmla="*/ 0 w 1222"/>
                    <a:gd name="T55" fmla="*/ 0 h 299"/>
                    <a:gd name="T56" fmla="*/ 0 w 1222"/>
                    <a:gd name="T57" fmla="*/ 0 h 299"/>
                    <a:gd name="T58" fmla="*/ 0 w 1222"/>
                    <a:gd name="T59" fmla="*/ 0 h 299"/>
                    <a:gd name="T60" fmla="*/ 0 w 1222"/>
                    <a:gd name="T61" fmla="*/ 0 h 299"/>
                    <a:gd name="T62" fmla="*/ 0 w 1222"/>
                    <a:gd name="T63" fmla="*/ 0 h 299"/>
                    <a:gd name="T64" fmla="*/ 0 w 1222"/>
                    <a:gd name="T65" fmla="*/ 0 h 299"/>
                    <a:gd name="T66" fmla="*/ 0 w 1222"/>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2"/>
                    <a:gd name="T103" fmla="*/ 0 h 299"/>
                    <a:gd name="T104" fmla="*/ 1222 w 1222"/>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2" h="299">
                      <a:moveTo>
                        <a:pt x="1049" y="199"/>
                      </a:moveTo>
                      <a:lnTo>
                        <a:pt x="909" y="274"/>
                      </a:lnTo>
                      <a:lnTo>
                        <a:pt x="730" y="299"/>
                      </a:lnTo>
                      <a:lnTo>
                        <a:pt x="805" y="244"/>
                      </a:lnTo>
                      <a:lnTo>
                        <a:pt x="636" y="284"/>
                      </a:lnTo>
                      <a:lnTo>
                        <a:pt x="403" y="279"/>
                      </a:lnTo>
                      <a:lnTo>
                        <a:pt x="531" y="239"/>
                      </a:lnTo>
                      <a:lnTo>
                        <a:pt x="398" y="230"/>
                      </a:lnTo>
                      <a:lnTo>
                        <a:pt x="25" y="239"/>
                      </a:lnTo>
                      <a:lnTo>
                        <a:pt x="189" y="204"/>
                      </a:lnTo>
                      <a:lnTo>
                        <a:pt x="0" y="155"/>
                      </a:lnTo>
                      <a:lnTo>
                        <a:pt x="95" y="135"/>
                      </a:lnTo>
                      <a:lnTo>
                        <a:pt x="45" y="90"/>
                      </a:lnTo>
                      <a:lnTo>
                        <a:pt x="144" y="80"/>
                      </a:lnTo>
                      <a:lnTo>
                        <a:pt x="269" y="110"/>
                      </a:lnTo>
                      <a:lnTo>
                        <a:pt x="214" y="60"/>
                      </a:lnTo>
                      <a:lnTo>
                        <a:pt x="293" y="31"/>
                      </a:lnTo>
                      <a:lnTo>
                        <a:pt x="502" y="65"/>
                      </a:lnTo>
                      <a:lnTo>
                        <a:pt x="383" y="10"/>
                      </a:lnTo>
                      <a:lnTo>
                        <a:pt x="452" y="0"/>
                      </a:lnTo>
                      <a:lnTo>
                        <a:pt x="616" y="55"/>
                      </a:lnTo>
                      <a:lnTo>
                        <a:pt x="596" y="10"/>
                      </a:lnTo>
                      <a:lnTo>
                        <a:pt x="745" y="70"/>
                      </a:lnTo>
                      <a:lnTo>
                        <a:pt x="844" y="110"/>
                      </a:lnTo>
                      <a:lnTo>
                        <a:pt x="1043" y="114"/>
                      </a:lnTo>
                      <a:lnTo>
                        <a:pt x="914" y="155"/>
                      </a:lnTo>
                      <a:lnTo>
                        <a:pt x="691" y="145"/>
                      </a:lnTo>
                      <a:lnTo>
                        <a:pt x="393" y="129"/>
                      </a:lnTo>
                      <a:lnTo>
                        <a:pt x="790" y="194"/>
                      </a:lnTo>
                      <a:lnTo>
                        <a:pt x="953" y="204"/>
                      </a:lnTo>
                      <a:lnTo>
                        <a:pt x="1083" y="165"/>
                      </a:lnTo>
                      <a:lnTo>
                        <a:pt x="1222" y="239"/>
                      </a:lnTo>
                      <a:lnTo>
                        <a:pt x="1049" y="1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188"/>
                <p:cNvSpPr>
                  <a:spLocks/>
                </p:cNvSpPr>
                <p:nvPr/>
              </p:nvSpPr>
              <p:spPr bwMode="auto">
                <a:xfrm>
                  <a:off x="4345" y="2858"/>
                  <a:ext cx="179" cy="190"/>
                </a:xfrm>
                <a:custGeom>
                  <a:avLst/>
                  <a:gdLst>
                    <a:gd name="T0" fmla="*/ 0 w 718"/>
                    <a:gd name="T1" fmla="*/ 0 h 758"/>
                    <a:gd name="T2" fmla="*/ 0 w 718"/>
                    <a:gd name="T3" fmla="*/ 0 h 758"/>
                    <a:gd name="T4" fmla="*/ 0 w 718"/>
                    <a:gd name="T5" fmla="*/ 0 h 758"/>
                    <a:gd name="T6" fmla="*/ 0 w 718"/>
                    <a:gd name="T7" fmla="*/ 0 h 758"/>
                    <a:gd name="T8" fmla="*/ 0 w 718"/>
                    <a:gd name="T9" fmla="*/ 0 h 758"/>
                    <a:gd name="T10" fmla="*/ 0 w 718"/>
                    <a:gd name="T11" fmla="*/ 0 h 758"/>
                    <a:gd name="T12" fmla="*/ 0 w 718"/>
                    <a:gd name="T13" fmla="*/ 0 h 758"/>
                    <a:gd name="T14" fmla="*/ 0 w 718"/>
                    <a:gd name="T15" fmla="*/ 0 h 758"/>
                    <a:gd name="T16" fmla="*/ 0 w 718"/>
                    <a:gd name="T17" fmla="*/ 0 h 758"/>
                    <a:gd name="T18" fmla="*/ 0 w 718"/>
                    <a:gd name="T19" fmla="*/ 0 h 758"/>
                    <a:gd name="T20" fmla="*/ 0 w 718"/>
                    <a:gd name="T21" fmla="*/ 0 h 758"/>
                    <a:gd name="T22" fmla="*/ 0 w 718"/>
                    <a:gd name="T23" fmla="*/ 0 h 758"/>
                    <a:gd name="T24" fmla="*/ 0 w 718"/>
                    <a:gd name="T25" fmla="*/ 0 h 758"/>
                    <a:gd name="T26" fmla="*/ 0 w 718"/>
                    <a:gd name="T27" fmla="*/ 0 h 758"/>
                    <a:gd name="T28" fmla="*/ 0 w 718"/>
                    <a:gd name="T29" fmla="*/ 0 h 758"/>
                    <a:gd name="T30" fmla="*/ 0 w 718"/>
                    <a:gd name="T31" fmla="*/ 0 h 758"/>
                    <a:gd name="T32" fmla="*/ 0 w 718"/>
                    <a:gd name="T33" fmla="*/ 0 h 758"/>
                    <a:gd name="T34" fmla="*/ 0 w 718"/>
                    <a:gd name="T35" fmla="*/ 0 h 758"/>
                    <a:gd name="T36" fmla="*/ 0 w 718"/>
                    <a:gd name="T37" fmla="*/ 0 h 758"/>
                    <a:gd name="T38" fmla="*/ 0 w 718"/>
                    <a:gd name="T39" fmla="*/ 0 h 758"/>
                    <a:gd name="T40" fmla="*/ 0 w 718"/>
                    <a:gd name="T41" fmla="*/ 0 h 7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8"/>
                    <a:gd name="T64" fmla="*/ 0 h 758"/>
                    <a:gd name="T65" fmla="*/ 718 w 718"/>
                    <a:gd name="T66" fmla="*/ 758 h 7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8" h="758">
                      <a:moveTo>
                        <a:pt x="0" y="0"/>
                      </a:moveTo>
                      <a:lnTo>
                        <a:pt x="94" y="130"/>
                      </a:lnTo>
                      <a:lnTo>
                        <a:pt x="280" y="220"/>
                      </a:lnTo>
                      <a:lnTo>
                        <a:pt x="407" y="308"/>
                      </a:lnTo>
                      <a:lnTo>
                        <a:pt x="488" y="474"/>
                      </a:lnTo>
                      <a:lnTo>
                        <a:pt x="348" y="357"/>
                      </a:lnTo>
                      <a:lnTo>
                        <a:pt x="468" y="494"/>
                      </a:lnTo>
                      <a:lnTo>
                        <a:pt x="571" y="622"/>
                      </a:lnTo>
                      <a:lnTo>
                        <a:pt x="575" y="518"/>
                      </a:lnTo>
                      <a:lnTo>
                        <a:pt x="615" y="688"/>
                      </a:lnTo>
                      <a:lnTo>
                        <a:pt x="668" y="688"/>
                      </a:lnTo>
                      <a:lnTo>
                        <a:pt x="698" y="758"/>
                      </a:lnTo>
                      <a:lnTo>
                        <a:pt x="718" y="612"/>
                      </a:lnTo>
                      <a:lnTo>
                        <a:pt x="658" y="658"/>
                      </a:lnTo>
                      <a:lnTo>
                        <a:pt x="558" y="394"/>
                      </a:lnTo>
                      <a:lnTo>
                        <a:pt x="531" y="498"/>
                      </a:lnTo>
                      <a:lnTo>
                        <a:pt x="431" y="277"/>
                      </a:lnTo>
                      <a:lnTo>
                        <a:pt x="178" y="73"/>
                      </a:lnTo>
                      <a:lnTo>
                        <a:pt x="197" y="161"/>
                      </a:lnTo>
                      <a:lnTo>
                        <a:pt x="0" y="0"/>
                      </a:lnTo>
                      <a:close/>
                    </a:path>
                  </a:pathLst>
                </a:custGeom>
                <a:solidFill>
                  <a:srgbClr val="26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189"/>
                <p:cNvSpPr>
                  <a:spLocks/>
                </p:cNvSpPr>
                <p:nvPr/>
              </p:nvSpPr>
              <p:spPr bwMode="auto">
                <a:xfrm>
                  <a:off x="4239" y="2802"/>
                  <a:ext cx="286" cy="240"/>
                </a:xfrm>
                <a:custGeom>
                  <a:avLst/>
                  <a:gdLst>
                    <a:gd name="T0" fmla="*/ 0 w 1143"/>
                    <a:gd name="T1" fmla="*/ 0 h 959"/>
                    <a:gd name="T2" fmla="*/ 0 w 1143"/>
                    <a:gd name="T3" fmla="*/ 0 h 959"/>
                    <a:gd name="T4" fmla="*/ 0 w 1143"/>
                    <a:gd name="T5" fmla="*/ 0 h 959"/>
                    <a:gd name="T6" fmla="*/ 0 w 1143"/>
                    <a:gd name="T7" fmla="*/ 0 h 959"/>
                    <a:gd name="T8" fmla="*/ 0 w 1143"/>
                    <a:gd name="T9" fmla="*/ 0 h 959"/>
                    <a:gd name="T10" fmla="*/ 0 w 1143"/>
                    <a:gd name="T11" fmla="*/ 0 h 959"/>
                    <a:gd name="T12" fmla="*/ 0 w 1143"/>
                    <a:gd name="T13" fmla="*/ 0 h 959"/>
                    <a:gd name="T14" fmla="*/ 0 w 1143"/>
                    <a:gd name="T15" fmla="*/ 0 h 959"/>
                    <a:gd name="T16" fmla="*/ 0 w 1143"/>
                    <a:gd name="T17" fmla="*/ 0 h 959"/>
                    <a:gd name="T18" fmla="*/ 0 w 1143"/>
                    <a:gd name="T19" fmla="*/ 0 h 959"/>
                    <a:gd name="T20" fmla="*/ 0 w 1143"/>
                    <a:gd name="T21" fmla="*/ 0 h 959"/>
                    <a:gd name="T22" fmla="*/ 0 w 1143"/>
                    <a:gd name="T23" fmla="*/ 0 h 959"/>
                    <a:gd name="T24" fmla="*/ 0 w 1143"/>
                    <a:gd name="T25" fmla="*/ 0 h 959"/>
                    <a:gd name="T26" fmla="*/ 0 w 1143"/>
                    <a:gd name="T27" fmla="*/ 0 h 959"/>
                    <a:gd name="T28" fmla="*/ 0 w 1143"/>
                    <a:gd name="T29" fmla="*/ 0 h 959"/>
                    <a:gd name="T30" fmla="*/ 0 w 1143"/>
                    <a:gd name="T31" fmla="*/ 0 h 959"/>
                    <a:gd name="T32" fmla="*/ 0 w 1143"/>
                    <a:gd name="T33" fmla="*/ 0 h 959"/>
                    <a:gd name="T34" fmla="*/ 0 w 1143"/>
                    <a:gd name="T35" fmla="*/ 0 h 959"/>
                    <a:gd name="T36" fmla="*/ 0 w 1143"/>
                    <a:gd name="T37" fmla="*/ 0 h 959"/>
                    <a:gd name="T38" fmla="*/ 0 w 1143"/>
                    <a:gd name="T39" fmla="*/ 0 h 959"/>
                    <a:gd name="T40" fmla="*/ 0 w 1143"/>
                    <a:gd name="T41" fmla="*/ 0 h 959"/>
                    <a:gd name="T42" fmla="*/ 0 w 1143"/>
                    <a:gd name="T43" fmla="*/ 0 h 959"/>
                    <a:gd name="T44" fmla="*/ 0 w 1143"/>
                    <a:gd name="T45" fmla="*/ 0 h 959"/>
                    <a:gd name="T46" fmla="*/ 0 w 1143"/>
                    <a:gd name="T47" fmla="*/ 0 h 959"/>
                    <a:gd name="T48" fmla="*/ 0 w 1143"/>
                    <a:gd name="T49" fmla="*/ 0 h 959"/>
                    <a:gd name="T50" fmla="*/ 0 w 1143"/>
                    <a:gd name="T51" fmla="*/ 0 h 959"/>
                    <a:gd name="T52" fmla="*/ 0 w 1143"/>
                    <a:gd name="T53" fmla="*/ 0 h 9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3"/>
                    <a:gd name="T82" fmla="*/ 0 h 959"/>
                    <a:gd name="T83" fmla="*/ 1143 w 1143"/>
                    <a:gd name="T84" fmla="*/ 959 h 9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3" h="959">
                      <a:moveTo>
                        <a:pt x="0" y="0"/>
                      </a:moveTo>
                      <a:lnTo>
                        <a:pt x="243" y="165"/>
                      </a:lnTo>
                      <a:lnTo>
                        <a:pt x="363" y="211"/>
                      </a:lnTo>
                      <a:lnTo>
                        <a:pt x="353" y="145"/>
                      </a:lnTo>
                      <a:lnTo>
                        <a:pt x="478" y="233"/>
                      </a:lnTo>
                      <a:lnTo>
                        <a:pt x="590" y="343"/>
                      </a:lnTo>
                      <a:lnTo>
                        <a:pt x="544" y="233"/>
                      </a:lnTo>
                      <a:lnTo>
                        <a:pt x="685" y="355"/>
                      </a:lnTo>
                      <a:lnTo>
                        <a:pt x="840" y="474"/>
                      </a:lnTo>
                      <a:lnTo>
                        <a:pt x="951" y="660"/>
                      </a:lnTo>
                      <a:lnTo>
                        <a:pt x="965" y="557"/>
                      </a:lnTo>
                      <a:lnTo>
                        <a:pt x="1040" y="718"/>
                      </a:lnTo>
                      <a:lnTo>
                        <a:pt x="1083" y="847"/>
                      </a:lnTo>
                      <a:lnTo>
                        <a:pt x="1143" y="781"/>
                      </a:lnTo>
                      <a:lnTo>
                        <a:pt x="1143" y="959"/>
                      </a:lnTo>
                      <a:lnTo>
                        <a:pt x="1122" y="860"/>
                      </a:lnTo>
                      <a:lnTo>
                        <a:pt x="1074" y="916"/>
                      </a:lnTo>
                      <a:lnTo>
                        <a:pt x="988" y="646"/>
                      </a:lnTo>
                      <a:lnTo>
                        <a:pt x="955" y="767"/>
                      </a:lnTo>
                      <a:lnTo>
                        <a:pt x="837" y="501"/>
                      </a:lnTo>
                      <a:lnTo>
                        <a:pt x="658" y="379"/>
                      </a:lnTo>
                      <a:lnTo>
                        <a:pt x="662" y="425"/>
                      </a:lnTo>
                      <a:lnTo>
                        <a:pt x="398" y="204"/>
                      </a:lnTo>
                      <a:lnTo>
                        <a:pt x="412" y="283"/>
                      </a:lnTo>
                      <a:lnTo>
                        <a:pt x="257" y="2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4" name="Group 124"/>
              <p:cNvGrpSpPr>
                <a:grpSpLocks/>
              </p:cNvGrpSpPr>
              <p:nvPr/>
            </p:nvGrpSpPr>
            <p:grpSpPr bwMode="auto">
              <a:xfrm flipH="1">
                <a:off x="2133600" y="2286000"/>
                <a:ext cx="1897063" cy="1543050"/>
                <a:chOff x="1236" y="1631"/>
                <a:chExt cx="1195" cy="972"/>
              </a:xfrm>
            </p:grpSpPr>
            <p:sp>
              <p:nvSpPr>
                <p:cNvPr id="95" name="Freeform 69"/>
                <p:cNvSpPr>
                  <a:spLocks/>
                </p:cNvSpPr>
                <p:nvPr/>
              </p:nvSpPr>
              <p:spPr bwMode="auto">
                <a:xfrm>
                  <a:off x="1268" y="1631"/>
                  <a:ext cx="933" cy="545"/>
                </a:xfrm>
                <a:custGeom>
                  <a:avLst/>
                  <a:gdLst>
                    <a:gd name="T0" fmla="*/ 892 w 933"/>
                    <a:gd name="T1" fmla="*/ 399 h 545"/>
                    <a:gd name="T2" fmla="*/ 926 w 933"/>
                    <a:gd name="T3" fmla="*/ 348 h 545"/>
                    <a:gd name="T4" fmla="*/ 933 w 933"/>
                    <a:gd name="T5" fmla="*/ 283 h 545"/>
                    <a:gd name="T6" fmla="*/ 907 w 933"/>
                    <a:gd name="T7" fmla="*/ 232 h 545"/>
                    <a:gd name="T8" fmla="*/ 850 w 933"/>
                    <a:gd name="T9" fmla="*/ 218 h 545"/>
                    <a:gd name="T10" fmla="*/ 811 w 933"/>
                    <a:gd name="T11" fmla="*/ 214 h 545"/>
                    <a:gd name="T12" fmla="*/ 792 w 933"/>
                    <a:gd name="T13" fmla="*/ 219 h 545"/>
                    <a:gd name="T14" fmla="*/ 782 w 933"/>
                    <a:gd name="T15" fmla="*/ 235 h 545"/>
                    <a:gd name="T16" fmla="*/ 799 w 933"/>
                    <a:gd name="T17" fmla="*/ 229 h 545"/>
                    <a:gd name="T18" fmla="*/ 823 w 933"/>
                    <a:gd name="T19" fmla="*/ 194 h 545"/>
                    <a:gd name="T20" fmla="*/ 828 w 933"/>
                    <a:gd name="T21" fmla="*/ 162 h 545"/>
                    <a:gd name="T22" fmla="*/ 817 w 933"/>
                    <a:gd name="T23" fmla="*/ 136 h 545"/>
                    <a:gd name="T24" fmla="*/ 795 w 933"/>
                    <a:gd name="T25" fmla="*/ 115 h 545"/>
                    <a:gd name="T26" fmla="*/ 769 w 933"/>
                    <a:gd name="T27" fmla="*/ 104 h 545"/>
                    <a:gd name="T28" fmla="*/ 740 w 933"/>
                    <a:gd name="T29" fmla="*/ 102 h 545"/>
                    <a:gd name="T30" fmla="*/ 714 w 933"/>
                    <a:gd name="T31" fmla="*/ 113 h 545"/>
                    <a:gd name="T32" fmla="*/ 705 w 933"/>
                    <a:gd name="T33" fmla="*/ 93 h 545"/>
                    <a:gd name="T34" fmla="*/ 687 w 933"/>
                    <a:gd name="T35" fmla="*/ 46 h 545"/>
                    <a:gd name="T36" fmla="*/ 648 w 933"/>
                    <a:gd name="T37" fmla="*/ 16 h 545"/>
                    <a:gd name="T38" fmla="*/ 596 w 933"/>
                    <a:gd name="T39" fmla="*/ 3 h 545"/>
                    <a:gd name="T40" fmla="*/ 539 w 933"/>
                    <a:gd name="T41" fmla="*/ 3 h 545"/>
                    <a:gd name="T42" fmla="*/ 485 w 933"/>
                    <a:gd name="T43" fmla="*/ 17 h 545"/>
                    <a:gd name="T44" fmla="*/ 439 w 933"/>
                    <a:gd name="T45" fmla="*/ 45 h 545"/>
                    <a:gd name="T46" fmla="*/ 411 w 933"/>
                    <a:gd name="T47" fmla="*/ 85 h 545"/>
                    <a:gd name="T48" fmla="*/ 389 w 933"/>
                    <a:gd name="T49" fmla="*/ 101 h 545"/>
                    <a:gd name="T50" fmla="*/ 352 w 933"/>
                    <a:gd name="T51" fmla="*/ 109 h 545"/>
                    <a:gd name="T52" fmla="*/ 321 w 933"/>
                    <a:gd name="T53" fmla="*/ 146 h 545"/>
                    <a:gd name="T54" fmla="*/ 317 w 933"/>
                    <a:gd name="T55" fmla="*/ 202 h 545"/>
                    <a:gd name="T56" fmla="*/ 313 w 933"/>
                    <a:gd name="T57" fmla="*/ 218 h 545"/>
                    <a:gd name="T58" fmla="*/ 278 w 933"/>
                    <a:gd name="T59" fmla="*/ 194 h 545"/>
                    <a:gd name="T60" fmla="*/ 242 w 933"/>
                    <a:gd name="T61" fmla="*/ 179 h 545"/>
                    <a:gd name="T62" fmla="*/ 209 w 933"/>
                    <a:gd name="T63" fmla="*/ 175 h 545"/>
                    <a:gd name="T64" fmla="*/ 180 w 933"/>
                    <a:gd name="T65" fmla="*/ 182 h 545"/>
                    <a:gd name="T66" fmla="*/ 157 w 933"/>
                    <a:gd name="T67" fmla="*/ 198 h 545"/>
                    <a:gd name="T68" fmla="*/ 142 w 933"/>
                    <a:gd name="T69" fmla="*/ 225 h 545"/>
                    <a:gd name="T70" fmla="*/ 139 w 933"/>
                    <a:gd name="T71" fmla="*/ 263 h 545"/>
                    <a:gd name="T72" fmla="*/ 105 w 933"/>
                    <a:gd name="T73" fmla="*/ 283 h 545"/>
                    <a:gd name="T74" fmla="*/ 49 w 933"/>
                    <a:gd name="T75" fmla="*/ 300 h 545"/>
                    <a:gd name="T76" fmla="*/ 15 w 933"/>
                    <a:gd name="T77" fmla="*/ 334 h 545"/>
                    <a:gd name="T78" fmla="*/ 1 w 933"/>
                    <a:gd name="T79" fmla="*/ 377 h 545"/>
                    <a:gd name="T80" fmla="*/ 3 w 933"/>
                    <a:gd name="T81" fmla="*/ 425 h 545"/>
                    <a:gd name="T82" fmla="*/ 21 w 933"/>
                    <a:gd name="T83" fmla="*/ 467 h 545"/>
                    <a:gd name="T84" fmla="*/ 53 w 933"/>
                    <a:gd name="T85" fmla="*/ 498 h 545"/>
                    <a:gd name="T86" fmla="*/ 95 w 933"/>
                    <a:gd name="T87" fmla="*/ 510 h 545"/>
                    <a:gd name="T88" fmla="*/ 133 w 933"/>
                    <a:gd name="T89" fmla="*/ 518 h 545"/>
                    <a:gd name="T90" fmla="*/ 164 w 933"/>
                    <a:gd name="T91" fmla="*/ 533 h 545"/>
                    <a:gd name="T92" fmla="*/ 203 w 933"/>
                    <a:gd name="T93" fmla="*/ 542 h 545"/>
                    <a:gd name="T94" fmla="*/ 244 w 933"/>
                    <a:gd name="T95" fmla="*/ 545 h 545"/>
                    <a:gd name="T96" fmla="*/ 285 w 933"/>
                    <a:gd name="T97" fmla="*/ 544 h 545"/>
                    <a:gd name="T98" fmla="*/ 325 w 933"/>
                    <a:gd name="T99" fmla="*/ 538 h 545"/>
                    <a:gd name="T100" fmla="*/ 358 w 933"/>
                    <a:gd name="T101" fmla="*/ 529 h 545"/>
                    <a:gd name="T102" fmla="*/ 383 w 933"/>
                    <a:gd name="T103" fmla="*/ 516 h 545"/>
                    <a:gd name="T104" fmla="*/ 411 w 933"/>
                    <a:gd name="T105" fmla="*/ 510 h 545"/>
                    <a:gd name="T106" fmla="*/ 475 w 933"/>
                    <a:gd name="T107" fmla="*/ 516 h 545"/>
                    <a:gd name="T108" fmla="*/ 562 w 933"/>
                    <a:gd name="T109" fmla="*/ 524 h 545"/>
                    <a:gd name="T110" fmla="*/ 660 w 933"/>
                    <a:gd name="T111" fmla="*/ 529 h 545"/>
                    <a:gd name="T112" fmla="*/ 754 w 933"/>
                    <a:gd name="T113" fmla="*/ 527 h 545"/>
                    <a:gd name="T114" fmla="*/ 832 w 933"/>
                    <a:gd name="T115" fmla="*/ 515 h 545"/>
                    <a:gd name="T116" fmla="*/ 879 w 933"/>
                    <a:gd name="T117" fmla="*/ 489 h 545"/>
                    <a:gd name="T118" fmla="*/ 884 w 933"/>
                    <a:gd name="T119" fmla="*/ 441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3"/>
                    <a:gd name="T181" fmla="*/ 0 h 545"/>
                    <a:gd name="T182" fmla="*/ 933 w 933"/>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3" h="545">
                      <a:moveTo>
                        <a:pt x="866" y="410"/>
                      </a:moveTo>
                      <a:lnTo>
                        <a:pt x="892" y="399"/>
                      </a:lnTo>
                      <a:lnTo>
                        <a:pt x="911" y="377"/>
                      </a:lnTo>
                      <a:lnTo>
                        <a:pt x="926" y="348"/>
                      </a:lnTo>
                      <a:lnTo>
                        <a:pt x="933" y="316"/>
                      </a:lnTo>
                      <a:lnTo>
                        <a:pt x="933" y="283"/>
                      </a:lnTo>
                      <a:lnTo>
                        <a:pt x="925" y="254"/>
                      </a:lnTo>
                      <a:lnTo>
                        <a:pt x="907" y="232"/>
                      </a:lnTo>
                      <a:lnTo>
                        <a:pt x="879" y="221"/>
                      </a:lnTo>
                      <a:lnTo>
                        <a:pt x="850" y="218"/>
                      </a:lnTo>
                      <a:lnTo>
                        <a:pt x="828" y="215"/>
                      </a:lnTo>
                      <a:lnTo>
                        <a:pt x="811" y="214"/>
                      </a:lnTo>
                      <a:lnTo>
                        <a:pt x="800" y="215"/>
                      </a:lnTo>
                      <a:lnTo>
                        <a:pt x="792" y="219"/>
                      </a:lnTo>
                      <a:lnTo>
                        <a:pt x="787" y="225"/>
                      </a:lnTo>
                      <a:lnTo>
                        <a:pt x="782" y="235"/>
                      </a:lnTo>
                      <a:lnTo>
                        <a:pt x="778" y="247"/>
                      </a:lnTo>
                      <a:lnTo>
                        <a:pt x="799" y="229"/>
                      </a:lnTo>
                      <a:lnTo>
                        <a:pt x="814" y="211"/>
                      </a:lnTo>
                      <a:lnTo>
                        <a:pt x="823" y="194"/>
                      </a:lnTo>
                      <a:lnTo>
                        <a:pt x="828" y="178"/>
                      </a:lnTo>
                      <a:lnTo>
                        <a:pt x="828" y="162"/>
                      </a:lnTo>
                      <a:lnTo>
                        <a:pt x="824" y="149"/>
                      </a:lnTo>
                      <a:lnTo>
                        <a:pt x="817" y="136"/>
                      </a:lnTo>
                      <a:lnTo>
                        <a:pt x="807" y="125"/>
                      </a:lnTo>
                      <a:lnTo>
                        <a:pt x="795" y="115"/>
                      </a:lnTo>
                      <a:lnTo>
                        <a:pt x="783" y="109"/>
                      </a:lnTo>
                      <a:lnTo>
                        <a:pt x="769" y="104"/>
                      </a:lnTo>
                      <a:lnTo>
                        <a:pt x="754" y="102"/>
                      </a:lnTo>
                      <a:lnTo>
                        <a:pt x="740" y="102"/>
                      </a:lnTo>
                      <a:lnTo>
                        <a:pt x="726" y="105"/>
                      </a:lnTo>
                      <a:lnTo>
                        <a:pt x="714" y="113"/>
                      </a:lnTo>
                      <a:lnTo>
                        <a:pt x="703" y="122"/>
                      </a:lnTo>
                      <a:lnTo>
                        <a:pt x="705" y="93"/>
                      </a:lnTo>
                      <a:lnTo>
                        <a:pt x="699" y="68"/>
                      </a:lnTo>
                      <a:lnTo>
                        <a:pt x="687" y="46"/>
                      </a:lnTo>
                      <a:lnTo>
                        <a:pt x="670" y="29"/>
                      </a:lnTo>
                      <a:lnTo>
                        <a:pt x="648" y="16"/>
                      </a:lnTo>
                      <a:lnTo>
                        <a:pt x="624" y="7"/>
                      </a:lnTo>
                      <a:lnTo>
                        <a:pt x="596" y="3"/>
                      </a:lnTo>
                      <a:lnTo>
                        <a:pt x="568" y="0"/>
                      </a:lnTo>
                      <a:lnTo>
                        <a:pt x="539" y="3"/>
                      </a:lnTo>
                      <a:lnTo>
                        <a:pt x="511" y="7"/>
                      </a:lnTo>
                      <a:lnTo>
                        <a:pt x="485" y="17"/>
                      </a:lnTo>
                      <a:lnTo>
                        <a:pt x="460" y="29"/>
                      </a:lnTo>
                      <a:lnTo>
                        <a:pt x="439" y="45"/>
                      </a:lnTo>
                      <a:lnTo>
                        <a:pt x="422" y="63"/>
                      </a:lnTo>
                      <a:lnTo>
                        <a:pt x="411" y="85"/>
                      </a:lnTo>
                      <a:lnTo>
                        <a:pt x="405" y="109"/>
                      </a:lnTo>
                      <a:lnTo>
                        <a:pt x="389" y="101"/>
                      </a:lnTo>
                      <a:lnTo>
                        <a:pt x="370" y="101"/>
                      </a:lnTo>
                      <a:lnTo>
                        <a:pt x="352" y="109"/>
                      </a:lnTo>
                      <a:lnTo>
                        <a:pt x="335" y="125"/>
                      </a:lnTo>
                      <a:lnTo>
                        <a:pt x="321" y="146"/>
                      </a:lnTo>
                      <a:lnTo>
                        <a:pt x="315" y="173"/>
                      </a:lnTo>
                      <a:lnTo>
                        <a:pt x="317" y="202"/>
                      </a:lnTo>
                      <a:lnTo>
                        <a:pt x="330" y="235"/>
                      </a:lnTo>
                      <a:lnTo>
                        <a:pt x="313" y="218"/>
                      </a:lnTo>
                      <a:lnTo>
                        <a:pt x="296" y="204"/>
                      </a:lnTo>
                      <a:lnTo>
                        <a:pt x="278" y="194"/>
                      </a:lnTo>
                      <a:lnTo>
                        <a:pt x="260" y="185"/>
                      </a:lnTo>
                      <a:lnTo>
                        <a:pt x="242" y="179"/>
                      </a:lnTo>
                      <a:lnTo>
                        <a:pt x="225" y="177"/>
                      </a:lnTo>
                      <a:lnTo>
                        <a:pt x="209" y="175"/>
                      </a:lnTo>
                      <a:lnTo>
                        <a:pt x="193" y="178"/>
                      </a:lnTo>
                      <a:lnTo>
                        <a:pt x="180" y="182"/>
                      </a:lnTo>
                      <a:lnTo>
                        <a:pt x="167" y="189"/>
                      </a:lnTo>
                      <a:lnTo>
                        <a:pt x="157" y="198"/>
                      </a:lnTo>
                      <a:lnTo>
                        <a:pt x="148" y="211"/>
                      </a:lnTo>
                      <a:lnTo>
                        <a:pt x="142" y="225"/>
                      </a:lnTo>
                      <a:lnTo>
                        <a:pt x="139" y="242"/>
                      </a:lnTo>
                      <a:lnTo>
                        <a:pt x="139" y="263"/>
                      </a:lnTo>
                      <a:lnTo>
                        <a:pt x="141" y="284"/>
                      </a:lnTo>
                      <a:lnTo>
                        <a:pt x="105" y="283"/>
                      </a:lnTo>
                      <a:lnTo>
                        <a:pt x="75" y="289"/>
                      </a:lnTo>
                      <a:lnTo>
                        <a:pt x="49" y="300"/>
                      </a:lnTo>
                      <a:lnTo>
                        <a:pt x="30" y="316"/>
                      </a:lnTo>
                      <a:lnTo>
                        <a:pt x="15" y="334"/>
                      </a:lnTo>
                      <a:lnTo>
                        <a:pt x="6" y="354"/>
                      </a:lnTo>
                      <a:lnTo>
                        <a:pt x="1" y="377"/>
                      </a:lnTo>
                      <a:lnTo>
                        <a:pt x="0" y="402"/>
                      </a:lnTo>
                      <a:lnTo>
                        <a:pt x="3" y="425"/>
                      </a:lnTo>
                      <a:lnTo>
                        <a:pt x="11" y="448"/>
                      </a:lnTo>
                      <a:lnTo>
                        <a:pt x="21" y="467"/>
                      </a:lnTo>
                      <a:lnTo>
                        <a:pt x="35" y="485"/>
                      </a:lnTo>
                      <a:lnTo>
                        <a:pt x="53" y="498"/>
                      </a:lnTo>
                      <a:lnTo>
                        <a:pt x="72" y="507"/>
                      </a:lnTo>
                      <a:lnTo>
                        <a:pt x="95" y="510"/>
                      </a:lnTo>
                      <a:lnTo>
                        <a:pt x="119" y="507"/>
                      </a:lnTo>
                      <a:lnTo>
                        <a:pt x="133" y="518"/>
                      </a:lnTo>
                      <a:lnTo>
                        <a:pt x="147" y="526"/>
                      </a:lnTo>
                      <a:lnTo>
                        <a:pt x="164" y="533"/>
                      </a:lnTo>
                      <a:lnTo>
                        <a:pt x="184" y="538"/>
                      </a:lnTo>
                      <a:lnTo>
                        <a:pt x="203" y="542"/>
                      </a:lnTo>
                      <a:lnTo>
                        <a:pt x="223" y="544"/>
                      </a:lnTo>
                      <a:lnTo>
                        <a:pt x="244" y="545"/>
                      </a:lnTo>
                      <a:lnTo>
                        <a:pt x="265" y="545"/>
                      </a:lnTo>
                      <a:lnTo>
                        <a:pt x="285" y="544"/>
                      </a:lnTo>
                      <a:lnTo>
                        <a:pt x="306" y="541"/>
                      </a:lnTo>
                      <a:lnTo>
                        <a:pt x="325" y="538"/>
                      </a:lnTo>
                      <a:lnTo>
                        <a:pt x="342" y="533"/>
                      </a:lnTo>
                      <a:lnTo>
                        <a:pt x="358" y="529"/>
                      </a:lnTo>
                      <a:lnTo>
                        <a:pt x="372" y="522"/>
                      </a:lnTo>
                      <a:lnTo>
                        <a:pt x="383" y="516"/>
                      </a:lnTo>
                      <a:lnTo>
                        <a:pt x="392" y="509"/>
                      </a:lnTo>
                      <a:lnTo>
                        <a:pt x="411" y="510"/>
                      </a:lnTo>
                      <a:lnTo>
                        <a:pt x="439" y="513"/>
                      </a:lnTo>
                      <a:lnTo>
                        <a:pt x="475" y="516"/>
                      </a:lnTo>
                      <a:lnTo>
                        <a:pt x="516" y="520"/>
                      </a:lnTo>
                      <a:lnTo>
                        <a:pt x="562" y="524"/>
                      </a:lnTo>
                      <a:lnTo>
                        <a:pt x="610" y="527"/>
                      </a:lnTo>
                      <a:lnTo>
                        <a:pt x="660" y="529"/>
                      </a:lnTo>
                      <a:lnTo>
                        <a:pt x="708" y="530"/>
                      </a:lnTo>
                      <a:lnTo>
                        <a:pt x="754" y="527"/>
                      </a:lnTo>
                      <a:lnTo>
                        <a:pt x="795" y="524"/>
                      </a:lnTo>
                      <a:lnTo>
                        <a:pt x="832" y="515"/>
                      </a:lnTo>
                      <a:lnTo>
                        <a:pt x="861" y="504"/>
                      </a:lnTo>
                      <a:lnTo>
                        <a:pt x="879" y="489"/>
                      </a:lnTo>
                      <a:lnTo>
                        <a:pt x="887" y="468"/>
                      </a:lnTo>
                      <a:lnTo>
                        <a:pt x="884" y="441"/>
                      </a:lnTo>
                      <a:lnTo>
                        <a:pt x="866" y="41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70"/>
                <p:cNvSpPr>
                  <a:spLocks/>
                </p:cNvSpPr>
                <p:nvPr/>
              </p:nvSpPr>
              <p:spPr bwMode="auto">
                <a:xfrm>
                  <a:off x="1314" y="1672"/>
                  <a:ext cx="849" cy="467"/>
                </a:xfrm>
                <a:custGeom>
                  <a:avLst/>
                  <a:gdLst>
                    <a:gd name="T0" fmla="*/ 811 w 849"/>
                    <a:gd name="T1" fmla="*/ 359 h 467"/>
                    <a:gd name="T2" fmla="*/ 841 w 849"/>
                    <a:gd name="T3" fmla="*/ 315 h 467"/>
                    <a:gd name="T4" fmla="*/ 849 w 849"/>
                    <a:gd name="T5" fmla="*/ 255 h 467"/>
                    <a:gd name="T6" fmla="*/ 827 w 849"/>
                    <a:gd name="T7" fmla="*/ 211 h 467"/>
                    <a:gd name="T8" fmla="*/ 778 w 849"/>
                    <a:gd name="T9" fmla="*/ 197 h 467"/>
                    <a:gd name="T10" fmla="*/ 746 w 849"/>
                    <a:gd name="T11" fmla="*/ 194 h 467"/>
                    <a:gd name="T12" fmla="*/ 725 w 849"/>
                    <a:gd name="T13" fmla="*/ 194 h 467"/>
                    <a:gd name="T14" fmla="*/ 703 w 849"/>
                    <a:gd name="T15" fmla="*/ 201 h 467"/>
                    <a:gd name="T16" fmla="*/ 719 w 849"/>
                    <a:gd name="T17" fmla="*/ 179 h 467"/>
                    <a:gd name="T18" fmla="*/ 728 w 849"/>
                    <a:gd name="T19" fmla="*/ 131 h 467"/>
                    <a:gd name="T20" fmla="*/ 693 w 849"/>
                    <a:gd name="T21" fmla="*/ 99 h 467"/>
                    <a:gd name="T22" fmla="*/ 643 w 849"/>
                    <a:gd name="T23" fmla="*/ 97 h 467"/>
                    <a:gd name="T24" fmla="*/ 625 w 849"/>
                    <a:gd name="T25" fmla="*/ 84 h 467"/>
                    <a:gd name="T26" fmla="*/ 610 w 849"/>
                    <a:gd name="T27" fmla="*/ 41 h 467"/>
                    <a:gd name="T28" fmla="*/ 578 w 849"/>
                    <a:gd name="T29" fmla="*/ 15 h 467"/>
                    <a:gd name="T30" fmla="*/ 533 w 849"/>
                    <a:gd name="T31" fmla="*/ 1 h 467"/>
                    <a:gd name="T32" fmla="*/ 485 w 849"/>
                    <a:gd name="T33" fmla="*/ 1 h 467"/>
                    <a:gd name="T34" fmla="*/ 436 w 849"/>
                    <a:gd name="T35" fmla="*/ 15 h 467"/>
                    <a:gd name="T36" fmla="*/ 396 w 849"/>
                    <a:gd name="T37" fmla="*/ 40 h 467"/>
                    <a:gd name="T38" fmla="*/ 371 w 849"/>
                    <a:gd name="T39" fmla="*/ 78 h 467"/>
                    <a:gd name="T40" fmla="*/ 352 w 849"/>
                    <a:gd name="T41" fmla="*/ 95 h 467"/>
                    <a:gd name="T42" fmla="*/ 316 w 849"/>
                    <a:gd name="T43" fmla="*/ 107 h 467"/>
                    <a:gd name="T44" fmla="*/ 287 w 849"/>
                    <a:gd name="T45" fmla="*/ 143 h 467"/>
                    <a:gd name="T46" fmla="*/ 281 w 849"/>
                    <a:gd name="T47" fmla="*/ 191 h 467"/>
                    <a:gd name="T48" fmla="*/ 267 w 849"/>
                    <a:gd name="T49" fmla="*/ 183 h 467"/>
                    <a:gd name="T50" fmla="*/ 210 w 849"/>
                    <a:gd name="T51" fmla="*/ 149 h 467"/>
                    <a:gd name="T52" fmla="*/ 160 w 849"/>
                    <a:gd name="T53" fmla="*/ 159 h 467"/>
                    <a:gd name="T54" fmla="*/ 136 w 849"/>
                    <a:gd name="T55" fmla="*/ 203 h 467"/>
                    <a:gd name="T56" fmla="*/ 79 w 849"/>
                    <a:gd name="T57" fmla="*/ 241 h 467"/>
                    <a:gd name="T58" fmla="*/ 11 w 849"/>
                    <a:gd name="T59" fmla="*/ 299 h 467"/>
                    <a:gd name="T60" fmla="*/ 2 w 849"/>
                    <a:gd name="T61" fmla="*/ 379 h 467"/>
                    <a:gd name="T62" fmla="*/ 46 w 849"/>
                    <a:gd name="T63" fmla="*/ 432 h 467"/>
                    <a:gd name="T64" fmla="*/ 96 w 849"/>
                    <a:gd name="T65" fmla="*/ 442 h 467"/>
                    <a:gd name="T66" fmla="*/ 128 w 849"/>
                    <a:gd name="T67" fmla="*/ 455 h 467"/>
                    <a:gd name="T68" fmla="*/ 165 w 849"/>
                    <a:gd name="T69" fmla="*/ 462 h 467"/>
                    <a:gd name="T70" fmla="*/ 208 w 849"/>
                    <a:gd name="T71" fmla="*/ 467 h 467"/>
                    <a:gd name="T72" fmla="*/ 250 w 849"/>
                    <a:gd name="T73" fmla="*/ 467 h 467"/>
                    <a:gd name="T74" fmla="*/ 290 w 849"/>
                    <a:gd name="T75" fmla="*/ 463 h 467"/>
                    <a:gd name="T76" fmla="*/ 324 w 849"/>
                    <a:gd name="T77" fmla="*/ 457 h 467"/>
                    <a:gd name="T78" fmla="*/ 349 w 849"/>
                    <a:gd name="T79" fmla="*/ 448 h 467"/>
                    <a:gd name="T80" fmla="*/ 373 w 849"/>
                    <a:gd name="T81" fmla="*/ 444 h 467"/>
                    <a:gd name="T82" fmla="*/ 430 w 849"/>
                    <a:gd name="T83" fmla="*/ 449 h 467"/>
                    <a:gd name="T84" fmla="*/ 509 w 849"/>
                    <a:gd name="T85" fmla="*/ 455 h 467"/>
                    <a:gd name="T86" fmla="*/ 597 w 849"/>
                    <a:gd name="T87" fmla="*/ 460 h 467"/>
                    <a:gd name="T88" fmla="*/ 683 w 849"/>
                    <a:gd name="T89" fmla="*/ 460 h 467"/>
                    <a:gd name="T90" fmla="*/ 754 w 849"/>
                    <a:gd name="T91" fmla="*/ 450 h 467"/>
                    <a:gd name="T92" fmla="*/ 798 w 849"/>
                    <a:gd name="T93" fmla="*/ 429 h 467"/>
                    <a:gd name="T94" fmla="*/ 804 w 849"/>
                    <a:gd name="T95" fmla="*/ 393 h 4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9"/>
                    <a:gd name="T145" fmla="*/ 0 h 467"/>
                    <a:gd name="T146" fmla="*/ 849 w 849"/>
                    <a:gd name="T147" fmla="*/ 467 h 4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9" h="467">
                      <a:moveTo>
                        <a:pt x="788" y="369"/>
                      </a:moveTo>
                      <a:lnTo>
                        <a:pt x="811" y="359"/>
                      </a:lnTo>
                      <a:lnTo>
                        <a:pt x="829" y="340"/>
                      </a:lnTo>
                      <a:lnTo>
                        <a:pt x="841" y="315"/>
                      </a:lnTo>
                      <a:lnTo>
                        <a:pt x="849" y="284"/>
                      </a:lnTo>
                      <a:lnTo>
                        <a:pt x="849" y="255"/>
                      </a:lnTo>
                      <a:lnTo>
                        <a:pt x="843" y="230"/>
                      </a:lnTo>
                      <a:lnTo>
                        <a:pt x="827" y="211"/>
                      </a:lnTo>
                      <a:lnTo>
                        <a:pt x="804" y="201"/>
                      </a:lnTo>
                      <a:lnTo>
                        <a:pt x="778" y="197"/>
                      </a:lnTo>
                      <a:lnTo>
                        <a:pt x="760" y="195"/>
                      </a:lnTo>
                      <a:lnTo>
                        <a:pt x="746" y="194"/>
                      </a:lnTo>
                      <a:lnTo>
                        <a:pt x="735" y="193"/>
                      </a:lnTo>
                      <a:lnTo>
                        <a:pt x="725" y="194"/>
                      </a:lnTo>
                      <a:lnTo>
                        <a:pt x="716" y="196"/>
                      </a:lnTo>
                      <a:lnTo>
                        <a:pt x="703" y="201"/>
                      </a:lnTo>
                      <a:lnTo>
                        <a:pt x="689" y="207"/>
                      </a:lnTo>
                      <a:lnTo>
                        <a:pt x="719" y="179"/>
                      </a:lnTo>
                      <a:lnTo>
                        <a:pt x="731" y="154"/>
                      </a:lnTo>
                      <a:lnTo>
                        <a:pt x="728" y="131"/>
                      </a:lnTo>
                      <a:lnTo>
                        <a:pt x="714" y="113"/>
                      </a:lnTo>
                      <a:lnTo>
                        <a:pt x="693" y="99"/>
                      </a:lnTo>
                      <a:lnTo>
                        <a:pt x="667" y="95"/>
                      </a:lnTo>
                      <a:lnTo>
                        <a:pt x="643" y="97"/>
                      </a:lnTo>
                      <a:lnTo>
                        <a:pt x="624" y="110"/>
                      </a:lnTo>
                      <a:lnTo>
                        <a:pt x="625" y="84"/>
                      </a:lnTo>
                      <a:lnTo>
                        <a:pt x="620" y="61"/>
                      </a:lnTo>
                      <a:lnTo>
                        <a:pt x="610" y="41"/>
                      </a:lnTo>
                      <a:lnTo>
                        <a:pt x="596" y="27"/>
                      </a:lnTo>
                      <a:lnTo>
                        <a:pt x="578" y="15"/>
                      </a:lnTo>
                      <a:lnTo>
                        <a:pt x="556" y="6"/>
                      </a:lnTo>
                      <a:lnTo>
                        <a:pt x="533" y="1"/>
                      </a:lnTo>
                      <a:lnTo>
                        <a:pt x="509" y="0"/>
                      </a:lnTo>
                      <a:lnTo>
                        <a:pt x="485" y="1"/>
                      </a:lnTo>
                      <a:lnTo>
                        <a:pt x="459" y="6"/>
                      </a:lnTo>
                      <a:lnTo>
                        <a:pt x="436" y="15"/>
                      </a:lnTo>
                      <a:lnTo>
                        <a:pt x="414" y="26"/>
                      </a:lnTo>
                      <a:lnTo>
                        <a:pt x="396" y="40"/>
                      </a:lnTo>
                      <a:lnTo>
                        <a:pt x="382" y="57"/>
                      </a:lnTo>
                      <a:lnTo>
                        <a:pt x="371" y="78"/>
                      </a:lnTo>
                      <a:lnTo>
                        <a:pt x="366" y="101"/>
                      </a:lnTo>
                      <a:lnTo>
                        <a:pt x="352" y="95"/>
                      </a:lnTo>
                      <a:lnTo>
                        <a:pt x="335" y="97"/>
                      </a:lnTo>
                      <a:lnTo>
                        <a:pt x="316" y="107"/>
                      </a:lnTo>
                      <a:lnTo>
                        <a:pt x="301" y="122"/>
                      </a:lnTo>
                      <a:lnTo>
                        <a:pt x="287" y="143"/>
                      </a:lnTo>
                      <a:lnTo>
                        <a:pt x="281" y="166"/>
                      </a:lnTo>
                      <a:lnTo>
                        <a:pt x="281" y="191"/>
                      </a:lnTo>
                      <a:lnTo>
                        <a:pt x="292" y="217"/>
                      </a:lnTo>
                      <a:lnTo>
                        <a:pt x="267" y="183"/>
                      </a:lnTo>
                      <a:lnTo>
                        <a:pt x="238" y="160"/>
                      </a:lnTo>
                      <a:lnTo>
                        <a:pt x="210" y="149"/>
                      </a:lnTo>
                      <a:lnTo>
                        <a:pt x="183" y="149"/>
                      </a:lnTo>
                      <a:lnTo>
                        <a:pt x="160" y="159"/>
                      </a:lnTo>
                      <a:lnTo>
                        <a:pt x="145" y="177"/>
                      </a:lnTo>
                      <a:lnTo>
                        <a:pt x="136" y="203"/>
                      </a:lnTo>
                      <a:lnTo>
                        <a:pt x="139" y="236"/>
                      </a:lnTo>
                      <a:lnTo>
                        <a:pt x="79" y="241"/>
                      </a:lnTo>
                      <a:lnTo>
                        <a:pt x="37" y="264"/>
                      </a:lnTo>
                      <a:lnTo>
                        <a:pt x="11" y="299"/>
                      </a:lnTo>
                      <a:lnTo>
                        <a:pt x="0" y="339"/>
                      </a:lnTo>
                      <a:lnTo>
                        <a:pt x="2" y="379"/>
                      </a:lnTo>
                      <a:lnTo>
                        <a:pt x="18" y="413"/>
                      </a:lnTo>
                      <a:lnTo>
                        <a:pt x="46" y="432"/>
                      </a:lnTo>
                      <a:lnTo>
                        <a:pt x="86" y="433"/>
                      </a:lnTo>
                      <a:lnTo>
                        <a:pt x="96" y="442"/>
                      </a:lnTo>
                      <a:lnTo>
                        <a:pt x="111" y="449"/>
                      </a:lnTo>
                      <a:lnTo>
                        <a:pt x="128" y="455"/>
                      </a:lnTo>
                      <a:lnTo>
                        <a:pt x="146" y="459"/>
                      </a:lnTo>
                      <a:lnTo>
                        <a:pt x="165" y="462"/>
                      </a:lnTo>
                      <a:lnTo>
                        <a:pt x="186" y="465"/>
                      </a:lnTo>
                      <a:lnTo>
                        <a:pt x="208" y="467"/>
                      </a:lnTo>
                      <a:lnTo>
                        <a:pt x="228" y="467"/>
                      </a:lnTo>
                      <a:lnTo>
                        <a:pt x="250" y="467"/>
                      </a:lnTo>
                      <a:lnTo>
                        <a:pt x="271" y="466"/>
                      </a:lnTo>
                      <a:lnTo>
                        <a:pt x="290" y="463"/>
                      </a:lnTo>
                      <a:lnTo>
                        <a:pt x="308" y="460"/>
                      </a:lnTo>
                      <a:lnTo>
                        <a:pt x="324" y="457"/>
                      </a:lnTo>
                      <a:lnTo>
                        <a:pt x="337" y="452"/>
                      </a:lnTo>
                      <a:lnTo>
                        <a:pt x="349" y="448"/>
                      </a:lnTo>
                      <a:lnTo>
                        <a:pt x="356" y="443"/>
                      </a:lnTo>
                      <a:lnTo>
                        <a:pt x="373" y="444"/>
                      </a:lnTo>
                      <a:lnTo>
                        <a:pt x="399" y="445"/>
                      </a:lnTo>
                      <a:lnTo>
                        <a:pt x="430" y="449"/>
                      </a:lnTo>
                      <a:lnTo>
                        <a:pt x="468" y="451"/>
                      </a:lnTo>
                      <a:lnTo>
                        <a:pt x="509" y="455"/>
                      </a:lnTo>
                      <a:lnTo>
                        <a:pt x="552" y="457"/>
                      </a:lnTo>
                      <a:lnTo>
                        <a:pt x="597" y="460"/>
                      </a:lnTo>
                      <a:lnTo>
                        <a:pt x="642" y="460"/>
                      </a:lnTo>
                      <a:lnTo>
                        <a:pt x="683" y="460"/>
                      </a:lnTo>
                      <a:lnTo>
                        <a:pt x="722" y="456"/>
                      </a:lnTo>
                      <a:lnTo>
                        <a:pt x="754" y="450"/>
                      </a:lnTo>
                      <a:lnTo>
                        <a:pt x="780" y="442"/>
                      </a:lnTo>
                      <a:lnTo>
                        <a:pt x="798" y="429"/>
                      </a:lnTo>
                      <a:lnTo>
                        <a:pt x="806" y="414"/>
                      </a:lnTo>
                      <a:lnTo>
                        <a:pt x="804" y="393"/>
                      </a:lnTo>
                      <a:lnTo>
                        <a:pt x="788" y="3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71"/>
                <p:cNvSpPr>
                  <a:spLocks/>
                </p:cNvSpPr>
                <p:nvPr/>
              </p:nvSpPr>
              <p:spPr bwMode="auto">
                <a:xfrm>
                  <a:off x="1845" y="1826"/>
                  <a:ext cx="586" cy="422"/>
                </a:xfrm>
                <a:custGeom>
                  <a:avLst/>
                  <a:gdLst>
                    <a:gd name="T0" fmla="*/ 438 w 586"/>
                    <a:gd name="T1" fmla="*/ 378 h 422"/>
                    <a:gd name="T2" fmla="*/ 419 w 586"/>
                    <a:gd name="T3" fmla="*/ 398 h 422"/>
                    <a:gd name="T4" fmla="*/ 391 w 586"/>
                    <a:gd name="T5" fmla="*/ 411 h 422"/>
                    <a:gd name="T6" fmla="*/ 359 w 586"/>
                    <a:gd name="T7" fmla="*/ 419 h 422"/>
                    <a:gd name="T8" fmla="*/ 322 w 586"/>
                    <a:gd name="T9" fmla="*/ 422 h 422"/>
                    <a:gd name="T10" fmla="*/ 285 w 586"/>
                    <a:gd name="T11" fmla="*/ 418 h 422"/>
                    <a:gd name="T12" fmla="*/ 249 w 586"/>
                    <a:gd name="T13" fmla="*/ 411 h 422"/>
                    <a:gd name="T14" fmla="*/ 215 w 586"/>
                    <a:gd name="T15" fmla="*/ 398 h 422"/>
                    <a:gd name="T16" fmla="*/ 162 w 586"/>
                    <a:gd name="T17" fmla="*/ 399 h 422"/>
                    <a:gd name="T18" fmla="*/ 102 w 586"/>
                    <a:gd name="T19" fmla="*/ 405 h 422"/>
                    <a:gd name="T20" fmla="*/ 60 w 586"/>
                    <a:gd name="T21" fmla="*/ 402 h 422"/>
                    <a:gd name="T22" fmla="*/ 31 w 586"/>
                    <a:gd name="T23" fmla="*/ 390 h 422"/>
                    <a:gd name="T24" fmla="*/ 14 w 586"/>
                    <a:gd name="T25" fmla="*/ 373 h 422"/>
                    <a:gd name="T26" fmla="*/ 6 w 586"/>
                    <a:gd name="T27" fmla="*/ 350 h 422"/>
                    <a:gd name="T28" fmla="*/ 2 w 586"/>
                    <a:gd name="T29" fmla="*/ 325 h 422"/>
                    <a:gd name="T30" fmla="*/ 1 w 586"/>
                    <a:gd name="T31" fmla="*/ 300 h 422"/>
                    <a:gd name="T32" fmla="*/ 1 w 586"/>
                    <a:gd name="T33" fmla="*/ 263 h 422"/>
                    <a:gd name="T34" fmla="*/ 22 w 586"/>
                    <a:gd name="T35" fmla="*/ 220 h 422"/>
                    <a:gd name="T36" fmla="*/ 61 w 586"/>
                    <a:gd name="T37" fmla="*/ 186 h 422"/>
                    <a:gd name="T38" fmla="*/ 106 w 586"/>
                    <a:gd name="T39" fmla="*/ 168 h 422"/>
                    <a:gd name="T40" fmla="*/ 114 w 586"/>
                    <a:gd name="T41" fmla="*/ 151 h 422"/>
                    <a:gd name="T42" fmla="*/ 105 w 586"/>
                    <a:gd name="T43" fmla="*/ 116 h 422"/>
                    <a:gd name="T44" fmla="*/ 114 w 586"/>
                    <a:gd name="T45" fmla="*/ 78 h 422"/>
                    <a:gd name="T46" fmla="*/ 139 w 586"/>
                    <a:gd name="T47" fmla="*/ 46 h 422"/>
                    <a:gd name="T48" fmla="*/ 174 w 586"/>
                    <a:gd name="T49" fmla="*/ 18 h 422"/>
                    <a:gd name="T50" fmla="*/ 216 w 586"/>
                    <a:gd name="T51" fmla="*/ 2 h 422"/>
                    <a:gd name="T52" fmla="*/ 263 w 586"/>
                    <a:gd name="T53" fmla="*/ 2 h 422"/>
                    <a:gd name="T54" fmla="*/ 310 w 586"/>
                    <a:gd name="T55" fmla="*/ 22 h 422"/>
                    <a:gd name="T56" fmla="*/ 351 w 586"/>
                    <a:gd name="T57" fmla="*/ 28 h 422"/>
                    <a:gd name="T58" fmla="*/ 393 w 586"/>
                    <a:gd name="T59" fmla="*/ 16 h 422"/>
                    <a:gd name="T60" fmla="*/ 436 w 586"/>
                    <a:gd name="T61" fmla="*/ 18 h 422"/>
                    <a:gd name="T62" fmla="*/ 476 w 586"/>
                    <a:gd name="T63" fmla="*/ 32 h 422"/>
                    <a:gd name="T64" fmla="*/ 509 w 586"/>
                    <a:gd name="T65" fmla="*/ 55 h 422"/>
                    <a:gd name="T66" fmla="*/ 530 w 586"/>
                    <a:gd name="T67" fmla="*/ 84 h 422"/>
                    <a:gd name="T68" fmla="*/ 539 w 586"/>
                    <a:gd name="T69" fmla="*/ 120 h 422"/>
                    <a:gd name="T70" fmla="*/ 527 w 586"/>
                    <a:gd name="T71" fmla="*/ 156 h 422"/>
                    <a:gd name="T72" fmla="*/ 535 w 586"/>
                    <a:gd name="T73" fmla="*/ 182 h 422"/>
                    <a:gd name="T74" fmla="*/ 567 w 586"/>
                    <a:gd name="T75" fmla="*/ 210 h 422"/>
                    <a:gd name="T76" fmla="*/ 584 w 586"/>
                    <a:gd name="T77" fmla="*/ 249 h 422"/>
                    <a:gd name="T78" fmla="*/ 586 w 586"/>
                    <a:gd name="T79" fmla="*/ 292 h 422"/>
                    <a:gd name="T80" fmla="*/ 575 w 586"/>
                    <a:gd name="T81" fmla="*/ 334 h 422"/>
                    <a:gd name="T82" fmla="*/ 552 w 586"/>
                    <a:gd name="T83" fmla="*/ 365 h 422"/>
                    <a:gd name="T84" fmla="*/ 518 w 586"/>
                    <a:gd name="T85" fmla="*/ 383 h 422"/>
                    <a:gd name="T86" fmla="*/ 471 w 586"/>
                    <a:gd name="T87" fmla="*/ 378 h 4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6"/>
                    <a:gd name="T133" fmla="*/ 0 h 422"/>
                    <a:gd name="T134" fmla="*/ 586 w 586"/>
                    <a:gd name="T135" fmla="*/ 422 h 4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6" h="422">
                      <a:moveTo>
                        <a:pt x="445" y="366"/>
                      </a:moveTo>
                      <a:lnTo>
                        <a:pt x="438" y="378"/>
                      </a:lnTo>
                      <a:lnTo>
                        <a:pt x="430" y="389"/>
                      </a:lnTo>
                      <a:lnTo>
                        <a:pt x="419" y="398"/>
                      </a:lnTo>
                      <a:lnTo>
                        <a:pt x="406" y="405"/>
                      </a:lnTo>
                      <a:lnTo>
                        <a:pt x="391" y="411"/>
                      </a:lnTo>
                      <a:lnTo>
                        <a:pt x="376" y="416"/>
                      </a:lnTo>
                      <a:lnTo>
                        <a:pt x="359" y="419"/>
                      </a:lnTo>
                      <a:lnTo>
                        <a:pt x="341" y="421"/>
                      </a:lnTo>
                      <a:lnTo>
                        <a:pt x="322" y="422"/>
                      </a:lnTo>
                      <a:lnTo>
                        <a:pt x="304" y="421"/>
                      </a:lnTo>
                      <a:lnTo>
                        <a:pt x="285" y="418"/>
                      </a:lnTo>
                      <a:lnTo>
                        <a:pt x="267" y="415"/>
                      </a:lnTo>
                      <a:lnTo>
                        <a:pt x="249" y="411"/>
                      </a:lnTo>
                      <a:lnTo>
                        <a:pt x="230" y="405"/>
                      </a:lnTo>
                      <a:lnTo>
                        <a:pt x="215" y="398"/>
                      </a:lnTo>
                      <a:lnTo>
                        <a:pt x="199" y="390"/>
                      </a:lnTo>
                      <a:lnTo>
                        <a:pt x="162" y="399"/>
                      </a:lnTo>
                      <a:lnTo>
                        <a:pt x="130" y="404"/>
                      </a:lnTo>
                      <a:lnTo>
                        <a:pt x="102" y="405"/>
                      </a:lnTo>
                      <a:lnTo>
                        <a:pt x="79" y="405"/>
                      </a:lnTo>
                      <a:lnTo>
                        <a:pt x="60" y="402"/>
                      </a:lnTo>
                      <a:lnTo>
                        <a:pt x="44" y="398"/>
                      </a:lnTo>
                      <a:lnTo>
                        <a:pt x="31" y="390"/>
                      </a:lnTo>
                      <a:lnTo>
                        <a:pt x="21" y="382"/>
                      </a:lnTo>
                      <a:lnTo>
                        <a:pt x="14" y="373"/>
                      </a:lnTo>
                      <a:lnTo>
                        <a:pt x="9" y="363"/>
                      </a:lnTo>
                      <a:lnTo>
                        <a:pt x="6" y="350"/>
                      </a:lnTo>
                      <a:lnTo>
                        <a:pt x="3" y="338"/>
                      </a:lnTo>
                      <a:lnTo>
                        <a:pt x="2" y="325"/>
                      </a:lnTo>
                      <a:lnTo>
                        <a:pt x="1" y="313"/>
                      </a:lnTo>
                      <a:lnTo>
                        <a:pt x="1" y="300"/>
                      </a:lnTo>
                      <a:lnTo>
                        <a:pt x="0" y="288"/>
                      </a:lnTo>
                      <a:lnTo>
                        <a:pt x="1" y="263"/>
                      </a:lnTo>
                      <a:lnTo>
                        <a:pt x="9" y="240"/>
                      </a:lnTo>
                      <a:lnTo>
                        <a:pt x="22" y="220"/>
                      </a:lnTo>
                      <a:lnTo>
                        <a:pt x="41" y="201"/>
                      </a:lnTo>
                      <a:lnTo>
                        <a:pt x="61" y="186"/>
                      </a:lnTo>
                      <a:lnTo>
                        <a:pt x="83" y="174"/>
                      </a:lnTo>
                      <a:lnTo>
                        <a:pt x="106" y="168"/>
                      </a:lnTo>
                      <a:lnTo>
                        <a:pt x="128" y="167"/>
                      </a:lnTo>
                      <a:lnTo>
                        <a:pt x="114" y="151"/>
                      </a:lnTo>
                      <a:lnTo>
                        <a:pt x="107" y="134"/>
                      </a:lnTo>
                      <a:lnTo>
                        <a:pt x="105" y="116"/>
                      </a:lnTo>
                      <a:lnTo>
                        <a:pt x="107" y="98"/>
                      </a:lnTo>
                      <a:lnTo>
                        <a:pt x="114" y="78"/>
                      </a:lnTo>
                      <a:lnTo>
                        <a:pt x="124" y="61"/>
                      </a:lnTo>
                      <a:lnTo>
                        <a:pt x="139" y="46"/>
                      </a:lnTo>
                      <a:lnTo>
                        <a:pt x="154" y="30"/>
                      </a:lnTo>
                      <a:lnTo>
                        <a:pt x="174" y="18"/>
                      </a:lnTo>
                      <a:lnTo>
                        <a:pt x="194" y="9"/>
                      </a:lnTo>
                      <a:lnTo>
                        <a:pt x="216" y="2"/>
                      </a:lnTo>
                      <a:lnTo>
                        <a:pt x="239" y="0"/>
                      </a:lnTo>
                      <a:lnTo>
                        <a:pt x="263" y="2"/>
                      </a:lnTo>
                      <a:lnTo>
                        <a:pt x="286" y="9"/>
                      </a:lnTo>
                      <a:lnTo>
                        <a:pt x="310" y="22"/>
                      </a:lnTo>
                      <a:lnTo>
                        <a:pt x="332" y="40"/>
                      </a:lnTo>
                      <a:lnTo>
                        <a:pt x="351" y="28"/>
                      </a:lnTo>
                      <a:lnTo>
                        <a:pt x="372" y="20"/>
                      </a:lnTo>
                      <a:lnTo>
                        <a:pt x="393" y="16"/>
                      </a:lnTo>
                      <a:lnTo>
                        <a:pt x="414" y="16"/>
                      </a:lnTo>
                      <a:lnTo>
                        <a:pt x="436" y="18"/>
                      </a:lnTo>
                      <a:lnTo>
                        <a:pt x="457" y="24"/>
                      </a:lnTo>
                      <a:lnTo>
                        <a:pt x="476" y="32"/>
                      </a:lnTo>
                      <a:lnTo>
                        <a:pt x="493" y="42"/>
                      </a:lnTo>
                      <a:lnTo>
                        <a:pt x="509" y="55"/>
                      </a:lnTo>
                      <a:lnTo>
                        <a:pt x="521" y="69"/>
                      </a:lnTo>
                      <a:lnTo>
                        <a:pt x="530" y="84"/>
                      </a:lnTo>
                      <a:lnTo>
                        <a:pt x="536" y="101"/>
                      </a:lnTo>
                      <a:lnTo>
                        <a:pt x="539" y="120"/>
                      </a:lnTo>
                      <a:lnTo>
                        <a:pt x="535" y="138"/>
                      </a:lnTo>
                      <a:lnTo>
                        <a:pt x="527" y="156"/>
                      </a:lnTo>
                      <a:lnTo>
                        <a:pt x="513" y="174"/>
                      </a:lnTo>
                      <a:lnTo>
                        <a:pt x="535" y="182"/>
                      </a:lnTo>
                      <a:lnTo>
                        <a:pt x="552" y="194"/>
                      </a:lnTo>
                      <a:lnTo>
                        <a:pt x="567" y="210"/>
                      </a:lnTo>
                      <a:lnTo>
                        <a:pt x="576" y="230"/>
                      </a:lnTo>
                      <a:lnTo>
                        <a:pt x="584" y="249"/>
                      </a:lnTo>
                      <a:lnTo>
                        <a:pt x="586" y="271"/>
                      </a:lnTo>
                      <a:lnTo>
                        <a:pt x="586" y="292"/>
                      </a:lnTo>
                      <a:lnTo>
                        <a:pt x="582" y="313"/>
                      </a:lnTo>
                      <a:lnTo>
                        <a:pt x="575" y="334"/>
                      </a:lnTo>
                      <a:lnTo>
                        <a:pt x="565" y="350"/>
                      </a:lnTo>
                      <a:lnTo>
                        <a:pt x="552" y="365"/>
                      </a:lnTo>
                      <a:lnTo>
                        <a:pt x="536" y="376"/>
                      </a:lnTo>
                      <a:lnTo>
                        <a:pt x="518" y="383"/>
                      </a:lnTo>
                      <a:lnTo>
                        <a:pt x="497" y="383"/>
                      </a:lnTo>
                      <a:lnTo>
                        <a:pt x="471" y="378"/>
                      </a:lnTo>
                      <a:lnTo>
                        <a:pt x="445" y="36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72"/>
                <p:cNvSpPr>
                  <a:spLocks/>
                </p:cNvSpPr>
                <p:nvPr/>
              </p:nvSpPr>
              <p:spPr bwMode="auto">
                <a:xfrm>
                  <a:off x="1877" y="1863"/>
                  <a:ext cx="515" cy="359"/>
                </a:xfrm>
                <a:custGeom>
                  <a:avLst/>
                  <a:gdLst>
                    <a:gd name="T0" fmla="*/ 411 w 515"/>
                    <a:gd name="T1" fmla="*/ 309 h 359"/>
                    <a:gd name="T2" fmla="*/ 386 w 515"/>
                    <a:gd name="T3" fmla="*/ 324 h 359"/>
                    <a:gd name="T4" fmla="*/ 358 w 515"/>
                    <a:gd name="T5" fmla="*/ 340 h 359"/>
                    <a:gd name="T6" fmla="*/ 329 w 515"/>
                    <a:gd name="T7" fmla="*/ 352 h 359"/>
                    <a:gd name="T8" fmla="*/ 298 w 515"/>
                    <a:gd name="T9" fmla="*/ 359 h 359"/>
                    <a:gd name="T10" fmla="*/ 265 w 515"/>
                    <a:gd name="T11" fmla="*/ 358 h 359"/>
                    <a:gd name="T12" fmla="*/ 231 w 515"/>
                    <a:gd name="T13" fmla="*/ 347 h 359"/>
                    <a:gd name="T14" fmla="*/ 197 w 515"/>
                    <a:gd name="T15" fmla="*/ 326 h 359"/>
                    <a:gd name="T16" fmla="*/ 144 w 515"/>
                    <a:gd name="T17" fmla="*/ 318 h 359"/>
                    <a:gd name="T18" fmla="*/ 85 w 515"/>
                    <a:gd name="T19" fmla="*/ 332 h 359"/>
                    <a:gd name="T20" fmla="*/ 45 w 515"/>
                    <a:gd name="T21" fmla="*/ 333 h 359"/>
                    <a:gd name="T22" fmla="*/ 18 w 515"/>
                    <a:gd name="T23" fmla="*/ 321 h 359"/>
                    <a:gd name="T24" fmla="*/ 0 w 515"/>
                    <a:gd name="T25" fmla="*/ 269 h 359"/>
                    <a:gd name="T26" fmla="*/ 15 w 515"/>
                    <a:gd name="T27" fmla="*/ 209 h 359"/>
                    <a:gd name="T28" fmla="*/ 59 w 515"/>
                    <a:gd name="T29" fmla="*/ 174 h 359"/>
                    <a:gd name="T30" fmla="*/ 109 w 515"/>
                    <a:gd name="T31" fmla="*/ 160 h 359"/>
                    <a:gd name="T32" fmla="*/ 115 w 515"/>
                    <a:gd name="T33" fmla="*/ 137 h 359"/>
                    <a:gd name="T34" fmla="*/ 103 w 515"/>
                    <a:gd name="T35" fmla="*/ 96 h 359"/>
                    <a:gd name="T36" fmla="*/ 108 w 515"/>
                    <a:gd name="T37" fmla="*/ 60 h 359"/>
                    <a:gd name="T38" fmla="*/ 126 w 515"/>
                    <a:gd name="T39" fmla="*/ 32 h 359"/>
                    <a:gd name="T40" fmla="*/ 155 w 515"/>
                    <a:gd name="T41" fmla="*/ 14 h 359"/>
                    <a:gd name="T42" fmla="*/ 191 w 515"/>
                    <a:gd name="T43" fmla="*/ 5 h 359"/>
                    <a:gd name="T44" fmla="*/ 232 w 515"/>
                    <a:gd name="T45" fmla="*/ 10 h 359"/>
                    <a:gd name="T46" fmla="*/ 276 w 515"/>
                    <a:gd name="T47" fmla="*/ 29 h 359"/>
                    <a:gd name="T48" fmla="*/ 311 w 515"/>
                    <a:gd name="T49" fmla="*/ 27 h 359"/>
                    <a:gd name="T50" fmla="*/ 342 w 515"/>
                    <a:gd name="T51" fmla="*/ 6 h 359"/>
                    <a:gd name="T52" fmla="*/ 377 w 515"/>
                    <a:gd name="T53" fmla="*/ 0 h 359"/>
                    <a:gd name="T54" fmla="*/ 410 w 515"/>
                    <a:gd name="T55" fmla="*/ 9 h 359"/>
                    <a:gd name="T56" fmla="*/ 438 w 515"/>
                    <a:gd name="T57" fmla="*/ 26 h 359"/>
                    <a:gd name="T58" fmla="*/ 457 w 515"/>
                    <a:gd name="T59" fmla="*/ 50 h 359"/>
                    <a:gd name="T60" fmla="*/ 466 w 515"/>
                    <a:gd name="T61" fmla="*/ 79 h 359"/>
                    <a:gd name="T62" fmla="*/ 458 w 515"/>
                    <a:gd name="T63" fmla="*/ 108 h 359"/>
                    <a:gd name="T64" fmla="*/ 479 w 515"/>
                    <a:gd name="T65" fmla="*/ 139 h 359"/>
                    <a:gd name="T66" fmla="*/ 513 w 515"/>
                    <a:gd name="T67" fmla="*/ 207 h 359"/>
                    <a:gd name="T68" fmla="*/ 508 w 515"/>
                    <a:gd name="T69" fmla="*/ 280 h 359"/>
                    <a:gd name="T70" fmla="*/ 462 w 515"/>
                    <a:gd name="T71" fmla="*/ 313 h 3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359"/>
                    <a:gd name="T110" fmla="*/ 515 w 515"/>
                    <a:gd name="T111" fmla="*/ 359 h 3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359">
                      <a:moveTo>
                        <a:pt x="423" y="301"/>
                      </a:moveTo>
                      <a:lnTo>
                        <a:pt x="411" y="309"/>
                      </a:lnTo>
                      <a:lnTo>
                        <a:pt x="399" y="317"/>
                      </a:lnTo>
                      <a:lnTo>
                        <a:pt x="386" y="324"/>
                      </a:lnTo>
                      <a:lnTo>
                        <a:pt x="373" y="333"/>
                      </a:lnTo>
                      <a:lnTo>
                        <a:pt x="358" y="340"/>
                      </a:lnTo>
                      <a:lnTo>
                        <a:pt x="344" y="346"/>
                      </a:lnTo>
                      <a:lnTo>
                        <a:pt x="329" y="352"/>
                      </a:lnTo>
                      <a:lnTo>
                        <a:pt x="313" y="356"/>
                      </a:lnTo>
                      <a:lnTo>
                        <a:pt x="298" y="359"/>
                      </a:lnTo>
                      <a:lnTo>
                        <a:pt x="281" y="359"/>
                      </a:lnTo>
                      <a:lnTo>
                        <a:pt x="265" y="358"/>
                      </a:lnTo>
                      <a:lnTo>
                        <a:pt x="248" y="355"/>
                      </a:lnTo>
                      <a:lnTo>
                        <a:pt x="231" y="347"/>
                      </a:lnTo>
                      <a:lnTo>
                        <a:pt x="214" y="338"/>
                      </a:lnTo>
                      <a:lnTo>
                        <a:pt x="197" y="326"/>
                      </a:lnTo>
                      <a:lnTo>
                        <a:pt x="180" y="309"/>
                      </a:lnTo>
                      <a:lnTo>
                        <a:pt x="144" y="318"/>
                      </a:lnTo>
                      <a:lnTo>
                        <a:pt x="111" y="327"/>
                      </a:lnTo>
                      <a:lnTo>
                        <a:pt x="85" y="332"/>
                      </a:lnTo>
                      <a:lnTo>
                        <a:pt x="63" y="334"/>
                      </a:lnTo>
                      <a:lnTo>
                        <a:pt x="45" y="333"/>
                      </a:lnTo>
                      <a:lnTo>
                        <a:pt x="30" y="328"/>
                      </a:lnTo>
                      <a:lnTo>
                        <a:pt x="18" y="321"/>
                      </a:lnTo>
                      <a:lnTo>
                        <a:pt x="11" y="309"/>
                      </a:lnTo>
                      <a:lnTo>
                        <a:pt x="0" y="269"/>
                      </a:lnTo>
                      <a:lnTo>
                        <a:pt x="3" y="236"/>
                      </a:lnTo>
                      <a:lnTo>
                        <a:pt x="15" y="209"/>
                      </a:lnTo>
                      <a:lnTo>
                        <a:pt x="35" y="189"/>
                      </a:lnTo>
                      <a:lnTo>
                        <a:pt x="59" y="174"/>
                      </a:lnTo>
                      <a:lnTo>
                        <a:pt x="85" y="165"/>
                      </a:lnTo>
                      <a:lnTo>
                        <a:pt x="109" y="160"/>
                      </a:lnTo>
                      <a:lnTo>
                        <a:pt x="128" y="160"/>
                      </a:lnTo>
                      <a:lnTo>
                        <a:pt x="115" y="137"/>
                      </a:lnTo>
                      <a:lnTo>
                        <a:pt x="107" y="116"/>
                      </a:lnTo>
                      <a:lnTo>
                        <a:pt x="103" y="96"/>
                      </a:lnTo>
                      <a:lnTo>
                        <a:pt x="103" y="76"/>
                      </a:lnTo>
                      <a:lnTo>
                        <a:pt x="108" y="60"/>
                      </a:lnTo>
                      <a:lnTo>
                        <a:pt x="115" y="45"/>
                      </a:lnTo>
                      <a:lnTo>
                        <a:pt x="126" y="32"/>
                      </a:lnTo>
                      <a:lnTo>
                        <a:pt x="139" y="22"/>
                      </a:lnTo>
                      <a:lnTo>
                        <a:pt x="155" y="14"/>
                      </a:lnTo>
                      <a:lnTo>
                        <a:pt x="173" y="9"/>
                      </a:lnTo>
                      <a:lnTo>
                        <a:pt x="191" y="5"/>
                      </a:lnTo>
                      <a:lnTo>
                        <a:pt x="212" y="6"/>
                      </a:lnTo>
                      <a:lnTo>
                        <a:pt x="232" y="10"/>
                      </a:lnTo>
                      <a:lnTo>
                        <a:pt x="254" y="17"/>
                      </a:lnTo>
                      <a:lnTo>
                        <a:pt x="276" y="29"/>
                      </a:lnTo>
                      <a:lnTo>
                        <a:pt x="296" y="44"/>
                      </a:lnTo>
                      <a:lnTo>
                        <a:pt x="311" y="27"/>
                      </a:lnTo>
                      <a:lnTo>
                        <a:pt x="327" y="15"/>
                      </a:lnTo>
                      <a:lnTo>
                        <a:pt x="342" y="6"/>
                      </a:lnTo>
                      <a:lnTo>
                        <a:pt x="359" y="2"/>
                      </a:lnTo>
                      <a:lnTo>
                        <a:pt x="377" y="0"/>
                      </a:lnTo>
                      <a:lnTo>
                        <a:pt x="394" y="3"/>
                      </a:lnTo>
                      <a:lnTo>
                        <a:pt x="410" y="9"/>
                      </a:lnTo>
                      <a:lnTo>
                        <a:pt x="425" y="16"/>
                      </a:lnTo>
                      <a:lnTo>
                        <a:pt x="438" y="26"/>
                      </a:lnTo>
                      <a:lnTo>
                        <a:pt x="449" y="38"/>
                      </a:lnTo>
                      <a:lnTo>
                        <a:pt x="457" y="50"/>
                      </a:lnTo>
                      <a:lnTo>
                        <a:pt x="463" y="64"/>
                      </a:lnTo>
                      <a:lnTo>
                        <a:pt x="466" y="79"/>
                      </a:lnTo>
                      <a:lnTo>
                        <a:pt x="463" y="93"/>
                      </a:lnTo>
                      <a:lnTo>
                        <a:pt x="458" y="108"/>
                      </a:lnTo>
                      <a:lnTo>
                        <a:pt x="448" y="122"/>
                      </a:lnTo>
                      <a:lnTo>
                        <a:pt x="479" y="139"/>
                      </a:lnTo>
                      <a:lnTo>
                        <a:pt x="501" y="170"/>
                      </a:lnTo>
                      <a:lnTo>
                        <a:pt x="513" y="207"/>
                      </a:lnTo>
                      <a:lnTo>
                        <a:pt x="515" y="245"/>
                      </a:lnTo>
                      <a:lnTo>
                        <a:pt x="508" y="280"/>
                      </a:lnTo>
                      <a:lnTo>
                        <a:pt x="490" y="304"/>
                      </a:lnTo>
                      <a:lnTo>
                        <a:pt x="462" y="313"/>
                      </a:lnTo>
                      <a:lnTo>
                        <a:pt x="423" y="301"/>
                      </a:lnTo>
                      <a:close/>
                    </a:path>
                  </a:pathLst>
                </a:custGeom>
                <a:solidFill>
                  <a:srgbClr val="F4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73"/>
                <p:cNvSpPr>
                  <a:spLocks/>
                </p:cNvSpPr>
                <p:nvPr/>
              </p:nvSpPr>
              <p:spPr bwMode="auto">
                <a:xfrm>
                  <a:off x="1268" y="2427"/>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74"/>
                <p:cNvSpPr>
                  <a:spLocks/>
                </p:cNvSpPr>
                <p:nvPr/>
              </p:nvSpPr>
              <p:spPr bwMode="auto">
                <a:xfrm>
                  <a:off x="1268" y="2435"/>
                  <a:ext cx="17" cy="22"/>
                </a:xfrm>
                <a:custGeom>
                  <a:avLst/>
                  <a:gdLst>
                    <a:gd name="T0" fmla="*/ 13 w 17"/>
                    <a:gd name="T1" fmla="*/ 5 h 22"/>
                    <a:gd name="T2" fmla="*/ 13 w 17"/>
                    <a:gd name="T3" fmla="*/ 5 h 22"/>
                    <a:gd name="T4" fmla="*/ 17 w 17"/>
                    <a:gd name="T5" fmla="*/ 7 h 22"/>
                    <a:gd name="T6" fmla="*/ 17 w 17"/>
                    <a:gd name="T7" fmla="*/ 7 h 22"/>
                    <a:gd name="T8" fmla="*/ 15 w 17"/>
                    <a:gd name="T9" fmla="*/ 4 h 22"/>
                    <a:gd name="T10" fmla="*/ 17 w 17"/>
                    <a:gd name="T11" fmla="*/ 0 h 22"/>
                    <a:gd name="T12" fmla="*/ 0 w 17"/>
                    <a:gd name="T13" fmla="*/ 0 h 22"/>
                    <a:gd name="T14" fmla="*/ 1 w 17"/>
                    <a:gd name="T15" fmla="*/ 4 h 22"/>
                    <a:gd name="T16" fmla="*/ 2 w 17"/>
                    <a:gd name="T17" fmla="*/ 10 h 22"/>
                    <a:gd name="T18" fmla="*/ 5 w 17"/>
                    <a:gd name="T19" fmla="*/ 17 h 22"/>
                    <a:gd name="T20" fmla="*/ 13 w 17"/>
                    <a:gd name="T21" fmla="*/ 22 h 22"/>
                    <a:gd name="T22" fmla="*/ 13 w 17"/>
                    <a:gd name="T23" fmla="*/ 22 h 22"/>
                    <a:gd name="T24" fmla="*/ 13 w 17"/>
                    <a:gd name="T25" fmla="*/ 5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2"/>
                    <a:gd name="T41" fmla="*/ 17 w 1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2">
                      <a:moveTo>
                        <a:pt x="13" y="5"/>
                      </a:moveTo>
                      <a:lnTo>
                        <a:pt x="13" y="5"/>
                      </a:lnTo>
                      <a:lnTo>
                        <a:pt x="17" y="7"/>
                      </a:lnTo>
                      <a:lnTo>
                        <a:pt x="15" y="4"/>
                      </a:lnTo>
                      <a:lnTo>
                        <a:pt x="17" y="0"/>
                      </a:lnTo>
                      <a:lnTo>
                        <a:pt x="0" y="0"/>
                      </a:lnTo>
                      <a:lnTo>
                        <a:pt x="1" y="4"/>
                      </a:lnTo>
                      <a:lnTo>
                        <a:pt x="2" y="10"/>
                      </a:lnTo>
                      <a:lnTo>
                        <a:pt x="5" y="17"/>
                      </a:lnTo>
                      <a:lnTo>
                        <a:pt x="13" y="22"/>
                      </a:lnTo>
                      <a:lnTo>
                        <a:pt x="13" y="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75"/>
                <p:cNvSpPr>
                  <a:spLocks/>
                </p:cNvSpPr>
                <p:nvPr/>
              </p:nvSpPr>
              <p:spPr bwMode="auto">
                <a:xfrm>
                  <a:off x="1281" y="2439"/>
                  <a:ext cx="53" cy="22"/>
                </a:xfrm>
                <a:custGeom>
                  <a:avLst/>
                  <a:gdLst>
                    <a:gd name="T0" fmla="*/ 40 w 53"/>
                    <a:gd name="T1" fmla="*/ 0 h 22"/>
                    <a:gd name="T2" fmla="*/ 39 w 53"/>
                    <a:gd name="T3" fmla="*/ 3 h 22"/>
                    <a:gd name="T4" fmla="*/ 38 w 53"/>
                    <a:gd name="T5" fmla="*/ 5 h 22"/>
                    <a:gd name="T6" fmla="*/ 38 w 53"/>
                    <a:gd name="T7" fmla="*/ 5 h 22"/>
                    <a:gd name="T8" fmla="*/ 35 w 53"/>
                    <a:gd name="T9" fmla="*/ 5 h 22"/>
                    <a:gd name="T10" fmla="*/ 29 w 53"/>
                    <a:gd name="T11" fmla="*/ 5 h 22"/>
                    <a:gd name="T12" fmla="*/ 22 w 53"/>
                    <a:gd name="T13" fmla="*/ 5 h 22"/>
                    <a:gd name="T14" fmla="*/ 16 w 53"/>
                    <a:gd name="T15" fmla="*/ 3 h 22"/>
                    <a:gd name="T16" fmla="*/ 7 w 53"/>
                    <a:gd name="T17" fmla="*/ 2 h 22"/>
                    <a:gd name="T18" fmla="*/ 0 w 53"/>
                    <a:gd name="T19" fmla="*/ 1 h 22"/>
                    <a:gd name="T20" fmla="*/ 0 w 53"/>
                    <a:gd name="T21" fmla="*/ 18 h 22"/>
                    <a:gd name="T22" fmla="*/ 7 w 53"/>
                    <a:gd name="T23" fmla="*/ 17 h 22"/>
                    <a:gd name="T24" fmla="*/ 13 w 53"/>
                    <a:gd name="T25" fmla="*/ 18 h 22"/>
                    <a:gd name="T26" fmla="*/ 22 w 53"/>
                    <a:gd name="T27" fmla="*/ 19 h 22"/>
                    <a:gd name="T28" fmla="*/ 29 w 53"/>
                    <a:gd name="T29" fmla="*/ 19 h 22"/>
                    <a:gd name="T30" fmla="*/ 35 w 53"/>
                    <a:gd name="T31" fmla="*/ 22 h 22"/>
                    <a:gd name="T32" fmla="*/ 42 w 53"/>
                    <a:gd name="T33" fmla="*/ 19 h 22"/>
                    <a:gd name="T34" fmla="*/ 50 w 53"/>
                    <a:gd name="T35" fmla="*/ 14 h 22"/>
                    <a:gd name="T36" fmla="*/ 53 w 53"/>
                    <a:gd name="T37" fmla="*/ 6 h 22"/>
                    <a:gd name="T38" fmla="*/ 52 w 53"/>
                    <a:gd name="T39" fmla="*/ 9 h 22"/>
                    <a:gd name="T40" fmla="*/ 40 w 53"/>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2"/>
                    <a:gd name="T65" fmla="*/ 53 w 53"/>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2">
                      <a:moveTo>
                        <a:pt x="40" y="0"/>
                      </a:moveTo>
                      <a:lnTo>
                        <a:pt x="39" y="3"/>
                      </a:lnTo>
                      <a:lnTo>
                        <a:pt x="38" y="5"/>
                      </a:lnTo>
                      <a:lnTo>
                        <a:pt x="35" y="5"/>
                      </a:lnTo>
                      <a:lnTo>
                        <a:pt x="29" y="5"/>
                      </a:lnTo>
                      <a:lnTo>
                        <a:pt x="22" y="5"/>
                      </a:lnTo>
                      <a:lnTo>
                        <a:pt x="16" y="3"/>
                      </a:lnTo>
                      <a:lnTo>
                        <a:pt x="7" y="2"/>
                      </a:lnTo>
                      <a:lnTo>
                        <a:pt x="0" y="1"/>
                      </a:lnTo>
                      <a:lnTo>
                        <a:pt x="0" y="18"/>
                      </a:lnTo>
                      <a:lnTo>
                        <a:pt x="7" y="17"/>
                      </a:lnTo>
                      <a:lnTo>
                        <a:pt x="13" y="18"/>
                      </a:lnTo>
                      <a:lnTo>
                        <a:pt x="22" y="19"/>
                      </a:lnTo>
                      <a:lnTo>
                        <a:pt x="29" y="19"/>
                      </a:lnTo>
                      <a:lnTo>
                        <a:pt x="35" y="22"/>
                      </a:lnTo>
                      <a:lnTo>
                        <a:pt x="42" y="19"/>
                      </a:lnTo>
                      <a:lnTo>
                        <a:pt x="50" y="14"/>
                      </a:lnTo>
                      <a:lnTo>
                        <a:pt x="53" y="6"/>
                      </a:lnTo>
                      <a:lnTo>
                        <a:pt x="52" y="9"/>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76"/>
                <p:cNvSpPr>
                  <a:spLocks/>
                </p:cNvSpPr>
                <p:nvPr/>
              </p:nvSpPr>
              <p:spPr bwMode="auto">
                <a:xfrm>
                  <a:off x="1306" y="2381"/>
                  <a:ext cx="35" cy="67"/>
                </a:xfrm>
                <a:custGeom>
                  <a:avLst/>
                  <a:gdLst>
                    <a:gd name="T0" fmla="*/ 2 w 35"/>
                    <a:gd name="T1" fmla="*/ 14 h 67"/>
                    <a:gd name="T2" fmla="*/ 0 w 35"/>
                    <a:gd name="T3" fmla="*/ 14 h 67"/>
                    <a:gd name="T4" fmla="*/ 15 w 35"/>
                    <a:gd name="T5" fmla="*/ 23 h 67"/>
                    <a:gd name="T6" fmla="*/ 21 w 35"/>
                    <a:gd name="T7" fmla="*/ 32 h 67"/>
                    <a:gd name="T8" fmla="*/ 21 w 35"/>
                    <a:gd name="T9" fmla="*/ 46 h 67"/>
                    <a:gd name="T10" fmla="*/ 15 w 35"/>
                    <a:gd name="T11" fmla="*/ 58 h 67"/>
                    <a:gd name="T12" fmla="*/ 27 w 35"/>
                    <a:gd name="T13" fmla="*/ 67 h 67"/>
                    <a:gd name="T14" fmla="*/ 35 w 35"/>
                    <a:gd name="T15" fmla="*/ 48 h 67"/>
                    <a:gd name="T16" fmla="*/ 35 w 35"/>
                    <a:gd name="T17" fmla="*/ 30 h 67"/>
                    <a:gd name="T18" fmla="*/ 25 w 35"/>
                    <a:gd name="T19" fmla="*/ 11 h 67"/>
                    <a:gd name="T20" fmla="*/ 5 w 35"/>
                    <a:gd name="T21" fmla="*/ 0 h 67"/>
                    <a:gd name="T22" fmla="*/ 4 w 35"/>
                    <a:gd name="T23" fmla="*/ 0 h 67"/>
                    <a:gd name="T24" fmla="*/ 2 w 35"/>
                    <a:gd name="T25" fmla="*/ 14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7"/>
                    <a:gd name="T41" fmla="*/ 35 w 3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7">
                      <a:moveTo>
                        <a:pt x="2" y="14"/>
                      </a:moveTo>
                      <a:lnTo>
                        <a:pt x="0" y="14"/>
                      </a:lnTo>
                      <a:lnTo>
                        <a:pt x="15" y="23"/>
                      </a:lnTo>
                      <a:lnTo>
                        <a:pt x="21" y="32"/>
                      </a:lnTo>
                      <a:lnTo>
                        <a:pt x="21" y="46"/>
                      </a:lnTo>
                      <a:lnTo>
                        <a:pt x="15" y="58"/>
                      </a:lnTo>
                      <a:lnTo>
                        <a:pt x="27" y="67"/>
                      </a:lnTo>
                      <a:lnTo>
                        <a:pt x="35" y="48"/>
                      </a:lnTo>
                      <a:lnTo>
                        <a:pt x="35" y="30"/>
                      </a:lnTo>
                      <a:lnTo>
                        <a:pt x="25" y="11"/>
                      </a:lnTo>
                      <a:lnTo>
                        <a:pt x="5" y="0"/>
                      </a:lnTo>
                      <a:lnTo>
                        <a:pt x="4" y="0"/>
                      </a:lnTo>
                      <a:lnTo>
                        <a:pt x="2"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77"/>
                <p:cNvSpPr>
                  <a:spLocks/>
                </p:cNvSpPr>
                <p:nvPr/>
              </p:nvSpPr>
              <p:spPr bwMode="auto">
                <a:xfrm>
                  <a:off x="1240" y="2378"/>
                  <a:ext cx="70" cy="35"/>
                </a:xfrm>
                <a:custGeom>
                  <a:avLst/>
                  <a:gdLst>
                    <a:gd name="T0" fmla="*/ 14 w 70"/>
                    <a:gd name="T1" fmla="*/ 34 h 35"/>
                    <a:gd name="T2" fmla="*/ 14 w 70"/>
                    <a:gd name="T3" fmla="*/ 35 h 35"/>
                    <a:gd name="T4" fmla="*/ 18 w 70"/>
                    <a:gd name="T5" fmla="*/ 31 h 35"/>
                    <a:gd name="T6" fmla="*/ 23 w 70"/>
                    <a:gd name="T7" fmla="*/ 25 h 35"/>
                    <a:gd name="T8" fmla="*/ 28 w 70"/>
                    <a:gd name="T9" fmla="*/ 22 h 35"/>
                    <a:gd name="T10" fmla="*/ 35 w 70"/>
                    <a:gd name="T11" fmla="*/ 19 h 35"/>
                    <a:gd name="T12" fmla="*/ 41 w 70"/>
                    <a:gd name="T13" fmla="*/ 16 h 35"/>
                    <a:gd name="T14" fmla="*/ 51 w 70"/>
                    <a:gd name="T15" fmla="*/ 17 h 35"/>
                    <a:gd name="T16" fmla="*/ 59 w 70"/>
                    <a:gd name="T17" fmla="*/ 16 h 35"/>
                    <a:gd name="T18" fmla="*/ 68 w 70"/>
                    <a:gd name="T19" fmla="*/ 17 h 35"/>
                    <a:gd name="T20" fmla="*/ 70 w 70"/>
                    <a:gd name="T21" fmla="*/ 3 h 35"/>
                    <a:gd name="T22" fmla="*/ 59 w 70"/>
                    <a:gd name="T23" fmla="*/ 2 h 35"/>
                    <a:gd name="T24" fmla="*/ 51 w 70"/>
                    <a:gd name="T25" fmla="*/ 0 h 35"/>
                    <a:gd name="T26" fmla="*/ 41 w 70"/>
                    <a:gd name="T27" fmla="*/ 2 h 35"/>
                    <a:gd name="T28" fmla="*/ 30 w 70"/>
                    <a:gd name="T29" fmla="*/ 4 h 35"/>
                    <a:gd name="T30" fmla="*/ 20 w 70"/>
                    <a:gd name="T31" fmla="*/ 8 h 35"/>
                    <a:gd name="T32" fmla="*/ 13 w 70"/>
                    <a:gd name="T33" fmla="*/ 12 h 35"/>
                    <a:gd name="T34" fmla="*/ 6 w 70"/>
                    <a:gd name="T35" fmla="*/ 21 h 35"/>
                    <a:gd name="T36" fmla="*/ 0 w 70"/>
                    <a:gd name="T37" fmla="*/ 31 h 35"/>
                    <a:gd name="T38" fmla="*/ 0 w 70"/>
                    <a:gd name="T39" fmla="*/ 32 h 35"/>
                    <a:gd name="T40" fmla="*/ 14 w 70"/>
                    <a:gd name="T41" fmla="*/ 3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4"/>
                      </a:moveTo>
                      <a:lnTo>
                        <a:pt x="14" y="35"/>
                      </a:lnTo>
                      <a:lnTo>
                        <a:pt x="18" y="31"/>
                      </a:lnTo>
                      <a:lnTo>
                        <a:pt x="23" y="25"/>
                      </a:lnTo>
                      <a:lnTo>
                        <a:pt x="28" y="22"/>
                      </a:lnTo>
                      <a:lnTo>
                        <a:pt x="35" y="19"/>
                      </a:lnTo>
                      <a:lnTo>
                        <a:pt x="41" y="16"/>
                      </a:lnTo>
                      <a:lnTo>
                        <a:pt x="51" y="17"/>
                      </a:lnTo>
                      <a:lnTo>
                        <a:pt x="59" y="16"/>
                      </a:lnTo>
                      <a:lnTo>
                        <a:pt x="68" y="17"/>
                      </a:lnTo>
                      <a:lnTo>
                        <a:pt x="70" y="3"/>
                      </a:lnTo>
                      <a:lnTo>
                        <a:pt x="59" y="2"/>
                      </a:lnTo>
                      <a:lnTo>
                        <a:pt x="51" y="0"/>
                      </a:lnTo>
                      <a:lnTo>
                        <a:pt x="41" y="2"/>
                      </a:lnTo>
                      <a:lnTo>
                        <a:pt x="30" y="4"/>
                      </a:lnTo>
                      <a:lnTo>
                        <a:pt x="20" y="8"/>
                      </a:lnTo>
                      <a:lnTo>
                        <a:pt x="13" y="12"/>
                      </a:lnTo>
                      <a:lnTo>
                        <a:pt x="6" y="21"/>
                      </a:lnTo>
                      <a:lnTo>
                        <a:pt x="0" y="31"/>
                      </a:lnTo>
                      <a:lnTo>
                        <a:pt x="0" y="32"/>
                      </a:lnTo>
                      <a:lnTo>
                        <a:pt x="14"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78"/>
                <p:cNvSpPr>
                  <a:spLocks/>
                </p:cNvSpPr>
                <p:nvPr/>
              </p:nvSpPr>
              <p:spPr bwMode="auto">
                <a:xfrm>
                  <a:off x="1236" y="2410"/>
                  <a:ext cx="56" cy="107"/>
                </a:xfrm>
                <a:custGeom>
                  <a:avLst/>
                  <a:gdLst>
                    <a:gd name="T0" fmla="*/ 56 w 56"/>
                    <a:gd name="T1" fmla="*/ 93 h 107"/>
                    <a:gd name="T2" fmla="*/ 56 w 56"/>
                    <a:gd name="T3" fmla="*/ 93 h 107"/>
                    <a:gd name="T4" fmla="*/ 43 w 56"/>
                    <a:gd name="T5" fmla="*/ 87 h 107"/>
                    <a:gd name="T6" fmla="*/ 34 w 56"/>
                    <a:gd name="T7" fmla="*/ 78 h 107"/>
                    <a:gd name="T8" fmla="*/ 26 w 56"/>
                    <a:gd name="T9" fmla="*/ 69 h 107"/>
                    <a:gd name="T10" fmla="*/ 21 w 56"/>
                    <a:gd name="T11" fmla="*/ 57 h 107"/>
                    <a:gd name="T12" fmla="*/ 17 w 56"/>
                    <a:gd name="T13" fmla="*/ 43 h 107"/>
                    <a:gd name="T14" fmla="*/ 17 w 56"/>
                    <a:gd name="T15" fmla="*/ 30 h 107"/>
                    <a:gd name="T16" fmla="*/ 16 w 56"/>
                    <a:gd name="T17" fmla="*/ 16 h 107"/>
                    <a:gd name="T18" fmla="*/ 18 w 56"/>
                    <a:gd name="T19" fmla="*/ 2 h 107"/>
                    <a:gd name="T20" fmla="*/ 4 w 56"/>
                    <a:gd name="T21" fmla="*/ 0 h 107"/>
                    <a:gd name="T22" fmla="*/ 1 w 56"/>
                    <a:gd name="T23" fmla="*/ 16 h 107"/>
                    <a:gd name="T24" fmla="*/ 0 w 56"/>
                    <a:gd name="T25" fmla="*/ 30 h 107"/>
                    <a:gd name="T26" fmla="*/ 3 w 56"/>
                    <a:gd name="T27" fmla="*/ 46 h 107"/>
                    <a:gd name="T28" fmla="*/ 6 w 56"/>
                    <a:gd name="T29" fmla="*/ 61 h 107"/>
                    <a:gd name="T30" fmla="*/ 14 w 56"/>
                    <a:gd name="T31" fmla="*/ 76 h 107"/>
                    <a:gd name="T32" fmla="*/ 22 w 56"/>
                    <a:gd name="T33" fmla="*/ 88 h 107"/>
                    <a:gd name="T34" fmla="*/ 35 w 56"/>
                    <a:gd name="T35" fmla="*/ 99 h 107"/>
                    <a:gd name="T36" fmla="*/ 51 w 56"/>
                    <a:gd name="T37" fmla="*/ 107 h 107"/>
                    <a:gd name="T38" fmla="*/ 51 w 56"/>
                    <a:gd name="T39" fmla="*/ 107 h 107"/>
                    <a:gd name="T40" fmla="*/ 56 w 56"/>
                    <a:gd name="T41" fmla="*/ 93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7"/>
                    <a:gd name="T65" fmla="*/ 56 w 5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7">
                      <a:moveTo>
                        <a:pt x="56" y="93"/>
                      </a:moveTo>
                      <a:lnTo>
                        <a:pt x="56" y="93"/>
                      </a:lnTo>
                      <a:lnTo>
                        <a:pt x="43" y="87"/>
                      </a:lnTo>
                      <a:lnTo>
                        <a:pt x="34" y="78"/>
                      </a:lnTo>
                      <a:lnTo>
                        <a:pt x="26" y="69"/>
                      </a:lnTo>
                      <a:lnTo>
                        <a:pt x="21" y="57"/>
                      </a:lnTo>
                      <a:lnTo>
                        <a:pt x="17" y="43"/>
                      </a:lnTo>
                      <a:lnTo>
                        <a:pt x="17" y="30"/>
                      </a:lnTo>
                      <a:lnTo>
                        <a:pt x="16" y="16"/>
                      </a:lnTo>
                      <a:lnTo>
                        <a:pt x="18" y="2"/>
                      </a:lnTo>
                      <a:lnTo>
                        <a:pt x="4" y="0"/>
                      </a:lnTo>
                      <a:lnTo>
                        <a:pt x="1" y="16"/>
                      </a:lnTo>
                      <a:lnTo>
                        <a:pt x="0" y="30"/>
                      </a:lnTo>
                      <a:lnTo>
                        <a:pt x="3" y="46"/>
                      </a:lnTo>
                      <a:lnTo>
                        <a:pt x="6" y="61"/>
                      </a:lnTo>
                      <a:lnTo>
                        <a:pt x="14" y="76"/>
                      </a:lnTo>
                      <a:lnTo>
                        <a:pt x="22" y="88"/>
                      </a:lnTo>
                      <a:lnTo>
                        <a:pt x="35" y="99"/>
                      </a:lnTo>
                      <a:lnTo>
                        <a:pt x="51" y="107"/>
                      </a:lnTo>
                      <a:lnTo>
                        <a:pt x="56"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79"/>
                <p:cNvSpPr>
                  <a:spLocks/>
                </p:cNvSpPr>
                <p:nvPr/>
              </p:nvSpPr>
              <p:spPr bwMode="auto">
                <a:xfrm>
                  <a:off x="1287" y="2503"/>
                  <a:ext cx="48" cy="19"/>
                </a:xfrm>
                <a:custGeom>
                  <a:avLst/>
                  <a:gdLst>
                    <a:gd name="T0" fmla="*/ 41 w 48"/>
                    <a:gd name="T1" fmla="*/ 0 h 19"/>
                    <a:gd name="T2" fmla="*/ 42 w 48"/>
                    <a:gd name="T3" fmla="*/ 0 h 19"/>
                    <a:gd name="T4" fmla="*/ 39 w 48"/>
                    <a:gd name="T5" fmla="*/ 1 h 19"/>
                    <a:gd name="T6" fmla="*/ 34 w 48"/>
                    <a:gd name="T7" fmla="*/ 2 h 19"/>
                    <a:gd name="T8" fmla="*/ 29 w 48"/>
                    <a:gd name="T9" fmla="*/ 4 h 19"/>
                    <a:gd name="T10" fmla="*/ 24 w 48"/>
                    <a:gd name="T11" fmla="*/ 2 h 19"/>
                    <a:gd name="T12" fmla="*/ 18 w 48"/>
                    <a:gd name="T13" fmla="*/ 4 h 19"/>
                    <a:gd name="T14" fmla="*/ 15 w 48"/>
                    <a:gd name="T15" fmla="*/ 2 h 19"/>
                    <a:gd name="T16" fmla="*/ 9 w 48"/>
                    <a:gd name="T17" fmla="*/ 1 h 19"/>
                    <a:gd name="T18" fmla="*/ 5 w 48"/>
                    <a:gd name="T19" fmla="*/ 0 h 19"/>
                    <a:gd name="T20" fmla="*/ 0 w 48"/>
                    <a:gd name="T21" fmla="*/ 14 h 19"/>
                    <a:gd name="T22" fmla="*/ 6 w 48"/>
                    <a:gd name="T23" fmla="*/ 16 h 19"/>
                    <a:gd name="T24" fmla="*/ 12 w 48"/>
                    <a:gd name="T25" fmla="*/ 17 h 19"/>
                    <a:gd name="T26" fmla="*/ 18 w 48"/>
                    <a:gd name="T27" fmla="*/ 18 h 19"/>
                    <a:gd name="T28" fmla="*/ 24 w 48"/>
                    <a:gd name="T29" fmla="*/ 19 h 19"/>
                    <a:gd name="T30" fmla="*/ 29 w 48"/>
                    <a:gd name="T31" fmla="*/ 18 h 19"/>
                    <a:gd name="T32" fmla="*/ 36 w 48"/>
                    <a:gd name="T33" fmla="*/ 17 h 19"/>
                    <a:gd name="T34" fmla="*/ 41 w 48"/>
                    <a:gd name="T35" fmla="*/ 16 h 19"/>
                    <a:gd name="T36" fmla="*/ 47 w 48"/>
                    <a:gd name="T37" fmla="*/ 14 h 19"/>
                    <a:gd name="T38" fmla="*/ 48 w 48"/>
                    <a:gd name="T39" fmla="*/ 14 h 19"/>
                    <a:gd name="T40" fmla="*/ 41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41" y="0"/>
                      </a:moveTo>
                      <a:lnTo>
                        <a:pt x="42" y="0"/>
                      </a:lnTo>
                      <a:lnTo>
                        <a:pt x="39" y="1"/>
                      </a:lnTo>
                      <a:lnTo>
                        <a:pt x="34" y="2"/>
                      </a:lnTo>
                      <a:lnTo>
                        <a:pt x="29" y="4"/>
                      </a:lnTo>
                      <a:lnTo>
                        <a:pt x="24" y="2"/>
                      </a:lnTo>
                      <a:lnTo>
                        <a:pt x="18" y="4"/>
                      </a:lnTo>
                      <a:lnTo>
                        <a:pt x="15" y="2"/>
                      </a:lnTo>
                      <a:lnTo>
                        <a:pt x="9" y="1"/>
                      </a:lnTo>
                      <a:lnTo>
                        <a:pt x="5" y="0"/>
                      </a:lnTo>
                      <a:lnTo>
                        <a:pt x="0" y="14"/>
                      </a:lnTo>
                      <a:lnTo>
                        <a:pt x="6" y="16"/>
                      </a:lnTo>
                      <a:lnTo>
                        <a:pt x="12" y="17"/>
                      </a:lnTo>
                      <a:lnTo>
                        <a:pt x="18" y="18"/>
                      </a:lnTo>
                      <a:lnTo>
                        <a:pt x="24" y="19"/>
                      </a:lnTo>
                      <a:lnTo>
                        <a:pt x="29" y="18"/>
                      </a:lnTo>
                      <a:lnTo>
                        <a:pt x="36" y="17"/>
                      </a:lnTo>
                      <a:lnTo>
                        <a:pt x="41" y="16"/>
                      </a:lnTo>
                      <a:lnTo>
                        <a:pt x="47" y="14"/>
                      </a:lnTo>
                      <a:lnTo>
                        <a:pt x="48" y="14"/>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80"/>
                <p:cNvSpPr>
                  <a:spLocks/>
                </p:cNvSpPr>
                <p:nvPr/>
              </p:nvSpPr>
              <p:spPr bwMode="auto">
                <a:xfrm>
                  <a:off x="1328" y="2434"/>
                  <a:ext cx="109" cy="83"/>
                </a:xfrm>
                <a:custGeom>
                  <a:avLst/>
                  <a:gdLst>
                    <a:gd name="T0" fmla="*/ 97 w 109"/>
                    <a:gd name="T1" fmla="*/ 0 h 83"/>
                    <a:gd name="T2" fmla="*/ 97 w 109"/>
                    <a:gd name="T3" fmla="*/ 0 h 83"/>
                    <a:gd name="T4" fmla="*/ 87 w 109"/>
                    <a:gd name="T5" fmla="*/ 10 h 83"/>
                    <a:gd name="T6" fmla="*/ 76 w 109"/>
                    <a:gd name="T7" fmla="*/ 19 h 83"/>
                    <a:gd name="T8" fmla="*/ 64 w 109"/>
                    <a:gd name="T9" fmla="*/ 29 h 83"/>
                    <a:gd name="T10" fmla="*/ 52 w 109"/>
                    <a:gd name="T11" fmla="*/ 37 h 83"/>
                    <a:gd name="T12" fmla="*/ 41 w 109"/>
                    <a:gd name="T13" fmla="*/ 47 h 83"/>
                    <a:gd name="T14" fmla="*/ 28 w 109"/>
                    <a:gd name="T15" fmla="*/ 53 h 83"/>
                    <a:gd name="T16" fmla="*/ 13 w 109"/>
                    <a:gd name="T17" fmla="*/ 62 h 83"/>
                    <a:gd name="T18" fmla="*/ 0 w 109"/>
                    <a:gd name="T19" fmla="*/ 69 h 83"/>
                    <a:gd name="T20" fmla="*/ 7 w 109"/>
                    <a:gd name="T21" fmla="*/ 83 h 83"/>
                    <a:gd name="T22" fmla="*/ 21 w 109"/>
                    <a:gd name="T23" fmla="*/ 76 h 83"/>
                    <a:gd name="T24" fmla="*/ 35 w 109"/>
                    <a:gd name="T25" fmla="*/ 68 h 83"/>
                    <a:gd name="T26" fmla="*/ 49 w 109"/>
                    <a:gd name="T27" fmla="*/ 59 h 83"/>
                    <a:gd name="T28" fmla="*/ 62 w 109"/>
                    <a:gd name="T29" fmla="*/ 50 h 83"/>
                    <a:gd name="T30" fmla="*/ 74 w 109"/>
                    <a:gd name="T31" fmla="*/ 41 h 83"/>
                    <a:gd name="T32" fmla="*/ 86 w 109"/>
                    <a:gd name="T33" fmla="*/ 31 h 83"/>
                    <a:gd name="T34" fmla="*/ 97 w 109"/>
                    <a:gd name="T35" fmla="*/ 22 h 83"/>
                    <a:gd name="T36" fmla="*/ 109 w 109"/>
                    <a:gd name="T37" fmla="*/ 10 h 83"/>
                    <a:gd name="T38" fmla="*/ 109 w 109"/>
                    <a:gd name="T39" fmla="*/ 10 h 83"/>
                    <a:gd name="T40" fmla="*/ 97 w 109"/>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3"/>
                    <a:gd name="T65" fmla="*/ 109 w 109"/>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3">
                      <a:moveTo>
                        <a:pt x="97" y="0"/>
                      </a:moveTo>
                      <a:lnTo>
                        <a:pt x="97" y="0"/>
                      </a:lnTo>
                      <a:lnTo>
                        <a:pt x="87" y="10"/>
                      </a:lnTo>
                      <a:lnTo>
                        <a:pt x="76" y="19"/>
                      </a:lnTo>
                      <a:lnTo>
                        <a:pt x="64" y="29"/>
                      </a:lnTo>
                      <a:lnTo>
                        <a:pt x="52" y="37"/>
                      </a:lnTo>
                      <a:lnTo>
                        <a:pt x="41" y="47"/>
                      </a:lnTo>
                      <a:lnTo>
                        <a:pt x="28" y="53"/>
                      </a:lnTo>
                      <a:lnTo>
                        <a:pt x="13" y="62"/>
                      </a:lnTo>
                      <a:lnTo>
                        <a:pt x="0" y="69"/>
                      </a:lnTo>
                      <a:lnTo>
                        <a:pt x="7" y="83"/>
                      </a:lnTo>
                      <a:lnTo>
                        <a:pt x="21" y="76"/>
                      </a:lnTo>
                      <a:lnTo>
                        <a:pt x="35" y="68"/>
                      </a:lnTo>
                      <a:lnTo>
                        <a:pt x="49" y="59"/>
                      </a:lnTo>
                      <a:lnTo>
                        <a:pt x="62" y="50"/>
                      </a:lnTo>
                      <a:lnTo>
                        <a:pt x="74" y="41"/>
                      </a:lnTo>
                      <a:lnTo>
                        <a:pt x="86" y="31"/>
                      </a:lnTo>
                      <a:lnTo>
                        <a:pt x="97" y="22"/>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81"/>
                <p:cNvSpPr>
                  <a:spLocks/>
                </p:cNvSpPr>
                <p:nvPr/>
              </p:nvSpPr>
              <p:spPr bwMode="auto">
                <a:xfrm>
                  <a:off x="1425" y="2186"/>
                  <a:ext cx="336" cy="258"/>
                </a:xfrm>
                <a:custGeom>
                  <a:avLst/>
                  <a:gdLst>
                    <a:gd name="T0" fmla="*/ 326 w 336"/>
                    <a:gd name="T1" fmla="*/ 0 h 258"/>
                    <a:gd name="T2" fmla="*/ 312 w 336"/>
                    <a:gd name="T3" fmla="*/ 11 h 258"/>
                    <a:gd name="T4" fmla="*/ 296 w 336"/>
                    <a:gd name="T5" fmla="*/ 23 h 258"/>
                    <a:gd name="T6" fmla="*/ 276 w 336"/>
                    <a:gd name="T7" fmla="*/ 36 h 258"/>
                    <a:gd name="T8" fmla="*/ 254 w 336"/>
                    <a:gd name="T9" fmla="*/ 52 h 258"/>
                    <a:gd name="T10" fmla="*/ 231 w 336"/>
                    <a:gd name="T11" fmla="*/ 68 h 258"/>
                    <a:gd name="T12" fmla="*/ 208 w 336"/>
                    <a:gd name="T13" fmla="*/ 85 h 258"/>
                    <a:gd name="T14" fmla="*/ 183 w 336"/>
                    <a:gd name="T15" fmla="*/ 103 h 258"/>
                    <a:gd name="T16" fmla="*/ 158 w 336"/>
                    <a:gd name="T17" fmla="*/ 121 h 258"/>
                    <a:gd name="T18" fmla="*/ 133 w 336"/>
                    <a:gd name="T19" fmla="*/ 139 h 258"/>
                    <a:gd name="T20" fmla="*/ 109 w 336"/>
                    <a:gd name="T21" fmla="*/ 157 h 258"/>
                    <a:gd name="T22" fmla="*/ 86 w 336"/>
                    <a:gd name="T23" fmla="*/ 175 h 258"/>
                    <a:gd name="T24" fmla="*/ 64 w 336"/>
                    <a:gd name="T25" fmla="*/ 191 h 258"/>
                    <a:gd name="T26" fmla="*/ 45 w 336"/>
                    <a:gd name="T27" fmla="*/ 208 h 258"/>
                    <a:gd name="T28" fmla="*/ 28 w 336"/>
                    <a:gd name="T29" fmla="*/ 223 h 258"/>
                    <a:gd name="T30" fmla="*/ 12 w 336"/>
                    <a:gd name="T31" fmla="*/ 236 h 258"/>
                    <a:gd name="T32" fmla="*/ 0 w 336"/>
                    <a:gd name="T33" fmla="*/ 248 h 258"/>
                    <a:gd name="T34" fmla="*/ 12 w 336"/>
                    <a:gd name="T35" fmla="*/ 258 h 258"/>
                    <a:gd name="T36" fmla="*/ 22 w 336"/>
                    <a:gd name="T37" fmla="*/ 248 h 258"/>
                    <a:gd name="T38" fmla="*/ 37 w 336"/>
                    <a:gd name="T39" fmla="*/ 235 h 258"/>
                    <a:gd name="T40" fmla="*/ 54 w 336"/>
                    <a:gd name="T41" fmla="*/ 220 h 258"/>
                    <a:gd name="T42" fmla="*/ 74 w 336"/>
                    <a:gd name="T43" fmla="*/ 203 h 258"/>
                    <a:gd name="T44" fmla="*/ 95 w 336"/>
                    <a:gd name="T45" fmla="*/ 188 h 258"/>
                    <a:gd name="T46" fmla="*/ 118 w 336"/>
                    <a:gd name="T47" fmla="*/ 169 h 258"/>
                    <a:gd name="T48" fmla="*/ 143 w 336"/>
                    <a:gd name="T49" fmla="*/ 151 h 258"/>
                    <a:gd name="T50" fmla="*/ 168 w 336"/>
                    <a:gd name="T51" fmla="*/ 133 h 258"/>
                    <a:gd name="T52" fmla="*/ 192 w 336"/>
                    <a:gd name="T53" fmla="*/ 115 h 258"/>
                    <a:gd name="T54" fmla="*/ 218 w 336"/>
                    <a:gd name="T55" fmla="*/ 97 h 258"/>
                    <a:gd name="T56" fmla="*/ 241 w 336"/>
                    <a:gd name="T57" fmla="*/ 80 h 258"/>
                    <a:gd name="T58" fmla="*/ 264 w 336"/>
                    <a:gd name="T59" fmla="*/ 64 h 258"/>
                    <a:gd name="T60" fmla="*/ 285 w 336"/>
                    <a:gd name="T61" fmla="*/ 48 h 258"/>
                    <a:gd name="T62" fmla="*/ 303 w 336"/>
                    <a:gd name="T63" fmla="*/ 35 h 258"/>
                    <a:gd name="T64" fmla="*/ 322 w 336"/>
                    <a:gd name="T65" fmla="*/ 23 h 258"/>
                    <a:gd name="T66" fmla="*/ 336 w 336"/>
                    <a:gd name="T67" fmla="*/ 12 h 258"/>
                    <a:gd name="T68" fmla="*/ 326 w 336"/>
                    <a:gd name="T69" fmla="*/ 0 h 2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258"/>
                    <a:gd name="T107" fmla="*/ 336 w 336"/>
                    <a:gd name="T108" fmla="*/ 258 h 2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258">
                      <a:moveTo>
                        <a:pt x="326" y="0"/>
                      </a:moveTo>
                      <a:lnTo>
                        <a:pt x="312" y="11"/>
                      </a:lnTo>
                      <a:lnTo>
                        <a:pt x="296" y="23"/>
                      </a:lnTo>
                      <a:lnTo>
                        <a:pt x="276" y="36"/>
                      </a:lnTo>
                      <a:lnTo>
                        <a:pt x="254" y="52"/>
                      </a:lnTo>
                      <a:lnTo>
                        <a:pt x="231" y="68"/>
                      </a:lnTo>
                      <a:lnTo>
                        <a:pt x="208" y="85"/>
                      </a:lnTo>
                      <a:lnTo>
                        <a:pt x="183" y="103"/>
                      </a:lnTo>
                      <a:lnTo>
                        <a:pt x="158" y="121"/>
                      </a:lnTo>
                      <a:lnTo>
                        <a:pt x="133" y="139"/>
                      </a:lnTo>
                      <a:lnTo>
                        <a:pt x="109" y="157"/>
                      </a:lnTo>
                      <a:lnTo>
                        <a:pt x="86" y="175"/>
                      </a:lnTo>
                      <a:lnTo>
                        <a:pt x="64" y="191"/>
                      </a:lnTo>
                      <a:lnTo>
                        <a:pt x="45" y="208"/>
                      </a:lnTo>
                      <a:lnTo>
                        <a:pt x="28" y="223"/>
                      </a:lnTo>
                      <a:lnTo>
                        <a:pt x="12" y="236"/>
                      </a:lnTo>
                      <a:lnTo>
                        <a:pt x="0" y="248"/>
                      </a:lnTo>
                      <a:lnTo>
                        <a:pt x="12" y="258"/>
                      </a:lnTo>
                      <a:lnTo>
                        <a:pt x="22" y="248"/>
                      </a:lnTo>
                      <a:lnTo>
                        <a:pt x="37" y="235"/>
                      </a:lnTo>
                      <a:lnTo>
                        <a:pt x="54" y="220"/>
                      </a:lnTo>
                      <a:lnTo>
                        <a:pt x="74" y="203"/>
                      </a:lnTo>
                      <a:lnTo>
                        <a:pt x="95" y="188"/>
                      </a:lnTo>
                      <a:lnTo>
                        <a:pt x="118" y="169"/>
                      </a:lnTo>
                      <a:lnTo>
                        <a:pt x="143" y="151"/>
                      </a:lnTo>
                      <a:lnTo>
                        <a:pt x="168" y="133"/>
                      </a:lnTo>
                      <a:lnTo>
                        <a:pt x="192" y="115"/>
                      </a:lnTo>
                      <a:lnTo>
                        <a:pt x="218" y="97"/>
                      </a:lnTo>
                      <a:lnTo>
                        <a:pt x="241" y="80"/>
                      </a:lnTo>
                      <a:lnTo>
                        <a:pt x="264" y="64"/>
                      </a:lnTo>
                      <a:lnTo>
                        <a:pt x="285" y="48"/>
                      </a:lnTo>
                      <a:lnTo>
                        <a:pt x="303" y="35"/>
                      </a:lnTo>
                      <a:lnTo>
                        <a:pt x="322" y="23"/>
                      </a:lnTo>
                      <a:lnTo>
                        <a:pt x="336" y="12"/>
                      </a:lnTo>
                      <a:lnTo>
                        <a:pt x="32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82"/>
                <p:cNvSpPr>
                  <a:spLocks/>
                </p:cNvSpPr>
                <p:nvPr/>
              </p:nvSpPr>
              <p:spPr bwMode="auto">
                <a:xfrm>
                  <a:off x="1751" y="2185"/>
                  <a:ext cx="13" cy="13"/>
                </a:xfrm>
                <a:custGeom>
                  <a:avLst/>
                  <a:gdLst>
                    <a:gd name="T0" fmla="*/ 10 w 13"/>
                    <a:gd name="T1" fmla="*/ 13 h 13"/>
                    <a:gd name="T2" fmla="*/ 13 w 13"/>
                    <a:gd name="T3" fmla="*/ 8 h 13"/>
                    <a:gd name="T4" fmla="*/ 11 w 13"/>
                    <a:gd name="T5" fmla="*/ 2 h 13"/>
                    <a:gd name="T6" fmla="*/ 6 w 13"/>
                    <a:gd name="T7" fmla="*/ 0 h 13"/>
                    <a:gd name="T8" fmla="*/ 0 w 13"/>
                    <a:gd name="T9" fmla="*/ 1 h 13"/>
                    <a:gd name="T10" fmla="*/ 10 w 13"/>
                    <a:gd name="T11" fmla="*/ 1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0" y="13"/>
                      </a:moveTo>
                      <a:lnTo>
                        <a:pt x="13" y="8"/>
                      </a:lnTo>
                      <a:lnTo>
                        <a:pt x="11" y="2"/>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83"/>
                <p:cNvSpPr>
                  <a:spLocks/>
                </p:cNvSpPr>
                <p:nvPr/>
              </p:nvSpPr>
              <p:spPr bwMode="auto">
                <a:xfrm>
                  <a:off x="1724" y="2525"/>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84"/>
                <p:cNvSpPr>
                  <a:spLocks/>
                </p:cNvSpPr>
                <p:nvPr/>
              </p:nvSpPr>
              <p:spPr bwMode="auto">
                <a:xfrm>
                  <a:off x="1724" y="2533"/>
                  <a:ext cx="17" cy="16"/>
                </a:xfrm>
                <a:custGeom>
                  <a:avLst/>
                  <a:gdLst>
                    <a:gd name="T0" fmla="*/ 12 w 17"/>
                    <a:gd name="T1" fmla="*/ 1 h 16"/>
                    <a:gd name="T2" fmla="*/ 10 w 17"/>
                    <a:gd name="T3" fmla="*/ 1 h 16"/>
                    <a:gd name="T4" fmla="*/ 14 w 17"/>
                    <a:gd name="T5" fmla="*/ 3 h 16"/>
                    <a:gd name="T6" fmla="*/ 17 w 17"/>
                    <a:gd name="T7" fmla="*/ 4 h 16"/>
                    <a:gd name="T8" fmla="*/ 15 w 17"/>
                    <a:gd name="T9" fmla="*/ 1 h 16"/>
                    <a:gd name="T10" fmla="*/ 17 w 17"/>
                    <a:gd name="T11" fmla="*/ 0 h 16"/>
                    <a:gd name="T12" fmla="*/ 0 w 17"/>
                    <a:gd name="T13" fmla="*/ 0 h 16"/>
                    <a:gd name="T14" fmla="*/ 1 w 17"/>
                    <a:gd name="T15" fmla="*/ 4 h 16"/>
                    <a:gd name="T16" fmla="*/ 2 w 17"/>
                    <a:gd name="T17" fmla="*/ 9 h 16"/>
                    <a:gd name="T18" fmla="*/ 7 w 17"/>
                    <a:gd name="T19" fmla="*/ 15 h 16"/>
                    <a:gd name="T20" fmla="*/ 15 w 17"/>
                    <a:gd name="T21" fmla="*/ 16 h 16"/>
                    <a:gd name="T22" fmla="*/ 14 w 17"/>
                    <a:gd name="T23" fmla="*/ 16 h 16"/>
                    <a:gd name="T24" fmla="*/ 12 w 17"/>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2" y="1"/>
                      </a:moveTo>
                      <a:lnTo>
                        <a:pt x="10" y="1"/>
                      </a:lnTo>
                      <a:lnTo>
                        <a:pt x="14" y="3"/>
                      </a:lnTo>
                      <a:lnTo>
                        <a:pt x="17" y="4"/>
                      </a:lnTo>
                      <a:lnTo>
                        <a:pt x="15" y="1"/>
                      </a:lnTo>
                      <a:lnTo>
                        <a:pt x="17" y="0"/>
                      </a:lnTo>
                      <a:lnTo>
                        <a:pt x="0" y="0"/>
                      </a:lnTo>
                      <a:lnTo>
                        <a:pt x="1" y="4"/>
                      </a:lnTo>
                      <a:lnTo>
                        <a:pt x="2" y="9"/>
                      </a:lnTo>
                      <a:lnTo>
                        <a:pt x="7" y="15"/>
                      </a:lnTo>
                      <a:lnTo>
                        <a:pt x="15" y="16"/>
                      </a:lnTo>
                      <a:lnTo>
                        <a:pt x="14" y="16"/>
                      </a:lnTo>
                      <a:lnTo>
                        <a:pt x="12"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85"/>
                <p:cNvSpPr>
                  <a:spLocks/>
                </p:cNvSpPr>
                <p:nvPr/>
              </p:nvSpPr>
              <p:spPr bwMode="auto">
                <a:xfrm>
                  <a:off x="1736" y="2530"/>
                  <a:ext cx="40" cy="19"/>
                </a:xfrm>
                <a:custGeom>
                  <a:avLst/>
                  <a:gdLst>
                    <a:gd name="T0" fmla="*/ 25 w 40"/>
                    <a:gd name="T1" fmla="*/ 0 h 19"/>
                    <a:gd name="T2" fmla="*/ 25 w 40"/>
                    <a:gd name="T3" fmla="*/ 2 h 19"/>
                    <a:gd name="T4" fmla="*/ 25 w 40"/>
                    <a:gd name="T5" fmla="*/ 1 h 19"/>
                    <a:gd name="T6" fmla="*/ 20 w 40"/>
                    <a:gd name="T7" fmla="*/ 2 h 19"/>
                    <a:gd name="T8" fmla="*/ 12 w 40"/>
                    <a:gd name="T9" fmla="*/ 3 h 19"/>
                    <a:gd name="T10" fmla="*/ 0 w 40"/>
                    <a:gd name="T11" fmla="*/ 4 h 19"/>
                    <a:gd name="T12" fmla="*/ 2 w 40"/>
                    <a:gd name="T13" fmla="*/ 19 h 19"/>
                    <a:gd name="T14" fmla="*/ 12 w 40"/>
                    <a:gd name="T15" fmla="*/ 18 h 19"/>
                    <a:gd name="T16" fmla="*/ 23 w 40"/>
                    <a:gd name="T17" fmla="*/ 16 h 19"/>
                    <a:gd name="T18" fmla="*/ 32 w 40"/>
                    <a:gd name="T19" fmla="*/ 13 h 19"/>
                    <a:gd name="T20" fmla="*/ 40 w 40"/>
                    <a:gd name="T21" fmla="*/ 2 h 19"/>
                    <a:gd name="T22" fmla="*/ 40 w 40"/>
                    <a:gd name="T23" fmla="*/ 4 h 19"/>
                    <a:gd name="T24" fmla="*/ 25 w 4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9"/>
                    <a:gd name="T41" fmla="*/ 40 w 4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9">
                      <a:moveTo>
                        <a:pt x="25" y="0"/>
                      </a:moveTo>
                      <a:lnTo>
                        <a:pt x="25" y="2"/>
                      </a:lnTo>
                      <a:lnTo>
                        <a:pt x="25" y="1"/>
                      </a:lnTo>
                      <a:lnTo>
                        <a:pt x="20" y="2"/>
                      </a:lnTo>
                      <a:lnTo>
                        <a:pt x="12" y="3"/>
                      </a:lnTo>
                      <a:lnTo>
                        <a:pt x="0" y="4"/>
                      </a:lnTo>
                      <a:lnTo>
                        <a:pt x="2" y="19"/>
                      </a:lnTo>
                      <a:lnTo>
                        <a:pt x="12" y="18"/>
                      </a:lnTo>
                      <a:lnTo>
                        <a:pt x="23" y="16"/>
                      </a:lnTo>
                      <a:lnTo>
                        <a:pt x="32" y="13"/>
                      </a:lnTo>
                      <a:lnTo>
                        <a:pt x="40" y="2"/>
                      </a:lnTo>
                      <a:lnTo>
                        <a:pt x="40" y="4"/>
                      </a:lnTo>
                      <a:lnTo>
                        <a:pt x="2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86"/>
                <p:cNvSpPr>
                  <a:spLocks/>
                </p:cNvSpPr>
                <p:nvPr/>
              </p:nvSpPr>
              <p:spPr bwMode="auto">
                <a:xfrm>
                  <a:off x="1747" y="2488"/>
                  <a:ext cx="32" cy="46"/>
                </a:xfrm>
                <a:custGeom>
                  <a:avLst/>
                  <a:gdLst>
                    <a:gd name="T0" fmla="*/ 0 w 32"/>
                    <a:gd name="T1" fmla="*/ 15 h 46"/>
                    <a:gd name="T2" fmla="*/ 0 w 32"/>
                    <a:gd name="T3" fmla="*/ 15 h 46"/>
                    <a:gd name="T4" fmla="*/ 9 w 32"/>
                    <a:gd name="T5" fmla="*/ 19 h 46"/>
                    <a:gd name="T6" fmla="*/ 14 w 32"/>
                    <a:gd name="T7" fmla="*/ 25 h 46"/>
                    <a:gd name="T8" fmla="*/ 15 w 32"/>
                    <a:gd name="T9" fmla="*/ 32 h 46"/>
                    <a:gd name="T10" fmla="*/ 14 w 32"/>
                    <a:gd name="T11" fmla="*/ 42 h 46"/>
                    <a:gd name="T12" fmla="*/ 29 w 32"/>
                    <a:gd name="T13" fmla="*/ 46 h 46"/>
                    <a:gd name="T14" fmla="*/ 32 w 32"/>
                    <a:gd name="T15" fmla="*/ 32 h 46"/>
                    <a:gd name="T16" fmla="*/ 29 w 32"/>
                    <a:gd name="T17" fmla="*/ 17 h 46"/>
                    <a:gd name="T18" fmla="*/ 17 w 32"/>
                    <a:gd name="T19" fmla="*/ 6 h 46"/>
                    <a:gd name="T20" fmla="*/ 0 w 32"/>
                    <a:gd name="T21" fmla="*/ 0 h 46"/>
                    <a:gd name="T22" fmla="*/ 0 w 32"/>
                    <a:gd name="T23" fmla="*/ 0 h 46"/>
                    <a:gd name="T24" fmla="*/ 0 w 32"/>
                    <a:gd name="T25" fmla="*/ 15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6"/>
                    <a:gd name="T41" fmla="*/ 32 w 3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6">
                      <a:moveTo>
                        <a:pt x="0" y="15"/>
                      </a:moveTo>
                      <a:lnTo>
                        <a:pt x="0" y="15"/>
                      </a:lnTo>
                      <a:lnTo>
                        <a:pt x="9" y="19"/>
                      </a:lnTo>
                      <a:lnTo>
                        <a:pt x="14" y="25"/>
                      </a:lnTo>
                      <a:lnTo>
                        <a:pt x="15" y="32"/>
                      </a:lnTo>
                      <a:lnTo>
                        <a:pt x="14" y="42"/>
                      </a:lnTo>
                      <a:lnTo>
                        <a:pt x="29" y="46"/>
                      </a:lnTo>
                      <a:lnTo>
                        <a:pt x="32" y="32"/>
                      </a:lnTo>
                      <a:lnTo>
                        <a:pt x="29" y="17"/>
                      </a:lnTo>
                      <a:lnTo>
                        <a:pt x="17" y="6"/>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87"/>
                <p:cNvSpPr>
                  <a:spLocks/>
                </p:cNvSpPr>
                <p:nvPr/>
              </p:nvSpPr>
              <p:spPr bwMode="auto">
                <a:xfrm>
                  <a:off x="1702" y="2488"/>
                  <a:ext cx="45" cy="33"/>
                </a:xfrm>
                <a:custGeom>
                  <a:avLst/>
                  <a:gdLst>
                    <a:gd name="T0" fmla="*/ 14 w 45"/>
                    <a:gd name="T1" fmla="*/ 33 h 33"/>
                    <a:gd name="T2" fmla="*/ 14 w 45"/>
                    <a:gd name="T3" fmla="*/ 33 h 33"/>
                    <a:gd name="T4" fmla="*/ 16 w 45"/>
                    <a:gd name="T5" fmla="*/ 29 h 33"/>
                    <a:gd name="T6" fmla="*/ 18 w 45"/>
                    <a:gd name="T7" fmla="*/ 27 h 33"/>
                    <a:gd name="T8" fmla="*/ 20 w 45"/>
                    <a:gd name="T9" fmla="*/ 23 h 33"/>
                    <a:gd name="T10" fmla="*/ 24 w 45"/>
                    <a:gd name="T11" fmla="*/ 22 h 33"/>
                    <a:gd name="T12" fmla="*/ 29 w 45"/>
                    <a:gd name="T13" fmla="*/ 19 h 33"/>
                    <a:gd name="T14" fmla="*/ 34 w 45"/>
                    <a:gd name="T15" fmla="*/ 17 h 33"/>
                    <a:gd name="T16" fmla="*/ 40 w 45"/>
                    <a:gd name="T17" fmla="*/ 16 h 33"/>
                    <a:gd name="T18" fmla="*/ 45 w 45"/>
                    <a:gd name="T19" fmla="*/ 15 h 33"/>
                    <a:gd name="T20" fmla="*/ 45 w 45"/>
                    <a:gd name="T21" fmla="*/ 0 h 33"/>
                    <a:gd name="T22" fmla="*/ 37 w 45"/>
                    <a:gd name="T23" fmla="*/ 2 h 33"/>
                    <a:gd name="T24" fmla="*/ 31 w 45"/>
                    <a:gd name="T25" fmla="*/ 3 h 33"/>
                    <a:gd name="T26" fmla="*/ 24 w 45"/>
                    <a:gd name="T27" fmla="*/ 4 h 33"/>
                    <a:gd name="T28" fmla="*/ 17 w 45"/>
                    <a:gd name="T29" fmla="*/ 8 h 33"/>
                    <a:gd name="T30" fmla="*/ 11 w 45"/>
                    <a:gd name="T31" fmla="*/ 11 h 33"/>
                    <a:gd name="T32" fmla="*/ 6 w 45"/>
                    <a:gd name="T33" fmla="*/ 17 h 33"/>
                    <a:gd name="T34" fmla="*/ 1 w 45"/>
                    <a:gd name="T35" fmla="*/ 25 h 33"/>
                    <a:gd name="T36" fmla="*/ 0 w 45"/>
                    <a:gd name="T37" fmla="*/ 33 h 33"/>
                    <a:gd name="T38" fmla="*/ 0 w 45"/>
                    <a:gd name="T39" fmla="*/ 33 h 33"/>
                    <a:gd name="T40" fmla="*/ 14 w 45"/>
                    <a:gd name="T41" fmla="*/ 33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3"/>
                    <a:gd name="T65" fmla="*/ 45 w 4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3">
                      <a:moveTo>
                        <a:pt x="14" y="33"/>
                      </a:moveTo>
                      <a:lnTo>
                        <a:pt x="14" y="33"/>
                      </a:lnTo>
                      <a:lnTo>
                        <a:pt x="16" y="29"/>
                      </a:lnTo>
                      <a:lnTo>
                        <a:pt x="18" y="27"/>
                      </a:lnTo>
                      <a:lnTo>
                        <a:pt x="20" y="23"/>
                      </a:lnTo>
                      <a:lnTo>
                        <a:pt x="24" y="22"/>
                      </a:lnTo>
                      <a:lnTo>
                        <a:pt x="29" y="19"/>
                      </a:lnTo>
                      <a:lnTo>
                        <a:pt x="34" y="17"/>
                      </a:lnTo>
                      <a:lnTo>
                        <a:pt x="40" y="16"/>
                      </a:lnTo>
                      <a:lnTo>
                        <a:pt x="45" y="15"/>
                      </a:lnTo>
                      <a:lnTo>
                        <a:pt x="45" y="0"/>
                      </a:lnTo>
                      <a:lnTo>
                        <a:pt x="37" y="2"/>
                      </a:lnTo>
                      <a:lnTo>
                        <a:pt x="31" y="3"/>
                      </a:lnTo>
                      <a:lnTo>
                        <a:pt x="24" y="4"/>
                      </a:lnTo>
                      <a:lnTo>
                        <a:pt x="17" y="8"/>
                      </a:lnTo>
                      <a:lnTo>
                        <a:pt x="11" y="11"/>
                      </a:lnTo>
                      <a:lnTo>
                        <a:pt x="6" y="17"/>
                      </a:lnTo>
                      <a:lnTo>
                        <a:pt x="1" y="25"/>
                      </a:lnTo>
                      <a:lnTo>
                        <a:pt x="0" y="33"/>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88"/>
                <p:cNvSpPr>
                  <a:spLocks/>
                </p:cNvSpPr>
                <p:nvPr/>
              </p:nvSpPr>
              <p:spPr bwMode="auto">
                <a:xfrm>
                  <a:off x="1702" y="2521"/>
                  <a:ext cx="51" cy="69"/>
                </a:xfrm>
                <a:custGeom>
                  <a:avLst/>
                  <a:gdLst>
                    <a:gd name="T0" fmla="*/ 51 w 51"/>
                    <a:gd name="T1" fmla="*/ 54 h 69"/>
                    <a:gd name="T2" fmla="*/ 51 w 51"/>
                    <a:gd name="T3" fmla="*/ 54 h 69"/>
                    <a:gd name="T4" fmla="*/ 42 w 51"/>
                    <a:gd name="T5" fmla="*/ 52 h 69"/>
                    <a:gd name="T6" fmla="*/ 34 w 51"/>
                    <a:gd name="T7" fmla="*/ 48 h 69"/>
                    <a:gd name="T8" fmla="*/ 29 w 51"/>
                    <a:gd name="T9" fmla="*/ 44 h 69"/>
                    <a:gd name="T10" fmla="*/ 23 w 51"/>
                    <a:gd name="T11" fmla="*/ 36 h 69"/>
                    <a:gd name="T12" fmla="*/ 19 w 51"/>
                    <a:gd name="T13" fmla="*/ 28 h 69"/>
                    <a:gd name="T14" fmla="*/ 17 w 51"/>
                    <a:gd name="T15" fmla="*/ 19 h 69"/>
                    <a:gd name="T16" fmla="*/ 14 w 51"/>
                    <a:gd name="T17" fmla="*/ 11 h 69"/>
                    <a:gd name="T18" fmla="*/ 14 w 51"/>
                    <a:gd name="T19" fmla="*/ 0 h 69"/>
                    <a:gd name="T20" fmla="*/ 0 w 51"/>
                    <a:gd name="T21" fmla="*/ 0 h 69"/>
                    <a:gd name="T22" fmla="*/ 0 w 51"/>
                    <a:gd name="T23" fmla="*/ 11 h 69"/>
                    <a:gd name="T24" fmla="*/ 2 w 51"/>
                    <a:gd name="T25" fmla="*/ 22 h 69"/>
                    <a:gd name="T26" fmla="*/ 5 w 51"/>
                    <a:gd name="T27" fmla="*/ 33 h 69"/>
                    <a:gd name="T28" fmla="*/ 11 w 51"/>
                    <a:gd name="T29" fmla="*/ 44 h 69"/>
                    <a:gd name="T30" fmla="*/ 17 w 51"/>
                    <a:gd name="T31" fmla="*/ 53 h 69"/>
                    <a:gd name="T32" fmla="*/ 26 w 51"/>
                    <a:gd name="T33" fmla="*/ 60 h 69"/>
                    <a:gd name="T34" fmla="*/ 37 w 51"/>
                    <a:gd name="T35" fmla="*/ 67 h 69"/>
                    <a:gd name="T36" fmla="*/ 51 w 51"/>
                    <a:gd name="T37" fmla="*/ 69 h 69"/>
                    <a:gd name="T38" fmla="*/ 51 w 51"/>
                    <a:gd name="T39" fmla="*/ 69 h 69"/>
                    <a:gd name="T40" fmla="*/ 51 w 51"/>
                    <a:gd name="T41" fmla="*/ 54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69"/>
                    <a:gd name="T65" fmla="*/ 51 w 51"/>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69">
                      <a:moveTo>
                        <a:pt x="51" y="54"/>
                      </a:moveTo>
                      <a:lnTo>
                        <a:pt x="51" y="54"/>
                      </a:lnTo>
                      <a:lnTo>
                        <a:pt x="42" y="52"/>
                      </a:lnTo>
                      <a:lnTo>
                        <a:pt x="34" y="48"/>
                      </a:lnTo>
                      <a:lnTo>
                        <a:pt x="29" y="44"/>
                      </a:lnTo>
                      <a:lnTo>
                        <a:pt x="23" y="36"/>
                      </a:lnTo>
                      <a:lnTo>
                        <a:pt x="19" y="28"/>
                      </a:lnTo>
                      <a:lnTo>
                        <a:pt x="17" y="19"/>
                      </a:lnTo>
                      <a:lnTo>
                        <a:pt x="14" y="11"/>
                      </a:lnTo>
                      <a:lnTo>
                        <a:pt x="14" y="0"/>
                      </a:lnTo>
                      <a:lnTo>
                        <a:pt x="0" y="0"/>
                      </a:lnTo>
                      <a:lnTo>
                        <a:pt x="0" y="11"/>
                      </a:lnTo>
                      <a:lnTo>
                        <a:pt x="2" y="22"/>
                      </a:lnTo>
                      <a:lnTo>
                        <a:pt x="5" y="33"/>
                      </a:lnTo>
                      <a:lnTo>
                        <a:pt x="11" y="44"/>
                      </a:lnTo>
                      <a:lnTo>
                        <a:pt x="17" y="53"/>
                      </a:lnTo>
                      <a:lnTo>
                        <a:pt x="26" y="60"/>
                      </a:lnTo>
                      <a:lnTo>
                        <a:pt x="37" y="67"/>
                      </a:lnTo>
                      <a:lnTo>
                        <a:pt x="51" y="69"/>
                      </a:lnTo>
                      <a:lnTo>
                        <a:pt x="51" y="5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89"/>
                <p:cNvSpPr>
                  <a:spLocks/>
                </p:cNvSpPr>
                <p:nvPr/>
              </p:nvSpPr>
              <p:spPr bwMode="auto">
                <a:xfrm>
                  <a:off x="1753" y="2569"/>
                  <a:ext cx="33" cy="21"/>
                </a:xfrm>
                <a:custGeom>
                  <a:avLst/>
                  <a:gdLst>
                    <a:gd name="T0" fmla="*/ 24 w 33"/>
                    <a:gd name="T1" fmla="*/ 0 h 21"/>
                    <a:gd name="T2" fmla="*/ 25 w 33"/>
                    <a:gd name="T3" fmla="*/ 0 h 21"/>
                    <a:gd name="T4" fmla="*/ 19 w 33"/>
                    <a:gd name="T5" fmla="*/ 3 h 21"/>
                    <a:gd name="T6" fmla="*/ 13 w 33"/>
                    <a:gd name="T7" fmla="*/ 5 h 21"/>
                    <a:gd name="T8" fmla="*/ 7 w 33"/>
                    <a:gd name="T9" fmla="*/ 6 h 21"/>
                    <a:gd name="T10" fmla="*/ 0 w 33"/>
                    <a:gd name="T11" fmla="*/ 6 h 21"/>
                    <a:gd name="T12" fmla="*/ 0 w 33"/>
                    <a:gd name="T13" fmla="*/ 21 h 21"/>
                    <a:gd name="T14" fmla="*/ 7 w 33"/>
                    <a:gd name="T15" fmla="*/ 21 h 21"/>
                    <a:gd name="T16" fmla="*/ 15 w 33"/>
                    <a:gd name="T17" fmla="*/ 20 h 21"/>
                    <a:gd name="T18" fmla="*/ 24 w 33"/>
                    <a:gd name="T19" fmla="*/ 17 h 21"/>
                    <a:gd name="T20" fmla="*/ 32 w 33"/>
                    <a:gd name="T21" fmla="*/ 12 h 21"/>
                    <a:gd name="T22" fmla="*/ 33 w 33"/>
                    <a:gd name="T23" fmla="*/ 12 h 21"/>
                    <a:gd name="T24" fmla="*/ 24 w 3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1"/>
                    <a:gd name="T41" fmla="*/ 33 w 3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1">
                      <a:moveTo>
                        <a:pt x="24" y="0"/>
                      </a:moveTo>
                      <a:lnTo>
                        <a:pt x="25" y="0"/>
                      </a:lnTo>
                      <a:lnTo>
                        <a:pt x="19" y="3"/>
                      </a:lnTo>
                      <a:lnTo>
                        <a:pt x="13" y="5"/>
                      </a:lnTo>
                      <a:lnTo>
                        <a:pt x="7" y="6"/>
                      </a:lnTo>
                      <a:lnTo>
                        <a:pt x="0" y="6"/>
                      </a:lnTo>
                      <a:lnTo>
                        <a:pt x="0" y="21"/>
                      </a:lnTo>
                      <a:lnTo>
                        <a:pt x="7" y="21"/>
                      </a:lnTo>
                      <a:lnTo>
                        <a:pt x="15" y="20"/>
                      </a:lnTo>
                      <a:lnTo>
                        <a:pt x="24" y="17"/>
                      </a:lnTo>
                      <a:lnTo>
                        <a:pt x="32" y="12"/>
                      </a:lnTo>
                      <a:lnTo>
                        <a:pt x="33" y="12"/>
                      </a:lnTo>
                      <a:lnTo>
                        <a:pt x="2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90"/>
                <p:cNvSpPr>
                  <a:spLocks/>
                </p:cNvSpPr>
                <p:nvPr/>
              </p:nvSpPr>
              <p:spPr bwMode="auto">
                <a:xfrm>
                  <a:off x="1777" y="2509"/>
                  <a:ext cx="69" cy="72"/>
                </a:xfrm>
                <a:custGeom>
                  <a:avLst/>
                  <a:gdLst>
                    <a:gd name="T0" fmla="*/ 54 w 69"/>
                    <a:gd name="T1" fmla="*/ 0 h 72"/>
                    <a:gd name="T2" fmla="*/ 55 w 69"/>
                    <a:gd name="T3" fmla="*/ 0 h 72"/>
                    <a:gd name="T4" fmla="*/ 49 w 69"/>
                    <a:gd name="T5" fmla="*/ 7 h 72"/>
                    <a:gd name="T6" fmla="*/ 43 w 69"/>
                    <a:gd name="T7" fmla="*/ 16 h 72"/>
                    <a:gd name="T8" fmla="*/ 36 w 69"/>
                    <a:gd name="T9" fmla="*/ 24 h 72"/>
                    <a:gd name="T10" fmla="*/ 30 w 69"/>
                    <a:gd name="T11" fmla="*/ 33 h 72"/>
                    <a:gd name="T12" fmla="*/ 24 w 69"/>
                    <a:gd name="T13" fmla="*/ 40 h 72"/>
                    <a:gd name="T14" fmla="*/ 17 w 69"/>
                    <a:gd name="T15" fmla="*/ 46 h 72"/>
                    <a:gd name="T16" fmla="*/ 8 w 69"/>
                    <a:gd name="T17" fmla="*/ 53 h 72"/>
                    <a:gd name="T18" fmla="*/ 0 w 69"/>
                    <a:gd name="T19" fmla="*/ 60 h 72"/>
                    <a:gd name="T20" fmla="*/ 9 w 69"/>
                    <a:gd name="T21" fmla="*/ 72 h 72"/>
                    <a:gd name="T22" fmla="*/ 18 w 69"/>
                    <a:gd name="T23" fmla="*/ 65 h 72"/>
                    <a:gd name="T24" fmla="*/ 26 w 69"/>
                    <a:gd name="T25" fmla="*/ 58 h 72"/>
                    <a:gd name="T26" fmla="*/ 34 w 69"/>
                    <a:gd name="T27" fmla="*/ 50 h 72"/>
                    <a:gd name="T28" fmla="*/ 42 w 69"/>
                    <a:gd name="T29" fmla="*/ 42 h 72"/>
                    <a:gd name="T30" fmla="*/ 48 w 69"/>
                    <a:gd name="T31" fmla="*/ 34 h 72"/>
                    <a:gd name="T32" fmla="*/ 55 w 69"/>
                    <a:gd name="T33" fmla="*/ 25 h 72"/>
                    <a:gd name="T34" fmla="*/ 61 w 69"/>
                    <a:gd name="T35" fmla="*/ 17 h 72"/>
                    <a:gd name="T36" fmla="*/ 68 w 69"/>
                    <a:gd name="T37" fmla="*/ 7 h 72"/>
                    <a:gd name="T38" fmla="*/ 69 w 69"/>
                    <a:gd name="T39" fmla="*/ 7 h 72"/>
                    <a:gd name="T40" fmla="*/ 54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4" y="0"/>
                      </a:moveTo>
                      <a:lnTo>
                        <a:pt x="55" y="0"/>
                      </a:lnTo>
                      <a:lnTo>
                        <a:pt x="49" y="7"/>
                      </a:lnTo>
                      <a:lnTo>
                        <a:pt x="43" y="16"/>
                      </a:lnTo>
                      <a:lnTo>
                        <a:pt x="36" y="24"/>
                      </a:lnTo>
                      <a:lnTo>
                        <a:pt x="30" y="33"/>
                      </a:lnTo>
                      <a:lnTo>
                        <a:pt x="24" y="40"/>
                      </a:lnTo>
                      <a:lnTo>
                        <a:pt x="17" y="46"/>
                      </a:lnTo>
                      <a:lnTo>
                        <a:pt x="8" y="53"/>
                      </a:lnTo>
                      <a:lnTo>
                        <a:pt x="0" y="60"/>
                      </a:lnTo>
                      <a:lnTo>
                        <a:pt x="9" y="72"/>
                      </a:lnTo>
                      <a:lnTo>
                        <a:pt x="18" y="65"/>
                      </a:lnTo>
                      <a:lnTo>
                        <a:pt x="26" y="58"/>
                      </a:lnTo>
                      <a:lnTo>
                        <a:pt x="34" y="50"/>
                      </a:lnTo>
                      <a:lnTo>
                        <a:pt x="42" y="42"/>
                      </a:lnTo>
                      <a:lnTo>
                        <a:pt x="48" y="34"/>
                      </a:lnTo>
                      <a:lnTo>
                        <a:pt x="55" y="25"/>
                      </a:lnTo>
                      <a:lnTo>
                        <a:pt x="61" y="17"/>
                      </a:lnTo>
                      <a:lnTo>
                        <a:pt x="68" y="7"/>
                      </a:lnTo>
                      <a:lnTo>
                        <a:pt x="69" y="7"/>
                      </a:lnTo>
                      <a:lnTo>
                        <a:pt x="5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91"/>
                <p:cNvSpPr>
                  <a:spLocks/>
                </p:cNvSpPr>
                <p:nvPr/>
              </p:nvSpPr>
              <p:spPr bwMode="auto">
                <a:xfrm>
                  <a:off x="1831" y="2290"/>
                  <a:ext cx="197" cy="226"/>
                </a:xfrm>
                <a:custGeom>
                  <a:avLst/>
                  <a:gdLst>
                    <a:gd name="T0" fmla="*/ 185 w 197"/>
                    <a:gd name="T1" fmla="*/ 0 h 226"/>
                    <a:gd name="T2" fmla="*/ 167 w 197"/>
                    <a:gd name="T3" fmla="*/ 21 h 226"/>
                    <a:gd name="T4" fmla="*/ 144 w 197"/>
                    <a:gd name="T5" fmla="*/ 46 h 226"/>
                    <a:gd name="T6" fmla="*/ 118 w 197"/>
                    <a:gd name="T7" fmla="*/ 76 h 226"/>
                    <a:gd name="T8" fmla="*/ 88 w 197"/>
                    <a:gd name="T9" fmla="*/ 109 h 226"/>
                    <a:gd name="T10" fmla="*/ 61 w 197"/>
                    <a:gd name="T11" fmla="*/ 140 h 226"/>
                    <a:gd name="T12" fmla="*/ 36 w 197"/>
                    <a:gd name="T13" fmla="*/ 171 h 226"/>
                    <a:gd name="T14" fmla="*/ 16 w 197"/>
                    <a:gd name="T15" fmla="*/ 197 h 226"/>
                    <a:gd name="T16" fmla="*/ 0 w 197"/>
                    <a:gd name="T17" fmla="*/ 219 h 226"/>
                    <a:gd name="T18" fmla="*/ 15 w 197"/>
                    <a:gd name="T19" fmla="*/ 226 h 226"/>
                    <a:gd name="T20" fmla="*/ 28 w 197"/>
                    <a:gd name="T21" fmla="*/ 207 h 226"/>
                    <a:gd name="T22" fmla="*/ 49 w 197"/>
                    <a:gd name="T23" fmla="*/ 180 h 226"/>
                    <a:gd name="T24" fmla="*/ 73 w 197"/>
                    <a:gd name="T25" fmla="*/ 150 h 226"/>
                    <a:gd name="T26" fmla="*/ 101 w 197"/>
                    <a:gd name="T27" fmla="*/ 119 h 226"/>
                    <a:gd name="T28" fmla="*/ 130 w 197"/>
                    <a:gd name="T29" fmla="*/ 86 h 226"/>
                    <a:gd name="T30" fmla="*/ 156 w 197"/>
                    <a:gd name="T31" fmla="*/ 56 h 226"/>
                    <a:gd name="T32" fmla="*/ 179 w 197"/>
                    <a:gd name="T33" fmla="*/ 30 h 226"/>
                    <a:gd name="T34" fmla="*/ 197 w 197"/>
                    <a:gd name="T35" fmla="*/ 10 h 226"/>
                    <a:gd name="T36" fmla="*/ 185 w 197"/>
                    <a:gd name="T37" fmla="*/ 0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226"/>
                    <a:gd name="T59" fmla="*/ 197 w 197"/>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226">
                      <a:moveTo>
                        <a:pt x="185" y="0"/>
                      </a:moveTo>
                      <a:lnTo>
                        <a:pt x="167" y="21"/>
                      </a:lnTo>
                      <a:lnTo>
                        <a:pt x="144" y="46"/>
                      </a:lnTo>
                      <a:lnTo>
                        <a:pt x="118" y="76"/>
                      </a:lnTo>
                      <a:lnTo>
                        <a:pt x="88" y="109"/>
                      </a:lnTo>
                      <a:lnTo>
                        <a:pt x="61" y="140"/>
                      </a:lnTo>
                      <a:lnTo>
                        <a:pt x="36" y="171"/>
                      </a:lnTo>
                      <a:lnTo>
                        <a:pt x="16" y="197"/>
                      </a:lnTo>
                      <a:lnTo>
                        <a:pt x="0" y="219"/>
                      </a:lnTo>
                      <a:lnTo>
                        <a:pt x="15" y="226"/>
                      </a:lnTo>
                      <a:lnTo>
                        <a:pt x="28" y="207"/>
                      </a:lnTo>
                      <a:lnTo>
                        <a:pt x="49" y="180"/>
                      </a:lnTo>
                      <a:lnTo>
                        <a:pt x="73" y="150"/>
                      </a:lnTo>
                      <a:lnTo>
                        <a:pt x="101" y="119"/>
                      </a:lnTo>
                      <a:lnTo>
                        <a:pt x="130" y="86"/>
                      </a:lnTo>
                      <a:lnTo>
                        <a:pt x="156" y="56"/>
                      </a:lnTo>
                      <a:lnTo>
                        <a:pt x="179" y="30"/>
                      </a:lnTo>
                      <a:lnTo>
                        <a:pt x="197" y="10"/>
                      </a:lnTo>
                      <a:lnTo>
                        <a:pt x="18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92"/>
                <p:cNvSpPr>
                  <a:spLocks/>
                </p:cNvSpPr>
                <p:nvPr/>
              </p:nvSpPr>
              <p:spPr bwMode="auto">
                <a:xfrm>
                  <a:off x="2016" y="2288"/>
                  <a:ext cx="14" cy="12"/>
                </a:xfrm>
                <a:custGeom>
                  <a:avLst/>
                  <a:gdLst>
                    <a:gd name="T0" fmla="*/ 12 w 14"/>
                    <a:gd name="T1" fmla="*/ 12 h 12"/>
                    <a:gd name="T2" fmla="*/ 14 w 14"/>
                    <a:gd name="T3" fmla="*/ 6 h 12"/>
                    <a:gd name="T4" fmla="*/ 11 w 14"/>
                    <a:gd name="T5" fmla="*/ 1 h 12"/>
                    <a:gd name="T6" fmla="*/ 5 w 14"/>
                    <a:gd name="T7" fmla="*/ 0 h 12"/>
                    <a:gd name="T8" fmla="*/ 0 w 14"/>
                    <a:gd name="T9" fmla="*/ 2 h 12"/>
                    <a:gd name="T10" fmla="*/ 12 w 14"/>
                    <a:gd name="T11" fmla="*/ 1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2" y="12"/>
                      </a:moveTo>
                      <a:lnTo>
                        <a:pt x="14" y="6"/>
                      </a:lnTo>
                      <a:lnTo>
                        <a:pt x="11" y="1"/>
                      </a:lnTo>
                      <a:lnTo>
                        <a:pt x="5" y="0"/>
                      </a:lnTo>
                      <a:lnTo>
                        <a:pt x="0" y="2"/>
                      </a:lnTo>
                      <a:lnTo>
                        <a:pt x="12"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93"/>
                <p:cNvSpPr>
                  <a:spLocks/>
                </p:cNvSpPr>
                <p:nvPr/>
              </p:nvSpPr>
              <p:spPr bwMode="auto">
                <a:xfrm>
                  <a:off x="1467" y="2508"/>
                  <a:ext cx="17" cy="8"/>
                </a:xfrm>
                <a:custGeom>
                  <a:avLst/>
                  <a:gdLst>
                    <a:gd name="T0" fmla="*/ 17 w 17"/>
                    <a:gd name="T1" fmla="*/ 8 h 8"/>
                    <a:gd name="T2" fmla="*/ 15 w 17"/>
                    <a:gd name="T3" fmla="*/ 2 h 8"/>
                    <a:gd name="T4" fmla="*/ 9 w 17"/>
                    <a:gd name="T5" fmla="*/ 0 h 8"/>
                    <a:gd name="T6" fmla="*/ 3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5" y="2"/>
                      </a:lnTo>
                      <a:lnTo>
                        <a:pt x="9" y="0"/>
                      </a:lnTo>
                      <a:lnTo>
                        <a:pt x="3"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94"/>
                <p:cNvSpPr>
                  <a:spLocks/>
                </p:cNvSpPr>
                <p:nvPr/>
              </p:nvSpPr>
              <p:spPr bwMode="auto">
                <a:xfrm>
                  <a:off x="1467" y="2516"/>
                  <a:ext cx="18" cy="23"/>
                </a:xfrm>
                <a:custGeom>
                  <a:avLst/>
                  <a:gdLst>
                    <a:gd name="T0" fmla="*/ 14 w 18"/>
                    <a:gd name="T1" fmla="*/ 6 h 23"/>
                    <a:gd name="T2" fmla="*/ 14 w 18"/>
                    <a:gd name="T3" fmla="*/ 6 h 23"/>
                    <a:gd name="T4" fmla="*/ 18 w 18"/>
                    <a:gd name="T5" fmla="*/ 10 h 23"/>
                    <a:gd name="T6" fmla="*/ 17 w 18"/>
                    <a:gd name="T7" fmla="*/ 7 h 23"/>
                    <a:gd name="T8" fmla="*/ 16 w 18"/>
                    <a:gd name="T9" fmla="*/ 5 h 23"/>
                    <a:gd name="T10" fmla="*/ 17 w 18"/>
                    <a:gd name="T11" fmla="*/ 0 h 23"/>
                    <a:gd name="T12" fmla="*/ 0 w 18"/>
                    <a:gd name="T13" fmla="*/ 0 h 23"/>
                    <a:gd name="T14" fmla="*/ 1 w 18"/>
                    <a:gd name="T15" fmla="*/ 5 h 23"/>
                    <a:gd name="T16" fmla="*/ 3 w 18"/>
                    <a:gd name="T17" fmla="*/ 10 h 23"/>
                    <a:gd name="T18" fmla="*/ 4 w 18"/>
                    <a:gd name="T19" fmla="*/ 17 h 23"/>
                    <a:gd name="T20" fmla="*/ 14 w 18"/>
                    <a:gd name="T21" fmla="*/ 23 h 23"/>
                    <a:gd name="T22" fmla="*/ 14 w 18"/>
                    <a:gd name="T23" fmla="*/ 23 h 23"/>
                    <a:gd name="T24" fmla="*/ 14 w 18"/>
                    <a:gd name="T25" fmla="*/ 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3"/>
                    <a:gd name="T41" fmla="*/ 18 w 18"/>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3">
                      <a:moveTo>
                        <a:pt x="14" y="6"/>
                      </a:moveTo>
                      <a:lnTo>
                        <a:pt x="14" y="6"/>
                      </a:lnTo>
                      <a:lnTo>
                        <a:pt x="18" y="10"/>
                      </a:lnTo>
                      <a:lnTo>
                        <a:pt x="17" y="7"/>
                      </a:lnTo>
                      <a:lnTo>
                        <a:pt x="16" y="5"/>
                      </a:lnTo>
                      <a:lnTo>
                        <a:pt x="17" y="0"/>
                      </a:lnTo>
                      <a:lnTo>
                        <a:pt x="0" y="0"/>
                      </a:lnTo>
                      <a:lnTo>
                        <a:pt x="1" y="5"/>
                      </a:lnTo>
                      <a:lnTo>
                        <a:pt x="3" y="10"/>
                      </a:lnTo>
                      <a:lnTo>
                        <a:pt x="4" y="17"/>
                      </a:lnTo>
                      <a:lnTo>
                        <a:pt x="14" y="23"/>
                      </a:lnTo>
                      <a:lnTo>
                        <a:pt x="14"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95"/>
                <p:cNvSpPr>
                  <a:spLocks/>
                </p:cNvSpPr>
                <p:nvPr/>
              </p:nvSpPr>
              <p:spPr bwMode="auto">
                <a:xfrm>
                  <a:off x="1481" y="2521"/>
                  <a:ext cx="54" cy="22"/>
                </a:xfrm>
                <a:custGeom>
                  <a:avLst/>
                  <a:gdLst>
                    <a:gd name="T0" fmla="*/ 41 w 54"/>
                    <a:gd name="T1" fmla="*/ 0 h 22"/>
                    <a:gd name="T2" fmla="*/ 39 w 54"/>
                    <a:gd name="T3" fmla="*/ 2 h 22"/>
                    <a:gd name="T4" fmla="*/ 39 w 54"/>
                    <a:gd name="T5" fmla="*/ 5 h 22"/>
                    <a:gd name="T6" fmla="*/ 37 w 54"/>
                    <a:gd name="T7" fmla="*/ 5 h 22"/>
                    <a:gd name="T8" fmla="*/ 35 w 54"/>
                    <a:gd name="T9" fmla="*/ 5 h 22"/>
                    <a:gd name="T10" fmla="*/ 29 w 54"/>
                    <a:gd name="T11" fmla="*/ 5 h 22"/>
                    <a:gd name="T12" fmla="*/ 21 w 54"/>
                    <a:gd name="T13" fmla="*/ 5 h 22"/>
                    <a:gd name="T14" fmla="*/ 15 w 54"/>
                    <a:gd name="T15" fmla="*/ 4 h 22"/>
                    <a:gd name="T16" fmla="*/ 7 w 54"/>
                    <a:gd name="T17" fmla="*/ 2 h 22"/>
                    <a:gd name="T18" fmla="*/ 0 w 54"/>
                    <a:gd name="T19" fmla="*/ 1 h 22"/>
                    <a:gd name="T20" fmla="*/ 0 w 54"/>
                    <a:gd name="T21" fmla="*/ 18 h 22"/>
                    <a:gd name="T22" fmla="*/ 7 w 54"/>
                    <a:gd name="T23" fmla="*/ 17 h 22"/>
                    <a:gd name="T24" fmla="*/ 13 w 54"/>
                    <a:gd name="T25" fmla="*/ 18 h 22"/>
                    <a:gd name="T26" fmla="*/ 21 w 54"/>
                    <a:gd name="T27" fmla="*/ 19 h 22"/>
                    <a:gd name="T28" fmla="*/ 29 w 54"/>
                    <a:gd name="T29" fmla="*/ 19 h 22"/>
                    <a:gd name="T30" fmla="*/ 35 w 54"/>
                    <a:gd name="T31" fmla="*/ 22 h 22"/>
                    <a:gd name="T32" fmla="*/ 42 w 54"/>
                    <a:gd name="T33" fmla="*/ 19 h 22"/>
                    <a:gd name="T34" fmla="*/ 49 w 54"/>
                    <a:gd name="T35" fmla="*/ 15 h 22"/>
                    <a:gd name="T36" fmla="*/ 54 w 54"/>
                    <a:gd name="T37" fmla="*/ 7 h 22"/>
                    <a:gd name="T38" fmla="*/ 53 w 54"/>
                    <a:gd name="T39" fmla="*/ 10 h 22"/>
                    <a:gd name="T40" fmla="*/ 41 w 54"/>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2"/>
                    <a:gd name="T65" fmla="*/ 54 w 5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2">
                      <a:moveTo>
                        <a:pt x="41" y="0"/>
                      </a:moveTo>
                      <a:lnTo>
                        <a:pt x="39" y="2"/>
                      </a:lnTo>
                      <a:lnTo>
                        <a:pt x="39" y="5"/>
                      </a:lnTo>
                      <a:lnTo>
                        <a:pt x="37" y="5"/>
                      </a:lnTo>
                      <a:lnTo>
                        <a:pt x="35" y="5"/>
                      </a:lnTo>
                      <a:lnTo>
                        <a:pt x="29" y="5"/>
                      </a:lnTo>
                      <a:lnTo>
                        <a:pt x="21" y="5"/>
                      </a:lnTo>
                      <a:lnTo>
                        <a:pt x="15" y="4"/>
                      </a:lnTo>
                      <a:lnTo>
                        <a:pt x="7" y="2"/>
                      </a:lnTo>
                      <a:lnTo>
                        <a:pt x="0" y="1"/>
                      </a:lnTo>
                      <a:lnTo>
                        <a:pt x="0" y="18"/>
                      </a:lnTo>
                      <a:lnTo>
                        <a:pt x="7" y="17"/>
                      </a:lnTo>
                      <a:lnTo>
                        <a:pt x="13" y="18"/>
                      </a:lnTo>
                      <a:lnTo>
                        <a:pt x="21" y="19"/>
                      </a:lnTo>
                      <a:lnTo>
                        <a:pt x="29" y="19"/>
                      </a:lnTo>
                      <a:lnTo>
                        <a:pt x="35" y="22"/>
                      </a:lnTo>
                      <a:lnTo>
                        <a:pt x="42" y="19"/>
                      </a:lnTo>
                      <a:lnTo>
                        <a:pt x="49" y="15"/>
                      </a:lnTo>
                      <a:lnTo>
                        <a:pt x="54" y="7"/>
                      </a:lnTo>
                      <a:lnTo>
                        <a:pt x="53" y="10"/>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96"/>
                <p:cNvSpPr>
                  <a:spLocks/>
                </p:cNvSpPr>
                <p:nvPr/>
              </p:nvSpPr>
              <p:spPr bwMode="auto">
                <a:xfrm>
                  <a:off x="1507" y="2462"/>
                  <a:ext cx="35" cy="69"/>
                </a:xfrm>
                <a:custGeom>
                  <a:avLst/>
                  <a:gdLst>
                    <a:gd name="T0" fmla="*/ 1 w 35"/>
                    <a:gd name="T1" fmla="*/ 14 h 69"/>
                    <a:gd name="T2" fmla="*/ 0 w 35"/>
                    <a:gd name="T3" fmla="*/ 14 h 69"/>
                    <a:gd name="T4" fmla="*/ 15 w 35"/>
                    <a:gd name="T5" fmla="*/ 23 h 69"/>
                    <a:gd name="T6" fmla="*/ 21 w 35"/>
                    <a:gd name="T7" fmla="*/ 34 h 69"/>
                    <a:gd name="T8" fmla="*/ 21 w 35"/>
                    <a:gd name="T9" fmla="*/ 47 h 69"/>
                    <a:gd name="T10" fmla="*/ 15 w 35"/>
                    <a:gd name="T11" fmla="*/ 59 h 69"/>
                    <a:gd name="T12" fmla="*/ 27 w 35"/>
                    <a:gd name="T13" fmla="*/ 69 h 69"/>
                    <a:gd name="T14" fmla="*/ 35 w 35"/>
                    <a:gd name="T15" fmla="*/ 49 h 69"/>
                    <a:gd name="T16" fmla="*/ 35 w 35"/>
                    <a:gd name="T17" fmla="*/ 31 h 69"/>
                    <a:gd name="T18" fmla="*/ 24 w 35"/>
                    <a:gd name="T19" fmla="*/ 13 h 69"/>
                    <a:gd name="T20" fmla="*/ 5 w 35"/>
                    <a:gd name="T21" fmla="*/ 0 h 69"/>
                    <a:gd name="T22" fmla="*/ 4 w 35"/>
                    <a:gd name="T23" fmla="*/ 0 h 69"/>
                    <a:gd name="T24" fmla="*/ 1 w 35"/>
                    <a:gd name="T25" fmla="*/ 14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 y="14"/>
                      </a:moveTo>
                      <a:lnTo>
                        <a:pt x="0" y="14"/>
                      </a:lnTo>
                      <a:lnTo>
                        <a:pt x="15" y="23"/>
                      </a:lnTo>
                      <a:lnTo>
                        <a:pt x="21" y="34"/>
                      </a:lnTo>
                      <a:lnTo>
                        <a:pt x="21" y="47"/>
                      </a:lnTo>
                      <a:lnTo>
                        <a:pt x="15" y="59"/>
                      </a:lnTo>
                      <a:lnTo>
                        <a:pt x="27" y="69"/>
                      </a:lnTo>
                      <a:lnTo>
                        <a:pt x="35" y="49"/>
                      </a:lnTo>
                      <a:lnTo>
                        <a:pt x="35" y="31"/>
                      </a:lnTo>
                      <a:lnTo>
                        <a:pt x="24" y="13"/>
                      </a:lnTo>
                      <a:lnTo>
                        <a:pt x="5" y="0"/>
                      </a:lnTo>
                      <a:lnTo>
                        <a:pt x="4" y="0"/>
                      </a:lnTo>
                      <a:lnTo>
                        <a:pt x="1"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97"/>
                <p:cNvSpPr>
                  <a:spLocks/>
                </p:cNvSpPr>
                <p:nvPr/>
              </p:nvSpPr>
              <p:spPr bwMode="auto">
                <a:xfrm>
                  <a:off x="1441" y="2461"/>
                  <a:ext cx="70" cy="35"/>
                </a:xfrm>
                <a:custGeom>
                  <a:avLst/>
                  <a:gdLst>
                    <a:gd name="T0" fmla="*/ 14 w 70"/>
                    <a:gd name="T1" fmla="*/ 33 h 35"/>
                    <a:gd name="T2" fmla="*/ 14 w 70"/>
                    <a:gd name="T3" fmla="*/ 35 h 35"/>
                    <a:gd name="T4" fmla="*/ 18 w 70"/>
                    <a:gd name="T5" fmla="*/ 29 h 35"/>
                    <a:gd name="T6" fmla="*/ 23 w 70"/>
                    <a:gd name="T7" fmla="*/ 24 h 35"/>
                    <a:gd name="T8" fmla="*/ 27 w 70"/>
                    <a:gd name="T9" fmla="*/ 20 h 35"/>
                    <a:gd name="T10" fmla="*/ 33 w 70"/>
                    <a:gd name="T11" fmla="*/ 17 h 35"/>
                    <a:gd name="T12" fmla="*/ 41 w 70"/>
                    <a:gd name="T13" fmla="*/ 15 h 35"/>
                    <a:gd name="T14" fmla="*/ 50 w 70"/>
                    <a:gd name="T15" fmla="*/ 14 h 35"/>
                    <a:gd name="T16" fmla="*/ 59 w 70"/>
                    <a:gd name="T17" fmla="*/ 14 h 35"/>
                    <a:gd name="T18" fmla="*/ 67 w 70"/>
                    <a:gd name="T19" fmla="*/ 15 h 35"/>
                    <a:gd name="T20" fmla="*/ 70 w 70"/>
                    <a:gd name="T21" fmla="*/ 1 h 35"/>
                    <a:gd name="T22" fmla="*/ 59 w 70"/>
                    <a:gd name="T23" fmla="*/ 0 h 35"/>
                    <a:gd name="T24" fmla="*/ 50 w 70"/>
                    <a:gd name="T25" fmla="*/ 0 h 35"/>
                    <a:gd name="T26" fmla="*/ 41 w 70"/>
                    <a:gd name="T27" fmla="*/ 1 h 35"/>
                    <a:gd name="T28" fmla="*/ 31 w 70"/>
                    <a:gd name="T29" fmla="*/ 2 h 35"/>
                    <a:gd name="T30" fmla="*/ 20 w 70"/>
                    <a:gd name="T31" fmla="*/ 6 h 35"/>
                    <a:gd name="T32" fmla="*/ 13 w 70"/>
                    <a:gd name="T33" fmla="*/ 12 h 35"/>
                    <a:gd name="T34" fmla="*/ 6 w 70"/>
                    <a:gd name="T35" fmla="*/ 19 h 35"/>
                    <a:gd name="T36" fmla="*/ 0 w 70"/>
                    <a:gd name="T37" fmla="*/ 30 h 35"/>
                    <a:gd name="T38" fmla="*/ 0 w 70"/>
                    <a:gd name="T39" fmla="*/ 31 h 35"/>
                    <a:gd name="T40" fmla="*/ 14 w 70"/>
                    <a:gd name="T41" fmla="*/ 3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3"/>
                      </a:moveTo>
                      <a:lnTo>
                        <a:pt x="14" y="35"/>
                      </a:lnTo>
                      <a:lnTo>
                        <a:pt x="18" y="29"/>
                      </a:lnTo>
                      <a:lnTo>
                        <a:pt x="23" y="24"/>
                      </a:lnTo>
                      <a:lnTo>
                        <a:pt x="27" y="20"/>
                      </a:lnTo>
                      <a:lnTo>
                        <a:pt x="33" y="17"/>
                      </a:lnTo>
                      <a:lnTo>
                        <a:pt x="41" y="15"/>
                      </a:lnTo>
                      <a:lnTo>
                        <a:pt x="50" y="14"/>
                      </a:lnTo>
                      <a:lnTo>
                        <a:pt x="59" y="14"/>
                      </a:lnTo>
                      <a:lnTo>
                        <a:pt x="67" y="15"/>
                      </a:lnTo>
                      <a:lnTo>
                        <a:pt x="70" y="1"/>
                      </a:lnTo>
                      <a:lnTo>
                        <a:pt x="59" y="0"/>
                      </a:lnTo>
                      <a:lnTo>
                        <a:pt x="50" y="0"/>
                      </a:lnTo>
                      <a:lnTo>
                        <a:pt x="41" y="1"/>
                      </a:lnTo>
                      <a:lnTo>
                        <a:pt x="31" y="2"/>
                      </a:lnTo>
                      <a:lnTo>
                        <a:pt x="20" y="6"/>
                      </a:lnTo>
                      <a:lnTo>
                        <a:pt x="13" y="12"/>
                      </a:lnTo>
                      <a:lnTo>
                        <a:pt x="6" y="19"/>
                      </a:lnTo>
                      <a:lnTo>
                        <a:pt x="0" y="30"/>
                      </a:lnTo>
                      <a:lnTo>
                        <a:pt x="0" y="31"/>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98"/>
                <p:cNvSpPr>
                  <a:spLocks/>
                </p:cNvSpPr>
                <p:nvPr/>
              </p:nvSpPr>
              <p:spPr bwMode="auto">
                <a:xfrm>
                  <a:off x="1436" y="2492"/>
                  <a:ext cx="57" cy="108"/>
                </a:xfrm>
                <a:custGeom>
                  <a:avLst/>
                  <a:gdLst>
                    <a:gd name="T0" fmla="*/ 55 w 57"/>
                    <a:gd name="T1" fmla="*/ 93 h 108"/>
                    <a:gd name="T2" fmla="*/ 57 w 57"/>
                    <a:gd name="T3" fmla="*/ 93 h 108"/>
                    <a:gd name="T4" fmla="*/ 43 w 57"/>
                    <a:gd name="T5" fmla="*/ 87 h 108"/>
                    <a:gd name="T6" fmla="*/ 34 w 57"/>
                    <a:gd name="T7" fmla="*/ 79 h 108"/>
                    <a:gd name="T8" fmla="*/ 25 w 57"/>
                    <a:gd name="T9" fmla="*/ 69 h 108"/>
                    <a:gd name="T10" fmla="*/ 20 w 57"/>
                    <a:gd name="T11" fmla="*/ 57 h 108"/>
                    <a:gd name="T12" fmla="*/ 17 w 57"/>
                    <a:gd name="T13" fmla="*/ 44 h 108"/>
                    <a:gd name="T14" fmla="*/ 17 w 57"/>
                    <a:gd name="T15" fmla="*/ 30 h 108"/>
                    <a:gd name="T16" fmla="*/ 17 w 57"/>
                    <a:gd name="T17" fmla="*/ 16 h 108"/>
                    <a:gd name="T18" fmla="*/ 19 w 57"/>
                    <a:gd name="T19" fmla="*/ 2 h 108"/>
                    <a:gd name="T20" fmla="*/ 5 w 57"/>
                    <a:gd name="T21" fmla="*/ 0 h 108"/>
                    <a:gd name="T22" fmla="*/ 2 w 57"/>
                    <a:gd name="T23" fmla="*/ 16 h 108"/>
                    <a:gd name="T24" fmla="*/ 0 w 57"/>
                    <a:gd name="T25" fmla="*/ 30 h 108"/>
                    <a:gd name="T26" fmla="*/ 2 w 57"/>
                    <a:gd name="T27" fmla="*/ 46 h 108"/>
                    <a:gd name="T28" fmla="*/ 6 w 57"/>
                    <a:gd name="T29" fmla="*/ 62 h 108"/>
                    <a:gd name="T30" fmla="*/ 13 w 57"/>
                    <a:gd name="T31" fmla="*/ 76 h 108"/>
                    <a:gd name="T32" fmla="*/ 24 w 57"/>
                    <a:gd name="T33" fmla="*/ 88 h 108"/>
                    <a:gd name="T34" fmla="*/ 36 w 57"/>
                    <a:gd name="T35" fmla="*/ 99 h 108"/>
                    <a:gd name="T36" fmla="*/ 52 w 57"/>
                    <a:gd name="T37" fmla="*/ 108 h 108"/>
                    <a:gd name="T38" fmla="*/ 53 w 57"/>
                    <a:gd name="T39" fmla="*/ 108 h 108"/>
                    <a:gd name="T40" fmla="*/ 55 w 57"/>
                    <a:gd name="T41" fmla="*/ 93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8"/>
                    <a:gd name="T65" fmla="*/ 57 w 5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8">
                      <a:moveTo>
                        <a:pt x="55" y="93"/>
                      </a:moveTo>
                      <a:lnTo>
                        <a:pt x="57" y="93"/>
                      </a:lnTo>
                      <a:lnTo>
                        <a:pt x="43" y="87"/>
                      </a:lnTo>
                      <a:lnTo>
                        <a:pt x="34" y="79"/>
                      </a:lnTo>
                      <a:lnTo>
                        <a:pt x="25" y="69"/>
                      </a:lnTo>
                      <a:lnTo>
                        <a:pt x="20" y="57"/>
                      </a:lnTo>
                      <a:lnTo>
                        <a:pt x="17" y="44"/>
                      </a:lnTo>
                      <a:lnTo>
                        <a:pt x="17" y="30"/>
                      </a:lnTo>
                      <a:lnTo>
                        <a:pt x="17" y="16"/>
                      </a:lnTo>
                      <a:lnTo>
                        <a:pt x="19" y="2"/>
                      </a:lnTo>
                      <a:lnTo>
                        <a:pt x="5" y="0"/>
                      </a:lnTo>
                      <a:lnTo>
                        <a:pt x="2" y="16"/>
                      </a:lnTo>
                      <a:lnTo>
                        <a:pt x="0" y="30"/>
                      </a:lnTo>
                      <a:lnTo>
                        <a:pt x="2" y="46"/>
                      </a:lnTo>
                      <a:lnTo>
                        <a:pt x="6" y="62"/>
                      </a:lnTo>
                      <a:lnTo>
                        <a:pt x="13" y="76"/>
                      </a:lnTo>
                      <a:lnTo>
                        <a:pt x="24" y="88"/>
                      </a:lnTo>
                      <a:lnTo>
                        <a:pt x="36" y="99"/>
                      </a:lnTo>
                      <a:lnTo>
                        <a:pt x="52" y="108"/>
                      </a:lnTo>
                      <a:lnTo>
                        <a:pt x="53" y="108"/>
                      </a:lnTo>
                      <a:lnTo>
                        <a:pt x="55"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99"/>
                <p:cNvSpPr>
                  <a:spLocks/>
                </p:cNvSpPr>
                <p:nvPr/>
              </p:nvSpPr>
              <p:spPr bwMode="auto">
                <a:xfrm>
                  <a:off x="1489" y="2585"/>
                  <a:ext cx="47" cy="18"/>
                </a:xfrm>
                <a:custGeom>
                  <a:avLst/>
                  <a:gdLst>
                    <a:gd name="T0" fmla="*/ 40 w 47"/>
                    <a:gd name="T1" fmla="*/ 0 h 18"/>
                    <a:gd name="T2" fmla="*/ 42 w 47"/>
                    <a:gd name="T3" fmla="*/ 0 h 18"/>
                    <a:gd name="T4" fmla="*/ 37 w 47"/>
                    <a:gd name="T5" fmla="*/ 1 h 18"/>
                    <a:gd name="T6" fmla="*/ 33 w 47"/>
                    <a:gd name="T7" fmla="*/ 3 h 18"/>
                    <a:gd name="T8" fmla="*/ 28 w 47"/>
                    <a:gd name="T9" fmla="*/ 1 h 18"/>
                    <a:gd name="T10" fmla="*/ 23 w 47"/>
                    <a:gd name="T11" fmla="*/ 1 h 18"/>
                    <a:gd name="T12" fmla="*/ 17 w 47"/>
                    <a:gd name="T13" fmla="*/ 1 h 18"/>
                    <a:gd name="T14" fmla="*/ 12 w 47"/>
                    <a:gd name="T15" fmla="*/ 3 h 18"/>
                    <a:gd name="T16" fmla="*/ 7 w 47"/>
                    <a:gd name="T17" fmla="*/ 1 h 18"/>
                    <a:gd name="T18" fmla="*/ 2 w 47"/>
                    <a:gd name="T19" fmla="*/ 0 h 18"/>
                    <a:gd name="T20" fmla="*/ 0 w 47"/>
                    <a:gd name="T21" fmla="*/ 15 h 18"/>
                    <a:gd name="T22" fmla="*/ 5 w 47"/>
                    <a:gd name="T23" fmla="*/ 16 h 18"/>
                    <a:gd name="T24" fmla="*/ 12 w 47"/>
                    <a:gd name="T25" fmla="*/ 17 h 18"/>
                    <a:gd name="T26" fmla="*/ 17 w 47"/>
                    <a:gd name="T27" fmla="*/ 18 h 18"/>
                    <a:gd name="T28" fmla="*/ 23 w 47"/>
                    <a:gd name="T29" fmla="*/ 18 h 18"/>
                    <a:gd name="T30" fmla="*/ 28 w 47"/>
                    <a:gd name="T31" fmla="*/ 18 h 18"/>
                    <a:gd name="T32" fmla="*/ 33 w 47"/>
                    <a:gd name="T33" fmla="*/ 17 h 18"/>
                    <a:gd name="T34" fmla="*/ 40 w 47"/>
                    <a:gd name="T35" fmla="*/ 16 h 18"/>
                    <a:gd name="T36" fmla="*/ 45 w 47"/>
                    <a:gd name="T37" fmla="*/ 15 h 18"/>
                    <a:gd name="T38" fmla="*/ 47 w 47"/>
                    <a:gd name="T39" fmla="*/ 15 h 18"/>
                    <a:gd name="T40" fmla="*/ 40 w 4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8"/>
                    <a:gd name="T65" fmla="*/ 47 w 4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8">
                      <a:moveTo>
                        <a:pt x="40" y="0"/>
                      </a:moveTo>
                      <a:lnTo>
                        <a:pt x="42" y="0"/>
                      </a:lnTo>
                      <a:lnTo>
                        <a:pt x="37" y="1"/>
                      </a:lnTo>
                      <a:lnTo>
                        <a:pt x="33" y="3"/>
                      </a:lnTo>
                      <a:lnTo>
                        <a:pt x="28" y="1"/>
                      </a:lnTo>
                      <a:lnTo>
                        <a:pt x="23" y="1"/>
                      </a:lnTo>
                      <a:lnTo>
                        <a:pt x="17" y="1"/>
                      </a:lnTo>
                      <a:lnTo>
                        <a:pt x="12" y="3"/>
                      </a:lnTo>
                      <a:lnTo>
                        <a:pt x="7" y="1"/>
                      </a:lnTo>
                      <a:lnTo>
                        <a:pt x="2" y="0"/>
                      </a:lnTo>
                      <a:lnTo>
                        <a:pt x="0" y="15"/>
                      </a:lnTo>
                      <a:lnTo>
                        <a:pt x="5" y="16"/>
                      </a:lnTo>
                      <a:lnTo>
                        <a:pt x="12" y="17"/>
                      </a:lnTo>
                      <a:lnTo>
                        <a:pt x="17" y="18"/>
                      </a:lnTo>
                      <a:lnTo>
                        <a:pt x="23" y="18"/>
                      </a:lnTo>
                      <a:lnTo>
                        <a:pt x="28" y="18"/>
                      </a:lnTo>
                      <a:lnTo>
                        <a:pt x="33" y="17"/>
                      </a:lnTo>
                      <a:lnTo>
                        <a:pt x="40" y="16"/>
                      </a:lnTo>
                      <a:lnTo>
                        <a:pt x="45" y="15"/>
                      </a:lnTo>
                      <a:lnTo>
                        <a:pt x="47" y="15"/>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0"/>
                <p:cNvSpPr>
                  <a:spLocks/>
                </p:cNvSpPr>
                <p:nvPr/>
              </p:nvSpPr>
              <p:spPr bwMode="auto">
                <a:xfrm>
                  <a:off x="1529" y="2516"/>
                  <a:ext cx="109" cy="84"/>
                </a:xfrm>
                <a:custGeom>
                  <a:avLst/>
                  <a:gdLst>
                    <a:gd name="T0" fmla="*/ 97 w 109"/>
                    <a:gd name="T1" fmla="*/ 0 h 84"/>
                    <a:gd name="T2" fmla="*/ 98 w 109"/>
                    <a:gd name="T3" fmla="*/ 0 h 84"/>
                    <a:gd name="T4" fmla="*/ 87 w 109"/>
                    <a:gd name="T5" fmla="*/ 10 h 84"/>
                    <a:gd name="T6" fmla="*/ 75 w 109"/>
                    <a:gd name="T7" fmla="*/ 20 h 84"/>
                    <a:gd name="T8" fmla="*/ 64 w 109"/>
                    <a:gd name="T9" fmla="*/ 29 h 84"/>
                    <a:gd name="T10" fmla="*/ 52 w 109"/>
                    <a:gd name="T11" fmla="*/ 38 h 84"/>
                    <a:gd name="T12" fmla="*/ 40 w 109"/>
                    <a:gd name="T13" fmla="*/ 47 h 84"/>
                    <a:gd name="T14" fmla="*/ 28 w 109"/>
                    <a:gd name="T15" fmla="*/ 53 h 84"/>
                    <a:gd name="T16" fmla="*/ 13 w 109"/>
                    <a:gd name="T17" fmla="*/ 62 h 84"/>
                    <a:gd name="T18" fmla="*/ 0 w 109"/>
                    <a:gd name="T19" fmla="*/ 69 h 84"/>
                    <a:gd name="T20" fmla="*/ 7 w 109"/>
                    <a:gd name="T21" fmla="*/ 84 h 84"/>
                    <a:gd name="T22" fmla="*/ 20 w 109"/>
                    <a:gd name="T23" fmla="*/ 76 h 84"/>
                    <a:gd name="T24" fmla="*/ 35 w 109"/>
                    <a:gd name="T25" fmla="*/ 68 h 84"/>
                    <a:gd name="T26" fmla="*/ 47 w 109"/>
                    <a:gd name="T27" fmla="*/ 59 h 84"/>
                    <a:gd name="T28" fmla="*/ 62 w 109"/>
                    <a:gd name="T29" fmla="*/ 50 h 84"/>
                    <a:gd name="T30" fmla="*/ 74 w 109"/>
                    <a:gd name="T31" fmla="*/ 41 h 84"/>
                    <a:gd name="T32" fmla="*/ 85 w 109"/>
                    <a:gd name="T33" fmla="*/ 32 h 84"/>
                    <a:gd name="T34" fmla="*/ 97 w 109"/>
                    <a:gd name="T35" fmla="*/ 22 h 84"/>
                    <a:gd name="T36" fmla="*/ 108 w 109"/>
                    <a:gd name="T37" fmla="*/ 10 h 84"/>
                    <a:gd name="T38" fmla="*/ 109 w 109"/>
                    <a:gd name="T39" fmla="*/ 10 h 84"/>
                    <a:gd name="T40" fmla="*/ 97 w 109"/>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4"/>
                    <a:gd name="T65" fmla="*/ 109 w 109"/>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4">
                      <a:moveTo>
                        <a:pt x="97" y="0"/>
                      </a:moveTo>
                      <a:lnTo>
                        <a:pt x="98" y="0"/>
                      </a:lnTo>
                      <a:lnTo>
                        <a:pt x="87" y="10"/>
                      </a:lnTo>
                      <a:lnTo>
                        <a:pt x="75" y="20"/>
                      </a:lnTo>
                      <a:lnTo>
                        <a:pt x="64" y="29"/>
                      </a:lnTo>
                      <a:lnTo>
                        <a:pt x="52" y="38"/>
                      </a:lnTo>
                      <a:lnTo>
                        <a:pt x="40" y="47"/>
                      </a:lnTo>
                      <a:lnTo>
                        <a:pt x="28" y="53"/>
                      </a:lnTo>
                      <a:lnTo>
                        <a:pt x="13" y="62"/>
                      </a:lnTo>
                      <a:lnTo>
                        <a:pt x="0" y="69"/>
                      </a:lnTo>
                      <a:lnTo>
                        <a:pt x="7" y="84"/>
                      </a:lnTo>
                      <a:lnTo>
                        <a:pt x="20" y="76"/>
                      </a:lnTo>
                      <a:lnTo>
                        <a:pt x="35" y="68"/>
                      </a:lnTo>
                      <a:lnTo>
                        <a:pt x="47" y="59"/>
                      </a:lnTo>
                      <a:lnTo>
                        <a:pt x="62" y="50"/>
                      </a:lnTo>
                      <a:lnTo>
                        <a:pt x="74" y="41"/>
                      </a:lnTo>
                      <a:lnTo>
                        <a:pt x="85" y="32"/>
                      </a:lnTo>
                      <a:lnTo>
                        <a:pt x="97" y="22"/>
                      </a:lnTo>
                      <a:lnTo>
                        <a:pt x="108" y="10"/>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01"/>
                <p:cNvSpPr>
                  <a:spLocks/>
                </p:cNvSpPr>
                <p:nvPr/>
              </p:nvSpPr>
              <p:spPr bwMode="auto">
                <a:xfrm>
                  <a:off x="1626" y="2289"/>
                  <a:ext cx="244" cy="237"/>
                </a:xfrm>
                <a:custGeom>
                  <a:avLst/>
                  <a:gdLst>
                    <a:gd name="T0" fmla="*/ 229 w 244"/>
                    <a:gd name="T1" fmla="*/ 0 h 237"/>
                    <a:gd name="T2" fmla="*/ 222 w 244"/>
                    <a:gd name="T3" fmla="*/ 13 h 237"/>
                    <a:gd name="T4" fmla="*/ 212 w 244"/>
                    <a:gd name="T5" fmla="*/ 25 h 237"/>
                    <a:gd name="T6" fmla="*/ 199 w 244"/>
                    <a:gd name="T7" fmla="*/ 40 h 237"/>
                    <a:gd name="T8" fmla="*/ 186 w 244"/>
                    <a:gd name="T9" fmla="*/ 54 h 237"/>
                    <a:gd name="T10" fmla="*/ 171 w 244"/>
                    <a:gd name="T11" fmla="*/ 70 h 237"/>
                    <a:gd name="T12" fmla="*/ 156 w 244"/>
                    <a:gd name="T13" fmla="*/ 85 h 237"/>
                    <a:gd name="T14" fmla="*/ 139 w 244"/>
                    <a:gd name="T15" fmla="*/ 100 h 237"/>
                    <a:gd name="T16" fmla="*/ 122 w 244"/>
                    <a:gd name="T17" fmla="*/ 116 h 237"/>
                    <a:gd name="T18" fmla="*/ 104 w 244"/>
                    <a:gd name="T19" fmla="*/ 132 h 237"/>
                    <a:gd name="T20" fmla="*/ 87 w 244"/>
                    <a:gd name="T21" fmla="*/ 146 h 237"/>
                    <a:gd name="T22" fmla="*/ 70 w 244"/>
                    <a:gd name="T23" fmla="*/ 162 h 237"/>
                    <a:gd name="T24" fmla="*/ 53 w 244"/>
                    <a:gd name="T25" fmla="*/ 176 h 237"/>
                    <a:gd name="T26" fmla="*/ 38 w 244"/>
                    <a:gd name="T27" fmla="*/ 190 h 237"/>
                    <a:gd name="T28" fmla="*/ 24 w 244"/>
                    <a:gd name="T29" fmla="*/ 203 h 237"/>
                    <a:gd name="T30" fmla="*/ 12 w 244"/>
                    <a:gd name="T31" fmla="*/ 216 h 237"/>
                    <a:gd name="T32" fmla="*/ 0 w 244"/>
                    <a:gd name="T33" fmla="*/ 227 h 237"/>
                    <a:gd name="T34" fmla="*/ 12 w 244"/>
                    <a:gd name="T35" fmla="*/ 237 h 237"/>
                    <a:gd name="T36" fmla="*/ 21 w 244"/>
                    <a:gd name="T37" fmla="*/ 226 h 237"/>
                    <a:gd name="T38" fmla="*/ 34 w 244"/>
                    <a:gd name="T39" fmla="*/ 215 h 237"/>
                    <a:gd name="T40" fmla="*/ 48 w 244"/>
                    <a:gd name="T41" fmla="*/ 202 h 237"/>
                    <a:gd name="T42" fmla="*/ 63 w 244"/>
                    <a:gd name="T43" fmla="*/ 189 h 237"/>
                    <a:gd name="T44" fmla="*/ 79 w 244"/>
                    <a:gd name="T45" fmla="*/ 174 h 237"/>
                    <a:gd name="T46" fmla="*/ 96 w 244"/>
                    <a:gd name="T47" fmla="*/ 158 h 237"/>
                    <a:gd name="T48" fmla="*/ 113 w 244"/>
                    <a:gd name="T49" fmla="*/ 144 h 237"/>
                    <a:gd name="T50" fmla="*/ 131 w 244"/>
                    <a:gd name="T51" fmla="*/ 128 h 237"/>
                    <a:gd name="T52" fmla="*/ 148 w 244"/>
                    <a:gd name="T53" fmla="*/ 112 h 237"/>
                    <a:gd name="T54" fmla="*/ 165 w 244"/>
                    <a:gd name="T55" fmla="*/ 97 h 237"/>
                    <a:gd name="T56" fmla="*/ 181 w 244"/>
                    <a:gd name="T57" fmla="*/ 80 h 237"/>
                    <a:gd name="T58" fmla="*/ 198 w 244"/>
                    <a:gd name="T59" fmla="*/ 64 h 237"/>
                    <a:gd name="T60" fmla="*/ 211 w 244"/>
                    <a:gd name="T61" fmla="*/ 49 h 237"/>
                    <a:gd name="T62" fmla="*/ 225 w 244"/>
                    <a:gd name="T63" fmla="*/ 35 h 237"/>
                    <a:gd name="T64" fmla="*/ 234 w 244"/>
                    <a:gd name="T65" fmla="*/ 20 h 237"/>
                    <a:gd name="T66" fmla="*/ 244 w 244"/>
                    <a:gd name="T67" fmla="*/ 7 h 237"/>
                    <a:gd name="T68" fmla="*/ 229 w 244"/>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237"/>
                    <a:gd name="T107" fmla="*/ 244 w 244"/>
                    <a:gd name="T108" fmla="*/ 237 h 2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237">
                      <a:moveTo>
                        <a:pt x="229" y="0"/>
                      </a:moveTo>
                      <a:lnTo>
                        <a:pt x="222" y="13"/>
                      </a:lnTo>
                      <a:lnTo>
                        <a:pt x="212" y="25"/>
                      </a:lnTo>
                      <a:lnTo>
                        <a:pt x="199" y="40"/>
                      </a:lnTo>
                      <a:lnTo>
                        <a:pt x="186" y="54"/>
                      </a:lnTo>
                      <a:lnTo>
                        <a:pt x="171" y="70"/>
                      </a:lnTo>
                      <a:lnTo>
                        <a:pt x="156" y="85"/>
                      </a:lnTo>
                      <a:lnTo>
                        <a:pt x="139" y="100"/>
                      </a:lnTo>
                      <a:lnTo>
                        <a:pt x="122" y="116"/>
                      </a:lnTo>
                      <a:lnTo>
                        <a:pt x="104" y="132"/>
                      </a:lnTo>
                      <a:lnTo>
                        <a:pt x="87" y="146"/>
                      </a:lnTo>
                      <a:lnTo>
                        <a:pt x="70" y="162"/>
                      </a:lnTo>
                      <a:lnTo>
                        <a:pt x="53" y="176"/>
                      </a:lnTo>
                      <a:lnTo>
                        <a:pt x="38" y="190"/>
                      </a:lnTo>
                      <a:lnTo>
                        <a:pt x="24" y="203"/>
                      </a:lnTo>
                      <a:lnTo>
                        <a:pt x="12" y="216"/>
                      </a:lnTo>
                      <a:lnTo>
                        <a:pt x="0" y="227"/>
                      </a:lnTo>
                      <a:lnTo>
                        <a:pt x="12" y="237"/>
                      </a:lnTo>
                      <a:lnTo>
                        <a:pt x="21" y="226"/>
                      </a:lnTo>
                      <a:lnTo>
                        <a:pt x="34" y="215"/>
                      </a:lnTo>
                      <a:lnTo>
                        <a:pt x="48" y="202"/>
                      </a:lnTo>
                      <a:lnTo>
                        <a:pt x="63" y="189"/>
                      </a:lnTo>
                      <a:lnTo>
                        <a:pt x="79" y="174"/>
                      </a:lnTo>
                      <a:lnTo>
                        <a:pt x="96" y="158"/>
                      </a:lnTo>
                      <a:lnTo>
                        <a:pt x="113" y="144"/>
                      </a:lnTo>
                      <a:lnTo>
                        <a:pt x="131" y="128"/>
                      </a:lnTo>
                      <a:lnTo>
                        <a:pt x="148" y="112"/>
                      </a:lnTo>
                      <a:lnTo>
                        <a:pt x="165" y="97"/>
                      </a:lnTo>
                      <a:lnTo>
                        <a:pt x="181" y="80"/>
                      </a:lnTo>
                      <a:lnTo>
                        <a:pt x="198" y="64"/>
                      </a:lnTo>
                      <a:lnTo>
                        <a:pt x="211" y="49"/>
                      </a:lnTo>
                      <a:lnTo>
                        <a:pt x="225" y="35"/>
                      </a:lnTo>
                      <a:lnTo>
                        <a:pt x="234" y="20"/>
                      </a:lnTo>
                      <a:lnTo>
                        <a:pt x="244" y="7"/>
                      </a:lnTo>
                      <a:lnTo>
                        <a:pt x="22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02"/>
                <p:cNvSpPr>
                  <a:spLocks/>
                </p:cNvSpPr>
                <p:nvPr/>
              </p:nvSpPr>
              <p:spPr bwMode="auto">
                <a:xfrm>
                  <a:off x="1855" y="2284"/>
                  <a:ext cx="15" cy="12"/>
                </a:xfrm>
                <a:custGeom>
                  <a:avLst/>
                  <a:gdLst>
                    <a:gd name="T0" fmla="*/ 15 w 15"/>
                    <a:gd name="T1" fmla="*/ 12 h 12"/>
                    <a:gd name="T2" fmla="*/ 15 w 15"/>
                    <a:gd name="T3" fmla="*/ 6 h 12"/>
                    <a:gd name="T4" fmla="*/ 11 w 15"/>
                    <a:gd name="T5" fmla="*/ 1 h 12"/>
                    <a:gd name="T6" fmla="*/ 5 w 15"/>
                    <a:gd name="T7" fmla="*/ 0 h 12"/>
                    <a:gd name="T8" fmla="*/ 0 w 15"/>
                    <a:gd name="T9" fmla="*/ 5 h 12"/>
                    <a:gd name="T10" fmla="*/ 15 w 15"/>
                    <a:gd name="T11" fmla="*/ 12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15" y="6"/>
                      </a:lnTo>
                      <a:lnTo>
                        <a:pt x="11" y="1"/>
                      </a:lnTo>
                      <a:lnTo>
                        <a:pt x="5" y="0"/>
                      </a:lnTo>
                      <a:lnTo>
                        <a:pt x="0" y="5"/>
                      </a:lnTo>
                      <a:lnTo>
                        <a:pt x="15"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03"/>
                <p:cNvSpPr>
                  <a:spLocks/>
                </p:cNvSpPr>
                <p:nvPr/>
              </p:nvSpPr>
              <p:spPr bwMode="auto">
                <a:xfrm>
                  <a:off x="1589" y="2416"/>
                  <a:ext cx="9" cy="14"/>
                </a:xfrm>
                <a:custGeom>
                  <a:avLst/>
                  <a:gdLst>
                    <a:gd name="T0" fmla="*/ 6 w 9"/>
                    <a:gd name="T1" fmla="*/ 0 h 14"/>
                    <a:gd name="T2" fmla="*/ 2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2"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04"/>
                <p:cNvSpPr>
                  <a:spLocks/>
                </p:cNvSpPr>
                <p:nvPr/>
              </p:nvSpPr>
              <p:spPr bwMode="auto">
                <a:xfrm>
                  <a:off x="1595" y="2409"/>
                  <a:ext cx="29" cy="21"/>
                </a:xfrm>
                <a:custGeom>
                  <a:avLst/>
                  <a:gdLst>
                    <a:gd name="T0" fmla="*/ 15 w 29"/>
                    <a:gd name="T1" fmla="*/ 2 h 21"/>
                    <a:gd name="T2" fmla="*/ 15 w 29"/>
                    <a:gd name="T3" fmla="*/ 2 h 21"/>
                    <a:gd name="T4" fmla="*/ 15 w 29"/>
                    <a:gd name="T5" fmla="*/ 4 h 21"/>
                    <a:gd name="T6" fmla="*/ 14 w 29"/>
                    <a:gd name="T7" fmla="*/ 3 h 21"/>
                    <a:gd name="T8" fmla="*/ 8 w 29"/>
                    <a:gd name="T9" fmla="*/ 6 h 21"/>
                    <a:gd name="T10" fmla="*/ 0 w 29"/>
                    <a:gd name="T11" fmla="*/ 7 h 21"/>
                    <a:gd name="T12" fmla="*/ 3 w 29"/>
                    <a:gd name="T13" fmla="*/ 21 h 21"/>
                    <a:gd name="T14" fmla="*/ 10 w 29"/>
                    <a:gd name="T15" fmla="*/ 20 h 21"/>
                    <a:gd name="T16" fmla="*/ 19 w 29"/>
                    <a:gd name="T17" fmla="*/ 18 h 21"/>
                    <a:gd name="T18" fmla="*/ 27 w 29"/>
                    <a:gd name="T19" fmla="*/ 12 h 21"/>
                    <a:gd name="T20" fmla="*/ 29 w 29"/>
                    <a:gd name="T21" fmla="*/ 0 h 21"/>
                    <a:gd name="T22" fmla="*/ 29 w 29"/>
                    <a:gd name="T23" fmla="*/ 0 h 21"/>
                    <a:gd name="T24" fmla="*/ 15 w 29"/>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1"/>
                    <a:gd name="T41" fmla="*/ 29 w 2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1">
                      <a:moveTo>
                        <a:pt x="15" y="2"/>
                      </a:moveTo>
                      <a:lnTo>
                        <a:pt x="15" y="2"/>
                      </a:lnTo>
                      <a:lnTo>
                        <a:pt x="15" y="4"/>
                      </a:lnTo>
                      <a:lnTo>
                        <a:pt x="14" y="3"/>
                      </a:lnTo>
                      <a:lnTo>
                        <a:pt x="8" y="6"/>
                      </a:lnTo>
                      <a:lnTo>
                        <a:pt x="0" y="7"/>
                      </a:lnTo>
                      <a:lnTo>
                        <a:pt x="3" y="21"/>
                      </a:lnTo>
                      <a:lnTo>
                        <a:pt x="10" y="20"/>
                      </a:lnTo>
                      <a:lnTo>
                        <a:pt x="19" y="18"/>
                      </a:lnTo>
                      <a:lnTo>
                        <a:pt x="27" y="12"/>
                      </a:lnTo>
                      <a:lnTo>
                        <a:pt x="29" y="0"/>
                      </a:lnTo>
                      <a:lnTo>
                        <a:pt x="15"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05"/>
                <p:cNvSpPr>
                  <a:spLocks/>
                </p:cNvSpPr>
                <p:nvPr/>
              </p:nvSpPr>
              <p:spPr bwMode="auto">
                <a:xfrm>
                  <a:off x="1595" y="2358"/>
                  <a:ext cx="29" cy="53"/>
                </a:xfrm>
                <a:custGeom>
                  <a:avLst/>
                  <a:gdLst>
                    <a:gd name="T0" fmla="*/ 3 w 29"/>
                    <a:gd name="T1" fmla="*/ 14 h 53"/>
                    <a:gd name="T2" fmla="*/ 0 w 29"/>
                    <a:gd name="T3" fmla="*/ 14 h 53"/>
                    <a:gd name="T4" fmla="*/ 6 w 29"/>
                    <a:gd name="T5" fmla="*/ 18 h 53"/>
                    <a:gd name="T6" fmla="*/ 10 w 29"/>
                    <a:gd name="T7" fmla="*/ 28 h 53"/>
                    <a:gd name="T8" fmla="*/ 13 w 29"/>
                    <a:gd name="T9" fmla="*/ 41 h 53"/>
                    <a:gd name="T10" fmla="*/ 15 w 29"/>
                    <a:gd name="T11" fmla="*/ 53 h 53"/>
                    <a:gd name="T12" fmla="*/ 29 w 29"/>
                    <a:gd name="T13" fmla="*/ 51 h 53"/>
                    <a:gd name="T14" fmla="*/ 27 w 29"/>
                    <a:gd name="T15" fmla="*/ 39 h 53"/>
                    <a:gd name="T16" fmla="*/ 25 w 29"/>
                    <a:gd name="T17" fmla="*/ 25 h 53"/>
                    <a:gd name="T18" fmla="*/ 19 w 29"/>
                    <a:gd name="T19" fmla="*/ 11 h 53"/>
                    <a:gd name="T20" fmla="*/ 8 w 29"/>
                    <a:gd name="T21" fmla="*/ 0 h 53"/>
                    <a:gd name="T22" fmla="*/ 5 w 29"/>
                    <a:gd name="T23" fmla="*/ 0 h 53"/>
                    <a:gd name="T24" fmla="*/ 3 w 29"/>
                    <a:gd name="T25" fmla="*/ 14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3"/>
                    <a:gd name="T41" fmla="*/ 29 w 29"/>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3">
                      <a:moveTo>
                        <a:pt x="3" y="14"/>
                      </a:moveTo>
                      <a:lnTo>
                        <a:pt x="0" y="14"/>
                      </a:lnTo>
                      <a:lnTo>
                        <a:pt x="6" y="18"/>
                      </a:lnTo>
                      <a:lnTo>
                        <a:pt x="10" y="28"/>
                      </a:lnTo>
                      <a:lnTo>
                        <a:pt x="13" y="41"/>
                      </a:lnTo>
                      <a:lnTo>
                        <a:pt x="15" y="53"/>
                      </a:lnTo>
                      <a:lnTo>
                        <a:pt x="29" y="51"/>
                      </a:lnTo>
                      <a:lnTo>
                        <a:pt x="27" y="39"/>
                      </a:lnTo>
                      <a:lnTo>
                        <a:pt x="25" y="25"/>
                      </a:lnTo>
                      <a:lnTo>
                        <a:pt x="19" y="11"/>
                      </a:lnTo>
                      <a:lnTo>
                        <a:pt x="8" y="0"/>
                      </a:lnTo>
                      <a:lnTo>
                        <a:pt x="5" y="0"/>
                      </a:lnTo>
                      <a:lnTo>
                        <a:pt x="3"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06"/>
                <p:cNvSpPr>
                  <a:spLocks/>
                </p:cNvSpPr>
                <p:nvPr/>
              </p:nvSpPr>
              <p:spPr bwMode="auto">
                <a:xfrm>
                  <a:off x="1558" y="2358"/>
                  <a:ext cx="42" cy="32"/>
                </a:xfrm>
                <a:custGeom>
                  <a:avLst/>
                  <a:gdLst>
                    <a:gd name="T0" fmla="*/ 14 w 42"/>
                    <a:gd name="T1" fmla="*/ 31 h 32"/>
                    <a:gd name="T2" fmla="*/ 14 w 42"/>
                    <a:gd name="T3" fmla="*/ 32 h 32"/>
                    <a:gd name="T4" fmla="*/ 19 w 42"/>
                    <a:gd name="T5" fmla="*/ 25 h 32"/>
                    <a:gd name="T6" fmla="*/ 27 w 42"/>
                    <a:gd name="T7" fmla="*/ 18 h 32"/>
                    <a:gd name="T8" fmla="*/ 33 w 42"/>
                    <a:gd name="T9" fmla="*/ 14 h 32"/>
                    <a:gd name="T10" fmla="*/ 40 w 42"/>
                    <a:gd name="T11" fmla="*/ 14 h 32"/>
                    <a:gd name="T12" fmla="*/ 42 w 42"/>
                    <a:gd name="T13" fmla="*/ 0 h 32"/>
                    <a:gd name="T14" fmla="*/ 30 w 42"/>
                    <a:gd name="T15" fmla="*/ 0 h 32"/>
                    <a:gd name="T16" fmla="*/ 17 w 42"/>
                    <a:gd name="T17" fmla="*/ 6 h 32"/>
                    <a:gd name="T18" fmla="*/ 7 w 42"/>
                    <a:gd name="T19" fmla="*/ 16 h 32"/>
                    <a:gd name="T20" fmla="*/ 0 w 42"/>
                    <a:gd name="T21" fmla="*/ 28 h 32"/>
                    <a:gd name="T22" fmla="*/ 0 w 42"/>
                    <a:gd name="T23" fmla="*/ 29 h 32"/>
                    <a:gd name="T24" fmla="*/ 14 w 42"/>
                    <a:gd name="T25" fmla="*/ 3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32"/>
                    <a:gd name="T41" fmla="*/ 42 w 4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32">
                      <a:moveTo>
                        <a:pt x="14" y="31"/>
                      </a:moveTo>
                      <a:lnTo>
                        <a:pt x="14" y="32"/>
                      </a:lnTo>
                      <a:lnTo>
                        <a:pt x="19" y="25"/>
                      </a:lnTo>
                      <a:lnTo>
                        <a:pt x="27" y="18"/>
                      </a:lnTo>
                      <a:lnTo>
                        <a:pt x="33" y="14"/>
                      </a:lnTo>
                      <a:lnTo>
                        <a:pt x="40" y="14"/>
                      </a:lnTo>
                      <a:lnTo>
                        <a:pt x="42" y="0"/>
                      </a:lnTo>
                      <a:lnTo>
                        <a:pt x="30" y="0"/>
                      </a:lnTo>
                      <a:lnTo>
                        <a:pt x="17" y="6"/>
                      </a:lnTo>
                      <a:lnTo>
                        <a:pt x="7" y="16"/>
                      </a:lnTo>
                      <a:lnTo>
                        <a:pt x="0" y="28"/>
                      </a:lnTo>
                      <a:lnTo>
                        <a:pt x="0" y="29"/>
                      </a:lnTo>
                      <a:lnTo>
                        <a:pt x="14" y="3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07"/>
                <p:cNvSpPr>
                  <a:spLocks/>
                </p:cNvSpPr>
                <p:nvPr/>
              </p:nvSpPr>
              <p:spPr bwMode="auto">
                <a:xfrm>
                  <a:off x="1556" y="2387"/>
                  <a:ext cx="21" cy="48"/>
                </a:xfrm>
                <a:custGeom>
                  <a:avLst/>
                  <a:gdLst>
                    <a:gd name="T0" fmla="*/ 21 w 21"/>
                    <a:gd name="T1" fmla="*/ 46 h 48"/>
                    <a:gd name="T2" fmla="*/ 21 w 21"/>
                    <a:gd name="T3" fmla="*/ 46 h 48"/>
                    <a:gd name="T4" fmla="*/ 19 w 21"/>
                    <a:gd name="T5" fmla="*/ 34 h 48"/>
                    <a:gd name="T6" fmla="*/ 16 w 21"/>
                    <a:gd name="T7" fmla="*/ 23 h 48"/>
                    <a:gd name="T8" fmla="*/ 16 w 21"/>
                    <a:gd name="T9" fmla="*/ 13 h 48"/>
                    <a:gd name="T10" fmla="*/ 16 w 21"/>
                    <a:gd name="T11" fmla="*/ 2 h 48"/>
                    <a:gd name="T12" fmla="*/ 2 w 21"/>
                    <a:gd name="T13" fmla="*/ 0 h 48"/>
                    <a:gd name="T14" fmla="*/ 0 w 21"/>
                    <a:gd name="T15" fmla="*/ 13 h 48"/>
                    <a:gd name="T16" fmla="*/ 2 w 21"/>
                    <a:gd name="T17" fmla="*/ 25 h 48"/>
                    <a:gd name="T18" fmla="*/ 4 w 21"/>
                    <a:gd name="T19" fmla="*/ 36 h 48"/>
                    <a:gd name="T20" fmla="*/ 7 w 21"/>
                    <a:gd name="T21" fmla="*/ 48 h 48"/>
                    <a:gd name="T22" fmla="*/ 7 w 21"/>
                    <a:gd name="T23" fmla="*/ 48 h 48"/>
                    <a:gd name="T24" fmla="*/ 21 w 21"/>
                    <a:gd name="T25" fmla="*/ 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48"/>
                    <a:gd name="T41" fmla="*/ 21 w 21"/>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48">
                      <a:moveTo>
                        <a:pt x="21" y="46"/>
                      </a:moveTo>
                      <a:lnTo>
                        <a:pt x="21" y="46"/>
                      </a:lnTo>
                      <a:lnTo>
                        <a:pt x="19" y="34"/>
                      </a:lnTo>
                      <a:lnTo>
                        <a:pt x="16" y="23"/>
                      </a:lnTo>
                      <a:lnTo>
                        <a:pt x="16" y="13"/>
                      </a:lnTo>
                      <a:lnTo>
                        <a:pt x="16" y="2"/>
                      </a:lnTo>
                      <a:lnTo>
                        <a:pt x="2" y="0"/>
                      </a:lnTo>
                      <a:lnTo>
                        <a:pt x="0" y="13"/>
                      </a:lnTo>
                      <a:lnTo>
                        <a:pt x="2" y="25"/>
                      </a:lnTo>
                      <a:lnTo>
                        <a:pt x="4" y="36"/>
                      </a:lnTo>
                      <a:lnTo>
                        <a:pt x="7" y="48"/>
                      </a:lnTo>
                      <a:lnTo>
                        <a:pt x="21" y="4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08"/>
                <p:cNvSpPr>
                  <a:spLocks/>
                </p:cNvSpPr>
                <p:nvPr/>
              </p:nvSpPr>
              <p:spPr bwMode="auto">
                <a:xfrm>
                  <a:off x="1563" y="2433"/>
                  <a:ext cx="36" cy="26"/>
                </a:xfrm>
                <a:custGeom>
                  <a:avLst/>
                  <a:gdLst>
                    <a:gd name="T0" fmla="*/ 36 w 36"/>
                    <a:gd name="T1" fmla="*/ 9 h 26"/>
                    <a:gd name="T2" fmla="*/ 36 w 36"/>
                    <a:gd name="T3" fmla="*/ 9 h 26"/>
                    <a:gd name="T4" fmla="*/ 28 w 36"/>
                    <a:gd name="T5" fmla="*/ 9 h 26"/>
                    <a:gd name="T6" fmla="*/ 22 w 36"/>
                    <a:gd name="T7" fmla="*/ 7 h 26"/>
                    <a:gd name="T8" fmla="*/ 17 w 36"/>
                    <a:gd name="T9" fmla="*/ 3 h 26"/>
                    <a:gd name="T10" fmla="*/ 14 w 36"/>
                    <a:gd name="T11" fmla="*/ 0 h 26"/>
                    <a:gd name="T12" fmla="*/ 0 w 36"/>
                    <a:gd name="T13" fmla="*/ 2 h 26"/>
                    <a:gd name="T14" fmla="*/ 5 w 36"/>
                    <a:gd name="T15" fmla="*/ 13 h 26"/>
                    <a:gd name="T16" fmla="*/ 14 w 36"/>
                    <a:gd name="T17" fmla="*/ 22 h 26"/>
                    <a:gd name="T18" fmla="*/ 25 w 36"/>
                    <a:gd name="T19" fmla="*/ 24 h 26"/>
                    <a:gd name="T20" fmla="*/ 36 w 36"/>
                    <a:gd name="T21" fmla="*/ 26 h 26"/>
                    <a:gd name="T22" fmla="*/ 36 w 36"/>
                    <a:gd name="T23" fmla="*/ 26 h 26"/>
                    <a:gd name="T24" fmla="*/ 36 w 36"/>
                    <a:gd name="T25" fmla="*/ 9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6"/>
                    <a:gd name="T41" fmla="*/ 36 w 36"/>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6">
                      <a:moveTo>
                        <a:pt x="36" y="9"/>
                      </a:moveTo>
                      <a:lnTo>
                        <a:pt x="36" y="9"/>
                      </a:lnTo>
                      <a:lnTo>
                        <a:pt x="28" y="9"/>
                      </a:lnTo>
                      <a:lnTo>
                        <a:pt x="22" y="7"/>
                      </a:lnTo>
                      <a:lnTo>
                        <a:pt x="17" y="3"/>
                      </a:lnTo>
                      <a:lnTo>
                        <a:pt x="14" y="0"/>
                      </a:lnTo>
                      <a:lnTo>
                        <a:pt x="0" y="2"/>
                      </a:lnTo>
                      <a:lnTo>
                        <a:pt x="5" y="13"/>
                      </a:lnTo>
                      <a:lnTo>
                        <a:pt x="14" y="22"/>
                      </a:lnTo>
                      <a:lnTo>
                        <a:pt x="25" y="24"/>
                      </a:lnTo>
                      <a:lnTo>
                        <a:pt x="36" y="26"/>
                      </a:lnTo>
                      <a:lnTo>
                        <a:pt x="36" y="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09"/>
                <p:cNvSpPr>
                  <a:spLocks/>
                </p:cNvSpPr>
                <p:nvPr/>
              </p:nvSpPr>
              <p:spPr bwMode="auto">
                <a:xfrm>
                  <a:off x="1599" y="2430"/>
                  <a:ext cx="62" cy="29"/>
                </a:xfrm>
                <a:custGeom>
                  <a:avLst/>
                  <a:gdLst>
                    <a:gd name="T0" fmla="*/ 54 w 62"/>
                    <a:gd name="T1" fmla="*/ 2 h 29"/>
                    <a:gd name="T2" fmla="*/ 54 w 62"/>
                    <a:gd name="T3" fmla="*/ 0 h 29"/>
                    <a:gd name="T4" fmla="*/ 50 w 62"/>
                    <a:gd name="T5" fmla="*/ 4 h 29"/>
                    <a:gd name="T6" fmla="*/ 42 w 62"/>
                    <a:gd name="T7" fmla="*/ 6 h 29"/>
                    <a:gd name="T8" fmla="*/ 36 w 62"/>
                    <a:gd name="T9" fmla="*/ 9 h 29"/>
                    <a:gd name="T10" fmla="*/ 30 w 62"/>
                    <a:gd name="T11" fmla="*/ 10 h 29"/>
                    <a:gd name="T12" fmla="*/ 22 w 62"/>
                    <a:gd name="T13" fmla="*/ 12 h 29"/>
                    <a:gd name="T14" fmla="*/ 16 w 62"/>
                    <a:gd name="T15" fmla="*/ 12 h 29"/>
                    <a:gd name="T16" fmla="*/ 9 w 62"/>
                    <a:gd name="T17" fmla="*/ 14 h 29"/>
                    <a:gd name="T18" fmla="*/ 0 w 62"/>
                    <a:gd name="T19" fmla="*/ 12 h 29"/>
                    <a:gd name="T20" fmla="*/ 0 w 62"/>
                    <a:gd name="T21" fmla="*/ 29 h 29"/>
                    <a:gd name="T22" fmla="*/ 9 w 62"/>
                    <a:gd name="T23" fmla="*/ 28 h 29"/>
                    <a:gd name="T24" fmla="*/ 16 w 62"/>
                    <a:gd name="T25" fmla="*/ 27 h 29"/>
                    <a:gd name="T26" fmla="*/ 24 w 62"/>
                    <a:gd name="T27" fmla="*/ 27 h 29"/>
                    <a:gd name="T28" fmla="*/ 33 w 62"/>
                    <a:gd name="T29" fmla="*/ 25 h 29"/>
                    <a:gd name="T30" fmla="*/ 39 w 62"/>
                    <a:gd name="T31" fmla="*/ 23 h 29"/>
                    <a:gd name="T32" fmla="*/ 47 w 62"/>
                    <a:gd name="T33" fmla="*/ 21 h 29"/>
                    <a:gd name="T34" fmla="*/ 54 w 62"/>
                    <a:gd name="T35" fmla="*/ 18 h 29"/>
                    <a:gd name="T36" fmla="*/ 62 w 62"/>
                    <a:gd name="T37" fmla="*/ 15 h 29"/>
                    <a:gd name="T38" fmla="*/ 62 w 62"/>
                    <a:gd name="T39" fmla="*/ 14 h 29"/>
                    <a:gd name="T40" fmla="*/ 54 w 62"/>
                    <a:gd name="T41" fmla="*/ 2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29"/>
                    <a:gd name="T65" fmla="*/ 62 w 6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29">
                      <a:moveTo>
                        <a:pt x="54" y="2"/>
                      </a:moveTo>
                      <a:lnTo>
                        <a:pt x="54" y="0"/>
                      </a:lnTo>
                      <a:lnTo>
                        <a:pt x="50" y="4"/>
                      </a:lnTo>
                      <a:lnTo>
                        <a:pt x="42" y="6"/>
                      </a:lnTo>
                      <a:lnTo>
                        <a:pt x="36" y="9"/>
                      </a:lnTo>
                      <a:lnTo>
                        <a:pt x="30" y="10"/>
                      </a:lnTo>
                      <a:lnTo>
                        <a:pt x="22" y="12"/>
                      </a:lnTo>
                      <a:lnTo>
                        <a:pt x="16" y="12"/>
                      </a:lnTo>
                      <a:lnTo>
                        <a:pt x="9" y="14"/>
                      </a:lnTo>
                      <a:lnTo>
                        <a:pt x="0" y="12"/>
                      </a:lnTo>
                      <a:lnTo>
                        <a:pt x="0" y="29"/>
                      </a:lnTo>
                      <a:lnTo>
                        <a:pt x="9" y="28"/>
                      </a:lnTo>
                      <a:lnTo>
                        <a:pt x="16" y="27"/>
                      </a:lnTo>
                      <a:lnTo>
                        <a:pt x="24" y="27"/>
                      </a:lnTo>
                      <a:lnTo>
                        <a:pt x="33" y="25"/>
                      </a:lnTo>
                      <a:lnTo>
                        <a:pt x="39" y="23"/>
                      </a:lnTo>
                      <a:lnTo>
                        <a:pt x="47" y="21"/>
                      </a:lnTo>
                      <a:lnTo>
                        <a:pt x="54" y="18"/>
                      </a:lnTo>
                      <a:lnTo>
                        <a:pt x="62" y="15"/>
                      </a:lnTo>
                      <a:lnTo>
                        <a:pt x="62" y="14"/>
                      </a:lnTo>
                      <a:lnTo>
                        <a:pt x="54"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110"/>
                <p:cNvSpPr>
                  <a:spLocks/>
                </p:cNvSpPr>
                <p:nvPr/>
              </p:nvSpPr>
              <p:spPr bwMode="auto">
                <a:xfrm>
                  <a:off x="1653" y="2372"/>
                  <a:ext cx="69" cy="72"/>
                </a:xfrm>
                <a:custGeom>
                  <a:avLst/>
                  <a:gdLst>
                    <a:gd name="T0" fmla="*/ 59 w 69"/>
                    <a:gd name="T1" fmla="*/ 0 h 72"/>
                    <a:gd name="T2" fmla="*/ 57 w 69"/>
                    <a:gd name="T3" fmla="*/ 2 h 72"/>
                    <a:gd name="T4" fmla="*/ 50 w 69"/>
                    <a:gd name="T5" fmla="*/ 10 h 72"/>
                    <a:gd name="T6" fmla="*/ 44 w 69"/>
                    <a:gd name="T7" fmla="*/ 18 h 72"/>
                    <a:gd name="T8" fmla="*/ 37 w 69"/>
                    <a:gd name="T9" fmla="*/ 27 h 72"/>
                    <a:gd name="T10" fmla="*/ 31 w 69"/>
                    <a:gd name="T11" fmla="*/ 34 h 72"/>
                    <a:gd name="T12" fmla="*/ 23 w 69"/>
                    <a:gd name="T13" fmla="*/ 41 h 72"/>
                    <a:gd name="T14" fmla="*/ 16 w 69"/>
                    <a:gd name="T15" fmla="*/ 47 h 72"/>
                    <a:gd name="T16" fmla="*/ 8 w 69"/>
                    <a:gd name="T17" fmla="*/ 54 h 72"/>
                    <a:gd name="T18" fmla="*/ 0 w 69"/>
                    <a:gd name="T19" fmla="*/ 60 h 72"/>
                    <a:gd name="T20" fmla="*/ 8 w 69"/>
                    <a:gd name="T21" fmla="*/ 72 h 72"/>
                    <a:gd name="T22" fmla="*/ 17 w 69"/>
                    <a:gd name="T23" fmla="*/ 66 h 72"/>
                    <a:gd name="T24" fmla="*/ 26 w 69"/>
                    <a:gd name="T25" fmla="*/ 60 h 72"/>
                    <a:gd name="T26" fmla="*/ 33 w 69"/>
                    <a:gd name="T27" fmla="*/ 51 h 72"/>
                    <a:gd name="T28" fmla="*/ 40 w 69"/>
                    <a:gd name="T29" fmla="*/ 44 h 72"/>
                    <a:gd name="T30" fmla="*/ 49 w 69"/>
                    <a:gd name="T31" fmla="*/ 37 h 72"/>
                    <a:gd name="T32" fmla="*/ 56 w 69"/>
                    <a:gd name="T33" fmla="*/ 28 h 72"/>
                    <a:gd name="T34" fmla="*/ 62 w 69"/>
                    <a:gd name="T35" fmla="*/ 20 h 72"/>
                    <a:gd name="T36" fmla="*/ 69 w 69"/>
                    <a:gd name="T37" fmla="*/ 11 h 72"/>
                    <a:gd name="T38" fmla="*/ 68 w 69"/>
                    <a:gd name="T39" fmla="*/ 12 h 72"/>
                    <a:gd name="T40" fmla="*/ 59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9" y="0"/>
                      </a:moveTo>
                      <a:lnTo>
                        <a:pt x="57" y="2"/>
                      </a:lnTo>
                      <a:lnTo>
                        <a:pt x="50" y="10"/>
                      </a:lnTo>
                      <a:lnTo>
                        <a:pt x="44" y="18"/>
                      </a:lnTo>
                      <a:lnTo>
                        <a:pt x="37" y="27"/>
                      </a:lnTo>
                      <a:lnTo>
                        <a:pt x="31" y="34"/>
                      </a:lnTo>
                      <a:lnTo>
                        <a:pt x="23" y="41"/>
                      </a:lnTo>
                      <a:lnTo>
                        <a:pt x="16" y="47"/>
                      </a:lnTo>
                      <a:lnTo>
                        <a:pt x="8" y="54"/>
                      </a:lnTo>
                      <a:lnTo>
                        <a:pt x="0" y="60"/>
                      </a:lnTo>
                      <a:lnTo>
                        <a:pt x="8" y="72"/>
                      </a:lnTo>
                      <a:lnTo>
                        <a:pt x="17" y="66"/>
                      </a:lnTo>
                      <a:lnTo>
                        <a:pt x="26" y="60"/>
                      </a:lnTo>
                      <a:lnTo>
                        <a:pt x="33" y="51"/>
                      </a:lnTo>
                      <a:lnTo>
                        <a:pt x="40" y="44"/>
                      </a:lnTo>
                      <a:lnTo>
                        <a:pt x="49" y="37"/>
                      </a:lnTo>
                      <a:lnTo>
                        <a:pt x="56" y="28"/>
                      </a:lnTo>
                      <a:lnTo>
                        <a:pt x="62" y="20"/>
                      </a:lnTo>
                      <a:lnTo>
                        <a:pt x="69" y="11"/>
                      </a:lnTo>
                      <a:lnTo>
                        <a:pt x="68" y="12"/>
                      </a:lnTo>
                      <a:lnTo>
                        <a:pt x="5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111"/>
                <p:cNvSpPr>
                  <a:spLocks/>
                </p:cNvSpPr>
                <p:nvPr/>
              </p:nvSpPr>
              <p:spPr bwMode="auto">
                <a:xfrm>
                  <a:off x="1712" y="2274"/>
                  <a:ext cx="96" cy="110"/>
                </a:xfrm>
                <a:custGeom>
                  <a:avLst/>
                  <a:gdLst>
                    <a:gd name="T0" fmla="*/ 90 w 96"/>
                    <a:gd name="T1" fmla="*/ 0 h 110"/>
                    <a:gd name="T2" fmla="*/ 84 w 96"/>
                    <a:gd name="T3" fmla="*/ 5 h 110"/>
                    <a:gd name="T4" fmla="*/ 76 w 96"/>
                    <a:gd name="T5" fmla="*/ 16 h 110"/>
                    <a:gd name="T6" fmla="*/ 66 w 96"/>
                    <a:gd name="T7" fmla="*/ 28 h 110"/>
                    <a:gd name="T8" fmla="*/ 55 w 96"/>
                    <a:gd name="T9" fmla="*/ 41 h 110"/>
                    <a:gd name="T10" fmla="*/ 43 w 96"/>
                    <a:gd name="T11" fmla="*/ 55 h 110"/>
                    <a:gd name="T12" fmla="*/ 32 w 96"/>
                    <a:gd name="T13" fmla="*/ 67 h 110"/>
                    <a:gd name="T14" fmla="*/ 20 w 96"/>
                    <a:gd name="T15" fmla="*/ 79 h 110"/>
                    <a:gd name="T16" fmla="*/ 9 w 96"/>
                    <a:gd name="T17" fmla="*/ 90 h 110"/>
                    <a:gd name="T18" fmla="*/ 0 w 96"/>
                    <a:gd name="T19" fmla="*/ 98 h 110"/>
                    <a:gd name="T20" fmla="*/ 9 w 96"/>
                    <a:gd name="T21" fmla="*/ 110 h 110"/>
                    <a:gd name="T22" fmla="*/ 19 w 96"/>
                    <a:gd name="T23" fmla="*/ 100 h 110"/>
                    <a:gd name="T24" fmla="*/ 30 w 96"/>
                    <a:gd name="T25" fmla="*/ 89 h 110"/>
                    <a:gd name="T26" fmla="*/ 42 w 96"/>
                    <a:gd name="T27" fmla="*/ 77 h 110"/>
                    <a:gd name="T28" fmla="*/ 55 w 96"/>
                    <a:gd name="T29" fmla="*/ 64 h 110"/>
                    <a:gd name="T30" fmla="*/ 67 w 96"/>
                    <a:gd name="T31" fmla="*/ 51 h 110"/>
                    <a:gd name="T32" fmla="*/ 78 w 96"/>
                    <a:gd name="T33" fmla="*/ 38 h 110"/>
                    <a:gd name="T34" fmla="*/ 88 w 96"/>
                    <a:gd name="T35" fmla="*/ 26 h 110"/>
                    <a:gd name="T36" fmla="*/ 96 w 96"/>
                    <a:gd name="T37" fmla="*/ 12 h 110"/>
                    <a:gd name="T38" fmla="*/ 90 w 96"/>
                    <a:gd name="T39" fmla="*/ 17 h 110"/>
                    <a:gd name="T40" fmla="*/ 90 w 96"/>
                    <a:gd name="T41" fmla="*/ 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10"/>
                    <a:gd name="T65" fmla="*/ 96 w 96"/>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10">
                      <a:moveTo>
                        <a:pt x="90" y="0"/>
                      </a:moveTo>
                      <a:lnTo>
                        <a:pt x="84" y="5"/>
                      </a:lnTo>
                      <a:lnTo>
                        <a:pt x="76" y="16"/>
                      </a:lnTo>
                      <a:lnTo>
                        <a:pt x="66" y="28"/>
                      </a:lnTo>
                      <a:lnTo>
                        <a:pt x="55" y="41"/>
                      </a:lnTo>
                      <a:lnTo>
                        <a:pt x="43" y="55"/>
                      </a:lnTo>
                      <a:lnTo>
                        <a:pt x="32" y="67"/>
                      </a:lnTo>
                      <a:lnTo>
                        <a:pt x="20" y="79"/>
                      </a:lnTo>
                      <a:lnTo>
                        <a:pt x="9" y="90"/>
                      </a:lnTo>
                      <a:lnTo>
                        <a:pt x="0" y="98"/>
                      </a:lnTo>
                      <a:lnTo>
                        <a:pt x="9" y="110"/>
                      </a:lnTo>
                      <a:lnTo>
                        <a:pt x="19" y="100"/>
                      </a:lnTo>
                      <a:lnTo>
                        <a:pt x="30" y="89"/>
                      </a:lnTo>
                      <a:lnTo>
                        <a:pt x="42" y="77"/>
                      </a:lnTo>
                      <a:lnTo>
                        <a:pt x="55" y="64"/>
                      </a:lnTo>
                      <a:lnTo>
                        <a:pt x="67" y="51"/>
                      </a:lnTo>
                      <a:lnTo>
                        <a:pt x="78" y="38"/>
                      </a:lnTo>
                      <a:lnTo>
                        <a:pt x="88" y="26"/>
                      </a:lnTo>
                      <a:lnTo>
                        <a:pt x="96" y="12"/>
                      </a:lnTo>
                      <a:lnTo>
                        <a:pt x="90" y="17"/>
                      </a:lnTo>
                      <a:lnTo>
                        <a:pt x="9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112"/>
                <p:cNvSpPr>
                  <a:spLocks/>
                </p:cNvSpPr>
                <p:nvPr/>
              </p:nvSpPr>
              <p:spPr bwMode="auto">
                <a:xfrm>
                  <a:off x="1785" y="2274"/>
                  <a:ext cx="22" cy="31"/>
                </a:xfrm>
                <a:custGeom>
                  <a:avLst/>
                  <a:gdLst>
                    <a:gd name="T0" fmla="*/ 8 w 22"/>
                    <a:gd name="T1" fmla="*/ 16 h 31"/>
                    <a:gd name="T2" fmla="*/ 15 w 22"/>
                    <a:gd name="T3" fmla="*/ 26 h 31"/>
                    <a:gd name="T4" fmla="*/ 18 w 22"/>
                    <a:gd name="T5" fmla="*/ 21 h 31"/>
                    <a:gd name="T6" fmla="*/ 22 w 22"/>
                    <a:gd name="T7" fmla="*/ 15 h 31"/>
                    <a:gd name="T8" fmla="*/ 17 w 22"/>
                    <a:gd name="T9" fmla="*/ 0 h 31"/>
                    <a:gd name="T10" fmla="*/ 17 w 22"/>
                    <a:gd name="T11" fmla="*/ 17 h 31"/>
                    <a:gd name="T12" fmla="*/ 10 w 22"/>
                    <a:gd name="T13" fmla="*/ 8 h 31"/>
                    <a:gd name="T14" fmla="*/ 6 w 22"/>
                    <a:gd name="T15" fmla="*/ 11 h 31"/>
                    <a:gd name="T16" fmla="*/ 0 w 22"/>
                    <a:gd name="T17" fmla="*/ 19 h 31"/>
                    <a:gd name="T18" fmla="*/ 10 w 22"/>
                    <a:gd name="T19" fmla="*/ 31 h 31"/>
                    <a:gd name="T20" fmla="*/ 8 w 22"/>
                    <a:gd name="T21" fmla="*/ 1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1"/>
                    <a:gd name="T35" fmla="*/ 22 w 22"/>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1">
                      <a:moveTo>
                        <a:pt x="8" y="16"/>
                      </a:moveTo>
                      <a:lnTo>
                        <a:pt x="15" y="26"/>
                      </a:lnTo>
                      <a:lnTo>
                        <a:pt x="18" y="21"/>
                      </a:lnTo>
                      <a:lnTo>
                        <a:pt x="22" y="15"/>
                      </a:lnTo>
                      <a:lnTo>
                        <a:pt x="17" y="0"/>
                      </a:lnTo>
                      <a:lnTo>
                        <a:pt x="17" y="17"/>
                      </a:lnTo>
                      <a:lnTo>
                        <a:pt x="10" y="8"/>
                      </a:lnTo>
                      <a:lnTo>
                        <a:pt x="6" y="11"/>
                      </a:lnTo>
                      <a:lnTo>
                        <a:pt x="0" y="19"/>
                      </a:lnTo>
                      <a:lnTo>
                        <a:pt x="10" y="31"/>
                      </a:lnTo>
                      <a:lnTo>
                        <a:pt x="8" y="1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13"/>
                <p:cNvSpPr>
                  <a:spLocks/>
                </p:cNvSpPr>
                <p:nvPr/>
              </p:nvSpPr>
              <p:spPr bwMode="auto">
                <a:xfrm>
                  <a:off x="1793" y="2290"/>
                  <a:ext cx="8" cy="15"/>
                </a:xfrm>
                <a:custGeom>
                  <a:avLst/>
                  <a:gdLst>
                    <a:gd name="T0" fmla="*/ 2 w 8"/>
                    <a:gd name="T1" fmla="*/ 15 h 15"/>
                    <a:gd name="T2" fmla="*/ 7 w 8"/>
                    <a:gd name="T3" fmla="*/ 12 h 15"/>
                    <a:gd name="T4" fmla="*/ 8 w 8"/>
                    <a:gd name="T5" fmla="*/ 6 h 15"/>
                    <a:gd name="T6" fmla="*/ 6 w 8"/>
                    <a:gd name="T7" fmla="*/ 1 h 15"/>
                    <a:gd name="T8" fmla="*/ 0 w 8"/>
                    <a:gd name="T9" fmla="*/ 0 h 15"/>
                    <a:gd name="T10" fmla="*/ 2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2" y="15"/>
                      </a:moveTo>
                      <a:lnTo>
                        <a:pt x="7" y="12"/>
                      </a:lnTo>
                      <a:lnTo>
                        <a:pt x="8" y="6"/>
                      </a:lnTo>
                      <a:lnTo>
                        <a:pt x="6" y="1"/>
                      </a:lnTo>
                      <a:lnTo>
                        <a:pt x="0" y="0"/>
                      </a:lnTo>
                      <a:lnTo>
                        <a:pt x="2"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14"/>
                <p:cNvSpPr>
                  <a:spLocks/>
                </p:cNvSpPr>
                <p:nvPr/>
              </p:nvSpPr>
              <p:spPr bwMode="auto">
                <a:xfrm>
                  <a:off x="1490" y="2283"/>
                  <a:ext cx="9" cy="14"/>
                </a:xfrm>
                <a:custGeom>
                  <a:avLst/>
                  <a:gdLst>
                    <a:gd name="T0" fmla="*/ 6 w 9"/>
                    <a:gd name="T1" fmla="*/ 0 h 14"/>
                    <a:gd name="T2" fmla="*/ 1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1"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115"/>
                <p:cNvSpPr>
                  <a:spLocks/>
                </p:cNvSpPr>
                <p:nvPr/>
              </p:nvSpPr>
              <p:spPr bwMode="auto">
                <a:xfrm>
                  <a:off x="1496" y="2270"/>
                  <a:ext cx="18" cy="27"/>
                </a:xfrm>
                <a:custGeom>
                  <a:avLst/>
                  <a:gdLst>
                    <a:gd name="T0" fmla="*/ 4 w 18"/>
                    <a:gd name="T1" fmla="*/ 1 h 27"/>
                    <a:gd name="T2" fmla="*/ 4 w 18"/>
                    <a:gd name="T3" fmla="*/ 2 h 27"/>
                    <a:gd name="T4" fmla="*/ 4 w 18"/>
                    <a:gd name="T5" fmla="*/ 7 h 27"/>
                    <a:gd name="T6" fmla="*/ 3 w 18"/>
                    <a:gd name="T7" fmla="*/ 10 h 27"/>
                    <a:gd name="T8" fmla="*/ 1 w 18"/>
                    <a:gd name="T9" fmla="*/ 12 h 27"/>
                    <a:gd name="T10" fmla="*/ 0 w 18"/>
                    <a:gd name="T11" fmla="*/ 13 h 27"/>
                    <a:gd name="T12" fmla="*/ 3 w 18"/>
                    <a:gd name="T13" fmla="*/ 27 h 27"/>
                    <a:gd name="T14" fmla="*/ 11 w 18"/>
                    <a:gd name="T15" fmla="*/ 24 h 27"/>
                    <a:gd name="T16" fmla="*/ 17 w 18"/>
                    <a:gd name="T17" fmla="*/ 15 h 27"/>
                    <a:gd name="T18" fmla="*/ 18 w 18"/>
                    <a:gd name="T19" fmla="*/ 7 h 27"/>
                    <a:gd name="T20" fmla="*/ 18 w 18"/>
                    <a:gd name="T21" fmla="*/ 0 h 27"/>
                    <a:gd name="T22" fmla="*/ 18 w 18"/>
                    <a:gd name="T23" fmla="*/ 1 h 27"/>
                    <a:gd name="T24" fmla="*/ 4 w 18"/>
                    <a:gd name="T25" fmla="*/ 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7"/>
                    <a:gd name="T41" fmla="*/ 18 w 18"/>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7">
                      <a:moveTo>
                        <a:pt x="4" y="1"/>
                      </a:moveTo>
                      <a:lnTo>
                        <a:pt x="4" y="2"/>
                      </a:lnTo>
                      <a:lnTo>
                        <a:pt x="4" y="7"/>
                      </a:lnTo>
                      <a:lnTo>
                        <a:pt x="3" y="10"/>
                      </a:lnTo>
                      <a:lnTo>
                        <a:pt x="1" y="12"/>
                      </a:lnTo>
                      <a:lnTo>
                        <a:pt x="0" y="13"/>
                      </a:lnTo>
                      <a:lnTo>
                        <a:pt x="3" y="27"/>
                      </a:lnTo>
                      <a:lnTo>
                        <a:pt x="11" y="24"/>
                      </a:lnTo>
                      <a:lnTo>
                        <a:pt x="17" y="15"/>
                      </a:lnTo>
                      <a:lnTo>
                        <a:pt x="18" y="7"/>
                      </a:lnTo>
                      <a:lnTo>
                        <a:pt x="18" y="0"/>
                      </a:lnTo>
                      <a:lnTo>
                        <a:pt x="18" y="1"/>
                      </a:lnTo>
                      <a:lnTo>
                        <a:pt x="4"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116"/>
                <p:cNvSpPr>
                  <a:spLocks/>
                </p:cNvSpPr>
                <p:nvPr/>
              </p:nvSpPr>
              <p:spPr bwMode="auto">
                <a:xfrm>
                  <a:off x="1473" y="2239"/>
                  <a:ext cx="41" cy="32"/>
                </a:xfrm>
                <a:custGeom>
                  <a:avLst/>
                  <a:gdLst>
                    <a:gd name="T0" fmla="*/ 0 w 41"/>
                    <a:gd name="T1" fmla="*/ 15 h 32"/>
                    <a:gd name="T2" fmla="*/ 0 w 41"/>
                    <a:gd name="T3" fmla="*/ 15 h 32"/>
                    <a:gd name="T4" fmla="*/ 16 w 41"/>
                    <a:gd name="T5" fmla="*/ 16 h 32"/>
                    <a:gd name="T6" fmla="*/ 22 w 41"/>
                    <a:gd name="T7" fmla="*/ 18 h 32"/>
                    <a:gd name="T8" fmla="*/ 24 w 41"/>
                    <a:gd name="T9" fmla="*/ 26 h 32"/>
                    <a:gd name="T10" fmla="*/ 27 w 41"/>
                    <a:gd name="T11" fmla="*/ 32 h 32"/>
                    <a:gd name="T12" fmla="*/ 41 w 41"/>
                    <a:gd name="T13" fmla="*/ 32 h 32"/>
                    <a:gd name="T14" fmla="*/ 39 w 41"/>
                    <a:gd name="T15" fmla="*/ 21 h 32"/>
                    <a:gd name="T16" fmla="*/ 32 w 41"/>
                    <a:gd name="T17" fmla="*/ 9 h 32"/>
                    <a:gd name="T18" fmla="*/ 18 w 41"/>
                    <a:gd name="T19" fmla="*/ 2 h 32"/>
                    <a:gd name="T20" fmla="*/ 0 w 41"/>
                    <a:gd name="T21" fmla="*/ 0 h 32"/>
                    <a:gd name="T22" fmla="*/ 0 w 41"/>
                    <a:gd name="T23" fmla="*/ 0 h 32"/>
                    <a:gd name="T24" fmla="*/ 0 w 41"/>
                    <a:gd name="T25" fmla="*/ 1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32"/>
                    <a:gd name="T41" fmla="*/ 41 w 41"/>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32">
                      <a:moveTo>
                        <a:pt x="0" y="15"/>
                      </a:moveTo>
                      <a:lnTo>
                        <a:pt x="0" y="15"/>
                      </a:lnTo>
                      <a:lnTo>
                        <a:pt x="16" y="16"/>
                      </a:lnTo>
                      <a:lnTo>
                        <a:pt x="22" y="18"/>
                      </a:lnTo>
                      <a:lnTo>
                        <a:pt x="24" y="26"/>
                      </a:lnTo>
                      <a:lnTo>
                        <a:pt x="27" y="32"/>
                      </a:lnTo>
                      <a:lnTo>
                        <a:pt x="41" y="32"/>
                      </a:lnTo>
                      <a:lnTo>
                        <a:pt x="39" y="21"/>
                      </a:lnTo>
                      <a:lnTo>
                        <a:pt x="32" y="9"/>
                      </a:lnTo>
                      <a:lnTo>
                        <a:pt x="18" y="2"/>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117"/>
                <p:cNvSpPr>
                  <a:spLocks/>
                </p:cNvSpPr>
                <p:nvPr/>
              </p:nvSpPr>
              <p:spPr bwMode="auto">
                <a:xfrm>
                  <a:off x="1444" y="2239"/>
                  <a:ext cx="29" cy="43"/>
                </a:xfrm>
                <a:custGeom>
                  <a:avLst/>
                  <a:gdLst>
                    <a:gd name="T0" fmla="*/ 15 w 29"/>
                    <a:gd name="T1" fmla="*/ 40 h 43"/>
                    <a:gd name="T2" fmla="*/ 15 w 29"/>
                    <a:gd name="T3" fmla="*/ 43 h 43"/>
                    <a:gd name="T4" fmla="*/ 18 w 29"/>
                    <a:gd name="T5" fmla="*/ 34 h 43"/>
                    <a:gd name="T6" fmla="*/ 24 w 29"/>
                    <a:gd name="T7" fmla="*/ 23 h 43"/>
                    <a:gd name="T8" fmla="*/ 27 w 29"/>
                    <a:gd name="T9" fmla="*/ 16 h 43"/>
                    <a:gd name="T10" fmla="*/ 29 w 29"/>
                    <a:gd name="T11" fmla="*/ 15 h 43"/>
                    <a:gd name="T12" fmla="*/ 29 w 29"/>
                    <a:gd name="T13" fmla="*/ 0 h 43"/>
                    <a:gd name="T14" fmla="*/ 17 w 29"/>
                    <a:gd name="T15" fmla="*/ 6 h 43"/>
                    <a:gd name="T16" fmla="*/ 10 w 29"/>
                    <a:gd name="T17" fmla="*/ 16 h 43"/>
                    <a:gd name="T18" fmla="*/ 4 w 29"/>
                    <a:gd name="T19" fmla="*/ 27 h 43"/>
                    <a:gd name="T20" fmla="*/ 0 w 29"/>
                    <a:gd name="T21" fmla="*/ 35 h 43"/>
                    <a:gd name="T22" fmla="*/ 0 w 29"/>
                    <a:gd name="T23" fmla="*/ 38 h 43"/>
                    <a:gd name="T24" fmla="*/ 15 w 29"/>
                    <a:gd name="T25" fmla="*/ 4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3"/>
                    <a:gd name="T41" fmla="*/ 29 w 29"/>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3">
                      <a:moveTo>
                        <a:pt x="15" y="40"/>
                      </a:moveTo>
                      <a:lnTo>
                        <a:pt x="15" y="43"/>
                      </a:lnTo>
                      <a:lnTo>
                        <a:pt x="18" y="34"/>
                      </a:lnTo>
                      <a:lnTo>
                        <a:pt x="24" y="23"/>
                      </a:lnTo>
                      <a:lnTo>
                        <a:pt x="27" y="16"/>
                      </a:lnTo>
                      <a:lnTo>
                        <a:pt x="29" y="15"/>
                      </a:lnTo>
                      <a:lnTo>
                        <a:pt x="29" y="0"/>
                      </a:lnTo>
                      <a:lnTo>
                        <a:pt x="17" y="6"/>
                      </a:lnTo>
                      <a:lnTo>
                        <a:pt x="10" y="16"/>
                      </a:lnTo>
                      <a:lnTo>
                        <a:pt x="4" y="27"/>
                      </a:lnTo>
                      <a:lnTo>
                        <a:pt x="0" y="35"/>
                      </a:lnTo>
                      <a:lnTo>
                        <a:pt x="0" y="38"/>
                      </a:lnTo>
                      <a:lnTo>
                        <a:pt x="15" y="4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118"/>
                <p:cNvSpPr>
                  <a:spLocks/>
                </p:cNvSpPr>
                <p:nvPr/>
              </p:nvSpPr>
              <p:spPr bwMode="auto">
                <a:xfrm>
                  <a:off x="1444" y="2277"/>
                  <a:ext cx="20" cy="35"/>
                </a:xfrm>
                <a:custGeom>
                  <a:avLst/>
                  <a:gdLst>
                    <a:gd name="T0" fmla="*/ 20 w 20"/>
                    <a:gd name="T1" fmla="*/ 34 h 35"/>
                    <a:gd name="T2" fmla="*/ 20 w 20"/>
                    <a:gd name="T3" fmla="*/ 32 h 35"/>
                    <a:gd name="T4" fmla="*/ 17 w 20"/>
                    <a:gd name="T5" fmla="*/ 24 h 35"/>
                    <a:gd name="T6" fmla="*/ 16 w 20"/>
                    <a:gd name="T7" fmla="*/ 16 h 35"/>
                    <a:gd name="T8" fmla="*/ 15 w 20"/>
                    <a:gd name="T9" fmla="*/ 9 h 35"/>
                    <a:gd name="T10" fmla="*/ 15 w 20"/>
                    <a:gd name="T11" fmla="*/ 2 h 35"/>
                    <a:gd name="T12" fmla="*/ 0 w 20"/>
                    <a:gd name="T13" fmla="*/ 0 h 35"/>
                    <a:gd name="T14" fmla="*/ 0 w 20"/>
                    <a:gd name="T15" fmla="*/ 9 h 35"/>
                    <a:gd name="T16" fmla="*/ 1 w 20"/>
                    <a:gd name="T17" fmla="*/ 18 h 35"/>
                    <a:gd name="T18" fmla="*/ 3 w 20"/>
                    <a:gd name="T19" fmla="*/ 26 h 35"/>
                    <a:gd name="T20" fmla="*/ 5 w 20"/>
                    <a:gd name="T21" fmla="*/ 35 h 35"/>
                    <a:gd name="T22" fmla="*/ 5 w 20"/>
                    <a:gd name="T23" fmla="*/ 34 h 35"/>
                    <a:gd name="T24" fmla="*/ 20 w 20"/>
                    <a:gd name="T25" fmla="*/ 34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5"/>
                    <a:gd name="T41" fmla="*/ 20 w 2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5">
                      <a:moveTo>
                        <a:pt x="20" y="34"/>
                      </a:moveTo>
                      <a:lnTo>
                        <a:pt x="20" y="32"/>
                      </a:lnTo>
                      <a:lnTo>
                        <a:pt x="17" y="24"/>
                      </a:lnTo>
                      <a:lnTo>
                        <a:pt x="16" y="16"/>
                      </a:lnTo>
                      <a:lnTo>
                        <a:pt x="15" y="9"/>
                      </a:lnTo>
                      <a:lnTo>
                        <a:pt x="15" y="2"/>
                      </a:lnTo>
                      <a:lnTo>
                        <a:pt x="0" y="0"/>
                      </a:lnTo>
                      <a:lnTo>
                        <a:pt x="0" y="9"/>
                      </a:lnTo>
                      <a:lnTo>
                        <a:pt x="1" y="18"/>
                      </a:lnTo>
                      <a:lnTo>
                        <a:pt x="3" y="26"/>
                      </a:lnTo>
                      <a:lnTo>
                        <a:pt x="5" y="35"/>
                      </a:lnTo>
                      <a:lnTo>
                        <a:pt x="5" y="34"/>
                      </a:lnTo>
                      <a:lnTo>
                        <a:pt x="20"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119"/>
                <p:cNvSpPr>
                  <a:spLocks/>
                </p:cNvSpPr>
                <p:nvPr/>
              </p:nvSpPr>
              <p:spPr bwMode="auto">
                <a:xfrm>
                  <a:off x="1449" y="2311"/>
                  <a:ext cx="27" cy="19"/>
                </a:xfrm>
                <a:custGeom>
                  <a:avLst/>
                  <a:gdLst>
                    <a:gd name="T0" fmla="*/ 27 w 27"/>
                    <a:gd name="T1" fmla="*/ 4 h 19"/>
                    <a:gd name="T2" fmla="*/ 27 w 27"/>
                    <a:gd name="T3" fmla="*/ 4 h 19"/>
                    <a:gd name="T4" fmla="*/ 22 w 27"/>
                    <a:gd name="T5" fmla="*/ 3 h 19"/>
                    <a:gd name="T6" fmla="*/ 18 w 27"/>
                    <a:gd name="T7" fmla="*/ 1 h 19"/>
                    <a:gd name="T8" fmla="*/ 16 w 27"/>
                    <a:gd name="T9" fmla="*/ 0 h 19"/>
                    <a:gd name="T10" fmla="*/ 15 w 27"/>
                    <a:gd name="T11" fmla="*/ 0 h 19"/>
                    <a:gd name="T12" fmla="*/ 0 w 27"/>
                    <a:gd name="T13" fmla="*/ 0 h 19"/>
                    <a:gd name="T14" fmla="*/ 4 w 27"/>
                    <a:gd name="T15" fmla="*/ 9 h 19"/>
                    <a:gd name="T16" fmla="*/ 11 w 27"/>
                    <a:gd name="T17" fmla="*/ 15 h 19"/>
                    <a:gd name="T18" fmla="*/ 19 w 27"/>
                    <a:gd name="T19" fmla="*/ 18 h 19"/>
                    <a:gd name="T20" fmla="*/ 27 w 27"/>
                    <a:gd name="T21" fmla="*/ 19 h 19"/>
                    <a:gd name="T22" fmla="*/ 27 w 27"/>
                    <a:gd name="T23" fmla="*/ 19 h 19"/>
                    <a:gd name="T24" fmla="*/ 27 w 27"/>
                    <a:gd name="T25" fmla="*/ 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9"/>
                    <a:gd name="T41" fmla="*/ 27 w 2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9">
                      <a:moveTo>
                        <a:pt x="27" y="4"/>
                      </a:moveTo>
                      <a:lnTo>
                        <a:pt x="27" y="4"/>
                      </a:lnTo>
                      <a:lnTo>
                        <a:pt x="22" y="3"/>
                      </a:lnTo>
                      <a:lnTo>
                        <a:pt x="18" y="1"/>
                      </a:lnTo>
                      <a:lnTo>
                        <a:pt x="16" y="0"/>
                      </a:lnTo>
                      <a:lnTo>
                        <a:pt x="15" y="0"/>
                      </a:lnTo>
                      <a:lnTo>
                        <a:pt x="0" y="0"/>
                      </a:lnTo>
                      <a:lnTo>
                        <a:pt x="4" y="9"/>
                      </a:lnTo>
                      <a:lnTo>
                        <a:pt x="11" y="15"/>
                      </a:lnTo>
                      <a:lnTo>
                        <a:pt x="19" y="18"/>
                      </a:lnTo>
                      <a:lnTo>
                        <a:pt x="27" y="19"/>
                      </a:lnTo>
                      <a:lnTo>
                        <a:pt x="27" y="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20"/>
                <p:cNvSpPr>
                  <a:spLocks/>
                </p:cNvSpPr>
                <p:nvPr/>
              </p:nvSpPr>
              <p:spPr bwMode="auto">
                <a:xfrm>
                  <a:off x="1476" y="2306"/>
                  <a:ext cx="44" cy="24"/>
                </a:xfrm>
                <a:custGeom>
                  <a:avLst/>
                  <a:gdLst>
                    <a:gd name="T0" fmla="*/ 37 w 44"/>
                    <a:gd name="T1" fmla="*/ 1 h 24"/>
                    <a:gd name="T2" fmla="*/ 37 w 44"/>
                    <a:gd name="T3" fmla="*/ 0 h 24"/>
                    <a:gd name="T4" fmla="*/ 34 w 44"/>
                    <a:gd name="T5" fmla="*/ 2 h 24"/>
                    <a:gd name="T6" fmla="*/ 30 w 44"/>
                    <a:gd name="T7" fmla="*/ 3 h 24"/>
                    <a:gd name="T8" fmla="*/ 25 w 44"/>
                    <a:gd name="T9" fmla="*/ 5 h 24"/>
                    <a:gd name="T10" fmla="*/ 20 w 44"/>
                    <a:gd name="T11" fmla="*/ 6 h 24"/>
                    <a:gd name="T12" fmla="*/ 15 w 44"/>
                    <a:gd name="T13" fmla="*/ 7 h 24"/>
                    <a:gd name="T14" fmla="*/ 9 w 44"/>
                    <a:gd name="T15" fmla="*/ 8 h 24"/>
                    <a:gd name="T16" fmla="*/ 6 w 44"/>
                    <a:gd name="T17" fmla="*/ 9 h 24"/>
                    <a:gd name="T18" fmla="*/ 0 w 44"/>
                    <a:gd name="T19" fmla="*/ 9 h 24"/>
                    <a:gd name="T20" fmla="*/ 0 w 44"/>
                    <a:gd name="T21" fmla="*/ 24 h 24"/>
                    <a:gd name="T22" fmla="*/ 6 w 44"/>
                    <a:gd name="T23" fmla="*/ 24 h 24"/>
                    <a:gd name="T24" fmla="*/ 12 w 44"/>
                    <a:gd name="T25" fmla="*/ 23 h 24"/>
                    <a:gd name="T26" fmla="*/ 18 w 44"/>
                    <a:gd name="T27" fmla="*/ 22 h 24"/>
                    <a:gd name="T28" fmla="*/ 23 w 44"/>
                    <a:gd name="T29" fmla="*/ 20 h 24"/>
                    <a:gd name="T30" fmla="*/ 28 w 44"/>
                    <a:gd name="T31" fmla="*/ 19 h 24"/>
                    <a:gd name="T32" fmla="*/ 32 w 44"/>
                    <a:gd name="T33" fmla="*/ 18 h 24"/>
                    <a:gd name="T34" fmla="*/ 38 w 44"/>
                    <a:gd name="T35" fmla="*/ 17 h 24"/>
                    <a:gd name="T36" fmla="*/ 44 w 44"/>
                    <a:gd name="T37" fmla="*/ 14 h 24"/>
                    <a:gd name="T38" fmla="*/ 44 w 44"/>
                    <a:gd name="T39" fmla="*/ 13 h 24"/>
                    <a:gd name="T40" fmla="*/ 37 w 44"/>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24"/>
                    <a:gd name="T65" fmla="*/ 44 w 4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24">
                      <a:moveTo>
                        <a:pt x="37" y="1"/>
                      </a:moveTo>
                      <a:lnTo>
                        <a:pt x="37" y="0"/>
                      </a:lnTo>
                      <a:lnTo>
                        <a:pt x="34" y="2"/>
                      </a:lnTo>
                      <a:lnTo>
                        <a:pt x="30" y="3"/>
                      </a:lnTo>
                      <a:lnTo>
                        <a:pt x="25" y="5"/>
                      </a:lnTo>
                      <a:lnTo>
                        <a:pt x="20" y="6"/>
                      </a:lnTo>
                      <a:lnTo>
                        <a:pt x="15" y="7"/>
                      </a:lnTo>
                      <a:lnTo>
                        <a:pt x="9" y="8"/>
                      </a:lnTo>
                      <a:lnTo>
                        <a:pt x="6" y="9"/>
                      </a:lnTo>
                      <a:lnTo>
                        <a:pt x="0" y="9"/>
                      </a:lnTo>
                      <a:lnTo>
                        <a:pt x="0" y="24"/>
                      </a:lnTo>
                      <a:lnTo>
                        <a:pt x="6" y="24"/>
                      </a:lnTo>
                      <a:lnTo>
                        <a:pt x="12" y="23"/>
                      </a:lnTo>
                      <a:lnTo>
                        <a:pt x="18" y="22"/>
                      </a:lnTo>
                      <a:lnTo>
                        <a:pt x="23" y="20"/>
                      </a:lnTo>
                      <a:lnTo>
                        <a:pt x="28" y="19"/>
                      </a:lnTo>
                      <a:lnTo>
                        <a:pt x="32" y="18"/>
                      </a:lnTo>
                      <a:lnTo>
                        <a:pt x="38" y="17"/>
                      </a:lnTo>
                      <a:lnTo>
                        <a:pt x="44" y="14"/>
                      </a:lnTo>
                      <a:lnTo>
                        <a:pt x="44" y="13"/>
                      </a:lnTo>
                      <a:lnTo>
                        <a:pt x="37"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21"/>
                <p:cNvSpPr>
                  <a:spLocks/>
                </p:cNvSpPr>
                <p:nvPr/>
              </p:nvSpPr>
              <p:spPr bwMode="auto">
                <a:xfrm>
                  <a:off x="1513" y="2265"/>
                  <a:ext cx="51" cy="54"/>
                </a:xfrm>
                <a:custGeom>
                  <a:avLst/>
                  <a:gdLst>
                    <a:gd name="T0" fmla="*/ 40 w 51"/>
                    <a:gd name="T1" fmla="*/ 0 h 54"/>
                    <a:gd name="T2" fmla="*/ 39 w 51"/>
                    <a:gd name="T3" fmla="*/ 1 h 54"/>
                    <a:gd name="T4" fmla="*/ 34 w 51"/>
                    <a:gd name="T5" fmla="*/ 7 h 54"/>
                    <a:gd name="T6" fmla="*/ 29 w 51"/>
                    <a:gd name="T7" fmla="*/ 13 h 54"/>
                    <a:gd name="T8" fmla="*/ 24 w 51"/>
                    <a:gd name="T9" fmla="*/ 19 h 54"/>
                    <a:gd name="T10" fmla="*/ 20 w 51"/>
                    <a:gd name="T11" fmla="*/ 25 h 54"/>
                    <a:gd name="T12" fmla="*/ 16 w 51"/>
                    <a:gd name="T13" fmla="*/ 29 h 54"/>
                    <a:gd name="T14" fmla="*/ 10 w 51"/>
                    <a:gd name="T15" fmla="*/ 34 h 54"/>
                    <a:gd name="T16" fmla="*/ 5 w 51"/>
                    <a:gd name="T17" fmla="*/ 38 h 54"/>
                    <a:gd name="T18" fmla="*/ 0 w 51"/>
                    <a:gd name="T19" fmla="*/ 42 h 54"/>
                    <a:gd name="T20" fmla="*/ 7 w 51"/>
                    <a:gd name="T21" fmla="*/ 54 h 54"/>
                    <a:gd name="T22" fmla="*/ 15 w 51"/>
                    <a:gd name="T23" fmla="*/ 50 h 54"/>
                    <a:gd name="T24" fmla="*/ 20 w 51"/>
                    <a:gd name="T25" fmla="*/ 46 h 54"/>
                    <a:gd name="T26" fmla="*/ 26 w 51"/>
                    <a:gd name="T27" fmla="*/ 41 h 54"/>
                    <a:gd name="T28" fmla="*/ 32 w 51"/>
                    <a:gd name="T29" fmla="*/ 35 h 54"/>
                    <a:gd name="T30" fmla="*/ 36 w 51"/>
                    <a:gd name="T31" fmla="*/ 29 h 54"/>
                    <a:gd name="T32" fmla="*/ 41 w 51"/>
                    <a:gd name="T33" fmla="*/ 23 h 54"/>
                    <a:gd name="T34" fmla="*/ 46 w 51"/>
                    <a:gd name="T35" fmla="*/ 17 h 54"/>
                    <a:gd name="T36" fmla="*/ 51 w 51"/>
                    <a:gd name="T37" fmla="*/ 11 h 54"/>
                    <a:gd name="T38" fmla="*/ 50 w 51"/>
                    <a:gd name="T39" fmla="*/ 12 h 54"/>
                    <a:gd name="T40" fmla="*/ 40 w 51"/>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54"/>
                    <a:gd name="T65" fmla="*/ 51 w 5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54">
                      <a:moveTo>
                        <a:pt x="40" y="0"/>
                      </a:moveTo>
                      <a:lnTo>
                        <a:pt x="39" y="1"/>
                      </a:lnTo>
                      <a:lnTo>
                        <a:pt x="34" y="7"/>
                      </a:lnTo>
                      <a:lnTo>
                        <a:pt x="29" y="13"/>
                      </a:lnTo>
                      <a:lnTo>
                        <a:pt x="24" y="19"/>
                      </a:lnTo>
                      <a:lnTo>
                        <a:pt x="20" y="25"/>
                      </a:lnTo>
                      <a:lnTo>
                        <a:pt x="16" y="29"/>
                      </a:lnTo>
                      <a:lnTo>
                        <a:pt x="10" y="34"/>
                      </a:lnTo>
                      <a:lnTo>
                        <a:pt x="5" y="38"/>
                      </a:lnTo>
                      <a:lnTo>
                        <a:pt x="0" y="42"/>
                      </a:lnTo>
                      <a:lnTo>
                        <a:pt x="7" y="54"/>
                      </a:lnTo>
                      <a:lnTo>
                        <a:pt x="15" y="50"/>
                      </a:lnTo>
                      <a:lnTo>
                        <a:pt x="20" y="46"/>
                      </a:lnTo>
                      <a:lnTo>
                        <a:pt x="26" y="41"/>
                      </a:lnTo>
                      <a:lnTo>
                        <a:pt x="32" y="35"/>
                      </a:lnTo>
                      <a:lnTo>
                        <a:pt x="36" y="29"/>
                      </a:lnTo>
                      <a:lnTo>
                        <a:pt x="41" y="23"/>
                      </a:lnTo>
                      <a:lnTo>
                        <a:pt x="46" y="17"/>
                      </a:lnTo>
                      <a:lnTo>
                        <a:pt x="51" y="11"/>
                      </a:lnTo>
                      <a:lnTo>
                        <a:pt x="50" y="12"/>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22"/>
                <p:cNvSpPr>
                  <a:spLocks/>
                </p:cNvSpPr>
                <p:nvPr/>
              </p:nvSpPr>
              <p:spPr bwMode="auto">
                <a:xfrm>
                  <a:off x="1553" y="2193"/>
                  <a:ext cx="107" cy="84"/>
                </a:xfrm>
                <a:custGeom>
                  <a:avLst/>
                  <a:gdLst>
                    <a:gd name="T0" fmla="*/ 102 w 107"/>
                    <a:gd name="T1" fmla="*/ 6 h 84"/>
                    <a:gd name="T2" fmla="*/ 97 w 107"/>
                    <a:gd name="T3" fmla="*/ 0 h 84"/>
                    <a:gd name="T4" fmla="*/ 0 w 107"/>
                    <a:gd name="T5" fmla="*/ 72 h 84"/>
                    <a:gd name="T6" fmla="*/ 10 w 107"/>
                    <a:gd name="T7" fmla="*/ 84 h 84"/>
                    <a:gd name="T8" fmla="*/ 107 w 107"/>
                    <a:gd name="T9" fmla="*/ 12 h 84"/>
                    <a:gd name="T10" fmla="*/ 102 w 107"/>
                    <a:gd name="T11" fmla="*/ 6 h 84"/>
                    <a:gd name="T12" fmla="*/ 0 60000 65536"/>
                    <a:gd name="T13" fmla="*/ 0 60000 65536"/>
                    <a:gd name="T14" fmla="*/ 0 60000 65536"/>
                    <a:gd name="T15" fmla="*/ 0 60000 65536"/>
                    <a:gd name="T16" fmla="*/ 0 60000 65536"/>
                    <a:gd name="T17" fmla="*/ 0 60000 65536"/>
                    <a:gd name="T18" fmla="*/ 0 w 107"/>
                    <a:gd name="T19" fmla="*/ 0 h 84"/>
                    <a:gd name="T20" fmla="*/ 107 w 107"/>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07" h="84">
                      <a:moveTo>
                        <a:pt x="102" y="6"/>
                      </a:moveTo>
                      <a:lnTo>
                        <a:pt x="97" y="0"/>
                      </a:lnTo>
                      <a:lnTo>
                        <a:pt x="0" y="72"/>
                      </a:lnTo>
                      <a:lnTo>
                        <a:pt x="10" y="84"/>
                      </a:lnTo>
                      <a:lnTo>
                        <a:pt x="107" y="12"/>
                      </a:lnTo>
                      <a:lnTo>
                        <a:pt x="102"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23"/>
                <p:cNvSpPr>
                  <a:spLocks/>
                </p:cNvSpPr>
                <p:nvPr/>
              </p:nvSpPr>
              <p:spPr bwMode="auto">
                <a:xfrm>
                  <a:off x="1650" y="2192"/>
                  <a:ext cx="12" cy="13"/>
                </a:xfrm>
                <a:custGeom>
                  <a:avLst/>
                  <a:gdLst>
                    <a:gd name="T0" fmla="*/ 10 w 12"/>
                    <a:gd name="T1" fmla="*/ 13 h 13"/>
                    <a:gd name="T2" fmla="*/ 12 w 12"/>
                    <a:gd name="T3" fmla="*/ 9 h 13"/>
                    <a:gd name="T4" fmla="*/ 11 w 12"/>
                    <a:gd name="T5" fmla="*/ 3 h 13"/>
                    <a:gd name="T6" fmla="*/ 6 w 12"/>
                    <a:gd name="T7" fmla="*/ 0 h 13"/>
                    <a:gd name="T8" fmla="*/ 0 w 12"/>
                    <a:gd name="T9" fmla="*/ 1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12" y="9"/>
                      </a:lnTo>
                      <a:lnTo>
                        <a:pt x="11" y="3"/>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0" name="Rounded Rectangular Callout 89"/>
            <p:cNvSpPr/>
            <p:nvPr/>
          </p:nvSpPr>
          <p:spPr bwMode="auto">
            <a:xfrm>
              <a:off x="5410200" y="1295400"/>
              <a:ext cx="3657600" cy="838200"/>
            </a:xfrm>
            <a:prstGeom prst="wedgeRoundRectCallout">
              <a:avLst>
                <a:gd name="adj1" fmla="val 24096"/>
                <a:gd name="adj2" fmla="val 88457"/>
                <a:gd name="adj3" fmla="val 16667"/>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altLang="en-US" sz="2400" i="0" dirty="0"/>
                <a:t>I implored you to not worry </a:t>
              </a:r>
              <a:br>
                <a:rPr lang="en-US" altLang="en-US" sz="2400" i="0" dirty="0"/>
              </a:br>
              <a:r>
                <a:rPr lang="en-US" altLang="en-US" sz="2400" i="0" dirty="0"/>
                <a:t>about the entire computation.</a:t>
              </a:r>
            </a:p>
          </p:txBody>
        </p:sp>
      </p:grpSp>
    </p:spTree>
    <p:extLst>
      <p:ext uri="{BB962C8B-B14F-4D97-AF65-F5344CB8AC3E}">
        <p14:creationId xmlns:p14="http://schemas.microsoft.com/office/powerpoint/2010/main" val="16884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a:t>A recursive algorithm is one that calls itself.</a:t>
            </a:r>
          </a:p>
        </p:txBody>
      </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dirty="0">
                <a:effectLst/>
              </a:rPr>
              <a:t>Recursive Algorithms</a:t>
            </a:r>
          </a:p>
        </p:txBody>
      </p:sp>
      <p:grpSp>
        <p:nvGrpSpPr>
          <p:cNvPr id="35" name="Group 2"/>
          <p:cNvGrpSpPr>
            <a:grpSpLocks/>
          </p:cNvGrpSpPr>
          <p:nvPr/>
        </p:nvGrpSpPr>
        <p:grpSpPr bwMode="auto">
          <a:xfrm>
            <a:off x="3657600" y="1447800"/>
            <a:ext cx="1779588" cy="1676400"/>
            <a:chOff x="2352" y="624"/>
            <a:chExt cx="1121" cy="1056"/>
          </a:xfrm>
        </p:grpSpPr>
        <p:sp>
          <p:nvSpPr>
            <p:cNvPr id="36"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7" name="Text Box 4"/>
            <p:cNvSpPr txBox="1">
              <a:spLocks noChangeArrowheads="1"/>
            </p:cNvSpPr>
            <p:nvPr/>
          </p:nvSpPr>
          <p:spPr bwMode="auto">
            <a:xfrm>
              <a:off x="2400" y="624"/>
              <a:ext cx="1073"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 </a:t>
              </a:r>
              <a:r>
                <a:rPr lang="en-US" altLang="en-US" sz="1600" i="0" dirty="0"/>
                <a:t>= 2133</a:t>
              </a:r>
            </a:p>
            <a:p>
              <a:pPr eaLnBrk="1" hangingPunct="1">
                <a:spcBef>
                  <a:spcPct val="0"/>
                </a:spcBef>
                <a:buFontTx/>
                <a:buNone/>
              </a:pPr>
              <a:r>
                <a:rPr lang="en-US" altLang="en-US" sz="1600" dirty="0"/>
                <a:t>Y</a:t>
              </a:r>
              <a:r>
                <a:rPr lang="en-US" altLang="en-US" sz="1600" i="0" dirty="0"/>
                <a:t> = 2312</a:t>
              </a:r>
            </a:p>
            <a:p>
              <a:pPr eaLnBrk="1" hangingPunct="1">
                <a:spcBef>
                  <a:spcPct val="0"/>
                </a:spcBef>
                <a:buFontTx/>
                <a:buNone/>
              </a:pPr>
              <a:r>
                <a:rPr lang="en-US" altLang="en-US" sz="1600" dirty="0"/>
                <a:t>ac</a:t>
              </a:r>
              <a:r>
                <a:rPr lang="en-US" altLang="en-US" sz="1600" i="0" dirty="0"/>
                <a:t> = 483</a:t>
              </a:r>
            </a:p>
            <a:p>
              <a:pPr eaLnBrk="1" hangingPunct="1">
                <a:spcBef>
                  <a:spcPct val="0"/>
                </a:spcBef>
                <a:buFontTx/>
                <a:buNone/>
              </a:pPr>
              <a:r>
                <a:rPr lang="en-US" altLang="en-US" sz="1600" dirty="0" err="1"/>
                <a:t>bd</a:t>
              </a:r>
              <a:r>
                <a:rPr lang="en-US" altLang="en-US" sz="1600" dirty="0"/>
                <a:t> </a:t>
              </a:r>
              <a:r>
                <a:rPr lang="en-US" altLang="en-US" sz="1600" i="0" dirty="0"/>
                <a:t>= 396</a:t>
              </a:r>
            </a:p>
            <a:p>
              <a:pPr eaLnBrk="1" hangingPunct="1">
                <a:spcBef>
                  <a:spcPct val="0"/>
                </a:spcBef>
                <a:buFontTx/>
                <a:buNone/>
              </a:pPr>
              <a:r>
                <a:rPr lang="en-US" altLang="en-US" sz="1600" i="0" dirty="0"/>
                <a:t>(</a:t>
              </a:r>
              <a:r>
                <a:rPr lang="en-US" altLang="en-US" sz="1600" dirty="0" err="1"/>
                <a:t>a</a:t>
              </a:r>
              <a:r>
                <a:rPr lang="en-US" altLang="en-US" sz="1600" i="0" dirty="0" err="1"/>
                <a:t>+</a:t>
              </a:r>
              <a:r>
                <a:rPr lang="en-US" altLang="en-US" sz="1600" dirty="0" err="1"/>
                <a:t>b</a:t>
              </a:r>
              <a:r>
                <a:rPr lang="en-US" altLang="en-US" sz="1600" i="0" dirty="0"/>
                <a:t>)(</a:t>
              </a:r>
              <a:r>
                <a:rPr lang="en-US" altLang="en-US" sz="1600" dirty="0" err="1"/>
                <a:t>c</a:t>
              </a:r>
              <a:r>
                <a:rPr lang="en-US" altLang="en-US" sz="1600" i="0" dirty="0" err="1"/>
                <a:t>+</a:t>
              </a:r>
              <a:r>
                <a:rPr lang="en-US" altLang="en-US" sz="1600" dirty="0" err="1"/>
                <a:t>d</a:t>
              </a:r>
              <a:r>
                <a:rPr lang="en-US" altLang="en-US" sz="1600" i="0" dirty="0"/>
                <a:t>) = 1890</a:t>
              </a:r>
            </a:p>
            <a:p>
              <a:pPr eaLnBrk="1" hangingPunct="1">
                <a:spcBef>
                  <a:spcPct val="0"/>
                </a:spcBef>
                <a:buFontTx/>
                <a:buNone/>
              </a:pPr>
              <a:r>
                <a:rPr lang="en-US" altLang="en-US" sz="1600" dirty="0"/>
                <a:t>XY</a:t>
              </a:r>
              <a:r>
                <a:rPr lang="en-US" altLang="en-US" sz="1600" i="0" dirty="0"/>
                <a:t> = 4931496</a:t>
              </a:r>
            </a:p>
          </p:txBody>
        </p:sp>
      </p:grpSp>
      <p:sp>
        <p:nvSpPr>
          <p:cNvPr id="86" name="Text Box 147"/>
          <p:cNvSpPr txBox="1">
            <a:spLocks noChangeArrowheads="1"/>
          </p:cNvSpPr>
          <p:nvPr/>
        </p:nvSpPr>
        <p:spPr bwMode="auto">
          <a:xfrm>
            <a:off x="152400" y="12954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If |X| = |Y| = 1 then return( XY )</a:t>
            </a: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return( e 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br>
              <a:rPr lang="en-US" altLang="en-US" sz="1800" i="0" dirty="0">
                <a:solidFill>
                  <a:schemeClr val="accent1"/>
                </a:solidFill>
              </a:rPr>
            </a:br>
            <a:r>
              <a:rPr lang="en-US" altLang="en-US" sz="1800" i="0" dirty="0">
                <a:solidFill>
                  <a:schemeClr val="accent1"/>
                </a:solidFill>
              </a:rPr>
              <a:t>            – e - f) 10</a:t>
            </a:r>
            <a:r>
              <a:rPr lang="en-US" altLang="en-US" sz="1800" i="0" baseline="30000" dirty="0">
                <a:solidFill>
                  <a:schemeClr val="accent1"/>
                </a:solidFill>
              </a:rPr>
              <a:t>n/2</a:t>
            </a:r>
            <a:r>
              <a:rPr lang="en-US" altLang="en-US" sz="1800" i="0" dirty="0">
                <a:solidFill>
                  <a:schemeClr val="accent1"/>
                </a:solidFill>
              </a:rPr>
              <a:t> + f )</a:t>
            </a:r>
          </a:p>
        </p:txBody>
      </p:sp>
      <p:grpSp>
        <p:nvGrpSpPr>
          <p:cNvPr id="93" name="Group 6"/>
          <p:cNvGrpSpPr>
            <a:grpSpLocks/>
          </p:cNvGrpSpPr>
          <p:nvPr/>
        </p:nvGrpSpPr>
        <p:grpSpPr bwMode="auto">
          <a:xfrm>
            <a:off x="3316797" y="2362200"/>
            <a:ext cx="409825" cy="900622"/>
            <a:chOff x="864" y="465"/>
            <a:chExt cx="1046" cy="2358"/>
          </a:xfrm>
        </p:grpSpPr>
        <p:grpSp>
          <p:nvGrpSpPr>
            <p:cNvPr id="95" name="Group 7"/>
            <p:cNvGrpSpPr>
              <a:grpSpLocks/>
            </p:cNvGrpSpPr>
            <p:nvPr/>
          </p:nvGrpSpPr>
          <p:grpSpPr bwMode="auto">
            <a:xfrm>
              <a:off x="864" y="465"/>
              <a:ext cx="1008" cy="2319"/>
              <a:chOff x="587" y="528"/>
              <a:chExt cx="1008" cy="2319"/>
            </a:xfrm>
          </p:grpSpPr>
          <p:grpSp>
            <p:nvGrpSpPr>
              <p:cNvPr id="98" name="Group 8"/>
              <p:cNvGrpSpPr>
                <a:grpSpLocks/>
              </p:cNvGrpSpPr>
              <p:nvPr/>
            </p:nvGrpSpPr>
            <p:grpSpPr bwMode="auto">
              <a:xfrm>
                <a:off x="587" y="528"/>
                <a:ext cx="1008" cy="2319"/>
                <a:chOff x="587" y="528"/>
                <a:chExt cx="1008" cy="2319"/>
              </a:xfrm>
            </p:grpSpPr>
            <p:grpSp>
              <p:nvGrpSpPr>
                <p:cNvPr id="100" name="Group 9"/>
                <p:cNvGrpSpPr>
                  <a:grpSpLocks/>
                </p:cNvGrpSpPr>
                <p:nvPr/>
              </p:nvGrpSpPr>
              <p:grpSpPr bwMode="auto">
                <a:xfrm>
                  <a:off x="587" y="528"/>
                  <a:ext cx="1008" cy="2319"/>
                  <a:chOff x="1151" y="1104"/>
                  <a:chExt cx="686" cy="1741"/>
                </a:xfrm>
              </p:grpSpPr>
              <p:sp>
                <p:nvSpPr>
                  <p:cNvPr id="107" name="Freeform 10"/>
                  <p:cNvSpPr>
                    <a:spLocks/>
                  </p:cNvSpPr>
                  <p:nvPr/>
                </p:nvSpPr>
                <p:spPr bwMode="auto">
                  <a:xfrm flipH="1">
                    <a:off x="1321" y="1581"/>
                    <a:ext cx="304" cy="566"/>
                  </a:xfrm>
                  <a:custGeom>
                    <a:avLst/>
                    <a:gdLst>
                      <a:gd name="T0" fmla="*/ 7 w 304"/>
                      <a:gd name="T1" fmla="*/ 174 h 566"/>
                      <a:gd name="T2" fmla="*/ 18 w 304"/>
                      <a:gd name="T3" fmla="*/ 122 h 566"/>
                      <a:gd name="T4" fmla="*/ 42 w 304"/>
                      <a:gd name="T5" fmla="*/ 83 h 566"/>
                      <a:gd name="T6" fmla="*/ 81 w 304"/>
                      <a:gd name="T7" fmla="*/ 45 h 566"/>
                      <a:gd name="T8" fmla="*/ 148 w 304"/>
                      <a:gd name="T9" fmla="*/ 7 h 566"/>
                      <a:gd name="T10" fmla="*/ 205 w 304"/>
                      <a:gd name="T11" fmla="*/ 0 h 566"/>
                      <a:gd name="T12" fmla="*/ 255 w 304"/>
                      <a:gd name="T13" fmla="*/ 10 h 566"/>
                      <a:gd name="T14" fmla="*/ 290 w 304"/>
                      <a:gd name="T15" fmla="*/ 31 h 566"/>
                      <a:gd name="T16" fmla="*/ 304 w 304"/>
                      <a:gd name="T17" fmla="*/ 59 h 566"/>
                      <a:gd name="T18" fmla="*/ 304 w 304"/>
                      <a:gd name="T19" fmla="*/ 87 h 566"/>
                      <a:gd name="T20" fmla="*/ 290 w 304"/>
                      <a:gd name="T21" fmla="*/ 118 h 566"/>
                      <a:gd name="T22" fmla="*/ 262 w 304"/>
                      <a:gd name="T23" fmla="*/ 146 h 566"/>
                      <a:gd name="T24" fmla="*/ 223 w 304"/>
                      <a:gd name="T25" fmla="*/ 181 h 566"/>
                      <a:gd name="T26" fmla="*/ 201 w 304"/>
                      <a:gd name="T27" fmla="*/ 215 h 566"/>
                      <a:gd name="T28" fmla="*/ 194 w 304"/>
                      <a:gd name="T29" fmla="*/ 240 h 566"/>
                      <a:gd name="T30" fmla="*/ 194 w 304"/>
                      <a:gd name="T31" fmla="*/ 260 h 566"/>
                      <a:gd name="T32" fmla="*/ 205 w 304"/>
                      <a:gd name="T33" fmla="*/ 295 h 566"/>
                      <a:gd name="T34" fmla="*/ 230 w 304"/>
                      <a:gd name="T35" fmla="*/ 344 h 566"/>
                      <a:gd name="T36" fmla="*/ 247 w 304"/>
                      <a:gd name="T37" fmla="*/ 399 h 566"/>
                      <a:gd name="T38" fmla="*/ 251 w 304"/>
                      <a:gd name="T39" fmla="*/ 438 h 566"/>
                      <a:gd name="T40" fmla="*/ 244 w 304"/>
                      <a:gd name="T41" fmla="*/ 479 h 566"/>
                      <a:gd name="T42" fmla="*/ 233 w 304"/>
                      <a:gd name="T43" fmla="*/ 510 h 566"/>
                      <a:gd name="T44" fmla="*/ 201 w 304"/>
                      <a:gd name="T45" fmla="*/ 545 h 566"/>
                      <a:gd name="T46" fmla="*/ 173 w 304"/>
                      <a:gd name="T47" fmla="*/ 559 h 566"/>
                      <a:gd name="T48" fmla="*/ 141 w 304"/>
                      <a:gd name="T49" fmla="*/ 566 h 566"/>
                      <a:gd name="T50" fmla="*/ 113 w 304"/>
                      <a:gd name="T51" fmla="*/ 563 h 566"/>
                      <a:gd name="T52" fmla="*/ 92 w 304"/>
                      <a:gd name="T53" fmla="*/ 549 h 566"/>
                      <a:gd name="T54" fmla="*/ 67 w 304"/>
                      <a:gd name="T55" fmla="*/ 521 h 566"/>
                      <a:gd name="T56" fmla="*/ 42 w 304"/>
                      <a:gd name="T57" fmla="*/ 472 h 566"/>
                      <a:gd name="T58" fmla="*/ 14 w 304"/>
                      <a:gd name="T59" fmla="*/ 392 h 566"/>
                      <a:gd name="T60" fmla="*/ 4 w 304"/>
                      <a:gd name="T61" fmla="*/ 333 h 566"/>
                      <a:gd name="T62" fmla="*/ 0 w 304"/>
                      <a:gd name="T63" fmla="*/ 257 h 566"/>
                      <a:gd name="T64" fmla="*/ 0 w 304"/>
                      <a:gd name="T65" fmla="*/ 222 h 566"/>
                      <a:gd name="T66" fmla="*/ 7 w 304"/>
                      <a:gd name="T67" fmla="*/ 17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4"/>
                      <a:gd name="T103" fmla="*/ 0 h 566"/>
                      <a:gd name="T104" fmla="*/ 304 w 304"/>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4" h="566">
                        <a:moveTo>
                          <a:pt x="7" y="174"/>
                        </a:moveTo>
                        <a:lnTo>
                          <a:pt x="18" y="122"/>
                        </a:lnTo>
                        <a:lnTo>
                          <a:pt x="42" y="83"/>
                        </a:lnTo>
                        <a:lnTo>
                          <a:pt x="81" y="45"/>
                        </a:lnTo>
                        <a:lnTo>
                          <a:pt x="148" y="7"/>
                        </a:lnTo>
                        <a:lnTo>
                          <a:pt x="205" y="0"/>
                        </a:lnTo>
                        <a:lnTo>
                          <a:pt x="255" y="10"/>
                        </a:lnTo>
                        <a:lnTo>
                          <a:pt x="290" y="31"/>
                        </a:lnTo>
                        <a:lnTo>
                          <a:pt x="304" y="59"/>
                        </a:lnTo>
                        <a:lnTo>
                          <a:pt x="304" y="87"/>
                        </a:lnTo>
                        <a:lnTo>
                          <a:pt x="290" y="118"/>
                        </a:lnTo>
                        <a:lnTo>
                          <a:pt x="262" y="146"/>
                        </a:lnTo>
                        <a:lnTo>
                          <a:pt x="223" y="181"/>
                        </a:lnTo>
                        <a:lnTo>
                          <a:pt x="201" y="215"/>
                        </a:lnTo>
                        <a:lnTo>
                          <a:pt x="194" y="240"/>
                        </a:lnTo>
                        <a:lnTo>
                          <a:pt x="194" y="260"/>
                        </a:lnTo>
                        <a:lnTo>
                          <a:pt x="205" y="295"/>
                        </a:lnTo>
                        <a:lnTo>
                          <a:pt x="230" y="344"/>
                        </a:lnTo>
                        <a:lnTo>
                          <a:pt x="247" y="399"/>
                        </a:lnTo>
                        <a:lnTo>
                          <a:pt x="251" y="438"/>
                        </a:lnTo>
                        <a:lnTo>
                          <a:pt x="244" y="479"/>
                        </a:lnTo>
                        <a:lnTo>
                          <a:pt x="233" y="510"/>
                        </a:lnTo>
                        <a:lnTo>
                          <a:pt x="201" y="545"/>
                        </a:lnTo>
                        <a:lnTo>
                          <a:pt x="173" y="559"/>
                        </a:lnTo>
                        <a:lnTo>
                          <a:pt x="141" y="566"/>
                        </a:lnTo>
                        <a:lnTo>
                          <a:pt x="113" y="563"/>
                        </a:lnTo>
                        <a:lnTo>
                          <a:pt x="92" y="549"/>
                        </a:lnTo>
                        <a:lnTo>
                          <a:pt x="67" y="521"/>
                        </a:lnTo>
                        <a:lnTo>
                          <a:pt x="42" y="472"/>
                        </a:lnTo>
                        <a:lnTo>
                          <a:pt x="14" y="392"/>
                        </a:lnTo>
                        <a:lnTo>
                          <a:pt x="4" y="333"/>
                        </a:lnTo>
                        <a:lnTo>
                          <a:pt x="0" y="257"/>
                        </a:lnTo>
                        <a:lnTo>
                          <a:pt x="0" y="222"/>
                        </a:lnTo>
                        <a:lnTo>
                          <a:pt x="7"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11"/>
                  <p:cNvSpPr>
                    <a:spLocks/>
                  </p:cNvSpPr>
                  <p:nvPr/>
                </p:nvSpPr>
                <p:spPr bwMode="auto">
                  <a:xfrm flipH="1">
                    <a:off x="1151" y="1619"/>
                    <a:ext cx="249" cy="572"/>
                  </a:xfrm>
                  <a:custGeom>
                    <a:avLst/>
                    <a:gdLst>
                      <a:gd name="T0" fmla="*/ 25 w 249"/>
                      <a:gd name="T1" fmla="*/ 65 h 572"/>
                      <a:gd name="T2" fmla="*/ 7 w 249"/>
                      <a:gd name="T3" fmla="*/ 44 h 572"/>
                      <a:gd name="T4" fmla="*/ 0 w 249"/>
                      <a:gd name="T5" fmla="*/ 27 h 572"/>
                      <a:gd name="T6" fmla="*/ 11 w 249"/>
                      <a:gd name="T7" fmla="*/ 7 h 572"/>
                      <a:gd name="T8" fmla="*/ 28 w 249"/>
                      <a:gd name="T9" fmla="*/ 0 h 572"/>
                      <a:gd name="T10" fmla="*/ 60 w 249"/>
                      <a:gd name="T11" fmla="*/ 0 h 572"/>
                      <a:gd name="T12" fmla="*/ 96 w 249"/>
                      <a:gd name="T13" fmla="*/ 24 h 572"/>
                      <a:gd name="T14" fmla="*/ 132 w 249"/>
                      <a:gd name="T15" fmla="*/ 61 h 572"/>
                      <a:gd name="T16" fmla="*/ 192 w 249"/>
                      <a:gd name="T17" fmla="*/ 140 h 572"/>
                      <a:gd name="T18" fmla="*/ 231 w 249"/>
                      <a:gd name="T19" fmla="*/ 204 h 572"/>
                      <a:gd name="T20" fmla="*/ 249 w 249"/>
                      <a:gd name="T21" fmla="*/ 255 h 572"/>
                      <a:gd name="T22" fmla="*/ 245 w 249"/>
                      <a:gd name="T23" fmla="*/ 283 h 572"/>
                      <a:gd name="T24" fmla="*/ 224 w 249"/>
                      <a:gd name="T25" fmla="*/ 320 h 572"/>
                      <a:gd name="T26" fmla="*/ 181 w 249"/>
                      <a:gd name="T27" fmla="*/ 347 h 572"/>
                      <a:gd name="T28" fmla="*/ 110 w 249"/>
                      <a:gd name="T29" fmla="*/ 371 h 572"/>
                      <a:gd name="T30" fmla="*/ 75 w 249"/>
                      <a:gd name="T31" fmla="*/ 395 h 572"/>
                      <a:gd name="T32" fmla="*/ 60 w 249"/>
                      <a:gd name="T33" fmla="*/ 415 h 572"/>
                      <a:gd name="T34" fmla="*/ 68 w 249"/>
                      <a:gd name="T35" fmla="*/ 436 h 572"/>
                      <a:gd name="T36" fmla="*/ 107 w 249"/>
                      <a:gd name="T37" fmla="*/ 456 h 572"/>
                      <a:gd name="T38" fmla="*/ 139 w 249"/>
                      <a:gd name="T39" fmla="*/ 497 h 572"/>
                      <a:gd name="T40" fmla="*/ 153 w 249"/>
                      <a:gd name="T41" fmla="*/ 538 h 572"/>
                      <a:gd name="T42" fmla="*/ 149 w 249"/>
                      <a:gd name="T43" fmla="*/ 558 h 572"/>
                      <a:gd name="T44" fmla="*/ 117 w 249"/>
                      <a:gd name="T45" fmla="*/ 572 h 572"/>
                      <a:gd name="T46" fmla="*/ 107 w 249"/>
                      <a:gd name="T47" fmla="*/ 572 h 572"/>
                      <a:gd name="T48" fmla="*/ 92 w 249"/>
                      <a:gd name="T49" fmla="*/ 535 h 572"/>
                      <a:gd name="T50" fmla="*/ 85 w 249"/>
                      <a:gd name="T51" fmla="*/ 494 h 572"/>
                      <a:gd name="T52" fmla="*/ 64 w 249"/>
                      <a:gd name="T53" fmla="*/ 463 h 572"/>
                      <a:gd name="T54" fmla="*/ 32 w 249"/>
                      <a:gd name="T55" fmla="*/ 446 h 572"/>
                      <a:gd name="T56" fmla="*/ 21 w 249"/>
                      <a:gd name="T57" fmla="*/ 426 h 572"/>
                      <a:gd name="T58" fmla="*/ 25 w 249"/>
                      <a:gd name="T59" fmla="*/ 405 h 572"/>
                      <a:gd name="T60" fmla="*/ 53 w 249"/>
                      <a:gd name="T61" fmla="*/ 371 h 572"/>
                      <a:gd name="T62" fmla="*/ 107 w 249"/>
                      <a:gd name="T63" fmla="*/ 351 h 572"/>
                      <a:gd name="T64" fmla="*/ 157 w 249"/>
                      <a:gd name="T65" fmla="*/ 320 h 572"/>
                      <a:gd name="T66" fmla="*/ 196 w 249"/>
                      <a:gd name="T67" fmla="*/ 286 h 572"/>
                      <a:gd name="T68" fmla="*/ 210 w 249"/>
                      <a:gd name="T69" fmla="*/ 252 h 572"/>
                      <a:gd name="T70" fmla="*/ 206 w 249"/>
                      <a:gd name="T71" fmla="*/ 238 h 572"/>
                      <a:gd name="T72" fmla="*/ 189 w 249"/>
                      <a:gd name="T73" fmla="*/ 208 h 572"/>
                      <a:gd name="T74" fmla="*/ 157 w 249"/>
                      <a:gd name="T75" fmla="*/ 163 h 572"/>
                      <a:gd name="T76" fmla="*/ 121 w 249"/>
                      <a:gd name="T77" fmla="*/ 136 h 572"/>
                      <a:gd name="T78" fmla="*/ 82 w 249"/>
                      <a:gd name="T79" fmla="*/ 106 h 572"/>
                      <a:gd name="T80" fmla="*/ 53 w 249"/>
                      <a:gd name="T81" fmla="*/ 89 h 572"/>
                      <a:gd name="T82" fmla="*/ 25 w 249"/>
                      <a:gd name="T83" fmla="*/ 65 h 5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572"/>
                      <a:gd name="T128" fmla="*/ 249 w 249"/>
                      <a:gd name="T129" fmla="*/ 572 h 5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572">
                        <a:moveTo>
                          <a:pt x="25" y="65"/>
                        </a:moveTo>
                        <a:lnTo>
                          <a:pt x="7" y="44"/>
                        </a:lnTo>
                        <a:lnTo>
                          <a:pt x="0" y="27"/>
                        </a:lnTo>
                        <a:lnTo>
                          <a:pt x="11" y="7"/>
                        </a:lnTo>
                        <a:lnTo>
                          <a:pt x="28" y="0"/>
                        </a:lnTo>
                        <a:lnTo>
                          <a:pt x="60" y="0"/>
                        </a:lnTo>
                        <a:lnTo>
                          <a:pt x="96" y="24"/>
                        </a:lnTo>
                        <a:lnTo>
                          <a:pt x="132" y="61"/>
                        </a:lnTo>
                        <a:lnTo>
                          <a:pt x="192" y="140"/>
                        </a:lnTo>
                        <a:lnTo>
                          <a:pt x="231" y="204"/>
                        </a:lnTo>
                        <a:lnTo>
                          <a:pt x="249" y="255"/>
                        </a:lnTo>
                        <a:lnTo>
                          <a:pt x="245" y="283"/>
                        </a:lnTo>
                        <a:lnTo>
                          <a:pt x="224" y="320"/>
                        </a:lnTo>
                        <a:lnTo>
                          <a:pt x="181" y="347"/>
                        </a:lnTo>
                        <a:lnTo>
                          <a:pt x="110" y="371"/>
                        </a:lnTo>
                        <a:lnTo>
                          <a:pt x="75" y="395"/>
                        </a:lnTo>
                        <a:lnTo>
                          <a:pt x="60" y="415"/>
                        </a:lnTo>
                        <a:lnTo>
                          <a:pt x="68" y="436"/>
                        </a:lnTo>
                        <a:lnTo>
                          <a:pt x="107" y="456"/>
                        </a:lnTo>
                        <a:lnTo>
                          <a:pt x="139" y="497"/>
                        </a:lnTo>
                        <a:lnTo>
                          <a:pt x="153" y="538"/>
                        </a:lnTo>
                        <a:lnTo>
                          <a:pt x="149" y="558"/>
                        </a:lnTo>
                        <a:lnTo>
                          <a:pt x="117" y="572"/>
                        </a:lnTo>
                        <a:lnTo>
                          <a:pt x="107" y="572"/>
                        </a:lnTo>
                        <a:lnTo>
                          <a:pt x="92" y="535"/>
                        </a:lnTo>
                        <a:lnTo>
                          <a:pt x="85" y="494"/>
                        </a:lnTo>
                        <a:lnTo>
                          <a:pt x="64" y="463"/>
                        </a:lnTo>
                        <a:lnTo>
                          <a:pt x="32" y="446"/>
                        </a:lnTo>
                        <a:lnTo>
                          <a:pt x="21" y="426"/>
                        </a:lnTo>
                        <a:lnTo>
                          <a:pt x="25" y="405"/>
                        </a:lnTo>
                        <a:lnTo>
                          <a:pt x="53" y="371"/>
                        </a:lnTo>
                        <a:lnTo>
                          <a:pt x="107" y="351"/>
                        </a:lnTo>
                        <a:lnTo>
                          <a:pt x="157" y="320"/>
                        </a:lnTo>
                        <a:lnTo>
                          <a:pt x="196" y="286"/>
                        </a:lnTo>
                        <a:lnTo>
                          <a:pt x="210" y="252"/>
                        </a:lnTo>
                        <a:lnTo>
                          <a:pt x="206" y="238"/>
                        </a:lnTo>
                        <a:lnTo>
                          <a:pt x="189" y="208"/>
                        </a:lnTo>
                        <a:lnTo>
                          <a:pt x="157" y="163"/>
                        </a:lnTo>
                        <a:lnTo>
                          <a:pt x="121" y="136"/>
                        </a:lnTo>
                        <a:lnTo>
                          <a:pt x="82" y="106"/>
                        </a:lnTo>
                        <a:lnTo>
                          <a:pt x="53" y="89"/>
                        </a:lnTo>
                        <a:lnTo>
                          <a:pt x="25" y="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2"/>
                  <p:cNvSpPr>
                    <a:spLocks/>
                  </p:cNvSpPr>
                  <p:nvPr/>
                </p:nvSpPr>
                <p:spPr bwMode="auto">
                  <a:xfrm flipH="1">
                    <a:off x="1447" y="1581"/>
                    <a:ext cx="362" cy="499"/>
                  </a:xfrm>
                  <a:custGeom>
                    <a:avLst/>
                    <a:gdLst>
                      <a:gd name="T0" fmla="*/ 151 w 362"/>
                      <a:gd name="T1" fmla="*/ 35 h 499"/>
                      <a:gd name="T2" fmla="*/ 221 w 362"/>
                      <a:gd name="T3" fmla="*/ 0 h 499"/>
                      <a:gd name="T4" fmla="*/ 281 w 362"/>
                      <a:gd name="T5" fmla="*/ 0 h 499"/>
                      <a:gd name="T6" fmla="*/ 344 w 362"/>
                      <a:gd name="T7" fmla="*/ 14 h 499"/>
                      <a:gd name="T8" fmla="*/ 362 w 362"/>
                      <a:gd name="T9" fmla="*/ 35 h 499"/>
                      <a:gd name="T10" fmla="*/ 351 w 362"/>
                      <a:gd name="T11" fmla="*/ 59 h 499"/>
                      <a:gd name="T12" fmla="*/ 334 w 362"/>
                      <a:gd name="T13" fmla="*/ 91 h 499"/>
                      <a:gd name="T14" fmla="*/ 302 w 362"/>
                      <a:gd name="T15" fmla="*/ 87 h 499"/>
                      <a:gd name="T16" fmla="*/ 274 w 362"/>
                      <a:gd name="T17" fmla="*/ 77 h 499"/>
                      <a:gd name="T18" fmla="*/ 253 w 362"/>
                      <a:gd name="T19" fmla="*/ 63 h 499"/>
                      <a:gd name="T20" fmla="*/ 232 w 362"/>
                      <a:gd name="T21" fmla="*/ 59 h 499"/>
                      <a:gd name="T22" fmla="*/ 193 w 362"/>
                      <a:gd name="T23" fmla="*/ 70 h 499"/>
                      <a:gd name="T24" fmla="*/ 137 w 362"/>
                      <a:gd name="T25" fmla="*/ 94 h 499"/>
                      <a:gd name="T26" fmla="*/ 91 w 362"/>
                      <a:gd name="T27" fmla="*/ 136 h 499"/>
                      <a:gd name="T28" fmla="*/ 70 w 362"/>
                      <a:gd name="T29" fmla="*/ 164 h 499"/>
                      <a:gd name="T30" fmla="*/ 60 w 362"/>
                      <a:gd name="T31" fmla="*/ 185 h 499"/>
                      <a:gd name="T32" fmla="*/ 60 w 362"/>
                      <a:gd name="T33" fmla="*/ 202 h 499"/>
                      <a:gd name="T34" fmla="*/ 74 w 362"/>
                      <a:gd name="T35" fmla="*/ 220 h 499"/>
                      <a:gd name="T36" fmla="*/ 116 w 362"/>
                      <a:gd name="T37" fmla="*/ 248 h 499"/>
                      <a:gd name="T38" fmla="*/ 155 w 362"/>
                      <a:gd name="T39" fmla="*/ 286 h 499"/>
                      <a:gd name="T40" fmla="*/ 179 w 362"/>
                      <a:gd name="T41" fmla="*/ 325 h 499"/>
                      <a:gd name="T42" fmla="*/ 193 w 362"/>
                      <a:gd name="T43" fmla="*/ 352 h 499"/>
                      <a:gd name="T44" fmla="*/ 186 w 362"/>
                      <a:gd name="T45" fmla="*/ 370 h 499"/>
                      <a:gd name="T46" fmla="*/ 169 w 362"/>
                      <a:gd name="T47" fmla="*/ 387 h 499"/>
                      <a:gd name="T48" fmla="*/ 134 w 362"/>
                      <a:gd name="T49" fmla="*/ 398 h 499"/>
                      <a:gd name="T50" fmla="*/ 95 w 362"/>
                      <a:gd name="T51" fmla="*/ 412 h 499"/>
                      <a:gd name="T52" fmla="*/ 77 w 362"/>
                      <a:gd name="T53" fmla="*/ 433 h 499"/>
                      <a:gd name="T54" fmla="*/ 81 w 362"/>
                      <a:gd name="T55" fmla="*/ 468 h 499"/>
                      <a:gd name="T56" fmla="*/ 53 w 362"/>
                      <a:gd name="T57" fmla="*/ 499 h 499"/>
                      <a:gd name="T58" fmla="*/ 39 w 362"/>
                      <a:gd name="T59" fmla="*/ 489 h 499"/>
                      <a:gd name="T60" fmla="*/ 42 w 362"/>
                      <a:gd name="T61" fmla="*/ 429 h 499"/>
                      <a:gd name="T62" fmla="*/ 67 w 362"/>
                      <a:gd name="T63" fmla="*/ 398 h 499"/>
                      <a:gd name="T64" fmla="*/ 102 w 362"/>
                      <a:gd name="T65" fmla="*/ 373 h 499"/>
                      <a:gd name="T66" fmla="*/ 137 w 362"/>
                      <a:gd name="T67" fmla="*/ 359 h 499"/>
                      <a:gd name="T68" fmla="*/ 155 w 362"/>
                      <a:gd name="T69" fmla="*/ 352 h 499"/>
                      <a:gd name="T70" fmla="*/ 158 w 362"/>
                      <a:gd name="T71" fmla="*/ 342 h 499"/>
                      <a:gd name="T72" fmla="*/ 148 w 362"/>
                      <a:gd name="T73" fmla="*/ 325 h 499"/>
                      <a:gd name="T74" fmla="*/ 112 w 362"/>
                      <a:gd name="T75" fmla="*/ 290 h 499"/>
                      <a:gd name="T76" fmla="*/ 70 w 362"/>
                      <a:gd name="T77" fmla="*/ 262 h 499"/>
                      <a:gd name="T78" fmla="*/ 35 w 362"/>
                      <a:gd name="T79" fmla="*/ 241 h 499"/>
                      <a:gd name="T80" fmla="*/ 7 w 362"/>
                      <a:gd name="T81" fmla="*/ 220 h 499"/>
                      <a:gd name="T82" fmla="*/ 0 w 362"/>
                      <a:gd name="T83" fmla="*/ 195 h 499"/>
                      <a:gd name="T84" fmla="*/ 18 w 362"/>
                      <a:gd name="T85" fmla="*/ 157 h 499"/>
                      <a:gd name="T86" fmla="*/ 56 w 362"/>
                      <a:gd name="T87" fmla="*/ 108 h 499"/>
                      <a:gd name="T88" fmla="*/ 95 w 362"/>
                      <a:gd name="T89" fmla="*/ 70 h 499"/>
                      <a:gd name="T90" fmla="*/ 123 w 362"/>
                      <a:gd name="T91" fmla="*/ 52 h 499"/>
                      <a:gd name="T92" fmla="*/ 151 w 362"/>
                      <a:gd name="T93" fmla="*/ 35 h 4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2"/>
                      <a:gd name="T142" fmla="*/ 0 h 499"/>
                      <a:gd name="T143" fmla="*/ 362 w 362"/>
                      <a:gd name="T144" fmla="*/ 499 h 4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2" h="499">
                        <a:moveTo>
                          <a:pt x="151" y="35"/>
                        </a:moveTo>
                        <a:lnTo>
                          <a:pt x="221" y="0"/>
                        </a:lnTo>
                        <a:lnTo>
                          <a:pt x="281" y="0"/>
                        </a:lnTo>
                        <a:lnTo>
                          <a:pt x="344" y="14"/>
                        </a:lnTo>
                        <a:lnTo>
                          <a:pt x="362" y="35"/>
                        </a:lnTo>
                        <a:lnTo>
                          <a:pt x="351" y="59"/>
                        </a:lnTo>
                        <a:lnTo>
                          <a:pt x="334" y="91"/>
                        </a:lnTo>
                        <a:lnTo>
                          <a:pt x="302" y="87"/>
                        </a:lnTo>
                        <a:lnTo>
                          <a:pt x="274" y="77"/>
                        </a:lnTo>
                        <a:lnTo>
                          <a:pt x="253" y="63"/>
                        </a:lnTo>
                        <a:lnTo>
                          <a:pt x="232" y="59"/>
                        </a:lnTo>
                        <a:lnTo>
                          <a:pt x="193" y="70"/>
                        </a:lnTo>
                        <a:lnTo>
                          <a:pt x="137" y="94"/>
                        </a:lnTo>
                        <a:lnTo>
                          <a:pt x="91" y="136"/>
                        </a:lnTo>
                        <a:lnTo>
                          <a:pt x="70" y="164"/>
                        </a:lnTo>
                        <a:lnTo>
                          <a:pt x="60" y="185"/>
                        </a:lnTo>
                        <a:lnTo>
                          <a:pt x="60" y="202"/>
                        </a:lnTo>
                        <a:lnTo>
                          <a:pt x="74" y="220"/>
                        </a:lnTo>
                        <a:lnTo>
                          <a:pt x="116" y="248"/>
                        </a:lnTo>
                        <a:lnTo>
                          <a:pt x="155" y="286"/>
                        </a:lnTo>
                        <a:lnTo>
                          <a:pt x="179" y="325"/>
                        </a:lnTo>
                        <a:lnTo>
                          <a:pt x="193" y="352"/>
                        </a:lnTo>
                        <a:lnTo>
                          <a:pt x="186" y="370"/>
                        </a:lnTo>
                        <a:lnTo>
                          <a:pt x="169" y="387"/>
                        </a:lnTo>
                        <a:lnTo>
                          <a:pt x="134" y="398"/>
                        </a:lnTo>
                        <a:lnTo>
                          <a:pt x="95" y="412"/>
                        </a:lnTo>
                        <a:lnTo>
                          <a:pt x="77" y="433"/>
                        </a:lnTo>
                        <a:lnTo>
                          <a:pt x="81" y="468"/>
                        </a:lnTo>
                        <a:lnTo>
                          <a:pt x="53" y="499"/>
                        </a:lnTo>
                        <a:lnTo>
                          <a:pt x="39" y="489"/>
                        </a:lnTo>
                        <a:lnTo>
                          <a:pt x="42" y="429"/>
                        </a:lnTo>
                        <a:lnTo>
                          <a:pt x="67" y="398"/>
                        </a:lnTo>
                        <a:lnTo>
                          <a:pt x="102" y="373"/>
                        </a:lnTo>
                        <a:lnTo>
                          <a:pt x="137" y="359"/>
                        </a:lnTo>
                        <a:lnTo>
                          <a:pt x="155" y="352"/>
                        </a:lnTo>
                        <a:lnTo>
                          <a:pt x="158" y="342"/>
                        </a:lnTo>
                        <a:lnTo>
                          <a:pt x="148" y="325"/>
                        </a:lnTo>
                        <a:lnTo>
                          <a:pt x="112" y="290"/>
                        </a:lnTo>
                        <a:lnTo>
                          <a:pt x="70" y="262"/>
                        </a:lnTo>
                        <a:lnTo>
                          <a:pt x="35" y="241"/>
                        </a:lnTo>
                        <a:lnTo>
                          <a:pt x="7" y="220"/>
                        </a:lnTo>
                        <a:lnTo>
                          <a:pt x="0" y="195"/>
                        </a:lnTo>
                        <a:lnTo>
                          <a:pt x="18" y="157"/>
                        </a:lnTo>
                        <a:lnTo>
                          <a:pt x="56" y="108"/>
                        </a:lnTo>
                        <a:lnTo>
                          <a:pt x="95" y="70"/>
                        </a:lnTo>
                        <a:lnTo>
                          <a:pt x="123" y="52"/>
                        </a:lnTo>
                        <a:lnTo>
                          <a:pt x="151" y="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3"/>
                  <p:cNvSpPr>
                    <a:spLocks/>
                  </p:cNvSpPr>
                  <p:nvPr/>
                </p:nvSpPr>
                <p:spPr bwMode="auto">
                  <a:xfrm flipH="1">
                    <a:off x="1376" y="2005"/>
                    <a:ext cx="229" cy="840"/>
                  </a:xfrm>
                  <a:custGeom>
                    <a:avLst/>
                    <a:gdLst>
                      <a:gd name="T0" fmla="*/ 132 w 229"/>
                      <a:gd name="T1" fmla="*/ 69 h 840"/>
                      <a:gd name="T2" fmla="*/ 136 w 229"/>
                      <a:gd name="T3" fmla="*/ 21 h 840"/>
                      <a:gd name="T4" fmla="*/ 168 w 229"/>
                      <a:gd name="T5" fmla="*/ 0 h 840"/>
                      <a:gd name="T6" fmla="*/ 204 w 229"/>
                      <a:gd name="T7" fmla="*/ 3 h 840"/>
                      <a:gd name="T8" fmla="*/ 225 w 229"/>
                      <a:gd name="T9" fmla="*/ 21 h 840"/>
                      <a:gd name="T10" fmla="*/ 229 w 229"/>
                      <a:gd name="T11" fmla="*/ 90 h 840"/>
                      <a:gd name="T12" fmla="*/ 218 w 229"/>
                      <a:gd name="T13" fmla="*/ 266 h 840"/>
                      <a:gd name="T14" fmla="*/ 204 w 229"/>
                      <a:gd name="T15" fmla="*/ 373 h 840"/>
                      <a:gd name="T16" fmla="*/ 222 w 229"/>
                      <a:gd name="T17" fmla="*/ 460 h 840"/>
                      <a:gd name="T18" fmla="*/ 225 w 229"/>
                      <a:gd name="T19" fmla="*/ 546 h 840"/>
                      <a:gd name="T20" fmla="*/ 215 w 229"/>
                      <a:gd name="T21" fmla="*/ 633 h 840"/>
                      <a:gd name="T22" fmla="*/ 197 w 229"/>
                      <a:gd name="T23" fmla="*/ 743 h 840"/>
                      <a:gd name="T24" fmla="*/ 204 w 229"/>
                      <a:gd name="T25" fmla="*/ 802 h 840"/>
                      <a:gd name="T26" fmla="*/ 186 w 229"/>
                      <a:gd name="T27" fmla="*/ 812 h 840"/>
                      <a:gd name="T28" fmla="*/ 72 w 229"/>
                      <a:gd name="T29" fmla="*/ 833 h 840"/>
                      <a:gd name="T30" fmla="*/ 43 w 229"/>
                      <a:gd name="T31" fmla="*/ 840 h 840"/>
                      <a:gd name="T32" fmla="*/ 0 w 229"/>
                      <a:gd name="T33" fmla="*/ 816 h 840"/>
                      <a:gd name="T34" fmla="*/ 0 w 229"/>
                      <a:gd name="T35" fmla="*/ 802 h 840"/>
                      <a:gd name="T36" fmla="*/ 125 w 229"/>
                      <a:gd name="T37" fmla="*/ 795 h 840"/>
                      <a:gd name="T38" fmla="*/ 168 w 229"/>
                      <a:gd name="T39" fmla="*/ 778 h 840"/>
                      <a:gd name="T40" fmla="*/ 172 w 229"/>
                      <a:gd name="T41" fmla="*/ 740 h 840"/>
                      <a:gd name="T42" fmla="*/ 175 w 229"/>
                      <a:gd name="T43" fmla="*/ 622 h 840"/>
                      <a:gd name="T44" fmla="*/ 165 w 229"/>
                      <a:gd name="T45" fmla="*/ 525 h 840"/>
                      <a:gd name="T46" fmla="*/ 154 w 229"/>
                      <a:gd name="T47" fmla="*/ 408 h 840"/>
                      <a:gd name="T48" fmla="*/ 157 w 229"/>
                      <a:gd name="T49" fmla="*/ 335 h 840"/>
                      <a:gd name="T50" fmla="*/ 165 w 229"/>
                      <a:gd name="T51" fmla="*/ 242 h 840"/>
                      <a:gd name="T52" fmla="*/ 147 w 229"/>
                      <a:gd name="T53" fmla="*/ 152 h 840"/>
                      <a:gd name="T54" fmla="*/ 132 w 229"/>
                      <a:gd name="T55" fmla="*/ 69 h 8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9"/>
                      <a:gd name="T85" fmla="*/ 0 h 840"/>
                      <a:gd name="T86" fmla="*/ 229 w 229"/>
                      <a:gd name="T87" fmla="*/ 840 h 8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9" h="840">
                        <a:moveTo>
                          <a:pt x="132" y="69"/>
                        </a:moveTo>
                        <a:lnTo>
                          <a:pt x="136" y="21"/>
                        </a:lnTo>
                        <a:lnTo>
                          <a:pt x="168" y="0"/>
                        </a:lnTo>
                        <a:lnTo>
                          <a:pt x="204" y="3"/>
                        </a:lnTo>
                        <a:lnTo>
                          <a:pt x="225" y="21"/>
                        </a:lnTo>
                        <a:lnTo>
                          <a:pt x="229" y="90"/>
                        </a:lnTo>
                        <a:lnTo>
                          <a:pt x="218" y="266"/>
                        </a:lnTo>
                        <a:lnTo>
                          <a:pt x="204" y="373"/>
                        </a:lnTo>
                        <a:lnTo>
                          <a:pt x="222" y="460"/>
                        </a:lnTo>
                        <a:lnTo>
                          <a:pt x="225" y="546"/>
                        </a:lnTo>
                        <a:lnTo>
                          <a:pt x="215" y="633"/>
                        </a:lnTo>
                        <a:lnTo>
                          <a:pt x="197" y="743"/>
                        </a:lnTo>
                        <a:lnTo>
                          <a:pt x="204" y="802"/>
                        </a:lnTo>
                        <a:lnTo>
                          <a:pt x="186" y="812"/>
                        </a:lnTo>
                        <a:lnTo>
                          <a:pt x="72" y="833"/>
                        </a:lnTo>
                        <a:lnTo>
                          <a:pt x="43" y="840"/>
                        </a:lnTo>
                        <a:lnTo>
                          <a:pt x="0" y="816"/>
                        </a:lnTo>
                        <a:lnTo>
                          <a:pt x="0" y="802"/>
                        </a:lnTo>
                        <a:lnTo>
                          <a:pt x="125" y="795"/>
                        </a:lnTo>
                        <a:lnTo>
                          <a:pt x="168" y="778"/>
                        </a:lnTo>
                        <a:lnTo>
                          <a:pt x="172" y="740"/>
                        </a:lnTo>
                        <a:lnTo>
                          <a:pt x="175" y="622"/>
                        </a:lnTo>
                        <a:lnTo>
                          <a:pt x="165" y="525"/>
                        </a:lnTo>
                        <a:lnTo>
                          <a:pt x="154" y="408"/>
                        </a:lnTo>
                        <a:lnTo>
                          <a:pt x="157" y="335"/>
                        </a:lnTo>
                        <a:lnTo>
                          <a:pt x="165" y="242"/>
                        </a:lnTo>
                        <a:lnTo>
                          <a:pt x="147" y="152"/>
                        </a:lnTo>
                        <a:lnTo>
                          <a:pt x="132" y="6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14"/>
                  <p:cNvSpPr>
                    <a:spLocks/>
                  </p:cNvSpPr>
                  <p:nvPr/>
                </p:nvSpPr>
                <p:spPr bwMode="auto">
                  <a:xfrm flipH="1">
                    <a:off x="1390" y="2033"/>
                    <a:ext cx="447" cy="658"/>
                  </a:xfrm>
                  <a:custGeom>
                    <a:avLst/>
                    <a:gdLst>
                      <a:gd name="T0" fmla="*/ 212 w 447"/>
                      <a:gd name="T1" fmla="*/ 268 h 658"/>
                      <a:gd name="T2" fmla="*/ 212 w 447"/>
                      <a:gd name="T3" fmla="*/ 233 h 658"/>
                      <a:gd name="T4" fmla="*/ 230 w 447"/>
                      <a:gd name="T5" fmla="*/ 174 h 658"/>
                      <a:gd name="T6" fmla="*/ 284 w 447"/>
                      <a:gd name="T7" fmla="*/ 80 h 658"/>
                      <a:gd name="T8" fmla="*/ 370 w 447"/>
                      <a:gd name="T9" fmla="*/ 0 h 658"/>
                      <a:gd name="T10" fmla="*/ 424 w 447"/>
                      <a:gd name="T11" fmla="*/ 0 h 658"/>
                      <a:gd name="T12" fmla="*/ 447 w 447"/>
                      <a:gd name="T13" fmla="*/ 38 h 658"/>
                      <a:gd name="T14" fmla="*/ 415 w 447"/>
                      <a:gd name="T15" fmla="*/ 91 h 658"/>
                      <a:gd name="T16" fmla="*/ 348 w 447"/>
                      <a:gd name="T17" fmla="*/ 129 h 658"/>
                      <a:gd name="T18" fmla="*/ 307 w 447"/>
                      <a:gd name="T19" fmla="*/ 167 h 658"/>
                      <a:gd name="T20" fmla="*/ 266 w 447"/>
                      <a:gd name="T21" fmla="*/ 223 h 658"/>
                      <a:gd name="T22" fmla="*/ 257 w 447"/>
                      <a:gd name="T23" fmla="*/ 261 h 658"/>
                      <a:gd name="T24" fmla="*/ 262 w 447"/>
                      <a:gd name="T25" fmla="*/ 303 h 658"/>
                      <a:gd name="T26" fmla="*/ 284 w 447"/>
                      <a:gd name="T27" fmla="*/ 373 h 658"/>
                      <a:gd name="T28" fmla="*/ 289 w 447"/>
                      <a:gd name="T29" fmla="*/ 449 h 658"/>
                      <a:gd name="T30" fmla="*/ 280 w 447"/>
                      <a:gd name="T31" fmla="*/ 547 h 658"/>
                      <a:gd name="T32" fmla="*/ 257 w 447"/>
                      <a:gd name="T33" fmla="*/ 616 h 658"/>
                      <a:gd name="T34" fmla="*/ 217 w 447"/>
                      <a:gd name="T35" fmla="*/ 658 h 658"/>
                      <a:gd name="T36" fmla="*/ 190 w 447"/>
                      <a:gd name="T37" fmla="*/ 658 h 658"/>
                      <a:gd name="T38" fmla="*/ 104 w 447"/>
                      <a:gd name="T39" fmla="*/ 637 h 658"/>
                      <a:gd name="T40" fmla="*/ 27 w 447"/>
                      <a:gd name="T41" fmla="*/ 634 h 658"/>
                      <a:gd name="T42" fmla="*/ 0 w 447"/>
                      <a:gd name="T43" fmla="*/ 620 h 658"/>
                      <a:gd name="T44" fmla="*/ 50 w 447"/>
                      <a:gd name="T45" fmla="*/ 606 h 658"/>
                      <a:gd name="T46" fmla="*/ 131 w 447"/>
                      <a:gd name="T47" fmla="*/ 609 h 658"/>
                      <a:gd name="T48" fmla="*/ 181 w 447"/>
                      <a:gd name="T49" fmla="*/ 623 h 658"/>
                      <a:gd name="T50" fmla="*/ 212 w 447"/>
                      <a:gd name="T51" fmla="*/ 613 h 658"/>
                      <a:gd name="T52" fmla="*/ 244 w 447"/>
                      <a:gd name="T53" fmla="*/ 557 h 658"/>
                      <a:gd name="T54" fmla="*/ 248 w 447"/>
                      <a:gd name="T55" fmla="*/ 477 h 658"/>
                      <a:gd name="T56" fmla="*/ 239 w 447"/>
                      <a:gd name="T57" fmla="*/ 404 h 658"/>
                      <a:gd name="T58" fmla="*/ 212 w 447"/>
                      <a:gd name="T59" fmla="*/ 317 h 658"/>
                      <a:gd name="T60" fmla="*/ 212 w 447"/>
                      <a:gd name="T61" fmla="*/ 268 h 6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7"/>
                      <a:gd name="T94" fmla="*/ 0 h 658"/>
                      <a:gd name="T95" fmla="*/ 447 w 447"/>
                      <a:gd name="T96" fmla="*/ 658 h 6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7" h="658">
                        <a:moveTo>
                          <a:pt x="212" y="268"/>
                        </a:moveTo>
                        <a:lnTo>
                          <a:pt x="212" y="233"/>
                        </a:lnTo>
                        <a:lnTo>
                          <a:pt x="230" y="174"/>
                        </a:lnTo>
                        <a:lnTo>
                          <a:pt x="284" y="80"/>
                        </a:lnTo>
                        <a:lnTo>
                          <a:pt x="370" y="0"/>
                        </a:lnTo>
                        <a:lnTo>
                          <a:pt x="424" y="0"/>
                        </a:lnTo>
                        <a:lnTo>
                          <a:pt x="447" y="38"/>
                        </a:lnTo>
                        <a:lnTo>
                          <a:pt x="415" y="91"/>
                        </a:lnTo>
                        <a:lnTo>
                          <a:pt x="348" y="129"/>
                        </a:lnTo>
                        <a:lnTo>
                          <a:pt x="307" y="167"/>
                        </a:lnTo>
                        <a:lnTo>
                          <a:pt x="266" y="223"/>
                        </a:lnTo>
                        <a:lnTo>
                          <a:pt x="257" y="261"/>
                        </a:lnTo>
                        <a:lnTo>
                          <a:pt x="262" y="303"/>
                        </a:lnTo>
                        <a:lnTo>
                          <a:pt x="284" y="373"/>
                        </a:lnTo>
                        <a:lnTo>
                          <a:pt x="289" y="449"/>
                        </a:lnTo>
                        <a:lnTo>
                          <a:pt x="280" y="547"/>
                        </a:lnTo>
                        <a:lnTo>
                          <a:pt x="257" y="616"/>
                        </a:lnTo>
                        <a:lnTo>
                          <a:pt x="217" y="658"/>
                        </a:lnTo>
                        <a:lnTo>
                          <a:pt x="190" y="658"/>
                        </a:lnTo>
                        <a:lnTo>
                          <a:pt x="104" y="637"/>
                        </a:lnTo>
                        <a:lnTo>
                          <a:pt x="27" y="634"/>
                        </a:lnTo>
                        <a:lnTo>
                          <a:pt x="0" y="620"/>
                        </a:lnTo>
                        <a:lnTo>
                          <a:pt x="50" y="606"/>
                        </a:lnTo>
                        <a:lnTo>
                          <a:pt x="131" y="609"/>
                        </a:lnTo>
                        <a:lnTo>
                          <a:pt x="181" y="623"/>
                        </a:lnTo>
                        <a:lnTo>
                          <a:pt x="212" y="613"/>
                        </a:lnTo>
                        <a:lnTo>
                          <a:pt x="244" y="557"/>
                        </a:lnTo>
                        <a:lnTo>
                          <a:pt x="248" y="477"/>
                        </a:lnTo>
                        <a:lnTo>
                          <a:pt x="239" y="404"/>
                        </a:lnTo>
                        <a:lnTo>
                          <a:pt x="212" y="317"/>
                        </a:lnTo>
                        <a:lnTo>
                          <a:pt x="212"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15"/>
                  <p:cNvSpPr>
                    <a:spLocks/>
                  </p:cNvSpPr>
                  <p:nvPr/>
                </p:nvSpPr>
                <p:spPr bwMode="auto">
                  <a:xfrm flipH="1">
                    <a:off x="1353" y="1223"/>
                    <a:ext cx="282" cy="326"/>
                  </a:xfrm>
                  <a:custGeom>
                    <a:avLst/>
                    <a:gdLst>
                      <a:gd name="T0" fmla="*/ 81 w 282"/>
                      <a:gd name="T1" fmla="*/ 137 h 326"/>
                      <a:gd name="T2" fmla="*/ 78 w 282"/>
                      <a:gd name="T3" fmla="*/ 84 h 326"/>
                      <a:gd name="T4" fmla="*/ 88 w 282"/>
                      <a:gd name="T5" fmla="*/ 35 h 326"/>
                      <a:gd name="T6" fmla="*/ 127 w 282"/>
                      <a:gd name="T7" fmla="*/ 7 h 326"/>
                      <a:gd name="T8" fmla="*/ 173 w 282"/>
                      <a:gd name="T9" fmla="*/ 0 h 326"/>
                      <a:gd name="T10" fmla="*/ 208 w 282"/>
                      <a:gd name="T11" fmla="*/ 4 h 326"/>
                      <a:gd name="T12" fmla="*/ 240 w 282"/>
                      <a:gd name="T13" fmla="*/ 25 h 326"/>
                      <a:gd name="T14" fmla="*/ 257 w 282"/>
                      <a:gd name="T15" fmla="*/ 60 h 326"/>
                      <a:gd name="T16" fmla="*/ 278 w 282"/>
                      <a:gd name="T17" fmla="*/ 130 h 326"/>
                      <a:gd name="T18" fmla="*/ 282 w 282"/>
                      <a:gd name="T19" fmla="*/ 207 h 326"/>
                      <a:gd name="T20" fmla="*/ 271 w 282"/>
                      <a:gd name="T21" fmla="*/ 263 h 326"/>
                      <a:gd name="T22" fmla="*/ 250 w 282"/>
                      <a:gd name="T23" fmla="*/ 298 h 326"/>
                      <a:gd name="T24" fmla="*/ 215 w 282"/>
                      <a:gd name="T25" fmla="*/ 319 h 326"/>
                      <a:gd name="T26" fmla="*/ 187 w 282"/>
                      <a:gd name="T27" fmla="*/ 326 h 326"/>
                      <a:gd name="T28" fmla="*/ 145 w 282"/>
                      <a:gd name="T29" fmla="*/ 315 h 326"/>
                      <a:gd name="T30" fmla="*/ 123 w 282"/>
                      <a:gd name="T31" fmla="*/ 284 h 326"/>
                      <a:gd name="T32" fmla="*/ 102 w 282"/>
                      <a:gd name="T33" fmla="*/ 238 h 326"/>
                      <a:gd name="T34" fmla="*/ 85 w 282"/>
                      <a:gd name="T35" fmla="*/ 186 h 326"/>
                      <a:gd name="T36" fmla="*/ 53 w 282"/>
                      <a:gd name="T37" fmla="*/ 207 h 326"/>
                      <a:gd name="T38" fmla="*/ 18 w 282"/>
                      <a:gd name="T39" fmla="*/ 221 h 326"/>
                      <a:gd name="T40" fmla="*/ 4 w 282"/>
                      <a:gd name="T41" fmla="*/ 221 h 326"/>
                      <a:gd name="T42" fmla="*/ 0 w 282"/>
                      <a:gd name="T43" fmla="*/ 207 h 326"/>
                      <a:gd name="T44" fmla="*/ 7 w 282"/>
                      <a:gd name="T45" fmla="*/ 189 h 326"/>
                      <a:gd name="T46" fmla="*/ 60 w 282"/>
                      <a:gd name="T47" fmla="*/ 168 h 326"/>
                      <a:gd name="T48" fmla="*/ 81 w 282"/>
                      <a:gd name="T49" fmla="*/ 137 h 3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
                      <a:gd name="T76" fmla="*/ 0 h 326"/>
                      <a:gd name="T77" fmla="*/ 282 w 282"/>
                      <a:gd name="T78" fmla="*/ 326 h 3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 h="326">
                        <a:moveTo>
                          <a:pt x="81" y="137"/>
                        </a:moveTo>
                        <a:lnTo>
                          <a:pt x="78" y="84"/>
                        </a:lnTo>
                        <a:lnTo>
                          <a:pt x="88" y="35"/>
                        </a:lnTo>
                        <a:lnTo>
                          <a:pt x="127" y="7"/>
                        </a:lnTo>
                        <a:lnTo>
                          <a:pt x="173" y="0"/>
                        </a:lnTo>
                        <a:lnTo>
                          <a:pt x="208" y="4"/>
                        </a:lnTo>
                        <a:lnTo>
                          <a:pt x="240" y="25"/>
                        </a:lnTo>
                        <a:lnTo>
                          <a:pt x="257" y="60"/>
                        </a:lnTo>
                        <a:lnTo>
                          <a:pt x="278" y="130"/>
                        </a:lnTo>
                        <a:lnTo>
                          <a:pt x="282" y="207"/>
                        </a:lnTo>
                        <a:lnTo>
                          <a:pt x="271" y="263"/>
                        </a:lnTo>
                        <a:lnTo>
                          <a:pt x="250" y="298"/>
                        </a:lnTo>
                        <a:lnTo>
                          <a:pt x="215" y="319"/>
                        </a:lnTo>
                        <a:lnTo>
                          <a:pt x="187" y="326"/>
                        </a:lnTo>
                        <a:lnTo>
                          <a:pt x="145" y="315"/>
                        </a:lnTo>
                        <a:lnTo>
                          <a:pt x="123" y="284"/>
                        </a:lnTo>
                        <a:lnTo>
                          <a:pt x="102" y="238"/>
                        </a:lnTo>
                        <a:lnTo>
                          <a:pt x="85" y="186"/>
                        </a:lnTo>
                        <a:lnTo>
                          <a:pt x="53" y="207"/>
                        </a:lnTo>
                        <a:lnTo>
                          <a:pt x="18" y="221"/>
                        </a:lnTo>
                        <a:lnTo>
                          <a:pt x="4" y="221"/>
                        </a:lnTo>
                        <a:lnTo>
                          <a:pt x="0" y="207"/>
                        </a:lnTo>
                        <a:lnTo>
                          <a:pt x="7" y="189"/>
                        </a:lnTo>
                        <a:lnTo>
                          <a:pt x="60" y="168"/>
                        </a:lnTo>
                        <a:lnTo>
                          <a:pt x="81" y="1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3" name="Group 16"/>
                  <p:cNvGrpSpPr>
                    <a:grpSpLocks/>
                  </p:cNvGrpSpPr>
                  <p:nvPr/>
                </p:nvGrpSpPr>
                <p:grpSpPr bwMode="auto">
                  <a:xfrm flipH="1">
                    <a:off x="1212" y="1104"/>
                    <a:ext cx="277" cy="235"/>
                    <a:chOff x="1590" y="1104"/>
                    <a:chExt cx="277" cy="235"/>
                  </a:xfrm>
                </p:grpSpPr>
                <p:sp>
                  <p:nvSpPr>
                    <p:cNvPr id="114" name="Freeform 17"/>
                    <p:cNvSpPr>
                      <a:spLocks/>
                    </p:cNvSpPr>
                    <p:nvPr/>
                  </p:nvSpPr>
                  <p:spPr bwMode="auto">
                    <a:xfrm>
                      <a:off x="1683" y="1257"/>
                      <a:ext cx="184" cy="82"/>
                    </a:xfrm>
                    <a:custGeom>
                      <a:avLst/>
                      <a:gdLst>
                        <a:gd name="T0" fmla="*/ 13 w 184"/>
                        <a:gd name="T1" fmla="*/ 82 h 82"/>
                        <a:gd name="T2" fmla="*/ 0 w 184"/>
                        <a:gd name="T3" fmla="*/ 71 h 82"/>
                        <a:gd name="T4" fmla="*/ 0 w 184"/>
                        <a:gd name="T5" fmla="*/ 45 h 82"/>
                        <a:gd name="T6" fmla="*/ 16 w 184"/>
                        <a:gd name="T7" fmla="*/ 17 h 82"/>
                        <a:gd name="T8" fmla="*/ 36 w 184"/>
                        <a:gd name="T9" fmla="*/ 9 h 82"/>
                        <a:gd name="T10" fmla="*/ 61 w 184"/>
                        <a:gd name="T11" fmla="*/ 22 h 82"/>
                        <a:gd name="T12" fmla="*/ 86 w 184"/>
                        <a:gd name="T13" fmla="*/ 19 h 82"/>
                        <a:gd name="T14" fmla="*/ 102 w 184"/>
                        <a:gd name="T15" fmla="*/ 0 h 82"/>
                        <a:gd name="T16" fmla="*/ 123 w 184"/>
                        <a:gd name="T17" fmla="*/ 2 h 82"/>
                        <a:gd name="T18" fmla="*/ 155 w 184"/>
                        <a:gd name="T19" fmla="*/ 15 h 82"/>
                        <a:gd name="T20" fmla="*/ 182 w 184"/>
                        <a:gd name="T21" fmla="*/ 13 h 82"/>
                        <a:gd name="T22" fmla="*/ 184 w 184"/>
                        <a:gd name="T23" fmla="*/ 32 h 82"/>
                        <a:gd name="T24" fmla="*/ 175 w 184"/>
                        <a:gd name="T25" fmla="*/ 45 h 82"/>
                        <a:gd name="T26" fmla="*/ 141 w 184"/>
                        <a:gd name="T27" fmla="*/ 43 h 82"/>
                        <a:gd name="T28" fmla="*/ 118 w 184"/>
                        <a:gd name="T29" fmla="*/ 39 h 82"/>
                        <a:gd name="T30" fmla="*/ 105 w 184"/>
                        <a:gd name="T31" fmla="*/ 48 h 82"/>
                        <a:gd name="T32" fmla="*/ 91 w 184"/>
                        <a:gd name="T33" fmla="*/ 67 h 82"/>
                        <a:gd name="T34" fmla="*/ 66 w 184"/>
                        <a:gd name="T35" fmla="*/ 62 h 82"/>
                        <a:gd name="T36" fmla="*/ 54 w 184"/>
                        <a:gd name="T37" fmla="*/ 56 h 82"/>
                        <a:gd name="T38" fmla="*/ 45 w 184"/>
                        <a:gd name="T39" fmla="*/ 63 h 82"/>
                        <a:gd name="T40" fmla="*/ 32 w 184"/>
                        <a:gd name="T41" fmla="*/ 76 h 82"/>
                        <a:gd name="T42" fmla="*/ 13 w 184"/>
                        <a:gd name="T43" fmla="*/ 82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4"/>
                        <a:gd name="T67" fmla="*/ 0 h 82"/>
                        <a:gd name="T68" fmla="*/ 184 w 184"/>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4" h="82">
                          <a:moveTo>
                            <a:pt x="13" y="82"/>
                          </a:moveTo>
                          <a:lnTo>
                            <a:pt x="0" y="71"/>
                          </a:lnTo>
                          <a:lnTo>
                            <a:pt x="0" y="45"/>
                          </a:lnTo>
                          <a:lnTo>
                            <a:pt x="16" y="17"/>
                          </a:lnTo>
                          <a:lnTo>
                            <a:pt x="36" y="9"/>
                          </a:lnTo>
                          <a:lnTo>
                            <a:pt x="61" y="22"/>
                          </a:lnTo>
                          <a:lnTo>
                            <a:pt x="86" y="19"/>
                          </a:lnTo>
                          <a:lnTo>
                            <a:pt x="102" y="0"/>
                          </a:lnTo>
                          <a:lnTo>
                            <a:pt x="123" y="2"/>
                          </a:lnTo>
                          <a:lnTo>
                            <a:pt x="155" y="15"/>
                          </a:lnTo>
                          <a:lnTo>
                            <a:pt x="182" y="13"/>
                          </a:lnTo>
                          <a:lnTo>
                            <a:pt x="184" y="32"/>
                          </a:lnTo>
                          <a:lnTo>
                            <a:pt x="175" y="45"/>
                          </a:lnTo>
                          <a:lnTo>
                            <a:pt x="141" y="43"/>
                          </a:lnTo>
                          <a:lnTo>
                            <a:pt x="118" y="39"/>
                          </a:lnTo>
                          <a:lnTo>
                            <a:pt x="105" y="48"/>
                          </a:lnTo>
                          <a:lnTo>
                            <a:pt x="91" y="67"/>
                          </a:lnTo>
                          <a:lnTo>
                            <a:pt x="66" y="62"/>
                          </a:lnTo>
                          <a:lnTo>
                            <a:pt x="54" y="56"/>
                          </a:lnTo>
                          <a:lnTo>
                            <a:pt x="45" y="63"/>
                          </a:lnTo>
                          <a:lnTo>
                            <a:pt x="32" y="76"/>
                          </a:lnTo>
                          <a:lnTo>
                            <a:pt x="13" y="8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18"/>
                    <p:cNvSpPr>
                      <a:spLocks/>
                    </p:cNvSpPr>
                    <p:nvPr/>
                  </p:nvSpPr>
                  <p:spPr bwMode="auto">
                    <a:xfrm>
                      <a:off x="1654" y="1193"/>
                      <a:ext cx="178" cy="114"/>
                    </a:xfrm>
                    <a:custGeom>
                      <a:avLst/>
                      <a:gdLst>
                        <a:gd name="T0" fmla="*/ 23 w 178"/>
                        <a:gd name="T1" fmla="*/ 114 h 114"/>
                        <a:gd name="T2" fmla="*/ 11 w 178"/>
                        <a:gd name="T3" fmla="*/ 108 h 114"/>
                        <a:gd name="T4" fmla="*/ 0 w 178"/>
                        <a:gd name="T5" fmla="*/ 79 h 114"/>
                        <a:gd name="T6" fmla="*/ 11 w 178"/>
                        <a:gd name="T7" fmla="*/ 51 h 114"/>
                        <a:gd name="T8" fmla="*/ 27 w 178"/>
                        <a:gd name="T9" fmla="*/ 39 h 114"/>
                        <a:gd name="T10" fmla="*/ 56 w 178"/>
                        <a:gd name="T11" fmla="*/ 42 h 114"/>
                        <a:gd name="T12" fmla="*/ 76 w 178"/>
                        <a:gd name="T13" fmla="*/ 35 h 114"/>
                        <a:gd name="T14" fmla="*/ 90 w 178"/>
                        <a:gd name="T15" fmla="*/ 13 h 114"/>
                        <a:gd name="T16" fmla="*/ 111 w 178"/>
                        <a:gd name="T17" fmla="*/ 4 h 114"/>
                        <a:gd name="T18" fmla="*/ 146 w 178"/>
                        <a:gd name="T19" fmla="*/ 9 h 114"/>
                        <a:gd name="T20" fmla="*/ 171 w 178"/>
                        <a:gd name="T21" fmla="*/ 0 h 114"/>
                        <a:gd name="T22" fmla="*/ 178 w 178"/>
                        <a:gd name="T23" fmla="*/ 17 h 114"/>
                        <a:gd name="T24" fmla="*/ 171 w 178"/>
                        <a:gd name="T25" fmla="*/ 33 h 114"/>
                        <a:gd name="T26" fmla="*/ 140 w 178"/>
                        <a:gd name="T27" fmla="*/ 42 h 114"/>
                        <a:gd name="T28" fmla="*/ 120 w 178"/>
                        <a:gd name="T29" fmla="*/ 40 h 114"/>
                        <a:gd name="T30" fmla="*/ 108 w 178"/>
                        <a:gd name="T31" fmla="*/ 57 h 114"/>
                        <a:gd name="T32" fmla="*/ 97 w 178"/>
                        <a:gd name="T33" fmla="*/ 79 h 114"/>
                        <a:gd name="T34" fmla="*/ 72 w 178"/>
                        <a:gd name="T35" fmla="*/ 81 h 114"/>
                        <a:gd name="T36" fmla="*/ 59 w 178"/>
                        <a:gd name="T37" fmla="*/ 79 h 114"/>
                        <a:gd name="T38" fmla="*/ 47 w 178"/>
                        <a:gd name="T39" fmla="*/ 88 h 114"/>
                        <a:gd name="T40" fmla="*/ 41 w 178"/>
                        <a:gd name="T41" fmla="*/ 99 h 114"/>
                        <a:gd name="T42" fmla="*/ 23 w 178"/>
                        <a:gd name="T43" fmla="*/ 114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114"/>
                        <a:gd name="T68" fmla="*/ 178 w 178"/>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114">
                          <a:moveTo>
                            <a:pt x="23" y="114"/>
                          </a:moveTo>
                          <a:lnTo>
                            <a:pt x="11" y="108"/>
                          </a:lnTo>
                          <a:lnTo>
                            <a:pt x="0" y="79"/>
                          </a:lnTo>
                          <a:lnTo>
                            <a:pt x="11" y="51"/>
                          </a:lnTo>
                          <a:lnTo>
                            <a:pt x="27" y="39"/>
                          </a:lnTo>
                          <a:lnTo>
                            <a:pt x="56" y="42"/>
                          </a:lnTo>
                          <a:lnTo>
                            <a:pt x="76" y="35"/>
                          </a:lnTo>
                          <a:lnTo>
                            <a:pt x="90" y="13"/>
                          </a:lnTo>
                          <a:lnTo>
                            <a:pt x="111" y="4"/>
                          </a:lnTo>
                          <a:lnTo>
                            <a:pt x="146" y="9"/>
                          </a:lnTo>
                          <a:lnTo>
                            <a:pt x="171" y="0"/>
                          </a:lnTo>
                          <a:lnTo>
                            <a:pt x="178" y="17"/>
                          </a:lnTo>
                          <a:lnTo>
                            <a:pt x="171" y="33"/>
                          </a:lnTo>
                          <a:lnTo>
                            <a:pt x="140" y="42"/>
                          </a:lnTo>
                          <a:lnTo>
                            <a:pt x="120" y="40"/>
                          </a:lnTo>
                          <a:lnTo>
                            <a:pt x="108" y="57"/>
                          </a:lnTo>
                          <a:lnTo>
                            <a:pt x="97" y="79"/>
                          </a:lnTo>
                          <a:lnTo>
                            <a:pt x="72" y="81"/>
                          </a:lnTo>
                          <a:lnTo>
                            <a:pt x="59" y="79"/>
                          </a:lnTo>
                          <a:lnTo>
                            <a:pt x="47" y="88"/>
                          </a:lnTo>
                          <a:lnTo>
                            <a:pt x="41" y="99"/>
                          </a:lnTo>
                          <a:lnTo>
                            <a:pt x="23" y="11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9"/>
                    <p:cNvSpPr>
                      <a:spLocks/>
                    </p:cNvSpPr>
                    <p:nvPr/>
                  </p:nvSpPr>
                  <p:spPr bwMode="auto">
                    <a:xfrm>
                      <a:off x="1630" y="1154"/>
                      <a:ext cx="161" cy="138"/>
                    </a:xfrm>
                    <a:custGeom>
                      <a:avLst/>
                      <a:gdLst>
                        <a:gd name="T0" fmla="*/ 31 w 161"/>
                        <a:gd name="T1" fmla="*/ 138 h 138"/>
                        <a:gd name="T2" fmla="*/ 16 w 161"/>
                        <a:gd name="T3" fmla="*/ 133 h 138"/>
                        <a:gd name="T4" fmla="*/ 0 w 161"/>
                        <a:gd name="T5" fmla="*/ 109 h 138"/>
                        <a:gd name="T6" fmla="*/ 5 w 161"/>
                        <a:gd name="T7" fmla="*/ 78 h 138"/>
                        <a:gd name="T8" fmla="*/ 16 w 161"/>
                        <a:gd name="T9" fmla="*/ 65 h 138"/>
                        <a:gd name="T10" fmla="*/ 43 w 161"/>
                        <a:gd name="T11" fmla="*/ 62 h 138"/>
                        <a:gd name="T12" fmla="*/ 65 w 161"/>
                        <a:gd name="T13" fmla="*/ 51 h 138"/>
                        <a:gd name="T14" fmla="*/ 72 w 161"/>
                        <a:gd name="T15" fmla="*/ 25 h 138"/>
                        <a:gd name="T16" fmla="*/ 92 w 161"/>
                        <a:gd name="T17" fmla="*/ 15 h 138"/>
                        <a:gd name="T18" fmla="*/ 127 w 161"/>
                        <a:gd name="T19" fmla="*/ 13 h 138"/>
                        <a:gd name="T20" fmla="*/ 148 w 161"/>
                        <a:gd name="T21" fmla="*/ 0 h 138"/>
                        <a:gd name="T22" fmla="*/ 161 w 161"/>
                        <a:gd name="T23" fmla="*/ 13 h 138"/>
                        <a:gd name="T24" fmla="*/ 156 w 161"/>
                        <a:gd name="T25" fmla="*/ 25 h 138"/>
                        <a:gd name="T26" fmla="*/ 128 w 161"/>
                        <a:gd name="T27" fmla="*/ 44 h 138"/>
                        <a:gd name="T28" fmla="*/ 107 w 161"/>
                        <a:gd name="T29" fmla="*/ 49 h 138"/>
                        <a:gd name="T30" fmla="*/ 99 w 161"/>
                        <a:gd name="T31" fmla="*/ 65 h 138"/>
                        <a:gd name="T32" fmla="*/ 94 w 161"/>
                        <a:gd name="T33" fmla="*/ 91 h 138"/>
                        <a:gd name="T34" fmla="*/ 69 w 161"/>
                        <a:gd name="T35" fmla="*/ 98 h 138"/>
                        <a:gd name="T36" fmla="*/ 54 w 161"/>
                        <a:gd name="T37" fmla="*/ 94 h 138"/>
                        <a:gd name="T38" fmla="*/ 45 w 161"/>
                        <a:gd name="T39" fmla="*/ 105 h 138"/>
                        <a:gd name="T40" fmla="*/ 40 w 161"/>
                        <a:gd name="T41" fmla="*/ 123 h 138"/>
                        <a:gd name="T42" fmla="*/ 31 w 161"/>
                        <a:gd name="T43" fmla="*/ 138 h 1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138"/>
                        <a:gd name="T68" fmla="*/ 161 w 161"/>
                        <a:gd name="T69" fmla="*/ 138 h 1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138">
                          <a:moveTo>
                            <a:pt x="31" y="138"/>
                          </a:moveTo>
                          <a:lnTo>
                            <a:pt x="16" y="133"/>
                          </a:lnTo>
                          <a:lnTo>
                            <a:pt x="0" y="109"/>
                          </a:lnTo>
                          <a:lnTo>
                            <a:pt x="5" y="78"/>
                          </a:lnTo>
                          <a:lnTo>
                            <a:pt x="16" y="65"/>
                          </a:lnTo>
                          <a:lnTo>
                            <a:pt x="43" y="62"/>
                          </a:lnTo>
                          <a:lnTo>
                            <a:pt x="65" y="51"/>
                          </a:lnTo>
                          <a:lnTo>
                            <a:pt x="72" y="25"/>
                          </a:lnTo>
                          <a:lnTo>
                            <a:pt x="92" y="15"/>
                          </a:lnTo>
                          <a:lnTo>
                            <a:pt x="127" y="13"/>
                          </a:lnTo>
                          <a:lnTo>
                            <a:pt x="148" y="0"/>
                          </a:lnTo>
                          <a:lnTo>
                            <a:pt x="161" y="13"/>
                          </a:lnTo>
                          <a:lnTo>
                            <a:pt x="156" y="25"/>
                          </a:lnTo>
                          <a:lnTo>
                            <a:pt x="128" y="44"/>
                          </a:lnTo>
                          <a:lnTo>
                            <a:pt x="107" y="49"/>
                          </a:lnTo>
                          <a:lnTo>
                            <a:pt x="99" y="65"/>
                          </a:lnTo>
                          <a:lnTo>
                            <a:pt x="94" y="91"/>
                          </a:lnTo>
                          <a:lnTo>
                            <a:pt x="69" y="98"/>
                          </a:lnTo>
                          <a:lnTo>
                            <a:pt x="54" y="94"/>
                          </a:lnTo>
                          <a:lnTo>
                            <a:pt x="45" y="105"/>
                          </a:lnTo>
                          <a:lnTo>
                            <a:pt x="40" y="123"/>
                          </a:lnTo>
                          <a:lnTo>
                            <a:pt x="31" y="1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20"/>
                    <p:cNvSpPr>
                      <a:spLocks/>
                    </p:cNvSpPr>
                    <p:nvPr/>
                  </p:nvSpPr>
                  <p:spPr bwMode="auto">
                    <a:xfrm>
                      <a:off x="1590" y="1104"/>
                      <a:ext cx="123" cy="174"/>
                    </a:xfrm>
                    <a:custGeom>
                      <a:avLst/>
                      <a:gdLst>
                        <a:gd name="T0" fmla="*/ 48 w 123"/>
                        <a:gd name="T1" fmla="*/ 172 h 174"/>
                        <a:gd name="T2" fmla="*/ 31 w 123"/>
                        <a:gd name="T3" fmla="*/ 174 h 174"/>
                        <a:gd name="T4" fmla="*/ 9 w 123"/>
                        <a:gd name="T5" fmla="*/ 158 h 174"/>
                        <a:gd name="T6" fmla="*/ 0 w 123"/>
                        <a:gd name="T7" fmla="*/ 131 h 174"/>
                        <a:gd name="T8" fmla="*/ 4 w 123"/>
                        <a:gd name="T9" fmla="*/ 113 h 174"/>
                        <a:gd name="T10" fmla="*/ 29 w 123"/>
                        <a:gd name="T11" fmla="*/ 97 h 174"/>
                        <a:gd name="T12" fmla="*/ 46 w 123"/>
                        <a:gd name="T13" fmla="*/ 79 h 174"/>
                        <a:gd name="T14" fmla="*/ 46 w 123"/>
                        <a:gd name="T15" fmla="*/ 52 h 174"/>
                        <a:gd name="T16" fmla="*/ 59 w 123"/>
                        <a:gd name="T17" fmla="*/ 39 h 174"/>
                        <a:gd name="T18" fmla="*/ 90 w 123"/>
                        <a:gd name="T19" fmla="*/ 22 h 174"/>
                        <a:gd name="T20" fmla="*/ 106 w 123"/>
                        <a:gd name="T21" fmla="*/ 0 h 174"/>
                        <a:gd name="T22" fmla="*/ 121 w 123"/>
                        <a:gd name="T23" fmla="*/ 7 h 174"/>
                        <a:gd name="T24" fmla="*/ 123 w 123"/>
                        <a:gd name="T25" fmla="*/ 22 h 174"/>
                        <a:gd name="T26" fmla="*/ 105 w 123"/>
                        <a:gd name="T27" fmla="*/ 47 h 174"/>
                        <a:gd name="T28" fmla="*/ 84 w 123"/>
                        <a:gd name="T29" fmla="*/ 61 h 174"/>
                        <a:gd name="T30" fmla="*/ 86 w 123"/>
                        <a:gd name="T31" fmla="*/ 81 h 174"/>
                        <a:gd name="T32" fmla="*/ 90 w 123"/>
                        <a:gd name="T33" fmla="*/ 104 h 174"/>
                        <a:gd name="T34" fmla="*/ 68 w 123"/>
                        <a:gd name="T35" fmla="*/ 118 h 174"/>
                        <a:gd name="T36" fmla="*/ 59 w 123"/>
                        <a:gd name="T37" fmla="*/ 124 h 174"/>
                        <a:gd name="T38" fmla="*/ 51 w 123"/>
                        <a:gd name="T39" fmla="*/ 138 h 174"/>
                        <a:gd name="T40" fmla="*/ 50 w 123"/>
                        <a:gd name="T41" fmla="*/ 152 h 174"/>
                        <a:gd name="T42" fmla="*/ 48 w 123"/>
                        <a:gd name="T43" fmla="*/ 172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74"/>
                        <a:gd name="T68" fmla="*/ 123 w 123"/>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74">
                          <a:moveTo>
                            <a:pt x="48" y="172"/>
                          </a:moveTo>
                          <a:lnTo>
                            <a:pt x="31" y="174"/>
                          </a:lnTo>
                          <a:lnTo>
                            <a:pt x="9" y="158"/>
                          </a:lnTo>
                          <a:lnTo>
                            <a:pt x="0" y="131"/>
                          </a:lnTo>
                          <a:lnTo>
                            <a:pt x="4" y="113"/>
                          </a:lnTo>
                          <a:lnTo>
                            <a:pt x="29" y="97"/>
                          </a:lnTo>
                          <a:lnTo>
                            <a:pt x="46" y="79"/>
                          </a:lnTo>
                          <a:lnTo>
                            <a:pt x="46" y="52"/>
                          </a:lnTo>
                          <a:lnTo>
                            <a:pt x="59" y="39"/>
                          </a:lnTo>
                          <a:lnTo>
                            <a:pt x="90" y="22"/>
                          </a:lnTo>
                          <a:lnTo>
                            <a:pt x="106" y="0"/>
                          </a:lnTo>
                          <a:lnTo>
                            <a:pt x="121" y="7"/>
                          </a:lnTo>
                          <a:lnTo>
                            <a:pt x="123" y="22"/>
                          </a:lnTo>
                          <a:lnTo>
                            <a:pt x="105" y="47"/>
                          </a:lnTo>
                          <a:lnTo>
                            <a:pt x="84" y="61"/>
                          </a:lnTo>
                          <a:lnTo>
                            <a:pt x="86" y="81"/>
                          </a:lnTo>
                          <a:lnTo>
                            <a:pt x="90" y="104"/>
                          </a:lnTo>
                          <a:lnTo>
                            <a:pt x="68" y="118"/>
                          </a:lnTo>
                          <a:lnTo>
                            <a:pt x="59" y="124"/>
                          </a:lnTo>
                          <a:lnTo>
                            <a:pt x="51" y="138"/>
                          </a:lnTo>
                          <a:lnTo>
                            <a:pt x="50" y="152"/>
                          </a:lnTo>
                          <a:lnTo>
                            <a:pt x="48"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1" name="Group 21"/>
                <p:cNvGrpSpPr>
                  <a:grpSpLocks/>
                </p:cNvGrpSpPr>
                <p:nvPr/>
              </p:nvGrpSpPr>
              <p:grpSpPr bwMode="auto">
                <a:xfrm rot="4286940" flipH="1">
                  <a:off x="1038" y="766"/>
                  <a:ext cx="141" cy="50"/>
                  <a:chOff x="4032" y="2811"/>
                  <a:chExt cx="417" cy="635"/>
                </a:xfrm>
              </p:grpSpPr>
              <p:sp>
                <p:nvSpPr>
                  <p:cNvPr id="105" name="Oval 22"/>
                  <p:cNvSpPr>
                    <a:spLocks noChangeArrowheads="1"/>
                  </p:cNvSpPr>
                  <p:nvPr/>
                </p:nvSpPr>
                <p:spPr bwMode="auto">
                  <a:xfrm>
                    <a:off x="4032" y="2811"/>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106" name="Oval 23"/>
                  <p:cNvSpPr>
                    <a:spLocks noChangeArrowheads="1"/>
                  </p:cNvSpPr>
                  <p:nvPr/>
                </p:nvSpPr>
                <p:spPr bwMode="auto">
                  <a:xfrm>
                    <a:off x="4080" y="2923"/>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102" name="Group 24"/>
                <p:cNvGrpSpPr>
                  <a:grpSpLocks/>
                </p:cNvGrpSpPr>
                <p:nvPr/>
              </p:nvGrpSpPr>
              <p:grpSpPr bwMode="auto">
                <a:xfrm rot="4286940" flipH="1">
                  <a:off x="962" y="766"/>
                  <a:ext cx="141" cy="50"/>
                  <a:chOff x="4032" y="2811"/>
                  <a:chExt cx="417" cy="635"/>
                </a:xfrm>
              </p:grpSpPr>
              <p:sp>
                <p:nvSpPr>
                  <p:cNvPr id="103" name="Oval 25"/>
                  <p:cNvSpPr>
                    <a:spLocks noChangeArrowheads="1"/>
                  </p:cNvSpPr>
                  <p:nvPr/>
                </p:nvSpPr>
                <p:spPr bwMode="auto">
                  <a:xfrm>
                    <a:off x="4032" y="2811"/>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104" name="Oval 26"/>
                  <p:cNvSpPr>
                    <a:spLocks noChangeArrowheads="1"/>
                  </p:cNvSpPr>
                  <p:nvPr/>
                </p:nvSpPr>
                <p:spPr bwMode="auto">
                  <a:xfrm>
                    <a:off x="4080" y="2924"/>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sp>
            <p:nvSpPr>
              <p:cNvPr id="99" name="Oval 27"/>
              <p:cNvSpPr>
                <a:spLocks noChangeArrowheads="1"/>
              </p:cNvSpPr>
              <p:nvPr/>
            </p:nvSpPr>
            <p:spPr bwMode="auto">
              <a:xfrm>
                <a:off x="1098" y="1008"/>
                <a:ext cx="198" cy="74"/>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i="0"/>
              </a:p>
            </p:txBody>
          </p:sp>
        </p:grpSp>
        <p:sp>
          <p:nvSpPr>
            <p:cNvPr id="96" name="Freeform 28"/>
            <p:cNvSpPr>
              <a:spLocks noChangeAspect="1"/>
            </p:cNvSpPr>
            <p:nvPr/>
          </p:nvSpPr>
          <p:spPr bwMode="auto">
            <a:xfrm>
              <a:off x="1153" y="2448"/>
              <a:ext cx="446" cy="375"/>
            </a:xfrm>
            <a:custGeom>
              <a:avLst/>
              <a:gdLst>
                <a:gd name="T0" fmla="*/ 194 w 446"/>
                <a:gd name="T1" fmla="*/ 93 h 375"/>
                <a:gd name="T2" fmla="*/ 183 w 446"/>
                <a:gd name="T3" fmla="*/ 57 h 375"/>
                <a:gd name="T4" fmla="*/ 164 w 446"/>
                <a:gd name="T5" fmla="*/ 22 h 375"/>
                <a:gd name="T6" fmla="*/ 131 w 446"/>
                <a:gd name="T7" fmla="*/ 0 h 375"/>
                <a:gd name="T8" fmla="*/ 93 w 446"/>
                <a:gd name="T9" fmla="*/ 0 h 375"/>
                <a:gd name="T10" fmla="*/ 54 w 446"/>
                <a:gd name="T11" fmla="*/ 13 h 375"/>
                <a:gd name="T12" fmla="*/ 2 w 446"/>
                <a:gd name="T13" fmla="*/ 57 h 375"/>
                <a:gd name="T14" fmla="*/ 0 w 446"/>
                <a:gd name="T15" fmla="*/ 79 h 375"/>
                <a:gd name="T16" fmla="*/ 16 w 446"/>
                <a:gd name="T17" fmla="*/ 115 h 375"/>
                <a:gd name="T18" fmla="*/ 68 w 446"/>
                <a:gd name="T19" fmla="*/ 159 h 375"/>
                <a:gd name="T20" fmla="*/ 68 w 446"/>
                <a:gd name="T21" fmla="*/ 177 h 375"/>
                <a:gd name="T22" fmla="*/ 46 w 446"/>
                <a:gd name="T23" fmla="*/ 203 h 375"/>
                <a:gd name="T24" fmla="*/ 49 w 446"/>
                <a:gd name="T25" fmla="*/ 225 h 375"/>
                <a:gd name="T26" fmla="*/ 63 w 446"/>
                <a:gd name="T27" fmla="*/ 234 h 375"/>
                <a:gd name="T28" fmla="*/ 80 w 446"/>
                <a:gd name="T29" fmla="*/ 243 h 375"/>
                <a:gd name="T30" fmla="*/ 80 w 446"/>
                <a:gd name="T31" fmla="*/ 265 h 375"/>
                <a:gd name="T32" fmla="*/ 52 w 446"/>
                <a:gd name="T33" fmla="*/ 305 h 375"/>
                <a:gd name="T34" fmla="*/ 54 w 446"/>
                <a:gd name="T35" fmla="*/ 322 h 375"/>
                <a:gd name="T36" fmla="*/ 82 w 446"/>
                <a:gd name="T37" fmla="*/ 344 h 375"/>
                <a:gd name="T38" fmla="*/ 123 w 446"/>
                <a:gd name="T39" fmla="*/ 327 h 375"/>
                <a:gd name="T40" fmla="*/ 142 w 446"/>
                <a:gd name="T41" fmla="*/ 331 h 375"/>
                <a:gd name="T42" fmla="*/ 189 w 446"/>
                <a:gd name="T43" fmla="*/ 340 h 375"/>
                <a:gd name="T44" fmla="*/ 232 w 446"/>
                <a:gd name="T45" fmla="*/ 366 h 375"/>
                <a:gd name="T46" fmla="*/ 259 w 446"/>
                <a:gd name="T47" fmla="*/ 375 h 375"/>
                <a:gd name="T48" fmla="*/ 355 w 446"/>
                <a:gd name="T49" fmla="*/ 356 h 375"/>
                <a:gd name="T50" fmla="*/ 446 w 446"/>
                <a:gd name="T51" fmla="*/ 273 h 375"/>
                <a:gd name="T52" fmla="*/ 408 w 446"/>
                <a:gd name="T53" fmla="*/ 349 h 375"/>
                <a:gd name="T54" fmla="*/ 325 w 446"/>
                <a:gd name="T55" fmla="*/ 364 h 375"/>
                <a:gd name="T56" fmla="*/ 431 w 446"/>
                <a:gd name="T57" fmla="*/ 303 h 375"/>
                <a:gd name="T58" fmla="*/ 393 w 446"/>
                <a:gd name="T59" fmla="*/ 273 h 375"/>
                <a:gd name="T60" fmla="*/ 281 w 446"/>
                <a:gd name="T61" fmla="*/ 260 h 375"/>
                <a:gd name="T62" fmla="*/ 197 w 446"/>
                <a:gd name="T63" fmla="*/ 247 h 375"/>
                <a:gd name="T64" fmla="*/ 153 w 446"/>
                <a:gd name="T65" fmla="*/ 238 h 375"/>
                <a:gd name="T66" fmla="*/ 161 w 446"/>
                <a:gd name="T67" fmla="*/ 221 h 375"/>
                <a:gd name="T68" fmla="*/ 186 w 446"/>
                <a:gd name="T69" fmla="*/ 199 h 375"/>
                <a:gd name="T70" fmla="*/ 180 w 446"/>
                <a:gd name="T71" fmla="*/ 172 h 375"/>
                <a:gd name="T72" fmla="*/ 156 w 446"/>
                <a:gd name="T73" fmla="*/ 146 h 375"/>
                <a:gd name="T74" fmla="*/ 156 w 446"/>
                <a:gd name="T75" fmla="*/ 124 h 375"/>
                <a:gd name="T76" fmla="*/ 169 w 446"/>
                <a:gd name="T77" fmla="*/ 75 h 375"/>
                <a:gd name="T78" fmla="*/ 147 w 446"/>
                <a:gd name="T79" fmla="*/ 167 h 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6"/>
                <a:gd name="T121" fmla="*/ 0 h 375"/>
                <a:gd name="T122" fmla="*/ 446 w 446"/>
                <a:gd name="T123" fmla="*/ 375 h 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6" h="375">
                  <a:moveTo>
                    <a:pt x="194" y="93"/>
                  </a:moveTo>
                  <a:lnTo>
                    <a:pt x="183" y="57"/>
                  </a:lnTo>
                  <a:lnTo>
                    <a:pt x="164" y="22"/>
                  </a:lnTo>
                  <a:lnTo>
                    <a:pt x="131" y="0"/>
                  </a:lnTo>
                  <a:lnTo>
                    <a:pt x="93" y="0"/>
                  </a:lnTo>
                  <a:lnTo>
                    <a:pt x="54" y="13"/>
                  </a:lnTo>
                  <a:lnTo>
                    <a:pt x="2" y="57"/>
                  </a:lnTo>
                  <a:lnTo>
                    <a:pt x="0" y="79"/>
                  </a:lnTo>
                  <a:lnTo>
                    <a:pt x="16" y="115"/>
                  </a:lnTo>
                  <a:lnTo>
                    <a:pt x="68" y="159"/>
                  </a:lnTo>
                  <a:lnTo>
                    <a:pt x="68" y="177"/>
                  </a:lnTo>
                  <a:lnTo>
                    <a:pt x="46" y="203"/>
                  </a:lnTo>
                  <a:lnTo>
                    <a:pt x="49" y="225"/>
                  </a:lnTo>
                  <a:lnTo>
                    <a:pt x="63" y="234"/>
                  </a:lnTo>
                  <a:lnTo>
                    <a:pt x="80" y="243"/>
                  </a:lnTo>
                  <a:lnTo>
                    <a:pt x="80" y="265"/>
                  </a:lnTo>
                  <a:lnTo>
                    <a:pt x="52" y="305"/>
                  </a:lnTo>
                  <a:lnTo>
                    <a:pt x="54" y="322"/>
                  </a:lnTo>
                  <a:lnTo>
                    <a:pt x="82" y="344"/>
                  </a:lnTo>
                  <a:lnTo>
                    <a:pt x="123" y="327"/>
                  </a:lnTo>
                  <a:lnTo>
                    <a:pt x="142" y="331"/>
                  </a:lnTo>
                  <a:lnTo>
                    <a:pt x="189" y="340"/>
                  </a:lnTo>
                  <a:lnTo>
                    <a:pt x="232" y="366"/>
                  </a:lnTo>
                  <a:lnTo>
                    <a:pt x="259" y="375"/>
                  </a:lnTo>
                  <a:lnTo>
                    <a:pt x="355" y="356"/>
                  </a:lnTo>
                  <a:lnTo>
                    <a:pt x="446" y="273"/>
                  </a:lnTo>
                  <a:lnTo>
                    <a:pt x="408" y="349"/>
                  </a:lnTo>
                  <a:lnTo>
                    <a:pt x="325" y="364"/>
                  </a:lnTo>
                  <a:lnTo>
                    <a:pt x="431" y="303"/>
                  </a:lnTo>
                  <a:lnTo>
                    <a:pt x="393" y="273"/>
                  </a:lnTo>
                  <a:lnTo>
                    <a:pt x="281" y="260"/>
                  </a:lnTo>
                  <a:lnTo>
                    <a:pt x="197" y="247"/>
                  </a:lnTo>
                  <a:lnTo>
                    <a:pt x="153" y="238"/>
                  </a:lnTo>
                  <a:lnTo>
                    <a:pt x="161" y="221"/>
                  </a:lnTo>
                  <a:lnTo>
                    <a:pt x="186" y="199"/>
                  </a:lnTo>
                  <a:lnTo>
                    <a:pt x="180" y="172"/>
                  </a:lnTo>
                  <a:lnTo>
                    <a:pt x="156" y="146"/>
                  </a:lnTo>
                  <a:lnTo>
                    <a:pt x="156" y="124"/>
                  </a:lnTo>
                  <a:lnTo>
                    <a:pt x="169" y="75"/>
                  </a:lnTo>
                  <a:lnTo>
                    <a:pt x="147" y="16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29"/>
            <p:cNvSpPr>
              <a:spLocks/>
            </p:cNvSpPr>
            <p:nvPr/>
          </p:nvSpPr>
          <p:spPr bwMode="auto">
            <a:xfrm>
              <a:off x="1440" y="2304"/>
              <a:ext cx="470" cy="320"/>
            </a:xfrm>
            <a:custGeom>
              <a:avLst/>
              <a:gdLst>
                <a:gd name="T0" fmla="*/ 88 w 470"/>
                <a:gd name="T1" fmla="*/ 0 h 320"/>
                <a:gd name="T2" fmla="*/ 48 w 470"/>
                <a:gd name="T3" fmla="*/ 9 h 320"/>
                <a:gd name="T4" fmla="*/ 13 w 470"/>
                <a:gd name="T5" fmla="*/ 77 h 320"/>
                <a:gd name="T6" fmla="*/ 0 w 470"/>
                <a:gd name="T7" fmla="*/ 133 h 320"/>
                <a:gd name="T8" fmla="*/ 8 w 470"/>
                <a:gd name="T9" fmla="*/ 133 h 320"/>
                <a:gd name="T10" fmla="*/ 19 w 470"/>
                <a:gd name="T11" fmla="*/ 124 h 320"/>
                <a:gd name="T12" fmla="*/ 31 w 470"/>
                <a:gd name="T13" fmla="*/ 133 h 320"/>
                <a:gd name="T14" fmla="*/ 25 w 470"/>
                <a:gd name="T15" fmla="*/ 152 h 320"/>
                <a:gd name="T16" fmla="*/ 17 w 470"/>
                <a:gd name="T17" fmla="*/ 181 h 320"/>
                <a:gd name="T18" fmla="*/ 23 w 470"/>
                <a:gd name="T19" fmla="*/ 206 h 320"/>
                <a:gd name="T20" fmla="*/ 35 w 470"/>
                <a:gd name="T21" fmla="*/ 200 h 320"/>
                <a:gd name="T22" fmla="*/ 40 w 470"/>
                <a:gd name="T23" fmla="*/ 220 h 320"/>
                <a:gd name="T24" fmla="*/ 35 w 470"/>
                <a:gd name="T25" fmla="*/ 253 h 320"/>
                <a:gd name="T26" fmla="*/ 40 w 470"/>
                <a:gd name="T27" fmla="*/ 301 h 320"/>
                <a:gd name="T28" fmla="*/ 48 w 470"/>
                <a:gd name="T29" fmla="*/ 320 h 320"/>
                <a:gd name="T30" fmla="*/ 65 w 470"/>
                <a:gd name="T31" fmla="*/ 320 h 320"/>
                <a:gd name="T32" fmla="*/ 88 w 470"/>
                <a:gd name="T33" fmla="*/ 306 h 320"/>
                <a:gd name="T34" fmla="*/ 103 w 470"/>
                <a:gd name="T35" fmla="*/ 301 h 320"/>
                <a:gd name="T36" fmla="*/ 111 w 470"/>
                <a:gd name="T37" fmla="*/ 291 h 320"/>
                <a:gd name="T38" fmla="*/ 132 w 470"/>
                <a:gd name="T39" fmla="*/ 282 h 320"/>
                <a:gd name="T40" fmla="*/ 178 w 470"/>
                <a:gd name="T41" fmla="*/ 291 h 320"/>
                <a:gd name="T42" fmla="*/ 195 w 470"/>
                <a:gd name="T43" fmla="*/ 301 h 320"/>
                <a:gd name="T44" fmla="*/ 204 w 470"/>
                <a:gd name="T45" fmla="*/ 277 h 320"/>
                <a:gd name="T46" fmla="*/ 394 w 470"/>
                <a:gd name="T47" fmla="*/ 264 h 320"/>
                <a:gd name="T48" fmla="*/ 470 w 470"/>
                <a:gd name="T49" fmla="*/ 219 h 320"/>
                <a:gd name="T50" fmla="*/ 341 w 470"/>
                <a:gd name="T51" fmla="*/ 205 h 320"/>
                <a:gd name="T52" fmla="*/ 265 w 470"/>
                <a:gd name="T53" fmla="*/ 205 h 320"/>
                <a:gd name="T54" fmla="*/ 197 w 470"/>
                <a:gd name="T55" fmla="*/ 205 h 320"/>
                <a:gd name="T56" fmla="*/ 181 w 470"/>
                <a:gd name="T57" fmla="*/ 177 h 320"/>
                <a:gd name="T58" fmla="*/ 135 w 470"/>
                <a:gd name="T59" fmla="*/ 177 h 320"/>
                <a:gd name="T60" fmla="*/ 120 w 470"/>
                <a:gd name="T61" fmla="*/ 172 h 320"/>
                <a:gd name="T62" fmla="*/ 101 w 470"/>
                <a:gd name="T63" fmla="*/ 162 h 320"/>
                <a:gd name="T64" fmla="*/ 94 w 470"/>
                <a:gd name="T65" fmla="*/ 143 h 320"/>
                <a:gd name="T66" fmla="*/ 97 w 470"/>
                <a:gd name="T67" fmla="*/ 124 h 320"/>
                <a:gd name="T68" fmla="*/ 93 w 470"/>
                <a:gd name="T69" fmla="*/ 106 h 320"/>
                <a:gd name="T70" fmla="*/ 84 w 470"/>
                <a:gd name="T71" fmla="*/ 91 h 320"/>
                <a:gd name="T72" fmla="*/ 90 w 470"/>
                <a:gd name="T73" fmla="*/ 67 h 320"/>
                <a:gd name="T74" fmla="*/ 107 w 470"/>
                <a:gd name="T75" fmla="*/ 52 h 320"/>
                <a:gd name="T76" fmla="*/ 105 w 470"/>
                <a:gd name="T77" fmla="*/ 29 h 320"/>
                <a:gd name="T78" fmla="*/ 88 w 470"/>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0"/>
                <a:gd name="T121" fmla="*/ 0 h 320"/>
                <a:gd name="T122" fmla="*/ 470 w 470"/>
                <a:gd name="T123" fmla="*/ 320 h 3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0" h="320">
                  <a:moveTo>
                    <a:pt x="88" y="0"/>
                  </a:moveTo>
                  <a:lnTo>
                    <a:pt x="48" y="9"/>
                  </a:lnTo>
                  <a:lnTo>
                    <a:pt x="13" y="77"/>
                  </a:lnTo>
                  <a:lnTo>
                    <a:pt x="0" y="133"/>
                  </a:lnTo>
                  <a:lnTo>
                    <a:pt x="8" y="133"/>
                  </a:lnTo>
                  <a:lnTo>
                    <a:pt x="19" y="124"/>
                  </a:lnTo>
                  <a:lnTo>
                    <a:pt x="31" y="133"/>
                  </a:lnTo>
                  <a:lnTo>
                    <a:pt x="25" y="152"/>
                  </a:lnTo>
                  <a:lnTo>
                    <a:pt x="17" y="181"/>
                  </a:lnTo>
                  <a:lnTo>
                    <a:pt x="23" y="206"/>
                  </a:lnTo>
                  <a:lnTo>
                    <a:pt x="35" y="200"/>
                  </a:lnTo>
                  <a:lnTo>
                    <a:pt x="40" y="220"/>
                  </a:lnTo>
                  <a:lnTo>
                    <a:pt x="35" y="253"/>
                  </a:lnTo>
                  <a:lnTo>
                    <a:pt x="40" y="301"/>
                  </a:lnTo>
                  <a:lnTo>
                    <a:pt x="48" y="320"/>
                  </a:lnTo>
                  <a:lnTo>
                    <a:pt x="65" y="320"/>
                  </a:lnTo>
                  <a:lnTo>
                    <a:pt x="88" y="306"/>
                  </a:lnTo>
                  <a:lnTo>
                    <a:pt x="103" y="301"/>
                  </a:lnTo>
                  <a:lnTo>
                    <a:pt x="111" y="291"/>
                  </a:lnTo>
                  <a:lnTo>
                    <a:pt x="132" y="282"/>
                  </a:lnTo>
                  <a:lnTo>
                    <a:pt x="178" y="291"/>
                  </a:lnTo>
                  <a:lnTo>
                    <a:pt x="195" y="301"/>
                  </a:lnTo>
                  <a:lnTo>
                    <a:pt x="204" y="277"/>
                  </a:lnTo>
                  <a:lnTo>
                    <a:pt x="394" y="264"/>
                  </a:lnTo>
                  <a:lnTo>
                    <a:pt x="470" y="219"/>
                  </a:lnTo>
                  <a:lnTo>
                    <a:pt x="341" y="205"/>
                  </a:lnTo>
                  <a:lnTo>
                    <a:pt x="265" y="205"/>
                  </a:lnTo>
                  <a:lnTo>
                    <a:pt x="197" y="205"/>
                  </a:lnTo>
                  <a:lnTo>
                    <a:pt x="181" y="177"/>
                  </a:lnTo>
                  <a:lnTo>
                    <a:pt x="135" y="177"/>
                  </a:lnTo>
                  <a:lnTo>
                    <a:pt x="120" y="172"/>
                  </a:lnTo>
                  <a:lnTo>
                    <a:pt x="101" y="162"/>
                  </a:lnTo>
                  <a:lnTo>
                    <a:pt x="94" y="143"/>
                  </a:lnTo>
                  <a:lnTo>
                    <a:pt x="97" y="124"/>
                  </a:lnTo>
                  <a:lnTo>
                    <a:pt x="93" y="106"/>
                  </a:lnTo>
                  <a:lnTo>
                    <a:pt x="84" y="91"/>
                  </a:lnTo>
                  <a:lnTo>
                    <a:pt x="90" y="67"/>
                  </a:lnTo>
                  <a:lnTo>
                    <a:pt x="107" y="52"/>
                  </a:lnTo>
                  <a:lnTo>
                    <a:pt x="105" y="29"/>
                  </a:lnTo>
                  <a:lnTo>
                    <a:pt x="8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4" name="Line 44"/>
          <p:cNvSpPr>
            <a:spLocks noChangeShapeType="1"/>
          </p:cNvSpPr>
          <p:nvPr/>
        </p:nvSpPr>
        <p:spPr bwMode="auto">
          <a:xfrm>
            <a:off x="4419600" y="3124200"/>
            <a:ext cx="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46"/>
          <p:cNvSpPr>
            <a:spLocks noChangeShapeType="1"/>
          </p:cNvSpPr>
          <p:nvPr/>
        </p:nvSpPr>
        <p:spPr bwMode="auto">
          <a:xfrm>
            <a:off x="4419600" y="3124200"/>
            <a:ext cx="32004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48"/>
          <p:cNvSpPr>
            <a:spLocks noChangeShapeType="1"/>
          </p:cNvSpPr>
          <p:nvPr/>
        </p:nvSpPr>
        <p:spPr bwMode="auto">
          <a:xfrm flipH="1">
            <a:off x="1447800" y="3124200"/>
            <a:ext cx="29718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 name="Group 3"/>
          <p:cNvGrpSpPr/>
          <p:nvPr/>
        </p:nvGrpSpPr>
        <p:grpSpPr>
          <a:xfrm>
            <a:off x="457200" y="3581400"/>
            <a:ext cx="8229600" cy="3048000"/>
            <a:chOff x="457200" y="3581400"/>
            <a:chExt cx="8229600" cy="3048000"/>
          </a:xfrm>
        </p:grpSpPr>
        <p:sp>
          <p:nvSpPr>
            <p:cNvPr id="119" name="AutoShape 32"/>
            <p:cNvSpPr>
              <a:spLocks noChangeArrowheads="1"/>
            </p:cNvSpPr>
            <p:nvPr/>
          </p:nvSpPr>
          <p:spPr bwMode="auto">
            <a:xfrm>
              <a:off x="685800"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154" name="AutoShape 32"/>
            <p:cNvSpPr>
              <a:spLocks noChangeArrowheads="1"/>
            </p:cNvSpPr>
            <p:nvPr/>
          </p:nvSpPr>
          <p:spPr bwMode="auto">
            <a:xfrm>
              <a:off x="3615197"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170" name="AutoShape 32"/>
            <p:cNvSpPr>
              <a:spLocks noChangeArrowheads="1"/>
            </p:cNvSpPr>
            <p:nvPr/>
          </p:nvSpPr>
          <p:spPr bwMode="auto">
            <a:xfrm>
              <a:off x="6853030"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pic>
          <p:nvPicPr>
            <p:cNvPr id="186"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225"/>
              <a:ext cx="2031700" cy="1523775"/>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700" y="4572000"/>
              <a:ext cx="2031700" cy="1523775"/>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100" y="4571775"/>
              <a:ext cx="2031700" cy="1523775"/>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Rectangle 13"/>
          <p:cNvSpPr>
            <a:spLocks noChangeArrowheads="1"/>
          </p:cNvSpPr>
          <p:nvPr/>
        </p:nvSpPr>
        <p:spPr bwMode="auto">
          <a:xfrm>
            <a:off x="5486400" y="1274362"/>
            <a:ext cx="10134600" cy="228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10000"/>
              </a:spcBef>
              <a:buNone/>
            </a:pPr>
            <a:r>
              <a:rPr lang="en-US" altLang="en-US" sz="2400" i="0" dirty="0"/>
              <a:t>You can give your “friend” </a:t>
            </a:r>
            <a:br>
              <a:rPr lang="en-US" altLang="en-US" sz="2400" i="0" dirty="0"/>
            </a:br>
            <a:r>
              <a:rPr lang="en-US" altLang="en-US" sz="2400" i="0" dirty="0"/>
              <a:t>  any instance that is </a:t>
            </a:r>
          </a:p>
          <a:p>
            <a:pPr lvl="1" eaLnBrk="1" hangingPunct="1">
              <a:spcBef>
                <a:spcPct val="10000"/>
              </a:spcBef>
            </a:pPr>
            <a:r>
              <a:rPr lang="en-US" altLang="en-US" sz="2000" i="0" dirty="0"/>
              <a:t> smaller </a:t>
            </a:r>
          </a:p>
          <a:p>
            <a:pPr lvl="1" eaLnBrk="1" hangingPunct="1">
              <a:spcBef>
                <a:spcPct val="10000"/>
              </a:spcBef>
            </a:pPr>
            <a:r>
              <a:rPr lang="en-US" altLang="en-US" sz="2000" i="0" dirty="0"/>
              <a:t> meets the precondition</a:t>
            </a:r>
          </a:p>
          <a:p>
            <a:pPr eaLnBrk="1" hangingPunct="1">
              <a:spcBef>
                <a:spcPct val="10000"/>
              </a:spcBef>
              <a:buNone/>
            </a:pPr>
            <a:r>
              <a:rPr lang="en-US" altLang="en-US" sz="2400" i="0" dirty="0"/>
              <a:t>Trust her to give you </a:t>
            </a:r>
            <a:br>
              <a:rPr lang="en-US" altLang="en-US" sz="2400" i="0" dirty="0"/>
            </a:br>
            <a:r>
              <a:rPr lang="en-US" altLang="en-US" sz="2400" i="0" dirty="0"/>
              <a:t>                         the answer.</a:t>
            </a:r>
          </a:p>
        </p:txBody>
      </p:sp>
    </p:spTree>
    <p:extLst>
      <p:ext uri="{BB962C8B-B14F-4D97-AF65-F5344CB8AC3E}">
        <p14:creationId xmlns:p14="http://schemas.microsoft.com/office/powerpoint/2010/main" val="4235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9">
                                            <p:txEl>
                                              <p:pRg st="0" end="0"/>
                                            </p:txEl>
                                          </p:spTgt>
                                        </p:tgtEl>
                                        <p:attrNameLst>
                                          <p:attrName>style.visibility</p:attrName>
                                        </p:attrNameLst>
                                      </p:cBhvr>
                                      <p:to>
                                        <p:strVal val="visible"/>
                                      </p:to>
                                    </p:set>
                                    <p:anim calcmode="lin" valueType="num">
                                      <p:cBhvr additive="base">
                                        <p:cTn id="13" dur="500" fill="hold"/>
                                        <p:tgtEl>
                                          <p:spTgt spid="189">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9">
                                            <p:txEl>
                                              <p:pRg st="1" end="1"/>
                                            </p:txEl>
                                          </p:spTgt>
                                        </p:tgtEl>
                                        <p:attrNameLst>
                                          <p:attrName>style.visibility</p:attrName>
                                        </p:attrNameLst>
                                      </p:cBhvr>
                                      <p:to>
                                        <p:strVal val="visible"/>
                                      </p:to>
                                    </p:set>
                                    <p:anim calcmode="lin" valueType="num">
                                      <p:cBhvr additive="base">
                                        <p:cTn id="19" dur="500" fill="hold"/>
                                        <p:tgtEl>
                                          <p:spTgt spid="189">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9">
                                            <p:txEl>
                                              <p:pRg st="2" end="2"/>
                                            </p:txEl>
                                          </p:spTgt>
                                        </p:tgtEl>
                                        <p:attrNameLst>
                                          <p:attrName>style.visibility</p:attrName>
                                        </p:attrNameLst>
                                      </p:cBhvr>
                                      <p:to>
                                        <p:strVal val="visible"/>
                                      </p:to>
                                    </p:set>
                                    <p:anim calcmode="lin" valueType="num">
                                      <p:cBhvr additive="base">
                                        <p:cTn id="25" dur="500" fill="hold"/>
                                        <p:tgtEl>
                                          <p:spTgt spid="189">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9">
                                            <p:txEl>
                                              <p:pRg st="3" end="3"/>
                                            </p:txEl>
                                          </p:spTgt>
                                        </p:tgtEl>
                                        <p:attrNameLst>
                                          <p:attrName>style.visibility</p:attrName>
                                        </p:attrNameLst>
                                      </p:cBhvr>
                                      <p:to>
                                        <p:strVal val="visible"/>
                                      </p:to>
                                    </p:set>
                                    <p:anim calcmode="lin" valueType="num">
                                      <p:cBhvr additive="base">
                                        <p:cTn id="31" dur="500" fill="hold"/>
                                        <p:tgtEl>
                                          <p:spTgt spid="189">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3276600" y="1066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spcBef>
                <a:spcPct val="0"/>
              </a:spcBef>
            </a:pPr>
            <a:r>
              <a:rPr lang="en-US" altLang="en-US" sz="3600" i="0" dirty="0">
                <a:solidFill>
                  <a:srgbClr val="FFFF00"/>
                </a:solidFill>
              </a:rPr>
              <a:t>Fourier Transformations </a:t>
            </a:r>
          </a:p>
        </p:txBody>
      </p:sp>
      <p:pic>
        <p:nvPicPr>
          <p:cNvPr id="389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69" r="29137"/>
          <a:stretch>
            <a:fillRect/>
          </a:stretch>
        </p:blipFill>
        <p:spPr bwMode="auto">
          <a:xfrm>
            <a:off x="76200" y="685800"/>
            <a:ext cx="2745146"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grpSp>
        <p:nvGrpSpPr>
          <p:cNvPr id="11" name="Group 10"/>
          <p:cNvGrpSpPr/>
          <p:nvPr/>
        </p:nvGrpSpPr>
        <p:grpSpPr>
          <a:xfrm>
            <a:off x="2957720" y="2590800"/>
            <a:ext cx="3143250" cy="2806700"/>
            <a:chOff x="1200150" y="3136900"/>
            <a:chExt cx="3371850" cy="295910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0" y="3136900"/>
              <a:ext cx="337185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1752600" y="5634335"/>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spcBef>
                  <a:spcPct val="0"/>
                </a:spcBef>
              </a:pPr>
              <a:r>
                <a:rPr lang="en-CA" altLang="en-US" sz="2400" dirty="0">
                  <a:solidFill>
                    <a:srgbClr val="FF9900"/>
                  </a:solidFill>
                  <a:sym typeface="Symbol" pitchFamily="18" charset="2"/>
                </a:rPr>
                <a:t>O(</a:t>
              </a:r>
              <a:r>
                <a:rPr lang="en-CA" altLang="en-US" sz="2400" dirty="0" err="1">
                  <a:solidFill>
                    <a:srgbClr val="FF9900"/>
                  </a:solidFill>
                  <a:sym typeface="Symbol" pitchFamily="18" charset="2"/>
                </a:rPr>
                <a:t>nlogn</a:t>
              </a:r>
              <a:r>
                <a:rPr lang="en-CA" altLang="en-US" sz="2400" dirty="0">
                  <a:solidFill>
                    <a:srgbClr val="FF9900"/>
                  </a:solidFill>
                  <a:sym typeface="Symbol" pitchFamily="18" charset="2"/>
                </a:rPr>
                <a:t>)</a:t>
              </a:r>
              <a:r>
                <a:rPr lang="en-CA" altLang="en-US" sz="2400" i="0" dirty="0">
                  <a:solidFill>
                    <a:srgbClr val="FFFFFF"/>
                  </a:solidFill>
                  <a:sym typeface="Symbol" pitchFamily="18" charset="2"/>
                </a:rPr>
                <a:t> time!  </a:t>
              </a:r>
            </a:p>
          </p:txBody>
        </p:sp>
      </p:grpSp>
      <p:pic>
        <p:nvPicPr>
          <p:cNvPr id="14" name="Picture 9" descr="http://www.dspguide.com/graphics/F_27_1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995" y="4122737"/>
            <a:ext cx="284580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600" dirty="0"/>
              <a:t>Recursive Algorithms</a:t>
            </a:r>
          </a:p>
        </p:txBody>
      </p:sp>
    </p:spTree>
    <p:extLst>
      <p:ext uri="{BB962C8B-B14F-4D97-AF65-F5344CB8AC3E}">
        <p14:creationId xmlns:p14="http://schemas.microsoft.com/office/powerpoint/2010/main" val="300886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additive="base">
                                        <p:cTn id="7" dur="500" fill="hold"/>
                                        <p:tgtEl>
                                          <p:spTgt spid="38918"/>
                                        </p:tgtEl>
                                        <p:attrNameLst>
                                          <p:attrName>ppt_x</p:attrName>
                                        </p:attrNameLst>
                                      </p:cBhvr>
                                      <p:tavLst>
                                        <p:tav tm="0">
                                          <p:val>
                                            <p:strVal val="0-#ppt_w/2"/>
                                          </p:val>
                                        </p:tav>
                                        <p:tav tm="100000">
                                          <p:val>
                                            <p:strVal val="#ppt_x"/>
                                          </p:val>
                                        </p:tav>
                                      </p:tavLst>
                                    </p:anim>
                                    <p:anim calcmode="lin" valueType="num">
                                      <p:cBhvr additive="base">
                                        <p:cTn id="8" dur="500" fill="hold"/>
                                        <p:tgtEl>
                                          <p:spTgt spid="389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31074">
                                            <p:txEl>
                                              <p:pRg st="0" end="0"/>
                                            </p:txEl>
                                          </p:spTgt>
                                        </p:tgtEl>
                                        <p:attrNameLst>
                                          <p:attrName>style.visibility</p:attrName>
                                        </p:attrNameLst>
                                      </p:cBhvr>
                                      <p:to>
                                        <p:strVal val="visible"/>
                                      </p:to>
                                    </p:set>
                                    <p:anim calcmode="lin" valueType="num">
                                      <p:cBhvr additive="base">
                                        <p:cTn id="11" dur="500" fill="hold"/>
                                        <p:tgtEl>
                                          <p:spTgt spid="13107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10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103</a:t>
            </a:fld>
            <a:endParaRPr lang="en-US" dirty="0"/>
          </a:p>
        </p:txBody>
      </p:sp>
      <p:sp>
        <p:nvSpPr>
          <p:cNvPr id="15"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Thinking Abstractly About Algorithms</a:t>
            </a:r>
          </a:p>
        </p:txBody>
      </p:sp>
    </p:spTree>
    <p:extLst>
      <p:ext uri="{BB962C8B-B14F-4D97-AF65-F5344CB8AC3E}">
        <p14:creationId xmlns:p14="http://schemas.microsoft.com/office/powerpoint/2010/main" val="19333084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1143000"/>
            <a:ext cx="703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104</a:t>
            </a:fld>
            <a:endParaRPr lang="en-US" dirty="0"/>
          </a:p>
        </p:txBody>
      </p:sp>
      <p:sp>
        <p:nvSpPr>
          <p:cNvPr id="12"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Artificial </a:t>
            </a:r>
            <a:r>
              <a:rPr lang="en-US" sz="3600" b="1" dirty="0" err="1">
                <a:solidFill>
                  <a:srgbClr val="FFFF00"/>
                </a:solidFill>
                <a:effectLst>
                  <a:outerShdw blurRad="38100" dist="38100" dir="2700000" algn="tl">
                    <a:srgbClr val="000000"/>
                  </a:outerShdw>
                </a:effectLst>
                <a:cs typeface="+mn-cs"/>
              </a:rPr>
              <a:t>Intellegence</a:t>
            </a:r>
            <a:endParaRPr lang="en-US" sz="3600" b="1" dirty="0">
              <a:solidFill>
                <a:srgbClr val="FFFF00"/>
              </a:solidFill>
              <a:effectLst>
                <a:outerShdw blurRad="38100" dist="38100" dir="2700000" algn="tl">
                  <a:srgbClr val="000000"/>
                </a:outerShdw>
              </a:effectLst>
              <a:cs typeface="+mn-cs"/>
            </a:endParaRPr>
          </a:p>
        </p:txBody>
      </p:sp>
      <p:pic>
        <p:nvPicPr>
          <p:cNvPr id="14" name="Picture 8" descr="https://resources.inbenta.com/finger%20me%20A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7888" y="25908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225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additive="base">
                                        <p:cTn id="7" dur="1000" fill="hold"/>
                                        <p:tgtEl>
                                          <p:spTgt spid="30729"/>
                                        </p:tgtEl>
                                        <p:attrNameLst>
                                          <p:attrName>ppt_x</p:attrName>
                                        </p:attrNameLst>
                                      </p:cBhvr>
                                      <p:tavLst>
                                        <p:tav tm="0">
                                          <p:val>
                                            <p:strVal val="#ppt_x"/>
                                          </p:val>
                                        </p:tav>
                                        <p:tav tm="100000">
                                          <p:val>
                                            <p:strVal val="#ppt_x"/>
                                          </p:val>
                                        </p:tav>
                                      </p:tavLst>
                                    </p:anim>
                                    <p:anim calcmode="lin" valueType="num">
                                      <p:cBhvr additive="base">
                                        <p:cTn id="8" dur="1000" fill="hold"/>
                                        <p:tgtEl>
                                          <p:spTgt spid="307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7601"/>
            <a:ext cx="4320000"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pic>
        <p:nvPicPr>
          <p:cNvPr id="1013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400" y="1016552"/>
            <a:ext cx="4320000" cy="24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pic>
        <p:nvPicPr>
          <p:cNvPr id="5" name="Picture 8" descr="https://resources.inbenta.com/finger%20me%20A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62400"/>
            <a:ext cx="4320000" cy="1947042"/>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descr="http://ww2.kqed.org/mindshift/wp-content/uploads/sites/23/2015/12/Teenage-brain-1920x10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00" y="998883"/>
            <a:ext cx="4320000" cy="2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1+#ppt_w/2"/>
                                          </p:val>
                                        </p:tav>
                                        <p:tav tm="100000">
                                          <p:val>
                                            <p:strVal val="#ppt_x"/>
                                          </p:val>
                                        </p:tav>
                                      </p:tavLst>
                                    </p:anim>
                                    <p:anim calcmode="lin" valueType="num">
                                      <p:cBhvr additive="base">
                                        <p:cTn id="8" dur="500" fill="hold"/>
                                        <p:tgtEl>
                                          <p:spTgt spid="849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1379"/>
                                        </p:tgtEl>
                                        <p:attrNameLst>
                                          <p:attrName>style.visibility</p:attrName>
                                        </p:attrNameLst>
                                      </p:cBhvr>
                                      <p:to>
                                        <p:strVal val="visible"/>
                                      </p:to>
                                    </p:set>
                                    <p:anim calcmode="lin" valueType="num">
                                      <p:cBhvr additive="base">
                                        <p:cTn id="13" dur="500" fill="hold"/>
                                        <p:tgtEl>
                                          <p:spTgt spid="101379"/>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1378"/>
                                        </p:tgtEl>
                                        <p:attrNameLst>
                                          <p:attrName>style.visibility</p:attrName>
                                        </p:attrNameLst>
                                      </p:cBhvr>
                                      <p:to>
                                        <p:strVal val="visible"/>
                                      </p:to>
                                    </p:set>
                                    <p:anim calcmode="lin" valueType="num">
                                      <p:cBhvr additive="base">
                                        <p:cTn id="19" dur="500" fill="hold"/>
                                        <p:tgtEl>
                                          <p:spTgt spid="101378"/>
                                        </p:tgtEl>
                                        <p:attrNameLst>
                                          <p:attrName>ppt_x</p:attrName>
                                        </p:attrNameLst>
                                      </p:cBhvr>
                                      <p:tavLst>
                                        <p:tav tm="0">
                                          <p:val>
                                            <p:strVal val="1+#ppt_w/2"/>
                                          </p:val>
                                        </p:tav>
                                        <p:tav tm="100000">
                                          <p:val>
                                            <p:strVal val="#ppt_x"/>
                                          </p:val>
                                        </p:tav>
                                      </p:tavLst>
                                    </p:anim>
                                    <p:anim calcmode="lin" valueType="num">
                                      <p:cBhvr additive="base">
                                        <p:cTn id="20" dur="500" fill="hold"/>
                                        <p:tgtEl>
                                          <p:spTgt spid="10137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7601"/>
            <a:ext cx="4320000"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grpSp>
        <p:nvGrpSpPr>
          <p:cNvPr id="8" name="Group 21"/>
          <p:cNvGrpSpPr>
            <a:grpSpLocks/>
          </p:cNvGrpSpPr>
          <p:nvPr/>
        </p:nvGrpSpPr>
        <p:grpSpPr bwMode="auto">
          <a:xfrm>
            <a:off x="3548063" y="744537"/>
            <a:ext cx="2776537" cy="2667000"/>
            <a:chOff x="1459" y="2064"/>
            <a:chExt cx="1749" cy="1680"/>
          </a:xfrm>
        </p:grpSpPr>
        <p:sp>
          <p:nvSpPr>
            <p:cNvPr id="9" name="AutoShape 7"/>
            <p:cNvSpPr>
              <a:spLocks noChangeArrowheads="1"/>
            </p:cNvSpPr>
            <p:nvPr/>
          </p:nvSpPr>
          <p:spPr bwMode="auto">
            <a:xfrm rot="5400000" flipV="1">
              <a:off x="2103" y="2828"/>
              <a:ext cx="587" cy="692"/>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grpSp>
          <p:nvGrpSpPr>
            <p:cNvPr id="10" name="Group 18"/>
            <p:cNvGrpSpPr>
              <a:grpSpLocks/>
            </p:cNvGrpSpPr>
            <p:nvPr/>
          </p:nvGrpSpPr>
          <p:grpSpPr bwMode="auto">
            <a:xfrm>
              <a:off x="1872" y="2352"/>
              <a:ext cx="1097" cy="560"/>
              <a:chOff x="1983" y="2684"/>
              <a:chExt cx="720" cy="192"/>
            </a:xfrm>
          </p:grpSpPr>
          <p:sp>
            <p:nvSpPr>
              <p:cNvPr id="16" name="Line 8"/>
              <p:cNvSpPr>
                <a:spLocks noChangeShapeType="1"/>
              </p:cNvSpPr>
              <p:nvPr/>
            </p:nvSpPr>
            <p:spPr bwMode="auto">
              <a:xfrm flipH="1" flipV="1">
                <a:off x="1983" y="2691"/>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7" name="Line 9"/>
              <p:cNvSpPr>
                <a:spLocks noChangeShapeType="1"/>
              </p:cNvSpPr>
              <p:nvPr/>
            </p:nvSpPr>
            <p:spPr bwMode="auto">
              <a:xfrm flipH="1" flipV="1">
                <a:off x="2127" y="2684"/>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8" name="Line 10"/>
              <p:cNvSpPr>
                <a:spLocks noChangeShapeType="1"/>
              </p:cNvSpPr>
              <p:nvPr/>
            </p:nvSpPr>
            <p:spPr bwMode="auto">
              <a:xfrm flipV="1">
                <a:off x="2511" y="2698"/>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9" name="Line 11"/>
              <p:cNvSpPr>
                <a:spLocks noChangeShapeType="1"/>
              </p:cNvSpPr>
              <p:nvPr/>
            </p:nvSpPr>
            <p:spPr bwMode="auto">
              <a:xfrm flipH="1" flipV="1">
                <a:off x="2305" y="2684"/>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0" name="Line 12"/>
              <p:cNvSpPr>
                <a:spLocks noChangeShapeType="1"/>
              </p:cNvSpPr>
              <p:nvPr/>
            </p:nvSpPr>
            <p:spPr bwMode="auto">
              <a:xfrm flipV="1">
                <a:off x="2415" y="2684"/>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cxnSp>
          <p:nvCxnSpPr>
            <p:cNvPr id="11" name="AutoShape 13"/>
            <p:cNvCxnSpPr>
              <a:cxnSpLocks noChangeShapeType="1"/>
            </p:cNvCxnSpPr>
            <p:nvPr/>
          </p:nvCxnSpPr>
          <p:spPr bwMode="auto">
            <a:xfrm>
              <a:off x="2303" y="3454"/>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 name="Rectangle 15"/>
            <p:cNvSpPr>
              <a:spLocks noChangeArrowheads="1"/>
            </p:cNvSpPr>
            <p:nvPr/>
          </p:nvSpPr>
          <p:spPr bwMode="auto">
            <a:xfrm>
              <a:off x="2175" y="3417"/>
              <a:ext cx="44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y</a:t>
              </a:r>
              <a:endParaRPr lang="en-US" altLang="en-US" sz="2800">
                <a:latin typeface="Times New Roman" pitchFamily="18" charset="0"/>
              </a:endParaRPr>
            </a:p>
          </p:txBody>
        </p:sp>
        <p:sp>
          <p:nvSpPr>
            <p:cNvPr id="13" name="Rectangle 16"/>
            <p:cNvSpPr>
              <a:spLocks noChangeArrowheads="1"/>
            </p:cNvSpPr>
            <p:nvPr/>
          </p:nvSpPr>
          <p:spPr bwMode="auto">
            <a:xfrm>
              <a:off x="1896" y="2966"/>
              <a:ext cx="1034"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000">
                  <a:latin typeface="Times New Roman" pitchFamily="18" charset="0"/>
                </a:rPr>
                <a:t>Threshold </a:t>
              </a:r>
            </a:p>
            <a:p>
              <a:pPr algn="ctr">
                <a:spcBef>
                  <a:spcPct val="0"/>
                </a:spcBef>
              </a:pPr>
              <a:r>
                <a:rPr lang="en-US" altLang="en-US" sz="2800" i="1">
                  <a:solidFill>
                    <a:schemeClr val="accent2"/>
                  </a:solidFill>
                  <a:latin typeface="Times New Roman" pitchFamily="18" charset="0"/>
                </a:rPr>
                <a:t>T</a:t>
              </a:r>
            </a:p>
          </p:txBody>
        </p:sp>
        <p:sp>
          <p:nvSpPr>
            <p:cNvPr id="14" name="Text Box 17"/>
            <p:cNvSpPr txBox="1">
              <a:spLocks noChangeArrowheads="1"/>
            </p:cNvSpPr>
            <p:nvPr/>
          </p:nvSpPr>
          <p:spPr bwMode="auto">
            <a:xfrm>
              <a:off x="1623" y="2064"/>
              <a:ext cx="15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n</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15" name="Text Box 19"/>
            <p:cNvSpPr txBox="1">
              <a:spLocks noChangeArrowheads="1"/>
            </p:cNvSpPr>
            <p:nvPr/>
          </p:nvSpPr>
          <p:spPr bwMode="auto">
            <a:xfrm>
              <a:off x="1459" y="2313"/>
              <a:ext cx="17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w</a:t>
              </a:r>
              <a:r>
                <a:rPr lang="en-US" altLang="en-US" sz="2800" i="1" baseline="-25000">
                  <a:solidFill>
                    <a:schemeClr val="accent2"/>
                  </a:solidFill>
                  <a:latin typeface="Times New Roman" pitchFamily="18" charset="0"/>
                </a:rPr>
                <a:t>n</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sp>
        <p:nvSpPr>
          <p:cNvPr id="22" name="Rectangle 5"/>
          <p:cNvSpPr>
            <a:spLocks noChangeArrowheads="1"/>
          </p:cNvSpPr>
          <p:nvPr/>
        </p:nvSpPr>
        <p:spPr bwMode="auto">
          <a:xfrm>
            <a:off x="5980942" y="381000"/>
            <a:ext cx="2934458"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Threshold Gate</a:t>
            </a:r>
          </a:p>
          <a:p>
            <a:pPr>
              <a:spcBef>
                <a:spcPct val="0"/>
              </a:spcBef>
            </a:pPr>
            <a:r>
              <a:rPr lang="en-US" altLang="en-US" sz="2800" dirty="0">
                <a:latin typeface="Times New Roman" pitchFamily="18" charset="0"/>
              </a:rPr>
              <a:t>Binary Inputs</a:t>
            </a:r>
          </a:p>
          <a:p>
            <a:pPr>
              <a:spcBef>
                <a:spcPct val="0"/>
              </a:spcBef>
            </a:pPr>
            <a:r>
              <a:rPr lang="en-US" altLang="en-US" sz="2800" dirty="0">
                <a:latin typeface="Times New Roman" pitchFamily="18" charset="0"/>
              </a:rPr>
              <a:t>Real Weights</a:t>
            </a:r>
            <a:br>
              <a:rPr lang="en-US" altLang="en-US" sz="2800" dirty="0">
                <a:latin typeface="Times New Roman" pitchFamily="18" charset="0"/>
              </a:rPr>
            </a:br>
            <a:r>
              <a:rPr lang="en-US" altLang="en-US" sz="2000" dirty="0">
                <a:latin typeface="Times New Roman" pitchFamily="18" charset="0"/>
              </a:rPr>
              <a:t>   possibly negative</a:t>
            </a:r>
          </a:p>
          <a:p>
            <a:pPr>
              <a:spcBef>
                <a:spcPct val="0"/>
              </a:spcBef>
            </a:pPr>
            <a:endParaRPr lang="en-US" altLang="en-US" sz="2800" dirty="0">
              <a:latin typeface="Times New Roman" pitchFamily="18" charset="0"/>
            </a:endParaRPr>
          </a:p>
          <a:p>
            <a:pPr>
              <a:spcBef>
                <a:spcPct val="0"/>
              </a:spcBef>
            </a:pPr>
            <a:r>
              <a:rPr lang="en-US" altLang="en-US" sz="2800" dirty="0">
                <a:latin typeface="Times New Roman" pitchFamily="18" charset="0"/>
              </a:rPr>
              <a:t>Real </a:t>
            </a:r>
            <a:r>
              <a:rPr lang="en-US" altLang="en-US" sz="2800" dirty="0" err="1">
                <a:latin typeface="Times New Roman" pitchFamily="18" charset="0"/>
              </a:rPr>
              <a:t>Threashold</a:t>
            </a:r>
            <a:endParaRPr lang="en-US" altLang="en-US" sz="2800" dirty="0">
              <a:latin typeface="Times New Roman" pitchFamily="18" charset="0"/>
            </a:endParaRPr>
          </a:p>
          <a:p>
            <a:pPr>
              <a:spcBef>
                <a:spcPct val="0"/>
              </a:spcBef>
            </a:pPr>
            <a:r>
              <a:rPr lang="en-US" altLang="en-US" sz="2800" dirty="0">
                <a:latin typeface="Times New Roman" pitchFamily="18" charset="0"/>
              </a:rPr>
              <a:t>Binary Output</a:t>
            </a:r>
          </a:p>
        </p:txBody>
      </p:sp>
      <p:sp>
        <p:nvSpPr>
          <p:cNvPr id="23" name="Rectangle 5"/>
          <p:cNvSpPr>
            <a:spLocks noChangeArrowheads="1"/>
          </p:cNvSpPr>
          <p:nvPr/>
        </p:nvSpPr>
        <p:spPr bwMode="auto">
          <a:xfrm>
            <a:off x="4876800" y="3505200"/>
            <a:ext cx="4274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spcBef>
                <a:spcPct val="0"/>
              </a:spcBef>
              <a:buNone/>
            </a:pPr>
            <a:r>
              <a:rPr lang="en-US" altLang="en-US" sz="2800" i="1" dirty="0">
                <a:solidFill>
                  <a:schemeClr val="accent2"/>
                </a:solidFill>
                <a:latin typeface="Times New Roman" pitchFamily="18" charset="0"/>
              </a:rPr>
              <a:t>y = 1  </a:t>
            </a:r>
            <a:r>
              <a:rPr lang="en-US" altLang="en-US" sz="2800" i="1" dirty="0" err="1">
                <a:latin typeface="Times New Roman" pitchFamily="18" charset="0"/>
              </a:rPr>
              <a:t>iff</a:t>
            </a:r>
            <a:r>
              <a:rPr lang="en-US" altLang="en-US" sz="2800" i="1" dirty="0">
                <a:latin typeface="Times New Roman" pitchFamily="18" charset="0"/>
              </a:rPr>
              <a:t> </a:t>
            </a:r>
            <a:r>
              <a:rPr lang="en-US" altLang="en-US" sz="2800" i="1" dirty="0">
                <a:solidFill>
                  <a:schemeClr val="accent2"/>
                </a:solidFill>
                <a:latin typeface="Times New Roman" pitchFamily="18" charset="0"/>
              </a:rPr>
              <a:t> </a:t>
            </a:r>
            <a:r>
              <a:rPr lang="el-GR" altLang="en-US" sz="2800" i="1" dirty="0">
                <a:solidFill>
                  <a:schemeClr val="accent2"/>
                </a:solidFill>
                <a:latin typeface="Times New Roman" pitchFamily="18" charset="0"/>
                <a:cs typeface="Times New Roman" pitchFamily="18" charset="0"/>
              </a:rPr>
              <a:t>Σ</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a:solidFill>
                  <a:schemeClr val="accent2"/>
                </a:solidFill>
                <a:latin typeface="Times New Roman" pitchFamily="18" charset="0"/>
                <a:cs typeface="Times New Roman" pitchFamily="18" charset="0"/>
              </a:rPr>
              <a:t>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err="1">
                <a:solidFill>
                  <a:schemeClr val="accent2"/>
                </a:solidFill>
                <a:latin typeface="Times New Roman" pitchFamily="18" charset="0"/>
                <a:cs typeface="Times New Roman" pitchFamily="18" charset="0"/>
              </a:rPr>
              <a:t>×x</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a:solidFill>
                  <a:schemeClr val="accent2"/>
                </a:solidFill>
                <a:latin typeface="Times New Roman" pitchFamily="18" charset="0"/>
                <a:cs typeface="Times New Roman" pitchFamily="18" charset="0"/>
              </a:rPr>
              <a:t> ≥ T</a:t>
            </a:r>
          </a:p>
        </p:txBody>
      </p:sp>
    </p:spTree>
    <p:extLst>
      <p:ext uri="{BB962C8B-B14F-4D97-AF65-F5344CB8AC3E}">
        <p14:creationId xmlns:p14="http://schemas.microsoft.com/office/powerpoint/2010/main" val="36120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 calcmode="lin" valueType="num">
                                      <p:cBhvr additive="base">
                                        <p:cTn id="17"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 calcmode="lin" valueType="num">
                                      <p:cBhvr additive="base">
                                        <p:cTn id="23" dur="500" fill="hold"/>
                                        <p:tgtEl>
                                          <p:spTgt spid="22">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anim calcmode="lin" valueType="num">
                                      <p:cBhvr additive="base">
                                        <p:cTn id="29" dur="500" fill="hold"/>
                                        <p:tgtEl>
                                          <p:spTgt spid="22">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 calcmode="lin" valueType="num">
                                      <p:cBhvr additive="base">
                                        <p:cTn id="35" dur="500" fill="hold"/>
                                        <p:tgtEl>
                                          <p:spTgt spid="22">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pic>
        <p:nvPicPr>
          <p:cNvPr id="90116" name="Picture 4" descr="https://encrypted-tbn2.gstatic.com/images?q=tbn:ANd9GcS7PL2s9Lns42oCWggJ__3V8TsG3qcSvTqcRU8fPctwsbQzVD8y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884" y="2924527"/>
            <a:ext cx="1397970" cy="1080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5"/>
          <p:cNvSpPr>
            <a:spLocks noChangeArrowheads="1"/>
          </p:cNvSpPr>
          <p:nvPr/>
        </p:nvSpPr>
        <p:spPr bwMode="auto">
          <a:xfrm>
            <a:off x="6477000" y="316893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Bicycle</a:t>
            </a:r>
          </a:p>
        </p:txBody>
      </p:sp>
      <p:pic>
        <p:nvPicPr>
          <p:cNvPr id="2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957"/>
          <a:stretch/>
        </p:blipFill>
        <p:spPr bwMode="auto">
          <a:xfrm>
            <a:off x="2716130" y="1981200"/>
            <a:ext cx="3889869"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25" name="Rectangle 5"/>
          <p:cNvSpPr>
            <a:spLocks noChangeArrowheads="1"/>
          </p:cNvSpPr>
          <p:nvPr/>
        </p:nvSpPr>
        <p:spPr bwMode="auto">
          <a:xfrm>
            <a:off x="6477000" y="3170580"/>
            <a:ext cx="1230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Face</a:t>
            </a:r>
          </a:p>
        </p:txBody>
      </p:sp>
      <p:sp>
        <p:nvSpPr>
          <p:cNvPr id="26" name="Rectangle 5"/>
          <p:cNvSpPr>
            <a:spLocks noChangeArrowheads="1"/>
          </p:cNvSpPr>
          <p:nvPr/>
        </p:nvSpPr>
        <p:spPr bwMode="auto">
          <a:xfrm>
            <a:off x="6658554" y="5105400"/>
            <a:ext cx="15367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Wrong</a:t>
            </a:r>
          </a:p>
        </p:txBody>
      </p:sp>
      <p:sp>
        <p:nvSpPr>
          <p:cNvPr id="29" name="Rectangle 5"/>
          <p:cNvSpPr>
            <a:spLocks noChangeArrowheads="1"/>
          </p:cNvSpPr>
          <p:nvPr/>
        </p:nvSpPr>
        <p:spPr bwMode="auto">
          <a:xfrm>
            <a:off x="6773555" y="511061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B050"/>
                </a:solidFill>
                <a:latin typeface="Times New Roman" pitchFamily="18" charset="0"/>
              </a:rPr>
              <a:t>Right</a:t>
            </a:r>
          </a:p>
        </p:txBody>
      </p:sp>
      <p:sp>
        <p:nvSpPr>
          <p:cNvPr id="30"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a:latin typeface="Times New Roman" pitchFamily="18" charset="0"/>
                <a:cs typeface="Times New Roman" pitchFamily="18" charset="0"/>
              </a:rPr>
              <a:t>The neural net </a:t>
            </a:r>
            <a:r>
              <a:rPr lang="en-US" altLang="en-US" sz="2800" dirty="0">
                <a:solidFill>
                  <a:srgbClr val="FF00FF"/>
                </a:solidFill>
                <a:latin typeface="Times New Roman" pitchFamily="18" charset="0"/>
                <a:cs typeface="Times New Roman" pitchFamily="18" charset="0"/>
              </a:rPr>
              <a:t>learns </a:t>
            </a:r>
            <a:br>
              <a:rPr lang="en-US" altLang="en-US" sz="2800" dirty="0">
                <a:latin typeface="Times New Roman" pitchFamily="18" charset="0"/>
                <a:cs typeface="Times New Roman" pitchFamily="18" charset="0"/>
              </a:rPr>
            </a:br>
            <a:r>
              <a:rPr lang="en-US" altLang="en-US" sz="2800" dirty="0">
                <a:latin typeface="Times New Roman" pitchFamily="18" charset="0"/>
                <a:cs typeface="Times New Roman" pitchFamily="18" charset="0"/>
              </a:rPr>
              <a:t>by 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pic>
        <p:nvPicPr>
          <p:cNvPr id="90118"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904" y="2896367"/>
            <a:ext cx="16229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scontent-mrs1-1.xx.fbcdn.net/hphotos-xfp1/t31.0-8/10575340_10153802014361141_2581281123763146573_o.jpg"/>
          <p:cNvPicPr>
            <a:picLocks noChangeAspect="1" noChangeArrowheads="1"/>
          </p:cNvPicPr>
          <p:nvPr/>
        </p:nvPicPr>
        <p:blipFill rotWithShape="1">
          <a:blip r:embed="rId5">
            <a:extLst>
              <a:ext uri="{28A0092B-C50C-407E-A947-70E740481C1C}">
                <a14:useLocalDpi xmlns:a14="http://schemas.microsoft.com/office/drawing/2010/main" val="0"/>
              </a:ext>
            </a:extLst>
          </a:blip>
          <a:srcRect l="31303" t="13188" r="53606" b="53100"/>
          <a:stretch/>
        </p:blipFill>
        <p:spPr bwMode="auto">
          <a:xfrm>
            <a:off x="2008469" y="2924527"/>
            <a:ext cx="86026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s://scontent-mrs1-1.xx.fbcdn.net/hphotos-xfp1/t31.0-8/10575340_10153802014361141_2581281123763146573_o.jpg"/>
          <p:cNvPicPr>
            <a:picLocks noChangeAspect="1" noChangeArrowheads="1"/>
          </p:cNvPicPr>
          <p:nvPr/>
        </p:nvPicPr>
        <p:blipFill rotWithShape="1">
          <a:blip r:embed="rId5">
            <a:extLst>
              <a:ext uri="{28A0092B-C50C-407E-A947-70E740481C1C}">
                <a14:useLocalDpi xmlns:a14="http://schemas.microsoft.com/office/drawing/2010/main" val="0"/>
              </a:ext>
            </a:extLst>
          </a:blip>
          <a:srcRect l="55625" t="24793" r="32063" b="49247"/>
          <a:stretch/>
        </p:blipFill>
        <p:spPr bwMode="auto">
          <a:xfrm>
            <a:off x="2008469" y="2929497"/>
            <a:ext cx="860262" cy="1080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5"/>
          <p:cNvSpPr>
            <a:spLocks noChangeArrowheads="1"/>
          </p:cNvSpPr>
          <p:nvPr/>
        </p:nvSpPr>
        <p:spPr bwMode="auto">
          <a:xfrm>
            <a:off x="6481304" y="316396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Bicycle</a:t>
            </a:r>
          </a:p>
        </p:txBody>
      </p:sp>
      <p:sp>
        <p:nvSpPr>
          <p:cNvPr id="34"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a:latin typeface="Times New Roman" pitchFamily="18" charset="0"/>
                <a:cs typeface="Times New Roman" pitchFamily="18" charset="0"/>
              </a:rPr>
              <a:t>The neural net </a:t>
            </a:r>
            <a:r>
              <a:rPr lang="en-US" altLang="en-US" sz="2800" dirty="0">
                <a:solidFill>
                  <a:srgbClr val="FF00FF"/>
                </a:solidFill>
                <a:latin typeface="Times New Roman" pitchFamily="18" charset="0"/>
                <a:cs typeface="Times New Roman" pitchFamily="18" charset="0"/>
              </a:rPr>
              <a:t>learns </a:t>
            </a:r>
            <a:br>
              <a:rPr lang="en-US" altLang="en-US" sz="2800" dirty="0">
                <a:latin typeface="Times New Roman" pitchFamily="18" charset="0"/>
                <a:cs typeface="Times New Roman" pitchFamily="18" charset="0"/>
              </a:rPr>
            </a:br>
            <a:r>
              <a:rPr lang="en-US" altLang="en-US" sz="2800" dirty="0">
                <a:latin typeface="Times New Roman" pitchFamily="18" charset="0"/>
                <a:cs typeface="Times New Roman" pitchFamily="18" charset="0"/>
              </a:rPr>
              <a:t>by 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sp>
        <p:nvSpPr>
          <p:cNvPr id="36" name="Rectangle 5"/>
          <p:cNvSpPr>
            <a:spLocks noChangeArrowheads="1"/>
          </p:cNvSpPr>
          <p:nvPr/>
        </p:nvSpPr>
        <p:spPr bwMode="auto">
          <a:xfrm>
            <a:off x="6802709" y="511061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B050"/>
                </a:solidFill>
                <a:latin typeface="Times New Roman" pitchFamily="18" charset="0"/>
              </a:rPr>
              <a:t>Right</a:t>
            </a:r>
          </a:p>
        </p:txBody>
      </p:sp>
      <p:sp>
        <p:nvSpPr>
          <p:cNvPr id="37"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a:latin typeface="Times New Roman" pitchFamily="18" charset="0"/>
                <a:cs typeface="Times New Roman" pitchFamily="18" charset="0"/>
              </a:rPr>
              <a:t>The neural net </a:t>
            </a:r>
            <a:r>
              <a:rPr lang="en-US" altLang="en-US" sz="2800" dirty="0">
                <a:solidFill>
                  <a:srgbClr val="FF00FF"/>
                </a:solidFill>
                <a:latin typeface="Times New Roman" pitchFamily="18" charset="0"/>
                <a:cs typeface="Times New Roman" pitchFamily="18" charset="0"/>
              </a:rPr>
              <a:t>learns </a:t>
            </a:r>
            <a:br>
              <a:rPr lang="en-US" altLang="en-US" sz="2800" dirty="0">
                <a:latin typeface="Times New Roman" pitchFamily="18" charset="0"/>
                <a:cs typeface="Times New Roman" pitchFamily="18" charset="0"/>
              </a:rPr>
            </a:br>
            <a:r>
              <a:rPr lang="en-US" altLang="en-US" sz="2800" dirty="0">
                <a:latin typeface="Times New Roman" pitchFamily="18" charset="0"/>
                <a:cs typeface="Times New Roman" pitchFamily="18" charset="0"/>
              </a:rPr>
              <a:t>by 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sp>
        <p:nvSpPr>
          <p:cNvPr id="38" name="Rectangle 5"/>
          <p:cNvSpPr>
            <a:spLocks noChangeArrowheads="1"/>
          </p:cNvSpPr>
          <p:nvPr/>
        </p:nvSpPr>
        <p:spPr bwMode="auto">
          <a:xfrm>
            <a:off x="6477000" y="318052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Bicycle</a:t>
            </a:r>
          </a:p>
        </p:txBody>
      </p:sp>
      <p:sp>
        <p:nvSpPr>
          <p:cNvPr id="39" name="Rectangle 5"/>
          <p:cNvSpPr>
            <a:spLocks noChangeArrowheads="1"/>
          </p:cNvSpPr>
          <p:nvPr/>
        </p:nvSpPr>
        <p:spPr bwMode="auto">
          <a:xfrm>
            <a:off x="6783495" y="510540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B050"/>
                </a:solidFill>
                <a:latin typeface="Times New Roman" pitchFamily="18" charset="0"/>
              </a:rPr>
              <a:t>Right</a:t>
            </a:r>
          </a:p>
        </p:txBody>
      </p:sp>
      <p:pic>
        <p:nvPicPr>
          <p:cNvPr id="40" name="Picture 4" descr="http://lb.newsflicks.in/news-flicksv2/uploads/story/ai_fbdbaa77aa4a4078855f0e9a204791cd.jpg?640%7C4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25" t="4447" r="15244" b="2905"/>
          <a:stretch/>
        </p:blipFill>
        <p:spPr bwMode="auto">
          <a:xfrm>
            <a:off x="2716130" y="1464205"/>
            <a:ext cx="3942424" cy="348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2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0116"/>
                                        </p:tgtEl>
                                        <p:attrNameLst>
                                          <p:attrName>style.visibility</p:attrName>
                                        </p:attrNameLst>
                                      </p:cBhvr>
                                      <p:to>
                                        <p:strVal val="visible"/>
                                      </p:to>
                                    </p:set>
                                    <p:anim calcmode="lin" valueType="num">
                                      <p:cBhvr additive="base">
                                        <p:cTn id="31" dur="500" fill="hold"/>
                                        <p:tgtEl>
                                          <p:spTgt spid="90116"/>
                                        </p:tgtEl>
                                        <p:attrNameLst>
                                          <p:attrName>ppt_x</p:attrName>
                                        </p:attrNameLst>
                                      </p:cBhvr>
                                      <p:tavLst>
                                        <p:tav tm="0">
                                          <p:val>
                                            <p:strVal val="0-#ppt_w/2"/>
                                          </p:val>
                                        </p:tav>
                                        <p:tav tm="100000">
                                          <p:val>
                                            <p:strVal val="#ppt_x"/>
                                          </p:val>
                                        </p:tav>
                                      </p:tavLst>
                                    </p:anim>
                                    <p:anim calcmode="lin" valueType="num">
                                      <p:cBhvr additive="base">
                                        <p:cTn id="32" dur="500" fill="hold"/>
                                        <p:tgtEl>
                                          <p:spTgt spid="90116"/>
                                        </p:tgtEl>
                                        <p:attrNameLst>
                                          <p:attrName>ppt_y</p:attrName>
                                        </p:attrNameLst>
                                      </p:cBhvr>
                                      <p:tavLst>
                                        <p:tav tm="0">
                                          <p:val>
                                            <p:strVal val="#ppt_y"/>
                                          </p:val>
                                        </p:tav>
                                        <p:tav tm="100000">
                                          <p:val>
                                            <p:strVal val="#ppt_y"/>
                                          </p:val>
                                        </p:tav>
                                      </p:tavLst>
                                    </p:anim>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0-#ppt_w/2"/>
                                          </p:val>
                                        </p:tav>
                                        <p:tav tm="100000">
                                          <p:val>
                                            <p:strVal val="#ppt_x"/>
                                          </p:val>
                                        </p:tav>
                                      </p:tavLst>
                                    </p:anim>
                                    <p:anim calcmode="lin" valueType="num">
                                      <p:cBhvr additive="base">
                                        <p:cTn id="4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1+#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1+#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0-#ppt_w/2"/>
                                          </p:val>
                                        </p:tav>
                                        <p:tav tm="100000">
                                          <p:val>
                                            <p:strVal val="#ppt_x"/>
                                          </p:val>
                                        </p:tav>
                                      </p:tavLst>
                                    </p:anim>
                                    <p:anim calcmode="lin" valueType="num">
                                      <p:cBhvr additive="base">
                                        <p:cTn id="64" dur="500" fill="hold"/>
                                        <p:tgtEl>
                                          <p:spTgt spid="32"/>
                                        </p:tgtEl>
                                        <p:attrNameLst>
                                          <p:attrName>ppt_y</p:attrName>
                                        </p:attrNameLst>
                                      </p:cBhvr>
                                      <p:tavLst>
                                        <p:tav tm="0">
                                          <p:val>
                                            <p:strVal val="#ppt_y"/>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9011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0-#ppt_w/2"/>
                                          </p:val>
                                        </p:tav>
                                        <p:tav tm="100000">
                                          <p:val>
                                            <p:strVal val="#ppt_x"/>
                                          </p:val>
                                        </p:tav>
                                      </p:tavLst>
                                    </p:anim>
                                    <p:anim calcmode="lin" valueType="num">
                                      <p:cBhvr additive="base">
                                        <p:cTn id="7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1+#ppt_w/2"/>
                                          </p:val>
                                        </p:tav>
                                        <p:tav tm="100000">
                                          <p:val>
                                            <p:strVal val="#ppt_x"/>
                                          </p:val>
                                        </p:tav>
                                      </p:tavLst>
                                    </p:anim>
                                    <p:anim calcmode="lin" valueType="num">
                                      <p:cBhvr additive="base">
                                        <p:cTn id="8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1+#ppt_w/2"/>
                                          </p:val>
                                        </p:tav>
                                        <p:tav tm="100000">
                                          <p:val>
                                            <p:strVal val="#ppt_x"/>
                                          </p:val>
                                        </p:tav>
                                      </p:tavLst>
                                    </p:anim>
                                    <p:anim calcmode="lin" valueType="num">
                                      <p:cBhvr additive="base">
                                        <p:cTn id="9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90118"/>
                                        </p:tgtEl>
                                        <p:attrNameLst>
                                          <p:attrName>style.visibility</p:attrName>
                                        </p:attrNameLst>
                                      </p:cBhvr>
                                      <p:to>
                                        <p:strVal val="visible"/>
                                      </p:to>
                                    </p:set>
                                    <p:anim calcmode="lin" valueType="num">
                                      <p:cBhvr additive="base">
                                        <p:cTn id="95" dur="500" fill="hold"/>
                                        <p:tgtEl>
                                          <p:spTgt spid="90118"/>
                                        </p:tgtEl>
                                        <p:attrNameLst>
                                          <p:attrName>ppt_x</p:attrName>
                                        </p:attrNameLst>
                                      </p:cBhvr>
                                      <p:tavLst>
                                        <p:tav tm="0">
                                          <p:val>
                                            <p:strVal val="0-#ppt_w/2"/>
                                          </p:val>
                                        </p:tav>
                                        <p:tav tm="100000">
                                          <p:val>
                                            <p:strVal val="#ppt_x"/>
                                          </p:val>
                                        </p:tav>
                                      </p:tavLst>
                                    </p:anim>
                                    <p:anim calcmode="lin" valueType="num">
                                      <p:cBhvr additive="base">
                                        <p:cTn id="96" dur="500" fill="hold"/>
                                        <p:tgtEl>
                                          <p:spTgt spid="90118"/>
                                        </p:tgtEl>
                                        <p:attrNameLst>
                                          <p:attrName>ppt_y</p:attrName>
                                        </p:attrNameLst>
                                      </p:cBhvr>
                                      <p:tavLst>
                                        <p:tav tm="0">
                                          <p:val>
                                            <p:strVal val="#ppt_y"/>
                                          </p:val>
                                        </p:tav>
                                        <p:tav tm="100000">
                                          <p:val>
                                            <p:strVal val="#ppt_y"/>
                                          </p:val>
                                        </p:tav>
                                      </p:tavLst>
                                    </p:anim>
                                  </p:childTnLst>
                                </p:cTn>
                              </p:par>
                              <p:par>
                                <p:cTn id="97" presetID="1" presetClass="exit" presetSubtype="0" fill="hold" nodeType="withEffect">
                                  <p:stCondLst>
                                    <p:cond delay="0"/>
                                  </p:stCondLst>
                                  <p:childTnLst>
                                    <p:set>
                                      <p:cBhvr>
                                        <p:cTn id="98" dur="1" fill="hold">
                                          <p:stCondLst>
                                            <p:cond delay="0"/>
                                          </p:stCondLst>
                                        </p:cTn>
                                        <p:tgtEl>
                                          <p:spTgt spid="3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0-#ppt_w/2"/>
                                          </p:val>
                                        </p:tav>
                                        <p:tav tm="100000">
                                          <p:val>
                                            <p:strVal val="#ppt_x"/>
                                          </p:val>
                                        </p:tav>
                                      </p:tavLst>
                                    </p:anim>
                                    <p:anim calcmode="lin" valueType="num">
                                      <p:cBhvr additive="base">
                                        <p:cTn id="11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1+#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40"/>
                                        </p:tgtEl>
                                        <p:attrNameLst>
                                          <p:attrName>style.visibility</p:attrName>
                                        </p:attrNameLst>
                                      </p:cBhvr>
                                      <p:to>
                                        <p:strVal val="visible"/>
                                      </p:to>
                                    </p:set>
                                    <p:anim calcmode="lin" valueType="num">
                                      <p:cBhvr additive="base">
                                        <p:cTn id="121" dur="500" fill="hold"/>
                                        <p:tgtEl>
                                          <p:spTgt spid="40"/>
                                        </p:tgtEl>
                                        <p:attrNameLst>
                                          <p:attrName>ppt_x</p:attrName>
                                        </p:attrNameLst>
                                      </p:cBhvr>
                                      <p:tavLst>
                                        <p:tav tm="0">
                                          <p:val>
                                            <p:strVal val="#ppt_x"/>
                                          </p:val>
                                        </p:tav>
                                        <p:tav tm="100000">
                                          <p:val>
                                            <p:strVal val="#ppt_x"/>
                                          </p:val>
                                        </p:tav>
                                      </p:tavLst>
                                    </p:anim>
                                    <p:anim calcmode="lin" valueType="num">
                                      <p:cBhvr additive="base">
                                        <p:cTn id="1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5" grpId="0"/>
      <p:bldP spid="25" grpId="1"/>
      <p:bldP spid="26" grpId="0"/>
      <p:bldP spid="26" grpId="1"/>
      <p:bldP spid="29" grpId="0"/>
      <p:bldP spid="29" grpId="1"/>
      <p:bldP spid="30" grpId="0"/>
      <p:bldP spid="30" grpId="1"/>
      <p:bldP spid="33" grpId="0"/>
      <p:bldP spid="33" grpId="1"/>
      <p:bldP spid="34" grpId="0"/>
      <p:bldP spid="34" grpId="1"/>
      <p:bldP spid="36" grpId="0"/>
      <p:bldP spid="36" grpId="1"/>
      <p:bldP spid="37" grpId="0"/>
      <p:bldP spid="37" grpId="1"/>
      <p:bldP spid="38" grpId="0"/>
      <p:bldP spid="3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Genetic Algorithms</a:t>
            </a:r>
          </a:p>
        </p:txBody>
      </p:sp>
      <p:sp>
        <p:nvSpPr>
          <p:cNvPr id="5" name="AutoShape 2" descr="data:image/jpeg;base64,/9j/4AAQSkZJRgABAQAAAQABAAD/2wCEAAkGBxITEhUSEBIRFhUVGBYZFxcWFRIdGBUZFxUXFxUZGBUZHSggGBomGxYaITEhJikrMC4uFx8/ODMsNygtLi0BCgoKDQ0NDg0NDjcZFRkrLSs3KysrKysrKy0tKy0rKysrKysrKysrKysrKysrKysrKysrKysrKysrKysrKysrK//AABEIAKUBMgMBIgACEQEDEQH/xAAcAAEAAgIDAQAAAAAAAAAAAAAAAgcFBgMECAH/xABEEAACAQMCAwUEBwQJAgcAAAABAgMABBESIQUGMQcTQVFhIjJxgQgUI0KRobFSU6LBFTNDYnKCksLwY9EkJVSytOHx/8QAFQEBAQAAAAAAAAAAAAAAAAAAAAH/xAAUEQEAAAAAAAAAAAAAAAAAAAAA/9oADAMBAAIRAxEAPwC8KUpQKUpQKUpQKUpQKUpQKUpQKUpQKUpQKUpQKUpQKUpQKUpQKUpQKUpQKUpQKUpQKUpQKUpQKUpQKUpQKUpQKUpQKUpQKUpQKUpQKUpQKUpQKUpQKUpQKUpQKUpQKUpQKUpQKUpQKUpQKUpQKUpQKUpQKUpQKUpQKVHNM0EqVHNM0EqVHNM0EqVHNM0EqVHNM0EqVHNM0EqVHNM0EqVHNM0EqVHNM0EqVHNM0EqVHNM0EqVHNM0EqVHNM0EqVw202tFcdGUN+IzXJmglSo5pmglSo5pmglSo5pmglSo5pmglSo5pmglSo5pQQzTNQzTNBPNM1DNM0E80zUM0zQTzTNQzTNBPNM1DNM0E80zUM0zQTzTNQzWM5m4/DY20l1OToQDYe87E4VVHmT+G56Cgy2aZqqeWu260nlEVzC1sGICyGQOm5wO8OldA9dwPEgb1amaCWaZqGaZoJ5rS+NdqnC7aZoJJnZ0bS/dxsyoR1Bbxx0OM4PwrMc6Xrw2F3LE2l0glKt+y2g6SPUHp64rx+TQe2LW5SRFkjYMjqGVgchlYZBB8iDXJmtD7FZ2bhEGoSDSZFUuwbUoc7rjdUzkAHcafLFbzmgnmqD7dOcLxbtrGN5IYERCdJKmbWoYsWG5UH2cdMqavnNUn9Ibi1owittBa7Qh9Yx9nGwPsMep1bNp8MZ8cEIdgXN8hmksZ2lk7wd5EzEtoKKdYJJ2UjGMeI9auji10Y4JZB1SN2HxVSR+YqnewLlS3aP8ApJmYzJJJGihsKg7sA6lG5Yhz1OMY2q1uYn+xCj+0lgj/AMrzxh/4NVBk7ePQqoOiqFHyGP5VPNRzXzNBPNdfiF9HDG8szBUQZYnwFcuarHtl41Eyx8OBIld4pCxZVhRSzKO9Y7+uMbbHwAIfeFdsET3LJPEUgZgI5Bklc7AuvXBPlvv08BaGqqv5Y5Qt+ERvfcTeNpUOEKhmWPJ0r3YIBaVvPGwOBjcnP8t9o1leTCCPvkkbOhZUA14BY6SjMM4BODjpQbjmmahmmaCeaZrjZwOp67fOvglGor5Y/wCfp+NBy5pmoZpmgnmvtcea+0HHmmahmmaInmmahmmaCeaZqGaZoJ5pmoZpmgnmmaiDVZcY7aLOC4eAQTyLGxRpFKAEqcNpUn2hkdSRmgs/NM10uFcSiuIUngcPHINSsPEeo8CDsR4EGu1mgnmvPHbZztHeSJaW+ox2zvrfI0ySbL7I8lwwDeOo423N5czXEiWdy8X9YkEzJ/iWNiv5ivH1FbVynyPxK6MU1pEyoX9ictpVCje9qHtDDDqATkbV6rTOBqOTgZOMZPiceFU39HXiEpjuoGJMSGN0znCs+oOAfXSpx6Hzq4s0E80zUM0zRFS/SI4u6QW9qhIWZneT1EWjQp8xqfPxUVV3Zpe28fEIRdwwywynumEqI6r3mArgMCAQ2nfy1Vu30i5s3FonlE5/1OB/tqoaK9qRRqihEUKqgBVUABQNgABsAPKpZrrWTN3aa/e0Lq/xaRq/OubNETzXl3tlH/nN3nzh/wDjxYr0/mvOXb1b6eKav3kMTfHGqP8A2UVHsQ5je34gtv1iuvYYZ6OATGw9c+z8G9BV+8YJM1mg/fO7eqx28uP42SvL/Z6ueJ2WP/URfk4r01N7XEI9/wCqtpSR6zSxBT+ELj5mgzeaZriklCgsxAA6kkAD4k9KwV5zlZxXS2kk6K5UMSxIUasaF1kaSzZz1/UURsE0wVSzHCqCSfIAZJ/AVRHKLf0lxoTzDKl3n0n9mMfYqf8AD9n/AKfWrrv7dLmCSLWdE0bJqjYZ0upBKsNuhrz/AMV4de8JuvZd0O/dzIPZlQ/HIz0ypzg+mCSrS7ZuGzTWIeLdYJO9kXOMoEZSw89OrOPInyxVPcqiU3tt3GTJ30ZUatOcMCwLeA0g59M7HpXZ4vzjfXURhuZy8ZZWI0RLuucDKKMrnfB8QK6/LvH5bOQywJAz42MsevR1zoOQVJzgkGoLis+ZWt+Kf0fOZG73JDtjBdhqjZR91WAZSAAAwGBuTXztQ45f2cSTW0sIjaRUx3GXX2GY5kZypBKkY0A79ar3nvnP659UlhOh4xqcaBrimVsgrJjJQ9QM423GRWd7UeMyHh9hA7ZedEllbC+0UjTwA2y8mdse7VFgcqX8s9lDc3DKWdUbZNGkZXVn2iG3BOoY2I2FZqNDsxxnOT8CAMfkPwrS+yXi0lxYBJY1C25WFGGcSKiLjIPiAQCehPluK3fNETzTNQzTNBPNKhmvtBClKUClKUClY3iHMFpA4juLq2icjOmSWNTg9DhiMD1rBL2m8KM/1f60uckd4QRDkf8AV93Hr09aDb6UBrE828U+q2VxcZAMcTlf8ZGI/wCMrQUl2p9o1xNcyW1pM8UETFCY2KtMy7OSw305yABscZ8dtW5d5Kur6CWe0CSGJ1Vo9WJDqGQwz7JHXxztWtV6O7EuXWtbHvZCNV0VlAH3Y9P2efUhifmKKznZrwm4teHwwXSosiatk07BmLAMVGCwyckZ+JrZ6UojB89X3c8Ou5PKGQD4uuhfzYV5Kr0D298eMNmloqnN0TqbwCQsjED1LFfkD51RHC7Fp5o4I/eldEX4uwUfrRVqfR+5iCSy2LkDvftIvV1XDr8SgB/yGrzqi+0jlE8LntuI2CfZQ9yHC5Gl48AMxHhIAAT+0Tn3qvKOQMAy9GAI+BGRREqUpQUV9IqP/wARat5xOPwfP+6qotbV5WEcSO7tnCopZjgZOFG52BPyrcO2Dik03E5lmBUQHuo18kHtK3+fVr/zDyrPfR9soXvZpHP2sUWYl26OdMjj1AIX4SGirJ7Pu0KHiC91IBDdJs8ROA+Ni0edz6r1Hr1rda0jtA7O4uIFZYmWC5Ur9qAfaXIzqAwWYY2OR8fLdkGABknAG56n1NEfapT6Q3FISbe2CKZlzI0mPaRDlVQHxDEFiPDQvnV11Rf0hOCss8N4D7Eid0w8nQlgfgVb+A+dBW/KsFw95AtmwWcyL3THGFYHIY5BGBjJ2Owq7uzu74rJxG4+vqMJGIpX0KoDRsWhVCuASRMz9N1YelVR2VXaxcWtGfGC5T4GRGjX+JhXovlghhcSj+0up/n3TC3H5QCiu/xXhkNzGYbhBJG2Mqc4ODkdD4HetXfs3tFjmS3aWMSxugVmaSJGbAEgjY5LgZAOrbJrYuYOJfV4HlABfZY1OcNIx0oDj7uTknwAJ8KwHAeY9BWG5kLg4AmfGdXTEmNsE9D4Zwdt6Iry65Y4xw0lrZ5WjGTqt2Zl+LwHx/yketYHjvN17doIrmbUqNnSERfa3A1BQM43ABq7+I888OhUs11C5BxpiYO+c491Sfx6VT/M/HJ+K3gSFGKltMEQ6n++/wDeI3JOyj5kxWq0rkuYSjujYyjMpx0yrFTj0yK46K5Et3ZGkVHKJs7hWKp/iYDC/Oua/wCIzXBj7xzIyIsUfTOkE6FHnu2Pwq+eUeJ28PDbQzSwRAwR51vGoJ04Y7kZJIOax03NXAY5lf8A8KZARiVLbOnJ696EwB6g7URtnA+Fx2sEcEShVRQNvFursT4ktk59a71AaVUKUpQKUpQKUpQKrztK7TE4eTb24WS6Iycn2IM9C4HVvEJtsQT4A7hzRNKlncvb571YZTHgZOoISpA8TnoK8hyyFiWYlmYkkkkkknJJJ6nNBzcQvZJ5Hmmdnkc5ZmO5P/PDwqweG9lN80NneWcsZaUJKQ3sdx0eNsknWOh2GdxsetV9w9oxLGZgTGHTWBnJTUNYGPTNex48YGnGnAxjpjG2PTFFI84GrGcDOOmcb49M1Xnbxfd3wzu/GaaNPkuZD+aD8asWsNzZy1BxC3NvcA4zqVl96NwCAy/iRjxBojzn2b8nf0ncPE0vdpHGzsRgsTsqAKeo1EE+g8yKuHsnuZ7fvuE3u01qdcRztJA595D95Q34awNiCBSJe64TfsEfTNbuVyPdceo8UZcHB8D51ctpxiTiM/CL21gZSDci5YZ0xKAiyRsehDZ1Lnfpt1oqzaUpRFZfSAKf0dHqUFjcIEPiv2chbHoQMfhXn+2naN1kjYq6MGVh1VlOVI+BFWz2181Q3jw2FnmZo5CWZASC5GhY0x753OcemM747PH+zADg8UzBYru1hd5QMYkUFpGVyP7RVOA3pjcYIK2ni3MDX/AJJ4oZJJJo+7aOJSxEmsI5CjJ0g+18CK27lW0khsraGb+sjhiR984KoARnxxjHyrQ/o+Sk8PmUn3blsemYov5g/jVoUQpStL7RO0GHhqhAoluHGVjzgKOmuQ+A64HU48OtBSvbBfGXi1x0xGUjHwRFBz5+1muTsYumTi9uFO0glRh5gxO3/uVT8q5+QuWLji1+bqZNUHfGS4c7KzFtZjUeJOcYHQHw2rk7PLZF5hRLf2okmughG4MapMFbPlpxv60V6PpSlEKpX6Rd02bOL7uJXPq2UUfgM/6quqqM+kDciW6tLaPLSqjZUdcysoRfidHT1HnQVNEzoysuVYEMp9QdiPmPyr1jySxNhbOSCZIlkYjxaX7R/wCJjVUdqfLKW1jwzXp7+ILA5XoyhDI2/iFfOD/fNWD2Q3DPwi1LdQJFHwSaRVHyAA+VFbPxPh0VxGYpl1I3qQQR0ZWG6sPAjcVT/PPLV7AO7RJbiJztJGhZsD7siIPZbpuBg+GNwLqpRHmqDlW/f3LK6+cLqPxcAVc8VhBwrh73CQxrMkCa2wNUkgRUUFvIyY2G2ST1NbdXBf2Uc0bRTIro4wysMg75H4EA/EUV5ayfEknxJ6k+JNKszjHZBKoBs7hZN/dmGghcHfWuQxzj7o61rnEOz++icRlI3cxSyhY2ZiyxNGrhRpyWzKuB471FarilWBwTslvpjG0xihicKzZLGVQRnHdaRh/DBO3yxWm8bshBczwKSwilkjBIwSEcrkjz2oLV7JucRIi2Nw32qDELH+0QD3M/tqOnmo9CasqvMU/D5Yore6XUEl1GORcjTJFI6suR0cFNQ8wduhxb3IHaElyvc3jLHOi51khUlAwM5OyvuMr49R4gVG/0rEJzRZNMlulzE8rkhUjOvcKWOSmQuynqRWXohSlKDk7lvL9Kdy3l+ld2horSeeOdrbhijv8AU0rjKRJjWw6aj4IufE+uAcGvPV7wppra64o8LRRyTgQAe4Wkd2dV23VVUjO2+PUVZnCOTli43InFop77vsNBcMrvGDk7TqBgHGBg+yMDbBBG9dr3D1k4RcII2YoIzGsa5IYSIF0qB0wcHyGaCjOH8m/WOByX8a/a288mrH34AkRbI81JZs+Wr0q/uRJmm4dZyZ1EwRAnI3ZUCt+YNV/2e8a7ngs1otncvdKk57poXCS942kYc7EBWBK5BIVsZ2rf+y3hMtrwu2gnGJFV2Zf2dcjyBT6gMKDPdy3l+lah2mc3DhlrrAUzykrCpxjI95yPFVBHzKjxrfKpTtLsGtuLQ8R4lH9asMhFQDa3IGwZOjjVltz7W4PQCgwHB+Tbh+H3/FuI6mkmt5GjD41HOH70/s+6AoHgfLFb/wBh0R/oiIgdZJvL94R/Kts5laO44ZcMupo5bWVlwj6iGhJUhCNWrcbYz6VoPYFzTbG0WwaQLcI0jBG27xWYt7B+8Rk5HXbPSgtDuW8v0rQu2XmI2VgURtM1yTGmCMhcfauN87KQuR0LirKqnO2vlPiVxcQ3loomjgUaYlGZEYMXZu7P9YDhRhcnYbeNBydi/Z+beIX1zGfrEo+zVsZhjPjjwdh8wMDbJFbT2oJIvCrwoN+636e6WUP/AA6qlyX2j2l9ohcmG7I9qB1YHUB7WhiMMNiQM5x4Vs3HYEktp0lGUaKRWH90oQ35UFTfR1ybW5UDpMp/GMD/AG1bXct5fpXnnsX59tuHfWI7zvAkvdsrKurBXUGDAb7gjGB4Gr35X5us+IK7WU3ed3jWCrqy6s6chgNjg7jbY0Gv898+W3DAFlDPOy6kiXxGSAWfoq5BGdzsdjVTct8jX3G7h7+6JihlbJkxu4G2iFT90AaQx2GPvEEVcvafyYnErRkGhZ4/ahkb7p+8pbqEYbHyODg4rh7JOISvYpb3MUkc1piFsowRlXIjZJPdf2QAdJO4z0YZDM8M4Cltbi2tkEaKpVRnxIPtE9SSTkmqF7CrNhxZkZcNHDMGG2xDKhH4mvS9UP2bX1tBzBxLv5UjZpLmOLWQFYm6yVydtXsjA8d6C6+5by/Snct5fpXdpQdLuW8v0qjLHh5uua5dQBELmQ5/6MSpH+D6K9AV517N+bLZOPXdzcSqkdz9YCSOcKNc6yJluijSmMn0oNv7fOGMbKKf9zIc7+EqFdvM6gvyzWS7EQW4RDj7rzDw/esf51sXMkttdQbSRSwiOeR2RlZSv1eSM7qT+9z8qrfsJ51s4LR7S7uI4XErOhkOlWRlT759nIYHYkdR60Fxdy3l+lO5by/Sue0uo5UWSJ0dGGVdGDKw8ww2IrmoOl3LeX6U7lvL9K7tah2ltdfV41tO9XM0feyRyaHjjU6mKnoScYwcj0PSgynEOJwQbXE8ERPQSSxqT8mNaXxHmKEcZsXS7g7gQzh2EsRQagzEM+dstHH4/cHrnG8Q4LazXJ4bw2GMzjLXd7dR99Ii6UOUeTOqRtY3GOhxj3lyJ7F7bvIiLibulB71Tp1yHHslXGAgz1Gk7D50G323PHDXfu0vbYsdgC4GT6E4B+VedOZZdd5dN53E5+XfPj8qs5uGQcJnFrfW8VzY3Oe6ma3jaWOTUoMcrBfaG+Qevl0IFWcbgSO4nSMHQksgQYIIUOQq4JPQbbnwqC3uzjhUd5wY20q5TXMvhlW161YZ6MCwIrVeKdkl6kkKRaZlkAEknsqsTb6iVJzox0O5JyMDarJ7JuCfVbHadJlnfvlKBgqho41077nGjyG5O1bpVGp8r8k29iPsIyZCMNK5BdvMA9FG3QY+dZ/uW8v0ru0oOl3LeX6Uru0oFKUoOq9kgyVDKf7pIz/KujcJIylGJxnx67eo61mKUGFRXEfdjABzufI9R6VlLSEIiqvQD8fE1yaB5V87seVBOsVxLhrO6yAq4XpG/u/LH86ytcF5BrXFBjZeK+w66SjgEDBBGemzCuvwvhNuzR3E8cbXAJ0SSAGQY2Ghm3G3lXZityhyAM+oFd63Ue8xJYeJxt8B4UHarFcc4aZBqQtqH3dR0sPh0zWUBr7QYnht2qgLIixN02XSCP5V3OIS4idlwfZON9jnbrUeJQFlGw2OfWsb9U6Zzgfl8KDBcB5E4e4d5bK2Y5wPs18snoPWtu4Xwm3tl0W0MUSnqEVVzjpnHWogALoiBHr0x6mu8gwBk5Pn50HBeWSSjEgyPLLD9DWIzJavhQzQ+AO+nzwfDfOxrP0oOG1ulkXUp2+G4PlVaR9nfDLm6leW3Y940kmRLMMlm1HI1bdSdq3S5tykhKZXfIxt/wDopw63zKGJ3GTv1JOf+9Bzcu8uW9kpS2EoUhRh5pnAC50hQ7EIN/u48PIVl643nUdSP+egrkoFVdadn/DnuHgmt4wBqC6VVSxB23A29nfarRrX+YoAXVhjVjfHX0OaDqRcAsuH2r28EQWKUSBhkszl0wSSxJIwAPLcVr3Buy3hs6CWa3GcnSEZkGBtuFO+4NbDL3s+hDg46fzJPwrYOFxBY1QfdyD8cnP57/OgnYWccMaQwqEjjUKqjoABgCuxUZGwMgE+grq99KfdUAeuf/qg7lfCPOuoXm/ZT/nzr7Jc7YIZT54BFBgTyeiXp4hA5EpTQIz/AFQGANgNx06Zx6Cskb241qhjQEgkjP558PhXC5k8Xb8TXGyMerMfDqaD5x/llb6PurzePIOlWbII8iMadiR4nfritC4xyDaySyt9shZ2O0mcEsc+8DVjR2c2AVc/6j+lcLcNcnfBJ9VoNO5Z7P5LcCa34ncwJqyV0oVbBGSyk6CdsZK1YbcVhBA1jfyBP4kDauCHg427xicdAOgrvQ2qL7qqPlv+NBKKdW91lPwIP6VyVHuxnOBnzwKlQKUpQKUpQKUpQKUpQKUpQMVHQPKpUoAFKUoBqHdip0oIquOlSpSgUpSg4LiHViuH6pXdpQRRAOgA+FSpSgVjeIJqboNvHxrJVFkBoMTb2vtDr18P+9ZCOAK2Rnf1J3+fp+lcyrivpFB9NR0+pqVKDjMI8cn4k1xm3HkBXYpQdY2tfBa12qUHVNoPCklqNsV2qUEYwcbmpUpQKUpQKUpQKUpQKUpQKUpQKUpQKUpQKUpQKUpQKUpQKUpQKUpQKUpQKUpQKUpQKUpQKUpQKUpQKUpQKUpQKUpQKUp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2166" name="Picture 6" descr="http://gospelmasquerade.com/wp-content/uploads/2014/07/ev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609600"/>
            <a:ext cx="6894799"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10"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12"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14"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2178" name="Picture 18" descr="http://www.kurzweilai.net/images/robot-fami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2488532" cy="38412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3733800" y="3048000"/>
            <a:ext cx="55265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Loop </a:t>
            </a:r>
          </a:p>
          <a:p>
            <a:pPr>
              <a:spcBef>
                <a:spcPct val="0"/>
              </a:spcBef>
            </a:pPr>
            <a:r>
              <a:rPr lang="en-US" altLang="en-US" sz="2800" dirty="0">
                <a:latin typeface="Times New Roman" pitchFamily="18" charset="0"/>
              </a:rPr>
              <a:t>    Given a population of solutions.</a:t>
            </a:r>
          </a:p>
          <a:p>
            <a:pPr>
              <a:spcBef>
                <a:spcPct val="0"/>
              </a:spcBef>
            </a:pPr>
            <a:r>
              <a:rPr lang="en-US" altLang="en-US" sz="2800" dirty="0">
                <a:latin typeface="Times New Roman" pitchFamily="18" charset="0"/>
              </a:rPr>
              <a:t>    Randomly cross two.</a:t>
            </a:r>
          </a:p>
          <a:p>
            <a:pPr>
              <a:spcBef>
                <a:spcPct val="0"/>
              </a:spcBef>
            </a:pPr>
            <a:r>
              <a:rPr lang="en-US" altLang="en-US" sz="2800" dirty="0">
                <a:latin typeface="Times New Roman" pitchFamily="18" charset="0"/>
              </a:rPr>
              <a:t>    Keep best.</a:t>
            </a:r>
          </a:p>
          <a:p>
            <a:pPr>
              <a:spcBef>
                <a:spcPct val="0"/>
              </a:spcBef>
            </a:pPr>
            <a:endParaRPr lang="en-US" altLang="en-US" sz="2800" dirty="0">
              <a:latin typeface="Times New Roman" pitchFamily="18" charset="0"/>
            </a:endParaRPr>
          </a:p>
        </p:txBody>
      </p:sp>
    </p:spTree>
    <p:extLst>
      <p:ext uri="{BB962C8B-B14F-4D97-AF65-F5344CB8AC3E}">
        <p14:creationId xmlns:p14="http://schemas.microsoft.com/office/powerpoint/2010/main" val="25407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additive="base">
                                        <p:cTn id="7" dur="500" fill="hold"/>
                                        <p:tgtEl>
                                          <p:spTgt spid="92166"/>
                                        </p:tgtEl>
                                        <p:attrNameLst>
                                          <p:attrName>ppt_x</p:attrName>
                                        </p:attrNameLst>
                                      </p:cBhvr>
                                      <p:tavLst>
                                        <p:tav tm="0">
                                          <p:val>
                                            <p:strVal val="#ppt_x"/>
                                          </p:val>
                                        </p:tav>
                                        <p:tav tm="100000">
                                          <p:val>
                                            <p:strVal val="#ppt_x"/>
                                          </p:val>
                                        </p:tav>
                                      </p:tavLst>
                                    </p:anim>
                                    <p:anim calcmode="lin" valueType="num">
                                      <p:cBhvr additive="base">
                                        <p:cTn id="8" dur="500" fill="hold"/>
                                        <p:tgtEl>
                                          <p:spTgt spid="921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2178"/>
                                        </p:tgtEl>
                                        <p:attrNameLst>
                                          <p:attrName>style.visibility</p:attrName>
                                        </p:attrNameLst>
                                      </p:cBhvr>
                                      <p:to>
                                        <p:strVal val="visible"/>
                                      </p:to>
                                    </p:set>
                                    <p:anim calcmode="lin" valueType="num">
                                      <p:cBhvr additive="base">
                                        <p:cTn id="13" dur="500" fill="hold"/>
                                        <p:tgtEl>
                                          <p:spTgt spid="92178"/>
                                        </p:tgtEl>
                                        <p:attrNameLst>
                                          <p:attrName>ppt_x</p:attrName>
                                        </p:attrNameLst>
                                      </p:cBhvr>
                                      <p:tavLst>
                                        <p:tav tm="0">
                                          <p:val>
                                            <p:strVal val="#ppt_x"/>
                                          </p:val>
                                        </p:tav>
                                        <p:tav tm="100000">
                                          <p:val>
                                            <p:strVal val="#ppt_x"/>
                                          </p:val>
                                        </p:tav>
                                      </p:tavLst>
                                    </p:anim>
                                    <p:anim calcmode="lin" valueType="num">
                                      <p:cBhvr additive="base">
                                        <p:cTn id="14" dur="500" fill="hold"/>
                                        <p:tgtEl>
                                          <p:spTgt spid="9217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 calcmode="lin" valueType="num">
                                      <p:cBhvr additive="base">
                                        <p:cTn id="23" dur="50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422345" name="Rectangle 9"/>
          <p:cNvSpPr>
            <a:spLocks noChangeArrowheads="1"/>
          </p:cNvSpPr>
          <p:nvPr/>
        </p:nvSpPr>
        <p:spPr bwMode="auto">
          <a:xfrm>
            <a:off x="304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Quantum </a:t>
            </a:r>
            <a:r>
              <a:rPr lang="en-US" sz="3600" b="1" dirty="0">
                <a:solidFill>
                  <a:schemeClr val="tx2"/>
                </a:solidFill>
                <a:effectLst>
                  <a:outerShdw blurRad="38100" dist="38100" dir="2700000" algn="tl">
                    <a:srgbClr val="000000"/>
                  </a:outerShdw>
                </a:effectLst>
                <a:cs typeface="+mn-cs"/>
              </a:rPr>
              <a:t>Machines</a:t>
            </a:r>
          </a:p>
        </p:txBody>
      </p:sp>
      <p:sp>
        <p:nvSpPr>
          <p:cNvPr id="14" name="Rectangle 13"/>
          <p:cNvSpPr/>
          <p:nvPr/>
        </p:nvSpPr>
        <p:spPr>
          <a:xfrm>
            <a:off x="152400" y="2577405"/>
            <a:ext cx="8839200" cy="1815882"/>
          </a:xfrm>
          <a:prstGeom prst="rect">
            <a:avLst/>
          </a:prstGeom>
        </p:spPr>
        <p:txBody>
          <a:bodyPr>
            <a:spAutoFit/>
          </a:bodyPr>
          <a:lstStyle/>
          <a:p>
            <a:pPr eaLnBrk="0" hangingPunct="0">
              <a:defRPr/>
            </a:pPr>
            <a:r>
              <a:rPr lang="en-US" dirty="0">
                <a:cs typeface="Times New Roman" pitchFamily="18" charset="0"/>
              </a:rPr>
              <a:t>What about </a:t>
            </a:r>
            <a:r>
              <a:rPr lang="en-US" dirty="0">
                <a:solidFill>
                  <a:schemeClr val="accent2"/>
                </a:solidFill>
                <a:cs typeface="Times New Roman" pitchFamily="18" charset="0"/>
              </a:rPr>
              <a:t>Quantum Machines</a:t>
            </a:r>
            <a:r>
              <a:rPr lang="en-US" dirty="0">
                <a:cs typeface="Times New Roman" pitchFamily="18" charset="0"/>
              </a:rPr>
              <a:t>?</a:t>
            </a:r>
          </a:p>
          <a:p>
            <a:pPr lvl="1" eaLnBrk="0" hangingPunct="0">
              <a:buFont typeface="Arial" pitchFamily="34" charset="0"/>
              <a:buChar char="•"/>
              <a:defRPr/>
            </a:pPr>
            <a:r>
              <a:rPr lang="en-US" dirty="0">
                <a:cs typeface="Times New Roman" pitchFamily="18" charset="0"/>
              </a:rPr>
              <a:t>A quantum TM is in the super-position of states.</a:t>
            </a:r>
          </a:p>
          <a:p>
            <a:pPr lvl="1" eaLnBrk="0" hangingPunct="0">
              <a:buFont typeface="Arial" pitchFamily="34" charset="0"/>
              <a:buChar char="•"/>
              <a:defRPr/>
            </a:pPr>
            <a:r>
              <a:rPr lang="en-US" dirty="0">
                <a:cs typeface="Times New Roman" pitchFamily="18" charset="0"/>
              </a:rPr>
              <a:t>Factoring can be done in poly-time, </a:t>
            </a:r>
            <a:r>
              <a:rPr lang="en-US" dirty="0" err="1">
                <a:cs typeface="Times New Roman" pitchFamily="18" charset="0"/>
              </a:rPr>
              <a:t>ie</a:t>
            </a:r>
            <a:r>
              <a:rPr lang="en-US" dirty="0">
                <a:cs typeface="Times New Roman" pitchFamily="18" charset="0"/>
              </a:rPr>
              <a:t> 6</a:t>
            </a:r>
            <a:r>
              <a:rPr lang="en-US" dirty="0">
                <a:cs typeface="Times New Roman" pitchFamily="18" charset="0"/>
                <a:sym typeface="Wingdings" pitchFamily="2" charset="2"/>
              </a:rPr>
              <a:t></a:t>
            </a:r>
            <a:r>
              <a:rPr lang="en-US" dirty="0">
                <a:cs typeface="Times New Roman" pitchFamily="18" charset="0"/>
              </a:rPr>
              <a:t>2×3.</a:t>
            </a:r>
          </a:p>
          <a:p>
            <a:pPr lvl="1" eaLnBrk="0" hangingPunct="0">
              <a:buFont typeface="Arial" pitchFamily="34" charset="0"/>
              <a:buChar char="•"/>
              <a:defRPr/>
            </a:pPr>
            <a:r>
              <a:rPr lang="en-US" dirty="0">
                <a:cs typeface="Times New Roman" pitchFamily="18" charset="0"/>
              </a:rPr>
              <a:t>Not that much more.</a:t>
            </a:r>
          </a:p>
        </p:txBody>
      </p:sp>
      <p:pic>
        <p:nvPicPr>
          <p:cNvPr id="1428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938" y="152400"/>
            <a:ext cx="2506662"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28483"/>
                                        </p:tgtEl>
                                        <p:attrNameLst>
                                          <p:attrName>style.visibility</p:attrName>
                                        </p:attrNameLst>
                                      </p:cBhvr>
                                      <p:to>
                                        <p:strVal val="visible"/>
                                      </p:to>
                                    </p:set>
                                    <p:anim calcmode="lin" valueType="num">
                                      <p:cBhvr additive="base">
                                        <p:cTn id="11" dur="500" fill="hold"/>
                                        <p:tgtEl>
                                          <p:spTgt spid="1428483"/>
                                        </p:tgtEl>
                                        <p:attrNameLst>
                                          <p:attrName>ppt_x</p:attrName>
                                        </p:attrNameLst>
                                      </p:cBhvr>
                                      <p:tavLst>
                                        <p:tav tm="0">
                                          <p:val>
                                            <p:strVal val="#ppt_x"/>
                                          </p:val>
                                        </p:tav>
                                        <p:tav tm="100000">
                                          <p:val>
                                            <p:strVal val="#ppt_x"/>
                                          </p:val>
                                        </p:tav>
                                      </p:tavLst>
                                    </p:anim>
                                    <p:anim calcmode="lin" valueType="num">
                                      <p:cBhvr additive="base">
                                        <p:cTn id="12" dur="500" fill="hold"/>
                                        <p:tgtEl>
                                          <p:spTgt spid="142848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 calcmode="lin" valueType="num">
                                      <p:cBhvr additive="base">
                                        <p:cTn id="2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057400" y="781050"/>
            <a:ext cx="5410200" cy="4572000"/>
            <a:chOff x="2057400" y="780871"/>
            <a:chExt cx="5410200" cy="4572000"/>
          </a:xfrm>
        </p:grpSpPr>
        <p:pic>
          <p:nvPicPr>
            <p:cNvPr id="6151" name="Picture 2" descr="http://upload.wikimedia.org/wikipedia/commons/thumb/5/5f/Jacquard.loom.full.view.jpg/220px-Jacquard.loom.full.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780871"/>
              <a:ext cx="2095500" cy="28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2"/>
            <p:cNvSpPr>
              <a:spLocks noChangeArrowheads="1"/>
            </p:cNvSpPr>
            <p:nvPr/>
          </p:nvSpPr>
          <p:spPr bwMode="auto">
            <a:xfrm>
              <a:off x="2057400" y="3783211"/>
              <a:ext cx="5410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The Jacquard loom (1801) was one of the first programmable devices.</a:t>
              </a:r>
            </a:p>
            <a:p>
              <a:pPr>
                <a:spcBef>
                  <a:spcPct val="0"/>
                </a:spcBef>
              </a:pPr>
              <a:r>
                <a:rPr lang="en-CA" altLang="en-US" sz="2400" dirty="0">
                  <a:latin typeface="Times New Roman" pitchFamily="18" charset="0"/>
                </a:rPr>
                <a:t>Weaves complex patterns in textiles.</a:t>
              </a:r>
            </a:p>
            <a:p>
              <a:pPr>
                <a:spcBef>
                  <a:spcPct val="0"/>
                </a:spcBef>
              </a:pPr>
              <a:r>
                <a:rPr lang="en-CA" altLang="en-US" sz="2400" dirty="0">
                  <a:latin typeface="Times New Roman" pitchFamily="18" charset="0"/>
                </a:rPr>
                <a:t>Controlled by punched cards</a:t>
              </a:r>
            </a:p>
          </p:txBody>
        </p:sp>
      </p:grpSp>
      <p:grpSp>
        <p:nvGrpSpPr>
          <p:cNvPr id="3" name="Group 8"/>
          <p:cNvGrpSpPr>
            <a:grpSpLocks/>
          </p:cNvGrpSpPr>
          <p:nvPr/>
        </p:nvGrpSpPr>
        <p:grpSpPr bwMode="auto">
          <a:xfrm>
            <a:off x="2057400" y="695325"/>
            <a:ext cx="5791200" cy="5857875"/>
            <a:chOff x="2057400" y="694899"/>
            <a:chExt cx="5791200" cy="5858301"/>
          </a:xfrm>
        </p:grpSpPr>
        <p:pic>
          <p:nvPicPr>
            <p:cNvPr id="6149" name="Picture 4" descr="File:Jacquard Joseph Marie woven sil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94899"/>
              <a:ext cx="1981200" cy="29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5"/>
            <p:cNvSpPr>
              <a:spLocks noChangeArrowheads="1"/>
            </p:cNvSpPr>
            <p:nvPr/>
          </p:nvSpPr>
          <p:spPr bwMode="auto">
            <a:xfrm>
              <a:off x="2057400" y="5352871"/>
              <a:ext cx="579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This portrait of Jacquard was woven in silk on a Jacquard loom and required 24,000 punched cards to create (1839). </a:t>
              </a:r>
            </a:p>
          </p:txBody>
        </p:sp>
      </p:grpSp>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4" name="Rectangle 3"/>
          <p:cNvSpPr/>
          <p:nvPr/>
        </p:nvSpPr>
        <p:spPr>
          <a:xfrm>
            <a:off x="228600" y="1828800"/>
            <a:ext cx="1858201" cy="954107"/>
          </a:xfrm>
          <a:prstGeom prst="rect">
            <a:avLst/>
          </a:prstGeom>
        </p:spPr>
        <p:txBody>
          <a:bodyPr wrap="none">
            <a:spAutoFit/>
          </a:bodyPr>
          <a:lstStyle/>
          <a:p>
            <a:pPr algn="ctr"/>
            <a:r>
              <a:rPr lang="en-CA" dirty="0">
                <a:solidFill>
                  <a:schemeClr val="tx2"/>
                </a:solidFill>
              </a:rPr>
              <a:t>Low level</a:t>
            </a:r>
          </a:p>
          <a:p>
            <a:pPr algn="ctr"/>
            <a:r>
              <a:rPr lang="en-CA" dirty="0">
                <a:solidFill>
                  <a:schemeClr val="tx2"/>
                </a:solidFill>
              </a:rPr>
              <a:t>instructions</a:t>
            </a:r>
          </a:p>
        </p:txBody>
      </p:sp>
      <p:sp>
        <p:nvSpPr>
          <p:cNvPr id="10" name="Rectangle 9"/>
          <p:cNvSpPr/>
          <p:nvPr/>
        </p:nvSpPr>
        <p:spPr>
          <a:xfrm>
            <a:off x="6695982" y="1905000"/>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Tree>
    <p:extLst>
      <p:ext uri="{BB962C8B-B14F-4D97-AF65-F5344CB8AC3E}">
        <p14:creationId xmlns:p14="http://schemas.microsoft.com/office/powerpoint/2010/main" val="3031760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422345" name="Rectangle 9"/>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Human</a:t>
            </a:r>
          </a:p>
        </p:txBody>
      </p:sp>
      <p:sp>
        <p:nvSpPr>
          <p:cNvPr id="14" name="Rectangle 13"/>
          <p:cNvSpPr/>
          <p:nvPr/>
        </p:nvSpPr>
        <p:spPr>
          <a:xfrm>
            <a:off x="152400" y="1565970"/>
            <a:ext cx="8839200" cy="3970318"/>
          </a:xfrm>
          <a:prstGeom prst="rect">
            <a:avLst/>
          </a:prstGeom>
        </p:spPr>
        <p:txBody>
          <a:bodyPr>
            <a:spAutoFit/>
          </a:bodyPr>
          <a:lstStyle/>
          <a:p>
            <a:pPr eaLnBrk="0" hangingPunct="0">
              <a:defRPr/>
            </a:pPr>
            <a:r>
              <a:rPr lang="en-US" dirty="0">
                <a:cs typeface="Times New Roman" pitchFamily="18" charset="0"/>
              </a:rPr>
              <a:t>What about the</a:t>
            </a:r>
            <a:r>
              <a:rPr lang="en-US" dirty="0">
                <a:solidFill>
                  <a:schemeClr val="accent2"/>
                </a:solidFill>
                <a:cs typeface="Times New Roman" pitchFamily="18" charset="0"/>
              </a:rPr>
              <a:t> human brain</a:t>
            </a:r>
            <a:r>
              <a:rPr lang="en-US" dirty="0">
                <a:cs typeface="Times New Roman" pitchFamily="18" charset="0"/>
              </a:rPr>
              <a:t>? </a:t>
            </a:r>
          </a:p>
          <a:p>
            <a:pPr lvl="1" eaLnBrk="0" hangingPunct="0">
              <a:buFont typeface="Arial" pitchFamily="34" charset="0"/>
              <a:buChar char="•"/>
              <a:defRPr/>
            </a:pPr>
            <a:r>
              <a:rPr lang="en-US" dirty="0">
                <a:effectLst>
                  <a:outerShdw blurRad="38100" dist="38100" dir="2700000" algn="tl">
                    <a:srgbClr val="000000">
                      <a:alpha val="43137"/>
                    </a:srgbClr>
                  </a:outerShdw>
                </a:effectLst>
                <a:cs typeface="Times New Roman" pitchFamily="18" charset="0"/>
              </a:rPr>
              <a:t>Science: </a:t>
            </a:r>
          </a:p>
          <a:p>
            <a:pPr lvl="2" eaLnBrk="0" hangingPunct="0">
              <a:buFont typeface="Arial" pitchFamily="34" charset="0"/>
              <a:buChar char="•"/>
              <a:defRPr/>
            </a:pPr>
            <a:r>
              <a:rPr lang="en-US" dirty="0">
                <a:effectLst>
                  <a:outerShdw blurRad="38100" dist="38100" dir="2700000" algn="tl">
                    <a:srgbClr val="000000">
                      <a:alpha val="43137"/>
                    </a:srgbClr>
                  </a:outerShdw>
                </a:effectLst>
                <a:cs typeface="Times New Roman" pitchFamily="18" charset="0"/>
              </a:rPr>
              <a:t>The brain is just an elaborate  machine (neural net).</a:t>
            </a:r>
          </a:p>
          <a:p>
            <a:pPr lvl="1" eaLnBrk="0" hangingPunct="0">
              <a:buFont typeface="Arial" pitchFamily="34" charset="0"/>
              <a:buChar char="•"/>
              <a:defRPr/>
            </a:pPr>
            <a:r>
              <a:rPr lang="en-US" dirty="0">
                <a:effectLst>
                  <a:outerShdw blurRad="38100" dist="38100" dir="2700000" algn="tl">
                    <a:srgbClr val="000000">
                      <a:alpha val="43137"/>
                    </a:srgbClr>
                  </a:outerShdw>
                </a:effectLst>
                <a:cs typeface="Times New Roman" pitchFamily="18" charset="0"/>
              </a:rPr>
              <a:t>New Age:</a:t>
            </a:r>
          </a:p>
          <a:p>
            <a:pPr lvl="2" eaLnBrk="0" hangingPunct="0">
              <a:buFont typeface="Arial" pitchFamily="34" charset="0"/>
              <a:buChar char="•"/>
              <a:defRPr/>
            </a:pPr>
            <a:r>
              <a:rPr lang="en-US" dirty="0">
                <a:effectLst>
                  <a:outerShdw blurRad="38100" dist="38100" dir="2700000" algn="tl">
                    <a:srgbClr val="000000">
                      <a:alpha val="43137"/>
                    </a:srgbClr>
                  </a:outerShdw>
                </a:effectLst>
                <a:cs typeface="Times New Roman" pitchFamily="18" charset="0"/>
              </a:rPr>
              <a:t>The brain has quantum mechanic and vibrations </a:t>
            </a:r>
            <a:br>
              <a:rPr lang="en-US" dirty="0">
                <a:effectLst>
                  <a:outerShdw blurRad="38100" dist="38100" dir="2700000" algn="tl">
                    <a:srgbClr val="000000">
                      <a:alpha val="43137"/>
                    </a:srgbClr>
                  </a:outerShdw>
                </a:effectLst>
                <a:cs typeface="Times New Roman" pitchFamily="18" charset="0"/>
              </a:rPr>
            </a:br>
            <a:r>
              <a:rPr lang="en-US" dirty="0">
                <a:effectLst>
                  <a:outerShdw blurRad="38100" dist="38100" dir="2700000" algn="tl">
                    <a:srgbClr val="000000">
                      <a:alpha val="43137"/>
                    </a:srgbClr>
                  </a:outerShdw>
                </a:effectLst>
                <a:cs typeface="Times New Roman" pitchFamily="18" charset="0"/>
              </a:rPr>
              <a:t>    &gt; machine</a:t>
            </a:r>
          </a:p>
          <a:p>
            <a:pPr lvl="1" eaLnBrk="0" hangingPunct="0">
              <a:buFont typeface="Arial" pitchFamily="34" charset="0"/>
              <a:buChar char="•"/>
              <a:defRPr/>
            </a:pPr>
            <a:r>
              <a:rPr lang="en-US" dirty="0">
                <a:effectLst>
                  <a:outerShdw blurRad="38100" dist="38100" dir="2700000" algn="tl">
                    <a:srgbClr val="000000">
                      <a:alpha val="43137"/>
                    </a:srgbClr>
                  </a:outerShdw>
                </a:effectLst>
                <a:cs typeface="Times New Roman" pitchFamily="18" charset="0"/>
              </a:rPr>
              <a:t>Religion:</a:t>
            </a:r>
          </a:p>
          <a:p>
            <a:pPr lvl="2" eaLnBrk="0" hangingPunct="0">
              <a:buFont typeface="Arial" pitchFamily="34" charset="0"/>
              <a:buChar char="•"/>
              <a:defRPr/>
            </a:pPr>
            <a:r>
              <a:rPr lang="en-US" dirty="0">
                <a:effectLst>
                  <a:outerShdw blurRad="38100" dist="38100" dir="2700000" algn="tl">
                    <a:srgbClr val="000000">
                      <a:alpha val="43137"/>
                    </a:srgbClr>
                  </a:outerShdw>
                </a:effectLst>
                <a:cs typeface="Times New Roman" pitchFamily="18" charset="0"/>
              </a:rPr>
              <a:t>The human has a soul </a:t>
            </a:r>
            <a:br>
              <a:rPr lang="en-US" dirty="0">
                <a:effectLst>
                  <a:outerShdw blurRad="38100" dist="38100" dir="2700000" algn="tl">
                    <a:srgbClr val="000000">
                      <a:alpha val="43137"/>
                    </a:srgbClr>
                  </a:outerShdw>
                </a:effectLst>
                <a:cs typeface="Times New Roman" pitchFamily="18" charset="0"/>
              </a:rPr>
            </a:br>
            <a:r>
              <a:rPr lang="en-US" dirty="0">
                <a:effectLst>
                  <a:outerShdw blurRad="38100" dist="38100" dir="2700000" algn="tl">
                    <a:srgbClr val="000000">
                      <a:alpha val="43137"/>
                    </a:srgbClr>
                  </a:outerShdw>
                </a:effectLst>
                <a:cs typeface="Times New Roman" pitchFamily="18" charset="0"/>
              </a:rPr>
              <a:t>    &gt;&gt; machine</a:t>
            </a:r>
          </a:p>
        </p:txBody>
      </p:sp>
      <p:pic>
        <p:nvPicPr>
          <p:cNvPr id="142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28600"/>
            <a:ext cx="20574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grpSp>
        <p:nvGrpSpPr>
          <p:cNvPr id="2" name="Group 26"/>
          <p:cNvGrpSpPr>
            <a:grpSpLocks/>
          </p:cNvGrpSpPr>
          <p:nvPr/>
        </p:nvGrpSpPr>
        <p:grpSpPr bwMode="auto">
          <a:xfrm>
            <a:off x="6331744" y="3505200"/>
            <a:ext cx="2583656" cy="3079749"/>
            <a:chOff x="2065" y="1551"/>
            <a:chExt cx="1628" cy="1988"/>
          </a:xfrm>
        </p:grpSpPr>
        <p:sp>
          <p:nvSpPr>
            <p:cNvPr id="50" name="Freeform 9"/>
            <p:cNvSpPr>
              <a:spLocks/>
            </p:cNvSpPr>
            <p:nvPr/>
          </p:nvSpPr>
          <p:spPr bwMode="auto">
            <a:xfrm>
              <a:off x="2778" y="1977"/>
              <a:ext cx="331" cy="334"/>
            </a:xfrm>
            <a:custGeom>
              <a:avLst/>
              <a:gdLst/>
              <a:ahLst/>
              <a:cxnLst>
                <a:cxn ang="0">
                  <a:pos x="255" y="212"/>
                </a:cxn>
                <a:cxn ang="0">
                  <a:pos x="284" y="141"/>
                </a:cxn>
                <a:cxn ang="0">
                  <a:pos x="279" y="85"/>
                </a:cxn>
                <a:cxn ang="0">
                  <a:pos x="270" y="38"/>
                </a:cxn>
                <a:cxn ang="0">
                  <a:pos x="227" y="5"/>
                </a:cxn>
                <a:cxn ang="0">
                  <a:pos x="166" y="0"/>
                </a:cxn>
                <a:cxn ang="0">
                  <a:pos x="118" y="5"/>
                </a:cxn>
                <a:cxn ang="0">
                  <a:pos x="47" y="47"/>
                </a:cxn>
                <a:cxn ang="0">
                  <a:pos x="14" y="113"/>
                </a:cxn>
                <a:cxn ang="0">
                  <a:pos x="0" y="193"/>
                </a:cxn>
                <a:cxn ang="0">
                  <a:pos x="14" y="282"/>
                </a:cxn>
                <a:cxn ang="0">
                  <a:pos x="43" y="315"/>
                </a:cxn>
                <a:cxn ang="0">
                  <a:pos x="95" y="334"/>
                </a:cxn>
                <a:cxn ang="0">
                  <a:pos x="147" y="329"/>
                </a:cxn>
                <a:cxn ang="0">
                  <a:pos x="203" y="306"/>
                </a:cxn>
                <a:cxn ang="0">
                  <a:pos x="241" y="273"/>
                </a:cxn>
                <a:cxn ang="0">
                  <a:pos x="303" y="325"/>
                </a:cxn>
                <a:cxn ang="0">
                  <a:pos x="331" y="325"/>
                </a:cxn>
                <a:cxn ang="0">
                  <a:pos x="331" y="296"/>
                </a:cxn>
                <a:cxn ang="0">
                  <a:pos x="317" y="273"/>
                </a:cxn>
                <a:cxn ang="0">
                  <a:pos x="255" y="212"/>
                </a:cxn>
              </a:cxnLst>
              <a:rect l="0" t="0" r="r" b="b"/>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0"/>
            <p:cNvSpPr>
              <a:spLocks/>
            </p:cNvSpPr>
            <p:nvPr/>
          </p:nvSpPr>
          <p:spPr bwMode="auto">
            <a:xfrm>
              <a:off x="2811" y="1929"/>
              <a:ext cx="303" cy="127"/>
            </a:xfrm>
            <a:custGeom>
              <a:avLst/>
              <a:gdLst/>
              <a:ahLst/>
              <a:cxnLst>
                <a:cxn ang="0">
                  <a:pos x="234" y="127"/>
                </a:cxn>
                <a:cxn ang="0">
                  <a:pos x="303" y="117"/>
                </a:cxn>
                <a:cxn ang="0">
                  <a:pos x="303" y="90"/>
                </a:cxn>
                <a:cxn ang="0">
                  <a:pos x="223" y="110"/>
                </a:cxn>
                <a:cxn ang="0">
                  <a:pos x="213" y="100"/>
                </a:cxn>
                <a:cxn ang="0">
                  <a:pos x="265" y="61"/>
                </a:cxn>
                <a:cxn ang="0">
                  <a:pos x="246" y="51"/>
                </a:cxn>
                <a:cxn ang="0">
                  <a:pos x="199" y="81"/>
                </a:cxn>
                <a:cxn ang="0">
                  <a:pos x="180" y="71"/>
                </a:cxn>
                <a:cxn ang="0">
                  <a:pos x="253" y="24"/>
                </a:cxn>
                <a:cxn ang="0">
                  <a:pos x="239" y="0"/>
                </a:cxn>
                <a:cxn ang="0">
                  <a:pos x="147" y="71"/>
                </a:cxn>
                <a:cxn ang="0">
                  <a:pos x="85" y="90"/>
                </a:cxn>
                <a:cxn ang="0">
                  <a:pos x="69" y="66"/>
                </a:cxn>
                <a:cxn ang="0">
                  <a:pos x="50" y="17"/>
                </a:cxn>
                <a:cxn ang="0">
                  <a:pos x="28" y="37"/>
                </a:cxn>
                <a:cxn ang="0">
                  <a:pos x="52" y="85"/>
                </a:cxn>
                <a:cxn ang="0">
                  <a:pos x="38" y="95"/>
                </a:cxn>
                <a:cxn ang="0">
                  <a:pos x="14" y="51"/>
                </a:cxn>
                <a:cxn ang="0">
                  <a:pos x="0" y="76"/>
                </a:cxn>
                <a:cxn ang="0">
                  <a:pos x="17" y="120"/>
                </a:cxn>
                <a:cxn ang="0">
                  <a:pos x="133" y="105"/>
                </a:cxn>
                <a:cxn ang="0">
                  <a:pos x="234" y="127"/>
                </a:cxn>
              </a:cxnLst>
              <a:rect l="0" t="0" r="r" b="b"/>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11"/>
            <p:cNvSpPr>
              <a:spLocks/>
            </p:cNvSpPr>
            <p:nvPr/>
          </p:nvSpPr>
          <p:spPr bwMode="auto">
            <a:xfrm>
              <a:off x="2890" y="1839"/>
              <a:ext cx="518" cy="632"/>
            </a:xfrm>
            <a:custGeom>
              <a:avLst/>
              <a:gdLst/>
              <a:ahLst/>
              <a:cxnLst>
                <a:cxn ang="0">
                  <a:pos x="14" y="623"/>
                </a:cxn>
                <a:cxn ang="0">
                  <a:pos x="0" y="595"/>
                </a:cxn>
                <a:cxn ang="0">
                  <a:pos x="9" y="567"/>
                </a:cxn>
                <a:cxn ang="0">
                  <a:pos x="42" y="539"/>
                </a:cxn>
                <a:cxn ang="0">
                  <a:pos x="126" y="525"/>
                </a:cxn>
                <a:cxn ang="0">
                  <a:pos x="233" y="534"/>
                </a:cxn>
                <a:cxn ang="0">
                  <a:pos x="369" y="516"/>
                </a:cxn>
                <a:cxn ang="0">
                  <a:pos x="453" y="474"/>
                </a:cxn>
                <a:cxn ang="0">
                  <a:pos x="471" y="451"/>
                </a:cxn>
                <a:cxn ang="0">
                  <a:pos x="457" y="390"/>
                </a:cxn>
                <a:cxn ang="0">
                  <a:pos x="420" y="256"/>
                </a:cxn>
                <a:cxn ang="0">
                  <a:pos x="364" y="177"/>
                </a:cxn>
                <a:cxn ang="0">
                  <a:pos x="327" y="153"/>
                </a:cxn>
                <a:cxn ang="0">
                  <a:pos x="322" y="130"/>
                </a:cxn>
                <a:cxn ang="0">
                  <a:pos x="341" y="121"/>
                </a:cxn>
                <a:cxn ang="0">
                  <a:pos x="355" y="98"/>
                </a:cxn>
                <a:cxn ang="0">
                  <a:pos x="327" y="65"/>
                </a:cxn>
                <a:cxn ang="0">
                  <a:pos x="294" y="70"/>
                </a:cxn>
                <a:cxn ang="0">
                  <a:pos x="275" y="46"/>
                </a:cxn>
                <a:cxn ang="0">
                  <a:pos x="299" y="14"/>
                </a:cxn>
                <a:cxn ang="0">
                  <a:pos x="341" y="0"/>
                </a:cxn>
                <a:cxn ang="0">
                  <a:pos x="392" y="14"/>
                </a:cxn>
                <a:cxn ang="0">
                  <a:pos x="411" y="60"/>
                </a:cxn>
                <a:cxn ang="0">
                  <a:pos x="406" y="121"/>
                </a:cxn>
                <a:cxn ang="0">
                  <a:pos x="373" y="144"/>
                </a:cxn>
                <a:cxn ang="0">
                  <a:pos x="411" y="181"/>
                </a:cxn>
                <a:cxn ang="0">
                  <a:pos x="457" y="237"/>
                </a:cxn>
                <a:cxn ang="0">
                  <a:pos x="485" y="339"/>
                </a:cxn>
                <a:cxn ang="0">
                  <a:pos x="518" y="455"/>
                </a:cxn>
                <a:cxn ang="0">
                  <a:pos x="518" y="502"/>
                </a:cxn>
                <a:cxn ang="0">
                  <a:pos x="504" y="511"/>
                </a:cxn>
                <a:cxn ang="0">
                  <a:pos x="420" y="548"/>
                </a:cxn>
                <a:cxn ang="0">
                  <a:pos x="322" y="576"/>
                </a:cxn>
                <a:cxn ang="0">
                  <a:pos x="154" y="599"/>
                </a:cxn>
                <a:cxn ang="0">
                  <a:pos x="56" y="632"/>
                </a:cxn>
                <a:cxn ang="0">
                  <a:pos x="14" y="623"/>
                </a:cxn>
              </a:cxnLst>
              <a:rect l="0" t="0" r="r" b="b"/>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9" name="Freeform 12"/>
            <p:cNvSpPr>
              <a:spLocks/>
            </p:cNvSpPr>
            <p:nvPr/>
          </p:nvSpPr>
          <p:spPr bwMode="auto">
            <a:xfrm>
              <a:off x="3189" y="2046"/>
              <a:ext cx="47" cy="86"/>
            </a:xfrm>
            <a:custGeom>
              <a:avLst/>
              <a:gdLst/>
              <a:ahLst/>
              <a:cxnLst>
                <a:cxn ang="0">
                  <a:pos x="10" y="32"/>
                </a:cxn>
                <a:cxn ang="0">
                  <a:pos x="28" y="75"/>
                </a:cxn>
                <a:cxn ang="0">
                  <a:pos x="35" y="86"/>
                </a:cxn>
                <a:cxn ang="0">
                  <a:pos x="43" y="85"/>
                </a:cxn>
                <a:cxn ang="0">
                  <a:pos x="47" y="73"/>
                </a:cxn>
                <a:cxn ang="0">
                  <a:pos x="1" y="0"/>
                </a:cxn>
                <a:cxn ang="0">
                  <a:pos x="0" y="15"/>
                </a:cxn>
                <a:cxn ang="0">
                  <a:pos x="10" y="32"/>
                </a:cxn>
              </a:cxnLst>
              <a:rect l="0" t="0" r="r" b="b"/>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0" name="Freeform 13"/>
            <p:cNvSpPr>
              <a:spLocks/>
            </p:cNvSpPr>
            <p:nvPr/>
          </p:nvSpPr>
          <p:spPr bwMode="auto">
            <a:xfrm>
              <a:off x="3142" y="1561"/>
              <a:ext cx="551" cy="452"/>
            </a:xfrm>
            <a:custGeom>
              <a:avLst/>
              <a:gdLst/>
              <a:ahLst/>
              <a:cxnLst>
                <a:cxn ang="0">
                  <a:pos x="93" y="345"/>
                </a:cxn>
                <a:cxn ang="0">
                  <a:pos x="0" y="373"/>
                </a:cxn>
                <a:cxn ang="0">
                  <a:pos x="9" y="410"/>
                </a:cxn>
                <a:cxn ang="0">
                  <a:pos x="140" y="345"/>
                </a:cxn>
                <a:cxn ang="0">
                  <a:pos x="9" y="429"/>
                </a:cxn>
                <a:cxn ang="0">
                  <a:pos x="23" y="452"/>
                </a:cxn>
                <a:cxn ang="0">
                  <a:pos x="121" y="382"/>
                </a:cxn>
                <a:cxn ang="0">
                  <a:pos x="196" y="345"/>
                </a:cxn>
                <a:cxn ang="0">
                  <a:pos x="313" y="312"/>
                </a:cxn>
                <a:cxn ang="0">
                  <a:pos x="434" y="312"/>
                </a:cxn>
                <a:cxn ang="0">
                  <a:pos x="546" y="308"/>
                </a:cxn>
                <a:cxn ang="0">
                  <a:pos x="551" y="275"/>
                </a:cxn>
                <a:cxn ang="0">
                  <a:pos x="430" y="284"/>
                </a:cxn>
                <a:cxn ang="0">
                  <a:pos x="313" y="294"/>
                </a:cxn>
                <a:cxn ang="0">
                  <a:pos x="196" y="322"/>
                </a:cxn>
                <a:cxn ang="0">
                  <a:pos x="177" y="326"/>
                </a:cxn>
                <a:cxn ang="0">
                  <a:pos x="313" y="261"/>
                </a:cxn>
                <a:cxn ang="0">
                  <a:pos x="448" y="172"/>
                </a:cxn>
                <a:cxn ang="0">
                  <a:pos x="453" y="140"/>
                </a:cxn>
                <a:cxn ang="0">
                  <a:pos x="350" y="210"/>
                </a:cxn>
                <a:cxn ang="0">
                  <a:pos x="224" y="284"/>
                </a:cxn>
                <a:cxn ang="0">
                  <a:pos x="168" y="303"/>
                </a:cxn>
                <a:cxn ang="0">
                  <a:pos x="271" y="224"/>
                </a:cxn>
                <a:cxn ang="0">
                  <a:pos x="332" y="135"/>
                </a:cxn>
                <a:cxn ang="0">
                  <a:pos x="360" y="47"/>
                </a:cxn>
                <a:cxn ang="0">
                  <a:pos x="332" y="0"/>
                </a:cxn>
                <a:cxn ang="0">
                  <a:pos x="318" y="103"/>
                </a:cxn>
                <a:cxn ang="0">
                  <a:pos x="266" y="196"/>
                </a:cxn>
                <a:cxn ang="0">
                  <a:pos x="191" y="256"/>
                </a:cxn>
                <a:cxn ang="0">
                  <a:pos x="93" y="345"/>
                </a:cxn>
              </a:cxnLst>
              <a:rect l="0" t="0" r="r" b="b"/>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1" name="Freeform 14"/>
            <p:cNvSpPr>
              <a:spLocks/>
            </p:cNvSpPr>
            <p:nvPr/>
          </p:nvSpPr>
          <p:spPr bwMode="auto">
            <a:xfrm>
              <a:off x="3135" y="2056"/>
              <a:ext cx="31" cy="92"/>
            </a:xfrm>
            <a:custGeom>
              <a:avLst/>
              <a:gdLst/>
              <a:ahLst/>
              <a:cxnLst>
                <a:cxn ang="0">
                  <a:pos x="16" y="32"/>
                </a:cxn>
                <a:cxn ang="0">
                  <a:pos x="6" y="77"/>
                </a:cxn>
                <a:cxn ang="0">
                  <a:pos x="0" y="87"/>
                </a:cxn>
                <a:cxn ang="0">
                  <a:pos x="9" y="92"/>
                </a:cxn>
                <a:cxn ang="0">
                  <a:pos x="22" y="85"/>
                </a:cxn>
                <a:cxn ang="0">
                  <a:pos x="31" y="0"/>
                </a:cxn>
                <a:cxn ang="0">
                  <a:pos x="19" y="12"/>
                </a:cxn>
                <a:cxn ang="0">
                  <a:pos x="16" y="32"/>
                </a:cxn>
              </a:cxnLst>
              <a:rect l="0" t="0" r="r" b="b"/>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2" name="Freeform 15"/>
            <p:cNvSpPr>
              <a:spLocks/>
            </p:cNvSpPr>
            <p:nvPr/>
          </p:nvSpPr>
          <p:spPr bwMode="auto">
            <a:xfrm>
              <a:off x="3098" y="1812"/>
              <a:ext cx="27" cy="92"/>
            </a:xfrm>
            <a:custGeom>
              <a:avLst/>
              <a:gdLst/>
              <a:ahLst/>
              <a:cxnLst>
                <a:cxn ang="0">
                  <a:pos x="17" y="62"/>
                </a:cxn>
                <a:cxn ang="0">
                  <a:pos x="7" y="17"/>
                </a:cxn>
                <a:cxn ang="0">
                  <a:pos x="0" y="5"/>
                </a:cxn>
                <a:cxn ang="0">
                  <a:pos x="14" y="0"/>
                </a:cxn>
                <a:cxn ang="0">
                  <a:pos x="27" y="7"/>
                </a:cxn>
                <a:cxn ang="0">
                  <a:pos x="24" y="92"/>
                </a:cxn>
                <a:cxn ang="0">
                  <a:pos x="14" y="80"/>
                </a:cxn>
                <a:cxn ang="0">
                  <a:pos x="17" y="62"/>
                </a:cxn>
              </a:cxnLst>
              <a:rect l="0" t="0" r="r" b="b"/>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3" name="Freeform 16"/>
            <p:cNvSpPr>
              <a:spLocks/>
            </p:cNvSpPr>
            <p:nvPr/>
          </p:nvSpPr>
          <p:spPr bwMode="auto">
            <a:xfrm>
              <a:off x="3038" y="1831"/>
              <a:ext cx="66" cy="73"/>
            </a:xfrm>
            <a:custGeom>
              <a:avLst/>
              <a:gdLst/>
              <a:ahLst/>
              <a:cxnLst>
                <a:cxn ang="0">
                  <a:pos x="40" y="50"/>
                </a:cxn>
                <a:cxn ang="0">
                  <a:pos x="8" y="15"/>
                </a:cxn>
                <a:cxn ang="0">
                  <a:pos x="0" y="8"/>
                </a:cxn>
                <a:cxn ang="0">
                  <a:pos x="3" y="0"/>
                </a:cxn>
                <a:cxn ang="0">
                  <a:pos x="18" y="3"/>
                </a:cxn>
                <a:cxn ang="0">
                  <a:pos x="66" y="73"/>
                </a:cxn>
                <a:cxn ang="0">
                  <a:pos x="53" y="68"/>
                </a:cxn>
                <a:cxn ang="0">
                  <a:pos x="40" y="50"/>
                </a:cxn>
              </a:cxnLst>
              <a:rect l="0" t="0" r="r" b="b"/>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5" name="Freeform 17"/>
            <p:cNvSpPr>
              <a:spLocks/>
            </p:cNvSpPr>
            <p:nvPr/>
          </p:nvSpPr>
          <p:spPr bwMode="auto">
            <a:xfrm>
              <a:off x="2440" y="1819"/>
              <a:ext cx="421" cy="670"/>
            </a:xfrm>
            <a:custGeom>
              <a:avLst/>
              <a:gdLst/>
              <a:ahLst/>
              <a:cxnLst>
                <a:cxn ang="0">
                  <a:pos x="64" y="299"/>
                </a:cxn>
                <a:cxn ang="0">
                  <a:pos x="191" y="378"/>
                </a:cxn>
                <a:cxn ang="0">
                  <a:pos x="308" y="468"/>
                </a:cxn>
                <a:cxn ang="0">
                  <a:pos x="393" y="563"/>
                </a:cxn>
                <a:cxn ang="0">
                  <a:pos x="421" y="607"/>
                </a:cxn>
                <a:cxn ang="0">
                  <a:pos x="414" y="649"/>
                </a:cxn>
                <a:cxn ang="0">
                  <a:pos x="386" y="670"/>
                </a:cxn>
                <a:cxn ang="0">
                  <a:pos x="332" y="670"/>
                </a:cxn>
                <a:cxn ang="0">
                  <a:pos x="294" y="591"/>
                </a:cxn>
                <a:cxn ang="0">
                  <a:pos x="233" y="503"/>
                </a:cxn>
                <a:cxn ang="0">
                  <a:pos x="148" y="427"/>
                </a:cxn>
                <a:cxn ang="0">
                  <a:pos x="61" y="348"/>
                </a:cxn>
                <a:cxn ang="0">
                  <a:pos x="5" y="313"/>
                </a:cxn>
                <a:cxn ang="0">
                  <a:pos x="0" y="287"/>
                </a:cxn>
                <a:cxn ang="0">
                  <a:pos x="28" y="230"/>
                </a:cxn>
                <a:cxn ang="0">
                  <a:pos x="96" y="155"/>
                </a:cxn>
                <a:cxn ang="0">
                  <a:pos x="202" y="104"/>
                </a:cxn>
                <a:cxn ang="0">
                  <a:pos x="289" y="83"/>
                </a:cxn>
                <a:cxn ang="0">
                  <a:pos x="289" y="37"/>
                </a:cxn>
                <a:cxn ang="0">
                  <a:pos x="346" y="0"/>
                </a:cxn>
                <a:cxn ang="0">
                  <a:pos x="395" y="0"/>
                </a:cxn>
                <a:cxn ang="0">
                  <a:pos x="402" y="21"/>
                </a:cxn>
                <a:cxn ang="0">
                  <a:pos x="381" y="42"/>
                </a:cxn>
                <a:cxn ang="0">
                  <a:pos x="346" y="42"/>
                </a:cxn>
                <a:cxn ang="0">
                  <a:pos x="332" y="72"/>
                </a:cxn>
                <a:cxn ang="0">
                  <a:pos x="329" y="121"/>
                </a:cxn>
                <a:cxn ang="0">
                  <a:pos x="303" y="121"/>
                </a:cxn>
                <a:cxn ang="0">
                  <a:pos x="273" y="118"/>
                </a:cxn>
                <a:cxn ang="0">
                  <a:pos x="202" y="141"/>
                </a:cxn>
                <a:cxn ang="0">
                  <a:pos x="132" y="183"/>
                </a:cxn>
                <a:cxn ang="0">
                  <a:pos x="82" y="239"/>
                </a:cxn>
                <a:cxn ang="0">
                  <a:pos x="64" y="299"/>
                </a:cxn>
              </a:cxnLst>
              <a:rect l="0" t="0" r="r" b="b"/>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7" name="Freeform 18"/>
            <p:cNvSpPr>
              <a:spLocks/>
            </p:cNvSpPr>
            <p:nvPr/>
          </p:nvSpPr>
          <p:spPr bwMode="auto">
            <a:xfrm>
              <a:off x="2500" y="1551"/>
              <a:ext cx="346" cy="396"/>
            </a:xfrm>
            <a:custGeom>
              <a:avLst/>
              <a:gdLst/>
              <a:ahLst/>
              <a:cxnLst>
                <a:cxn ang="0">
                  <a:pos x="292" y="288"/>
                </a:cxn>
                <a:cxn ang="0">
                  <a:pos x="346" y="340"/>
                </a:cxn>
                <a:cxn ang="0">
                  <a:pos x="334" y="359"/>
                </a:cxn>
                <a:cxn ang="0">
                  <a:pos x="278" y="312"/>
                </a:cxn>
                <a:cxn ang="0">
                  <a:pos x="271" y="316"/>
                </a:cxn>
                <a:cxn ang="0">
                  <a:pos x="318" y="375"/>
                </a:cxn>
                <a:cxn ang="0">
                  <a:pos x="304" y="396"/>
                </a:cxn>
                <a:cxn ang="0">
                  <a:pos x="254" y="333"/>
                </a:cxn>
                <a:cxn ang="0">
                  <a:pos x="214" y="309"/>
                </a:cxn>
                <a:cxn ang="0">
                  <a:pos x="108" y="260"/>
                </a:cxn>
                <a:cxn ang="0">
                  <a:pos x="52" y="246"/>
                </a:cxn>
                <a:cxn ang="0">
                  <a:pos x="49" y="218"/>
                </a:cxn>
                <a:cxn ang="0">
                  <a:pos x="141" y="241"/>
                </a:cxn>
                <a:cxn ang="0">
                  <a:pos x="221" y="281"/>
                </a:cxn>
                <a:cxn ang="0">
                  <a:pos x="247" y="302"/>
                </a:cxn>
                <a:cxn ang="0">
                  <a:pos x="179" y="232"/>
                </a:cxn>
                <a:cxn ang="0">
                  <a:pos x="64" y="162"/>
                </a:cxn>
                <a:cxn ang="0">
                  <a:pos x="0" y="129"/>
                </a:cxn>
                <a:cxn ang="0">
                  <a:pos x="7" y="108"/>
                </a:cxn>
                <a:cxn ang="0">
                  <a:pos x="56" y="129"/>
                </a:cxn>
                <a:cxn ang="0">
                  <a:pos x="148" y="183"/>
                </a:cxn>
                <a:cxn ang="0">
                  <a:pos x="219" y="232"/>
                </a:cxn>
                <a:cxn ang="0">
                  <a:pos x="268" y="284"/>
                </a:cxn>
                <a:cxn ang="0">
                  <a:pos x="193" y="176"/>
                </a:cxn>
                <a:cxn ang="0">
                  <a:pos x="141" y="84"/>
                </a:cxn>
                <a:cxn ang="0">
                  <a:pos x="122" y="0"/>
                </a:cxn>
                <a:cxn ang="0">
                  <a:pos x="148" y="0"/>
                </a:cxn>
                <a:cxn ang="0">
                  <a:pos x="165" y="73"/>
                </a:cxn>
                <a:cxn ang="0">
                  <a:pos x="226" y="178"/>
                </a:cxn>
                <a:cxn ang="0">
                  <a:pos x="268" y="246"/>
                </a:cxn>
                <a:cxn ang="0">
                  <a:pos x="292" y="288"/>
                </a:cxn>
              </a:cxnLst>
              <a:rect l="0" t="0" r="r" b="b"/>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8" name="Freeform 19"/>
            <p:cNvSpPr>
              <a:spLocks/>
            </p:cNvSpPr>
            <p:nvPr/>
          </p:nvSpPr>
          <p:spPr bwMode="auto">
            <a:xfrm>
              <a:off x="2880" y="1821"/>
              <a:ext cx="67" cy="75"/>
            </a:xfrm>
            <a:custGeom>
              <a:avLst/>
              <a:gdLst/>
              <a:ahLst/>
              <a:cxnLst>
                <a:cxn ang="0">
                  <a:pos x="21" y="52"/>
                </a:cxn>
                <a:cxn ang="0">
                  <a:pos x="49" y="16"/>
                </a:cxn>
                <a:cxn ang="0">
                  <a:pos x="54" y="0"/>
                </a:cxn>
                <a:cxn ang="0">
                  <a:pos x="64" y="5"/>
                </a:cxn>
                <a:cxn ang="0">
                  <a:pos x="67" y="18"/>
                </a:cxn>
                <a:cxn ang="0">
                  <a:pos x="0" y="75"/>
                </a:cxn>
                <a:cxn ang="0">
                  <a:pos x="5" y="59"/>
                </a:cxn>
                <a:cxn ang="0">
                  <a:pos x="21" y="52"/>
                </a:cxn>
              </a:cxnLst>
              <a:rect l="0" t="0" r="r" b="b"/>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9" name="Freeform 20"/>
            <p:cNvSpPr>
              <a:spLocks/>
            </p:cNvSpPr>
            <p:nvPr/>
          </p:nvSpPr>
          <p:spPr bwMode="auto">
            <a:xfrm>
              <a:off x="2857" y="1782"/>
              <a:ext cx="41" cy="89"/>
            </a:xfrm>
            <a:custGeom>
              <a:avLst/>
              <a:gdLst/>
              <a:ahLst/>
              <a:cxnLst>
                <a:cxn ang="0">
                  <a:pos x="15" y="59"/>
                </a:cxn>
                <a:cxn ang="0">
                  <a:pos x="21" y="17"/>
                </a:cxn>
                <a:cxn ang="0">
                  <a:pos x="18" y="2"/>
                </a:cxn>
                <a:cxn ang="0">
                  <a:pos x="32" y="0"/>
                </a:cxn>
                <a:cxn ang="0">
                  <a:pos x="41" y="12"/>
                </a:cxn>
                <a:cxn ang="0">
                  <a:pos x="6" y="89"/>
                </a:cxn>
                <a:cxn ang="0">
                  <a:pos x="0" y="74"/>
                </a:cxn>
                <a:cxn ang="0">
                  <a:pos x="15" y="59"/>
                </a:cxn>
              </a:cxnLst>
              <a:rect l="0" t="0" r="r" b="b"/>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0" name="Freeform 21"/>
            <p:cNvSpPr>
              <a:spLocks/>
            </p:cNvSpPr>
            <p:nvPr/>
          </p:nvSpPr>
          <p:spPr bwMode="auto">
            <a:xfrm>
              <a:off x="2666" y="1960"/>
              <a:ext cx="80" cy="66"/>
            </a:xfrm>
            <a:custGeom>
              <a:avLst/>
              <a:gdLst/>
              <a:ahLst/>
              <a:cxnLst>
                <a:cxn ang="0">
                  <a:pos x="49" y="18"/>
                </a:cxn>
                <a:cxn ang="0">
                  <a:pos x="8" y="48"/>
                </a:cxn>
                <a:cxn ang="0">
                  <a:pos x="0" y="55"/>
                </a:cxn>
                <a:cxn ang="0">
                  <a:pos x="3" y="63"/>
                </a:cxn>
                <a:cxn ang="0">
                  <a:pos x="15" y="66"/>
                </a:cxn>
                <a:cxn ang="0">
                  <a:pos x="80" y="0"/>
                </a:cxn>
                <a:cxn ang="0">
                  <a:pos x="65" y="5"/>
                </a:cxn>
                <a:cxn ang="0">
                  <a:pos x="49" y="18"/>
                </a:cxn>
              </a:cxnLst>
              <a:rect l="0" t="0" r="r" b="b"/>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2" name="Freeform 22"/>
            <p:cNvSpPr>
              <a:spLocks/>
            </p:cNvSpPr>
            <p:nvPr/>
          </p:nvSpPr>
          <p:spPr bwMode="auto">
            <a:xfrm>
              <a:off x="2689" y="1989"/>
              <a:ext cx="81" cy="75"/>
            </a:xfrm>
            <a:custGeom>
              <a:avLst/>
              <a:gdLst/>
              <a:ahLst/>
              <a:cxnLst>
                <a:cxn ang="0">
                  <a:pos x="52" y="24"/>
                </a:cxn>
                <a:cxn ang="0">
                  <a:pos x="7" y="63"/>
                </a:cxn>
                <a:cxn ang="0">
                  <a:pos x="0" y="70"/>
                </a:cxn>
                <a:cxn ang="0">
                  <a:pos x="7" y="75"/>
                </a:cxn>
                <a:cxn ang="0">
                  <a:pos x="22" y="75"/>
                </a:cxn>
                <a:cxn ang="0">
                  <a:pos x="81" y="0"/>
                </a:cxn>
                <a:cxn ang="0">
                  <a:pos x="66" y="7"/>
                </a:cxn>
                <a:cxn ang="0">
                  <a:pos x="52" y="24"/>
                </a:cxn>
              </a:cxnLst>
              <a:rect l="0" t="0" r="r" b="b"/>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6" name="Freeform 23"/>
            <p:cNvSpPr>
              <a:spLocks/>
            </p:cNvSpPr>
            <p:nvPr/>
          </p:nvSpPr>
          <p:spPr bwMode="auto">
            <a:xfrm>
              <a:off x="2627" y="2366"/>
              <a:ext cx="325" cy="574"/>
            </a:xfrm>
            <a:custGeom>
              <a:avLst/>
              <a:gdLst/>
              <a:ahLst/>
              <a:cxnLst>
                <a:cxn ang="0">
                  <a:pos x="24" y="219"/>
                </a:cxn>
                <a:cxn ang="0">
                  <a:pos x="57" y="131"/>
                </a:cxn>
                <a:cxn ang="0">
                  <a:pos x="118" y="61"/>
                </a:cxn>
                <a:cxn ang="0">
                  <a:pos x="179" y="14"/>
                </a:cxn>
                <a:cxn ang="0">
                  <a:pos x="231" y="0"/>
                </a:cxn>
                <a:cxn ang="0">
                  <a:pos x="283" y="0"/>
                </a:cxn>
                <a:cxn ang="0">
                  <a:pos x="311" y="23"/>
                </a:cxn>
                <a:cxn ang="0">
                  <a:pos x="325" y="61"/>
                </a:cxn>
                <a:cxn ang="0">
                  <a:pos x="320" y="126"/>
                </a:cxn>
                <a:cxn ang="0">
                  <a:pos x="278" y="187"/>
                </a:cxn>
                <a:cxn ang="0">
                  <a:pos x="250" y="219"/>
                </a:cxn>
                <a:cxn ang="0">
                  <a:pos x="221" y="266"/>
                </a:cxn>
                <a:cxn ang="0">
                  <a:pos x="217" y="322"/>
                </a:cxn>
                <a:cxn ang="0">
                  <a:pos x="236" y="387"/>
                </a:cxn>
                <a:cxn ang="0">
                  <a:pos x="245" y="481"/>
                </a:cxn>
                <a:cxn ang="0">
                  <a:pos x="226" y="541"/>
                </a:cxn>
                <a:cxn ang="0">
                  <a:pos x="174" y="574"/>
                </a:cxn>
                <a:cxn ang="0">
                  <a:pos x="113" y="574"/>
                </a:cxn>
                <a:cxn ang="0">
                  <a:pos x="57" y="555"/>
                </a:cxn>
                <a:cxn ang="0">
                  <a:pos x="24" y="499"/>
                </a:cxn>
                <a:cxn ang="0">
                  <a:pos x="0" y="415"/>
                </a:cxn>
                <a:cxn ang="0">
                  <a:pos x="0" y="313"/>
                </a:cxn>
                <a:cxn ang="0">
                  <a:pos x="9" y="252"/>
                </a:cxn>
                <a:cxn ang="0">
                  <a:pos x="33" y="187"/>
                </a:cxn>
                <a:cxn ang="0">
                  <a:pos x="52" y="140"/>
                </a:cxn>
                <a:cxn ang="0">
                  <a:pos x="24" y="219"/>
                </a:cxn>
              </a:cxnLst>
              <a:rect l="0" t="0" r="r" b="b"/>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80" name="Freeform 24"/>
            <p:cNvSpPr>
              <a:spLocks/>
            </p:cNvSpPr>
            <p:nvPr/>
          </p:nvSpPr>
          <p:spPr bwMode="auto">
            <a:xfrm>
              <a:off x="2608" y="2861"/>
              <a:ext cx="366" cy="678"/>
            </a:xfrm>
            <a:custGeom>
              <a:avLst/>
              <a:gdLst/>
              <a:ahLst/>
              <a:cxnLst>
                <a:cxn ang="0">
                  <a:pos x="156" y="9"/>
                </a:cxn>
                <a:cxn ang="0">
                  <a:pos x="184" y="0"/>
                </a:cxn>
                <a:cxn ang="0">
                  <a:pos x="234" y="23"/>
                </a:cxn>
                <a:cxn ang="0">
                  <a:pos x="307" y="128"/>
                </a:cxn>
                <a:cxn ang="0">
                  <a:pos x="361" y="218"/>
                </a:cxn>
                <a:cxn ang="0">
                  <a:pos x="366" y="267"/>
                </a:cxn>
                <a:cxn ang="0">
                  <a:pos x="335" y="327"/>
                </a:cxn>
                <a:cxn ang="0">
                  <a:pos x="269" y="381"/>
                </a:cxn>
                <a:cxn ang="0">
                  <a:pos x="165" y="439"/>
                </a:cxn>
                <a:cxn ang="0">
                  <a:pos x="92" y="485"/>
                </a:cxn>
                <a:cxn ang="0">
                  <a:pos x="73" y="515"/>
                </a:cxn>
                <a:cxn ang="0">
                  <a:pos x="97" y="527"/>
                </a:cxn>
                <a:cxn ang="0">
                  <a:pos x="172" y="571"/>
                </a:cxn>
                <a:cxn ang="0">
                  <a:pos x="217" y="641"/>
                </a:cxn>
                <a:cxn ang="0">
                  <a:pos x="208" y="657"/>
                </a:cxn>
                <a:cxn ang="0">
                  <a:pos x="172" y="678"/>
                </a:cxn>
                <a:cxn ang="0">
                  <a:pos x="130" y="678"/>
                </a:cxn>
                <a:cxn ang="0">
                  <a:pos x="125" y="618"/>
                </a:cxn>
                <a:cxn ang="0">
                  <a:pos x="94" y="583"/>
                </a:cxn>
                <a:cxn ang="0">
                  <a:pos x="40" y="546"/>
                </a:cxn>
                <a:cxn ang="0">
                  <a:pos x="0" y="539"/>
                </a:cxn>
                <a:cxn ang="0">
                  <a:pos x="2" y="506"/>
                </a:cxn>
                <a:cxn ang="0">
                  <a:pos x="38" y="478"/>
                </a:cxn>
                <a:cxn ang="0">
                  <a:pos x="128" y="423"/>
                </a:cxn>
                <a:cxn ang="0">
                  <a:pos x="231" y="367"/>
                </a:cxn>
                <a:cxn ang="0">
                  <a:pos x="293" y="302"/>
                </a:cxn>
                <a:cxn ang="0">
                  <a:pos x="312" y="267"/>
                </a:cxn>
                <a:cxn ang="0">
                  <a:pos x="312" y="235"/>
                </a:cxn>
                <a:cxn ang="0">
                  <a:pos x="286" y="174"/>
                </a:cxn>
                <a:cxn ang="0">
                  <a:pos x="191" y="93"/>
                </a:cxn>
                <a:cxn ang="0">
                  <a:pos x="132" y="53"/>
                </a:cxn>
                <a:cxn ang="0">
                  <a:pos x="156" y="9"/>
                </a:cxn>
              </a:cxnLst>
              <a:rect l="0" t="0" r="r" b="b"/>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83" name="Freeform 25"/>
            <p:cNvSpPr>
              <a:spLocks/>
            </p:cNvSpPr>
            <p:nvPr/>
          </p:nvSpPr>
          <p:spPr bwMode="auto">
            <a:xfrm>
              <a:off x="2065" y="2761"/>
              <a:ext cx="694" cy="361"/>
            </a:xfrm>
            <a:custGeom>
              <a:avLst/>
              <a:gdLst/>
              <a:ahLst/>
              <a:cxnLst>
                <a:cxn ang="0">
                  <a:pos x="508" y="23"/>
                </a:cxn>
                <a:cxn ang="0">
                  <a:pos x="601" y="0"/>
                </a:cxn>
                <a:cxn ang="0">
                  <a:pos x="694" y="28"/>
                </a:cxn>
                <a:cxn ang="0">
                  <a:pos x="694" y="70"/>
                </a:cxn>
                <a:cxn ang="0">
                  <a:pos x="657" y="98"/>
                </a:cxn>
                <a:cxn ang="0">
                  <a:pos x="582" y="98"/>
                </a:cxn>
                <a:cxn ang="0">
                  <a:pos x="461" y="94"/>
                </a:cxn>
                <a:cxn ang="0">
                  <a:pos x="391" y="94"/>
                </a:cxn>
                <a:cxn ang="0">
                  <a:pos x="377" y="113"/>
                </a:cxn>
                <a:cxn ang="0">
                  <a:pos x="363" y="216"/>
                </a:cxn>
                <a:cxn ang="0">
                  <a:pos x="303" y="309"/>
                </a:cxn>
                <a:cxn ang="0">
                  <a:pos x="200" y="347"/>
                </a:cxn>
                <a:cxn ang="0">
                  <a:pos x="172" y="361"/>
                </a:cxn>
                <a:cxn ang="0">
                  <a:pos x="135" y="352"/>
                </a:cxn>
                <a:cxn ang="0">
                  <a:pos x="84" y="272"/>
                </a:cxn>
                <a:cxn ang="0">
                  <a:pos x="5" y="225"/>
                </a:cxn>
                <a:cxn ang="0">
                  <a:pos x="0" y="206"/>
                </a:cxn>
                <a:cxn ang="0">
                  <a:pos x="56" y="155"/>
                </a:cxn>
                <a:cxn ang="0">
                  <a:pos x="98" y="183"/>
                </a:cxn>
                <a:cxn ang="0">
                  <a:pos x="140" y="272"/>
                </a:cxn>
                <a:cxn ang="0">
                  <a:pos x="158" y="328"/>
                </a:cxn>
                <a:cxn ang="0">
                  <a:pos x="247" y="291"/>
                </a:cxn>
                <a:cxn ang="0">
                  <a:pos x="303" y="230"/>
                </a:cxn>
                <a:cxn ang="0">
                  <a:pos x="326" y="155"/>
                </a:cxn>
                <a:cxn ang="0">
                  <a:pos x="349" y="42"/>
                </a:cxn>
                <a:cxn ang="0">
                  <a:pos x="396" y="33"/>
                </a:cxn>
                <a:cxn ang="0">
                  <a:pos x="508" y="23"/>
                </a:cxn>
              </a:cxnLst>
              <a:rect l="0" t="0" r="r" b="b"/>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29506"/>
                                        </p:tgtEl>
                                        <p:attrNameLst>
                                          <p:attrName>style.visibility</p:attrName>
                                        </p:attrNameLst>
                                      </p:cBhvr>
                                      <p:to>
                                        <p:strVal val="visible"/>
                                      </p:to>
                                    </p:set>
                                    <p:anim calcmode="lin" valueType="num">
                                      <p:cBhvr additive="base">
                                        <p:cTn id="11" dur="500" fill="hold"/>
                                        <p:tgtEl>
                                          <p:spTgt spid="1429506"/>
                                        </p:tgtEl>
                                        <p:attrNameLst>
                                          <p:attrName>ppt_x</p:attrName>
                                        </p:attrNameLst>
                                      </p:cBhvr>
                                      <p:tavLst>
                                        <p:tav tm="0">
                                          <p:val>
                                            <p:strVal val="#ppt_x"/>
                                          </p:val>
                                        </p:tav>
                                        <p:tav tm="100000">
                                          <p:val>
                                            <p:strVal val="#ppt_x"/>
                                          </p:val>
                                        </p:tav>
                                      </p:tavLst>
                                    </p:anim>
                                    <p:anim calcmode="lin" valueType="num">
                                      <p:cBhvr additive="base">
                                        <p:cTn id="12" dur="500" fill="hold"/>
                                        <p:tgtEl>
                                          <p:spTgt spid="142950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 calcmode="lin" valueType="num">
                                      <p:cBhvr additive="base">
                                        <p:cTn id="21"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 calcmode="lin" valueType="num">
                                      <p:cBhvr additive="base">
                                        <p:cTn id="27"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xEl>
                                              <p:pRg st="6" end="6"/>
                                            </p:txEl>
                                          </p:spTgt>
                                        </p:tgtEl>
                                        <p:attrNameLst>
                                          <p:attrName>style.visibility</p:attrName>
                                        </p:attrNameLst>
                                      </p:cBhvr>
                                      <p:to>
                                        <p:strVal val="visible"/>
                                      </p:to>
                                    </p:set>
                                    <p:anim calcmode="lin" valueType="num">
                                      <p:cBhvr additive="base">
                                        <p:cTn id="4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work?</a:t>
            </a: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encrypted-tbn0.gstatic.com/images?q=tbn:ANd9GcT3uC3dhKzETNGOFIKYPJSlV8BEGO6pqGzPtgsaEdOTAZD_CRtW"/>
          <p:cNvPicPr>
            <a:picLocks noChangeAspect="1" noChangeArrowheads="1"/>
          </p:cNvPicPr>
          <p:nvPr/>
        </p:nvPicPr>
        <p:blipFill rotWithShape="1">
          <a:blip r:embed="rId10">
            <a:extLst>
              <a:ext uri="{28A0092B-C50C-407E-A947-70E740481C1C}">
                <a14:useLocalDpi xmlns:a14="http://schemas.microsoft.com/office/drawing/2010/main" val="0"/>
              </a:ext>
            </a:extLst>
          </a:blip>
          <a:srcRect b="12968"/>
          <a:stretch/>
        </p:blipFill>
        <p:spPr bwMode="auto">
          <a:xfrm>
            <a:off x="4608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
        <p:nvSpPr>
          <p:cNvPr id="6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Emergent Intelligence</a:t>
            </a:r>
          </a:p>
        </p:txBody>
      </p:sp>
      <p:pic>
        <p:nvPicPr>
          <p:cNvPr id="41"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74408"/>
            <a:ext cx="4368257" cy="19687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m.c.lnkd.licdn.com/mpr/mpr/AAEAAQAAAAAAAAM-AAAAJGIzOWU0YTZjLTI2ZjgtNGE0My04YjMzLWZkOTFlOTg0MzhjOQ.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4157" y="1536192"/>
            <a:ext cx="4648200" cy="409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5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2" presetClass="entr" presetSubtype="9"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0-#ppt_w/2"/>
                                          </p:val>
                                        </p:tav>
                                        <p:tav tm="100000">
                                          <p:val>
                                            <p:strVal val="#ppt_x"/>
                                          </p:val>
                                        </p:tav>
                                      </p:tavLst>
                                    </p:anim>
                                    <p:anim calcmode="lin" valueType="num">
                                      <p:cBhvr additive="base">
                                        <p:cTn id="14"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group"/>
          <p:cNvGrpSpPr/>
          <p:nvPr/>
        </p:nvGrpSpPr>
        <p:grpSpPr>
          <a:xfrm>
            <a:off x="985651" y="1142999"/>
            <a:ext cx="7030191" cy="391885"/>
            <a:chOff x="656927" y="391885"/>
            <a:chExt cx="7296745" cy="391885"/>
          </a:xfrm>
          <a:scene3d>
            <a:camera prst="orthographicFront">
              <a:rot lat="0" lon="0" rev="0"/>
            </a:camera>
            <a:lightRig rig="threePt" dir="t"/>
          </a:scene3d>
        </p:grpSpPr>
        <p:grpSp>
          <p:nvGrpSpPr>
            <p:cNvPr id="3" name="Group 13"/>
            <p:cNvGrpSpPr/>
            <p:nvPr/>
          </p:nvGrpSpPr>
          <p:grpSpPr>
            <a:xfrm>
              <a:off x="656927" y="391885"/>
              <a:ext cx="7296745" cy="391885"/>
              <a:chOff x="656927" y="391885"/>
              <a:chExt cx="7296745" cy="391885"/>
            </a:xfrm>
            <a:scene3d>
              <a:camera prst="orthographicFront">
                <a:rot lat="0" lon="0" rev="0"/>
              </a:camera>
              <a:lightRig rig="threePt" dir="t"/>
            </a:scene3d>
          </p:grpSpPr>
          <p:sp>
            <p:nvSpPr>
              <p:cNvPr id="27" name="Trapezoid 26"/>
              <p:cNvSpPr/>
              <p:nvPr/>
            </p:nvSpPr>
            <p:spPr>
              <a:xfrm rot="10800000">
                <a:off x="656927" y="391885"/>
                <a:ext cx="7296745" cy="391885"/>
              </a:xfrm>
              <a:prstGeom prst="trapezoid">
                <a:avLst>
                  <a:gd name="adj" fmla="val 156944"/>
                </a:avLst>
              </a:prstGeom>
            </p:spPr>
            <p:style>
              <a:lnRef idx="0">
                <a:schemeClr val="lt1">
                  <a:hueOff val="0"/>
                  <a:satOff val="0"/>
                  <a:lumOff val="0"/>
                  <a:alphaOff val="0"/>
                </a:schemeClr>
              </a:lnRef>
              <a:fillRef idx="3">
                <a:schemeClr val="accent5">
                  <a:hueOff val="-1655646"/>
                  <a:satOff val="6635"/>
                  <a:lumOff val="1438"/>
                  <a:alphaOff val="0"/>
                </a:schemeClr>
              </a:fillRef>
              <a:effectRef idx="3">
                <a:schemeClr val="accent5">
                  <a:hueOff val="-1655646"/>
                  <a:satOff val="6635"/>
                  <a:lumOff val="1438"/>
                  <a:alphaOff val="0"/>
                </a:schemeClr>
              </a:effectRef>
              <a:fontRef idx="minor">
                <a:schemeClr val="lt1"/>
              </a:fontRef>
            </p:style>
            <p:txBody>
              <a:bodyPr/>
              <a:lstStyle/>
              <a:p>
                <a:endParaRPr lang="en-GB"/>
              </a:p>
            </p:txBody>
          </p:sp>
          <p:sp>
            <p:nvSpPr>
              <p:cNvPr id="28" name="Trapezoid 4"/>
              <p:cNvSpPr/>
              <p:nvPr/>
            </p:nvSpPr>
            <p:spPr>
              <a:xfrm>
                <a:off x="1933857" y="391885"/>
                <a:ext cx="4742884" cy="391885"/>
              </a:xfrm>
              <a:prstGeom prst="rect">
                <a:avLst/>
              </a:prstGeom>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en-US" sz="1600" b="1" dirty="0">
                    <a:solidFill>
                      <a:prstClr val="black"/>
                    </a:solidFill>
                  </a:rPr>
                  <a:t>Vision </a:t>
                </a:r>
                <a:r>
                  <a:rPr lang="en-US" sz="1600" b="1">
                    <a:solidFill>
                      <a:prstClr val="black"/>
                    </a:solidFill>
                  </a:rPr>
                  <a:t>| Robotics </a:t>
                </a:r>
                <a:r>
                  <a:rPr lang="en-US" sz="1600" b="1" dirty="0">
                    <a:solidFill>
                      <a:prstClr val="black"/>
                    </a:solidFill>
                  </a:rPr>
                  <a:t>| AI | HCI </a:t>
                </a:r>
                <a:r>
                  <a:rPr lang="en-US" sz="1600" b="1">
                    <a:solidFill>
                      <a:prstClr val="black"/>
                    </a:solidFill>
                  </a:rPr>
                  <a:t>| DB </a:t>
                </a:r>
                <a:r>
                  <a:rPr lang="en-US" sz="1600" b="1" dirty="0">
                    <a:solidFill>
                      <a:prstClr val="black"/>
                    </a:solidFill>
                  </a:rPr>
                  <a:t>| </a:t>
                </a:r>
                <a:r>
                  <a:rPr lang="en-US" sz="1600" b="1" dirty="0" err="1">
                    <a:solidFill>
                      <a:prstClr val="black"/>
                    </a:solidFill>
                  </a:rPr>
                  <a:t>Sim</a:t>
                </a:r>
                <a:r>
                  <a:rPr lang="en-US" sz="1600" b="1" dirty="0">
                    <a:solidFill>
                      <a:prstClr val="black"/>
                    </a:solidFill>
                  </a:rPr>
                  <a:t> | Bio | DC | QC </a:t>
                </a:r>
              </a:p>
            </p:txBody>
          </p:sp>
        </p:grpSp>
      </p:grpSp>
      <p:sp>
        <p:nvSpPr>
          <p:cNvPr id="31747"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8C2DCAB2-6014-44F5-87CD-1E1F72FFDF08}" type="slidenum">
              <a:rPr lang="en-US"/>
              <a:pPr>
                <a:defRPr/>
              </a:pPr>
              <a:t>112</a:t>
            </a:fld>
            <a:endParaRPr lang="en-US" dirty="0"/>
          </a:p>
        </p:txBody>
      </p:sp>
      <p:sp>
        <p:nvSpPr>
          <p:cNvPr id="17" name="Trapezoid 16"/>
          <p:cNvSpPr/>
          <p:nvPr/>
        </p:nvSpPr>
        <p:spPr>
          <a:xfrm>
            <a:off x="261257" y="2671948"/>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8" name="Trapezoid 17"/>
          <p:cNvSpPr/>
          <p:nvPr/>
        </p:nvSpPr>
        <p:spPr>
          <a:xfrm>
            <a:off x="283029" y="1862447"/>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9" name="Trapezoid 18"/>
          <p:cNvSpPr/>
          <p:nvPr/>
        </p:nvSpPr>
        <p:spPr>
          <a:xfrm>
            <a:off x="283029" y="1482438"/>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0" name="Trapezoid 19"/>
          <p:cNvSpPr/>
          <p:nvPr/>
        </p:nvSpPr>
        <p:spPr>
          <a:xfrm>
            <a:off x="294904" y="1066800"/>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4" name="Trapezoid 23"/>
          <p:cNvSpPr/>
          <p:nvPr/>
        </p:nvSpPr>
        <p:spPr>
          <a:xfrm flipV="1">
            <a:off x="371475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2" name="Trapezoid 21"/>
          <p:cNvSpPr/>
          <p:nvPr/>
        </p:nvSpPr>
        <p:spPr>
          <a:xfrm flipV="1">
            <a:off x="4097338" y="1104900"/>
            <a:ext cx="95250" cy="438150"/>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0" name="Trapezoid 29"/>
          <p:cNvSpPr/>
          <p:nvPr/>
        </p:nvSpPr>
        <p:spPr>
          <a:xfrm flipV="1">
            <a:off x="4962525" y="1101725"/>
            <a:ext cx="93663"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1" name="Trapezoid 30"/>
          <p:cNvSpPr/>
          <p:nvPr/>
        </p:nvSpPr>
        <p:spPr>
          <a:xfrm flipV="1">
            <a:off x="546100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2" name="Trapezoid 31"/>
          <p:cNvSpPr/>
          <p:nvPr/>
        </p:nvSpPr>
        <p:spPr>
          <a:xfrm flipV="1">
            <a:off x="5946775"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3" name="Trapezoid 32"/>
          <p:cNvSpPr/>
          <p:nvPr/>
        </p:nvSpPr>
        <p:spPr>
          <a:xfrm flipV="1">
            <a:off x="637540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4" name="Down Arrow 33"/>
          <p:cNvSpPr/>
          <p:nvPr/>
        </p:nvSpPr>
        <p:spPr>
          <a:xfrm>
            <a:off x="938151" y="2743201"/>
            <a:ext cx="308759" cy="2565070"/>
          </a:xfrm>
          <a:prstGeom prst="downArrow">
            <a:avLst>
              <a:gd name="adj1" fmla="val 50000"/>
              <a:gd name="adj2" fmla="val 242308"/>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5" name="Down Arrow 34"/>
          <p:cNvSpPr/>
          <p:nvPr/>
        </p:nvSpPr>
        <p:spPr>
          <a:xfrm>
            <a:off x="7598228" y="2741221"/>
            <a:ext cx="308759" cy="2565070"/>
          </a:xfrm>
          <a:prstGeom prst="downArrow">
            <a:avLst>
              <a:gd name="adj1" fmla="val 50000"/>
              <a:gd name="adj2" fmla="val 242308"/>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6" name="Down Arrow 35"/>
          <p:cNvSpPr/>
          <p:nvPr/>
        </p:nvSpPr>
        <p:spPr>
          <a:xfrm>
            <a:off x="2078181" y="1911928"/>
            <a:ext cx="308759" cy="736269"/>
          </a:xfrm>
          <a:prstGeom prst="downArrow">
            <a:avLst>
              <a:gd name="adj1" fmla="val 50000"/>
              <a:gd name="adj2" fmla="val 107693"/>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7" name="Down Arrow 36"/>
          <p:cNvSpPr/>
          <p:nvPr/>
        </p:nvSpPr>
        <p:spPr>
          <a:xfrm>
            <a:off x="6612576" y="1957450"/>
            <a:ext cx="308759" cy="736269"/>
          </a:xfrm>
          <a:prstGeom prst="downArrow">
            <a:avLst>
              <a:gd name="adj1" fmla="val 50000"/>
              <a:gd name="adj2" fmla="val 107693"/>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8" name="Down Arrow 37"/>
          <p:cNvSpPr/>
          <p:nvPr/>
        </p:nvSpPr>
        <p:spPr>
          <a:xfrm>
            <a:off x="1339932" y="1518064"/>
            <a:ext cx="308759" cy="358237"/>
          </a:xfrm>
          <a:prstGeom prst="downArrow">
            <a:avLst>
              <a:gd name="adj1" fmla="val 50000"/>
              <a:gd name="adj2" fmla="val 46155"/>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9" name="Down Arrow 38"/>
          <p:cNvSpPr/>
          <p:nvPr/>
        </p:nvSpPr>
        <p:spPr>
          <a:xfrm>
            <a:off x="7325096" y="1529939"/>
            <a:ext cx="308759" cy="358237"/>
          </a:xfrm>
          <a:prstGeom prst="downArrow">
            <a:avLst>
              <a:gd name="adj1" fmla="val 50000"/>
              <a:gd name="adj2" fmla="val 46155"/>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1792" name="Rectangle 3"/>
          <p:cNvSpPr>
            <a:spLocks noChangeArrowheads="1"/>
          </p:cNvSpPr>
          <p:nvPr/>
        </p:nvSpPr>
        <p:spPr bwMode="auto">
          <a:xfrm>
            <a:off x="3810000" y="38100"/>
            <a:ext cx="1989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en-US" altLang="en-US" sz="2800" b="1">
                <a:solidFill>
                  <a:srgbClr val="8EB4E3"/>
                </a:solidFill>
                <a:latin typeface="Agency FB" pitchFamily="34" charset="0"/>
              </a:rPr>
              <a:t>Areas of Study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2"/>
          <p:cNvSpPr>
            <a:spLocks noGrp="1" noChangeArrowheads="1"/>
          </p:cNvSpPr>
          <p:nvPr>
            <p:ph type="ctrTitle" idx="4294967295"/>
          </p:nvPr>
        </p:nvSpPr>
        <p:spPr>
          <a:xfrm>
            <a:off x="685800" y="2286000"/>
            <a:ext cx="7772400" cy="1143000"/>
          </a:xfrm>
        </p:spPr>
        <p:txBody>
          <a:bodyPr/>
          <a:lstStyle/>
          <a:p>
            <a:pPr eaLnBrk="1" hangingPunct="1">
              <a:defRPr/>
            </a:pPr>
            <a:r>
              <a:rPr lang="en-US"/>
              <a:t>End</a:t>
            </a:r>
            <a:endParaRPr lang="en-CA"/>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02134"/>
            <a:ext cx="6934200" cy="5693866"/>
          </a:xfrm>
          <a:prstGeom prst="rect">
            <a:avLst/>
          </a:prstGeom>
        </p:spPr>
        <p:txBody>
          <a:bodyPr wrap="square">
            <a:spAutoFit/>
          </a:bodyPr>
          <a:lstStyle/>
          <a:p>
            <a:br>
              <a:rPr lang="en-CA" dirty="0"/>
            </a:br>
            <a:r>
              <a:rPr lang="en-CA" dirty="0">
                <a:solidFill>
                  <a:schemeClr val="tx2"/>
                </a:solidFill>
              </a:rPr>
              <a:t>Building a Computer from Sand</a:t>
            </a:r>
            <a:br>
              <a:rPr lang="en-CA" dirty="0"/>
            </a:br>
            <a:r>
              <a:rPr lang="en-CA" dirty="0"/>
              <a:t>I will give a brief history of computing; outline the layers of abstraction within which one thinks about computing; discuss how to build an AND gate from silicon, circuits from AND gates, and a CPU from circuits; sketch how to compile a high level program into machine code; mention the basic data structures; and the paradigms of algorithms; closing with some thoughts on artificial intelligence. </a:t>
            </a:r>
            <a:br>
              <a:rPr lang="en-CA" dirty="0"/>
            </a:br>
            <a:r>
              <a:rPr lang="en-CA" dirty="0"/>
              <a:t>I don't know if there is too much here for an hour. But can stop when an hour is up.</a:t>
            </a:r>
          </a:p>
        </p:txBody>
      </p:sp>
    </p:spTree>
    <p:extLst>
      <p:ext uri="{BB962C8B-B14F-4D97-AF65-F5344CB8AC3E}">
        <p14:creationId xmlns:p14="http://schemas.microsoft.com/office/powerpoint/2010/main" val="146984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5" name="Rectangle 4"/>
          <p:cNvSpPr>
            <a:spLocks noChangeArrowheads="1"/>
          </p:cNvSpPr>
          <p:nvPr/>
        </p:nvSpPr>
        <p:spPr bwMode="auto">
          <a:xfrm>
            <a:off x="914400" y="3863975"/>
            <a:ext cx="7848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Charles Babbage’s Analytical Engine (1837) </a:t>
            </a:r>
          </a:p>
          <a:p>
            <a:pPr lvl="1">
              <a:spcBef>
                <a:spcPct val="0"/>
              </a:spcBef>
            </a:pPr>
            <a:r>
              <a:rPr lang="en-CA" altLang="en-US" sz="2400" dirty="0">
                <a:latin typeface="Times New Roman" pitchFamily="18" charset="0"/>
              </a:rPr>
              <a:t> Memory</a:t>
            </a:r>
          </a:p>
          <a:p>
            <a:pPr lvl="1">
              <a:spcBef>
                <a:spcPct val="0"/>
              </a:spcBef>
            </a:pPr>
            <a:r>
              <a:rPr lang="en-CA" altLang="en-US" sz="2400" dirty="0">
                <a:latin typeface="Times New Roman" pitchFamily="18" charset="0"/>
              </a:rPr>
              <a:t> An arithmetical unit, </a:t>
            </a:r>
          </a:p>
          <a:p>
            <a:pPr lvl="1">
              <a:spcBef>
                <a:spcPct val="0"/>
              </a:spcBef>
            </a:pPr>
            <a:r>
              <a:rPr lang="en-CA" altLang="en-US" sz="2400" dirty="0">
                <a:latin typeface="Times New Roman" pitchFamily="18" charset="0"/>
              </a:rPr>
              <a:t> Conditional branching and loops, </a:t>
            </a:r>
          </a:p>
          <a:p>
            <a:pPr>
              <a:spcBef>
                <a:spcPct val="0"/>
              </a:spcBef>
            </a:pPr>
            <a:r>
              <a:rPr lang="en-CA" altLang="en-US" sz="2400" dirty="0">
                <a:latin typeface="Times New Roman" pitchFamily="18" charset="0"/>
              </a:rPr>
              <a:t>Making it the first general-purpose computer.</a:t>
            </a:r>
          </a:p>
        </p:txBody>
      </p:sp>
      <p:pic>
        <p:nvPicPr>
          <p:cNvPr id="378882" name="Picture 2" descr="http://upload.wikimedia.org/wikipedia/commons/thumb/a/ac/AnalyticalMachine_Babbage_London.jpg/220px-AnalyticalMachine_Babbage_Lon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665163"/>
            <a:ext cx="4157662"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 y="1828800"/>
            <a:ext cx="1858201" cy="954107"/>
          </a:xfrm>
          <a:prstGeom prst="rect">
            <a:avLst/>
          </a:prstGeom>
        </p:spPr>
        <p:txBody>
          <a:bodyPr wrap="none">
            <a:spAutoFit/>
          </a:bodyPr>
          <a:lstStyle/>
          <a:p>
            <a:pPr algn="ctr"/>
            <a:r>
              <a:rPr lang="en-CA" dirty="0">
                <a:solidFill>
                  <a:schemeClr val="tx2"/>
                </a:solidFill>
              </a:rPr>
              <a:t>Low level</a:t>
            </a:r>
          </a:p>
          <a:p>
            <a:pPr algn="ctr"/>
            <a:r>
              <a:rPr lang="en-CA" dirty="0">
                <a:solidFill>
                  <a:schemeClr val="tx2"/>
                </a:solidFill>
              </a:rPr>
              <a:t>instructions</a:t>
            </a:r>
          </a:p>
        </p:txBody>
      </p:sp>
      <p:sp>
        <p:nvSpPr>
          <p:cNvPr id="7" name="Rectangle 6"/>
          <p:cNvSpPr/>
          <p:nvPr/>
        </p:nvSpPr>
        <p:spPr>
          <a:xfrm>
            <a:off x="6707000" y="1905000"/>
            <a:ext cx="2284600" cy="954107"/>
          </a:xfrm>
          <a:prstGeom prst="rect">
            <a:avLst/>
          </a:prstGeom>
        </p:spPr>
        <p:txBody>
          <a:bodyPr wrap="none">
            <a:spAutoFit/>
          </a:bodyPr>
          <a:lstStyle/>
          <a:p>
            <a:pPr algn="ctr"/>
            <a:r>
              <a:rPr lang="en-CA" dirty="0">
                <a:solidFill>
                  <a:schemeClr val="tx2"/>
                </a:solidFill>
              </a:rPr>
              <a:t>Never actually</a:t>
            </a:r>
            <a:br>
              <a:rPr lang="en-CA" dirty="0">
                <a:solidFill>
                  <a:schemeClr val="tx2"/>
                </a:solidFill>
              </a:rPr>
            </a:br>
            <a:r>
              <a:rPr lang="en-CA" dirty="0">
                <a:solidFill>
                  <a:schemeClr val="tx2"/>
                </a:solidFill>
              </a:rPr>
              <a:t> worked</a:t>
            </a:r>
          </a:p>
        </p:txBody>
      </p:sp>
    </p:spTree>
    <p:extLst>
      <p:ext uri="{BB962C8B-B14F-4D97-AF65-F5344CB8AC3E}">
        <p14:creationId xmlns:p14="http://schemas.microsoft.com/office/powerpoint/2010/main" val="4249160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78882"/>
                                        </p:tgtEl>
                                        <p:attrNameLst>
                                          <p:attrName>style.visibility</p:attrName>
                                        </p:attrNameLst>
                                      </p:cBhvr>
                                      <p:to>
                                        <p:strVal val="visible"/>
                                      </p:to>
                                    </p:set>
                                    <p:anim calcmode="lin" valueType="num">
                                      <p:cBhvr additive="base">
                                        <p:cTn id="7" dur="500" fill="hold"/>
                                        <p:tgtEl>
                                          <p:spTgt spid="378882"/>
                                        </p:tgtEl>
                                        <p:attrNameLst>
                                          <p:attrName>ppt_x</p:attrName>
                                        </p:attrNameLst>
                                      </p:cBhvr>
                                      <p:tavLst>
                                        <p:tav tm="0">
                                          <p:val>
                                            <p:strVal val="#ppt_x"/>
                                          </p:val>
                                        </p:tav>
                                        <p:tav tm="100000">
                                          <p:val>
                                            <p:strVal val="#ppt_x"/>
                                          </p:val>
                                        </p:tav>
                                      </p:tavLst>
                                    </p:anim>
                                    <p:anim calcmode="lin" valueType="num">
                                      <p:cBhvr additive="base">
                                        <p:cTn id="8" dur="500" fill="hold"/>
                                        <p:tgtEl>
                                          <p:spTgt spid="3788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053710" name="Rectangle 14"/>
          <p:cNvSpPr>
            <a:spLocks noChangeArrowheads="1"/>
          </p:cNvSpPr>
          <p:nvPr/>
        </p:nvSpPr>
        <p:spPr bwMode="auto">
          <a:xfrm>
            <a:off x="3314700" y="2590800"/>
            <a:ext cx="62103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Can every problem be computed?</a:t>
            </a:r>
          </a:p>
          <a:p>
            <a:pPr algn="ctr">
              <a:spcBef>
                <a:spcPct val="0"/>
              </a:spcBef>
            </a:pPr>
            <a:r>
              <a:rPr lang="en-US" altLang="en-US" sz="2800" dirty="0">
                <a:latin typeface="Times New Roman" pitchFamily="18" charset="0"/>
              </a:rPr>
              <a:t>Or are some </a:t>
            </a:r>
            <a:r>
              <a:rPr lang="en-US" altLang="en-US" sz="2800" dirty="0" err="1">
                <a:solidFill>
                  <a:schemeClr val="hlink"/>
                </a:solidFill>
                <a:latin typeface="Times New Roman" pitchFamily="18" charset="0"/>
              </a:rPr>
              <a:t>Uncomputable</a:t>
            </a:r>
            <a:r>
              <a:rPr lang="en-US" altLang="en-US" sz="2800" dirty="0">
                <a:solidFill>
                  <a:schemeClr val="hlink"/>
                </a:solidFill>
                <a:latin typeface="Times New Roman" pitchFamily="18" charset="0"/>
              </a:rPr>
              <a:t>?</a:t>
            </a:r>
          </a:p>
          <a:p>
            <a:pPr algn="ctr">
              <a:spcBef>
                <a:spcPct val="0"/>
              </a:spcBef>
            </a:pPr>
            <a:r>
              <a:rPr lang="en-CA" altLang="en-US" sz="2800" dirty="0">
                <a:latin typeface="Times New Roman" pitchFamily="18" charset="0"/>
              </a:rPr>
              <a:t>One of his 23 influential </a:t>
            </a:r>
            <a:br>
              <a:rPr lang="en-CA" altLang="en-US" sz="2800" dirty="0">
                <a:latin typeface="Times New Roman" pitchFamily="18" charset="0"/>
              </a:rPr>
            </a:br>
            <a:r>
              <a:rPr lang="en-CA" altLang="en-US" sz="2800" dirty="0">
                <a:latin typeface="Times New Roman" pitchFamily="18" charset="0"/>
              </a:rPr>
              <a:t>open problems (1900)</a:t>
            </a:r>
            <a:r>
              <a:rPr lang="en-US" altLang="en-US" sz="2800" dirty="0">
                <a:latin typeface="Times New Roman" pitchFamily="18" charset="0"/>
              </a:rPr>
              <a:t>  </a:t>
            </a:r>
          </a:p>
        </p:txBody>
      </p:sp>
      <p:grpSp>
        <p:nvGrpSpPr>
          <p:cNvPr id="2" name="Group 24"/>
          <p:cNvGrpSpPr>
            <a:grpSpLocks/>
          </p:cNvGrpSpPr>
          <p:nvPr/>
        </p:nvGrpSpPr>
        <p:grpSpPr bwMode="auto">
          <a:xfrm>
            <a:off x="685800" y="1143000"/>
            <a:ext cx="3074988" cy="3889375"/>
            <a:chOff x="432" y="960"/>
            <a:chExt cx="1937" cy="2450"/>
          </a:xfrm>
        </p:grpSpPr>
        <p:pic>
          <p:nvPicPr>
            <p:cNvPr id="9223" name="Picture 20" descr="Hil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960"/>
              <a:ext cx="178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10"/>
            <p:cNvSpPr txBox="1">
              <a:spLocks noChangeArrowheads="1"/>
            </p:cNvSpPr>
            <p:nvPr/>
          </p:nvSpPr>
          <p:spPr bwMode="auto">
            <a:xfrm>
              <a:off x="1200" y="3158"/>
              <a:ext cx="116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Hilbert</a:t>
              </a:r>
            </a:p>
          </p:txBody>
        </p:sp>
      </p:grpSp>
      <p:sp>
        <p:nvSpPr>
          <p:cNvPr id="1053719" name="Text Box 23"/>
          <p:cNvSpPr txBox="1">
            <a:spLocks noChangeArrowheads="1"/>
          </p:cNvSpPr>
          <p:nvPr/>
        </p:nvSpPr>
        <p:spPr bwMode="auto">
          <a:xfrm>
            <a:off x="-76200" y="5410200"/>
            <a:ext cx="454501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a:latin typeface="Times New Roman" pitchFamily="18" charset="0"/>
              </a:rPr>
              <a:t>Need to formally define </a:t>
            </a:r>
          </a:p>
          <a:p>
            <a:pPr algn="ctr">
              <a:spcBef>
                <a:spcPct val="0"/>
              </a:spcBef>
            </a:pPr>
            <a:r>
              <a:rPr lang="en-US" altLang="en-US" sz="2800">
                <a:latin typeface="Times New Roman" pitchFamily="18" charset="0"/>
              </a:rPr>
              <a:t>  </a:t>
            </a:r>
            <a:r>
              <a:rPr lang="en-US" altLang="en-US" sz="6000" dirty="0">
                <a:latin typeface="Monotype Corsiva" pitchFamily="66" charset="0"/>
              </a:rPr>
              <a:t>“Algorithm”</a:t>
            </a:r>
          </a:p>
        </p:txBody>
      </p:sp>
      <p:sp>
        <p:nvSpPr>
          <p:cNvPr id="1053721" name="Rectangle 25"/>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Tree>
    <p:extLst>
      <p:ext uri="{BB962C8B-B14F-4D97-AF65-F5344CB8AC3E}">
        <p14:creationId xmlns:p14="http://schemas.microsoft.com/office/powerpoint/2010/main" val="3631081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53710">
                                            <p:txEl>
                                              <p:pRg st="0" end="0"/>
                                            </p:txEl>
                                          </p:spTgt>
                                        </p:tgtEl>
                                        <p:attrNameLst>
                                          <p:attrName>style.visibility</p:attrName>
                                        </p:attrNameLst>
                                      </p:cBhvr>
                                      <p:to>
                                        <p:strVal val="visible"/>
                                      </p:to>
                                    </p:set>
                                    <p:anim calcmode="lin" valueType="num">
                                      <p:cBhvr additive="base">
                                        <p:cTn id="11" dur="500" fill="hold"/>
                                        <p:tgtEl>
                                          <p:spTgt spid="10537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537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53710">
                                            <p:txEl>
                                              <p:pRg st="1" end="1"/>
                                            </p:txEl>
                                          </p:spTgt>
                                        </p:tgtEl>
                                        <p:attrNameLst>
                                          <p:attrName>style.visibility</p:attrName>
                                        </p:attrNameLst>
                                      </p:cBhvr>
                                      <p:to>
                                        <p:strVal val="visible"/>
                                      </p:to>
                                    </p:set>
                                    <p:anim calcmode="lin" valueType="num">
                                      <p:cBhvr additive="base">
                                        <p:cTn id="15" dur="500" fill="hold"/>
                                        <p:tgtEl>
                                          <p:spTgt spid="1053710">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53710">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53710">
                                            <p:txEl>
                                              <p:pRg st="2" end="2"/>
                                            </p:txEl>
                                          </p:spTgt>
                                        </p:tgtEl>
                                        <p:attrNameLst>
                                          <p:attrName>style.visibility</p:attrName>
                                        </p:attrNameLst>
                                      </p:cBhvr>
                                      <p:to>
                                        <p:strVal val="visible"/>
                                      </p:to>
                                    </p:set>
                                    <p:anim calcmode="lin" valueType="num">
                                      <p:cBhvr additive="base">
                                        <p:cTn id="19" dur="500" fill="hold"/>
                                        <p:tgtEl>
                                          <p:spTgt spid="10537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37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3719"/>
                                        </p:tgtEl>
                                        <p:attrNameLst>
                                          <p:attrName>style.visibility</p:attrName>
                                        </p:attrNameLst>
                                      </p:cBhvr>
                                      <p:to>
                                        <p:strVal val="visible"/>
                                      </p:to>
                                    </p:set>
                                    <p:anim calcmode="lin" valueType="num">
                                      <p:cBhvr additive="base">
                                        <p:cTn id="25" dur="500" fill="hold"/>
                                        <p:tgtEl>
                                          <p:spTgt spid="1053719"/>
                                        </p:tgtEl>
                                        <p:attrNameLst>
                                          <p:attrName>ppt_x</p:attrName>
                                        </p:attrNameLst>
                                      </p:cBhvr>
                                      <p:tavLst>
                                        <p:tav tm="0">
                                          <p:val>
                                            <p:strVal val="0-#ppt_w/2"/>
                                          </p:val>
                                        </p:tav>
                                        <p:tav tm="100000">
                                          <p:val>
                                            <p:strVal val="#ppt_x"/>
                                          </p:val>
                                        </p:tav>
                                      </p:tavLst>
                                    </p:anim>
                                    <p:anim calcmode="lin" valueType="num">
                                      <p:cBhvr additive="base">
                                        <p:cTn id="26" dur="500" fill="hold"/>
                                        <p:tgtEl>
                                          <p:spTgt spid="10537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0243" name="Text Box 14"/>
          <p:cNvSpPr txBox="1">
            <a:spLocks noChangeArrowheads="1"/>
          </p:cNvSpPr>
          <p:nvPr/>
        </p:nvSpPr>
        <p:spPr bwMode="auto">
          <a:xfrm>
            <a:off x="-76200" y="5410200"/>
            <a:ext cx="454501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dirty="0">
                <a:latin typeface="Times New Roman" pitchFamily="18" charset="0"/>
              </a:rPr>
              <a:t>Need to formally define </a:t>
            </a:r>
          </a:p>
          <a:p>
            <a:pPr algn="ctr">
              <a:spcBef>
                <a:spcPct val="0"/>
              </a:spcBef>
            </a:pPr>
            <a:r>
              <a:rPr lang="en-US" altLang="en-US" sz="2800" dirty="0">
                <a:latin typeface="Times New Roman" pitchFamily="18" charset="0"/>
              </a:rPr>
              <a:t>  </a:t>
            </a:r>
            <a:r>
              <a:rPr lang="en-US" altLang="en-US" sz="6000" dirty="0">
                <a:latin typeface="Monotype Corsiva" pitchFamily="66" charset="0"/>
              </a:rPr>
              <a:t>“Algorithm”</a:t>
            </a:r>
          </a:p>
        </p:txBody>
      </p:sp>
      <p:grpSp>
        <p:nvGrpSpPr>
          <p:cNvPr id="10251" name="Group 25"/>
          <p:cNvGrpSpPr>
            <a:grpSpLocks/>
          </p:cNvGrpSpPr>
          <p:nvPr/>
        </p:nvGrpSpPr>
        <p:grpSpPr bwMode="auto">
          <a:xfrm>
            <a:off x="152400" y="742950"/>
            <a:ext cx="3673475" cy="3905250"/>
            <a:chOff x="96" y="468"/>
            <a:chExt cx="2314" cy="2460"/>
          </a:xfrm>
        </p:grpSpPr>
        <p:pic>
          <p:nvPicPr>
            <p:cNvPr id="10253" name="Picture 16" descr="Alan_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468"/>
              <a:ext cx="2205"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Rectangle 18"/>
            <p:cNvSpPr>
              <a:spLocks noChangeArrowheads="1"/>
            </p:cNvSpPr>
            <p:nvPr/>
          </p:nvSpPr>
          <p:spPr bwMode="auto">
            <a:xfrm>
              <a:off x="1307" y="2676"/>
              <a:ext cx="11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Turing</a:t>
              </a:r>
            </a:p>
          </p:txBody>
        </p:sp>
      </p:grpSp>
      <p:grpSp>
        <p:nvGrpSpPr>
          <p:cNvPr id="4" name="Group 18"/>
          <p:cNvGrpSpPr>
            <a:grpSpLocks/>
          </p:cNvGrpSpPr>
          <p:nvPr/>
        </p:nvGrpSpPr>
        <p:grpSpPr bwMode="auto">
          <a:xfrm>
            <a:off x="3810000" y="381000"/>
            <a:ext cx="5257800" cy="6375400"/>
            <a:chOff x="3810000" y="381000"/>
            <a:chExt cx="5257800" cy="6375400"/>
          </a:xfrm>
        </p:grpSpPr>
        <p:sp>
          <p:nvSpPr>
            <p:cNvPr id="1056790" name="Oval 22"/>
            <p:cNvSpPr>
              <a:spLocks noChangeArrowheads="1"/>
            </p:cNvSpPr>
            <p:nvPr/>
          </p:nvSpPr>
          <p:spPr bwMode="auto">
            <a:xfrm>
              <a:off x="3810000" y="838200"/>
              <a:ext cx="5257800" cy="5918200"/>
            </a:xfrm>
            <a:prstGeom prst="ellipse">
              <a:avLst/>
            </a:prstGeom>
            <a:noFill/>
            <a:ln w="38100" cap="sq">
              <a:solidFill>
                <a:schemeClr val="hlink"/>
              </a:solidFill>
              <a:round/>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250" name="Text Box 23"/>
            <p:cNvSpPr txBox="1">
              <a:spLocks noChangeArrowheads="1"/>
            </p:cNvSpPr>
            <p:nvPr/>
          </p:nvSpPr>
          <p:spPr bwMode="auto">
            <a:xfrm>
              <a:off x="5284788" y="381000"/>
              <a:ext cx="23060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2"/>
                  </a:solidFill>
                  <a:latin typeface="Times New Roman" pitchFamily="18" charset="0"/>
                </a:rPr>
                <a:t>TM</a:t>
              </a:r>
              <a:br>
                <a:rPr lang="en-US" altLang="en-US" sz="2800">
                  <a:solidFill>
                    <a:srgbClr val="FF5050"/>
                  </a:solidFill>
                  <a:latin typeface="Times New Roman" pitchFamily="18" charset="0"/>
                </a:rPr>
              </a:br>
              <a:r>
                <a:rPr lang="en-US" altLang="en-US" sz="2800">
                  <a:solidFill>
                    <a:srgbClr val="FF5050"/>
                  </a:solidFill>
                  <a:latin typeface="Times New Roman" pitchFamily="18" charset="0"/>
                </a:rPr>
                <a:t>Computable</a:t>
              </a:r>
            </a:p>
          </p:txBody>
        </p:sp>
      </p:grpSp>
      <p:sp>
        <p:nvSpPr>
          <p:cNvPr id="1056798" name="Rectangle 30"/>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18" name="Text Box 23"/>
          <p:cNvSpPr txBox="1">
            <a:spLocks noChangeArrowheads="1"/>
          </p:cNvSpPr>
          <p:nvPr/>
        </p:nvSpPr>
        <p:spPr bwMode="auto">
          <a:xfrm>
            <a:off x="7543800" y="304800"/>
            <a:ext cx="17700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itchFamily="18" charset="0"/>
              </a:rPr>
              <a:t>Halting</a:t>
            </a:r>
          </a:p>
          <a:p>
            <a:pPr algn="ctr">
              <a:spcBef>
                <a:spcPct val="0"/>
              </a:spcBef>
            </a:pPr>
            <a:r>
              <a:rPr lang="en-US" altLang="en-US" sz="2800">
                <a:solidFill>
                  <a:schemeClr val="tx2"/>
                </a:solidFill>
                <a:latin typeface="Times New Roman" pitchFamily="18" charset="0"/>
              </a:rPr>
              <a:t>Problem</a:t>
            </a:r>
          </a:p>
        </p:txBody>
      </p:sp>
      <p:sp>
        <p:nvSpPr>
          <p:cNvPr id="15" name="Text Box 20"/>
          <p:cNvSpPr txBox="1">
            <a:spLocks noChangeArrowheads="1"/>
          </p:cNvSpPr>
          <p:nvPr/>
        </p:nvSpPr>
        <p:spPr bwMode="auto">
          <a:xfrm>
            <a:off x="4398963" y="1905000"/>
            <a:ext cx="4367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A problem is </a:t>
            </a:r>
            <a:r>
              <a:rPr lang="en-US" altLang="en-US" sz="2800" dirty="0">
                <a:solidFill>
                  <a:schemeClr val="hlink"/>
                </a:solidFill>
                <a:latin typeface="Times New Roman" pitchFamily="18" charset="0"/>
              </a:rPr>
              <a:t>Computable</a:t>
            </a:r>
          </a:p>
          <a:p>
            <a:pPr algn="ctr">
              <a:spcBef>
                <a:spcPct val="0"/>
              </a:spcBef>
            </a:pPr>
            <a:r>
              <a:rPr lang="en-US" altLang="en-US" sz="2800" dirty="0">
                <a:latin typeface="Times New Roman" pitchFamily="18" charset="0"/>
              </a:rPr>
              <a:t>if it can be computed by a </a:t>
            </a:r>
            <a:br>
              <a:rPr lang="en-US" altLang="en-US" sz="2800" dirty="0">
                <a:latin typeface="Times New Roman" pitchFamily="18" charset="0"/>
              </a:rPr>
            </a:br>
            <a:endParaRPr lang="en-US" altLang="en-US" sz="2800" dirty="0">
              <a:latin typeface="Times New Roman" pitchFamily="18" charset="0"/>
            </a:endParaRPr>
          </a:p>
        </p:txBody>
      </p:sp>
      <p:grpSp>
        <p:nvGrpSpPr>
          <p:cNvPr id="5" name="Group 4"/>
          <p:cNvGrpSpPr/>
          <p:nvPr/>
        </p:nvGrpSpPr>
        <p:grpSpPr>
          <a:xfrm>
            <a:off x="4876800" y="2819400"/>
            <a:ext cx="3291286" cy="2514600"/>
            <a:chOff x="4876800" y="2819400"/>
            <a:chExt cx="3291286" cy="2514600"/>
          </a:xfrm>
        </p:grpSpPr>
        <p:pic>
          <p:nvPicPr>
            <p:cNvPr id="1056796" name="Picture 28" descr="animated-addo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3352800"/>
              <a:ext cx="29702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76800" y="2819400"/>
              <a:ext cx="3291286" cy="523220"/>
            </a:xfrm>
            <a:prstGeom prst="rect">
              <a:avLst/>
            </a:prstGeom>
          </p:spPr>
          <p:txBody>
            <a:bodyPr wrap="none">
              <a:spAutoFit/>
            </a:bodyPr>
            <a:lstStyle/>
            <a:p>
              <a:pPr algn="ctr"/>
              <a:r>
                <a:rPr lang="en-US" altLang="en-US" dirty="0">
                  <a:latin typeface="Monotype Corsiva" pitchFamily="66" charset="0"/>
                </a:rPr>
                <a:t>Turing Machine. </a:t>
              </a:r>
              <a:r>
                <a:rPr lang="en-US" altLang="en-US" dirty="0"/>
                <a:t>(1936</a:t>
              </a:r>
              <a:r>
                <a:rPr lang="en-US" altLang="en-US" dirty="0">
                  <a:latin typeface="Monotype Corsiva" pitchFamily="66" charset="0"/>
                </a:rPr>
                <a:t>)</a:t>
              </a:r>
              <a:endParaRPr lang="en-US" altLang="en-US" dirty="0"/>
            </a:p>
          </p:txBody>
        </p:sp>
      </p:grpSp>
    </p:spTree>
    <p:extLst>
      <p:ext uri="{BB962C8B-B14F-4D97-AF65-F5344CB8AC3E}">
        <p14:creationId xmlns:p14="http://schemas.microsoft.com/office/powerpoint/2010/main" val="412322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51"/>
                                        </p:tgtEl>
                                        <p:attrNameLst>
                                          <p:attrName>style.visibility</p:attrName>
                                        </p:attrNameLst>
                                      </p:cBhvr>
                                      <p:to>
                                        <p:strVal val="visible"/>
                                      </p:to>
                                    </p:set>
                                    <p:anim calcmode="lin" valueType="num">
                                      <p:cBhvr additive="base">
                                        <p:cTn id="11" dur="500" fill="hold"/>
                                        <p:tgtEl>
                                          <p:spTgt spid="10251"/>
                                        </p:tgtEl>
                                        <p:attrNameLst>
                                          <p:attrName>ppt_x</p:attrName>
                                        </p:attrNameLst>
                                      </p:cBhvr>
                                      <p:tavLst>
                                        <p:tav tm="0">
                                          <p:val>
                                            <p:strVal val="0-#ppt_w/2"/>
                                          </p:val>
                                        </p:tav>
                                        <p:tav tm="100000">
                                          <p:val>
                                            <p:strVal val="#ppt_x"/>
                                          </p:val>
                                        </p:tav>
                                      </p:tavLst>
                                    </p:anim>
                                    <p:anim calcmode="lin" valueType="num">
                                      <p:cBhvr additive="base">
                                        <p:cTn id="12" dur="500" fill="hold"/>
                                        <p:tgtEl>
                                          <p:spTgt spid="1025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
            <a:ext cx="8572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grpSp>
        <p:nvGrpSpPr>
          <p:cNvPr id="3" name="Group 8"/>
          <p:cNvGrpSpPr>
            <a:grpSpLocks/>
          </p:cNvGrpSpPr>
          <p:nvPr/>
        </p:nvGrpSpPr>
        <p:grpSpPr bwMode="auto">
          <a:xfrm>
            <a:off x="288925" y="1371599"/>
            <a:ext cx="4191000" cy="1619250"/>
            <a:chOff x="3352800" y="1809303"/>
            <a:chExt cx="4191000" cy="1620000"/>
          </a:xfrm>
        </p:grpSpPr>
        <p:sp>
          <p:nvSpPr>
            <p:cNvPr id="51206" name="Rectangle 7"/>
            <p:cNvSpPr>
              <a:spLocks noChangeArrowheads="1"/>
            </p:cNvSpPr>
            <p:nvPr/>
          </p:nvSpPr>
          <p:spPr bwMode="auto">
            <a:xfrm>
              <a:off x="3352800" y="1809303"/>
              <a:ext cx="4140000" cy="16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endParaRPr lang="en-CA" altLang="en-US" sz="2400">
                <a:latin typeface="Times New Roman" pitchFamily="18" charset="0"/>
              </a:endParaRPr>
            </a:p>
          </p:txBody>
        </p:sp>
        <p:pic>
          <p:nvPicPr>
            <p:cNvPr id="512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153" y="1811548"/>
              <a:ext cx="27527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51208" name="TextBox 6"/>
            <p:cNvSpPr txBox="1">
              <a:spLocks noChangeArrowheads="1"/>
            </p:cNvSpPr>
            <p:nvPr/>
          </p:nvSpPr>
          <p:spPr bwMode="auto">
            <a:xfrm>
              <a:off x="5084473" y="2590800"/>
              <a:ext cx="24593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 typeface="Wingdings" pitchFamily="2" charset="2"/>
                <a:buChar char="è"/>
              </a:pPr>
              <a:r>
                <a:rPr lang="en-CA" altLang="en-US" sz="2400">
                  <a:solidFill>
                    <a:schemeClr val="bg2"/>
                  </a:solidFill>
                  <a:latin typeface="Times New Roman" pitchFamily="18" charset="0"/>
                  <a:sym typeface="Wingdings" pitchFamily="2" charset="2"/>
                </a:rPr>
                <a:t>c</a:t>
              </a:r>
              <a:r>
                <a:rPr lang="en-CA" altLang="en-US" sz="2400">
                  <a:solidFill>
                    <a:schemeClr val="bg2"/>
                  </a:solidFill>
                  <a:latin typeface="Times New Roman" pitchFamily="18" charset="0"/>
                </a:rPr>
                <a:t>ontents of tape</a:t>
              </a:r>
            </a:p>
            <a:p>
              <a:pPr>
                <a:spcBef>
                  <a:spcPct val="0"/>
                </a:spcBef>
                <a:buFont typeface="Wingdings" pitchFamily="2" charset="2"/>
                <a:buChar char="è"/>
              </a:pPr>
              <a:r>
                <a:rPr lang="en-CA" altLang="en-US" sz="2400">
                  <a:solidFill>
                    <a:schemeClr val="bg2"/>
                  </a:solidFill>
                  <a:latin typeface="Times New Roman" pitchFamily="18" charset="0"/>
                </a:rPr>
                <a:t> current state</a:t>
              </a:r>
            </a:p>
          </p:txBody>
        </p:sp>
      </p:grpSp>
      <p:pic>
        <p:nvPicPr>
          <p:cNvPr id="4864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76375"/>
            <a:ext cx="24765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9" name="Text Box 4"/>
          <p:cNvSpPr txBox="1">
            <a:spLocks noChangeArrowheads="1"/>
          </p:cNvSpPr>
          <p:nvPr/>
        </p:nvSpPr>
        <p:spPr bwMode="auto">
          <a:xfrm>
            <a:off x="0" y="3016508"/>
            <a:ext cx="6057900" cy="4216539"/>
          </a:xfrm>
          <a:prstGeom prst="rect">
            <a:avLst/>
          </a:prstGeom>
          <a:noFill/>
          <a:ln w="38100" cap="sq">
            <a:noFill/>
            <a:miter lim="800000"/>
            <a:headEnd/>
            <a:tailEnd/>
          </a:ln>
          <a:effectLst/>
        </p:spPr>
        <p:txBody>
          <a:bodyPr wrap="square" lIns="0" rIns="274320">
            <a:spAutoFit/>
          </a:bodyPr>
          <a:lstStyle/>
          <a:p>
            <a:pPr eaLnBrk="0" hangingPunct="0">
              <a:spcBef>
                <a:spcPts val="0"/>
              </a:spcBef>
              <a:defRPr/>
            </a:pPr>
            <a:r>
              <a:rPr lang="en-CA" dirty="0">
                <a:effectLst>
                  <a:outerShdw blurRad="38100" dist="38100" dir="2700000" algn="tl">
                    <a:srgbClr val="000000"/>
                  </a:outerShdw>
                </a:effectLst>
                <a:cs typeface="+mn-cs"/>
              </a:rPr>
              <a:t>Simple rules like these</a:t>
            </a:r>
          </a:p>
          <a:p>
            <a:pPr eaLnBrk="0" hangingPunct="0">
              <a:spcBef>
                <a:spcPts val="0"/>
              </a:spcBef>
              <a:defRPr/>
            </a:pPr>
            <a:r>
              <a:rPr lang="en-CA" dirty="0">
                <a:effectLst>
                  <a:outerShdw blurRad="38100" dist="38100" dir="2700000" algn="tl">
                    <a:srgbClr val="000000"/>
                  </a:outerShdw>
                </a:effectLst>
                <a:cs typeface="+mn-cs"/>
              </a:rPr>
              <a:t>   produce complex patterns.</a:t>
            </a:r>
          </a:p>
          <a:p>
            <a:pPr eaLnBrk="0" hangingPunct="0">
              <a:spcBef>
                <a:spcPts val="0"/>
              </a:spcBef>
              <a:defRPr/>
            </a:pPr>
            <a:endParaRPr lang="en-CA" sz="1600" dirty="0">
              <a:effectLst>
                <a:outerShdw blurRad="38100" dist="38100" dir="2700000" algn="tl">
                  <a:srgbClr val="000000"/>
                </a:outerShdw>
              </a:effectLst>
              <a:cs typeface="+mn-cs"/>
            </a:endParaRPr>
          </a:p>
          <a:p>
            <a:pPr eaLnBrk="0" hangingPunct="0">
              <a:spcBef>
                <a:spcPts val="0"/>
              </a:spcBef>
              <a:defRPr/>
            </a:pPr>
            <a:r>
              <a:rPr lang="en-CA" dirty="0">
                <a:effectLst>
                  <a:outerShdw blurRad="38100" dist="38100" dir="2700000" algn="tl">
                    <a:srgbClr val="000000"/>
                  </a:outerShdw>
                </a:effectLst>
                <a:cs typeface="+mn-cs"/>
              </a:rPr>
              <a:t>TM step:</a:t>
            </a:r>
          </a:p>
          <a:p>
            <a:pPr marL="457200" indent="-457200" eaLnBrk="0" hangingPunct="0">
              <a:spcBef>
                <a:spcPts val="0"/>
              </a:spcBef>
              <a:buFont typeface="Arial" panose="020B0604020202020204" pitchFamily="34" charset="0"/>
              <a:buChar char="•"/>
              <a:defRPr/>
            </a:pPr>
            <a:r>
              <a:rPr lang="en-CA" dirty="0">
                <a:solidFill>
                  <a:srgbClr val="FF0000"/>
                </a:solidFill>
                <a:effectLst>
                  <a:outerShdw blurRad="38100" dist="38100" dir="2700000" algn="tl">
                    <a:srgbClr val="000000"/>
                  </a:outerShdw>
                </a:effectLst>
                <a:cs typeface="+mn-cs"/>
              </a:rPr>
              <a:t>Current</a:t>
            </a:r>
            <a:r>
              <a:rPr lang="en-CA" dirty="0">
                <a:effectLst>
                  <a:outerShdw blurRad="38100" dist="38100" dir="2700000" algn="tl">
                    <a:srgbClr val="000000"/>
                  </a:outerShdw>
                </a:effectLst>
                <a:cs typeface="+mn-cs"/>
              </a:rPr>
              <a:t> state &amp; cell content at head</a:t>
            </a:r>
            <a:br>
              <a:rPr lang="en-CA" dirty="0">
                <a:effectLst>
                  <a:outerShdw blurRad="38100" dist="38100" dir="2700000" algn="tl">
                    <a:srgbClr val="000000"/>
                  </a:outerShdw>
                </a:effectLst>
                <a:cs typeface="+mn-cs"/>
              </a:rPr>
            </a:br>
            <a:r>
              <a:rPr lang="en-CA" dirty="0">
                <a:effectLst>
                  <a:outerShdw blurRad="38100" dist="38100" dir="2700000" algn="tl">
                    <a:srgbClr val="000000"/>
                  </a:outerShdw>
                </a:effectLst>
                <a:cs typeface="+mn-cs"/>
              </a:rPr>
              <a:t>determines which rule to use giving:</a:t>
            </a:r>
          </a:p>
          <a:p>
            <a:pPr marL="914400" lvl="1" indent="-457200" eaLnBrk="0" hangingPunct="0">
              <a:spcBef>
                <a:spcPts val="0"/>
              </a:spcBef>
              <a:buFont typeface="Arial" panose="020B0604020202020204" pitchFamily="34" charset="0"/>
              <a:buChar char="•"/>
              <a:defRPr/>
            </a:pPr>
            <a:r>
              <a:rPr lang="en-CA" dirty="0">
                <a:effectLst>
                  <a:outerShdw blurRad="38100" dist="38100" dir="2700000" algn="tl">
                    <a:srgbClr val="000000"/>
                  </a:outerShdw>
                </a:effectLst>
                <a:cs typeface="+mn-cs"/>
              </a:rPr>
              <a:t>how cell </a:t>
            </a:r>
            <a:r>
              <a:rPr lang="en-CA" dirty="0">
                <a:solidFill>
                  <a:srgbClr val="00B050"/>
                </a:solidFill>
                <a:effectLst>
                  <a:outerShdw blurRad="38100" dist="38100" dir="2700000" algn="tl">
                    <a:srgbClr val="000000"/>
                  </a:outerShdw>
                </a:effectLst>
                <a:cs typeface="+mn-cs"/>
              </a:rPr>
              <a:t>contents </a:t>
            </a:r>
            <a:r>
              <a:rPr lang="en-CA" dirty="0">
                <a:effectLst>
                  <a:outerShdw blurRad="38100" dist="38100" dir="2700000" algn="tl">
                    <a:srgbClr val="000000"/>
                  </a:outerShdw>
                </a:effectLst>
                <a:cs typeface="+mn-cs"/>
              </a:rPr>
              <a:t>changes</a:t>
            </a:r>
          </a:p>
          <a:p>
            <a:pPr marL="914400" lvl="1" indent="-457200" eaLnBrk="0" hangingPunct="0">
              <a:spcBef>
                <a:spcPts val="0"/>
              </a:spcBef>
              <a:buFont typeface="Arial" panose="020B0604020202020204" pitchFamily="34" charset="0"/>
              <a:buChar char="•"/>
              <a:defRPr/>
            </a:pPr>
            <a:r>
              <a:rPr lang="en-CA" dirty="0">
                <a:effectLst>
                  <a:outerShdw blurRad="38100" dist="38100" dir="2700000" algn="tl">
                    <a:srgbClr val="000000"/>
                  </a:outerShdw>
                </a:effectLst>
                <a:cs typeface="+mn-cs"/>
              </a:rPr>
              <a:t>how head </a:t>
            </a:r>
            <a:r>
              <a:rPr lang="en-CA" dirty="0">
                <a:solidFill>
                  <a:schemeClr val="tx2"/>
                </a:solidFill>
                <a:effectLst>
                  <a:outerShdw blurRad="38100" dist="38100" dir="2700000" algn="tl">
                    <a:srgbClr val="000000"/>
                  </a:outerShdw>
                </a:effectLst>
                <a:cs typeface="+mn-cs"/>
              </a:rPr>
              <a:t>moves</a:t>
            </a:r>
          </a:p>
          <a:p>
            <a:pPr marL="914400" lvl="1" indent="-457200" eaLnBrk="0" hangingPunct="0">
              <a:spcBef>
                <a:spcPts val="0"/>
              </a:spcBef>
              <a:buFont typeface="Arial" panose="020B0604020202020204" pitchFamily="34" charset="0"/>
              <a:buChar char="•"/>
              <a:defRPr/>
            </a:pPr>
            <a:r>
              <a:rPr lang="en-CA" dirty="0">
                <a:effectLst>
                  <a:outerShdw blurRad="38100" dist="38100" dir="2700000" algn="tl">
                    <a:srgbClr val="000000"/>
                  </a:outerShdw>
                </a:effectLst>
                <a:cs typeface="+mn-cs"/>
              </a:rPr>
              <a:t>how </a:t>
            </a:r>
            <a:r>
              <a:rPr lang="en-CA" dirty="0">
                <a:solidFill>
                  <a:srgbClr val="6699FF"/>
                </a:solidFill>
                <a:effectLst>
                  <a:outerShdw blurRad="38100" dist="38100" dir="2700000" algn="tl">
                    <a:srgbClr val="000000"/>
                  </a:outerShdw>
                </a:effectLst>
                <a:cs typeface="+mn-cs"/>
              </a:rPr>
              <a:t>state</a:t>
            </a:r>
            <a:r>
              <a:rPr lang="en-CA" dirty="0">
                <a:effectLst>
                  <a:outerShdw blurRad="38100" dist="38100" dir="2700000" algn="tl">
                    <a:srgbClr val="000000"/>
                  </a:outerShdw>
                </a:effectLst>
                <a:cs typeface="+mn-cs"/>
              </a:rPr>
              <a:t> changes</a:t>
            </a:r>
            <a:br>
              <a:rPr lang="en-CA" dirty="0">
                <a:effectLst>
                  <a:outerShdw blurRad="38100" dist="38100" dir="2700000" algn="tl">
                    <a:srgbClr val="000000"/>
                  </a:outerShdw>
                </a:effectLst>
                <a:cs typeface="+mn-cs"/>
              </a:rPr>
            </a:br>
            <a:endParaRPr lang="en-CA" dirty="0">
              <a:effectLst>
                <a:outerShdw blurRad="38100" dist="38100" dir="2700000" algn="tl">
                  <a:srgbClr val="000000"/>
                </a:outerShdw>
              </a:effectLst>
              <a:cs typeface="+mn-cs"/>
            </a:endParaRPr>
          </a:p>
        </p:txBody>
      </p:sp>
      <p:sp>
        <p:nvSpPr>
          <p:cNvPr id="10" name="Down Arrow 9"/>
          <p:cNvSpPr/>
          <p:nvPr/>
        </p:nvSpPr>
        <p:spPr>
          <a:xfrm>
            <a:off x="8496300" y="2255878"/>
            <a:ext cx="685800" cy="1736646"/>
          </a:xfrm>
          <a:prstGeom prst="downArrow">
            <a:avLst/>
          </a:prstGeom>
          <a:solidFill>
            <a:srgbClr val="00FFCC"/>
          </a:solidFill>
          <a:ln>
            <a:solidFill>
              <a:srgbClr val="00FFCC"/>
            </a:solidFill>
          </a:ln>
        </p:spPr>
        <p:txBody>
          <a:bodyPr wrap="square" rtlCol="0" anchor="ctr">
            <a:spAutoFit/>
          </a:bodyPr>
          <a:lstStyle/>
          <a:p>
            <a:pPr algn="ctr"/>
            <a:r>
              <a:rPr lang="en-CA" sz="2400" dirty="0">
                <a:solidFill>
                  <a:schemeClr val="bg2"/>
                </a:solidFill>
              </a:rPr>
              <a:t>Time</a:t>
            </a:r>
          </a:p>
        </p:txBody>
      </p:sp>
      <p:sp>
        <p:nvSpPr>
          <p:cNvPr id="4" name="Left-Right Arrow 3"/>
          <p:cNvSpPr/>
          <p:nvPr/>
        </p:nvSpPr>
        <p:spPr>
          <a:xfrm>
            <a:off x="6248400" y="5559921"/>
            <a:ext cx="2057400" cy="917079"/>
          </a:xfrm>
          <a:prstGeom prst="leftRightArrow">
            <a:avLst/>
          </a:prstGeom>
          <a:solidFill>
            <a:srgbClr val="00FFCC"/>
          </a:solidFill>
          <a:ln>
            <a:solidFill>
              <a:schemeClr val="hlink"/>
            </a:solidFill>
          </a:ln>
        </p:spPr>
        <p:txBody>
          <a:bodyPr wrap="square" rtlCol="0" anchor="ctr">
            <a:spAutoFit/>
          </a:bodyPr>
          <a:lstStyle/>
          <a:p>
            <a:pPr algn="l"/>
            <a:r>
              <a:rPr lang="en-CA" sz="2400" dirty="0">
                <a:solidFill>
                  <a:schemeClr val="bg2"/>
                </a:solidFill>
              </a:rPr>
              <a:t>Tape Cells</a:t>
            </a:r>
          </a:p>
        </p:txBody>
      </p:sp>
      <p:sp>
        <p:nvSpPr>
          <p:cNvPr id="22" name="Rectangle 21"/>
          <p:cNvSpPr/>
          <p:nvPr/>
        </p:nvSpPr>
        <p:spPr>
          <a:xfrm>
            <a:off x="7289163" y="1574163"/>
            <a:ext cx="216000" cy="216000"/>
          </a:xfrm>
          <a:prstGeom prst="rect">
            <a:avLst/>
          </a:prstGeom>
          <a:ln w="38100">
            <a:solidFill>
              <a:schemeClr val="hlink"/>
            </a:solidFill>
          </a:ln>
        </p:spPr>
        <p:txBody>
          <a:bodyPr wrap="square" rtlCol="0" anchor="ctr">
            <a:spAutoFit/>
          </a:bodyPr>
          <a:lstStyle/>
          <a:p>
            <a:pPr algn="l"/>
            <a:endParaRPr lang="en-CA" sz="2400" dirty="0"/>
          </a:p>
        </p:txBody>
      </p:sp>
      <p:sp>
        <p:nvSpPr>
          <p:cNvPr id="23" name="Rectangle 22"/>
          <p:cNvSpPr/>
          <p:nvPr/>
        </p:nvSpPr>
        <p:spPr>
          <a:xfrm>
            <a:off x="1244958" y="1587042"/>
            <a:ext cx="216000" cy="216000"/>
          </a:xfrm>
          <a:prstGeom prst="rect">
            <a:avLst/>
          </a:prstGeom>
          <a:ln w="38100">
            <a:solidFill>
              <a:schemeClr val="hlink"/>
            </a:solidFill>
          </a:ln>
        </p:spPr>
        <p:txBody>
          <a:bodyPr wrap="square" rtlCol="0" anchor="ctr">
            <a:spAutoFit/>
          </a:bodyPr>
          <a:lstStyle/>
          <a:p>
            <a:pPr algn="l"/>
            <a:endParaRPr lang="en-CA" sz="2400" dirty="0"/>
          </a:p>
        </p:txBody>
      </p:sp>
      <p:sp>
        <p:nvSpPr>
          <p:cNvPr id="24" name="Rectangle 23"/>
          <p:cNvSpPr/>
          <p:nvPr/>
        </p:nvSpPr>
        <p:spPr>
          <a:xfrm>
            <a:off x="7289163" y="1765479"/>
            <a:ext cx="216000" cy="216000"/>
          </a:xfrm>
          <a:prstGeom prst="rect">
            <a:avLst/>
          </a:prstGeom>
          <a:ln w="38100">
            <a:solidFill>
              <a:srgbClr val="00B050"/>
            </a:solidFill>
          </a:ln>
        </p:spPr>
        <p:txBody>
          <a:bodyPr wrap="square" rtlCol="0" anchor="ctr">
            <a:spAutoFit/>
          </a:bodyPr>
          <a:lstStyle/>
          <a:p>
            <a:pPr algn="l"/>
            <a:endParaRPr lang="en-CA" sz="2400" dirty="0"/>
          </a:p>
        </p:txBody>
      </p:sp>
      <p:sp>
        <p:nvSpPr>
          <p:cNvPr id="25" name="Rectangle 24"/>
          <p:cNvSpPr/>
          <p:nvPr/>
        </p:nvSpPr>
        <p:spPr>
          <a:xfrm>
            <a:off x="1244958" y="1778358"/>
            <a:ext cx="216000" cy="216000"/>
          </a:xfrm>
          <a:prstGeom prst="rect">
            <a:avLst/>
          </a:prstGeom>
          <a:ln w="38100">
            <a:solidFill>
              <a:srgbClr val="00B050"/>
            </a:solidFill>
          </a:ln>
        </p:spPr>
        <p:txBody>
          <a:bodyPr wrap="square" rtlCol="0" anchor="ctr">
            <a:spAutoFit/>
          </a:bodyPr>
          <a:lstStyle/>
          <a:p>
            <a:pPr algn="l"/>
            <a:endParaRPr lang="en-CA" sz="2400" dirty="0"/>
          </a:p>
        </p:txBody>
      </p:sp>
      <p:cxnSp>
        <p:nvCxnSpPr>
          <p:cNvPr id="8" name="Straight Arrow Connector 7"/>
          <p:cNvCxnSpPr/>
          <p:nvPr/>
        </p:nvCxnSpPr>
        <p:spPr bwMode="auto">
          <a:xfrm>
            <a:off x="1270716" y="1765479"/>
            <a:ext cx="355242" cy="0"/>
          </a:xfrm>
          <a:prstGeom prst="straightConnector1">
            <a:avLst/>
          </a:prstGeom>
          <a:noFill/>
          <a:ln w="38100" cap="sq" cmpd="sng" algn="ctr">
            <a:solidFill>
              <a:schemeClr val="tx2"/>
            </a:solidFill>
            <a:prstDash val="solid"/>
            <a:round/>
            <a:headEnd type="none" w="med" len="med"/>
            <a:tailEnd type="arrow"/>
          </a:ln>
          <a:effectLst/>
        </p:spPr>
      </p:cxnSp>
      <p:sp>
        <p:nvSpPr>
          <p:cNvPr id="28" name="Rectangle 27"/>
          <p:cNvSpPr/>
          <p:nvPr/>
        </p:nvSpPr>
        <p:spPr>
          <a:xfrm>
            <a:off x="1460400" y="1791237"/>
            <a:ext cx="216000" cy="216000"/>
          </a:xfrm>
          <a:prstGeom prst="rect">
            <a:avLst/>
          </a:prstGeom>
          <a:ln w="38100">
            <a:solidFill>
              <a:srgbClr val="6699FF"/>
            </a:solidFill>
          </a:ln>
        </p:spPr>
        <p:txBody>
          <a:bodyPr wrap="square" rtlCol="0" anchor="ctr">
            <a:spAutoFit/>
          </a:bodyPr>
          <a:lstStyle/>
          <a:p>
            <a:pPr algn="l"/>
            <a:endParaRPr lang="en-CA" sz="2400" dirty="0"/>
          </a:p>
        </p:txBody>
      </p:sp>
      <p:sp>
        <p:nvSpPr>
          <p:cNvPr id="29" name="Rectangle 28"/>
          <p:cNvSpPr/>
          <p:nvPr/>
        </p:nvSpPr>
        <p:spPr>
          <a:xfrm>
            <a:off x="7480479" y="1752600"/>
            <a:ext cx="216000" cy="216000"/>
          </a:xfrm>
          <a:prstGeom prst="rect">
            <a:avLst/>
          </a:prstGeom>
          <a:ln w="38100">
            <a:solidFill>
              <a:srgbClr val="6699FF"/>
            </a:solidFill>
          </a:ln>
        </p:spPr>
        <p:txBody>
          <a:bodyPr wrap="square" rtlCol="0" anchor="ctr">
            <a:spAutoFit/>
          </a:bodyPr>
          <a:lstStyle/>
          <a:p>
            <a:pPr algn="l"/>
            <a:endParaRPr lang="en-CA" sz="2400" dirty="0"/>
          </a:p>
        </p:txBody>
      </p:sp>
      <p:cxnSp>
        <p:nvCxnSpPr>
          <p:cNvPr id="30" name="Straight Arrow Connector 29"/>
          <p:cNvCxnSpPr/>
          <p:nvPr/>
        </p:nvCxnSpPr>
        <p:spPr bwMode="auto">
          <a:xfrm>
            <a:off x="7277637" y="1752600"/>
            <a:ext cx="355242" cy="0"/>
          </a:xfrm>
          <a:prstGeom prst="straightConnector1">
            <a:avLst/>
          </a:prstGeom>
          <a:noFill/>
          <a:ln w="38100" cap="sq" cmpd="sng" algn="ctr">
            <a:solidFill>
              <a:schemeClr val="tx2"/>
            </a:solidFill>
            <a:prstDash val="solid"/>
            <a:round/>
            <a:headEnd type="none" w="med" len="med"/>
            <a:tailEnd type="arrow"/>
          </a:ln>
          <a:effectLst/>
        </p:spPr>
      </p:cxnSp>
      <p:sp>
        <p:nvSpPr>
          <p:cNvPr id="20" name="Rectangle 19"/>
          <p:cNvSpPr/>
          <p:nvPr/>
        </p:nvSpPr>
        <p:spPr>
          <a:xfrm>
            <a:off x="4170358" y="5867400"/>
            <a:ext cx="1858201" cy="954107"/>
          </a:xfrm>
          <a:prstGeom prst="rect">
            <a:avLst/>
          </a:prstGeom>
        </p:spPr>
        <p:txBody>
          <a:bodyPr wrap="none">
            <a:spAutoFit/>
          </a:bodyPr>
          <a:lstStyle/>
          <a:p>
            <a:pPr algn="ctr"/>
            <a:r>
              <a:rPr lang="en-CA" dirty="0">
                <a:solidFill>
                  <a:schemeClr val="tx2"/>
                </a:solidFill>
              </a:rPr>
              <a:t>Low level</a:t>
            </a:r>
          </a:p>
          <a:p>
            <a:pPr algn="ctr"/>
            <a:r>
              <a:rPr lang="en-CA" dirty="0">
                <a:solidFill>
                  <a:schemeClr val="tx2"/>
                </a:solidFill>
              </a:rPr>
              <a:t>instructions</a:t>
            </a:r>
          </a:p>
        </p:txBody>
      </p:sp>
    </p:spTree>
    <p:extLst>
      <p:ext uri="{BB962C8B-B14F-4D97-AF65-F5344CB8AC3E}">
        <p14:creationId xmlns:p14="http://schemas.microsoft.com/office/powerpoint/2010/main" val="3780003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86403"/>
                                        </p:tgtEl>
                                        <p:attrNameLst>
                                          <p:attrName>style.visibility</p:attrName>
                                        </p:attrNameLst>
                                      </p:cBhvr>
                                      <p:to>
                                        <p:strVal val="visible"/>
                                      </p:to>
                                    </p:set>
                                    <p:anim calcmode="lin" valueType="num">
                                      <p:cBhvr additive="base">
                                        <p:cTn id="7" dur="500" fill="hold"/>
                                        <p:tgtEl>
                                          <p:spTgt spid="486403"/>
                                        </p:tgtEl>
                                        <p:attrNameLst>
                                          <p:attrName>ppt_x</p:attrName>
                                        </p:attrNameLst>
                                      </p:cBhvr>
                                      <p:tavLst>
                                        <p:tav tm="0">
                                          <p:val>
                                            <p:strVal val="#ppt_x"/>
                                          </p:val>
                                        </p:tav>
                                        <p:tav tm="100000">
                                          <p:val>
                                            <p:strVal val="#ppt_x"/>
                                          </p:val>
                                        </p:tav>
                                      </p:tavLst>
                                    </p:anim>
                                    <p:anim calcmode="lin" valueType="num">
                                      <p:cBhvr additive="base">
                                        <p:cTn id="8" dur="500" fill="hold"/>
                                        <p:tgtEl>
                                          <p:spTgt spid="48640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86405"/>
                                        </p:tgtEl>
                                        <p:attrNameLst>
                                          <p:attrName>style.visibility</p:attrName>
                                        </p:attrNameLst>
                                      </p:cBhvr>
                                      <p:to>
                                        <p:strVal val="visible"/>
                                      </p:to>
                                    </p:set>
                                    <p:anim calcmode="lin" valueType="num">
                                      <p:cBhvr additive="base">
                                        <p:cTn id="21" dur="500" fill="hold"/>
                                        <p:tgtEl>
                                          <p:spTgt spid="486405"/>
                                        </p:tgtEl>
                                        <p:attrNameLst>
                                          <p:attrName>ppt_x</p:attrName>
                                        </p:attrNameLst>
                                      </p:cBhvr>
                                      <p:tavLst>
                                        <p:tav tm="0">
                                          <p:val>
                                            <p:strVal val="#ppt_x"/>
                                          </p:val>
                                        </p:tav>
                                        <p:tav tm="100000">
                                          <p:val>
                                            <p:strVal val="#ppt_x"/>
                                          </p:val>
                                        </p:tav>
                                      </p:tavLst>
                                    </p:anim>
                                    <p:anim calcmode="lin" valueType="num">
                                      <p:cBhvr additive="base">
                                        <p:cTn id="22" dur="500" fill="hold"/>
                                        <p:tgtEl>
                                          <p:spTgt spid="48640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additive="base">
                                        <p:cTn id="3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 calcmode="lin" valueType="num">
                                      <p:cBhvr additive="base">
                                        <p:cTn id="4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2"/>
                                        </p:tgtEl>
                                        <p:attrNameLst>
                                          <p:attrName>style.visibility</p:attrName>
                                        </p:attrNameLst>
                                      </p:cBhvr>
                                      <p:to>
                                        <p:strVal val="hidden"/>
                                      </p:to>
                                    </p:set>
                                  </p:sub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anim calcmode="lin" valueType="num">
                                      <p:cBhvr additive="base">
                                        <p:cTn id="5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txEl>
                                              <p:pRg st="5" end="5"/>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4"/>
                                        </p:tgtEl>
                                        <p:attrNameLst>
                                          <p:attrName>style.visibility</p:attrName>
                                        </p:attrNameLst>
                                      </p:cBhvr>
                                      <p:to>
                                        <p:strVal val="hidden"/>
                                      </p:to>
                                    </p:set>
                                  </p:sub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6" end="6"/>
                                            </p:txEl>
                                          </p:spTgt>
                                        </p:tgtEl>
                                        <p:attrNameLst>
                                          <p:attrName>style.visibility</p:attrName>
                                        </p:attrNameLst>
                                      </p:cBhvr>
                                      <p:to>
                                        <p:strVal val="visible"/>
                                      </p:to>
                                    </p:set>
                                    <p:anim calcmode="lin" valueType="num">
                                      <p:cBhvr additive="base">
                                        <p:cTn id="7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6" end="6"/>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ppt_x"/>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79" presetID="2" presetClass="entr" presetSubtype="4"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9">
                                            <p:txEl>
                                              <p:pRg st="7" end="7"/>
                                            </p:txEl>
                                          </p:spTgt>
                                        </p:tgtEl>
                                        <p:attrNameLst>
                                          <p:attrName>style.visibility</p:attrName>
                                        </p:attrNameLst>
                                      </p:cBhvr>
                                      <p:to>
                                        <p:strVal val="visible"/>
                                      </p:to>
                                    </p:set>
                                    <p:anim calcmode="lin" valueType="num">
                                      <p:cBhvr additive="base">
                                        <p:cTn id="8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9">
                                            <p:txEl>
                                              <p:pRg st="7" end="7"/>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additive="base">
                                        <p:cTn id="101" dur="500" fill="hold"/>
                                        <p:tgtEl>
                                          <p:spTgt spid="20"/>
                                        </p:tgtEl>
                                        <p:attrNameLst>
                                          <p:attrName>ppt_x</p:attrName>
                                        </p:attrNameLst>
                                      </p:cBhvr>
                                      <p:tavLst>
                                        <p:tav tm="0">
                                          <p:val>
                                            <p:strVal val="#ppt_x"/>
                                          </p:val>
                                        </p:tav>
                                        <p:tav tm="100000">
                                          <p:val>
                                            <p:strVal val="#ppt_x"/>
                                          </p:val>
                                        </p:tav>
                                      </p:tavLst>
                                    </p:anim>
                                    <p:anim calcmode="lin" valueType="num">
                                      <p:cBhvr additive="base">
                                        <p:cTn id="10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2" grpId="0" animBg="1"/>
      <p:bldP spid="23" grpId="0" animBg="1"/>
      <p:bldP spid="24" grpId="0" animBg="1"/>
      <p:bldP spid="25" grpId="0" animBg="1"/>
      <p:bldP spid="28" grpId="0" animBg="1"/>
      <p:bldP spid="29"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grpSp>
        <p:nvGrpSpPr>
          <p:cNvPr id="14339" name="Group 9"/>
          <p:cNvGrpSpPr>
            <a:grpSpLocks/>
          </p:cNvGrpSpPr>
          <p:nvPr/>
        </p:nvGrpSpPr>
        <p:grpSpPr bwMode="auto">
          <a:xfrm>
            <a:off x="152400" y="762000"/>
            <a:ext cx="3673475" cy="3889375"/>
            <a:chOff x="96" y="672"/>
            <a:chExt cx="2314" cy="2450"/>
          </a:xfrm>
        </p:grpSpPr>
        <p:pic>
          <p:nvPicPr>
            <p:cNvPr id="14352" name="Picture 10" descr="Alan_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672"/>
              <a:ext cx="2205"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Rectangle 11"/>
            <p:cNvSpPr>
              <a:spLocks noChangeArrowheads="1"/>
            </p:cNvSpPr>
            <p:nvPr/>
          </p:nvSpPr>
          <p:spPr bwMode="auto">
            <a:xfrm>
              <a:off x="1307" y="2870"/>
              <a:ext cx="11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Turing</a:t>
              </a:r>
            </a:p>
          </p:txBody>
        </p:sp>
      </p:grpSp>
      <p:grpSp>
        <p:nvGrpSpPr>
          <p:cNvPr id="4" name="Group 23"/>
          <p:cNvGrpSpPr>
            <a:grpSpLocks/>
          </p:cNvGrpSpPr>
          <p:nvPr/>
        </p:nvGrpSpPr>
        <p:grpSpPr bwMode="auto">
          <a:xfrm>
            <a:off x="3962400" y="457200"/>
            <a:ext cx="5673725" cy="6289675"/>
            <a:chOff x="3962045" y="464896"/>
            <a:chExt cx="5674695" cy="6289833"/>
          </a:xfrm>
        </p:grpSpPr>
        <p:sp>
          <p:nvSpPr>
            <p:cNvPr id="1316883" name="Oval 19"/>
            <p:cNvSpPr>
              <a:spLocks noChangeArrowheads="1"/>
            </p:cNvSpPr>
            <p:nvPr/>
          </p:nvSpPr>
          <p:spPr bwMode="auto">
            <a:xfrm rot="1592238">
              <a:off x="3962045" y="836380"/>
              <a:ext cx="5257112" cy="5918349"/>
            </a:xfrm>
            <a:prstGeom prst="ellipse">
              <a:avLst/>
            </a:prstGeom>
            <a:noFill/>
            <a:ln w="38100" cap="sq">
              <a:solidFill>
                <a:schemeClr val="hlink"/>
              </a:solidFill>
              <a:round/>
              <a:headEnd/>
              <a:tailEnd/>
            </a:ln>
            <a:effectLst/>
          </p:spPr>
          <p:txBody>
            <a:bodyPr lIns="274320" rIns="274320" anchor="ctr">
              <a:spAutoFit/>
            </a:bodyPr>
            <a:lstStyle/>
            <a:p>
              <a:pPr algn="ctr" eaLnBrk="0" hangingPunct="0">
                <a:defRPr/>
              </a:pPr>
              <a:endParaRPr lang="en-US">
                <a:effectLst>
                  <a:outerShdw blurRad="38100" dist="38100" dir="2700000" algn="tl">
                    <a:srgbClr val="000000"/>
                  </a:outerShdw>
                </a:effectLst>
                <a:cs typeface="+mn-cs"/>
              </a:endParaRPr>
            </a:p>
          </p:txBody>
        </p:sp>
        <p:sp>
          <p:nvSpPr>
            <p:cNvPr id="14349" name="Text Box 20"/>
            <p:cNvSpPr txBox="1">
              <a:spLocks noChangeArrowheads="1"/>
            </p:cNvSpPr>
            <p:nvPr/>
          </p:nvSpPr>
          <p:spPr bwMode="auto">
            <a:xfrm rot="1592238">
              <a:off x="7330659" y="464896"/>
              <a:ext cx="23060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2"/>
                  </a:solidFill>
                  <a:latin typeface="Times New Roman" pitchFamily="18" charset="0"/>
                </a:rPr>
                <a:t>Java </a:t>
              </a:r>
            </a:p>
            <a:p>
              <a:pPr algn="ctr">
                <a:spcBef>
                  <a:spcPct val="0"/>
                </a:spcBef>
              </a:pPr>
              <a:r>
                <a:rPr lang="en-US" altLang="en-US" sz="2800">
                  <a:solidFill>
                    <a:srgbClr val="FF5050"/>
                  </a:solidFill>
                  <a:latin typeface="Times New Roman" pitchFamily="18" charset="0"/>
                </a:rPr>
                <a:t>Computable</a:t>
              </a:r>
            </a:p>
          </p:txBody>
        </p:sp>
      </p:grpSp>
      <p:sp>
        <p:nvSpPr>
          <p:cNvPr id="1316885" name="Text Box 21"/>
          <p:cNvSpPr txBox="1">
            <a:spLocks noChangeArrowheads="1"/>
          </p:cNvSpPr>
          <p:nvPr/>
        </p:nvSpPr>
        <p:spPr bwMode="auto">
          <a:xfrm>
            <a:off x="3954463" y="1657350"/>
            <a:ext cx="5284787"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Are these definitions</a:t>
            </a:r>
            <a:br>
              <a:rPr lang="en-US" altLang="en-US" sz="2800">
                <a:latin typeface="Times New Roman" pitchFamily="18" charset="0"/>
              </a:rPr>
            </a:br>
            <a:r>
              <a:rPr lang="en-US" altLang="en-US" sz="2800">
                <a:latin typeface="Times New Roman" pitchFamily="18" charset="0"/>
              </a:rPr>
              <a:t>equivalent?</a:t>
            </a:r>
            <a:br>
              <a:rPr lang="en-US" altLang="en-US" sz="1800">
                <a:latin typeface="Times New Roman" pitchFamily="18" charset="0"/>
              </a:rPr>
            </a:br>
            <a:r>
              <a:rPr lang="en-US" altLang="en-US" sz="1800">
                <a:latin typeface="Times New Roman" pitchFamily="18" charset="0"/>
              </a:rPr>
              <a:t>  </a:t>
            </a:r>
          </a:p>
          <a:p>
            <a:pPr algn="ctr">
              <a:spcBef>
                <a:spcPct val="0"/>
              </a:spcBef>
            </a:pPr>
            <a:r>
              <a:rPr lang="en-US" altLang="en-US" sz="2800">
                <a:latin typeface="Times New Roman" pitchFamily="18" charset="0"/>
              </a:rPr>
              <a:t>Church says “Yes”</a:t>
            </a:r>
          </a:p>
          <a:p>
            <a:pPr algn="ctr">
              <a:spcBef>
                <a:spcPct val="0"/>
              </a:spcBef>
            </a:pPr>
            <a:r>
              <a:rPr lang="en-US" altLang="en-US" sz="2800">
                <a:latin typeface="Times New Roman" pitchFamily="18" charset="0"/>
              </a:rPr>
              <a:t>All reasonable models </a:t>
            </a:r>
            <a:br>
              <a:rPr lang="en-US" altLang="en-US" sz="2800">
                <a:latin typeface="Times New Roman" pitchFamily="18" charset="0"/>
              </a:rPr>
            </a:br>
            <a:r>
              <a:rPr lang="en-US" altLang="en-US" sz="2800">
                <a:latin typeface="Times New Roman" pitchFamily="18" charset="0"/>
              </a:rPr>
              <a:t>of computation are equivalent</a:t>
            </a:r>
          </a:p>
          <a:p>
            <a:pPr algn="ctr">
              <a:spcBef>
                <a:spcPct val="0"/>
              </a:spcBef>
            </a:pPr>
            <a:r>
              <a:rPr lang="en-US" altLang="en-US" sz="2800">
                <a:latin typeface="Times New Roman" pitchFamily="18" charset="0"/>
              </a:rPr>
              <a:t>as far as what they can compute.</a:t>
            </a:r>
          </a:p>
          <a:p>
            <a:pPr algn="ctr">
              <a:spcBef>
                <a:spcPct val="0"/>
              </a:spcBef>
            </a:pPr>
            <a:endParaRPr lang="en-US" altLang="en-US" sz="2000">
              <a:latin typeface="Times New Roman" pitchFamily="18" charset="0"/>
            </a:endParaRPr>
          </a:p>
          <a:p>
            <a:pPr algn="ctr">
              <a:spcBef>
                <a:spcPct val="0"/>
              </a:spcBef>
            </a:pPr>
            <a:r>
              <a:rPr lang="en-US" altLang="en-US" sz="2800">
                <a:latin typeface="Times New Roman" pitchFamily="18" charset="0"/>
              </a:rPr>
              <a:t>And within a polynomial in time </a:t>
            </a:r>
            <a:endParaRPr lang="en-US" altLang="en-US" sz="2000">
              <a:latin typeface="Times New Roman" pitchFamily="18" charset="0"/>
            </a:endParaRPr>
          </a:p>
          <a:p>
            <a:pPr algn="ctr">
              <a:spcBef>
                <a:spcPct val="0"/>
              </a:spcBef>
            </a:pPr>
            <a:r>
              <a:rPr lang="en-US" altLang="en-US" sz="2800">
                <a:latin typeface="Times New Roman" pitchFamily="18" charset="0"/>
              </a:rPr>
              <a:t>(except for </a:t>
            </a:r>
            <a:r>
              <a:rPr lang="en-US" altLang="en-US" sz="2800">
                <a:solidFill>
                  <a:schemeClr val="accent2"/>
                </a:solidFill>
                <a:latin typeface="Times New Roman" pitchFamily="18" charset="0"/>
              </a:rPr>
              <a:t>Quantum Machines</a:t>
            </a:r>
            <a:r>
              <a:rPr lang="en-US" altLang="en-US" sz="2800">
                <a:latin typeface="Times New Roman" pitchFamily="18" charset="0"/>
              </a:rPr>
              <a:t>)</a:t>
            </a:r>
            <a:endParaRPr lang="en-US" altLang="en-US" sz="2800" dirty="0">
              <a:latin typeface="Monotype Corsiva" pitchFamily="66" charset="0"/>
            </a:endParaRPr>
          </a:p>
        </p:txBody>
      </p:sp>
      <p:grpSp>
        <p:nvGrpSpPr>
          <p:cNvPr id="14343" name="Group 19"/>
          <p:cNvGrpSpPr>
            <a:grpSpLocks/>
          </p:cNvGrpSpPr>
          <p:nvPr/>
        </p:nvGrpSpPr>
        <p:grpSpPr bwMode="auto">
          <a:xfrm>
            <a:off x="3810000" y="381000"/>
            <a:ext cx="5257800" cy="6375400"/>
            <a:chOff x="3810000" y="381000"/>
            <a:chExt cx="5257800" cy="6375400"/>
          </a:xfrm>
        </p:grpSpPr>
        <p:sp>
          <p:nvSpPr>
            <p:cNvPr id="21" name="Oval 22"/>
            <p:cNvSpPr>
              <a:spLocks noChangeArrowheads="1"/>
            </p:cNvSpPr>
            <p:nvPr/>
          </p:nvSpPr>
          <p:spPr bwMode="auto">
            <a:xfrm>
              <a:off x="3810000" y="838200"/>
              <a:ext cx="5257800" cy="5918200"/>
            </a:xfrm>
            <a:prstGeom prst="ellipse">
              <a:avLst/>
            </a:prstGeom>
            <a:noFill/>
            <a:ln w="38100" cap="sq">
              <a:solidFill>
                <a:schemeClr val="hlink"/>
              </a:solidFill>
              <a:round/>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347" name="Text Box 23"/>
            <p:cNvSpPr txBox="1">
              <a:spLocks noChangeArrowheads="1"/>
            </p:cNvSpPr>
            <p:nvPr/>
          </p:nvSpPr>
          <p:spPr bwMode="auto">
            <a:xfrm>
              <a:off x="5284788" y="381000"/>
              <a:ext cx="23060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2"/>
                  </a:solidFill>
                  <a:latin typeface="Times New Roman" pitchFamily="18" charset="0"/>
                </a:rPr>
                <a:t>TM</a:t>
              </a:r>
              <a:br>
                <a:rPr lang="en-US" altLang="en-US" sz="2800">
                  <a:solidFill>
                    <a:srgbClr val="FF5050"/>
                  </a:solidFill>
                  <a:latin typeface="Times New Roman" pitchFamily="18" charset="0"/>
                </a:rPr>
              </a:br>
              <a:r>
                <a:rPr lang="en-US" altLang="en-US" sz="2800">
                  <a:solidFill>
                    <a:srgbClr val="FF5050"/>
                  </a:solidFill>
                  <a:latin typeface="Times New Roman" pitchFamily="18" charset="0"/>
                </a:rPr>
                <a:t>Computable</a:t>
              </a:r>
            </a:p>
          </p:txBody>
        </p:sp>
      </p:grpSp>
      <p:sp>
        <p:nvSpPr>
          <p:cNvPr id="18" name="Rectangle 17"/>
          <p:cNvSpPr>
            <a:spLocks noChangeArrowheads="1"/>
          </p:cNvSpPr>
          <p:nvPr/>
        </p:nvSpPr>
        <p:spPr bwMode="auto">
          <a:xfrm>
            <a:off x="-381000" y="4572000"/>
            <a:ext cx="472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400" dirty="0">
                <a:latin typeface="Times New Roman" pitchFamily="18" charset="0"/>
              </a:rPr>
              <a:t>Though not intended to be </a:t>
            </a:r>
            <a:br>
              <a:rPr lang="en-CA" altLang="en-US" sz="2400" dirty="0">
                <a:latin typeface="Times New Roman" pitchFamily="18" charset="0"/>
              </a:rPr>
            </a:br>
            <a:r>
              <a:rPr lang="en-CA" altLang="en-US" sz="2400" dirty="0">
                <a:latin typeface="Times New Roman" pitchFamily="18" charset="0"/>
              </a:rPr>
              <a:t>practical, the Turing Machine </a:t>
            </a:r>
            <a:br>
              <a:rPr lang="en-CA" altLang="en-US" sz="2400" dirty="0">
                <a:latin typeface="Times New Roman" pitchFamily="18" charset="0"/>
              </a:rPr>
            </a:br>
            <a:r>
              <a:rPr lang="en-CA" altLang="en-US" sz="2400" dirty="0">
                <a:latin typeface="Times New Roman" pitchFamily="18" charset="0"/>
              </a:rPr>
              <a:t>hugely helped develop </a:t>
            </a:r>
            <a:br>
              <a:rPr lang="en-CA" altLang="en-US" sz="2400" dirty="0">
                <a:latin typeface="Times New Roman" pitchFamily="18" charset="0"/>
              </a:rPr>
            </a:br>
            <a:r>
              <a:rPr lang="en-CA" altLang="en-US" sz="2400" dirty="0">
                <a:latin typeface="Times New Roman" pitchFamily="18" charset="0"/>
              </a:rPr>
              <a:t>and understand </a:t>
            </a:r>
            <a:br>
              <a:rPr lang="en-CA" altLang="en-US" sz="2400" dirty="0">
                <a:latin typeface="Times New Roman" pitchFamily="18" charset="0"/>
              </a:rPr>
            </a:br>
            <a:r>
              <a:rPr lang="en-CA" altLang="en-US" sz="2400" dirty="0">
                <a:latin typeface="Times New Roman" pitchFamily="18" charset="0"/>
              </a:rPr>
              <a:t>the power and limits </a:t>
            </a:r>
            <a:br>
              <a:rPr lang="en-CA" altLang="en-US" sz="2400" dirty="0">
                <a:latin typeface="Times New Roman" pitchFamily="18" charset="0"/>
              </a:rPr>
            </a:br>
            <a:r>
              <a:rPr lang="en-CA" altLang="en-US" sz="2400" dirty="0">
                <a:latin typeface="Times New Roman" pitchFamily="18" charset="0"/>
              </a:rPr>
              <a:t>of mechanical computation.</a:t>
            </a:r>
          </a:p>
        </p:txBody>
      </p:sp>
      <p:sp>
        <p:nvSpPr>
          <p:cNvPr id="20" name="Text Box 14"/>
          <p:cNvSpPr txBox="1">
            <a:spLocks noChangeArrowheads="1"/>
          </p:cNvSpPr>
          <p:nvPr/>
        </p:nvSpPr>
        <p:spPr bwMode="auto">
          <a:xfrm>
            <a:off x="-76200" y="5410200"/>
            <a:ext cx="454501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dirty="0">
                <a:latin typeface="Times New Roman" pitchFamily="18" charset="0"/>
              </a:rPr>
              <a:t>Need to formally define </a:t>
            </a:r>
          </a:p>
          <a:p>
            <a:pPr algn="ctr">
              <a:spcBef>
                <a:spcPct val="0"/>
              </a:spcBef>
            </a:pPr>
            <a:r>
              <a:rPr lang="en-US" altLang="en-US" sz="2800" dirty="0">
                <a:latin typeface="Times New Roman" pitchFamily="18" charset="0"/>
              </a:rPr>
              <a:t>  </a:t>
            </a:r>
            <a:r>
              <a:rPr lang="en-US" altLang="en-US" sz="6000" dirty="0">
                <a:latin typeface="Monotype Corsiva" pitchFamily="66" charset="0"/>
              </a:rPr>
              <a:t>“Algorithm”</a:t>
            </a:r>
          </a:p>
        </p:txBody>
      </p:sp>
      <p:sp>
        <p:nvSpPr>
          <p:cNvPr id="22" name="Rectangle 30"/>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History of Computability</a:t>
            </a:r>
          </a:p>
        </p:txBody>
      </p:sp>
      <p:sp>
        <p:nvSpPr>
          <p:cNvPr id="23" name="Rectangle 22"/>
          <p:cNvSpPr/>
          <p:nvPr/>
        </p:nvSpPr>
        <p:spPr>
          <a:xfrm>
            <a:off x="7296823" y="5943600"/>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Tree>
    <p:extLst>
      <p:ext uri="{BB962C8B-B14F-4D97-AF65-F5344CB8AC3E}">
        <p14:creationId xmlns:p14="http://schemas.microsoft.com/office/powerpoint/2010/main" val="3916625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16885">
                                            <p:txEl>
                                              <p:pRg st="0" end="0"/>
                                            </p:txEl>
                                          </p:spTgt>
                                        </p:tgtEl>
                                        <p:attrNameLst>
                                          <p:attrName>style.visibility</p:attrName>
                                        </p:attrNameLst>
                                      </p:cBhvr>
                                      <p:to>
                                        <p:strVal val="visible"/>
                                      </p:to>
                                    </p:set>
                                    <p:anim calcmode="lin" valueType="num">
                                      <p:cBhvr additive="base">
                                        <p:cTn id="13" dur="500" fill="hold"/>
                                        <p:tgtEl>
                                          <p:spTgt spid="13168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68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16885">
                                            <p:txEl>
                                              <p:pRg st="1" end="1"/>
                                            </p:txEl>
                                          </p:spTgt>
                                        </p:tgtEl>
                                        <p:attrNameLst>
                                          <p:attrName>style.visibility</p:attrName>
                                        </p:attrNameLst>
                                      </p:cBhvr>
                                      <p:to>
                                        <p:strVal val="visible"/>
                                      </p:to>
                                    </p:set>
                                    <p:anim calcmode="lin" valueType="num">
                                      <p:cBhvr additive="base">
                                        <p:cTn id="19" dur="500" fill="hold"/>
                                        <p:tgtEl>
                                          <p:spTgt spid="131688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688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16885">
                                            <p:txEl>
                                              <p:pRg st="2" end="2"/>
                                            </p:txEl>
                                          </p:spTgt>
                                        </p:tgtEl>
                                        <p:attrNameLst>
                                          <p:attrName>style.visibility</p:attrName>
                                        </p:attrNameLst>
                                      </p:cBhvr>
                                      <p:to>
                                        <p:strVal val="visible"/>
                                      </p:to>
                                    </p:set>
                                    <p:anim calcmode="lin" valueType="num">
                                      <p:cBhvr additive="base">
                                        <p:cTn id="23" dur="500" fill="hold"/>
                                        <p:tgtEl>
                                          <p:spTgt spid="131688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1688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16885">
                                            <p:txEl>
                                              <p:pRg st="3" end="3"/>
                                            </p:txEl>
                                          </p:spTgt>
                                        </p:tgtEl>
                                        <p:attrNameLst>
                                          <p:attrName>style.visibility</p:attrName>
                                        </p:attrNameLst>
                                      </p:cBhvr>
                                      <p:to>
                                        <p:strVal val="visible"/>
                                      </p:to>
                                    </p:set>
                                    <p:anim calcmode="lin" valueType="num">
                                      <p:cBhvr additive="base">
                                        <p:cTn id="27" dur="500" fill="hold"/>
                                        <p:tgtEl>
                                          <p:spTgt spid="131688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168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316885">
                                            <p:txEl>
                                              <p:pRg st="5" end="5"/>
                                            </p:txEl>
                                          </p:spTgt>
                                        </p:tgtEl>
                                        <p:attrNameLst>
                                          <p:attrName>style.visibility</p:attrName>
                                        </p:attrNameLst>
                                      </p:cBhvr>
                                      <p:to>
                                        <p:strVal val="visible"/>
                                      </p:to>
                                    </p:set>
                                    <p:anim calcmode="lin" valueType="num">
                                      <p:cBhvr additive="base">
                                        <p:cTn id="33" dur="500" fill="hold"/>
                                        <p:tgtEl>
                                          <p:spTgt spid="131688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1688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316885">
                                            <p:txEl>
                                              <p:pRg st="6" end="6"/>
                                            </p:txEl>
                                          </p:spTgt>
                                        </p:tgtEl>
                                        <p:attrNameLst>
                                          <p:attrName>style.visibility</p:attrName>
                                        </p:attrNameLst>
                                      </p:cBhvr>
                                      <p:to>
                                        <p:strVal val="visible"/>
                                      </p:to>
                                    </p:set>
                                    <p:anim calcmode="lin" valueType="num">
                                      <p:cBhvr additive="base">
                                        <p:cTn id="39" dur="500" fill="hold"/>
                                        <p:tgtEl>
                                          <p:spTgt spid="131688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1688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1" presetClass="exit"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grpSp>
        <p:nvGrpSpPr>
          <p:cNvPr id="14339" name="Group 9"/>
          <p:cNvGrpSpPr>
            <a:grpSpLocks/>
          </p:cNvGrpSpPr>
          <p:nvPr/>
        </p:nvGrpSpPr>
        <p:grpSpPr bwMode="auto">
          <a:xfrm>
            <a:off x="152400" y="762000"/>
            <a:ext cx="3673475" cy="3889375"/>
            <a:chOff x="96" y="672"/>
            <a:chExt cx="2314" cy="2450"/>
          </a:xfrm>
        </p:grpSpPr>
        <p:pic>
          <p:nvPicPr>
            <p:cNvPr id="14352" name="Picture 10" descr="Alan_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672"/>
              <a:ext cx="2205"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Rectangle 11"/>
            <p:cNvSpPr>
              <a:spLocks noChangeArrowheads="1"/>
            </p:cNvSpPr>
            <p:nvPr/>
          </p:nvSpPr>
          <p:spPr bwMode="auto">
            <a:xfrm>
              <a:off x="1307" y="2870"/>
              <a:ext cx="11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Turing</a:t>
              </a:r>
            </a:p>
          </p:txBody>
        </p:sp>
      </p:grpSp>
      <p:sp>
        <p:nvSpPr>
          <p:cNvPr id="22" name="Rectangle 30"/>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History of Computability</a:t>
            </a:r>
          </a:p>
        </p:txBody>
      </p:sp>
      <p:sp>
        <p:nvSpPr>
          <p:cNvPr id="17" name="Rectangle 16"/>
          <p:cNvSpPr>
            <a:spLocks noChangeArrowheads="1"/>
          </p:cNvSpPr>
          <p:nvPr/>
        </p:nvSpPr>
        <p:spPr bwMode="auto">
          <a:xfrm>
            <a:off x="4267200" y="762000"/>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  Helped breaking German code</a:t>
            </a:r>
          </a:p>
        </p:txBody>
      </p:sp>
      <p:pic>
        <p:nvPicPr>
          <p:cNvPr id="19" name="Picture 4" descr="http://upload.wikimedia.org/wikipedia/commons/thumb/3/39/SZ42-6-wheels-lightened.jpg/280px-SZ42-6-wheels-lighten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288" y="1323974"/>
            <a:ext cx="2158112"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data:image/jpeg;base64,/9j/4AAQSkZJRgABAQAAAQABAAD/2wCEAAkGBxQTEhUTExMWFhUWGR0bGRgYGBoYGRsdGyAYHR4aHR8eHSggHiAlHR0ZIjEiJSkrLi4uGh8zODMtNygtLisBCgoKBQUFDgUFDisZExkrKysrKysrKysrKysrKysrKysrKysrKysrKysrKysrKysrKysrKysrKysrKysrKysrK//AABEIALEBHQMBIgACEQEDEQH/xAAcAAABBQEBAQAAAAAAAAAAAAAGAgMEBQcBAAj/xABEEAACAQIEAwYDBQUGBQQDAAABAgMAEQQSITEFBkETIlFhcYEHMpEUQqGxwSMzUtHwYnJzgpKiFTTC4fEkQ7LTJTVT/8QAFAEBAAAAAAAAAAAAAAAAAAAAAP/EABQRAQAAAAAAAAAAAAAAAAAAAAD/2gAMAwEAAhEDEQA/ANpRKcC11NhSqBorXKW5ps0HGNN3rpr1qBiU1FYVNkAphxQRWWkhKfy10LQRwlKC08VpLigEOdZxE+Gk1OVzb/aacxvMuSLtAmbawvbeo/xBgziIAqMudu8bbZdqBcRiJJsLNbuiPLuddT0oGsRx6QTPMpAdyenjbb6Wq34DxbG4ghIQhIAzOyiy+pHjroBQng4RZidNPWjz4azqmDlI6SntDexVco7w9B+tAzxXlrFz5yuKhldSAy5MtjvlvrbfY+NZXxfAPD2sUqFXjcHKfBuotpbzrXcDiZy6YeFxDhwSYcSUzfaDvlIOlzqS272JFt6ofivhg00Q07V8O+bL1yFSvna5e1BQckYg5sGpVcqzMQ1tbkEWv4a0wYD289htI+p2+Y01yxLkghkse7iFHlqQfyqzgmzTTRgayS92401Y9aCPhQ79wL3gh9SSelKwHBpMQ2Dw6nL+0d2JGihLZj+nqRRVw4LGYWkF5S0m2pyoCPpe2tc+F7mXEYl2IJWMAeXas7N9cq0A5xLievZ4YAlbgzHUafwePrUTCcNXPaRu+4OrG5J3qXHw5wIUjANgS5PQLodKu5cPGvbzEC6RqFNr5S1xQRuH8BbFSpChyIi55DbvHcAD3qow+FvxXCoRpY6HyV/5USfCjiYCyyTPqIwLnrYt/wBqG+YsSYMbDPcqwjJW3ibj6amgpo+LNiOKJM33pVW3kLLaifAPxJY54cAGKrjJ1kCqhIHdtq2gBF6EOA4b/wBbAQGNnDm++mpqRiebZoOIYjEYSRoxJIxKsBZgTezLsevnQWfF2aLKR8yuvlqKr+BnM7ve5Lkm49/eiLjfFMMqkMGkmk7wRV2v4/Wlcs8s4mVwDh/s0epu4YX89dT/AN6DvDHjjIld1AD3sWsTbWh/ETwZ2EOdjI92YiyjW9hfW1P43h6dsdiBf0PnVjzBhEixHZqLBAq+4RL/AFN6CHjZXWJgjFb75SRfyNqoo8Lp/V6JzwySQWVSAfvN3RbxuakjgcUYQyy3zX+TbT+0dKCiwkGTDSPbUzRxg+WWRj+S1G7Fjst6NC+HXCNJELokxZtc5LZI1A8L9+g/E8cLG6xaebG/4aUH1gK7XRXqBpq8FpZFeNA0RXCaWRXLUEdxTWWpTrTRWgYyV7LTtINAgio086hlUmzNfKPG2ptUsmoOLw+Z43/gLf7lI/lQB3xDxiKqLm7wuSPI/wDis4nxSnQX13Hp40cc8Q2xeaTVCgsNtBcEHzv+dAiwAZm6628BQIxUy5SF1qVyVxWSHFtlBdJAc6+IUXuOlxr9ah4bBM4fKPlUsfQV7h03ZPnHS4+otQGmP54wZZZc0r9mLxxBLAPYjMTsSAbDWw1oW4vjXxGIXFWH7sDLfob6D61TTJbMbdDrVjy6okickkZY7jTUm9gKCBwjhssz9lFsCZMt7Dubn9Kn4UyLiA5a2pbQAkEjTSiXksxRSxHMM8kMwYHQhgVb8gfpVJwgrPilcAhXII8r/hQP4391EWfM4je/+q5HvT3wu4uiY+WF+6Z0XJfTvJc5fWzH6VM5kDRTsq2t2elwNL71nHMT5MQrKSrqFa43DDUEfhQaHwiUNjMaL6RtKq9bDMNPqarec8aY0kjDWzdmT4903pnk6eZkfEFhmlkOckAZgbXt71Z8fOHebs8paS9msv07x8qAf5cOWGOzEFm1A6gsdx1FSebZUbHBWkWNY4xcnx3sPE67VPkaRZAkQSONLJot3I63J29qFMee24gxFyM+nXbT9KApjOSIywKGddFZha49KzfiUbLK4b5sxJ9TrWu4TBkRWcZFHVv5UAfEiJVxzhBpkjJ8yUUk/jQbrgeGYaNUIiiBCCzFRmva3zHXxr0/GERie82Vi4KnS9tiW3BvsLis14HzLNNLhUVW7MGNXYn0v5m9qrMPPip1I7VlQEqQuh0JFid6CyxXZAmSSRQSSbfKO9c2HUj2q5xfMOEw00heN5Z+1kNlHQswHeOmwoGhwcIn7Ji7ucoGv3mIGpNTuOzAY6ZXHzuxU77kmge49zTiJySFSJTpYd5rHz6GhfiHaAjtGY+pNWfGVLukEfzEXbyqTNhkMwR2uTobnW9BN4Yw/wCGMt7Z3kPuDgx+V6H50VD0N9akYgvh2jjzXS0hUXNiDrcjxuo/0il8K4W+JMjKpNiPa96D6uI2pVIAvY308tjeqrhHFc5lDaCLcn319NKC3NcpMUoYBhsRcGumg5Xq9XjQIkpk061RJZbGg69Iroa4vSHe2v8AKg5K1heq/EYoqNNfH0p7E4kXC9Tr7VXcQPdsBv8AjrQBvxNxQJjC79mxPuVt+VAIkJAF9PCjPnsiRnK90Rxi4PmelDPL+AbESxxxDvAZmJIsACNdfbSgkYXByRkOykLLA5U/xAWv5/WpfJHClnllLpnWJL5Dpdm+X8m/CkcZxTniMkbjuxQtGota4yg5rDTUm+lO/D7HKs80T5CkqjOZGyiyHYeJ722m1AM8RjyLKpOoJFt9QSLXpXALiBiB0+mtF2O4EYkxmNVI2w4SQxqx0ZT95bDbw8fxqo5L4G0mHDdooRrjXfQ0FHzYTZWBt5jzFEfIihcO7lc2UKbW167eFVvOfA5YoM7mMpnFsp18ulEnLPAZfsZVCgM6rZs2oXr6UFRzVjJfs8RAzDICz75cxOnn4XoG4pgpJcQqIpd3C5QNSdP/ADRdxzjLiN8GYlAWyEi5N063varTlXBRnH4Fo1YsgYSEiwPce1vTaggcP4HkECuSTGFutzlBvc6bVey8PzzMwKjW5JIFqoOLcVmjn7MOFUixIF7FlBtr62vVesYWWJnZmjNla5O+1/rQEhxkHaOgJldEdzl0Flsb3HqKo+DPJh8FjZ8tpBLFlJF7AkhvzFT+CTLnxUgChUw02QAalQ8dyfHaujGocDjJnB7IzRIB5Apc/nQQ+NK5hE+IndlIFgthe/QAU3znwhZcThADlEoZWPW0bZPrZbVFwDZ3WBzmhwud79CD8v51K514wkscIjGVkaVwdQR+1kNtQOlvcGgXy/JfFKsQtCjqg8ygJqAmL+y4mXN8rqzL4ZhenIZ2gTCBRdmLynzJDWv6C5of4nK0hUNrds3p2mpHpc6UFlgx2aLOxyyzSAqf4RfcfnUHvPA7s+sTXUWAsGY3PkL9BVjj3jfEQLJmESWDZNWtmOg/AVEl4XKZTho1zSuLZEubXJexvaxAIJ6DrQXPCMN2InxEurZEK+rIr5f9wFC0BMskjObtkdh/e2H5/hWhcZ4LL9m7NeyLjLdFkUt3QB6dBQJDA0crBlKkIbg+o+tBY4nBSNFDM5sTA7gdcuZYwf8AMxa3kKPfhtAFidb62Qn3z0GSzRw8PEL5vtLuoYEarEQzqgzC6i5VrDxUjSi3kJz+1sV+WPc/4lBqvLDFZpI8zFQoOUm4Uk9KciMcS4lmlGXISzNay2vf2FQuVbfaXN7t2dm8PmWx/OgnnmOfFIIcNdoY3dsSqsFNg4C73JGpOxta9tKD2F+J0hltBCXhjU2WzZnC2zNp8oC3bUHbWtY4fjRLFHKAQJEVgDuAwBsfPWsFwvBJIl7WGKAgd1mLszKDcHPn7tuhsoGu1alyhxpmwIeQIDH3e5qthoLa+m2lAXh964rgi4OlCuN42qxxEXzym9x/DexqXwPiwkVcoCguygf3QSbfnQXUr6VW4hre9SZ2b2/GqTjM7NCcrZWbQHQ2J0uB1tv7UFRzJz7BhP2f7yW3yKdv7x6em9DXCuc558RFGyWDuAQAQbeOp1tv7UIYzl0wy5WlaYtqXX9nuSCWJJa9wRYEeJOtqdwMXZSrkiZHDLZwi2UkgZmLEm2uut7Gg2KU/t7DYJ+ZH8qj4liG03BvuaYxczRMzvrILKADcFdDm9idaZ4fjRIJDmFvxBuQfa9BQ8xcCedMTPexQEqvQ5d7+w0qC/A4n4bBJCbTEB2kQ2Y3+ZDY7Dw8qjcZxuLhXEQNMpGrMVGtmsLAnYW6VS8PMkQg7Nyqylc630YZrW8qAifgUUXZyjMszwyZlZi5YAD9pc7X0086EYeGGdmjAAIVnv8A3ReivhxBxDgkkdlML3vYknu+wAqt5SS+JYHrDIAfUACgrJsdNLhkgaRsiKAFvoANALDe3S9X/FIo4T9mGHEjSwx9mc2Uq5Ui/wBdaqsKmVS4W5DqAL6W67m+9qvuaJQ2LhlVhbs0ysFvc969vGwoAXlzBtNjIknJK9qqyAk2O+n4UjjkQGMyxsyxNLlGUnRc9hbXwq64JHfHqw1VnU22vob1WzYYdoXO0bpt1GfW30oJXGOHPEEO4kawOlyL2/Sirkdv/wAjGp0AjNh5lW/lULmKdJEhyqcqgkeN9SDVny1HfFxTX7kOHBdrbHvgA+d22oM/5jnPbWve5W532Cj9KXx+RskLLcRkFfMsLFr+mYVeYzlp5cfIpRyHZ3sgCsO8W1zaAZSp1t8wqXi+TZ5IoliVWIlcXzrrbLe1zrsdvCgjhFwzAFC6z4YREDS2aRQ2t762P1qBxYFMIqAdwF2ZOma0hF/oP9NF2P4Hcr2jJmXKBaQEBhJfKR1v3dtrNUDmiKBEOGDuS7mzEDIDdVd7DvAZSyi5Ox9aAS5eVjDObqLiNLk+J/LxrvEOCSyMY7oroJD327MFRI5zLm3zbjxox4FytFDAGnBkac5woYqgRdm0IJJ3AvbamuXOJ9qjYoKn2qeRYw1gBFGEjAyi2h11byoKDjcSPiYV7QIioBmIOhCMQPViLD1qkg4TNLiEhSJncBMyrY2yquYsdgAd7nyrQOPYkwrJ2jiWWG7IT3lLL8rC46Eio/BmZcErqVWTGYhjNIBqqZ2AFh0Fnaw8aCswvKkiyPJMAqRo73Do9mX5Q2VjbWx9txT/ACdj1WN5pZD208oSWU95hGApIXrck6nrYVL41J2WGxiKGK9llWbKVD5pI1uPW5qj4bAsOD+0suYCcoVDDXe5y9Ld3fe9BbwvDHI+dmKZjkZhlYrfQ2qo4nxiCeRoWG+kcvW+ndYdQTpeizH8XwU+AZUCyMB8jCzofG2+/UVnHAsB+3iZgCnaKCGv/EDpYg3/AK1oLs4OLEcQYTMREZ5S2U2JWJTZb9L5QPIGpOO46Y5CsEUcSC1gIxqNbEki7epNUSYrK4ci5Mkpt4lrCjCfBTY2KHtmCdkuVQq2uNNTr5D+jQbTgcNDDM2UgOy3tf7t+nleqg4WDCLip3ewdHZrC7WNySB1teqD4ncQlwyjEIwVmQRRnrdrljr4AH6isl/4pLKrp2jZ3FmJOsi3zZCfXWgv8TPJHH3LvHJqFBPeG518Opo85TnwseDWMTh45ipXoVN7kMLkrrpr4VjBx3cVTcGNWCWH8Vt9RbTNrr90U3LxeUxxRl+7DcR+Khjci+9r9DQfQ32KDGdnNFICkZINttDtptr+FS+E4eBUBjKuBIWDA6A9evhesWg4nKeHRCFnH7SRZrGwJ7pXTzU/nTfDeP4qBBCGIS7FlYaWI1Hjr40GwcU5rghgM5YFTJkFiDc+3lrQvPzIk5CwssgDqNCRYHqSdhc/hWZSpJLFYPoJe7Hru9hmA28BREJEGbDBVUDTQAXt3bk7k9dfGgJ+J8FbEF4I2USoA1sw7wvsPIEjfxqmXAOJ8MkqPHlmUXJyxtY3IJJAPynTxqFwHiTQzq+paEjN/aU729Ren+NcZOIwsUVtRNLI/S9ySp/3sPag0biPBbs7D/3LqTm2VrXAFCfMEgwKd5UXO2ym7FRbXy1ofh49KkIRpHyHTKS3TwO4qk5v4y8+UuzHKgC5rXt46Ab0FxjeLJPmAKgzKEzMQLHe5NV0uNjCxqWAMGnjcg5r+Y03oUwE6AkyKzLY6A2N+h+tTcLijI5zosznKLsD6dCOn5UFmvH1zO1yMxOwAOu4p7h/FYlyMGZTcBj4Ag3P9eNVMscH3lkU/eA1VfMdbV3CcIz/ALiZZG6LqGPjodNKC3wvEorIpkexcZj4d7fS5NhrtVrJisPiYjK7FWw8KkLcC9swFhbUsbaUHS4GaNmVo2V1sQLa2vvUWSUoShHzLsennbxoDbgfFsMohmClJDKdSCVUbG1rXAGtt76bVF4VPhpJZEkVzEFDLlOrEOTma+oG2g/nQhAbgKSbDXfTW309ak8PxDK5AIBI3Pha+nrQaRwjiEBjQ5WW9lDPGpVF1vlJOVmJsBm13qPwzGxCXE9sWiCqGU5sqSWJH7sHKx26delCXDMSQsmGezQhjLIq6sxT7o6AaAnyFQMNjnWQullFzZG7wAboL7W8qAj5c43M82IYsWMkcgJJJKrmD3Go8LWvt6AVM4JxrGQx4cYdEYP2qgurN/ba1mFjbN56Gg7DuyglGK3Kq1juCCSPwoi4HjioTO9kw79xLAlnlWxJGtwBce9BP5pxMjiKOWJY5rjWM3uNAvmCC7deu9VnMI7MomJZ5FVBmJN3KtJ0INztuTeucbxUglebtMzqQVbLZTZosuUWIt57Go/GrtH2hl7UlY7s2wzFzlNtsuugoL7BY1lgkkixTYiEJIAspBZBlOUKxOfTTQi3lpeq/hAbCYI4wAMO0VFjY6NYAE7Xv5jp6VV8JxkQwkuGtIZi5dSGtEAVylit9T09xtauTu8s0eEeTLCsrWBOgZjY3sL3J0HrQWnHeZ4cVAwWIxOseXKdRq8dyrfobb03whmhwQxKBWtI+YMxOx6Lst7jbeovE+xZmjhU2Wyl/PMv8qYwS9ph2iaVVSNi/wAoDNc7X3OoBt0saC9xnMv2vASw9l2bF4vvXU3Ymw0FtVH1qEOyfBrhzMkcgxDkgg3NyQDfQW0A08aX9mVcsaLp2kZzeNs5NvLTeqXA4mIJIZEzuWupvtqSR9aC/blyMwJKGtcXvsRpqb9Ko8DxAidEv2iLIDmy2JsRr/5qTj+NNiEjhSwCIoZmIBdgBcnwUdB7nwqBGy9qqqLDMLm1sxHW3QeA6UEyCAZbtcERzOvjdTp+R+lTeFczYnJaySW6kWI+hFNq8a9i8qF1GGc5MzLmdi5VSVNwCTr5CpfBMFE5k7K5UEC2vn49P5GgLPjNxRXkhh37Nc5XXUsbfgq/jQLh8SiYade2dZGZCseS6uBe7ZraW6f1a2+Jcn/rnvqQF0vbZFt+JNB8s5JJ8gPX8TQTMbiIpFQopWWx7Xaznoy+B3uNOnqY6hPs7kls5dLDS2Wz3JBF9NNiN9b6Up8NIsIeyhHfunTMSoIOvzAa7X1OttKZwrJc9oCRle1vHK2X/dag0T4P5GjxCMM3eVrEX2Fr/j+FHTcGjfTs1PtpWW/CdnXiCrbRkZZATay2Bv65gv1rcBEzeCJ4eNAF43hUOFRnFr306WbYW9N/as9mxoWfugObak311FwCPzrTudoxZEG1mPS/TxB/Ksj47aKRWzkt5+Hjt0NunWge4jiCf2iDKy3vY3JXw21tvSsPiCVDDa1wB96/j4a9KawuLBQ5SpsD0H9H6UzPipO6EXOo0ygG/TUeA0223O5NB3jOOTKo7412IAGnTQ9RV/wDksY6Lty7R7C1txYEN73oaxPD5piCyBFF7M2l9z639qO/hbxF1nGFdAbxkCQEk2j1VSNhYFtRbpfXWghyfCoD/wB5v9IqrxfJBw+Had2YMugTQ5tbKP1rb2iqn41gQ6ZSoPUZhcX8aD5/fGA21IsMrL0OtyL+BqRhcGHksh7Mhb3Zra21sfU1J43yy8TEEeNvPzFRkQ4eMNJftJR3V/gj6Oet2Ow8Fv1FBPXieMhQ3YjKQTmF27xsFudbaXtTeL4tDiJInmQh9e0YWIYrYLodhprT+B4vlaNr3BztYm/3WAdr3JI3FI4bw7DzYsp2nZxrkVQ2jMbXZjfbZvdhQS8RwzD4wu+FywRxKAyuSWZnuVCDW/eyrbzrp5Kc6dohxDsqLEdCrWU6m9vkDX00qjn4c6KcQhsjTlYyDr+zN821iAba+I2pqWWeKWKfOwke7h+veLLf319jQTOO4Ix4mWGJ82Z0TQixZ7XUsOgfTw+lWuG5PxEOIjw7iJpHJKnVo2XK99SBqCp0I3INBkjMpy3+UnXz9aIOF8wTEw95jJGXYyNIzs2lhfMToE7unrQS+K8vvCMh/eKgmkFwco7wIFtDa6/WoOIhZTcKbTd1ba3ChVI0N/mGx8BRbwv4igLh1kUls47RiATluT3bG+9vYVX/ABG43C80Iw9h2QLl0uhzOQeliDYA386AfwqSGM5czOrrltckZe/ceAULfytS2DPg3KgsxdSdybDtCWP1vejX/iWEj4cIhkLiEoXUa5nJD3NtQCx11609zZDgcLhSISxkmj7MPnZyw7l31Ntgu1raaWoM54Og7RVAv3lBJ06i+nvTWOmBd+v7RmFib7n2+tFHJPJ74xGmSQIyNl79yGb5rggaAC297m+1SPiBw5IcVDCHQKuDCFmXMLrn1tuGY6g7i96AU4S5z2OlrG3h3kNqiKPz16C1+tXvKHLmIxCSzxKrCOwILWYk6924sfqKjcy8GOGMAKlQ8EbsG3Emokv4d4beFqCw4Hi+01PzK9yb792Qjz0H6VVcRwbwpGrrld1z2uCQrfLe21wBodbetbLwDl2GXhuGw86Ans89x3WBe7aEAGxBtY/jWY/E+Jo+JSErYEIVBHdKhQLeY0NALgW1NSuEC8yeOp+ik3qA0uZidBck2Asoub2A6DwFXPDYFU5s13yubAaAZH3J3N7baefgEzj03ZPEFPeXDxgEWI1AJv8AX8qZ5f462HVwiIxYgkv5bAajz+tSueuHdhLGWbMZYEfQAZegXzsANfGhqL6e1Ad/FOErj5C33lRh6ZQPzBoLcda2n4h8oSYueBlyqMjKzN0tYjTc7msf4lhuykaMkHKbXGx8D9NaCNnYqBc2B0F9KdwWFlL3jDZlswI0I8CD08qji3jTwxrWsNvLSg1v4TvNiXknxAztCOzSVv3hzasjHdgAFILajMdda0sxnrWefDriE2Gw8YngPYTASJPEC+r79qAcw6C9rC1aTbrQB3OkdjEehuD+BA/Osn5xwy9qM2xGn16VtPNvYCIHEPkTMNRvfXQWvuL1mHxDjgaOOaAMO9l1J71xckAnS2n1oAjE4JUXMhPhbTY3G9Li4qY8vZ6EW/r3p6MA9K4+CU66fSgmYF58XKI4QXkN7AECw6m5NgPOtf5F5U+xoXlIadx3iNQq/wACn11J66eFZ98K1VcfHbcpIPw/7VtJoOmo2ISnQa4xoB7ifB0lF5BcKbgeJ6D08aynnLg0od5JLsWN8yjTyW2ygdK3CWO9VPEcCrgq6gg7g7UHzz2RjINr66+drXH1FTOGYxAzO/zXZ9diQLKv1Jop5q5ZeMX0MYvYgWy3PXx09BQpieHEa7ixIPiB1+poLDg+NaMYYSXkCiZ1iPyqXDBXtb+K7fS1WeGEU2GlOKZBLh4IxCPl0OY7XuzbX8L7UMQ4htcwzdwAXOyi2g9hapXbdyeZ1u05yAA2yqNSfS+QediKCnhfvZ7Bje+VhcNrsQNwaLMJy88GExM06PHKGEUaFbG7AMzEHcZSALedVXJmHBxKzyd2DCkTSsdgFN1TzZ3AUDfU+FX/ADRzEcW8E8v7JDKCEzH90HALsL6sSDtsFFBU8Q4I8MqwSABkXM9tcoAzG9j90flVDimzSnwLVpnFOLYZeI437XlPZxhIbAvuSSw00a2UC+lAXKnDjicbDEBcO9zcaBRdmvrtYGgc4wCsMCEam7eeoX+dNcWjZOyU3+QAa7sND+NXmF4T9q4kuHjFlW5C5tlW7fMAQNLW06jSq7jjFsQkbFWKk3y3Kki/y31sTb60F/yPzPJhYZ1CBowwbchrlTe24taMaW3behTjnGnxE8k7aGQ3y3vbQAAHyAq84rw+XC4XLKjRvKWexB+VhCFubaEWfu3Nr62vQnh4QzAWuNb+2tBoPw75ojgikhluoDiTONtVtZra6BSfDWh/mjmD7RiTKpsEb9meoCnRvU2v5VX4dLQSv/HmA88uT/7PxqrwqliBvqKDSOB814nDwBzllyqZSXazZS7CwJNidCbWJob5s5mOMxJm7wXKqqp3AA8tNyT70nmNyE7PWy9mg6bIrE2P9pmofwa3dR528aCUZLG+l7Vtnw15Qw/2FZZ4lkfEjNdgCVTUKFNgVuNT61iuON9NdPGtB5D56eDC9lKhmSPRO9lZQAxyi41UAC3hc+lBK+NUMWbDiMgSIhUoN8n3T6Ag1mCKateYOOHE4iSdrjOdFvfKo0C38gPrVcst6D6I5vwTSQtKrsHiRmA1swtcqRfy3r5/4jPndnta+w8ABYD6AV9Vx4QZSLXDCx87jWsA535ImwWZsueDN3ZBbQHYMNwenhQBIXSvEUu9quOUOAtjsUkCkKLZnbqEFsxA6nXT1oNv+GJP/DcNf+FremZrfhRYar+F4FMPFHDGCEjUKt99Op8+tSmagicSwscq5ZEV18GFxXz1zVh2hxU0Ia6RyEqDchQTdQB5KQPavoaasZ+KnBXjxJnAvFNa5GwcCxU+F7XHv4UAP9tI+6PxqZBK8myW87/9rmqrEaWFEuBislyBt9fXy8hQW/w2QjiAJBJEchVRbU2AtrbxPUaitmjluoNiLi9iLEeRHQ1lfww4cXxTznaNbA+JbQD6XrUnNA5ek3pANevQevTE8V6epN6CBPgwwIYaGgXmDlpoVcwxqY2XvGxZ18SBpf1N/atIK3pmRPpQYJjOEHLJKqkIoCi+/q1tAT4VXcP4ZJiJVijXvNbfQKBqzseigak+FatzPyvnbNChdidI2uV9lBAPv40NcRwmUNhoWuzEHGTgBEypb9ihP3F3NvnI8KAZ41i4+5hIGy4VH1kOhlfZp38gL5V6L5k0nFlMTjArMqxBgqtfu9kmgtfxUX9TVZioNAw+UuwGovYZdwNr3FSuXMN2uJWNtiG/AGgsZsTmixGIkuBO/ZJlAuEF3YC5AO6DU9DUHlXDsZHcOyJHEzSMmhKnTJe2zHTzANNcendH+zG2SFiF0t83eJPnrU2PFJHgeyRwZZmzSWOqquip+bf5qBfJnE5oppjAoM0kbAyMf3aXDOwHVjZAL7eBvTnJ2Ni/4rBLiGURrJe7EBQVVshJPQMF362pfCU+z4JpiAz4lsqg3/dodb2sbM172P3Vqo5a4ScVi4ofus13Pgi6udPIEepFAa/GLi8U06LFIHsveKnMupvoQbai30NCXLfDGxWIWCMDPJcLc5RsSdegABNR+ZZU+0P2YCoDZQNgBpp5fzqdyBxZMNj8PK7AIGKsx2GdWS58ACwJPhegd5q4M+DvAz3A0+a4zdwuQLDKCQLX1IANe+HnBftOMVcoYKrOwa4FgLfd13I0Fr+NW3xX4xDiJohDIkhCnOyEEb9wX8dWuOgIqPyBzMmCSeynt5siIxtkRRmux3JsSDlA1yjUUFbzXAI5TEHD5WN2AsCQBewvoAdPaqbCgCRf729S8fiy8sh1bNfvMO9ckEtpoCTf6moi3BB8DQWx4dLKSI0dyNSEDOQPOw0qywuEyYTI6PHJmlYhhlNskeU2IBsc3XztWt/CFEXhkZ3aR5GfxvnYC/sBQH8RUdJpe0UXVFUON3B2ubb2B06eJoMzZSKXDTr2Ow6f1/XnXFWg+wlOlUXOuC7bA4mOxJMTEW3uozD8QKuValZfGg+RpU11o2+D8pTiKLf95G6/QZtf9NUnOPBzhsbLAflVu7/cOqn/AEn8KufhJBficX9mNz/tI/6hQbuaTXW3rwWgZdfKhL4kcMefAyBPmjIkt45Pm/2kn2owla1VPMik4PEBfmMMluuuU0HzW0N2C73IGnmbUScbIw8kkJuQjFR46G221CwxRUhwB3SGHtY/pRBz9jL4/EWAtmBG/VEP60Gq/CvDf+hEut5nZj5BSUAHst/ei56Dvg9iS3DgD9yV1X00b82NGLtQNh66Wpo1zP40DmakZtaQxrh9aB0SUh2v402rVwvQOzSZBYfMdz4eQ86C+ZOUo57yJ89jZbkKb6k2BFiT1NFcklNBqDFsThWDBJREiRk6LuxG/eA110Ov1NP/AA9wd8c2b7sbFR6lRf6GtJ4ry/hp2zSxAt43YfgDQ3iXjwEt4sFlzd1ZO89xpfurc7200vQZ9zhY4+e23aW+mUfpUFcOHDNta/8A0gfnV/LhpMViBM0Z7MG1nYgk9421sdWJY20UXva1UUq5c9tsxHQ/lp0FAmbHyMqhmuEAVQQLBRoBoKJuWcQuHwU84Ze3mvFGLjMqaF28rnT/ACUJKe6P68atMNw5WwJn1DjEdnfpYoG1HrQVs66n0/7VZ8l8JGJxkUbAdmp7SS+2RNSD5HRf81Ncs4ftcQsGY/t1aK9r2zA2OvgwF/er3hafZOH4lyR9onYwKAdVRTZz4i5zf6VoB3jmOE2IllA7rucv93Ye9rH3NFXLeD7LAyziPPNNdYgFzEIl87+QvfX+xvY0IYLBNLLHCnzSMFHgL9T5AXPtRVzXjP2ixRMRHCgjWxI0sAb28evnegFWmKtcfpXGc32BFIlFzpXelBo3wo5xjw5kw+IYrG/fRjmYBhYFbC51AFrdQfGoHxJ5g+0TZVBCC24sWsLZj5b2B11qHyBgrdti3HciUqpsDdyATbzC2Gn/APQVR8WkYyu0gYMW1BBBHlY60DCjSlJXYnW2+n602kgoPrynL0nJS8lBkXxv4St4cUNz+zYeNrkH8SPcVW/BmINjZnH3YbDS3zMv8ql/FDEYmeQI2GaKKFm/aMwIYXsGtbQW167+Vc+Ds+XEzx5gc8YawHVWtvb+1tQao1KC04FvXWNBHkWmGXodutSJB51Hv50HzFzPws4fEzwH7jso/u7r/tIpfMk6y4l5EvldYyLjX93Hv70dfGrhIWWHEgfvQUfzKfKfobf5RQPxri5nKN2YTLCiHL97sxlzn129hQbV8K8J2fDIb6Fy7/6mNv8AaBRNIar+X8MIcLBGt2VI0FyCp2FyQdj5VPcUDDGkmuu2o86Rf60HXApAauk00r6XoHGpBrobS9IJoG3qK7b0/I1MmgY0O5N/pSpbkEHqOhP6VzIa5kPj9aDP+Z+W1iOZDIIypByqAABrZnd9ST4+HU2oQ4zPhyqpCMoUXYm92Y2vvr0629BW2yRhlyuoZTuCAR7g0H8x8H7NjLh4k0ACJFGgIN7lmLGx8rDwoM84jgHWKFyhCsm/ndjr4XBBt4EVbRpl4UlxbtMUzDwIWMr+YNc42uNxDBpoiOijRV8SBckk9SSSTe5qbicIfsKRMUDI7yMFOZUDCwBN9zqcup38KCl5IhzY7D7gZybjpZWJ/AVD4iys7ud2ZmuNL3brVvyGAs08pI/ZYaVx62C/9VDuIbS3kP50CsHjZInEkbZWGx0OhFjv5Ej3p0Y1muWsfGnWjBjW412vr91U/VjT/LfDTO8kYC/JuxtbUbeZ2t60ECu4dCxsASSQAB1J0AHvp70uWIozIw1QlT7E0/wbH/Z50mCZ8hJCk2F7Gx9jqPMCgNuZyMHhIcEh7w7zkHdr3J93Jt5KtBeIlMjszEsx1JJuSepJ3vUzi/GhO5kZSM3neqztRn02tQMhulLC16ZLNTg60H2CfSks1SKQ8YIoBDmnB9quQ6jW+lUvJfLww0jsoN2ovx0N9KjwREbD11oJyXv5e1PttTWf1pRNA24qMV09/wCutSZF8KhStYb60GYfFzicTBYMzCSIhiD8pRhe4sdTcAajx86zNz8o2Kxi3uzNfX1vW084cMiks5jVmt8xGvkPGgDi/C2kIRWAC2t5dLX3oNW5a419pgVmPfUASrvlewJ20sQQw8QanyMMx0oP+HPDxDFIrAKWYMd2uQLX1Ont4UWsltGNh5nf9KBMpB8NKRG31tS2Xe5uR5bX9abUaj9aDgbX2pomxpyQ/wBentXJDQcWS1NySUhmqLLLlFybe9BIL1wnSobYjTQE0lWY9bUEqSm2k8KbT9acVrUESa5udh5V5YQRcke9Py4hR61AZyTYdfyoI3F+DxTEFma4HdCyFFPkbePjvQJxLl/Ep92NYg91GdmGY+drk20udbVov2E9Wt6fzqHxPgKTBSQSyXy94qOmjW1IP1oA7hvCnTti0sZlkjMeRLAIpKlnYmyqoyjxJvQhxPDWkKgg62Ftvai7inAMauY/so4ybkLIQgN9Nx52F9dbVXYvlqWFRPPJGqqQQqm7N/dH6nT1oKjFSaf6j9Tb8lFGvwswBEc01vmYID5KLn8SPpQfxqDJl7pW6rcaEXKgm3hqdula7yHCFwEAXYrmPTvMSTv56X8KDMeLoGxOIvr32sdvvCql0AYAeIAqRjsRd5m/ic/mT/KucDh7TEwpvmkQf7hQL4pw9oHMTrlNswAYMMp219QagxMVYMN1IIv5G9GHxAw+XFBTv2a62Hi1CL0Fzza0TYhpYSCkoEmnQsLsvs16rEpYw7GLPbuqbE9NdQKTFtQfYtJfavV6grJqZTevV6g6f5UpdhXq9QdxG/tVXjNj6GvV6gH+MfIntQjN830r1eoCPAbe4q8k2HtXq9QSI9j7VAm/nXq9QOHc+1KO/t+prleoImJ2Poaqo/mHvXq9QTWpg/8ATXa9QepXSvV6gYTcf10qEnzn1/nXq9QT16e/611d/f8AnXa9QUvNvyp/erOuYP3q+o/SvV6gVzn/AM1P/jP+lalyd/yWH/wV/wDiK9XqDE8R8v8AnNWfJf8Az+H/AMRa5XqAl+Jv/Op/hp+bUDPsK7XqAmwf/wCtk/xx/wDFaooK9Xq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4" descr="data:image/jpeg;base64,/9j/4AAQSkZJRgABAQAAAQABAAD/2wCEAAkGBxQTEhUTExMWFhUWGR0bGRgYGBoYGRsdGyAYHR4aHR8eHSggHiAlHR0ZIjEiJSkrLi4uGh8zODMtNygtLisBCgoKBQUFDgUFDisZExkrKysrKysrKysrKysrKysrKysrKysrKysrKysrKysrKysrKysrKysrKysrKysrKysrK//AABEIALEBHQMBIgACEQEDEQH/xAAcAAABBQEBAQAAAAAAAAAAAAAGAgMEBQcBAAj/xABEEAACAQIEAwYDBQUGBQQDAAABAgMAEQQSITEFBkETIlFhcYEHMpEUQqGxwSMzUtHwYnJzgpKiFTTC4fEkQ7LTJTVT/8QAFAEBAAAAAAAAAAAAAAAAAAAAAP/EABQRAQAAAAAAAAAAAAAAAAAAAAD/2gAMAwEAAhEDEQA/ANpRKcC11NhSqBorXKW5ps0HGNN3rpr1qBiU1FYVNkAphxQRWWkhKfy10LQRwlKC08VpLigEOdZxE+Gk1OVzb/aacxvMuSLtAmbawvbeo/xBgziIAqMudu8bbZdqBcRiJJsLNbuiPLuddT0oGsRx6QTPMpAdyenjbb6Wq34DxbG4ghIQhIAzOyiy+pHjroBQng4RZidNPWjz4azqmDlI6SntDexVco7w9B+tAzxXlrFz5yuKhldSAy5MtjvlvrbfY+NZXxfAPD2sUqFXjcHKfBuotpbzrXcDiZy6YeFxDhwSYcSUzfaDvlIOlzqS272JFt6ofivhg00Q07V8O+bL1yFSvna5e1BQckYg5sGpVcqzMQ1tbkEWv4a0wYD289htI+p2+Y01yxLkghkse7iFHlqQfyqzgmzTTRgayS92401Y9aCPhQ79wL3gh9SSelKwHBpMQ2Dw6nL+0d2JGihLZj+nqRRVw4LGYWkF5S0m2pyoCPpe2tc+F7mXEYl2IJWMAeXas7N9cq0A5xLievZ4YAlbgzHUafwePrUTCcNXPaRu+4OrG5J3qXHw5wIUjANgS5PQLodKu5cPGvbzEC6RqFNr5S1xQRuH8BbFSpChyIi55DbvHcAD3qow+FvxXCoRpY6HyV/5USfCjiYCyyTPqIwLnrYt/wBqG+YsSYMbDPcqwjJW3ibj6amgpo+LNiOKJM33pVW3kLLaifAPxJY54cAGKrjJ1kCqhIHdtq2gBF6EOA4b/wBbAQGNnDm++mpqRiebZoOIYjEYSRoxJIxKsBZgTezLsevnQWfF2aLKR8yuvlqKr+BnM7ve5Lkm49/eiLjfFMMqkMGkmk7wRV2v4/Wlcs8s4mVwDh/s0epu4YX89dT/AN6DvDHjjIld1AD3sWsTbWh/ETwZ2EOdjI92YiyjW9hfW1P43h6dsdiBf0PnVjzBhEixHZqLBAq+4RL/AFN6CHjZXWJgjFb75SRfyNqoo8Lp/V6JzwySQWVSAfvN3RbxuakjgcUYQyy3zX+TbT+0dKCiwkGTDSPbUzRxg+WWRj+S1G7Fjst6NC+HXCNJELokxZtc5LZI1A8L9+g/E8cLG6xaebG/4aUH1gK7XRXqBpq8FpZFeNA0RXCaWRXLUEdxTWWpTrTRWgYyV7LTtINAgio086hlUmzNfKPG2ptUsmoOLw+Z43/gLf7lI/lQB3xDxiKqLm7wuSPI/wDis4nxSnQX13Hp40cc8Q2xeaTVCgsNtBcEHzv+dAiwAZm6628BQIxUy5SF1qVyVxWSHFtlBdJAc6+IUXuOlxr9ah4bBM4fKPlUsfQV7h03ZPnHS4+otQGmP54wZZZc0r9mLxxBLAPYjMTsSAbDWw1oW4vjXxGIXFWH7sDLfob6D61TTJbMbdDrVjy6okickkZY7jTUm9gKCBwjhssz9lFsCZMt7Dubn9Kn4UyLiA5a2pbQAkEjTSiXksxRSxHMM8kMwYHQhgVb8gfpVJwgrPilcAhXII8r/hQP4391EWfM4je/+q5HvT3wu4uiY+WF+6Z0XJfTvJc5fWzH6VM5kDRTsq2t2elwNL71nHMT5MQrKSrqFa43DDUEfhQaHwiUNjMaL6RtKq9bDMNPqarec8aY0kjDWzdmT4903pnk6eZkfEFhmlkOckAZgbXt71Z8fOHebs8paS9msv07x8qAf5cOWGOzEFm1A6gsdx1FSebZUbHBWkWNY4xcnx3sPE67VPkaRZAkQSONLJot3I63J29qFMee24gxFyM+nXbT9KApjOSIywKGddFZha49KzfiUbLK4b5sxJ9TrWu4TBkRWcZFHVv5UAfEiJVxzhBpkjJ8yUUk/jQbrgeGYaNUIiiBCCzFRmva3zHXxr0/GERie82Vi4KnS9tiW3BvsLis14HzLNNLhUVW7MGNXYn0v5m9qrMPPip1I7VlQEqQuh0JFid6CyxXZAmSSRQSSbfKO9c2HUj2q5xfMOEw00heN5Z+1kNlHQswHeOmwoGhwcIn7Ji7ucoGv3mIGpNTuOzAY6ZXHzuxU77kmge49zTiJySFSJTpYd5rHz6GhfiHaAjtGY+pNWfGVLukEfzEXbyqTNhkMwR2uTobnW9BN4Yw/wCGMt7Z3kPuDgx+V6H50VD0N9akYgvh2jjzXS0hUXNiDrcjxuo/0il8K4W+JMjKpNiPa96D6uI2pVIAvY308tjeqrhHFc5lDaCLcn319NKC3NcpMUoYBhsRcGumg5Xq9XjQIkpk061RJZbGg69Iroa4vSHe2v8AKg5K1heq/EYoqNNfH0p7E4kXC9Tr7VXcQPdsBv8AjrQBvxNxQJjC79mxPuVt+VAIkJAF9PCjPnsiRnK90Rxi4PmelDPL+AbESxxxDvAZmJIsACNdfbSgkYXByRkOykLLA5U/xAWv5/WpfJHClnllLpnWJL5Dpdm+X8m/CkcZxTniMkbjuxQtGota4yg5rDTUm+lO/D7HKs80T5CkqjOZGyiyHYeJ722m1AM8RjyLKpOoJFt9QSLXpXALiBiB0+mtF2O4EYkxmNVI2w4SQxqx0ZT95bDbw8fxqo5L4G0mHDdooRrjXfQ0FHzYTZWBt5jzFEfIihcO7lc2UKbW167eFVvOfA5YoM7mMpnFsp18ulEnLPAZfsZVCgM6rZs2oXr6UFRzVjJfs8RAzDICz75cxOnn4XoG4pgpJcQqIpd3C5QNSdP/ADRdxzjLiN8GYlAWyEi5N063varTlXBRnH4Fo1YsgYSEiwPce1vTaggcP4HkECuSTGFutzlBvc6bVey8PzzMwKjW5JIFqoOLcVmjn7MOFUixIF7FlBtr62vVesYWWJnZmjNla5O+1/rQEhxkHaOgJldEdzl0Flsb3HqKo+DPJh8FjZ8tpBLFlJF7AkhvzFT+CTLnxUgChUw02QAalQ8dyfHaujGocDjJnB7IzRIB5Apc/nQQ+NK5hE+IndlIFgthe/QAU3znwhZcThADlEoZWPW0bZPrZbVFwDZ3WBzmhwud79CD8v51K514wkscIjGVkaVwdQR+1kNtQOlvcGgXy/JfFKsQtCjqg8ygJqAmL+y4mXN8rqzL4ZhenIZ2gTCBRdmLynzJDWv6C5of4nK0hUNrds3p2mpHpc6UFlgx2aLOxyyzSAqf4RfcfnUHvPA7s+sTXUWAsGY3PkL9BVjj3jfEQLJmESWDZNWtmOg/AVEl4XKZTho1zSuLZEubXJexvaxAIJ6DrQXPCMN2InxEurZEK+rIr5f9wFC0BMskjObtkdh/e2H5/hWhcZ4LL9m7NeyLjLdFkUt3QB6dBQJDA0crBlKkIbg+o+tBY4nBSNFDM5sTA7gdcuZYwf8AMxa3kKPfhtAFidb62Qn3z0GSzRw8PEL5vtLuoYEarEQzqgzC6i5VrDxUjSi3kJz+1sV+WPc/4lBqvLDFZpI8zFQoOUm4Uk9KciMcS4lmlGXISzNay2vf2FQuVbfaXN7t2dm8PmWx/OgnnmOfFIIcNdoY3dsSqsFNg4C73JGpOxta9tKD2F+J0hltBCXhjU2WzZnC2zNp8oC3bUHbWtY4fjRLFHKAQJEVgDuAwBsfPWsFwvBJIl7WGKAgd1mLszKDcHPn7tuhsoGu1alyhxpmwIeQIDH3e5qthoLa+m2lAXh964rgi4OlCuN42qxxEXzym9x/DexqXwPiwkVcoCguygf3QSbfnQXUr6VW4hre9SZ2b2/GqTjM7NCcrZWbQHQ2J0uB1tv7UFRzJz7BhP2f7yW3yKdv7x6em9DXCuc558RFGyWDuAQAQbeOp1tv7UIYzl0wy5WlaYtqXX9nuSCWJJa9wRYEeJOtqdwMXZSrkiZHDLZwi2UkgZmLEm2uut7Gg2KU/t7DYJ+ZH8qj4liG03BvuaYxczRMzvrILKADcFdDm9idaZ4fjRIJDmFvxBuQfa9BQ8xcCedMTPexQEqvQ5d7+w0qC/A4n4bBJCbTEB2kQ2Y3+ZDY7Dw8qjcZxuLhXEQNMpGrMVGtmsLAnYW6VS8PMkQg7Nyqylc630YZrW8qAifgUUXZyjMszwyZlZi5YAD9pc7X0086EYeGGdmjAAIVnv8A3ReivhxBxDgkkdlML3vYknu+wAqt5SS+JYHrDIAfUACgrJsdNLhkgaRsiKAFvoANALDe3S9X/FIo4T9mGHEjSwx9mc2Uq5Ui/wBdaqsKmVS4W5DqAL6W67m+9qvuaJQ2LhlVhbs0ysFvc969vGwoAXlzBtNjIknJK9qqyAk2O+n4UjjkQGMyxsyxNLlGUnRc9hbXwq64JHfHqw1VnU22vob1WzYYdoXO0bpt1GfW30oJXGOHPEEO4kawOlyL2/Sirkdv/wAjGp0AjNh5lW/lULmKdJEhyqcqgkeN9SDVny1HfFxTX7kOHBdrbHvgA+d22oM/5jnPbWve5W532Cj9KXx+RskLLcRkFfMsLFr+mYVeYzlp5cfIpRyHZ3sgCsO8W1zaAZSp1t8wqXi+TZ5IoliVWIlcXzrrbLe1zrsdvCgjhFwzAFC6z4YREDS2aRQ2t762P1qBxYFMIqAdwF2ZOma0hF/oP9NF2P4Hcr2jJmXKBaQEBhJfKR1v3dtrNUDmiKBEOGDuS7mzEDIDdVd7DvAZSyi5Ox9aAS5eVjDObqLiNLk+J/LxrvEOCSyMY7oroJD327MFRI5zLm3zbjxox4FytFDAGnBkac5woYqgRdm0IJJ3AvbamuXOJ9qjYoKn2qeRYw1gBFGEjAyi2h11byoKDjcSPiYV7QIioBmIOhCMQPViLD1qkg4TNLiEhSJncBMyrY2yquYsdgAd7nyrQOPYkwrJ2jiWWG7IT3lLL8rC46Eio/BmZcErqVWTGYhjNIBqqZ2AFh0Fnaw8aCswvKkiyPJMAqRo73Do9mX5Q2VjbWx9txT/ACdj1WN5pZD208oSWU95hGApIXrck6nrYVL41J2WGxiKGK9llWbKVD5pI1uPW5qj4bAsOD+0suYCcoVDDXe5y9Ld3fe9BbwvDHI+dmKZjkZhlYrfQ2qo4nxiCeRoWG+kcvW+ndYdQTpeizH8XwU+AZUCyMB8jCzofG2+/UVnHAsB+3iZgCnaKCGv/EDpYg3/AK1oLs4OLEcQYTMREZ5S2U2JWJTZb9L5QPIGpOO46Y5CsEUcSC1gIxqNbEki7epNUSYrK4ci5Mkpt4lrCjCfBTY2KHtmCdkuVQq2uNNTr5D+jQbTgcNDDM2UgOy3tf7t+nleqg4WDCLip3ewdHZrC7WNySB1teqD4ncQlwyjEIwVmQRRnrdrljr4AH6isl/4pLKrp2jZ3FmJOsi3zZCfXWgv8TPJHH3LvHJqFBPeG518Opo85TnwseDWMTh45ipXoVN7kMLkrrpr4VjBx3cVTcGNWCWH8Vt9RbTNrr90U3LxeUxxRl+7DcR+Khjci+9r9DQfQ32KDGdnNFICkZINttDtptr+FS+E4eBUBjKuBIWDA6A9evhesWg4nKeHRCFnH7SRZrGwJ7pXTzU/nTfDeP4qBBCGIS7FlYaWI1Hjr40GwcU5rghgM5YFTJkFiDc+3lrQvPzIk5CwssgDqNCRYHqSdhc/hWZSpJLFYPoJe7Hru9hmA28BREJEGbDBVUDTQAXt3bk7k9dfGgJ+J8FbEF4I2USoA1sw7wvsPIEjfxqmXAOJ8MkqPHlmUXJyxtY3IJJAPynTxqFwHiTQzq+paEjN/aU729Ren+NcZOIwsUVtRNLI/S9ySp/3sPag0biPBbs7D/3LqTm2VrXAFCfMEgwKd5UXO2ym7FRbXy1ofh49KkIRpHyHTKS3TwO4qk5v4y8+UuzHKgC5rXt46Ab0FxjeLJPmAKgzKEzMQLHe5NV0uNjCxqWAMGnjcg5r+Y03oUwE6AkyKzLY6A2N+h+tTcLijI5zosznKLsD6dCOn5UFmvH1zO1yMxOwAOu4p7h/FYlyMGZTcBj4Ag3P9eNVMscH3lkU/eA1VfMdbV3CcIz/ALiZZG6LqGPjodNKC3wvEorIpkexcZj4d7fS5NhrtVrJisPiYjK7FWw8KkLcC9swFhbUsbaUHS4GaNmVo2V1sQLa2vvUWSUoShHzLsennbxoDbgfFsMohmClJDKdSCVUbG1rXAGtt76bVF4VPhpJZEkVzEFDLlOrEOTma+oG2g/nQhAbgKSbDXfTW309ak8PxDK5AIBI3Pha+nrQaRwjiEBjQ5WW9lDPGpVF1vlJOVmJsBm13qPwzGxCXE9sWiCqGU5sqSWJH7sHKx26delCXDMSQsmGezQhjLIq6sxT7o6AaAnyFQMNjnWQullFzZG7wAboL7W8qAj5c43M82IYsWMkcgJJJKrmD3Go8LWvt6AVM4JxrGQx4cYdEYP2qgurN/ba1mFjbN56Gg7DuyglGK3Kq1juCCSPwoi4HjioTO9kw79xLAlnlWxJGtwBce9BP5pxMjiKOWJY5rjWM3uNAvmCC7deu9VnMI7MomJZ5FVBmJN3KtJ0INztuTeucbxUglebtMzqQVbLZTZosuUWIt57Go/GrtH2hl7UlY7s2wzFzlNtsuugoL7BY1lgkkixTYiEJIAspBZBlOUKxOfTTQi3lpeq/hAbCYI4wAMO0VFjY6NYAE7Xv5jp6VV8JxkQwkuGtIZi5dSGtEAVylit9T09xtauTu8s0eEeTLCsrWBOgZjY3sL3J0HrQWnHeZ4cVAwWIxOseXKdRq8dyrfobb03whmhwQxKBWtI+YMxOx6Lst7jbeovE+xZmjhU2Wyl/PMv8qYwS9ph2iaVVSNi/wAoDNc7X3OoBt0saC9xnMv2vASw9l2bF4vvXU3Ymw0FtVH1qEOyfBrhzMkcgxDkgg3NyQDfQW0A08aX9mVcsaLp2kZzeNs5NvLTeqXA4mIJIZEzuWupvtqSR9aC/blyMwJKGtcXvsRpqb9Ko8DxAidEv2iLIDmy2JsRr/5qTj+NNiEjhSwCIoZmIBdgBcnwUdB7nwqBGy9qqqLDMLm1sxHW3QeA6UEyCAZbtcERzOvjdTp+R+lTeFczYnJaySW6kWI+hFNq8a9i8qF1GGc5MzLmdi5VSVNwCTr5CpfBMFE5k7K5UEC2vn49P5GgLPjNxRXkhh37Nc5XXUsbfgq/jQLh8SiYade2dZGZCseS6uBe7ZraW6f1a2+Jcn/rnvqQF0vbZFt+JNB8s5JJ8gPX8TQTMbiIpFQopWWx7Xaznoy+B3uNOnqY6hPs7kls5dLDS2Wz3JBF9NNiN9b6Up8NIsIeyhHfunTMSoIOvzAa7X1OttKZwrJc9oCRle1vHK2X/dag0T4P5GjxCMM3eVrEX2Fr/j+FHTcGjfTs1PtpWW/CdnXiCrbRkZZATay2Bv65gv1rcBEzeCJ4eNAF43hUOFRnFr306WbYW9N/as9mxoWfugObak311FwCPzrTudoxZEG1mPS/TxB/Ksj47aKRWzkt5+Hjt0NunWge4jiCf2iDKy3vY3JXw21tvSsPiCVDDa1wB96/j4a9KawuLBQ5SpsD0H9H6UzPipO6EXOo0ygG/TUeA0223O5NB3jOOTKo7412IAGnTQ9RV/wDksY6Lty7R7C1txYEN73oaxPD5piCyBFF7M2l9z639qO/hbxF1nGFdAbxkCQEk2j1VSNhYFtRbpfXWghyfCoD/wB5v9IqrxfJBw+Had2YMugTQ5tbKP1rb2iqn41gQ6ZSoPUZhcX8aD5/fGA21IsMrL0OtyL+BqRhcGHksh7Mhb3Zra21sfU1J43yy8TEEeNvPzFRkQ4eMNJftJR3V/gj6Oet2Ow8Fv1FBPXieMhQ3YjKQTmF27xsFudbaXtTeL4tDiJInmQh9e0YWIYrYLodhprT+B4vlaNr3BztYm/3WAdr3JI3FI4bw7DzYsp2nZxrkVQ2jMbXZjfbZvdhQS8RwzD4wu+FywRxKAyuSWZnuVCDW/eyrbzrp5Kc6dohxDsqLEdCrWU6m9vkDX00qjn4c6KcQhsjTlYyDr+zN821iAba+I2pqWWeKWKfOwke7h+veLLf319jQTOO4Ix4mWGJ82Z0TQixZ7XUsOgfTw+lWuG5PxEOIjw7iJpHJKnVo2XK99SBqCp0I3INBkjMpy3+UnXz9aIOF8wTEw95jJGXYyNIzs2lhfMToE7unrQS+K8vvCMh/eKgmkFwco7wIFtDa6/WoOIhZTcKbTd1ba3ChVI0N/mGx8BRbwv4igLh1kUls47RiATluT3bG+9vYVX/ABG43C80Iw9h2QLl0uhzOQeliDYA386AfwqSGM5czOrrltckZe/ceAULfytS2DPg3KgsxdSdybDtCWP1vejX/iWEj4cIhkLiEoXUa5nJD3NtQCx11609zZDgcLhSISxkmj7MPnZyw7l31Ntgu1raaWoM54Og7RVAv3lBJ06i+nvTWOmBd+v7RmFib7n2+tFHJPJ74xGmSQIyNl79yGb5rggaAC297m+1SPiBw5IcVDCHQKuDCFmXMLrn1tuGY6g7i96AU4S5z2OlrG3h3kNqiKPz16C1+tXvKHLmIxCSzxKrCOwILWYk6924sfqKjcy8GOGMAKlQ8EbsG3Emokv4d4beFqCw4Hi+01PzK9yb792Qjz0H6VVcRwbwpGrrld1z2uCQrfLe21wBodbetbLwDl2GXhuGw86Ans89x3WBe7aEAGxBtY/jWY/E+Jo+JSErYEIVBHdKhQLeY0NALgW1NSuEC8yeOp+ik3qA0uZidBck2Asoub2A6DwFXPDYFU5s13yubAaAZH3J3N7baefgEzj03ZPEFPeXDxgEWI1AJv8AX8qZ5f462HVwiIxYgkv5bAajz+tSueuHdhLGWbMZYEfQAZegXzsANfGhqL6e1Ad/FOErj5C33lRh6ZQPzBoLcda2n4h8oSYueBlyqMjKzN0tYjTc7msf4lhuykaMkHKbXGx8D9NaCNnYqBc2B0F9KdwWFlL3jDZlswI0I8CD08qji3jTwxrWsNvLSg1v4TvNiXknxAztCOzSVv3hzasjHdgAFILajMdda0sxnrWefDriE2Gw8YngPYTASJPEC+r79qAcw6C9rC1aTbrQB3OkdjEehuD+BA/Osn5xwy9qM2xGn16VtPNvYCIHEPkTMNRvfXQWvuL1mHxDjgaOOaAMO9l1J71xckAnS2n1oAjE4JUXMhPhbTY3G9Li4qY8vZ6EW/r3p6MA9K4+CU66fSgmYF58XKI4QXkN7AECw6m5NgPOtf5F5U+xoXlIadx3iNQq/wACn11J66eFZ98K1VcfHbcpIPw/7VtJoOmo2ISnQa4xoB7ifB0lF5BcKbgeJ6D08aynnLg0od5JLsWN8yjTyW2ygdK3CWO9VPEcCrgq6gg7g7UHzz2RjINr66+drXH1FTOGYxAzO/zXZ9diQLKv1Jop5q5ZeMX0MYvYgWy3PXx09BQpieHEa7ixIPiB1+poLDg+NaMYYSXkCiZ1iPyqXDBXtb+K7fS1WeGEU2GlOKZBLh4IxCPl0OY7XuzbX8L7UMQ4htcwzdwAXOyi2g9hapXbdyeZ1u05yAA2yqNSfS+QediKCnhfvZ7Bje+VhcNrsQNwaLMJy88GExM06PHKGEUaFbG7AMzEHcZSALedVXJmHBxKzyd2DCkTSsdgFN1TzZ3AUDfU+FX/ADRzEcW8E8v7JDKCEzH90HALsL6sSDtsFFBU8Q4I8MqwSABkXM9tcoAzG9j90flVDimzSnwLVpnFOLYZeI437XlPZxhIbAvuSSw00a2UC+lAXKnDjicbDEBcO9zcaBRdmvrtYGgc4wCsMCEam7eeoX+dNcWjZOyU3+QAa7sND+NXmF4T9q4kuHjFlW5C5tlW7fMAQNLW06jSq7jjFsQkbFWKk3y3Kki/y31sTb60F/yPzPJhYZ1CBowwbchrlTe24taMaW3behTjnGnxE8k7aGQ3y3vbQAAHyAq84rw+XC4XLKjRvKWexB+VhCFubaEWfu3Nr62vQnh4QzAWuNb+2tBoPw75ojgikhluoDiTONtVtZra6BSfDWh/mjmD7RiTKpsEb9meoCnRvU2v5VX4dLQSv/HmA88uT/7PxqrwqliBvqKDSOB814nDwBzllyqZSXazZS7CwJNidCbWJob5s5mOMxJm7wXKqqp3AA8tNyT70nmNyE7PWy9mg6bIrE2P9pmofwa3dR528aCUZLG+l7Vtnw15Qw/2FZZ4lkfEjNdgCVTUKFNgVuNT61iuON9NdPGtB5D56eDC9lKhmSPRO9lZQAxyi41UAC3hc+lBK+NUMWbDiMgSIhUoN8n3T6Ag1mCKateYOOHE4iSdrjOdFvfKo0C38gPrVcst6D6I5vwTSQtKrsHiRmA1swtcqRfy3r5/4jPndnta+w8ABYD6AV9Vx4QZSLXDCx87jWsA535ImwWZsueDN3ZBbQHYMNwenhQBIXSvEUu9quOUOAtjsUkCkKLZnbqEFsxA6nXT1oNv+GJP/DcNf+FremZrfhRYar+F4FMPFHDGCEjUKt99Op8+tSmagicSwscq5ZEV18GFxXz1zVh2hxU0Ia6RyEqDchQTdQB5KQPavoaasZ+KnBXjxJnAvFNa5GwcCxU+F7XHv4UAP9tI+6PxqZBK8myW87/9rmqrEaWFEuBislyBt9fXy8hQW/w2QjiAJBJEchVRbU2AtrbxPUaitmjluoNiLi9iLEeRHQ1lfww4cXxTznaNbA+JbQD6XrUnNA5ek3pANevQevTE8V6epN6CBPgwwIYaGgXmDlpoVcwxqY2XvGxZ18SBpf1N/atIK3pmRPpQYJjOEHLJKqkIoCi+/q1tAT4VXcP4ZJiJVijXvNbfQKBqzseigak+FatzPyvnbNChdidI2uV9lBAPv40NcRwmUNhoWuzEHGTgBEypb9ihP3F3NvnI8KAZ41i4+5hIGy4VH1kOhlfZp38gL5V6L5k0nFlMTjArMqxBgqtfu9kmgtfxUX9TVZioNAw+UuwGovYZdwNr3FSuXMN2uJWNtiG/AGgsZsTmixGIkuBO/ZJlAuEF3YC5AO6DU9DUHlXDsZHcOyJHEzSMmhKnTJe2zHTzANNcendH+zG2SFiF0t83eJPnrU2PFJHgeyRwZZmzSWOqquip+bf5qBfJnE5oppjAoM0kbAyMf3aXDOwHVjZAL7eBvTnJ2Ni/4rBLiGURrJe7EBQVVshJPQMF362pfCU+z4JpiAz4lsqg3/dodb2sbM172P3Vqo5a4ScVi4ofus13Pgi6udPIEepFAa/GLi8U06LFIHsveKnMupvoQbai30NCXLfDGxWIWCMDPJcLc5RsSdegABNR+ZZU+0P2YCoDZQNgBpp5fzqdyBxZMNj8PK7AIGKsx2GdWS58ACwJPhegd5q4M+DvAz3A0+a4zdwuQLDKCQLX1IANe+HnBftOMVcoYKrOwa4FgLfd13I0Fr+NW3xX4xDiJohDIkhCnOyEEb9wX8dWuOgIqPyBzMmCSeynt5siIxtkRRmux3JsSDlA1yjUUFbzXAI5TEHD5WN2AsCQBewvoAdPaqbCgCRf729S8fiy8sh1bNfvMO9ckEtpoCTf6moi3BB8DQWx4dLKSI0dyNSEDOQPOw0qywuEyYTI6PHJmlYhhlNskeU2IBsc3XztWt/CFEXhkZ3aR5GfxvnYC/sBQH8RUdJpe0UXVFUON3B2ubb2B06eJoMzZSKXDTr2Ow6f1/XnXFWg+wlOlUXOuC7bA4mOxJMTEW3uozD8QKuValZfGg+RpU11o2+D8pTiKLf95G6/QZtf9NUnOPBzhsbLAflVu7/cOqn/AEn8KufhJBficX9mNz/tI/6hQbuaTXW3rwWgZdfKhL4kcMefAyBPmjIkt45Pm/2kn2owla1VPMik4PEBfmMMluuuU0HzW0N2C73IGnmbUScbIw8kkJuQjFR46G221CwxRUhwB3SGHtY/pRBz9jL4/EWAtmBG/VEP60Gq/CvDf+hEut5nZj5BSUAHst/ei56Dvg9iS3DgD9yV1X00b82NGLtQNh66Wpo1zP40DmakZtaQxrh9aB0SUh2v402rVwvQOzSZBYfMdz4eQ86C+ZOUo57yJ89jZbkKb6k2BFiT1NFcklNBqDFsThWDBJREiRk6LuxG/eA110Ov1NP/AA9wd8c2b7sbFR6lRf6GtJ4ry/hp2zSxAt43YfgDQ3iXjwEt4sFlzd1ZO89xpfurc7200vQZ9zhY4+e23aW+mUfpUFcOHDNta/8A0gfnV/LhpMViBM0Z7MG1nYgk9421sdWJY20UXva1UUq5c9tsxHQ/lp0FAmbHyMqhmuEAVQQLBRoBoKJuWcQuHwU84Ze3mvFGLjMqaF28rnT/ACUJKe6P68atMNw5WwJn1DjEdnfpYoG1HrQVs66n0/7VZ8l8JGJxkUbAdmp7SS+2RNSD5HRf81Ncs4ftcQsGY/t1aK9r2zA2OvgwF/er3hafZOH4lyR9onYwKAdVRTZz4i5zf6VoB3jmOE2IllA7rucv93Ye9rH3NFXLeD7LAyziPPNNdYgFzEIl87+QvfX+xvY0IYLBNLLHCnzSMFHgL9T5AXPtRVzXjP2ixRMRHCgjWxI0sAb28evnegFWmKtcfpXGc32BFIlFzpXelBo3wo5xjw5kw+IYrG/fRjmYBhYFbC51AFrdQfGoHxJ5g+0TZVBCC24sWsLZj5b2B11qHyBgrdti3HciUqpsDdyATbzC2Gn/APQVR8WkYyu0gYMW1BBBHlY60DCjSlJXYnW2+n602kgoPrynL0nJS8lBkXxv4St4cUNz+zYeNrkH8SPcVW/BmINjZnH3YbDS3zMv8ql/FDEYmeQI2GaKKFm/aMwIYXsGtbQW167+Vc+Ds+XEzx5gc8YawHVWtvb+1tQao1KC04FvXWNBHkWmGXodutSJB51Hv50HzFzPws4fEzwH7jso/u7r/tIpfMk6y4l5EvldYyLjX93Hv70dfGrhIWWHEgfvQUfzKfKfobf5RQPxri5nKN2YTLCiHL97sxlzn129hQbV8K8J2fDIb6Fy7/6mNv8AaBRNIar+X8MIcLBGt2VI0FyCp2FyQdj5VPcUDDGkmuu2o86Rf60HXApAauk00r6XoHGpBrobS9IJoG3qK7b0/I1MmgY0O5N/pSpbkEHqOhP6VzIa5kPj9aDP+Z+W1iOZDIIypByqAABrZnd9ST4+HU2oQ4zPhyqpCMoUXYm92Y2vvr0629BW2yRhlyuoZTuCAR7g0H8x8H7NjLh4k0ACJFGgIN7lmLGx8rDwoM84jgHWKFyhCsm/ndjr4XBBt4EVbRpl4UlxbtMUzDwIWMr+YNc42uNxDBpoiOijRV8SBckk9SSSTe5qbicIfsKRMUDI7yMFOZUDCwBN9zqcup38KCl5IhzY7D7gZybjpZWJ/AVD4iys7ud2ZmuNL3brVvyGAs08pI/ZYaVx62C/9VDuIbS3kP50CsHjZInEkbZWGx0OhFjv5Ej3p0Y1muWsfGnWjBjW412vr91U/VjT/LfDTO8kYC/JuxtbUbeZ2t60ECu4dCxsASSQAB1J0AHvp70uWIozIw1QlT7E0/wbH/Z50mCZ8hJCk2F7Gx9jqPMCgNuZyMHhIcEh7w7zkHdr3J93Jt5KtBeIlMjszEsx1JJuSepJ3vUzi/GhO5kZSM3neqztRn02tQMhulLC16ZLNTg60H2CfSks1SKQ8YIoBDmnB9quQ6jW+lUvJfLww0jsoN2ovx0N9KjwREbD11oJyXv5e1PttTWf1pRNA24qMV09/wCutSZF8KhStYb60GYfFzicTBYMzCSIhiD8pRhe4sdTcAajx86zNz8o2Kxi3uzNfX1vW084cMiks5jVmt8xGvkPGgDi/C2kIRWAC2t5dLX3oNW5a419pgVmPfUASrvlewJ20sQQw8QanyMMx0oP+HPDxDFIrAKWYMd2uQLX1Ont4UWsltGNh5nf9KBMpB8NKRG31tS2Xe5uR5bX9abUaj9aDgbX2pomxpyQ/wBentXJDQcWS1NySUhmqLLLlFybe9BIL1wnSobYjTQE0lWY9bUEqSm2k8KbT9acVrUESa5udh5V5YQRcke9Py4hR61AZyTYdfyoI3F+DxTEFma4HdCyFFPkbePjvQJxLl/Ep92NYg91GdmGY+drk20udbVov2E9Wt6fzqHxPgKTBSQSyXy94qOmjW1IP1oA7hvCnTti0sZlkjMeRLAIpKlnYmyqoyjxJvQhxPDWkKgg62Ftvai7inAMauY/so4ybkLIQgN9Nx52F9dbVXYvlqWFRPPJGqqQQqm7N/dH6nT1oKjFSaf6j9Tb8lFGvwswBEc01vmYID5KLn8SPpQfxqDJl7pW6rcaEXKgm3hqdula7yHCFwEAXYrmPTvMSTv56X8KDMeLoGxOIvr32sdvvCql0AYAeIAqRjsRd5m/ic/mT/KucDh7TEwpvmkQf7hQL4pw9oHMTrlNswAYMMp219QagxMVYMN1IIv5G9GHxAw+XFBTv2a62Hi1CL0Fzza0TYhpYSCkoEmnQsLsvs16rEpYw7GLPbuqbE9NdQKTFtQfYtJfavV6grJqZTevV6g6f5UpdhXq9QdxG/tVXjNj6GvV6gH+MfIntQjN830r1eoCPAbe4q8k2HtXq9QSI9j7VAm/nXq9QOHc+1KO/t+prleoImJ2Poaqo/mHvXq9QTWpg/8ATXa9QepXSvV6gYTcf10qEnzn1/nXq9QT16e/611d/f8AnXa9QUvNvyp/erOuYP3q+o/SvV6gVzn/AM1P/jP+lalyd/yWH/wV/wDiK9XqDE8R8v8AnNWfJf8Az+H/AMRa5XqAl+Jv/Op/hp+bUDPsK7XqAmwf/wCtk/xx/wDFaooK9Xq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5238" name="Picture 6" descr="http://i.kinja-img.com/gawker-media/image/upload/s--I5-_uX-9--/c_scale,fl_progressive,q_80,w_800/oh1cxyrtivnead6tn8k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1332258"/>
            <a:ext cx="2602410" cy="1620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a:spLocks noChangeArrowheads="1"/>
          </p:cNvSpPr>
          <p:nvPr/>
        </p:nvSpPr>
        <p:spPr bwMode="auto">
          <a:xfrm>
            <a:off x="4343400" y="3424535"/>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Persecuted being gay.</a:t>
            </a:r>
          </a:p>
          <a:p>
            <a:pPr>
              <a:spcBef>
                <a:spcPct val="0"/>
              </a:spcBef>
            </a:pPr>
            <a:r>
              <a:rPr lang="en-CA" altLang="en-US" sz="2400" dirty="0">
                <a:latin typeface="Times New Roman" pitchFamily="18" charset="0"/>
              </a:rPr>
              <a:t>And killed himself </a:t>
            </a:r>
            <a:r>
              <a:rPr lang="en-CA" altLang="en-US" sz="2400" dirty="0">
                <a:latin typeface="Times New Roman" pitchFamily="18" charset="0"/>
                <a:sym typeface="Wingdings" pitchFamily="2" charset="2"/>
              </a:rPr>
              <a:t></a:t>
            </a:r>
            <a:endParaRPr lang="en-CA" altLang="en-US" sz="2400" dirty="0">
              <a:latin typeface="Times New Roman" pitchFamily="18" charset="0"/>
            </a:endParaRPr>
          </a:p>
        </p:txBody>
      </p:sp>
    </p:spTree>
    <p:extLst>
      <p:ext uri="{BB962C8B-B14F-4D97-AF65-F5344CB8AC3E}">
        <p14:creationId xmlns:p14="http://schemas.microsoft.com/office/powerpoint/2010/main" val="26512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5238"/>
                                        </p:tgtEl>
                                        <p:attrNameLst>
                                          <p:attrName>style.visibility</p:attrName>
                                        </p:attrNameLst>
                                      </p:cBhvr>
                                      <p:to>
                                        <p:strVal val="visible"/>
                                      </p:to>
                                    </p:set>
                                    <p:anim calcmode="lin" valueType="num">
                                      <p:cBhvr additive="base">
                                        <p:cTn id="15" dur="500" fill="hold"/>
                                        <p:tgtEl>
                                          <p:spTgt spid="95238"/>
                                        </p:tgtEl>
                                        <p:attrNameLst>
                                          <p:attrName>ppt_x</p:attrName>
                                        </p:attrNameLst>
                                      </p:cBhvr>
                                      <p:tavLst>
                                        <p:tav tm="0">
                                          <p:val>
                                            <p:strVal val="1+#ppt_w/2"/>
                                          </p:val>
                                        </p:tav>
                                        <p:tav tm="100000">
                                          <p:val>
                                            <p:strVal val="#ppt_x"/>
                                          </p:val>
                                        </p:tav>
                                      </p:tavLst>
                                    </p:anim>
                                    <p:anim calcmode="lin" valueType="num">
                                      <p:cBhvr additive="base">
                                        <p:cTn id="16" dur="500" fill="hold"/>
                                        <p:tgtEl>
                                          <p:spTgt spid="9523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 calcmode="lin" valueType="num">
                                      <p:cBhvr additive="base">
                                        <p:cTn id="21"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 calcmode="lin" valueType="num">
                                      <p:cBhvr additive="base">
                                        <p:cTn id="27"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5" name="Rectangle 4"/>
          <p:cNvSpPr>
            <a:spLocks noChangeArrowheads="1"/>
          </p:cNvSpPr>
          <p:nvPr/>
        </p:nvSpPr>
        <p:spPr bwMode="auto">
          <a:xfrm>
            <a:off x="685800" y="3429000"/>
            <a:ext cx="845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 Vacuum tubes made electronic computing possible</a:t>
            </a:r>
          </a:p>
          <a:p>
            <a:pPr lvl="1">
              <a:spcBef>
                <a:spcPct val="0"/>
              </a:spcBef>
            </a:pPr>
            <a:r>
              <a:rPr lang="en-CA" altLang="en-US" sz="2400" dirty="0">
                <a:latin typeface="Times New Roman" pitchFamily="18" charset="0"/>
              </a:rPr>
              <a:t> Colossus (1943)  2,400 tubes, ENIAC (1946) 17,000 tubes </a:t>
            </a:r>
          </a:p>
          <a:p>
            <a:pPr lvl="1">
              <a:spcBef>
                <a:spcPct val="0"/>
              </a:spcBef>
            </a:pPr>
            <a:r>
              <a:rPr lang="en-CA" altLang="en-US" sz="2400" dirty="0">
                <a:latin typeface="Times New Roman" pitchFamily="18" charset="0"/>
              </a:rPr>
              <a:t> 5,000 characters per second </a:t>
            </a:r>
          </a:p>
          <a:p>
            <a:pPr lvl="1">
              <a:spcBef>
                <a:spcPct val="0"/>
              </a:spcBef>
            </a:pPr>
            <a:r>
              <a:rPr lang="en-CA" altLang="en-US" sz="2400" dirty="0">
                <a:latin typeface="Times New Roman" pitchFamily="18" charset="0"/>
              </a:rPr>
              <a:t> $500,000 ($6 million with inflation).</a:t>
            </a:r>
          </a:p>
          <a:p>
            <a:pPr lvl="1">
              <a:spcBef>
                <a:spcPct val="0"/>
              </a:spcBef>
            </a:pPr>
            <a:r>
              <a:rPr lang="en-CA" altLang="en-US" sz="2400" dirty="0">
                <a:latin typeface="Times New Roman" pitchFamily="18" charset="0"/>
              </a:rPr>
              <a:t> Tube failure (every two days, 15 min to locate)</a:t>
            </a:r>
          </a:p>
          <a:p>
            <a:pPr lvl="1">
              <a:spcBef>
                <a:spcPct val="0"/>
              </a:spcBef>
            </a:pPr>
            <a:r>
              <a:rPr lang="en-CA" altLang="en-US" sz="2400" dirty="0">
                <a:latin typeface="Times New Roman" pitchFamily="18" charset="0"/>
              </a:rPr>
              <a:t> First “bug” was a moth in a tube.</a:t>
            </a:r>
          </a:p>
        </p:txBody>
      </p:sp>
      <p:pic>
        <p:nvPicPr>
          <p:cNvPr id="379906" name="Picture 2" descr="http://upload.wikimedia.org/wikipedia/commons/thumb/e/e9/Elektronenroehren-auswahl.jpg/400px-Elektronenroehren-auswah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38100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26" name="Picture 2" descr="http://upload.wikimedia.org/wikipedia/commons/thumb/4/4e/Eniac.jpg/250px-Eni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866775"/>
            <a:ext cx="23812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524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79906"/>
                                        </p:tgtEl>
                                        <p:attrNameLst>
                                          <p:attrName>style.visibility</p:attrName>
                                        </p:attrNameLst>
                                      </p:cBhvr>
                                      <p:to>
                                        <p:strVal val="visible"/>
                                      </p:to>
                                    </p:set>
                                    <p:anim calcmode="lin" valueType="num">
                                      <p:cBhvr additive="base">
                                        <p:cTn id="7" dur="500" fill="hold"/>
                                        <p:tgtEl>
                                          <p:spTgt spid="379906"/>
                                        </p:tgtEl>
                                        <p:attrNameLst>
                                          <p:attrName>ppt_x</p:attrName>
                                        </p:attrNameLst>
                                      </p:cBhvr>
                                      <p:tavLst>
                                        <p:tav tm="0">
                                          <p:val>
                                            <p:strVal val="#ppt_x"/>
                                          </p:val>
                                        </p:tav>
                                        <p:tav tm="100000">
                                          <p:val>
                                            <p:strVal val="#ppt_x"/>
                                          </p:val>
                                        </p:tav>
                                      </p:tavLst>
                                    </p:anim>
                                    <p:anim calcmode="lin" valueType="num">
                                      <p:cBhvr additive="base">
                                        <p:cTn id="8" dur="500" fill="hold"/>
                                        <p:tgtEl>
                                          <p:spTgt spid="37990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5026"/>
                                        </p:tgtEl>
                                        <p:attrNameLst>
                                          <p:attrName>style.visibility</p:attrName>
                                        </p:attrNameLst>
                                      </p:cBhvr>
                                      <p:to>
                                        <p:strVal val="visible"/>
                                      </p:to>
                                    </p:set>
                                    <p:anim calcmode="lin" valueType="num">
                                      <p:cBhvr additive="base">
                                        <p:cTn id="15" dur="500" fill="hold"/>
                                        <p:tgtEl>
                                          <p:spTgt spid="385026"/>
                                        </p:tgtEl>
                                        <p:attrNameLst>
                                          <p:attrName>ppt_x</p:attrName>
                                        </p:attrNameLst>
                                      </p:cBhvr>
                                      <p:tavLst>
                                        <p:tav tm="0">
                                          <p:val>
                                            <p:strVal val="#ppt_x"/>
                                          </p:val>
                                        </p:tav>
                                        <p:tav tm="100000">
                                          <p:val>
                                            <p:strVal val="#ppt_x"/>
                                          </p:val>
                                        </p:tav>
                                      </p:tavLst>
                                    </p:anim>
                                    <p:anim calcmode="lin" valueType="num">
                                      <p:cBhvr additive="base">
                                        <p:cTn id="16" dur="500" fill="hold"/>
                                        <p:tgtEl>
                                          <p:spTgt spid="3850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5" name="Rectangle 4"/>
          <p:cNvSpPr>
            <a:spLocks noChangeArrowheads="1"/>
          </p:cNvSpPr>
          <p:nvPr/>
        </p:nvSpPr>
        <p:spPr bwMode="auto">
          <a:xfrm>
            <a:off x="1371600" y="40386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latin typeface="Times New Roman" pitchFamily="18" charset="0"/>
              </a:rPr>
              <a:t>The first transistorised computer (1953)</a:t>
            </a:r>
          </a:p>
          <a:p>
            <a:pPr>
              <a:spcBef>
                <a:spcPct val="0"/>
              </a:spcBef>
            </a:pPr>
            <a:r>
              <a:rPr lang="en-CA" altLang="en-US" sz="2400">
                <a:latin typeface="Times New Roman" pitchFamily="18" charset="0"/>
              </a:rPr>
              <a:t>Integrated circuits (1968)</a:t>
            </a:r>
          </a:p>
          <a:p>
            <a:pPr>
              <a:spcBef>
                <a:spcPct val="0"/>
              </a:spcBef>
            </a:pPr>
            <a:r>
              <a:rPr lang="en-CA" altLang="en-US" sz="2400">
                <a:latin typeface="Times New Roman" pitchFamily="18" charset="0"/>
              </a:rPr>
              <a:t>Intel 4004 Microprocessors (1971)</a:t>
            </a:r>
          </a:p>
        </p:txBody>
      </p:sp>
      <p:pic>
        <p:nvPicPr>
          <p:cNvPr id="386052" name="Picture 4" descr="http://upload.wikimedia.org/wikipedia/commons/thumb/2/2c/Transistorer_%28croped%29.jpg/200px-Transistorer_%28cro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1905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4" name="Picture 6" descr="http://upload.wikimedia.org/wikipedia/commons/thumb/a/a7/KL_National_INS4004.jpg/220px-KL_National_INS4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03288"/>
            <a:ext cx="20955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13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86052"/>
                                        </p:tgtEl>
                                        <p:attrNameLst>
                                          <p:attrName>style.visibility</p:attrName>
                                        </p:attrNameLst>
                                      </p:cBhvr>
                                      <p:to>
                                        <p:strVal val="visible"/>
                                      </p:to>
                                    </p:set>
                                    <p:anim calcmode="lin" valueType="num">
                                      <p:cBhvr additive="base">
                                        <p:cTn id="7" dur="500" fill="hold"/>
                                        <p:tgtEl>
                                          <p:spTgt spid="386052"/>
                                        </p:tgtEl>
                                        <p:attrNameLst>
                                          <p:attrName>ppt_x</p:attrName>
                                        </p:attrNameLst>
                                      </p:cBhvr>
                                      <p:tavLst>
                                        <p:tav tm="0">
                                          <p:val>
                                            <p:strVal val="#ppt_x"/>
                                          </p:val>
                                        </p:tav>
                                        <p:tav tm="100000">
                                          <p:val>
                                            <p:strVal val="#ppt_x"/>
                                          </p:val>
                                        </p:tav>
                                      </p:tavLst>
                                    </p:anim>
                                    <p:anim calcmode="lin" valueType="num">
                                      <p:cBhvr additive="base">
                                        <p:cTn id="8" dur="500" fill="hold"/>
                                        <p:tgtEl>
                                          <p:spTgt spid="3860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6054"/>
                                        </p:tgtEl>
                                        <p:attrNameLst>
                                          <p:attrName>style.visibility</p:attrName>
                                        </p:attrNameLst>
                                      </p:cBhvr>
                                      <p:to>
                                        <p:strVal val="visible"/>
                                      </p:to>
                                    </p:set>
                                    <p:anim calcmode="lin" valueType="num">
                                      <p:cBhvr additive="base">
                                        <p:cTn id="27" dur="500" fill="hold"/>
                                        <p:tgtEl>
                                          <p:spTgt spid="386054"/>
                                        </p:tgtEl>
                                        <p:attrNameLst>
                                          <p:attrName>ppt_x</p:attrName>
                                        </p:attrNameLst>
                                      </p:cBhvr>
                                      <p:tavLst>
                                        <p:tav tm="0">
                                          <p:val>
                                            <p:strVal val="#ppt_x"/>
                                          </p:val>
                                        </p:tav>
                                        <p:tav tm="100000">
                                          <p:val>
                                            <p:strVal val="#ppt_x"/>
                                          </p:val>
                                        </p:tav>
                                      </p:tavLst>
                                    </p:anim>
                                    <p:anim calcmode="lin" valueType="num">
                                      <p:cBhvr additive="base">
                                        <p:cTn id="28" dur="500" fill="hold"/>
                                        <p:tgtEl>
                                          <p:spTgt spid="386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5878513" y="228600"/>
            <a:ext cx="3036887" cy="6627813"/>
            <a:chOff x="3314" y="144"/>
            <a:chExt cx="1913" cy="4175"/>
          </a:xfrm>
        </p:grpSpPr>
        <p:sp>
          <p:nvSpPr>
            <p:cNvPr id="1394691" name="Freeform 2"/>
            <p:cNvSpPr>
              <a:spLocks/>
            </p:cNvSpPr>
            <p:nvPr/>
          </p:nvSpPr>
          <p:spPr bwMode="auto">
            <a:xfrm>
              <a:off x="3971" y="2236"/>
              <a:ext cx="618" cy="1008"/>
            </a:xfrm>
            <a:custGeom>
              <a:avLst/>
              <a:gdLst>
                <a:gd name="T0" fmla="*/ 236 w 618"/>
                <a:gd name="T1" fmla="*/ 0 h 1008"/>
                <a:gd name="T2" fmla="*/ 329 w 618"/>
                <a:gd name="T3" fmla="*/ 0 h 1008"/>
                <a:gd name="T4" fmla="*/ 443 w 618"/>
                <a:gd name="T5" fmla="*/ 17 h 1008"/>
                <a:gd name="T6" fmla="*/ 504 w 618"/>
                <a:gd name="T7" fmla="*/ 70 h 1008"/>
                <a:gd name="T8" fmla="*/ 566 w 618"/>
                <a:gd name="T9" fmla="*/ 169 h 1008"/>
                <a:gd name="T10" fmla="*/ 597 w 618"/>
                <a:gd name="T11" fmla="*/ 241 h 1008"/>
                <a:gd name="T12" fmla="*/ 618 w 618"/>
                <a:gd name="T13" fmla="*/ 329 h 1008"/>
                <a:gd name="T14" fmla="*/ 618 w 618"/>
                <a:gd name="T15" fmla="*/ 437 h 1008"/>
                <a:gd name="T16" fmla="*/ 607 w 618"/>
                <a:gd name="T17" fmla="*/ 544 h 1008"/>
                <a:gd name="T18" fmla="*/ 597 w 618"/>
                <a:gd name="T19" fmla="*/ 659 h 1008"/>
                <a:gd name="T20" fmla="*/ 555 w 618"/>
                <a:gd name="T21" fmla="*/ 802 h 1008"/>
                <a:gd name="T22" fmla="*/ 504 w 618"/>
                <a:gd name="T23" fmla="*/ 900 h 1008"/>
                <a:gd name="T24" fmla="*/ 412 w 618"/>
                <a:gd name="T25" fmla="*/ 980 h 1008"/>
                <a:gd name="T26" fmla="*/ 309 w 618"/>
                <a:gd name="T27" fmla="*/ 1008 h 1008"/>
                <a:gd name="T28" fmla="*/ 195 w 618"/>
                <a:gd name="T29" fmla="*/ 980 h 1008"/>
                <a:gd name="T30" fmla="*/ 124 w 618"/>
                <a:gd name="T31" fmla="*/ 856 h 1008"/>
                <a:gd name="T32" fmla="*/ 71 w 618"/>
                <a:gd name="T33" fmla="*/ 740 h 1008"/>
                <a:gd name="T34" fmla="*/ 40 w 618"/>
                <a:gd name="T35" fmla="*/ 606 h 1008"/>
                <a:gd name="T36" fmla="*/ 0 w 618"/>
                <a:gd name="T37" fmla="*/ 481 h 1008"/>
                <a:gd name="T38" fmla="*/ 0 w 618"/>
                <a:gd name="T39" fmla="*/ 312 h 1008"/>
                <a:gd name="T40" fmla="*/ 31 w 618"/>
                <a:gd name="T41" fmla="*/ 195 h 1008"/>
                <a:gd name="T42" fmla="*/ 71 w 618"/>
                <a:gd name="T43" fmla="*/ 107 h 1008"/>
                <a:gd name="T44" fmla="*/ 124 w 618"/>
                <a:gd name="T45" fmla="*/ 0 h 1008"/>
                <a:gd name="T46" fmla="*/ 236 w 618"/>
                <a:gd name="T47" fmla="*/ 0 h 10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8"/>
                <a:gd name="T73" fmla="*/ 0 h 1008"/>
                <a:gd name="T74" fmla="*/ 618 w 618"/>
                <a:gd name="T75" fmla="*/ 1008 h 10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8" h="1008">
                  <a:moveTo>
                    <a:pt x="236" y="0"/>
                  </a:moveTo>
                  <a:lnTo>
                    <a:pt x="329" y="0"/>
                  </a:lnTo>
                  <a:lnTo>
                    <a:pt x="443" y="17"/>
                  </a:lnTo>
                  <a:lnTo>
                    <a:pt x="504" y="70"/>
                  </a:lnTo>
                  <a:lnTo>
                    <a:pt x="566" y="169"/>
                  </a:lnTo>
                  <a:lnTo>
                    <a:pt x="597" y="241"/>
                  </a:lnTo>
                  <a:lnTo>
                    <a:pt x="618" y="329"/>
                  </a:lnTo>
                  <a:lnTo>
                    <a:pt x="618" y="437"/>
                  </a:lnTo>
                  <a:lnTo>
                    <a:pt x="607" y="544"/>
                  </a:lnTo>
                  <a:lnTo>
                    <a:pt x="597" y="659"/>
                  </a:lnTo>
                  <a:lnTo>
                    <a:pt x="555" y="802"/>
                  </a:lnTo>
                  <a:lnTo>
                    <a:pt x="504" y="900"/>
                  </a:lnTo>
                  <a:lnTo>
                    <a:pt x="412" y="980"/>
                  </a:lnTo>
                  <a:lnTo>
                    <a:pt x="309" y="1008"/>
                  </a:lnTo>
                  <a:lnTo>
                    <a:pt x="195" y="980"/>
                  </a:lnTo>
                  <a:lnTo>
                    <a:pt x="124" y="856"/>
                  </a:lnTo>
                  <a:lnTo>
                    <a:pt x="71" y="740"/>
                  </a:lnTo>
                  <a:lnTo>
                    <a:pt x="40" y="606"/>
                  </a:lnTo>
                  <a:lnTo>
                    <a:pt x="0" y="481"/>
                  </a:lnTo>
                  <a:lnTo>
                    <a:pt x="0" y="312"/>
                  </a:lnTo>
                  <a:lnTo>
                    <a:pt x="31" y="195"/>
                  </a:lnTo>
                  <a:lnTo>
                    <a:pt x="71" y="107"/>
                  </a:lnTo>
                  <a:lnTo>
                    <a:pt x="124" y="0"/>
                  </a:lnTo>
                  <a:lnTo>
                    <a:pt x="236" y="0"/>
                  </a:lnTo>
                  <a:close/>
                </a:path>
              </a:pathLst>
            </a:custGeom>
            <a:solidFill>
              <a:schemeClr val="accent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grpSp>
          <p:nvGrpSpPr>
            <p:cNvPr id="21511" name="Group 3"/>
            <p:cNvGrpSpPr>
              <a:grpSpLocks/>
            </p:cNvGrpSpPr>
            <p:nvPr/>
          </p:nvGrpSpPr>
          <p:grpSpPr bwMode="auto">
            <a:xfrm>
              <a:off x="3314" y="144"/>
              <a:ext cx="1913" cy="4175"/>
              <a:chOff x="3314" y="144"/>
              <a:chExt cx="1913" cy="4175"/>
            </a:xfrm>
          </p:grpSpPr>
          <p:sp>
            <p:nvSpPr>
              <p:cNvPr id="1394693" name="Freeform 4"/>
              <p:cNvSpPr>
                <a:spLocks/>
              </p:cNvSpPr>
              <p:nvPr/>
            </p:nvSpPr>
            <p:spPr bwMode="auto">
              <a:xfrm>
                <a:off x="3930" y="1491"/>
                <a:ext cx="571" cy="697"/>
              </a:xfrm>
              <a:custGeom>
                <a:avLst/>
                <a:gdLst>
                  <a:gd name="T0" fmla="*/ 331 w 571"/>
                  <a:gd name="T1" fmla="*/ 0 h 697"/>
                  <a:gd name="T2" fmla="*/ 405 w 571"/>
                  <a:gd name="T3" fmla="*/ 9 h 697"/>
                  <a:gd name="T4" fmla="*/ 479 w 571"/>
                  <a:gd name="T5" fmla="*/ 45 h 697"/>
                  <a:gd name="T6" fmla="*/ 525 w 571"/>
                  <a:gd name="T7" fmla="*/ 99 h 697"/>
                  <a:gd name="T8" fmla="*/ 562 w 571"/>
                  <a:gd name="T9" fmla="*/ 178 h 697"/>
                  <a:gd name="T10" fmla="*/ 571 w 571"/>
                  <a:gd name="T11" fmla="*/ 314 h 697"/>
                  <a:gd name="T12" fmla="*/ 544 w 571"/>
                  <a:gd name="T13" fmla="*/ 448 h 697"/>
                  <a:gd name="T14" fmla="*/ 497 w 571"/>
                  <a:gd name="T15" fmla="*/ 545 h 697"/>
                  <a:gd name="T16" fmla="*/ 433 w 571"/>
                  <a:gd name="T17" fmla="*/ 626 h 697"/>
                  <a:gd name="T18" fmla="*/ 368 w 571"/>
                  <a:gd name="T19" fmla="*/ 679 h 697"/>
                  <a:gd name="T20" fmla="*/ 294 w 571"/>
                  <a:gd name="T21" fmla="*/ 697 h 697"/>
                  <a:gd name="T22" fmla="*/ 220 w 571"/>
                  <a:gd name="T23" fmla="*/ 688 h 697"/>
                  <a:gd name="T24" fmla="*/ 183 w 571"/>
                  <a:gd name="T25" fmla="*/ 644 h 697"/>
                  <a:gd name="T26" fmla="*/ 128 w 571"/>
                  <a:gd name="T27" fmla="*/ 572 h 697"/>
                  <a:gd name="T28" fmla="*/ 109 w 571"/>
                  <a:gd name="T29" fmla="*/ 438 h 697"/>
                  <a:gd name="T30" fmla="*/ 114 w 571"/>
                  <a:gd name="T31" fmla="*/ 393 h 697"/>
                  <a:gd name="T32" fmla="*/ 0 w 571"/>
                  <a:gd name="T33" fmla="*/ 371 h 697"/>
                  <a:gd name="T34" fmla="*/ 3 w 571"/>
                  <a:gd name="T35" fmla="*/ 327 h 697"/>
                  <a:gd name="T36" fmla="*/ 114 w 571"/>
                  <a:gd name="T37" fmla="*/ 331 h 697"/>
                  <a:gd name="T38" fmla="*/ 123 w 571"/>
                  <a:gd name="T39" fmla="*/ 281 h 697"/>
                  <a:gd name="T40" fmla="*/ 151 w 571"/>
                  <a:gd name="T41" fmla="*/ 210 h 697"/>
                  <a:gd name="T42" fmla="*/ 183 w 571"/>
                  <a:gd name="T43" fmla="*/ 143 h 697"/>
                  <a:gd name="T44" fmla="*/ 239 w 571"/>
                  <a:gd name="T45" fmla="*/ 54 h 697"/>
                  <a:gd name="T46" fmla="*/ 294 w 571"/>
                  <a:gd name="T47" fmla="*/ 19 h 697"/>
                  <a:gd name="T48" fmla="*/ 331 w 571"/>
                  <a:gd name="T49" fmla="*/ 0 h 6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1"/>
                  <a:gd name="T76" fmla="*/ 0 h 697"/>
                  <a:gd name="T77" fmla="*/ 571 w 571"/>
                  <a:gd name="T78" fmla="*/ 697 h 6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1" h="697">
                    <a:moveTo>
                      <a:pt x="331" y="0"/>
                    </a:moveTo>
                    <a:lnTo>
                      <a:pt x="405" y="9"/>
                    </a:lnTo>
                    <a:lnTo>
                      <a:pt x="479" y="45"/>
                    </a:lnTo>
                    <a:lnTo>
                      <a:pt x="525" y="99"/>
                    </a:lnTo>
                    <a:lnTo>
                      <a:pt x="562" y="178"/>
                    </a:lnTo>
                    <a:lnTo>
                      <a:pt x="571" y="314"/>
                    </a:lnTo>
                    <a:lnTo>
                      <a:pt x="544" y="448"/>
                    </a:lnTo>
                    <a:lnTo>
                      <a:pt x="497" y="545"/>
                    </a:lnTo>
                    <a:lnTo>
                      <a:pt x="433" y="626"/>
                    </a:lnTo>
                    <a:lnTo>
                      <a:pt x="368" y="679"/>
                    </a:lnTo>
                    <a:lnTo>
                      <a:pt x="294" y="697"/>
                    </a:lnTo>
                    <a:lnTo>
                      <a:pt x="220" y="688"/>
                    </a:lnTo>
                    <a:lnTo>
                      <a:pt x="183" y="644"/>
                    </a:lnTo>
                    <a:lnTo>
                      <a:pt x="128" y="572"/>
                    </a:lnTo>
                    <a:lnTo>
                      <a:pt x="109" y="438"/>
                    </a:lnTo>
                    <a:lnTo>
                      <a:pt x="114" y="393"/>
                    </a:lnTo>
                    <a:lnTo>
                      <a:pt x="0" y="371"/>
                    </a:lnTo>
                    <a:lnTo>
                      <a:pt x="3" y="327"/>
                    </a:lnTo>
                    <a:lnTo>
                      <a:pt x="114" y="331"/>
                    </a:lnTo>
                    <a:lnTo>
                      <a:pt x="123" y="281"/>
                    </a:lnTo>
                    <a:lnTo>
                      <a:pt x="151" y="210"/>
                    </a:lnTo>
                    <a:lnTo>
                      <a:pt x="183" y="143"/>
                    </a:lnTo>
                    <a:lnTo>
                      <a:pt x="239" y="54"/>
                    </a:lnTo>
                    <a:lnTo>
                      <a:pt x="294" y="19"/>
                    </a:lnTo>
                    <a:lnTo>
                      <a:pt x="331" y="0"/>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4" name="Freeform 5"/>
              <p:cNvSpPr>
                <a:spLocks/>
              </p:cNvSpPr>
              <p:nvPr/>
            </p:nvSpPr>
            <p:spPr bwMode="auto">
              <a:xfrm>
                <a:off x="4384" y="3101"/>
                <a:ext cx="475" cy="1158"/>
              </a:xfrm>
              <a:custGeom>
                <a:avLst/>
                <a:gdLst>
                  <a:gd name="T0" fmla="*/ 88 w 475"/>
                  <a:gd name="T1" fmla="*/ 134 h 1158"/>
                  <a:gd name="T2" fmla="*/ 26 w 475"/>
                  <a:gd name="T3" fmla="*/ 57 h 1158"/>
                  <a:gd name="T4" fmla="*/ 46 w 475"/>
                  <a:gd name="T5" fmla="*/ 0 h 1158"/>
                  <a:gd name="T6" fmla="*/ 108 w 475"/>
                  <a:gd name="T7" fmla="*/ 0 h 1158"/>
                  <a:gd name="T8" fmla="*/ 181 w 475"/>
                  <a:gd name="T9" fmla="*/ 62 h 1158"/>
                  <a:gd name="T10" fmla="*/ 273 w 475"/>
                  <a:gd name="T11" fmla="*/ 191 h 1158"/>
                  <a:gd name="T12" fmla="*/ 325 w 475"/>
                  <a:gd name="T13" fmla="*/ 314 h 1158"/>
                  <a:gd name="T14" fmla="*/ 372 w 475"/>
                  <a:gd name="T15" fmla="*/ 433 h 1158"/>
                  <a:gd name="T16" fmla="*/ 387 w 475"/>
                  <a:gd name="T17" fmla="*/ 542 h 1158"/>
                  <a:gd name="T18" fmla="*/ 382 w 475"/>
                  <a:gd name="T19" fmla="*/ 599 h 1158"/>
                  <a:gd name="T20" fmla="*/ 336 w 475"/>
                  <a:gd name="T21" fmla="*/ 669 h 1158"/>
                  <a:gd name="T22" fmla="*/ 258 w 475"/>
                  <a:gd name="T23" fmla="*/ 859 h 1158"/>
                  <a:gd name="T24" fmla="*/ 170 w 475"/>
                  <a:gd name="T25" fmla="*/ 968 h 1158"/>
                  <a:gd name="T26" fmla="*/ 150 w 475"/>
                  <a:gd name="T27" fmla="*/ 1016 h 1158"/>
                  <a:gd name="T28" fmla="*/ 233 w 475"/>
                  <a:gd name="T29" fmla="*/ 1025 h 1158"/>
                  <a:gd name="T30" fmla="*/ 341 w 475"/>
                  <a:gd name="T31" fmla="*/ 1025 h 1158"/>
                  <a:gd name="T32" fmla="*/ 475 w 475"/>
                  <a:gd name="T33" fmla="*/ 1068 h 1158"/>
                  <a:gd name="T34" fmla="*/ 464 w 475"/>
                  <a:gd name="T35" fmla="*/ 1102 h 1158"/>
                  <a:gd name="T36" fmla="*/ 444 w 475"/>
                  <a:gd name="T37" fmla="*/ 1140 h 1158"/>
                  <a:gd name="T38" fmla="*/ 402 w 475"/>
                  <a:gd name="T39" fmla="*/ 1158 h 1158"/>
                  <a:gd name="T40" fmla="*/ 321 w 475"/>
                  <a:gd name="T41" fmla="*/ 1131 h 1158"/>
                  <a:gd name="T42" fmla="*/ 233 w 475"/>
                  <a:gd name="T43" fmla="*/ 1088 h 1158"/>
                  <a:gd name="T44" fmla="*/ 108 w 475"/>
                  <a:gd name="T45" fmla="*/ 1083 h 1158"/>
                  <a:gd name="T46" fmla="*/ 31 w 475"/>
                  <a:gd name="T47" fmla="*/ 1097 h 1158"/>
                  <a:gd name="T48" fmla="*/ 0 w 475"/>
                  <a:gd name="T49" fmla="*/ 1073 h 1158"/>
                  <a:gd name="T50" fmla="*/ 0 w 475"/>
                  <a:gd name="T51" fmla="*/ 1040 h 1158"/>
                  <a:gd name="T52" fmla="*/ 42 w 475"/>
                  <a:gd name="T53" fmla="*/ 1002 h 1158"/>
                  <a:gd name="T54" fmla="*/ 108 w 475"/>
                  <a:gd name="T55" fmla="*/ 941 h 1158"/>
                  <a:gd name="T56" fmla="*/ 227 w 475"/>
                  <a:gd name="T57" fmla="*/ 784 h 1158"/>
                  <a:gd name="T58" fmla="*/ 279 w 475"/>
                  <a:gd name="T59" fmla="*/ 646 h 1158"/>
                  <a:gd name="T60" fmla="*/ 295 w 475"/>
                  <a:gd name="T61" fmla="*/ 513 h 1158"/>
                  <a:gd name="T62" fmla="*/ 288 w 475"/>
                  <a:gd name="T63" fmla="*/ 442 h 1158"/>
                  <a:gd name="T64" fmla="*/ 248 w 475"/>
                  <a:gd name="T65" fmla="*/ 314 h 1158"/>
                  <a:gd name="T66" fmla="*/ 139 w 475"/>
                  <a:gd name="T67" fmla="*/ 176 h 1158"/>
                  <a:gd name="T68" fmla="*/ 62 w 475"/>
                  <a:gd name="T69" fmla="*/ 105 h 1158"/>
                  <a:gd name="T70" fmla="*/ 88 w 475"/>
                  <a:gd name="T71" fmla="*/ 134 h 11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5"/>
                  <a:gd name="T109" fmla="*/ 0 h 1158"/>
                  <a:gd name="T110" fmla="*/ 475 w 475"/>
                  <a:gd name="T111" fmla="*/ 1158 h 11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5" h="1158">
                    <a:moveTo>
                      <a:pt x="88" y="134"/>
                    </a:moveTo>
                    <a:lnTo>
                      <a:pt x="26" y="57"/>
                    </a:lnTo>
                    <a:lnTo>
                      <a:pt x="46" y="0"/>
                    </a:lnTo>
                    <a:lnTo>
                      <a:pt x="108" y="0"/>
                    </a:lnTo>
                    <a:lnTo>
                      <a:pt x="181" y="62"/>
                    </a:lnTo>
                    <a:lnTo>
                      <a:pt x="273" y="191"/>
                    </a:lnTo>
                    <a:lnTo>
                      <a:pt x="325" y="314"/>
                    </a:lnTo>
                    <a:lnTo>
                      <a:pt x="372" y="433"/>
                    </a:lnTo>
                    <a:lnTo>
                      <a:pt x="387" y="542"/>
                    </a:lnTo>
                    <a:lnTo>
                      <a:pt x="382" y="599"/>
                    </a:lnTo>
                    <a:lnTo>
                      <a:pt x="336" y="669"/>
                    </a:lnTo>
                    <a:lnTo>
                      <a:pt x="258" y="859"/>
                    </a:lnTo>
                    <a:lnTo>
                      <a:pt x="170" y="968"/>
                    </a:lnTo>
                    <a:lnTo>
                      <a:pt x="150" y="1016"/>
                    </a:lnTo>
                    <a:lnTo>
                      <a:pt x="233" y="1025"/>
                    </a:lnTo>
                    <a:lnTo>
                      <a:pt x="341" y="1025"/>
                    </a:lnTo>
                    <a:lnTo>
                      <a:pt x="475" y="1068"/>
                    </a:lnTo>
                    <a:lnTo>
                      <a:pt x="464" y="1102"/>
                    </a:lnTo>
                    <a:lnTo>
                      <a:pt x="444" y="1140"/>
                    </a:lnTo>
                    <a:lnTo>
                      <a:pt x="402" y="1158"/>
                    </a:lnTo>
                    <a:lnTo>
                      <a:pt x="321" y="1131"/>
                    </a:lnTo>
                    <a:lnTo>
                      <a:pt x="233" y="1088"/>
                    </a:lnTo>
                    <a:lnTo>
                      <a:pt x="108" y="1083"/>
                    </a:lnTo>
                    <a:lnTo>
                      <a:pt x="31" y="1097"/>
                    </a:lnTo>
                    <a:lnTo>
                      <a:pt x="0" y="1073"/>
                    </a:lnTo>
                    <a:lnTo>
                      <a:pt x="0" y="1040"/>
                    </a:lnTo>
                    <a:lnTo>
                      <a:pt x="42" y="1002"/>
                    </a:lnTo>
                    <a:lnTo>
                      <a:pt x="108" y="941"/>
                    </a:lnTo>
                    <a:lnTo>
                      <a:pt x="227" y="784"/>
                    </a:lnTo>
                    <a:lnTo>
                      <a:pt x="279" y="646"/>
                    </a:lnTo>
                    <a:lnTo>
                      <a:pt x="295" y="513"/>
                    </a:lnTo>
                    <a:lnTo>
                      <a:pt x="288" y="442"/>
                    </a:lnTo>
                    <a:lnTo>
                      <a:pt x="248" y="314"/>
                    </a:lnTo>
                    <a:lnTo>
                      <a:pt x="139" y="176"/>
                    </a:lnTo>
                    <a:lnTo>
                      <a:pt x="62" y="105"/>
                    </a:lnTo>
                    <a:lnTo>
                      <a:pt x="88" y="134"/>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5" name="Freeform 6"/>
              <p:cNvSpPr>
                <a:spLocks/>
              </p:cNvSpPr>
              <p:nvPr/>
            </p:nvSpPr>
            <p:spPr bwMode="auto">
              <a:xfrm>
                <a:off x="3754" y="3084"/>
                <a:ext cx="475" cy="1235"/>
              </a:xfrm>
              <a:custGeom>
                <a:avLst/>
                <a:gdLst>
                  <a:gd name="T0" fmla="*/ 247 w 475"/>
                  <a:gd name="T1" fmla="*/ 222 h 1235"/>
                  <a:gd name="T2" fmla="*/ 319 w 475"/>
                  <a:gd name="T3" fmla="*/ 97 h 1235"/>
                  <a:gd name="T4" fmla="*/ 388 w 475"/>
                  <a:gd name="T5" fmla="*/ 0 h 1235"/>
                  <a:gd name="T6" fmla="*/ 439 w 475"/>
                  <a:gd name="T7" fmla="*/ 0 h 1235"/>
                  <a:gd name="T8" fmla="*/ 470 w 475"/>
                  <a:gd name="T9" fmla="*/ 40 h 1235"/>
                  <a:gd name="T10" fmla="*/ 475 w 475"/>
                  <a:gd name="T11" fmla="*/ 106 h 1235"/>
                  <a:gd name="T12" fmla="*/ 432 w 475"/>
                  <a:gd name="T13" fmla="*/ 156 h 1235"/>
                  <a:gd name="T14" fmla="*/ 358 w 475"/>
                  <a:gd name="T15" fmla="*/ 217 h 1235"/>
                  <a:gd name="T16" fmla="*/ 298 w 475"/>
                  <a:gd name="T17" fmla="*/ 288 h 1235"/>
                  <a:gd name="T18" fmla="*/ 237 w 475"/>
                  <a:gd name="T19" fmla="*/ 386 h 1235"/>
                  <a:gd name="T20" fmla="*/ 211 w 475"/>
                  <a:gd name="T21" fmla="*/ 453 h 1235"/>
                  <a:gd name="T22" fmla="*/ 187 w 475"/>
                  <a:gd name="T23" fmla="*/ 537 h 1235"/>
                  <a:gd name="T24" fmla="*/ 182 w 475"/>
                  <a:gd name="T25" fmla="*/ 645 h 1235"/>
                  <a:gd name="T26" fmla="*/ 190 w 475"/>
                  <a:gd name="T27" fmla="*/ 742 h 1235"/>
                  <a:gd name="T28" fmla="*/ 220 w 475"/>
                  <a:gd name="T29" fmla="*/ 862 h 1235"/>
                  <a:gd name="T30" fmla="*/ 276 w 475"/>
                  <a:gd name="T31" fmla="*/ 968 h 1235"/>
                  <a:gd name="T32" fmla="*/ 324 w 475"/>
                  <a:gd name="T33" fmla="*/ 1031 h 1235"/>
                  <a:gd name="T34" fmla="*/ 353 w 475"/>
                  <a:gd name="T35" fmla="*/ 1075 h 1235"/>
                  <a:gd name="T36" fmla="*/ 358 w 475"/>
                  <a:gd name="T37" fmla="*/ 1110 h 1235"/>
                  <a:gd name="T38" fmla="*/ 331 w 475"/>
                  <a:gd name="T39" fmla="*/ 1124 h 1235"/>
                  <a:gd name="T40" fmla="*/ 271 w 475"/>
                  <a:gd name="T41" fmla="*/ 1132 h 1235"/>
                  <a:gd name="T42" fmla="*/ 182 w 475"/>
                  <a:gd name="T43" fmla="*/ 1159 h 1235"/>
                  <a:gd name="T44" fmla="*/ 113 w 475"/>
                  <a:gd name="T45" fmla="*/ 1194 h 1235"/>
                  <a:gd name="T46" fmla="*/ 69 w 475"/>
                  <a:gd name="T47" fmla="*/ 1235 h 1235"/>
                  <a:gd name="T48" fmla="*/ 31 w 475"/>
                  <a:gd name="T49" fmla="*/ 1226 h 1235"/>
                  <a:gd name="T50" fmla="*/ 0 w 475"/>
                  <a:gd name="T51" fmla="*/ 1178 h 1235"/>
                  <a:gd name="T52" fmla="*/ 0 w 475"/>
                  <a:gd name="T53" fmla="*/ 1137 h 1235"/>
                  <a:gd name="T54" fmla="*/ 69 w 475"/>
                  <a:gd name="T55" fmla="*/ 1101 h 1235"/>
                  <a:gd name="T56" fmla="*/ 187 w 475"/>
                  <a:gd name="T57" fmla="*/ 1079 h 1235"/>
                  <a:gd name="T58" fmla="*/ 293 w 475"/>
                  <a:gd name="T59" fmla="*/ 1066 h 1235"/>
                  <a:gd name="T60" fmla="*/ 247 w 475"/>
                  <a:gd name="T61" fmla="*/ 1018 h 1235"/>
                  <a:gd name="T62" fmla="*/ 216 w 475"/>
                  <a:gd name="T63" fmla="*/ 955 h 1235"/>
                  <a:gd name="T64" fmla="*/ 177 w 475"/>
                  <a:gd name="T65" fmla="*/ 866 h 1235"/>
                  <a:gd name="T66" fmla="*/ 134 w 475"/>
                  <a:gd name="T67" fmla="*/ 773 h 1235"/>
                  <a:gd name="T68" fmla="*/ 122 w 475"/>
                  <a:gd name="T69" fmla="*/ 658 h 1235"/>
                  <a:gd name="T70" fmla="*/ 117 w 475"/>
                  <a:gd name="T71" fmla="*/ 546 h 1235"/>
                  <a:gd name="T72" fmla="*/ 147 w 475"/>
                  <a:gd name="T73" fmla="*/ 439 h 1235"/>
                  <a:gd name="T74" fmla="*/ 204 w 475"/>
                  <a:gd name="T75" fmla="*/ 297 h 1235"/>
                  <a:gd name="T76" fmla="*/ 247 w 475"/>
                  <a:gd name="T77" fmla="*/ 222 h 12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5"/>
                  <a:gd name="T118" fmla="*/ 0 h 1235"/>
                  <a:gd name="T119" fmla="*/ 475 w 475"/>
                  <a:gd name="T120" fmla="*/ 1235 h 12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5" h="1235">
                    <a:moveTo>
                      <a:pt x="247" y="222"/>
                    </a:moveTo>
                    <a:lnTo>
                      <a:pt x="319" y="97"/>
                    </a:lnTo>
                    <a:lnTo>
                      <a:pt x="388" y="0"/>
                    </a:lnTo>
                    <a:lnTo>
                      <a:pt x="439" y="0"/>
                    </a:lnTo>
                    <a:lnTo>
                      <a:pt x="470" y="40"/>
                    </a:lnTo>
                    <a:lnTo>
                      <a:pt x="475" y="106"/>
                    </a:lnTo>
                    <a:lnTo>
                      <a:pt x="432" y="156"/>
                    </a:lnTo>
                    <a:lnTo>
                      <a:pt x="358" y="217"/>
                    </a:lnTo>
                    <a:lnTo>
                      <a:pt x="298" y="288"/>
                    </a:lnTo>
                    <a:lnTo>
                      <a:pt x="237" y="386"/>
                    </a:lnTo>
                    <a:lnTo>
                      <a:pt x="211" y="453"/>
                    </a:lnTo>
                    <a:lnTo>
                      <a:pt x="187" y="537"/>
                    </a:lnTo>
                    <a:lnTo>
                      <a:pt x="182" y="645"/>
                    </a:lnTo>
                    <a:lnTo>
                      <a:pt x="190" y="742"/>
                    </a:lnTo>
                    <a:lnTo>
                      <a:pt x="220" y="862"/>
                    </a:lnTo>
                    <a:lnTo>
                      <a:pt x="276" y="968"/>
                    </a:lnTo>
                    <a:lnTo>
                      <a:pt x="324" y="1031"/>
                    </a:lnTo>
                    <a:lnTo>
                      <a:pt x="353" y="1075"/>
                    </a:lnTo>
                    <a:lnTo>
                      <a:pt x="358" y="1110"/>
                    </a:lnTo>
                    <a:lnTo>
                      <a:pt x="331" y="1124"/>
                    </a:lnTo>
                    <a:lnTo>
                      <a:pt x="271" y="1132"/>
                    </a:lnTo>
                    <a:lnTo>
                      <a:pt x="182" y="1159"/>
                    </a:lnTo>
                    <a:lnTo>
                      <a:pt x="113" y="1194"/>
                    </a:lnTo>
                    <a:lnTo>
                      <a:pt x="69" y="1235"/>
                    </a:lnTo>
                    <a:lnTo>
                      <a:pt x="31" y="1226"/>
                    </a:lnTo>
                    <a:lnTo>
                      <a:pt x="0" y="1178"/>
                    </a:lnTo>
                    <a:lnTo>
                      <a:pt x="0" y="1137"/>
                    </a:lnTo>
                    <a:lnTo>
                      <a:pt x="69" y="1101"/>
                    </a:lnTo>
                    <a:lnTo>
                      <a:pt x="187" y="1079"/>
                    </a:lnTo>
                    <a:lnTo>
                      <a:pt x="293" y="1066"/>
                    </a:lnTo>
                    <a:lnTo>
                      <a:pt x="247" y="1018"/>
                    </a:lnTo>
                    <a:lnTo>
                      <a:pt x="216" y="955"/>
                    </a:lnTo>
                    <a:lnTo>
                      <a:pt x="177" y="866"/>
                    </a:lnTo>
                    <a:lnTo>
                      <a:pt x="134" y="773"/>
                    </a:lnTo>
                    <a:lnTo>
                      <a:pt x="122" y="658"/>
                    </a:lnTo>
                    <a:lnTo>
                      <a:pt x="117" y="546"/>
                    </a:lnTo>
                    <a:lnTo>
                      <a:pt x="147" y="439"/>
                    </a:lnTo>
                    <a:lnTo>
                      <a:pt x="204" y="297"/>
                    </a:lnTo>
                    <a:lnTo>
                      <a:pt x="247" y="222"/>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6" name="Freeform 7"/>
              <p:cNvSpPr>
                <a:spLocks/>
              </p:cNvSpPr>
              <p:nvPr/>
            </p:nvSpPr>
            <p:spPr bwMode="auto">
              <a:xfrm>
                <a:off x="4463" y="144"/>
                <a:ext cx="764" cy="2360"/>
              </a:xfrm>
              <a:custGeom>
                <a:avLst/>
                <a:gdLst>
                  <a:gd name="T0" fmla="*/ 15 w 764"/>
                  <a:gd name="T1" fmla="*/ 2262 h 1400"/>
                  <a:gd name="T2" fmla="*/ 0 w 764"/>
                  <a:gd name="T3" fmla="*/ 2163 h 1400"/>
                  <a:gd name="T4" fmla="*/ 24 w 764"/>
                  <a:gd name="T5" fmla="*/ 2087 h 1400"/>
                  <a:gd name="T6" fmla="*/ 88 w 764"/>
                  <a:gd name="T7" fmla="*/ 2011 h 1400"/>
                  <a:gd name="T8" fmla="*/ 208 w 764"/>
                  <a:gd name="T9" fmla="*/ 1868 h 1400"/>
                  <a:gd name="T10" fmla="*/ 353 w 764"/>
                  <a:gd name="T11" fmla="*/ 1649 h 1400"/>
                  <a:gd name="T12" fmla="*/ 431 w 764"/>
                  <a:gd name="T13" fmla="*/ 1451 h 1400"/>
                  <a:gd name="T14" fmla="*/ 467 w 764"/>
                  <a:gd name="T15" fmla="*/ 1344 h 1400"/>
                  <a:gd name="T16" fmla="*/ 504 w 764"/>
                  <a:gd name="T17" fmla="*/ 1054 h 1400"/>
                  <a:gd name="T18" fmla="*/ 497 w 764"/>
                  <a:gd name="T19" fmla="*/ 652 h 1400"/>
                  <a:gd name="T20" fmla="*/ 482 w 764"/>
                  <a:gd name="T21" fmla="*/ 455 h 1400"/>
                  <a:gd name="T22" fmla="*/ 473 w 764"/>
                  <a:gd name="T23" fmla="*/ 379 h 1400"/>
                  <a:gd name="T24" fmla="*/ 326 w 764"/>
                  <a:gd name="T25" fmla="*/ 273 h 1400"/>
                  <a:gd name="T26" fmla="*/ 322 w 764"/>
                  <a:gd name="T27" fmla="*/ 234 h 1400"/>
                  <a:gd name="T28" fmla="*/ 337 w 764"/>
                  <a:gd name="T29" fmla="*/ 212 h 1400"/>
                  <a:gd name="T30" fmla="*/ 473 w 764"/>
                  <a:gd name="T31" fmla="*/ 273 h 1400"/>
                  <a:gd name="T32" fmla="*/ 504 w 764"/>
                  <a:gd name="T33" fmla="*/ 258 h 1400"/>
                  <a:gd name="T34" fmla="*/ 420 w 764"/>
                  <a:gd name="T35" fmla="*/ 30 h 1400"/>
                  <a:gd name="T36" fmla="*/ 431 w 764"/>
                  <a:gd name="T37" fmla="*/ 0 h 1400"/>
                  <a:gd name="T38" fmla="*/ 462 w 764"/>
                  <a:gd name="T39" fmla="*/ 8 h 1400"/>
                  <a:gd name="T40" fmla="*/ 539 w 764"/>
                  <a:gd name="T41" fmla="*/ 206 h 1400"/>
                  <a:gd name="T42" fmla="*/ 561 w 764"/>
                  <a:gd name="T43" fmla="*/ 212 h 1400"/>
                  <a:gd name="T44" fmla="*/ 602 w 764"/>
                  <a:gd name="T45" fmla="*/ 8 h 1400"/>
                  <a:gd name="T46" fmla="*/ 628 w 764"/>
                  <a:gd name="T47" fmla="*/ 0 h 1400"/>
                  <a:gd name="T48" fmla="*/ 639 w 764"/>
                  <a:gd name="T49" fmla="*/ 37 h 1400"/>
                  <a:gd name="T50" fmla="*/ 607 w 764"/>
                  <a:gd name="T51" fmla="*/ 258 h 1400"/>
                  <a:gd name="T52" fmla="*/ 618 w 764"/>
                  <a:gd name="T53" fmla="*/ 290 h 1400"/>
                  <a:gd name="T54" fmla="*/ 742 w 764"/>
                  <a:gd name="T55" fmla="*/ 258 h 1400"/>
                  <a:gd name="T56" fmla="*/ 764 w 764"/>
                  <a:gd name="T57" fmla="*/ 273 h 1400"/>
                  <a:gd name="T58" fmla="*/ 758 w 764"/>
                  <a:gd name="T59" fmla="*/ 312 h 1400"/>
                  <a:gd name="T60" fmla="*/ 591 w 764"/>
                  <a:gd name="T61" fmla="*/ 373 h 1400"/>
                  <a:gd name="T62" fmla="*/ 576 w 764"/>
                  <a:gd name="T63" fmla="*/ 403 h 1400"/>
                  <a:gd name="T64" fmla="*/ 561 w 764"/>
                  <a:gd name="T65" fmla="*/ 539 h 1400"/>
                  <a:gd name="T66" fmla="*/ 561 w 764"/>
                  <a:gd name="T67" fmla="*/ 737 h 1400"/>
                  <a:gd name="T68" fmla="*/ 565 w 764"/>
                  <a:gd name="T69" fmla="*/ 1025 h 1400"/>
                  <a:gd name="T70" fmla="*/ 561 w 764"/>
                  <a:gd name="T71" fmla="*/ 1291 h 1400"/>
                  <a:gd name="T72" fmla="*/ 550 w 764"/>
                  <a:gd name="T73" fmla="*/ 1411 h 1400"/>
                  <a:gd name="T74" fmla="*/ 467 w 764"/>
                  <a:gd name="T75" fmla="*/ 1601 h 1400"/>
                  <a:gd name="T76" fmla="*/ 374 w 764"/>
                  <a:gd name="T77" fmla="*/ 1799 h 1400"/>
                  <a:gd name="T78" fmla="*/ 274 w 764"/>
                  <a:gd name="T79" fmla="*/ 2011 h 1400"/>
                  <a:gd name="T80" fmla="*/ 191 w 764"/>
                  <a:gd name="T81" fmla="*/ 2215 h 1400"/>
                  <a:gd name="T82" fmla="*/ 134 w 764"/>
                  <a:gd name="T83" fmla="*/ 2330 h 1400"/>
                  <a:gd name="T84" fmla="*/ 51 w 764"/>
                  <a:gd name="T85" fmla="*/ 2360 h 1400"/>
                  <a:gd name="T86" fmla="*/ 15 w 764"/>
                  <a:gd name="T87" fmla="*/ 2262 h 14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4"/>
                  <a:gd name="T133" fmla="*/ 0 h 1400"/>
                  <a:gd name="T134" fmla="*/ 764 w 764"/>
                  <a:gd name="T135" fmla="*/ 1400 h 14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4" h="1400">
                    <a:moveTo>
                      <a:pt x="15" y="1342"/>
                    </a:moveTo>
                    <a:lnTo>
                      <a:pt x="0" y="1283"/>
                    </a:lnTo>
                    <a:lnTo>
                      <a:pt x="24" y="1238"/>
                    </a:lnTo>
                    <a:lnTo>
                      <a:pt x="88" y="1193"/>
                    </a:lnTo>
                    <a:lnTo>
                      <a:pt x="208" y="1108"/>
                    </a:lnTo>
                    <a:lnTo>
                      <a:pt x="353" y="978"/>
                    </a:lnTo>
                    <a:lnTo>
                      <a:pt x="431" y="861"/>
                    </a:lnTo>
                    <a:lnTo>
                      <a:pt x="467" y="797"/>
                    </a:lnTo>
                    <a:lnTo>
                      <a:pt x="504" y="625"/>
                    </a:lnTo>
                    <a:lnTo>
                      <a:pt x="497" y="387"/>
                    </a:lnTo>
                    <a:lnTo>
                      <a:pt x="482" y="270"/>
                    </a:lnTo>
                    <a:lnTo>
                      <a:pt x="473" y="225"/>
                    </a:lnTo>
                    <a:lnTo>
                      <a:pt x="326" y="162"/>
                    </a:lnTo>
                    <a:lnTo>
                      <a:pt x="322" y="139"/>
                    </a:lnTo>
                    <a:lnTo>
                      <a:pt x="337" y="126"/>
                    </a:lnTo>
                    <a:lnTo>
                      <a:pt x="473" y="162"/>
                    </a:lnTo>
                    <a:lnTo>
                      <a:pt x="504" y="153"/>
                    </a:lnTo>
                    <a:lnTo>
                      <a:pt x="420" y="18"/>
                    </a:lnTo>
                    <a:lnTo>
                      <a:pt x="431" y="0"/>
                    </a:lnTo>
                    <a:lnTo>
                      <a:pt x="462" y="5"/>
                    </a:lnTo>
                    <a:lnTo>
                      <a:pt x="539" y="122"/>
                    </a:lnTo>
                    <a:lnTo>
                      <a:pt x="561" y="126"/>
                    </a:lnTo>
                    <a:lnTo>
                      <a:pt x="602" y="5"/>
                    </a:lnTo>
                    <a:lnTo>
                      <a:pt x="628" y="0"/>
                    </a:lnTo>
                    <a:lnTo>
                      <a:pt x="639" y="22"/>
                    </a:lnTo>
                    <a:lnTo>
                      <a:pt x="607" y="153"/>
                    </a:lnTo>
                    <a:lnTo>
                      <a:pt x="618" y="172"/>
                    </a:lnTo>
                    <a:lnTo>
                      <a:pt x="742" y="153"/>
                    </a:lnTo>
                    <a:lnTo>
                      <a:pt x="764" y="162"/>
                    </a:lnTo>
                    <a:lnTo>
                      <a:pt x="758" y="185"/>
                    </a:lnTo>
                    <a:lnTo>
                      <a:pt x="591" y="221"/>
                    </a:lnTo>
                    <a:lnTo>
                      <a:pt x="576" y="239"/>
                    </a:lnTo>
                    <a:lnTo>
                      <a:pt x="561" y="320"/>
                    </a:lnTo>
                    <a:lnTo>
                      <a:pt x="561" y="437"/>
                    </a:lnTo>
                    <a:lnTo>
                      <a:pt x="565" y="608"/>
                    </a:lnTo>
                    <a:lnTo>
                      <a:pt x="561" y="766"/>
                    </a:lnTo>
                    <a:lnTo>
                      <a:pt x="550" y="837"/>
                    </a:lnTo>
                    <a:lnTo>
                      <a:pt x="467" y="950"/>
                    </a:lnTo>
                    <a:lnTo>
                      <a:pt x="374" y="1067"/>
                    </a:lnTo>
                    <a:lnTo>
                      <a:pt x="274" y="1193"/>
                    </a:lnTo>
                    <a:lnTo>
                      <a:pt x="191" y="1314"/>
                    </a:lnTo>
                    <a:lnTo>
                      <a:pt x="134" y="1382"/>
                    </a:lnTo>
                    <a:lnTo>
                      <a:pt x="51" y="1400"/>
                    </a:lnTo>
                    <a:lnTo>
                      <a:pt x="15" y="1342"/>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7" name="Freeform 8"/>
              <p:cNvSpPr>
                <a:spLocks/>
              </p:cNvSpPr>
              <p:nvPr/>
            </p:nvSpPr>
            <p:spPr bwMode="auto">
              <a:xfrm>
                <a:off x="3314" y="2262"/>
                <a:ext cx="795" cy="1147"/>
              </a:xfrm>
              <a:custGeom>
                <a:avLst/>
                <a:gdLst>
                  <a:gd name="T0" fmla="*/ 576 w 795"/>
                  <a:gd name="T1" fmla="*/ 112 h 1147"/>
                  <a:gd name="T2" fmla="*/ 659 w 795"/>
                  <a:gd name="T3" fmla="*/ 30 h 1147"/>
                  <a:gd name="T4" fmla="*/ 711 w 795"/>
                  <a:gd name="T5" fmla="*/ 0 h 1147"/>
                  <a:gd name="T6" fmla="*/ 753 w 795"/>
                  <a:gd name="T7" fmla="*/ 5 h 1147"/>
                  <a:gd name="T8" fmla="*/ 795 w 795"/>
                  <a:gd name="T9" fmla="*/ 30 h 1147"/>
                  <a:gd name="T10" fmla="*/ 795 w 795"/>
                  <a:gd name="T11" fmla="*/ 81 h 1147"/>
                  <a:gd name="T12" fmla="*/ 784 w 795"/>
                  <a:gd name="T13" fmla="*/ 152 h 1147"/>
                  <a:gd name="T14" fmla="*/ 753 w 795"/>
                  <a:gd name="T15" fmla="*/ 203 h 1147"/>
                  <a:gd name="T16" fmla="*/ 716 w 795"/>
                  <a:gd name="T17" fmla="*/ 224 h 1147"/>
                  <a:gd name="T18" fmla="*/ 637 w 795"/>
                  <a:gd name="T19" fmla="*/ 255 h 1147"/>
                  <a:gd name="T20" fmla="*/ 539 w 795"/>
                  <a:gd name="T21" fmla="*/ 327 h 1147"/>
                  <a:gd name="T22" fmla="*/ 436 w 795"/>
                  <a:gd name="T23" fmla="*/ 438 h 1147"/>
                  <a:gd name="T24" fmla="*/ 394 w 795"/>
                  <a:gd name="T25" fmla="*/ 529 h 1147"/>
                  <a:gd name="T26" fmla="*/ 337 w 795"/>
                  <a:gd name="T27" fmla="*/ 637 h 1147"/>
                  <a:gd name="T28" fmla="*/ 306 w 795"/>
                  <a:gd name="T29" fmla="*/ 718 h 1147"/>
                  <a:gd name="T30" fmla="*/ 265 w 795"/>
                  <a:gd name="T31" fmla="*/ 820 h 1147"/>
                  <a:gd name="T32" fmla="*/ 248 w 795"/>
                  <a:gd name="T33" fmla="*/ 897 h 1147"/>
                  <a:gd name="T34" fmla="*/ 265 w 795"/>
                  <a:gd name="T35" fmla="*/ 973 h 1147"/>
                  <a:gd name="T36" fmla="*/ 300 w 795"/>
                  <a:gd name="T37" fmla="*/ 1034 h 1147"/>
                  <a:gd name="T38" fmla="*/ 315 w 795"/>
                  <a:gd name="T39" fmla="*/ 1054 h 1147"/>
                  <a:gd name="T40" fmla="*/ 306 w 795"/>
                  <a:gd name="T41" fmla="*/ 1075 h 1147"/>
                  <a:gd name="T42" fmla="*/ 289 w 795"/>
                  <a:gd name="T43" fmla="*/ 1080 h 1147"/>
                  <a:gd name="T44" fmla="*/ 228 w 795"/>
                  <a:gd name="T45" fmla="*/ 978 h 1147"/>
                  <a:gd name="T46" fmla="*/ 212 w 795"/>
                  <a:gd name="T47" fmla="*/ 988 h 1147"/>
                  <a:gd name="T48" fmla="*/ 228 w 795"/>
                  <a:gd name="T49" fmla="*/ 1116 h 1147"/>
                  <a:gd name="T50" fmla="*/ 206 w 795"/>
                  <a:gd name="T51" fmla="*/ 1126 h 1147"/>
                  <a:gd name="T52" fmla="*/ 191 w 795"/>
                  <a:gd name="T53" fmla="*/ 1110 h 1147"/>
                  <a:gd name="T54" fmla="*/ 181 w 795"/>
                  <a:gd name="T55" fmla="*/ 988 h 1147"/>
                  <a:gd name="T56" fmla="*/ 160 w 795"/>
                  <a:gd name="T57" fmla="*/ 988 h 1147"/>
                  <a:gd name="T58" fmla="*/ 160 w 795"/>
                  <a:gd name="T59" fmla="*/ 1110 h 1147"/>
                  <a:gd name="T60" fmla="*/ 144 w 795"/>
                  <a:gd name="T61" fmla="*/ 1147 h 1147"/>
                  <a:gd name="T62" fmla="*/ 118 w 795"/>
                  <a:gd name="T63" fmla="*/ 1126 h 1147"/>
                  <a:gd name="T64" fmla="*/ 140 w 795"/>
                  <a:gd name="T65" fmla="*/ 937 h 1147"/>
                  <a:gd name="T66" fmla="*/ 129 w 795"/>
                  <a:gd name="T67" fmla="*/ 922 h 1147"/>
                  <a:gd name="T68" fmla="*/ 72 w 795"/>
                  <a:gd name="T69" fmla="*/ 932 h 1147"/>
                  <a:gd name="T70" fmla="*/ 9 w 795"/>
                  <a:gd name="T71" fmla="*/ 922 h 1147"/>
                  <a:gd name="T72" fmla="*/ 0 w 795"/>
                  <a:gd name="T73" fmla="*/ 892 h 1147"/>
                  <a:gd name="T74" fmla="*/ 46 w 795"/>
                  <a:gd name="T75" fmla="*/ 897 h 1147"/>
                  <a:gd name="T76" fmla="*/ 107 w 795"/>
                  <a:gd name="T77" fmla="*/ 892 h 1147"/>
                  <a:gd name="T78" fmla="*/ 171 w 795"/>
                  <a:gd name="T79" fmla="*/ 850 h 1147"/>
                  <a:gd name="T80" fmla="*/ 265 w 795"/>
                  <a:gd name="T81" fmla="*/ 667 h 1147"/>
                  <a:gd name="T82" fmla="*/ 322 w 795"/>
                  <a:gd name="T83" fmla="*/ 519 h 1147"/>
                  <a:gd name="T84" fmla="*/ 372 w 795"/>
                  <a:gd name="T85" fmla="*/ 412 h 1147"/>
                  <a:gd name="T86" fmla="*/ 436 w 795"/>
                  <a:gd name="T87" fmla="*/ 316 h 1147"/>
                  <a:gd name="T88" fmla="*/ 503 w 795"/>
                  <a:gd name="T89" fmla="*/ 213 h 1147"/>
                  <a:gd name="T90" fmla="*/ 545 w 795"/>
                  <a:gd name="T91" fmla="*/ 147 h 1147"/>
                  <a:gd name="T92" fmla="*/ 576 w 795"/>
                  <a:gd name="T93" fmla="*/ 112 h 1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5"/>
                  <a:gd name="T142" fmla="*/ 0 h 1147"/>
                  <a:gd name="T143" fmla="*/ 795 w 795"/>
                  <a:gd name="T144" fmla="*/ 1147 h 1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5" h="1147">
                    <a:moveTo>
                      <a:pt x="576" y="112"/>
                    </a:moveTo>
                    <a:lnTo>
                      <a:pt x="659" y="30"/>
                    </a:lnTo>
                    <a:lnTo>
                      <a:pt x="711" y="0"/>
                    </a:lnTo>
                    <a:lnTo>
                      <a:pt x="753" y="5"/>
                    </a:lnTo>
                    <a:lnTo>
                      <a:pt x="795" y="30"/>
                    </a:lnTo>
                    <a:lnTo>
                      <a:pt x="795" y="81"/>
                    </a:lnTo>
                    <a:lnTo>
                      <a:pt x="784" y="152"/>
                    </a:lnTo>
                    <a:lnTo>
                      <a:pt x="753" y="203"/>
                    </a:lnTo>
                    <a:lnTo>
                      <a:pt x="716" y="224"/>
                    </a:lnTo>
                    <a:lnTo>
                      <a:pt x="637" y="255"/>
                    </a:lnTo>
                    <a:lnTo>
                      <a:pt x="539" y="327"/>
                    </a:lnTo>
                    <a:lnTo>
                      <a:pt x="436" y="438"/>
                    </a:lnTo>
                    <a:lnTo>
                      <a:pt x="394" y="529"/>
                    </a:lnTo>
                    <a:lnTo>
                      <a:pt x="337" y="637"/>
                    </a:lnTo>
                    <a:lnTo>
                      <a:pt x="306" y="718"/>
                    </a:lnTo>
                    <a:lnTo>
                      <a:pt x="265" y="820"/>
                    </a:lnTo>
                    <a:lnTo>
                      <a:pt x="248" y="897"/>
                    </a:lnTo>
                    <a:lnTo>
                      <a:pt x="265" y="973"/>
                    </a:lnTo>
                    <a:lnTo>
                      <a:pt x="300" y="1034"/>
                    </a:lnTo>
                    <a:lnTo>
                      <a:pt x="315" y="1054"/>
                    </a:lnTo>
                    <a:lnTo>
                      <a:pt x="306" y="1075"/>
                    </a:lnTo>
                    <a:lnTo>
                      <a:pt x="289" y="1080"/>
                    </a:lnTo>
                    <a:lnTo>
                      <a:pt x="228" y="978"/>
                    </a:lnTo>
                    <a:lnTo>
                      <a:pt x="212" y="988"/>
                    </a:lnTo>
                    <a:lnTo>
                      <a:pt x="228" y="1116"/>
                    </a:lnTo>
                    <a:lnTo>
                      <a:pt x="206" y="1126"/>
                    </a:lnTo>
                    <a:lnTo>
                      <a:pt x="191" y="1110"/>
                    </a:lnTo>
                    <a:lnTo>
                      <a:pt x="181" y="988"/>
                    </a:lnTo>
                    <a:lnTo>
                      <a:pt x="160" y="988"/>
                    </a:lnTo>
                    <a:lnTo>
                      <a:pt x="160" y="1110"/>
                    </a:lnTo>
                    <a:lnTo>
                      <a:pt x="144" y="1147"/>
                    </a:lnTo>
                    <a:lnTo>
                      <a:pt x="118" y="1126"/>
                    </a:lnTo>
                    <a:lnTo>
                      <a:pt x="140" y="937"/>
                    </a:lnTo>
                    <a:lnTo>
                      <a:pt x="129" y="922"/>
                    </a:lnTo>
                    <a:lnTo>
                      <a:pt x="72" y="932"/>
                    </a:lnTo>
                    <a:lnTo>
                      <a:pt x="9" y="922"/>
                    </a:lnTo>
                    <a:lnTo>
                      <a:pt x="0" y="892"/>
                    </a:lnTo>
                    <a:lnTo>
                      <a:pt x="46" y="897"/>
                    </a:lnTo>
                    <a:lnTo>
                      <a:pt x="107" y="892"/>
                    </a:lnTo>
                    <a:lnTo>
                      <a:pt x="171" y="850"/>
                    </a:lnTo>
                    <a:lnTo>
                      <a:pt x="265" y="667"/>
                    </a:lnTo>
                    <a:lnTo>
                      <a:pt x="322" y="519"/>
                    </a:lnTo>
                    <a:lnTo>
                      <a:pt x="372" y="412"/>
                    </a:lnTo>
                    <a:lnTo>
                      <a:pt x="436" y="316"/>
                    </a:lnTo>
                    <a:lnTo>
                      <a:pt x="503" y="213"/>
                    </a:lnTo>
                    <a:lnTo>
                      <a:pt x="545" y="147"/>
                    </a:lnTo>
                    <a:lnTo>
                      <a:pt x="576" y="112"/>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grpSp>
      </p:grpSp>
      <p:sp>
        <p:nvSpPr>
          <p:cNvPr id="21507" name="AutoShape 9"/>
          <p:cNvSpPr>
            <a:spLocks noChangeArrowheads="1"/>
          </p:cNvSpPr>
          <p:nvPr/>
        </p:nvSpPr>
        <p:spPr bwMode="auto">
          <a:xfrm>
            <a:off x="304800" y="457200"/>
            <a:ext cx="5410200" cy="1200150"/>
          </a:xfrm>
          <a:prstGeom prst="wedgeRectCallout">
            <a:avLst>
              <a:gd name="adj1" fmla="val -53815"/>
              <a:gd name="adj2" fmla="val 75528"/>
            </a:avLst>
          </a:prstGeom>
          <a:solidFill>
            <a:schemeClr val="bg2"/>
          </a:solidFill>
          <a:ln w="9525">
            <a:solidFill>
              <a:schemeClr val="bg1"/>
            </a:solidFill>
            <a:miter lim="800000"/>
            <a:headEnd/>
            <a:tailEnd/>
          </a:ln>
        </p:spPr>
        <p:txBody>
          <a:bodyPr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solidFill>
                  <a:schemeClr val="tx2"/>
                </a:solidFill>
                <a:latin typeface="Times New Roman" pitchFamily="18" charset="0"/>
              </a:rPr>
              <a:t>Please feel free </a:t>
            </a:r>
          </a:p>
          <a:p>
            <a:pPr algn="ctr">
              <a:spcBef>
                <a:spcPct val="0"/>
              </a:spcBef>
            </a:pPr>
            <a:r>
              <a:rPr lang="en-US" altLang="en-US" sz="3600">
                <a:solidFill>
                  <a:schemeClr val="tx2"/>
                </a:solidFill>
                <a:latin typeface="Times New Roman" pitchFamily="18" charset="0"/>
              </a:rPr>
              <a:t>to ask questions!</a:t>
            </a:r>
            <a:endParaRPr lang="en-US" altLang="en-US" sz="2400">
              <a:solidFill>
                <a:schemeClr val="tx2"/>
              </a:solidFill>
              <a:latin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dirty="0"/>
              <a:t>Layers of Abstraction</a:t>
            </a:r>
          </a:p>
        </p:txBody>
      </p:sp>
      <p:sp>
        <p:nvSpPr>
          <p:cNvPr id="4" name="Rectangle 3"/>
          <p:cNvSpPr/>
          <p:nvPr/>
        </p:nvSpPr>
        <p:spPr>
          <a:xfrm>
            <a:off x="427799" y="666105"/>
            <a:ext cx="1858201" cy="954107"/>
          </a:xfrm>
          <a:prstGeom prst="rect">
            <a:avLst/>
          </a:prstGeom>
        </p:spPr>
        <p:txBody>
          <a:bodyPr wrap="none">
            <a:spAutoFit/>
          </a:bodyPr>
          <a:lstStyle/>
          <a:p>
            <a:pPr algn="ctr"/>
            <a:r>
              <a:rPr lang="en-CA" dirty="0">
                <a:solidFill>
                  <a:schemeClr val="tx2"/>
                </a:solidFill>
              </a:rPr>
              <a:t>Low level</a:t>
            </a:r>
          </a:p>
          <a:p>
            <a:pPr algn="ctr"/>
            <a:r>
              <a:rPr lang="en-CA" dirty="0">
                <a:solidFill>
                  <a:schemeClr val="tx2"/>
                </a:solidFill>
              </a:rPr>
              <a:t>instructions</a:t>
            </a:r>
          </a:p>
        </p:txBody>
      </p:sp>
      <p:sp>
        <p:nvSpPr>
          <p:cNvPr id="5" name="Rectangle 4"/>
          <p:cNvSpPr/>
          <p:nvPr/>
        </p:nvSpPr>
        <p:spPr>
          <a:xfrm>
            <a:off x="6149446"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6" descr="data:image/jpeg;base64,/9j/4AAQSkZJRgABAQAAAQABAAD/2wCEAAkGBxISEhUTExMVFRMTFhYXGBYVGRcYGBoZGBgXGhgVExYaHSgiHRolGxcVITEhJSkrLi4uGh8zODMsNygtLisBCgoKDg0OGxAQGi0lICUrLS0tLS0tLS0tLS0tLS0tLS0tLS0tNS0tKy0tLS0vLS0tLS0tLS0tLS0tLS0tLS0tLf/AABEIAMIBBAMBIgACEQEDEQH/xAAcAAEAAwEBAQEBAAAAAAAAAAAABQYHBAMCAQj/xAA9EAABAwIDBQUGBQIFBQAAAAABAAIRAwQFEiEGMUFRYRMicYGRBzJCobHBI1JictEUghUkU6LhNJKy8PH/xAAZAQEAAwEBAAAAAAAAAAAAAAAAAQIDBAX/xAAqEQEBAAICAQIFAwUBAAAAAAAAAQIRAyExEkEEIlFhcRMysRSBoeHwBf/aAAwDAQACEQMRAD8A3FERAREQEREBERARfkr9QEREBERAREQEREBERAREQEREBERAREQEREBERAREQEREHy+YMb408VC1WXzNQ+nUH5S2PIEKcREyojD8ca9/ZVGmlV4Ndud+x3FS64sTwynXbleNd4I0IPAg8CuGwvX0XihcGZ0p1eDv0v5O+qhOt+E2iIpVQ202Eur081JxZXp96m4GNfynoV57IY9/V0jnGWtSOSoziCOMcj/KnVSMaH9DiFO6BDaFz+HV/d+Y/I+RULzuaXdERSoIiICIiAiIgIiICIiAiIgIiICIiAiIgIiICIiAiIgIiIC576zZVYWPEg/LqF0IghcOvH0ni3rEn/TqH4h+Vx/MPmppcuJWDKzCx3HcRoQeBB4Fc2GXTwexre+33X8Kg5/u5hR4WvfaTUZtJhQurepS0zOEtJEw4bj9vNSaKUS6V7YfFDXtg15mrRJp1PFu4nyj0KsKql2w2d8K0xb3cMeANG1fhefHdPUq1qItnO9z3ERFKgiIgIiICIiAiIgIiICIiAiIgIiICIiAiIgIiICIiAiIgLkxCxbWbBkEGWuGhaRuIK60Ql0hsOxtpqm2q92u0aToKg/Mz+FMqNxnB6dw0Zu7UYZZUbo5juBafsvrCLt7gWVQBWpwHxudyqN/S75GQoi11e49sTsW16T6T/deIkbxyI6g6qO2TxE1aTmOfnqUHupuf+aCcr/MfRe20+Kf01u+pPe91viePkJPko/YPDnUrc1HiH3DzUg7w0+4D1jXzT3TP2drKiIpUEREBERAREQEREBERAREQEREBERAREQEREBERAREQEREBERAXBiIyOZVHwuDHdWPMR5OLT6rvVF2u28tWU306bu1fI1Z7ghwOr+O7hKi3UX48MsrqRJY7QF1eUbZ2tOkw16g4HvANYfE/KVZTVaNJE8pCwetiVe7Na4fUqU6lUtDGszMa9ggBrY3gCT8/GasdmHVWg1XkuiN7iR5k+Sp643vBdS2thRZRs7ftzFlp2jgw5TUNYtDiNCWsgyJ5gSrxhuP97s63ddoA7TWZiY01g6jlqAr7YXDXhPoiKVBERAREQEREBERAREQEREBERAREQEREBERAREQEREBfhK5sUv2W9J9aoYZTbJP0A6kwPNY/tFtlcXDHAvyMqT+G3LlDRENcYkkk6mY03Kmecxjo+H+Gz5stYrD7T8brEst6FRvZVG98sMl5kg0yWzlERpGsrOLjDqjQe2o1WsG9wESOQkQNYE67/XpZhlUDtYcwRMzldrIlgGvnAUXf4U8Oz5szgRAcSSTO4lw46+qylmfl3+j9D5cbv6u7Da/eDjw4a6DkPNWi22uFJvuz0VQw+2eNXCCeB3rrdYkrnu8cnb6ePlwlrpo17JlU1WC4p5jLqbKgFOTvjTNE8J0Vlr7S0atDIGlhG6dd3VVg4cAN7fNcd7LBvnktP1cq58vhuPXTcNisUNxaMe46tLmE/tOk+UKQdi9AGM4J6An6BYbguK1G020c7sgJdk3STvPXgrbbYiHAGSI4DSDCm/EyXTmy/8APyk9VvlptC6Y/wB1wP19F7Kg0LvQGfMaGPFSeGbTQYqaiYnktJz471XNl8JnJuLWi+WPBAIMg6gr6W7lERQ212Li1talX4oys/e7Qem/yRMm+n4zam0NV1HtQHtOUyDEjeA7cpkGdyxfALplpa17yoA6oT2VFrtZqOElxHEAan/lc+zGI3NB4ui52RxbnkGC0ne47vAdDuhZ+qzy6bwS/tvj+W4ovK1rioxr27nCf+F6rRyiIiAiIgIiICIiAiIgIiICIiCE2uwR15b9i14ZL2OJIJBDTMEAjofJceHbDWtLKXA1Hs3OdH+0cFZ0VbjLd1pjy544+mXpG/4FbzPZg+JPHfxVMxzYstdmpSZMCAC6NNHDTcSdBwk8IWiooy45U4c2WPuzW22RdRBFR2akSIzMc4MO4NG50GRqAeE8zIUNiGEmHscAdRBBHQifqFeXNBEHUHgvmkyABMxpPHpKj9OL/wBTnrqqxbbFUgRmIjk1u/8AuKhNutgRWLKlszUaPpgxI/MJO9WHaHF7lv8A0tHtGsJD3xm1G9rQDrHEqsn2hVZax7MjwQX5W6xJGgdpOnFRvCdNMcebLWW/8oa5whlKmO1boO646hzDwP8AIXBQrZXlkzBgHg4cCFKYxtfTrnK9gGYQXbp5ZokSPJVR9N/axSa5+Qj3RrB3Hw3dFx8nD7x6vw/P6tzNcRWLW+K5bW61cdS0kwY/94qPxW4qtYM7SwkQMwgnqOa9dm8QytymYJ0PDXj6ysPTbe3RMZMLZ20TY3Eh/TVC8wyi46nWGxOnPWVYrO8ZVbmYZG4yCCNJ1B6ELMMdvHW1F0OAZVLTkaN5b1/dBVn2TxPK1zX7yQZ4+60H6L0ePPUkrw/iOKXK5Yresr9r2Jl1WlbtOjBncP1O0b8gfVakxwIkagrBdq7/ALS6ubg7g4hk8Y7rI6aArXK9MODHeX4QmJXDqr6dAHu0+6BwzOIL3euk8mhbdgeBsfh5pEQK7D5AiGEeUHzWGbOU2uqhz5y5gCeME94gc4n1WwO9oLAAKNA5RAGZ0QBoO6OHmnhfk3ZqPb2Z4sX0Oxfo+kTTIP5maR6D5FXZY1gOJkYhXEZO3/FaBwf72nqVpmH7TW1R3ZmqxlXSabiA7XkDvUY32U5ce9plERXYiIiAiIgIiICIiAiIgIiICIiAiIgKG2vxkWdrUrfEBlYOb3aN/nyUysq9rF66vc0LJnAtc4D87zlaPISfNRavx4+rLS6bAU3CwoF5Jc8OeSd5L3OdJ9VmVhbvxG+v3Uj3pL6ev+m8NaAeBLVquN1xZ2FRzdOxoEN8Q3K35wqD7DrYzc1Duim0dSS4k/IKLjuaa4Z3G3OKhilnnkxkqA5ajTpBmA+OGuh6+K4MMxB9F5Y8lp90O4gcvBbLtnsn2816AHbAHM3hUbxB/VCybFLLN+G+Q8e6XaEjcWvn4m7o/kLH02fLk65yY5azx/7/AEmbm9dcUG0nkEtJyuPCdPpuURhdbKQuezqV2U3syk5PxM3EBu/y3HwBUptDgb7aoXDWi5jKrXTua/4T1BkenNc94sno8PNhOvG3DtHipqVqNLe1kOPmZ+wV2tr5tNlPNTc7tPy75OseKy/DPxKrqh3D/wCBaPhN12jQ3jGg5+BWvJ8sk93Lxz13LP22vWHXZZYvqSe6KhE7xyB81h20Vz3WUpkAl3XWABPkT5rSsXxfLhdQA941+yPSe/8A+MLJTNWp4mB4blpjd6/Dn9HpmV+t/gdWFNrGjee8fNSWHYkBH3UNjVQZ/CR6KMFyQtpNxz5XVXjEbsU69C4b8JAd4TOvkSpbFdkjXrvrtee+5pAI0gtBlpHJZ9/iRc0NJnWfQLVdncc/ydJ51Amm7mCPdPoqXeKesokNn8Yr2YFNznVaY4PMkftd9lfsLxOncNzMPiDvCozWMqjukSvGhTq0H52Egj6deirM7FcsJWmIovA8YbcN4Co33m/cdFKLWXbns1dUREUoEREBERAREQEREBERAREQfjnAAk7hqVj+xjTfYtUuTq1jnVfId2mPSPRaRthXLLKuW7ywtEfq7v3UR7OcGFtTqS0hzy3eIMRp85VLl80jfjmuPLL+zj9st7ksRTG+tVY3ybLj8w1dPsow40rEOIg1Xud5CGj6FRXtbtqlWpZsYxzxmqGACZPcACvWBsDbek1ogNY0QdDIEGRzmVbfelbNcc+7uUNjuzVtdNPas1OudujgRxnmpledw6GnwUs5bL0zWw2INSo7JVPZiWvLxJcIj4Y4T/K5fbSwUqNuxo0y5Z6MADR8ytNw23yM8dVQ/axa/wBTVsrVo7z6hJPIGG/yfJVmMnbecmWWUjONm8JdVFOk33qrt/KdGz0kgr5u61WjWdSzAdm8t4kaGN8rYsF2KbQqB+f3ZiJ/KQNOkz5BZztNsxWt3Fr2kiZFSO67rPA9FjnLvdjt4OXHvGZI+7pVzJc4OaS0kjdMd0+hMLhtKDabO1O/LAHUqWti80+zylxIDNNeOnmNY8eit2D+zk1WTXL6Y+FmmboXHgOn0UYb2vzZYzGb6YldZnv6kn5lLyxLOoVvx3BnUrhzHtAj3XRvHUDiN2i+aOEOqkN0jeSNRHXkuj1acNx34UcmCOi0HZAuqUK9vrL2Z6Z/WzXTxAVQxTCzTqOLRLJ0PTqp3ZS5BuKVOoIYQ2dTMncfmNEz8bOPXipTZvHnAgSdPHf4LUbAMr0C4PABG8EEjTesDxIvovqUtzw5wcfAlXL2f3vYRmdmz/Drp9plUyxnkl3ErgVtcWF2awfnaSWvBJOZkjfyPFbFbV21Gh7TLXCQVn+JUswzDUHX5KX2CvTD6JPu95vgd/8APmoxyu9VTkxmtrciItWAiIgIiICIiAiIgIiICIiCv4hQddXPZExQoZHPH53nVrT0AAPmp4N1noPuonA+9UuX8HVso/saG/VTCrj9WnJ18qh021bnG3ZiRRsqYyN4Fz2jXxJJ8mhXqmyBHUn1M/dVvChGJXXVjCfIM/kqzJO08vWp9oLiv3SWMHxGT4Bdqj7V2etUdwZDB47yrKY/V3gKFYxta9eSARbMa0HlUecxI8Ghvqpmo8NBcdAASfAb1EbKMJomqfeuHvqnwce6P+0BRU49S1Mr8c0HQ6hfqKVHPSsKTTmbSY08w1oPqAuhERO9qJ7SMANRnasGrZOnA/wVmOG34YXZxBAjzOkL+iHNBEESDwKou2Hs5o3Lc1D8KsJIHwu6HkeqjTTHPTOqlKi8avAJ4Q4/ZfFHDqYDqrSSWgbmxqIgAnyUTdNr2tQ0qzCHNJGo+imrHEqZYGHjqSOB4D0Vcp101xy7RW2Nj/mDXaO7XYyp5wA4eo+a5MOzgzuA113K707RlagAZPZPgRvyv1Ez1kKMxrC2VIZT7rGnvHi7mJ5KJl1pNx7WLZms+vQce1YWsnQEzpwXZsBfmpeOaWvaQ12/cQqxs6wWz4box28DWd8Aq97HUs1yXiIDXfYfdVmtmXheURFs5BERAREQEREBERARF5XFQgd0S47h/KD1XjdXAptLj5DmTuA6krmq3lRgGakXE6Ds4PrMQvOhavqOZVrd3JJZSGoaToHOPF0T0EqFpPq9MDtnU6LQ4Q8kud+5xJK71+EqB2qxw0aRbQipcVO7TY0yRzqED4W708Q7zy/Ln2empeXVdsGlmNIO/UzJMdOE9FZ1FbPYO20t20WkmJJJ3lztSV0utHH4yFE6WzsyyfV9c5WnLBeRoOq88HtjTpgO95xLneJXrSsmgg7yOJXSpVt61EHthcltv2bT367m0m/3mHf7ZUxb0gxrWjc0ADwAhRYFK5rzE/0rtD+s748AphRO+1susZiIiKzMREQEREETjuzlteNitTkwQHDRw8Csf2o9mdzaEvtia1Lw77f3NG/xHyW7Ii0ysYRsXdOeX0XyHFpaQdIOpb8x8192NVhJDpAbIPiNI3b5WyYphFKuNWgPEFtQAZgRyP2VTq7HW3aEVS+lVeSRUY7uVD1a6QHcx81jZZfy68c8cp94q9oabiAGO13a68uWq0rZuwZRp5gRLgJ1Bjp4rk2f2UbbuzvcHuHu6QB+ojmp82rJnKJ5wrY4+9Y8mc8R6MeDuMr6X4Ghfq0YCIiAiIgIiICIiAiIgIiIOTELBtYNDpytcHZeDoI0dzG/TqlHDKLH9o2kxr4y5mgAxy0XWijUT6rrQiIpQ864cRDSATxPDyXFUo3EZA9kEe+Qcw6Bu7zUiijSZdPKhQawQ0Rz6nmV6oilAiIgIiICIiAiIgLyubZlQQ9ocJmCJ15r1RCXSOOGvaT2VZzAfhMPA/bm1HquihbFpnO4njJkeXJdKJpNytEREQIiICIiAiIgIiICIiAiIgIiICIiAiIgIiICIiAiIgIiICIiAiIgIiICIiAiIg//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8" descr="data:image/jpeg;base64,/9j/4AAQSkZJRgABAQAAAQABAAD/2wCEAAkGBxISEhUTExMVFRMTFhYXGBYVGRcYGBoZGBgXGhgVExYaHSgiHRolGxcVITEhJSkrLi4uGh8zODMsNygtLisBCgoKDg0OGxAQGi0lICUrLS0tLS0tLS0tLS0tLS0tLS0tLS0tNS0tKy0tLS0vLS0tLS0tLS0tLS0tLS0tLS0tLf/AABEIAMIBBAMBIgACEQEDEQH/xAAcAAEAAwEBAQEBAAAAAAAAAAAABQYHBAMCAQj/xAA9EAABAwIDBQUGBQIFBQAAAAABAAIRAwQFEiEGMUFRYRMicYGRBzJCobHBI1JictEUghUkU6LhNJKy8PH/xAAZAQEAAwEBAAAAAAAAAAAAAAAAAQIDBAX/xAAqEQEBAAICAQIFAwUBAAAAAAAAAQIRAyExEkEEIlFhcRMysRSBoeHwBf/aAAwDAQACEQMRAD8A3FERAREQEREBERARfkr9QEREBERAREQEREBERAREQEREBERAREQEREBERAREQEREHy+YMb408VC1WXzNQ+nUH5S2PIEKcREyojD8ca9/ZVGmlV4Ndud+x3FS64sTwynXbleNd4I0IPAg8CuGwvX0XihcGZ0p1eDv0v5O+qhOt+E2iIpVQ202Eur081JxZXp96m4GNfynoV57IY9/V0jnGWtSOSoziCOMcj/KnVSMaH9DiFO6BDaFz+HV/d+Y/I+RULzuaXdERSoIiICIiAiIgIiICIiAiIgIiICIiAiIgIiICIiAiIgIiIC576zZVYWPEg/LqF0IghcOvH0ni3rEn/TqH4h+Vx/MPmppcuJWDKzCx3HcRoQeBB4Fc2GXTwexre+33X8Kg5/u5hR4WvfaTUZtJhQurepS0zOEtJEw4bj9vNSaKUS6V7YfFDXtg15mrRJp1PFu4nyj0KsKql2w2d8K0xb3cMeANG1fhefHdPUq1qItnO9z3ERFKgiIgIiICIiAiIgIiICIiAiIgIiICIiAiIgIiICIiAiIgLkxCxbWbBkEGWuGhaRuIK60Ql0hsOxtpqm2q92u0aToKg/Mz+FMqNxnB6dw0Zu7UYZZUbo5juBafsvrCLt7gWVQBWpwHxudyqN/S75GQoi11e49sTsW16T6T/deIkbxyI6g6qO2TxE1aTmOfnqUHupuf+aCcr/MfRe20+Kf01u+pPe91viePkJPko/YPDnUrc1HiH3DzUg7w0+4D1jXzT3TP2drKiIpUEREBERAREQEREBERAREQEREBERAREQEREBERAREQEREBERAXBiIyOZVHwuDHdWPMR5OLT6rvVF2u28tWU306bu1fI1Z7ghwOr+O7hKi3UX48MsrqRJY7QF1eUbZ2tOkw16g4HvANYfE/KVZTVaNJE8pCwetiVe7Na4fUqU6lUtDGszMa9ggBrY3gCT8/GasdmHVWg1XkuiN7iR5k+Sp643vBdS2thRZRs7ftzFlp2jgw5TUNYtDiNCWsgyJ5gSrxhuP97s63ddoA7TWZiY01g6jlqAr7YXDXhPoiKVBERAREQEREBERAREQEREBERAREQEREBERAREQEREBfhK5sUv2W9J9aoYZTbJP0A6kwPNY/tFtlcXDHAvyMqT+G3LlDRENcYkkk6mY03Kmecxjo+H+Gz5stYrD7T8brEst6FRvZVG98sMl5kg0yWzlERpGsrOLjDqjQe2o1WsG9wESOQkQNYE67/XpZhlUDtYcwRMzldrIlgGvnAUXf4U8Oz5szgRAcSSTO4lw46+qylmfl3+j9D5cbv6u7Da/eDjw4a6DkPNWi22uFJvuz0VQw+2eNXCCeB3rrdYkrnu8cnb6ePlwlrpo17JlU1WC4p5jLqbKgFOTvjTNE8J0Vlr7S0atDIGlhG6dd3VVg4cAN7fNcd7LBvnktP1cq58vhuPXTcNisUNxaMe46tLmE/tOk+UKQdi9AGM4J6An6BYbguK1G020c7sgJdk3STvPXgrbbYiHAGSI4DSDCm/EyXTmy/8APyk9VvlptC6Y/wB1wP19F7Kg0LvQGfMaGPFSeGbTQYqaiYnktJz471XNl8JnJuLWi+WPBAIMg6gr6W7lERQ212Li1talX4oys/e7Qem/yRMm+n4zam0NV1HtQHtOUyDEjeA7cpkGdyxfALplpa17yoA6oT2VFrtZqOElxHEAan/lc+zGI3NB4ui52RxbnkGC0ne47vAdDuhZ+qzy6bwS/tvj+W4ovK1rioxr27nCf+F6rRyiIiAiIgIiICIiAiIgIiICIiCE2uwR15b9i14ZL2OJIJBDTMEAjofJceHbDWtLKXA1Hs3OdH+0cFZ0VbjLd1pjy544+mXpG/4FbzPZg+JPHfxVMxzYstdmpSZMCAC6NNHDTcSdBwk8IWiooy45U4c2WPuzW22RdRBFR2akSIzMc4MO4NG50GRqAeE8zIUNiGEmHscAdRBBHQifqFeXNBEHUHgvmkyABMxpPHpKj9OL/wBTnrqqxbbFUgRmIjk1u/8AuKhNutgRWLKlszUaPpgxI/MJO9WHaHF7lv8A0tHtGsJD3xm1G9rQDrHEqsn2hVZax7MjwQX5W6xJGgdpOnFRvCdNMcebLWW/8oa5whlKmO1boO646hzDwP8AIXBQrZXlkzBgHg4cCFKYxtfTrnK9gGYQXbp5ZokSPJVR9N/axSa5+Qj3RrB3Hw3dFx8nD7x6vw/P6tzNcRWLW+K5bW61cdS0kwY/94qPxW4qtYM7SwkQMwgnqOa9dm8QytymYJ0PDXj6ysPTbe3RMZMLZ20TY3Eh/TVC8wyi46nWGxOnPWVYrO8ZVbmYZG4yCCNJ1B6ELMMdvHW1F0OAZVLTkaN5b1/dBVn2TxPK1zX7yQZ4+60H6L0ePPUkrw/iOKXK5Yresr9r2Jl1WlbtOjBncP1O0b8gfVakxwIkagrBdq7/ALS6ubg7g4hk8Y7rI6aArXK9MODHeX4QmJXDqr6dAHu0+6BwzOIL3euk8mhbdgeBsfh5pEQK7D5AiGEeUHzWGbOU2uqhz5y5gCeME94gc4n1WwO9oLAAKNA5RAGZ0QBoO6OHmnhfk3ZqPb2Z4sX0Oxfo+kTTIP5maR6D5FXZY1gOJkYhXEZO3/FaBwf72nqVpmH7TW1R3ZmqxlXSabiA7XkDvUY32U5ce9plERXYiIiAiIgIiICIiAiIgIiICIiAiIgKG2vxkWdrUrfEBlYOb3aN/nyUysq9rF66vc0LJnAtc4D87zlaPISfNRavx4+rLS6bAU3CwoF5Jc8OeSd5L3OdJ9VmVhbvxG+v3Uj3pL6ev+m8NaAeBLVquN1xZ2FRzdOxoEN8Q3K35wqD7DrYzc1Duim0dSS4k/IKLjuaa4Z3G3OKhilnnkxkqA5ajTpBmA+OGuh6+K4MMxB9F5Y8lp90O4gcvBbLtnsn2816AHbAHM3hUbxB/VCybFLLN+G+Q8e6XaEjcWvn4m7o/kLH02fLk65yY5azx/7/AEmbm9dcUG0nkEtJyuPCdPpuURhdbKQuezqV2U3syk5PxM3EBu/y3HwBUptDgb7aoXDWi5jKrXTua/4T1BkenNc94sno8PNhOvG3DtHipqVqNLe1kOPmZ+wV2tr5tNlPNTc7tPy75OseKy/DPxKrqh3D/wCBaPhN12jQ3jGg5+BWvJ8sk93Lxz13LP22vWHXZZYvqSe6KhE7xyB81h20Vz3WUpkAl3XWABPkT5rSsXxfLhdQA941+yPSe/8A+MLJTNWp4mB4blpjd6/Dn9HpmV+t/gdWFNrGjee8fNSWHYkBH3UNjVQZ/CR6KMFyQtpNxz5XVXjEbsU69C4b8JAd4TOvkSpbFdkjXrvrtee+5pAI0gtBlpHJZ9/iRc0NJnWfQLVdncc/ydJ51Amm7mCPdPoqXeKesokNn8Yr2YFNznVaY4PMkftd9lfsLxOncNzMPiDvCozWMqjukSvGhTq0H52Egj6deirM7FcsJWmIovA8YbcN4Co33m/cdFKLWXbns1dUREUoEREBERAREQEREBERAREQfjnAAk7hqVj+xjTfYtUuTq1jnVfId2mPSPRaRthXLLKuW7ywtEfq7v3UR7OcGFtTqS0hzy3eIMRp85VLl80jfjmuPLL+zj9st7ksRTG+tVY3ybLj8w1dPsow40rEOIg1Xud5CGj6FRXtbtqlWpZsYxzxmqGACZPcACvWBsDbek1ogNY0QdDIEGRzmVbfelbNcc+7uUNjuzVtdNPas1OudujgRxnmpledw6GnwUs5bL0zWw2INSo7JVPZiWvLxJcIj4Y4T/K5fbSwUqNuxo0y5Z6MADR8ytNw23yM8dVQ/axa/wBTVsrVo7z6hJPIGG/yfJVmMnbecmWWUjONm8JdVFOk33qrt/KdGz0kgr5u61WjWdSzAdm8t4kaGN8rYsF2KbQqB+f3ZiJ/KQNOkz5BZztNsxWt3Fr2kiZFSO67rPA9FjnLvdjt4OXHvGZI+7pVzJc4OaS0kjdMd0+hMLhtKDabO1O/LAHUqWti80+zylxIDNNeOnmNY8eit2D+zk1WTXL6Y+FmmboXHgOn0UYb2vzZYzGb6YldZnv6kn5lLyxLOoVvx3BnUrhzHtAj3XRvHUDiN2i+aOEOqkN0jeSNRHXkuj1acNx34UcmCOi0HZAuqUK9vrL2Z6Z/WzXTxAVQxTCzTqOLRLJ0PTqp3ZS5BuKVOoIYQ2dTMncfmNEz8bOPXipTZvHnAgSdPHf4LUbAMr0C4PABG8EEjTesDxIvovqUtzw5wcfAlXL2f3vYRmdmz/Drp9plUyxnkl3ErgVtcWF2awfnaSWvBJOZkjfyPFbFbV21Gh7TLXCQVn+JUswzDUHX5KX2CvTD6JPu95vgd/8APmoxyu9VTkxmtrciItWAiIgIiICIiAiIgIiICIiCv4hQddXPZExQoZHPH53nVrT0AAPmp4N1noPuonA+9UuX8HVso/saG/VTCrj9WnJ18qh021bnG3ZiRRsqYyN4Fz2jXxJJ8mhXqmyBHUn1M/dVvChGJXXVjCfIM/kqzJO08vWp9oLiv3SWMHxGT4Bdqj7V2etUdwZDB47yrKY/V3gKFYxta9eSARbMa0HlUecxI8Ghvqpmo8NBcdAASfAb1EbKMJomqfeuHvqnwce6P+0BRU49S1Mr8c0HQ6hfqKVHPSsKTTmbSY08w1oPqAuhERO9qJ7SMANRnasGrZOnA/wVmOG34YXZxBAjzOkL+iHNBEESDwKou2Hs5o3Lc1D8KsJIHwu6HkeqjTTHPTOqlKi8avAJ4Q4/ZfFHDqYDqrSSWgbmxqIgAnyUTdNr2tQ0qzCHNJGo+imrHEqZYGHjqSOB4D0Vcp101xy7RW2Nj/mDXaO7XYyp5wA4eo+a5MOzgzuA113K707RlagAZPZPgRvyv1Ez1kKMxrC2VIZT7rGnvHi7mJ5KJl1pNx7WLZms+vQce1YWsnQEzpwXZsBfmpeOaWvaQ12/cQqxs6wWz4box28DWd8Aq97HUs1yXiIDXfYfdVmtmXheURFs5BERAREQEREBERARF5XFQgd0S47h/KD1XjdXAptLj5DmTuA6krmq3lRgGakXE6Ds4PrMQvOhavqOZVrd3JJZSGoaToHOPF0T0EqFpPq9MDtnU6LQ4Q8kud+5xJK71+EqB2qxw0aRbQipcVO7TY0yRzqED4W708Q7zy/Ln2empeXVdsGlmNIO/UzJMdOE9FZ1FbPYO20t20WkmJJJ3lztSV0utHH4yFE6WzsyyfV9c5WnLBeRoOq88HtjTpgO95xLneJXrSsmgg7yOJXSpVt61EHthcltv2bT367m0m/3mHf7ZUxb0gxrWjc0ADwAhRYFK5rzE/0rtD+s748AphRO+1susZiIiKzMREQEREETjuzlteNitTkwQHDRw8Csf2o9mdzaEvtia1Lw77f3NG/xHyW7Ii0ysYRsXdOeX0XyHFpaQdIOpb8x8192NVhJDpAbIPiNI3b5WyYphFKuNWgPEFtQAZgRyP2VTq7HW3aEVS+lVeSRUY7uVD1a6QHcx81jZZfy68c8cp94q9oabiAGO13a68uWq0rZuwZRp5gRLgJ1Bjp4rk2f2UbbuzvcHuHu6QB+ojmp82rJnKJ5wrY4+9Y8mc8R6MeDuMr6X4Ghfq0YCIiAiIgIiICIiAiIgIiIOTELBtYNDpytcHZeDoI0dzG/TqlHDKLH9o2kxr4y5mgAxy0XWijUT6rrQiIpQ864cRDSATxPDyXFUo3EZA9kEe+Qcw6Bu7zUiijSZdPKhQawQ0Rz6nmV6oilAiIgIiICIiAiIgLyubZlQQ9ocJmCJ15r1RCXSOOGvaT2VZzAfhMPA/bm1HquihbFpnO4njJkeXJdKJpNytEREQIiICIiAiIgIiICIiAiIgIiICIiAiIgIiICIiAiIgIiICIiAiIgIiICIiAiIg//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4282" name="Picture 10" descr="http://www.domyownpestcontrol.com/images/content/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620212"/>
            <a:ext cx="240887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https://s3-eu-west-1.amazonaws.com/static.nextnature.net/app/uploads/2013/07/ant-bridge_2302146k-64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29000"/>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038600"/>
            <a:ext cx="266400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743200" y="6115050"/>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Emergent Intelligence</a:t>
            </a:r>
          </a:p>
        </p:txBody>
      </p:sp>
      <p:pic>
        <p:nvPicPr>
          <p:cNvPr id="14" name="Picture 8" descr="https://resources.inbenta.com/finger%20me%20A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0386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282"/>
                                        </p:tgtEl>
                                        <p:attrNameLst>
                                          <p:attrName>style.visibility</p:attrName>
                                        </p:attrNameLst>
                                      </p:cBhvr>
                                      <p:to>
                                        <p:strVal val="visible"/>
                                      </p:to>
                                    </p:set>
                                    <p:anim calcmode="lin" valueType="num">
                                      <p:cBhvr additive="base">
                                        <p:cTn id="7" dur="500" fill="hold"/>
                                        <p:tgtEl>
                                          <p:spTgt spid="54282"/>
                                        </p:tgtEl>
                                        <p:attrNameLst>
                                          <p:attrName>ppt_x</p:attrName>
                                        </p:attrNameLst>
                                      </p:cBhvr>
                                      <p:tavLst>
                                        <p:tav tm="0">
                                          <p:val>
                                            <p:strVal val="0-#ppt_w/2"/>
                                          </p:val>
                                        </p:tav>
                                        <p:tav tm="100000">
                                          <p:val>
                                            <p:strVal val="#ppt_x"/>
                                          </p:val>
                                        </p:tav>
                                      </p:tavLst>
                                    </p:anim>
                                    <p:anim calcmode="lin" valueType="num">
                                      <p:cBhvr additive="base">
                                        <p:cTn id="8" dur="500" fill="hold"/>
                                        <p:tgtEl>
                                          <p:spTgt spid="542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4284"/>
                                        </p:tgtEl>
                                        <p:attrNameLst>
                                          <p:attrName>style.visibility</p:attrName>
                                        </p:attrNameLst>
                                      </p:cBhvr>
                                      <p:to>
                                        <p:strVal val="visible"/>
                                      </p:to>
                                    </p:set>
                                    <p:anim calcmode="lin" valueType="num">
                                      <p:cBhvr additive="base">
                                        <p:cTn id="19" dur="500" fill="hold"/>
                                        <p:tgtEl>
                                          <p:spTgt spid="54284"/>
                                        </p:tgtEl>
                                        <p:attrNameLst>
                                          <p:attrName>ppt_x</p:attrName>
                                        </p:attrNameLst>
                                      </p:cBhvr>
                                      <p:tavLst>
                                        <p:tav tm="0">
                                          <p:val>
                                            <p:strVal val="1+#ppt_w/2"/>
                                          </p:val>
                                        </p:tav>
                                        <p:tav tm="100000">
                                          <p:val>
                                            <p:strVal val="#ppt_x"/>
                                          </p:val>
                                        </p:tav>
                                      </p:tavLst>
                                    </p:anim>
                                    <p:anim calcmode="lin" valueType="num">
                                      <p:cBhvr additive="base">
                                        <p:cTn id="20" dur="500" fill="hold"/>
                                        <p:tgtEl>
                                          <p:spTgt spid="542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b="0" dirty="0">
                <a:effectLst/>
              </a:rPr>
              <a:t>Layers of Abstraction</a:t>
            </a:r>
          </a:p>
        </p:txBody>
      </p:sp>
      <p:sp>
        <p:nvSpPr>
          <p:cNvPr id="4" name="Rectangle 3"/>
          <p:cNvSpPr/>
          <p:nvPr/>
        </p:nvSpPr>
        <p:spPr>
          <a:xfrm>
            <a:off x="427799" y="666105"/>
            <a:ext cx="1858201" cy="954107"/>
          </a:xfrm>
          <a:prstGeom prst="rect">
            <a:avLst/>
          </a:prstGeom>
        </p:spPr>
        <p:txBody>
          <a:bodyPr wrap="none">
            <a:spAutoFit/>
          </a:bodyPr>
          <a:lstStyle/>
          <a:p>
            <a:pPr algn="ctr"/>
            <a:r>
              <a:rPr lang="en-CA" dirty="0">
                <a:solidFill>
                  <a:schemeClr val="tx2"/>
                </a:solidFill>
              </a:rPr>
              <a:t>Low level</a:t>
            </a:r>
          </a:p>
          <a:p>
            <a:pPr algn="ctr"/>
            <a:r>
              <a:rPr lang="en-CA" dirty="0">
                <a:solidFill>
                  <a:schemeClr val="tx2"/>
                </a:solidFill>
              </a:rPr>
              <a:t>instructions</a:t>
            </a:r>
          </a:p>
        </p:txBody>
      </p:sp>
      <p:sp>
        <p:nvSpPr>
          <p:cNvPr id="5" name="Rectangle 4"/>
          <p:cNvSpPr/>
          <p:nvPr/>
        </p:nvSpPr>
        <p:spPr>
          <a:xfrm>
            <a:off x="6145734"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038600"/>
            <a:ext cx="266400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743200" y="6115050"/>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Emergent Intelligence</a:t>
            </a:r>
          </a:p>
        </p:txBody>
      </p:sp>
      <p:sp>
        <p:nvSpPr>
          <p:cNvPr id="14" name="Content Placeholder 2"/>
          <p:cNvSpPr>
            <a:spLocks noGrp="1"/>
          </p:cNvSpPr>
          <p:nvPr>
            <p:ph idx="1"/>
          </p:nvPr>
        </p:nvSpPr>
        <p:spPr>
          <a:xfrm>
            <a:off x="685800" y="1524000"/>
            <a:ext cx="7772400" cy="4114800"/>
          </a:xfrm>
        </p:spPr>
        <p:txBody>
          <a:bodyPr/>
          <a:lstStyle/>
          <a:p>
            <a:pPr marL="0" indent="0"/>
            <a:r>
              <a:rPr lang="en-US" altLang="en-US" sz="2800" dirty="0">
                <a:solidFill>
                  <a:srgbClr val="FFFFFF"/>
                </a:solidFill>
              </a:rPr>
              <a:t>The psychological profiling of a successful person is mostly the ability to shift levels of abstraction, from low level to high level.</a:t>
            </a:r>
          </a:p>
          <a:p>
            <a:pPr marL="457200" indent="-457200">
              <a:buFont typeface="Arial" pitchFamily="34" charset="0"/>
              <a:buChar char="•"/>
            </a:pPr>
            <a:r>
              <a:rPr lang="en-US" altLang="en-US" sz="2800" dirty="0">
                <a:solidFill>
                  <a:srgbClr val="FFFFFF"/>
                </a:solidFill>
              </a:rPr>
              <a:t>To understand the detailed workings.</a:t>
            </a:r>
          </a:p>
          <a:p>
            <a:pPr marL="457200" indent="-457200">
              <a:buFont typeface="Arial" pitchFamily="34" charset="0"/>
              <a:buChar char="•"/>
            </a:pPr>
            <a:r>
              <a:rPr lang="en-US" altLang="en-US" sz="2800" dirty="0">
                <a:solidFill>
                  <a:srgbClr val="FFFFFF"/>
                </a:solidFill>
              </a:rPr>
              <a:t>To understand the big picture. </a:t>
            </a:r>
            <a:br>
              <a:rPr lang="en-US" altLang="en-US" sz="2800" dirty="0">
                <a:solidFill>
                  <a:srgbClr val="FFFFFF"/>
                </a:solidFill>
              </a:rPr>
            </a:br>
            <a:endParaRPr lang="en-US" altLang="en-US" sz="2400" dirty="0">
              <a:solidFill>
                <a:srgbClr val="FFFFFF"/>
              </a:solidFill>
            </a:endParaRPr>
          </a:p>
        </p:txBody>
      </p:sp>
      <p:sp>
        <p:nvSpPr>
          <p:cNvPr id="17" name="Rectangle 16"/>
          <p:cNvSpPr>
            <a:spLocks noChangeArrowheads="1"/>
          </p:cNvSpPr>
          <p:nvPr/>
        </p:nvSpPr>
        <p:spPr bwMode="auto">
          <a:xfrm>
            <a:off x="7010400" y="3424535"/>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Donald </a:t>
            </a:r>
            <a:r>
              <a:rPr lang="en-CA" altLang="en-US" sz="2400" dirty="0" err="1">
                <a:latin typeface="Times New Roman" pitchFamily="18" charset="0"/>
              </a:rPr>
              <a:t>Kunth</a:t>
            </a:r>
            <a:endParaRPr lang="en-CA" altLang="en-US" sz="2400" dirty="0">
              <a:latin typeface="Times New Roman" pitchFamily="18" charset="0"/>
            </a:endParaRPr>
          </a:p>
        </p:txBody>
      </p:sp>
      <p:pic>
        <p:nvPicPr>
          <p:cNvPr id="13" name="Picture 8" descr="https://resources.inbenta.com/finger%20me%20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0386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43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b="0" dirty="0">
                <a:effectLst/>
              </a:rPr>
              <a:t>Layers of Abstraction</a:t>
            </a:r>
          </a:p>
        </p:txBody>
      </p:sp>
      <p:sp>
        <p:nvSpPr>
          <p:cNvPr id="4" name="Rectangle 3"/>
          <p:cNvSpPr/>
          <p:nvPr/>
        </p:nvSpPr>
        <p:spPr>
          <a:xfrm>
            <a:off x="427799" y="666105"/>
            <a:ext cx="1858201" cy="954107"/>
          </a:xfrm>
          <a:prstGeom prst="rect">
            <a:avLst/>
          </a:prstGeom>
        </p:spPr>
        <p:txBody>
          <a:bodyPr wrap="none">
            <a:spAutoFit/>
          </a:bodyPr>
          <a:lstStyle/>
          <a:p>
            <a:pPr algn="ctr"/>
            <a:r>
              <a:rPr lang="en-CA" dirty="0">
                <a:solidFill>
                  <a:schemeClr val="tx2"/>
                </a:solidFill>
              </a:rPr>
              <a:t>Low level</a:t>
            </a:r>
          </a:p>
          <a:p>
            <a:pPr algn="ctr"/>
            <a:r>
              <a:rPr lang="en-CA" dirty="0">
                <a:solidFill>
                  <a:schemeClr val="tx2"/>
                </a:solidFill>
              </a:rPr>
              <a:t>instructions</a:t>
            </a:r>
          </a:p>
        </p:txBody>
      </p:sp>
      <p:sp>
        <p:nvSpPr>
          <p:cNvPr id="5" name="Rectangle 4"/>
          <p:cNvSpPr/>
          <p:nvPr/>
        </p:nvSpPr>
        <p:spPr>
          <a:xfrm>
            <a:off x="6145734"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 name="Content Placeholder 2"/>
          <p:cNvSpPr>
            <a:spLocks noGrp="1"/>
          </p:cNvSpPr>
          <p:nvPr>
            <p:ph idx="1"/>
          </p:nvPr>
        </p:nvSpPr>
        <p:spPr>
          <a:xfrm>
            <a:off x="685800" y="1524000"/>
            <a:ext cx="7772400" cy="4114800"/>
          </a:xfrm>
        </p:spPr>
        <p:txBody>
          <a:bodyPr/>
          <a:lstStyle/>
          <a:p>
            <a:pPr marL="0" indent="0"/>
            <a:r>
              <a:rPr lang="en-US" altLang="en-US" sz="2800" dirty="0">
                <a:solidFill>
                  <a:srgbClr val="FFFFFF"/>
                </a:solidFill>
              </a:rPr>
              <a:t>The psychological profiling of a successful person is mostly the ability to shift levels of abstraction, from low level to high level.</a:t>
            </a:r>
          </a:p>
          <a:p>
            <a:pPr marL="457200" indent="-457200">
              <a:buFont typeface="Arial" pitchFamily="34" charset="0"/>
              <a:buChar char="•"/>
            </a:pPr>
            <a:r>
              <a:rPr lang="en-US" altLang="en-US" sz="2800" dirty="0">
                <a:solidFill>
                  <a:srgbClr val="FFFFFF"/>
                </a:solidFill>
              </a:rPr>
              <a:t>To understand the detailed workings.</a:t>
            </a:r>
          </a:p>
          <a:p>
            <a:pPr marL="457200" indent="-457200">
              <a:buFont typeface="Arial" pitchFamily="34" charset="0"/>
              <a:buChar char="•"/>
            </a:pPr>
            <a:r>
              <a:rPr lang="en-US" altLang="en-US" sz="2800" dirty="0">
                <a:solidFill>
                  <a:srgbClr val="FFFFFF"/>
                </a:solidFill>
              </a:rPr>
              <a:t>To understand the big picture. </a:t>
            </a:r>
          </a:p>
          <a:p>
            <a:pPr marL="457200" indent="-457200">
              <a:buFont typeface="Arial" pitchFamily="34" charset="0"/>
              <a:buChar char="•"/>
            </a:pPr>
            <a:r>
              <a:rPr lang="en-US" altLang="en-US" sz="2800" dirty="0">
                <a:solidFill>
                  <a:srgbClr val="FFFFFF"/>
                </a:solidFill>
              </a:rPr>
              <a:t>To understand complex things</a:t>
            </a:r>
            <a:br>
              <a:rPr lang="en-US" altLang="en-US" sz="2800" dirty="0">
                <a:solidFill>
                  <a:srgbClr val="FFFFFF"/>
                </a:solidFill>
              </a:rPr>
            </a:br>
            <a:r>
              <a:rPr lang="en-US" altLang="en-US" sz="2800" dirty="0">
                <a:solidFill>
                  <a:srgbClr val="FFFFFF"/>
                </a:solidFill>
              </a:rPr>
              <a:t>      in simple ways.</a:t>
            </a:r>
            <a:br>
              <a:rPr lang="en-US" altLang="en-US" sz="2800" dirty="0">
                <a:solidFill>
                  <a:srgbClr val="FFFFFF"/>
                </a:solidFill>
              </a:rPr>
            </a:br>
            <a:endParaRPr lang="en-US" altLang="en-US" sz="2400" dirty="0">
              <a:solidFill>
                <a:srgbClr val="FFFFFF"/>
              </a:solidFill>
            </a:endParaRPr>
          </a:p>
        </p:txBody>
      </p:sp>
      <p:sp>
        <p:nvSpPr>
          <p:cNvPr id="17" name="Rectangle 16"/>
          <p:cNvSpPr>
            <a:spLocks noChangeArrowheads="1"/>
          </p:cNvSpPr>
          <p:nvPr/>
        </p:nvSpPr>
        <p:spPr bwMode="auto">
          <a:xfrm>
            <a:off x="7010400" y="3424535"/>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Donald </a:t>
            </a:r>
            <a:r>
              <a:rPr lang="en-CA" altLang="en-US" sz="2400" dirty="0" err="1">
                <a:latin typeface="Times New Roman" pitchFamily="18" charset="0"/>
              </a:rPr>
              <a:t>Kunth</a:t>
            </a:r>
            <a:endParaRPr lang="en-CA" altLang="en-US" sz="2400" dirty="0">
              <a:latin typeface="Times New Roman" pitchFamily="18" charset="0"/>
            </a:endParaRPr>
          </a:p>
        </p:txBody>
      </p:sp>
      <p:grpSp>
        <p:nvGrpSpPr>
          <p:cNvPr id="16" name="Group 3"/>
          <p:cNvGrpSpPr>
            <a:grpSpLocks/>
          </p:cNvGrpSpPr>
          <p:nvPr/>
        </p:nvGrpSpPr>
        <p:grpSpPr bwMode="auto">
          <a:xfrm>
            <a:off x="3124200" y="4962799"/>
            <a:ext cx="3276600" cy="1742801"/>
            <a:chOff x="288" y="1344"/>
            <a:chExt cx="5184" cy="2784"/>
          </a:xfrm>
        </p:grpSpPr>
        <p:sp>
          <p:nvSpPr>
            <p:cNvPr id="18" name="AutoShape 4"/>
            <p:cNvSpPr>
              <a:spLocks noChangeArrowheads="1"/>
            </p:cNvSpPr>
            <p:nvPr/>
          </p:nvSpPr>
          <p:spPr bwMode="auto">
            <a:xfrm>
              <a:off x="3792" y="1679"/>
              <a:ext cx="1680" cy="2016"/>
            </a:xfrm>
            <a:prstGeom prst="smileyFace">
              <a:avLst>
                <a:gd name="adj" fmla="val 2361"/>
              </a:avLst>
            </a:pr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defRPr/>
              </a:pPr>
              <a:endParaRPr lang="en-US" altLang="en-US" sz="3000">
                <a:solidFill>
                  <a:srgbClr val="FFFFFF"/>
                </a:solidFill>
                <a:cs typeface="+mn-cs"/>
              </a:endParaRPr>
            </a:p>
          </p:txBody>
        </p:sp>
        <p:pic>
          <p:nvPicPr>
            <p:cNvPr id="19" name="Mona_Lisa.jpg">
              <a:hlinkClick r:id="" action="ppaction://media"/>
            </p:cNvPr>
            <p:cNvPicPr preferRelativeResize="0">
              <a:picLocks noRot="1" noChangeArrowheads="1"/>
            </p:cNvPicPr>
            <p:nvPr>
              <a:videoFile r:link="rId1"/>
            </p:nvPr>
          </p:nvPicPr>
          <p:blipFill>
            <a:blip r:embed="rId3">
              <a:lum bright="-6000" contrast="-12000"/>
              <a:extLst>
                <a:ext uri="{28A0092B-C50C-407E-A947-70E740481C1C}">
                  <a14:useLocalDpi xmlns:a14="http://schemas.microsoft.com/office/drawing/2010/main" val="0"/>
                </a:ext>
              </a:extLst>
            </a:blip>
            <a:srcRect l="24989" r="21024" b="53616"/>
            <a:stretch>
              <a:fillRect/>
            </a:stretch>
          </p:blipFill>
          <p:spPr bwMode="auto">
            <a:xfrm>
              <a:off x="288" y="1344"/>
              <a:ext cx="1920"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6"/>
            <p:cNvSpPr txBox="1">
              <a:spLocks noChangeArrowheads="1"/>
            </p:cNvSpPr>
            <p:nvPr/>
          </p:nvSpPr>
          <p:spPr bwMode="auto">
            <a:xfrm>
              <a:off x="2575" y="1839"/>
              <a:ext cx="987" cy="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n-US" altLang="en-US" sz="6000" b="1" i="0" dirty="0">
                  <a:solidFill>
                    <a:srgbClr val="FFFF00"/>
                  </a:solidFill>
                  <a:cs typeface="+mn-cs"/>
                </a:rPr>
                <a:t>=</a:t>
              </a:r>
              <a:endParaRPr lang="en-US" altLang="en-US" sz="6000" b="1" i="0" dirty="0">
                <a:solidFill>
                  <a:srgbClr val="FFFFFF"/>
                </a:solidFill>
                <a:cs typeface="+mn-cs"/>
              </a:endParaRPr>
            </a:p>
          </p:txBody>
        </p:sp>
      </p:grpSp>
    </p:spTree>
    <p:extLst>
      <p:ext uri="{BB962C8B-B14F-4D97-AF65-F5344CB8AC3E}">
        <p14:creationId xmlns:p14="http://schemas.microsoft.com/office/powerpoint/2010/main" val="32490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 calcmode="lin" valueType="num">
                                      <p:cBhvr additive="base">
                                        <p:cTn id="7"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4" name="Object 8"/>
          <p:cNvGraphicFramePr>
            <a:graphicFrameLocks noChangeAspect="1"/>
          </p:cNvGraphicFramePr>
          <p:nvPr/>
        </p:nvGraphicFramePr>
        <p:xfrm>
          <a:off x="6172200" y="4953000"/>
          <a:ext cx="1111250" cy="1752600"/>
        </p:xfrm>
        <a:graphic>
          <a:graphicData uri="http://schemas.openxmlformats.org/presentationml/2006/ole">
            <mc:AlternateContent xmlns:mc="http://schemas.openxmlformats.org/markup-compatibility/2006">
              <mc:Choice xmlns:v="urn:schemas-microsoft-com:vml" Requires="v">
                <p:oleObj name="Clip" r:id="rId3" imgW="2659048" imgH="4191363" progId="MS_ClipArt_Gallery.2">
                  <p:embed/>
                </p:oleObj>
              </mc:Choice>
              <mc:Fallback>
                <p:oleObj name="Clip" r:id="rId3" imgW="2659048" imgH="4191363"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953000"/>
                        <a:ext cx="111125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 name="Group 3"/>
          <p:cNvGrpSpPr/>
          <p:nvPr/>
        </p:nvGrpSpPr>
        <p:grpSpPr>
          <a:xfrm>
            <a:off x="685800" y="3962400"/>
            <a:ext cx="8077200" cy="2667000"/>
            <a:chOff x="685800" y="3962400"/>
            <a:chExt cx="8077200" cy="2667000"/>
          </a:xfrm>
        </p:grpSpPr>
        <p:sp>
          <p:nvSpPr>
            <p:cNvPr id="16391" name="Rectangle 7"/>
            <p:cNvSpPr>
              <a:spLocks noChangeArrowheads="1"/>
            </p:cNvSpPr>
            <p:nvPr/>
          </p:nvSpPr>
          <p:spPr bwMode="auto">
            <a:xfrm>
              <a:off x="685800" y="3962400"/>
              <a:ext cx="80772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buFontTx/>
                <a:buNone/>
                <a:defRPr/>
              </a:pPr>
              <a:r>
                <a:rPr lang="en-CA" altLang="en-US" sz="2800" i="0" dirty="0">
                  <a:solidFill>
                    <a:srgbClr val="FFFFFF"/>
                  </a:solidFill>
                  <a:cs typeface="+mn-cs"/>
                </a:rPr>
                <a:t>Software developers view subsystems as entities with separate personalities, role</a:t>
              </a:r>
              <a:r>
                <a:rPr lang="en-US" altLang="en-US" sz="2800" i="0" dirty="0">
                  <a:solidFill>
                    <a:srgbClr val="FFFFFF"/>
                  </a:solidFill>
                  <a:cs typeface="+mn-cs"/>
                </a:rPr>
                <a:t>s,</a:t>
              </a:r>
              <a:r>
                <a:rPr lang="en-CA" altLang="en-US" sz="2800" i="0" dirty="0">
                  <a:solidFill>
                    <a:srgbClr val="FFFFFF"/>
                  </a:solidFill>
                  <a:cs typeface="+mn-cs"/>
                </a:rPr>
                <a:t> and</a:t>
              </a:r>
              <a:r>
                <a:rPr lang="en-US" altLang="en-US" sz="2800" i="0" dirty="0">
                  <a:solidFill>
                    <a:srgbClr val="FFFFFF"/>
                  </a:solidFill>
                  <a:cs typeface="+mn-cs"/>
                </a:rPr>
                <a:t> </a:t>
              </a:r>
              <a:r>
                <a:rPr lang="en-CA" altLang="en-US" sz="2800" i="0" dirty="0">
                  <a:solidFill>
                    <a:srgbClr val="FFFFFF"/>
                  </a:solidFill>
                  <a:cs typeface="+mn-cs"/>
                </a:rPr>
                <a:t>interact</a:t>
              </a:r>
              <a:r>
                <a:rPr lang="en-US" altLang="en-US" sz="2800" i="0" dirty="0">
                  <a:solidFill>
                    <a:srgbClr val="FFFFFF"/>
                  </a:solidFill>
                  <a:cs typeface="+mn-cs"/>
                </a:rPr>
                <a:t>ions</a:t>
              </a:r>
              <a:r>
                <a:rPr lang="en-CA" altLang="en-US" sz="2800" i="0" dirty="0">
                  <a:solidFill>
                    <a:srgbClr val="FFFFFF"/>
                  </a:solidFill>
                  <a:cs typeface="+mn-cs"/>
                </a:rPr>
                <a:t>,</a:t>
              </a:r>
            </a:p>
            <a:p>
              <a:pPr algn="ctr" eaLnBrk="1" hangingPunct="1">
                <a:lnSpc>
                  <a:spcPct val="90000"/>
                </a:lnSpc>
                <a:buFontTx/>
                <a:buNone/>
                <a:defRPr/>
              </a:pPr>
              <a:r>
                <a:rPr lang="en-CA" altLang="en-US" sz="2800" i="0" dirty="0">
                  <a:solidFill>
                    <a:srgbClr val="FFFFFF"/>
                  </a:solidFill>
                  <a:cs typeface="+mn-cs"/>
                </a:rPr>
                <a:t>not details of code.</a:t>
              </a:r>
            </a:p>
          </p:txBody>
        </p:sp>
        <p:sp>
          <p:nvSpPr>
            <p:cNvPr id="16393" name="Text Box 9"/>
            <p:cNvSpPr txBox="1">
              <a:spLocks noChangeArrowheads="1"/>
            </p:cNvSpPr>
            <p:nvPr/>
          </p:nvSpPr>
          <p:spPr bwMode="auto">
            <a:xfrm>
              <a:off x="4464050" y="5529263"/>
              <a:ext cx="522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n-US" altLang="en-US" sz="3000" i="0">
                  <a:solidFill>
                    <a:srgbClr val="FFFFFF"/>
                  </a:solidFill>
                  <a:cs typeface="+mn-cs"/>
                </a:rPr>
                <a:t>vs</a:t>
              </a:r>
              <a:endParaRPr lang="en-CA" altLang="en-US" sz="3000" i="0">
                <a:solidFill>
                  <a:srgbClr val="FFFFFF"/>
                </a:solidFill>
                <a:cs typeface="+mn-cs"/>
              </a:endParaRPr>
            </a:p>
          </p:txBody>
        </p:sp>
        <p:pic>
          <p:nvPicPr>
            <p:cNvPr id="24586" name="Picture 10" descr="dd00786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6588" y="5334000"/>
              <a:ext cx="12938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85800" y="-228600"/>
            <a:ext cx="7772400" cy="1143000"/>
          </a:xfrm>
        </p:spPr>
        <p:txBody>
          <a:bodyPr/>
          <a:lstStyle/>
          <a:p>
            <a:pPr>
              <a:defRPr/>
            </a:pPr>
            <a:r>
              <a:rPr lang="en-CA" b="0" dirty="0">
                <a:effectLst/>
              </a:rPr>
              <a:t>Layers of Abstraction</a:t>
            </a:r>
          </a:p>
        </p:txBody>
      </p:sp>
      <p:grpSp>
        <p:nvGrpSpPr>
          <p:cNvPr id="3" name="Group 2"/>
          <p:cNvGrpSpPr/>
          <p:nvPr/>
        </p:nvGrpSpPr>
        <p:grpSpPr>
          <a:xfrm>
            <a:off x="838200" y="914400"/>
            <a:ext cx="8077200" cy="2895600"/>
            <a:chOff x="838200" y="914400"/>
            <a:chExt cx="8077200" cy="2895600"/>
          </a:xfrm>
        </p:grpSpPr>
        <p:pic>
          <p:nvPicPr>
            <p:cNvPr id="24580" name="Picture 4" descr="j01882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1828800"/>
              <a:ext cx="22860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j019756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1957388"/>
              <a:ext cx="188277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4387850" y="2481263"/>
              <a:ext cx="522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n-US" altLang="en-US" sz="3000" i="0" dirty="0" err="1">
                  <a:solidFill>
                    <a:srgbClr val="FFFFFF"/>
                  </a:solidFill>
                  <a:cs typeface="+mn-cs"/>
                </a:rPr>
                <a:t>vs</a:t>
              </a:r>
              <a:endParaRPr lang="en-CA" altLang="en-US" sz="3000" i="0" dirty="0">
                <a:solidFill>
                  <a:srgbClr val="FFFFFF"/>
                </a:solidFill>
                <a:cs typeface="+mn-cs"/>
              </a:endParaRPr>
            </a:p>
          </p:txBody>
        </p:sp>
        <p:sp>
          <p:nvSpPr>
            <p:cNvPr id="15" name="Rectangle 7"/>
            <p:cNvSpPr>
              <a:spLocks noChangeArrowheads="1"/>
            </p:cNvSpPr>
            <p:nvPr/>
          </p:nvSpPr>
          <p:spPr bwMode="auto">
            <a:xfrm>
              <a:off x="838200" y="914400"/>
              <a:ext cx="807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FontTx/>
                <a:buNone/>
              </a:pPr>
              <a:r>
                <a:rPr lang="en-CA" altLang="en-US" sz="2800" dirty="0"/>
                <a:t>It is hard to think of love </a:t>
              </a:r>
              <a:br>
                <a:rPr lang="en-CA" altLang="en-US" sz="2800" dirty="0"/>
              </a:br>
              <a:r>
                <a:rPr lang="en-CA" altLang="en-US" sz="2800" dirty="0"/>
                <a:t>in terms of </a:t>
              </a:r>
              <a:r>
                <a:rPr lang="en-CA" altLang="en-US" sz="2800" dirty="0" err="1"/>
                <a:t>th</a:t>
              </a:r>
              <a:r>
                <a:rPr lang="en-US" altLang="en-US" sz="2800" dirty="0"/>
                <a:t>e </a:t>
              </a:r>
              <a:r>
                <a:rPr lang="en-CA" altLang="en-US" sz="2800" dirty="0"/>
                <a:t>firing of neurons. </a:t>
              </a:r>
            </a:p>
          </p:txBody>
        </p:sp>
      </p:grpSp>
    </p:spTree>
    <p:extLst>
      <p:ext uri="{BB962C8B-B14F-4D97-AF65-F5344CB8AC3E}">
        <p14:creationId xmlns:p14="http://schemas.microsoft.com/office/powerpoint/2010/main" val="144656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 calcmode="lin" valueType="num">
                                      <p:cBhvr additive="base">
                                        <p:cTn id="17" dur="500" fill="hold"/>
                                        <p:tgtEl>
                                          <p:spTgt spid="24584"/>
                                        </p:tgtEl>
                                        <p:attrNameLst>
                                          <p:attrName>ppt_x</p:attrName>
                                        </p:attrNameLst>
                                      </p:cBhvr>
                                      <p:tavLst>
                                        <p:tav tm="0">
                                          <p:val>
                                            <p:strVal val="#ppt_x"/>
                                          </p:val>
                                        </p:tav>
                                        <p:tav tm="100000">
                                          <p:val>
                                            <p:strVal val="#ppt_x"/>
                                          </p:val>
                                        </p:tav>
                                      </p:tavLst>
                                    </p:anim>
                                    <p:anim calcmode="lin" valueType="num">
                                      <p:cBhvr additive="base">
                                        <p:cTn id="18" dur="500" fill="hold"/>
                                        <p:tgtEl>
                                          <p:spTgt spid="24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253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962400"/>
            <a:ext cx="2114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1447800" y="838200"/>
            <a:ext cx="289083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2819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962400"/>
            <a:ext cx="2114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038600"/>
            <a:ext cx="2114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962650"/>
            <a:ext cx="8734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B7B9B6BA-73EC-4D70-A2D1-CB0F2117B747}" type="slidenum">
              <a:rPr lang="en-US"/>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dissolve">
                                      <p:cBhvr>
                                        <p:cTn id="7" dur="500"/>
                                        <p:tgtEl>
                                          <p:spTgt spid="22539"/>
                                        </p:tgtEl>
                                      </p:cBhvr>
                                    </p:animEffect>
                                  </p:childTnLst>
                                </p:cTn>
                              </p:par>
                              <p:par>
                                <p:cTn id="8" presetID="9" presetClass="entr" presetSubtype="0" fill="hold"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par>
                                <p:cTn id="11" presetID="9" presetClass="entr" presetSubtype="0" fill="hold" nodeType="withEffect">
                                  <p:stCondLst>
                                    <p:cond delay="0"/>
                                  </p:stCondLst>
                                  <p:childTnLst>
                                    <p:set>
                                      <p:cBhvr>
                                        <p:cTn id="12" dur="1" fill="hold">
                                          <p:stCondLst>
                                            <p:cond delay="0"/>
                                          </p:stCondLst>
                                        </p:cTn>
                                        <p:tgtEl>
                                          <p:spTgt spid="22546"/>
                                        </p:tgtEl>
                                        <p:attrNameLst>
                                          <p:attrName>style.visibility</p:attrName>
                                        </p:attrNameLst>
                                      </p:cBhvr>
                                      <p:to>
                                        <p:strVal val="visible"/>
                                      </p:to>
                                    </p:set>
                                    <p:animEffect transition="in" filter="dissolve">
                                      <p:cBhvr>
                                        <p:cTn id="13" dur="500"/>
                                        <p:tgtEl>
                                          <p:spTgt spid="22546"/>
                                        </p:tgtEl>
                                      </p:cBhvr>
                                    </p:animEffect>
                                  </p:childTnLst>
                                </p:cTn>
                              </p:par>
                              <p:par>
                                <p:cTn id="14" presetID="9" presetClass="entr" presetSubtype="0" fill="hold" nodeType="withEffect">
                                  <p:stCondLst>
                                    <p:cond delay="0"/>
                                  </p:stCondLst>
                                  <p:childTnLst>
                                    <p:set>
                                      <p:cBhvr>
                                        <p:cTn id="15" dur="1" fill="hold">
                                          <p:stCondLst>
                                            <p:cond delay="0"/>
                                          </p:stCondLst>
                                        </p:cTn>
                                        <p:tgtEl>
                                          <p:spTgt spid="22547"/>
                                        </p:tgtEl>
                                        <p:attrNameLst>
                                          <p:attrName>style.visibility</p:attrName>
                                        </p:attrNameLst>
                                      </p:cBhvr>
                                      <p:to>
                                        <p:strVal val="visible"/>
                                      </p:to>
                                    </p:set>
                                    <p:animEffect transition="in" filter="dissolve">
                                      <p:cBhvr>
                                        <p:cTn id="16" dur="500"/>
                                        <p:tgtEl>
                                          <p:spTgt spid="22547"/>
                                        </p:tgtEl>
                                      </p:cBhvr>
                                    </p:animEffect>
                                  </p:childTnLst>
                                </p:cTn>
                              </p:par>
                              <p:par>
                                <p:cTn id="17" presetID="9" presetClass="entr" presetSubtype="0" fill="hold" nodeType="withEffect">
                                  <p:stCondLst>
                                    <p:cond delay="0"/>
                                  </p:stCondLst>
                                  <p:childTnLst>
                                    <p:set>
                                      <p:cBhvr>
                                        <p:cTn id="18" dur="1" fill="hold">
                                          <p:stCondLst>
                                            <p:cond delay="0"/>
                                          </p:stCondLst>
                                        </p:cTn>
                                        <p:tgtEl>
                                          <p:spTgt spid="22548"/>
                                        </p:tgtEl>
                                        <p:attrNameLst>
                                          <p:attrName>style.visibility</p:attrName>
                                        </p:attrNameLst>
                                      </p:cBhvr>
                                      <p:to>
                                        <p:strVal val="visible"/>
                                      </p:to>
                                    </p:set>
                                    <p:animEffect transition="in" filter="dissolve">
                                      <p:cBhvr>
                                        <p:cTn id="19" dur="500"/>
                                        <p:tgtEl>
                                          <p:spTgt spid="2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4579"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62600"/>
            <a:ext cx="87249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7"/>
          <p:cNvSpPr>
            <a:spLocks noGrp="1"/>
          </p:cNvSpPr>
          <p:nvPr>
            <p:ph type="sldNum" sz="quarter" idx="11"/>
          </p:nvPr>
        </p:nvSpPr>
        <p:spPr/>
        <p:txBody>
          <a:bodyPr/>
          <a:lstStyle/>
          <a:p>
            <a:pPr>
              <a:defRPr/>
            </a:pPr>
            <a:fld id="{161E530E-2A20-4239-B054-30006A061DB2}" type="slidenum">
              <a:rPr lang="en-US"/>
              <a:pPr>
                <a:defRPr/>
              </a:pPr>
              <a:t>25</a:t>
            </a:fld>
            <a:endParaRPr lang="en-US" dirty="0"/>
          </a:p>
        </p:txBody>
      </p:sp>
      <p:grpSp>
        <p:nvGrpSpPr>
          <p:cNvPr id="24581" name="Group 18"/>
          <p:cNvGrpSpPr>
            <a:grpSpLocks/>
          </p:cNvGrpSpPr>
          <p:nvPr/>
        </p:nvGrpSpPr>
        <p:grpSpPr bwMode="auto">
          <a:xfrm>
            <a:off x="396875" y="2792413"/>
            <a:ext cx="1331913" cy="1593850"/>
            <a:chOff x="271378" y="3452869"/>
            <a:chExt cx="1331567" cy="1594150"/>
          </a:xfrm>
        </p:grpSpPr>
        <p:pic>
          <p:nvPicPr>
            <p:cNvPr id="24604" name="Picture 6" descr="C:\Documents and Settings\roumani\Local Settings\Temporary Internet Files\Content.IE5\2X6QFB03\MCj0432617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02563" y="3749753"/>
              <a:ext cx="1000382" cy="100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sosceles Triangle 20"/>
            <p:cNvSpPr/>
            <p:nvPr/>
          </p:nvSpPr>
          <p:spPr>
            <a:xfrm>
              <a:off x="760201" y="3452869"/>
              <a:ext cx="180928" cy="40330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2" name="Isosceles Triangle 21"/>
            <p:cNvSpPr/>
            <p:nvPr/>
          </p:nvSpPr>
          <p:spPr>
            <a:xfrm>
              <a:off x="397606" y="3630998"/>
              <a:ext cx="181206" cy="403759"/>
            </a:xfrm>
            <a:prstGeom prst="triangle">
              <a:avLst/>
            </a:prstGeom>
            <a:solidFill>
              <a:srgbClr val="FFFF00"/>
            </a:solidFill>
            <a:ln>
              <a:no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3" name="Isosceles Triangle 22"/>
            <p:cNvSpPr/>
            <p:nvPr/>
          </p:nvSpPr>
          <p:spPr>
            <a:xfrm>
              <a:off x="271378" y="4034757"/>
              <a:ext cx="181206" cy="403759"/>
            </a:xfrm>
            <a:prstGeom prst="triangle">
              <a:avLst/>
            </a:prstGeom>
            <a:solidFill>
              <a:srgbClr val="FFFF00"/>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4" name="Isosceles Triangle 23"/>
            <p:cNvSpPr/>
            <p:nvPr/>
          </p:nvSpPr>
          <p:spPr>
            <a:xfrm>
              <a:off x="774974" y="4643260"/>
              <a:ext cx="181206" cy="403759"/>
            </a:xfrm>
            <a:prstGeom prst="triangle">
              <a:avLst/>
            </a:prstGeom>
            <a:solidFill>
              <a:srgbClr val="FFFF00"/>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5" name="Isosceles Triangle 24"/>
            <p:cNvSpPr/>
            <p:nvPr/>
          </p:nvSpPr>
          <p:spPr>
            <a:xfrm>
              <a:off x="412562" y="4462266"/>
              <a:ext cx="181206" cy="403759"/>
            </a:xfrm>
            <a:prstGeom prst="triangle">
              <a:avLst/>
            </a:prstGeom>
            <a:solidFill>
              <a:srgbClr val="FFFF00"/>
            </a:solidFill>
            <a:ln>
              <a:noFill/>
            </a:ln>
            <a:scene3d>
              <a:camera prst="orthographicFront">
                <a:rot lat="0" lon="0" rev="8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pic>
        <p:nvPicPr>
          <p:cNvPr id="26" name="Picture 5" descr="C:\Documents and Settings\roumani\Local Settings\Temporary Internet Files\Content.IE5\PTOTI0ZL\MPj0289139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098675"/>
            <a:ext cx="323056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a:stCxn id="26" idx="3"/>
          </p:cNvCxnSpPr>
          <p:nvPr/>
        </p:nvCxnSpPr>
        <p:spPr>
          <a:xfrm flipV="1">
            <a:off x="6146800" y="2628900"/>
            <a:ext cx="1400175" cy="4763"/>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6600825" y="3581400"/>
            <a:ext cx="1892300" cy="0"/>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6" idx="1"/>
          </p:cNvCxnSpPr>
          <p:nvPr/>
        </p:nvCxnSpPr>
        <p:spPr>
          <a:xfrm>
            <a:off x="1585913" y="2633663"/>
            <a:ext cx="1330325" cy="1587"/>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604838" y="3581400"/>
            <a:ext cx="1892300" cy="0"/>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85913" y="4527550"/>
            <a:ext cx="1538287" cy="7938"/>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741738" y="1728788"/>
            <a:ext cx="1709737" cy="2159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cxnSp>
        <p:nvCxnSpPr>
          <p:cNvPr id="34" name="Straight Connector 33"/>
          <p:cNvCxnSpPr/>
          <p:nvPr/>
        </p:nvCxnSpPr>
        <p:spPr>
          <a:xfrm rot="5400000" flipH="1" flipV="1">
            <a:off x="4395788" y="1527175"/>
            <a:ext cx="401638" cy="1587"/>
          </a:xfrm>
          <a:prstGeom prst="line">
            <a:avLst/>
          </a:prstGeom>
          <a:ln w="825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9" descr="C:\Documents and Settings\roumani\Local Settings\Temporary Internet Files\Content.IE5\02ZB4FHH\MCj0433807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4215380" y="763046"/>
            <a:ext cx="764683" cy="764683"/>
          </a:xfrm>
          <a:prstGeom prst="rect">
            <a:avLst/>
          </a:prstGeom>
          <a:noFill/>
        </p:spPr>
      </p:pic>
      <p:pic>
        <p:nvPicPr>
          <p:cNvPr id="24591" name="Picture 2" descr="C:\Documents and Settings\roumani\Local Settings\Temporary Internet Files\Content.IE5\NPCCG6XE\MCj0434785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709988"/>
            <a:ext cx="2457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2916238" y="2336800"/>
            <a:ext cx="3230562" cy="584200"/>
          </a:xfrm>
          <a:prstGeom prst="rect">
            <a:avLst/>
          </a:prstGeom>
          <a:noFill/>
        </p:spPr>
        <p:txBody>
          <a:bodyPr>
            <a:spAutoFit/>
          </a:bodyPr>
          <a:lstStyle/>
          <a:p>
            <a:pPr algn="ctr">
              <a:defRPr/>
            </a:pPr>
            <a:r>
              <a:rPr lang="en-US" sz="3200" b="1" cap="small" dirty="0">
                <a:solidFill>
                  <a:prstClr val="black"/>
                </a:solidFill>
                <a:latin typeface="Agency FB" pitchFamily="34" charset="0"/>
              </a:rPr>
              <a:t>Semiconductor</a:t>
            </a:r>
          </a:p>
        </p:txBody>
      </p:sp>
      <p:cxnSp>
        <p:nvCxnSpPr>
          <p:cNvPr id="40" name="Straight Connector 39"/>
          <p:cNvCxnSpPr/>
          <p:nvPr/>
        </p:nvCxnSpPr>
        <p:spPr>
          <a:xfrm flipV="1">
            <a:off x="5845175" y="4519613"/>
            <a:ext cx="1701800" cy="7937"/>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oup 54"/>
          <p:cNvGrpSpPr>
            <a:grpSpLocks/>
          </p:cNvGrpSpPr>
          <p:nvPr/>
        </p:nvGrpSpPr>
        <p:grpSpPr bwMode="auto">
          <a:xfrm rot="5400000">
            <a:off x="3197225" y="595313"/>
            <a:ext cx="2479675" cy="2816225"/>
            <a:chOff x="1440" y="624"/>
            <a:chExt cx="2880" cy="2400"/>
          </a:xfrm>
        </p:grpSpPr>
        <p:sp>
          <p:nvSpPr>
            <p:cNvPr id="24596" name="Rectangle 46"/>
            <p:cNvSpPr>
              <a:spLocks noChangeArrowheads="1"/>
            </p:cNvSpPr>
            <p:nvPr/>
          </p:nvSpPr>
          <p:spPr bwMode="auto">
            <a:xfrm>
              <a:off x="1440" y="624"/>
              <a:ext cx="2880" cy="2400"/>
            </a:xfrm>
            <a:prstGeom prst="rect">
              <a:avLst/>
            </a:prstGeom>
            <a:solidFill>
              <a:srgbClr val="CC99FF"/>
            </a:solidFill>
            <a:ln w="5715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4597" name="Line 47"/>
            <p:cNvSpPr>
              <a:spLocks noChangeShapeType="1"/>
            </p:cNvSpPr>
            <p:nvPr/>
          </p:nvSpPr>
          <p:spPr bwMode="auto">
            <a:xfrm flipH="1" flipV="1">
              <a:off x="2669" y="1206"/>
              <a:ext cx="0" cy="123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8" name="Line 48"/>
            <p:cNvSpPr>
              <a:spLocks noChangeShapeType="1"/>
            </p:cNvSpPr>
            <p:nvPr/>
          </p:nvSpPr>
          <p:spPr bwMode="auto">
            <a:xfrm flipH="1">
              <a:off x="2648" y="1194"/>
              <a:ext cx="977" cy="44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9" name="Line 49"/>
            <p:cNvSpPr>
              <a:spLocks noChangeShapeType="1"/>
            </p:cNvSpPr>
            <p:nvPr/>
          </p:nvSpPr>
          <p:spPr bwMode="auto">
            <a:xfrm flipH="1">
              <a:off x="1555" y="1865"/>
              <a:ext cx="111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0" name="Line 50"/>
            <p:cNvSpPr>
              <a:spLocks noChangeShapeType="1"/>
            </p:cNvSpPr>
            <p:nvPr/>
          </p:nvSpPr>
          <p:spPr bwMode="auto">
            <a:xfrm flipH="1" flipV="1">
              <a:off x="3625" y="719"/>
              <a:ext cx="0" cy="4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1" name="Line 51"/>
            <p:cNvSpPr>
              <a:spLocks noChangeShapeType="1"/>
            </p:cNvSpPr>
            <p:nvPr/>
          </p:nvSpPr>
          <p:spPr bwMode="auto">
            <a:xfrm flipH="1" flipV="1">
              <a:off x="3659" y="2434"/>
              <a:ext cx="0" cy="51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2" name="Line 52"/>
            <p:cNvSpPr>
              <a:spLocks noChangeShapeType="1"/>
            </p:cNvSpPr>
            <p:nvPr/>
          </p:nvSpPr>
          <p:spPr bwMode="auto">
            <a:xfrm flipH="1" flipV="1">
              <a:off x="2648" y="2060"/>
              <a:ext cx="1011" cy="374"/>
            </a:xfrm>
            <a:prstGeom prst="line">
              <a:avLst/>
            </a:prstGeom>
            <a:noFill/>
            <a:ln w="57150">
              <a:solidFill>
                <a:schemeClr val="folHlink"/>
              </a:solidFill>
              <a:round/>
              <a:headEnd type="triangle" w="lg" len="lg"/>
              <a:tailEnd/>
            </a:ln>
            <a:extLst>
              <a:ext uri="{909E8E84-426E-40DD-AFC4-6F175D3DCCD1}">
                <a14:hiddenFill xmlns:a14="http://schemas.microsoft.com/office/drawing/2010/main">
                  <a:noFill/>
                </a14:hiddenFill>
              </a:ext>
            </a:extLst>
          </p:spPr>
          <p:txBody>
            <a:bodyPr/>
            <a:lstStyle/>
            <a:p>
              <a:endParaRPr lang="en-US"/>
            </a:p>
          </p:txBody>
        </p:sp>
        <p:sp>
          <p:nvSpPr>
            <p:cNvPr id="24603" name="Oval 53"/>
            <p:cNvSpPr>
              <a:spLocks noChangeArrowheads="1"/>
            </p:cNvSpPr>
            <p:nvPr/>
          </p:nvSpPr>
          <p:spPr bwMode="auto">
            <a:xfrm>
              <a:off x="2015" y="1004"/>
              <a:ext cx="2070" cy="162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pic>
        <p:nvPicPr>
          <p:cNvPr id="47" name="Picture 9" descr="C:\Documents and Settings\roumani\Local Settings\Temporary Internet Files\Content.IE5\02ZB4FHH\MCj0433807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4006767" y="-1638"/>
            <a:ext cx="764683" cy="7646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48"/>
                                        </p:tgtEl>
                                      </p:cBhvr>
                                    </p:animEffect>
                                    <p:set>
                                      <p:cBhvr>
                                        <p:cTn id="19" dur="1" fill="hold">
                                          <p:stCondLst>
                                            <p:cond delay="499"/>
                                          </p:stCondLst>
                                        </p:cTn>
                                        <p:tgtEl>
                                          <p:spTgt spid="48"/>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560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88" y="420688"/>
            <a:ext cx="67468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172075"/>
            <a:ext cx="87344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Slide Number Placeholder 33"/>
          <p:cNvSpPr>
            <a:spLocks noGrp="1"/>
          </p:cNvSpPr>
          <p:nvPr>
            <p:ph type="sldNum" sz="quarter" idx="11"/>
          </p:nvPr>
        </p:nvSpPr>
        <p:spPr/>
        <p:txBody>
          <a:bodyPr/>
          <a:lstStyle/>
          <a:p>
            <a:pPr>
              <a:defRPr/>
            </a:pPr>
            <a:fld id="{FC29138D-F2B1-4162-BCD2-ED4BE32EC93F}" type="slidenum">
              <a:rPr lang="en-US"/>
              <a:pPr>
                <a:defRPr/>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grpSp>
        <p:nvGrpSpPr>
          <p:cNvPr id="26627" name="Group 36"/>
          <p:cNvGrpSpPr>
            <a:grpSpLocks/>
          </p:cNvGrpSpPr>
          <p:nvPr/>
        </p:nvGrpSpPr>
        <p:grpSpPr bwMode="auto">
          <a:xfrm>
            <a:off x="609600" y="609600"/>
            <a:ext cx="7848600" cy="3733800"/>
            <a:chOff x="384" y="288"/>
            <a:chExt cx="4944" cy="2352"/>
          </a:xfrm>
        </p:grpSpPr>
        <p:sp>
          <p:nvSpPr>
            <p:cNvPr id="26630" name="Rectangle 34"/>
            <p:cNvSpPr>
              <a:spLocks noChangeArrowheads="1"/>
            </p:cNvSpPr>
            <p:nvPr/>
          </p:nvSpPr>
          <p:spPr bwMode="auto">
            <a:xfrm>
              <a:off x="384" y="288"/>
              <a:ext cx="4944" cy="235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pic>
          <p:nvPicPr>
            <p:cNvPr id="26631"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84"/>
              <a:ext cx="4800" cy="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35"/>
            <p:cNvSpPr txBox="1">
              <a:spLocks noChangeArrowheads="1"/>
            </p:cNvSpPr>
            <p:nvPr/>
          </p:nvSpPr>
          <p:spPr bwMode="auto">
            <a:xfrm>
              <a:off x="500" y="2203"/>
              <a:ext cx="47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CA" altLang="en-US" sz="2800" b="1" i="1">
                  <a:solidFill>
                    <a:srgbClr val="800080"/>
                  </a:solidFill>
                  <a:cs typeface="Times New Roman" pitchFamily="18" charset="0"/>
                </a:rPr>
                <a:t>Select between two alternatives A and B</a:t>
              </a:r>
              <a:endParaRPr lang="en-US" altLang="en-US" sz="2800" b="1" i="1">
                <a:solidFill>
                  <a:srgbClr val="800080"/>
                </a:solidFill>
                <a:cs typeface="Times New Roman" pitchFamily="18" charset="0"/>
              </a:endParaRPr>
            </a:p>
          </p:txBody>
        </p:sp>
      </p:grpSp>
      <p:pic>
        <p:nvPicPr>
          <p:cNvPr id="26628"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0060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1"/>
          </p:nvPr>
        </p:nvSpPr>
        <p:spPr/>
        <p:txBody>
          <a:bodyPr/>
          <a:lstStyle/>
          <a:p>
            <a:pPr>
              <a:defRPr/>
            </a:pPr>
            <a:fld id="{5C8B35A8-5B48-454D-ABD4-E994C2C691CE}" type="slidenum">
              <a:rPr lang="en-US"/>
              <a:pPr>
                <a:defRPr/>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86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1447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1325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81000"/>
            <a:ext cx="32924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81000"/>
            <a:ext cx="3314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419600"/>
            <a:ext cx="87344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404A96AB-1D74-440D-9213-1275FE7E025F}" type="slidenum">
              <a:rPr lang="en-US"/>
              <a:pPr>
                <a:defRPr/>
              </a:pPr>
              <a:t>28</a:t>
            </a:fld>
            <a:endParaRPr lang="en-US" dirty="0"/>
          </a:p>
        </p:txBody>
      </p:sp>
      <p:graphicFrame>
        <p:nvGraphicFramePr>
          <p:cNvPr id="30732" name="Object 12"/>
          <p:cNvGraphicFramePr>
            <a:graphicFrameLocks noChangeAspect="1"/>
          </p:cNvGraphicFramePr>
          <p:nvPr/>
        </p:nvGraphicFramePr>
        <p:xfrm>
          <a:off x="841375" y="439738"/>
          <a:ext cx="7454900" cy="5761037"/>
        </p:xfrm>
        <a:graphic>
          <a:graphicData uri="http://schemas.openxmlformats.org/presentationml/2006/ole">
            <mc:AlternateContent xmlns:mc="http://schemas.openxmlformats.org/markup-compatibility/2006">
              <mc:Choice xmlns:v="urn:schemas-microsoft-com:vml" Requires="v">
                <p:oleObj name="Acrobat Document" r:id="rId8" imgW="6035563" imgH="4663844" progId="AcroExch.Document.7">
                  <p:link updateAutomatic="1"/>
                </p:oleObj>
              </mc:Choice>
              <mc:Fallback>
                <p:oleObj name="Acrobat Document" r:id="rId8" imgW="6035563" imgH="4663844" progId="AcroExch.Document.7">
                  <p:link updateAutomatic="1"/>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375" y="439738"/>
                        <a:ext cx="74549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500" fill="hold"/>
                                        <p:tgtEl>
                                          <p:spTgt spid="28681"/>
                                        </p:tgtEl>
                                        <p:attrNameLst>
                                          <p:attrName>ppt_x</p:attrName>
                                        </p:attrNameLst>
                                      </p:cBhvr>
                                      <p:tavLst>
                                        <p:tav tm="0">
                                          <p:val>
                                            <p:strVal val="#ppt_x"/>
                                          </p:val>
                                        </p:tav>
                                        <p:tav tm="100000">
                                          <p:val>
                                            <p:strVal val="#ppt_x"/>
                                          </p:val>
                                        </p:tav>
                                      </p:tavLst>
                                    </p:anim>
                                    <p:anim calcmode="lin" valueType="num">
                                      <p:cBhvr additive="base">
                                        <p:cTn id="8" dur="500" fill="hold"/>
                                        <p:tgtEl>
                                          <p:spTgt spid="28681"/>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682"/>
                                        </p:tgtEl>
                                        <p:attrNameLst>
                                          <p:attrName>style.visibility</p:attrName>
                                        </p:attrNameLst>
                                      </p:cBhvr>
                                      <p:to>
                                        <p:strVal val="visible"/>
                                      </p:to>
                                    </p:set>
                                    <p:anim calcmode="lin" valueType="num">
                                      <p:cBhvr additive="base">
                                        <p:cTn id="11" dur="500" fill="hold"/>
                                        <p:tgtEl>
                                          <p:spTgt spid="28682"/>
                                        </p:tgtEl>
                                        <p:attrNameLst>
                                          <p:attrName>ppt_x</p:attrName>
                                        </p:attrNameLst>
                                      </p:cBhvr>
                                      <p:tavLst>
                                        <p:tav tm="0">
                                          <p:val>
                                            <p:strVal val="0-#ppt_w/2"/>
                                          </p:val>
                                        </p:tav>
                                        <p:tav tm="100000">
                                          <p:val>
                                            <p:strVal val="#ppt_x"/>
                                          </p:val>
                                        </p:tav>
                                      </p:tavLst>
                                    </p:anim>
                                    <p:anim calcmode="lin" valueType="num">
                                      <p:cBhvr additive="base">
                                        <p:cTn id="12" dur="500" fill="hold"/>
                                        <p:tgtEl>
                                          <p:spTgt spid="2868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8684"/>
                                        </p:tgtEl>
                                        <p:attrNameLst>
                                          <p:attrName>style.visibility</p:attrName>
                                        </p:attrNameLst>
                                      </p:cBhvr>
                                      <p:to>
                                        <p:strVal val="visible"/>
                                      </p:to>
                                    </p:set>
                                    <p:anim calcmode="lin" valueType="num">
                                      <p:cBhvr additive="base">
                                        <p:cTn id="15" dur="500" fill="hold"/>
                                        <p:tgtEl>
                                          <p:spTgt spid="28684"/>
                                        </p:tgtEl>
                                        <p:attrNameLst>
                                          <p:attrName>ppt_x</p:attrName>
                                        </p:attrNameLst>
                                      </p:cBhvr>
                                      <p:tavLst>
                                        <p:tav tm="0">
                                          <p:val>
                                            <p:strVal val="#ppt_x"/>
                                          </p:val>
                                        </p:tav>
                                        <p:tav tm="100000">
                                          <p:val>
                                            <p:strVal val="#ppt_x"/>
                                          </p:val>
                                        </p:tav>
                                      </p:tavLst>
                                    </p:anim>
                                    <p:anim calcmode="lin" valueType="num">
                                      <p:cBhvr additive="base">
                                        <p:cTn id="16" dur="500" fill="hold"/>
                                        <p:tgtEl>
                                          <p:spTgt spid="2868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8685"/>
                                        </p:tgtEl>
                                        <p:attrNameLst>
                                          <p:attrName>style.visibility</p:attrName>
                                        </p:attrNameLst>
                                      </p:cBhvr>
                                      <p:to>
                                        <p:strVal val="visible"/>
                                      </p:to>
                                    </p:set>
                                    <p:anim calcmode="lin" valueType="num">
                                      <p:cBhvr additive="base">
                                        <p:cTn id="19" dur="500" fill="hold"/>
                                        <p:tgtEl>
                                          <p:spTgt spid="28685"/>
                                        </p:tgtEl>
                                        <p:attrNameLst>
                                          <p:attrName>ppt_x</p:attrName>
                                        </p:attrNameLst>
                                      </p:cBhvr>
                                      <p:tavLst>
                                        <p:tav tm="0">
                                          <p:val>
                                            <p:strVal val="1+#ppt_w/2"/>
                                          </p:val>
                                        </p:tav>
                                        <p:tav tm="100000">
                                          <p:val>
                                            <p:strVal val="#ppt_x"/>
                                          </p:val>
                                        </p:tav>
                                      </p:tavLst>
                                    </p:anim>
                                    <p:anim calcmode="lin" valueType="num">
                                      <p:cBhvr additive="base">
                                        <p:cTn id="20" dur="500" fill="hold"/>
                                        <p:tgtEl>
                                          <p:spTgt spid="286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0732"/>
                                        </p:tgtEl>
                                        <p:attrNameLst>
                                          <p:attrName>style.visibility</p:attrName>
                                        </p:attrNameLst>
                                      </p:cBhvr>
                                      <p:to>
                                        <p:strVal val="visible"/>
                                      </p:to>
                                    </p:set>
                                    <p:anim calcmode="lin" valueType="num">
                                      <p:cBhvr>
                                        <p:cTn id="25" dur="500" fill="hold"/>
                                        <p:tgtEl>
                                          <p:spTgt spid="30732"/>
                                        </p:tgtEl>
                                        <p:attrNameLst>
                                          <p:attrName>ppt_w</p:attrName>
                                        </p:attrNameLst>
                                      </p:cBhvr>
                                      <p:tavLst>
                                        <p:tav tm="0">
                                          <p:val>
                                            <p:fltVal val="0"/>
                                          </p:val>
                                        </p:tav>
                                        <p:tav tm="100000">
                                          <p:val>
                                            <p:strVal val="#ppt_w"/>
                                          </p:val>
                                        </p:tav>
                                      </p:tavLst>
                                    </p:anim>
                                    <p:anim calcmode="lin" valueType="num">
                                      <p:cBhvr>
                                        <p:cTn id="26" dur="500" fill="hold"/>
                                        <p:tgtEl>
                                          <p:spTgt spid="307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8675"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90975"/>
            <a:ext cx="87344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6"/>
          <p:cNvGrpSpPr>
            <a:grpSpLocks/>
          </p:cNvGrpSpPr>
          <p:nvPr/>
        </p:nvGrpSpPr>
        <p:grpSpPr bwMode="auto">
          <a:xfrm>
            <a:off x="2630488" y="485775"/>
            <a:ext cx="3810000" cy="3124200"/>
            <a:chOff x="2667000" y="1905000"/>
            <a:chExt cx="3810000" cy="3124200"/>
          </a:xfrm>
        </p:grpSpPr>
        <p:sp>
          <p:nvSpPr>
            <p:cNvPr id="28678" name="Rectangle 97"/>
            <p:cNvSpPr>
              <a:spLocks noChangeArrowheads="1"/>
            </p:cNvSpPr>
            <p:nvPr/>
          </p:nvSpPr>
          <p:spPr bwMode="auto">
            <a:xfrm>
              <a:off x="2667000" y="1905000"/>
              <a:ext cx="3810000" cy="3124200"/>
            </a:xfrm>
            <a:prstGeom prst="rect">
              <a:avLst/>
            </a:prstGeom>
            <a:solidFill>
              <a:srgbClr val="00FFFF"/>
            </a:solidFill>
            <a:ln w="9525" algn="ctr">
              <a:solidFill>
                <a:schemeClr val="tx1"/>
              </a:solidFill>
              <a:round/>
              <a:headEnd/>
              <a:tailEnd/>
            </a:ln>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solidFill>
                  <a:srgbClr val="000000"/>
                </a:solidFill>
                <a:latin typeface="Times New Roman" pitchFamily="18" charset="0"/>
                <a:cs typeface="Times New Roman" pitchFamily="18" charset="0"/>
              </a:endParaRPr>
            </a:p>
          </p:txBody>
        </p:sp>
        <p:sp>
          <p:nvSpPr>
            <p:cNvPr id="28679" name="Line 4"/>
            <p:cNvSpPr>
              <a:spLocks noChangeShapeType="1"/>
            </p:cNvSpPr>
            <p:nvPr/>
          </p:nvSpPr>
          <p:spPr bwMode="auto">
            <a:xfrm rot="-5400000">
              <a:off x="4655344" y="2126457"/>
              <a:ext cx="0" cy="2971800"/>
            </a:xfrm>
            <a:prstGeom prst="line">
              <a:avLst/>
            </a:prstGeom>
            <a:noFill/>
            <a:ln w="139700" cmpd="tri">
              <a:solidFill>
                <a:schemeClr val="tx1"/>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en-US"/>
            </a:p>
          </p:txBody>
        </p:sp>
        <p:sp>
          <p:nvSpPr>
            <p:cNvPr id="28680" name="Oval 5"/>
            <p:cNvSpPr>
              <a:spLocks noChangeArrowheads="1"/>
            </p:cNvSpPr>
            <p:nvPr/>
          </p:nvSpPr>
          <p:spPr bwMode="auto">
            <a:xfrm rot="-5400000">
              <a:off x="4808537" y="2171700"/>
              <a:ext cx="868363" cy="944563"/>
            </a:xfrm>
            <a:prstGeom prst="ellipse">
              <a:avLst/>
            </a:prstGeom>
            <a:solidFill>
              <a:srgbClr val="00FFFF"/>
            </a:solidFill>
            <a:ln w="28575">
              <a:solidFill>
                <a:schemeClr val="tx1"/>
              </a:solidFill>
              <a:round/>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latin typeface="Courier New" pitchFamily="49" charset="0"/>
                  <a:cs typeface="Courier New" pitchFamily="49" charset="0"/>
                </a:rPr>
                <a:t>CPU</a:t>
              </a:r>
              <a:endParaRPr lang="en-CA" altLang="en-US" sz="2000" b="1">
                <a:solidFill>
                  <a:srgbClr val="000000"/>
                </a:solidFill>
                <a:latin typeface="Courier New" pitchFamily="49" charset="0"/>
                <a:cs typeface="Courier New" pitchFamily="49" charset="0"/>
              </a:endParaRPr>
            </a:p>
          </p:txBody>
        </p:sp>
        <p:sp>
          <p:nvSpPr>
            <p:cNvPr id="28681" name="Line 6"/>
            <p:cNvSpPr>
              <a:spLocks noChangeShapeType="1"/>
            </p:cNvSpPr>
            <p:nvPr/>
          </p:nvSpPr>
          <p:spPr bwMode="auto">
            <a:xfrm rot="-5400000" flipH="1" flipV="1">
              <a:off x="4960144" y="3345657"/>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Text Box 7"/>
            <p:cNvSpPr txBox="1">
              <a:spLocks noChangeArrowheads="1"/>
            </p:cNvSpPr>
            <p:nvPr/>
          </p:nvSpPr>
          <p:spPr bwMode="auto">
            <a:xfrm rot="-5400000">
              <a:off x="4301331" y="3829843"/>
              <a:ext cx="514350" cy="1336675"/>
            </a:xfrm>
            <a:prstGeom prst="rect">
              <a:avLst/>
            </a:prstGeom>
            <a:solidFill>
              <a:srgbClr val="00FFFF"/>
            </a:solidFill>
            <a:ln w="25400">
              <a:solidFill>
                <a:schemeClr val="tx1"/>
              </a:solidFill>
              <a:miter lim="800000"/>
              <a:headEnd/>
              <a:tailEnd/>
            </a:ln>
          </p:spPr>
          <p:txBody>
            <a:bodyPr vert="eaVert">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DRAM</a:t>
              </a:r>
            </a:p>
          </p:txBody>
        </p:sp>
        <p:sp>
          <p:nvSpPr>
            <p:cNvPr id="28683" name="Text Box 8"/>
            <p:cNvSpPr txBox="1">
              <a:spLocks noChangeArrowheads="1"/>
            </p:cNvSpPr>
            <p:nvPr/>
          </p:nvSpPr>
          <p:spPr bwMode="auto">
            <a:xfrm>
              <a:off x="3276600" y="2419350"/>
              <a:ext cx="1066800" cy="422275"/>
            </a:xfrm>
            <a:prstGeom prst="rect">
              <a:avLst/>
            </a:prstGeom>
            <a:solidFill>
              <a:srgbClr val="00FFFF"/>
            </a:solidFill>
            <a:ln w="2540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I/O</a:t>
              </a:r>
            </a:p>
          </p:txBody>
        </p:sp>
        <p:sp>
          <p:nvSpPr>
            <p:cNvPr id="28684" name="Line 9"/>
            <p:cNvSpPr>
              <a:spLocks noChangeShapeType="1"/>
            </p:cNvSpPr>
            <p:nvPr/>
          </p:nvSpPr>
          <p:spPr bwMode="auto">
            <a:xfrm rot="-5400000" flipH="1" flipV="1">
              <a:off x="3626644" y="338375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Rectangle 10"/>
            <p:cNvSpPr>
              <a:spLocks noChangeArrowheads="1"/>
            </p:cNvSpPr>
            <p:nvPr/>
          </p:nvSpPr>
          <p:spPr bwMode="auto">
            <a:xfrm rot="-5400000">
              <a:off x="3626644" y="2850357"/>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6" name="Rectangle 11"/>
            <p:cNvSpPr>
              <a:spLocks noChangeArrowheads="1"/>
            </p:cNvSpPr>
            <p:nvPr/>
          </p:nvSpPr>
          <p:spPr bwMode="auto">
            <a:xfrm rot="-5400000">
              <a:off x="5036344" y="2964657"/>
              <a:ext cx="4572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7" name="Line 12"/>
            <p:cNvSpPr>
              <a:spLocks noChangeShapeType="1"/>
            </p:cNvSpPr>
            <p:nvPr/>
          </p:nvSpPr>
          <p:spPr bwMode="auto">
            <a:xfrm rot="-5400000" flipH="1" flipV="1">
              <a:off x="4461669" y="3802856"/>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 name="Rectangle 13"/>
            <p:cNvSpPr>
              <a:spLocks noChangeArrowheads="1"/>
            </p:cNvSpPr>
            <p:nvPr/>
          </p:nvSpPr>
          <p:spPr bwMode="auto">
            <a:xfrm rot="-5400000">
              <a:off x="4347369" y="3993356"/>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sp>
        <p:nvSpPr>
          <p:cNvPr id="109" name="Slide Number Placeholder 108"/>
          <p:cNvSpPr>
            <a:spLocks noGrp="1"/>
          </p:cNvSpPr>
          <p:nvPr>
            <p:ph type="sldNum" sz="quarter" idx="11"/>
          </p:nvPr>
        </p:nvSpPr>
        <p:spPr/>
        <p:txBody>
          <a:bodyPr/>
          <a:lstStyle/>
          <a:p>
            <a:pPr>
              <a:defRPr/>
            </a:pPr>
            <a:fld id="{A04AD0CE-3526-49B4-A036-1C5BEFA946E8}" type="slidenum">
              <a:rPr lang="en-US"/>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826" y="76200"/>
            <a:ext cx="9353651" cy="378565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Bef>
                <a:spcPct val="0"/>
              </a:spcBef>
            </a:pPr>
            <a:r>
              <a:rPr lang="en-CA" alt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Yesterday, </a:t>
            </a:r>
          </a:p>
          <a:p>
            <a:pPr algn="ctr">
              <a:spcBef>
                <a:spcPct val="0"/>
              </a:spcBef>
            </a:pPr>
            <a:r>
              <a:rPr lang="en-CA" alt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this talk had no intro.</a:t>
            </a:r>
          </a:p>
          <a:p>
            <a:pPr algn="ctr">
              <a:spcBef>
                <a:spcPct val="0"/>
              </a:spcBef>
            </a:pPr>
            <a:r>
              <a:rPr lang="en-CA" alt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Fran’s lecture</a:t>
            </a:r>
          </a:p>
          <a:p>
            <a:pPr algn="ctr">
              <a:spcBef>
                <a:spcPct val="0"/>
              </a:spcBef>
            </a:pPr>
            <a:r>
              <a:rPr lang="en-CA" alt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inspired me </a:t>
            </a:r>
          </a:p>
          <a:p>
            <a:pPr algn="ctr">
              <a:spcBef>
                <a:spcPct val="0"/>
              </a:spcBef>
            </a:pPr>
            <a:r>
              <a:rPr lang="en-CA" alt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 make an engaging one.</a:t>
            </a:r>
            <a:endParaRPr lang="en-CA"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3970" name="Picture 2" descr="C:\Users\jeff-surfacepro\Pictures\Starred Africa\Tansania 2\20160316_1415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877612"/>
            <a:ext cx="5105400" cy="287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27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3970"/>
                                        </p:tgtEl>
                                        <p:attrNameLst>
                                          <p:attrName>style.visibility</p:attrName>
                                        </p:attrNameLst>
                                      </p:cBhvr>
                                      <p:to>
                                        <p:strVal val="visible"/>
                                      </p:to>
                                    </p:set>
                                    <p:animEffect transition="in" filter="fade">
                                      <p:cBhvr>
                                        <p:cTn id="24" dur="1000"/>
                                        <p:tgtEl>
                                          <p:spTgt spid="83970"/>
                                        </p:tgtEl>
                                      </p:cBhvr>
                                    </p:animEffect>
                                    <p:anim calcmode="lin" valueType="num">
                                      <p:cBhvr>
                                        <p:cTn id="25" dur="1000" fill="hold"/>
                                        <p:tgtEl>
                                          <p:spTgt spid="83970"/>
                                        </p:tgtEl>
                                        <p:attrNameLst>
                                          <p:attrName>ppt_x</p:attrName>
                                        </p:attrNameLst>
                                      </p:cBhvr>
                                      <p:tavLst>
                                        <p:tav tm="0">
                                          <p:val>
                                            <p:strVal val="#ppt_x"/>
                                          </p:val>
                                        </p:tav>
                                        <p:tav tm="100000">
                                          <p:val>
                                            <p:strVal val="#ppt_x"/>
                                          </p:val>
                                        </p:tav>
                                      </p:tavLst>
                                    </p:anim>
                                    <p:anim calcmode="lin" valueType="num">
                                      <p:cBhvr>
                                        <p:cTn id="26" dur="1000" fill="hold"/>
                                        <p:tgtEl>
                                          <p:spTgt spid="8397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anim calcmode="lin" valueType="num">
                                      <p:cBhvr>
                                        <p:cTn id="3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840638" y="2407535"/>
            <a:ext cx="2303362" cy="216982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defTabSz="1371600">
              <a:lnSpc>
                <a:spcPct val="150000"/>
              </a:lnSpc>
              <a:buClr>
                <a:srgbClr val="C00000"/>
              </a:buClr>
              <a:buFont typeface="Wingdings" pitchFamily="2" charset="2"/>
              <a:buChar char="§"/>
              <a:defRPr/>
            </a:pPr>
            <a:r>
              <a:rPr lang="en-US" sz="1800" b="1" dirty="0">
                <a:solidFill>
                  <a:srgbClr val="002060"/>
                </a:solidFill>
                <a:latin typeface="Calibri"/>
              </a:rPr>
              <a:t>Loader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Linker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Memory Manager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I/O Controller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Process Manager</a:t>
            </a:r>
          </a:p>
        </p:txBody>
      </p:sp>
      <p:sp>
        <p:nvSpPr>
          <p:cNvPr id="17" name="TextBox 16"/>
          <p:cNvSpPr txBox="1"/>
          <p:nvPr/>
        </p:nvSpPr>
        <p:spPr>
          <a:xfrm>
            <a:off x="6858000" y="2056686"/>
            <a:ext cx="1636294" cy="480131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0x34240028</a:t>
            </a:r>
          </a:p>
          <a:p>
            <a:pPr algn="ctr">
              <a:defRPr/>
            </a:pPr>
            <a:r>
              <a:rPr lang="en-US" sz="1800" b="1" dirty="0">
                <a:solidFill>
                  <a:srgbClr val="002060"/>
                </a:solidFill>
                <a:latin typeface="Courier New" pitchFamily="49" charset="0"/>
                <a:cs typeface="Courier New" pitchFamily="49" charset="0"/>
              </a:rPr>
              <a:t>0x20100226</a:t>
            </a:r>
          </a:p>
          <a:p>
            <a:pPr algn="ctr">
              <a:defRPr/>
            </a:pPr>
            <a:r>
              <a:rPr lang="en-US" sz="1800" b="1" dirty="0">
                <a:solidFill>
                  <a:srgbClr val="002060"/>
                </a:solidFill>
                <a:latin typeface="Courier New" pitchFamily="49" charset="0"/>
                <a:cs typeface="Courier New" pitchFamily="49" charset="0"/>
              </a:rPr>
              <a:t>0x00004020</a:t>
            </a:r>
          </a:p>
          <a:p>
            <a:pPr algn="ctr">
              <a:defRPr/>
            </a:pPr>
            <a:r>
              <a:rPr lang="en-US" sz="1800" b="1" dirty="0">
                <a:solidFill>
                  <a:srgbClr val="002060"/>
                </a:solidFill>
                <a:latin typeface="Courier New" pitchFamily="49" charset="0"/>
                <a:cs typeface="Courier New" pitchFamily="49" charset="0"/>
              </a:rPr>
              <a:t>0x00004820</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0x00290821</a:t>
            </a:r>
          </a:p>
          <a:p>
            <a:pPr algn="ctr">
              <a:defRPr/>
            </a:pPr>
            <a:r>
              <a:rPr lang="en-US" sz="1800" b="1" dirty="0">
                <a:solidFill>
                  <a:srgbClr val="002060"/>
                </a:solidFill>
                <a:latin typeface="Courier New" pitchFamily="49" charset="0"/>
                <a:cs typeface="Courier New" pitchFamily="49" charset="0"/>
              </a:rPr>
              <a:t>0x8c2a0000</a:t>
            </a:r>
          </a:p>
          <a:p>
            <a:pPr algn="ctr">
              <a:defRPr/>
            </a:pPr>
            <a:r>
              <a:rPr lang="en-US" sz="1800" b="1" dirty="0">
                <a:solidFill>
                  <a:srgbClr val="002060"/>
                </a:solidFill>
                <a:latin typeface="Courier New" pitchFamily="49" charset="0"/>
                <a:cs typeface="Courier New" pitchFamily="49" charset="0"/>
              </a:rPr>
              <a:t>0x51500006</a:t>
            </a:r>
          </a:p>
          <a:p>
            <a:pPr algn="ctr">
              <a:defRPr/>
            </a:pPr>
            <a:r>
              <a:rPr lang="en-US" sz="1800" b="1" dirty="0">
                <a:solidFill>
                  <a:srgbClr val="002060"/>
                </a:solidFill>
                <a:latin typeface="Courier New" pitchFamily="49" charset="0"/>
                <a:cs typeface="Courier New" pitchFamily="49" charset="0"/>
              </a:rPr>
              <a:t>0x21290004</a:t>
            </a:r>
          </a:p>
          <a:p>
            <a:pPr algn="ctr">
              <a:defRPr/>
            </a:pPr>
            <a:r>
              <a:rPr lang="en-US" sz="1800" b="1" dirty="0">
                <a:solidFill>
                  <a:srgbClr val="002060"/>
                </a:solidFill>
                <a:latin typeface="Courier New" pitchFamily="49" charset="0"/>
                <a:cs typeface="Courier New" pitchFamily="49" charset="0"/>
              </a:rPr>
              <a:t>0x292a0028</a:t>
            </a:r>
          </a:p>
          <a:p>
            <a:pPr algn="ctr">
              <a:defRPr/>
            </a:pPr>
            <a:r>
              <a:rPr lang="en-US" sz="1800" b="1" dirty="0">
                <a:solidFill>
                  <a:srgbClr val="002060"/>
                </a:solidFill>
                <a:latin typeface="Courier New" pitchFamily="49" charset="0"/>
                <a:cs typeface="Courier New" pitchFamily="49" charset="0"/>
              </a:rPr>
              <a:t>0x1540fffa</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0x34240031</a:t>
            </a:r>
          </a:p>
          <a:p>
            <a:pPr algn="ctr">
              <a:defRPr/>
            </a:pPr>
            <a:r>
              <a:rPr lang="en-US" sz="1800" b="1" dirty="0">
                <a:solidFill>
                  <a:srgbClr val="002060"/>
                </a:solidFill>
                <a:latin typeface="Courier New" pitchFamily="49" charset="0"/>
                <a:cs typeface="Courier New" pitchFamily="49" charset="0"/>
              </a:rPr>
              <a:t>0x20020004</a:t>
            </a:r>
          </a:p>
          <a:p>
            <a:pPr algn="ctr">
              <a:defRPr/>
            </a:pPr>
            <a:r>
              <a:rPr lang="en-US" sz="1800" b="1" dirty="0">
                <a:solidFill>
                  <a:srgbClr val="002060"/>
                </a:solidFill>
                <a:latin typeface="Courier New" pitchFamily="49" charset="0"/>
                <a:cs typeface="Courier New" pitchFamily="49" charset="0"/>
              </a:rPr>
              <a:t>0x0000000c</a:t>
            </a:r>
          </a:p>
          <a:p>
            <a:pPr algn="ctr">
              <a:defRPr/>
            </a:pPr>
            <a:r>
              <a:rPr lang="en-US" sz="1800" b="1" dirty="0">
                <a:solidFill>
                  <a:srgbClr val="002060"/>
                </a:solidFill>
                <a:latin typeface="Courier New" pitchFamily="49" charset="0"/>
                <a:cs typeface="Courier New" pitchFamily="49" charset="0"/>
              </a:rPr>
              <a:t>0x03e00008</a:t>
            </a:r>
          </a:p>
        </p:txBody>
      </p:sp>
      <p:sp>
        <p:nvSpPr>
          <p:cNvPr id="18" name="TextBox 17"/>
          <p:cNvSpPr txBox="1"/>
          <p:nvPr/>
        </p:nvSpPr>
        <p:spPr>
          <a:xfrm>
            <a:off x="0" y="4809402"/>
            <a:ext cx="5414212" cy="1695336"/>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nn-NO" sz="1800" b="1" dirty="0">
                <a:solidFill>
                  <a:srgbClr val="002060"/>
                </a:solidFill>
                <a:latin typeface="Courier New" pitchFamily="49" charset="0"/>
                <a:cs typeface="Courier New" pitchFamily="49" charset="0"/>
              </a:rPr>
              <a:t>boolean found = false;</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for (int i = 0; i &lt; 10 &amp;&amp; !found; 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     found = (target == list[i]);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p>
        </p:txBody>
      </p:sp>
      <p:sp>
        <p:nvSpPr>
          <p:cNvPr id="16" name="TextBox 15"/>
          <p:cNvSpPr txBox="1"/>
          <p:nvPr/>
        </p:nvSpPr>
        <p:spPr>
          <a:xfrm>
            <a:off x="0" y="1669979"/>
            <a:ext cx="3489158" cy="426014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en-US" sz="1800" b="1" dirty="0">
                <a:solidFill>
                  <a:srgbClr val="002060"/>
                </a:solidFill>
                <a:latin typeface="Courier New" pitchFamily="49" charset="0"/>
                <a:cs typeface="Courier New" pitchFamily="49" charset="0"/>
              </a:rPr>
              <a:t>     la   $a0, yes</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$s0, $0, 550</a:t>
            </a:r>
          </a:p>
          <a:p>
            <a:pPr>
              <a:lnSpc>
                <a:spcPts val="2500"/>
              </a:lnSpc>
              <a:defRPr/>
            </a:pPr>
            <a:r>
              <a:rPr lang="en-US" sz="1800" b="1" dirty="0">
                <a:solidFill>
                  <a:srgbClr val="002060"/>
                </a:solidFill>
                <a:latin typeface="Courier New" pitchFamily="49" charset="0"/>
                <a:cs typeface="Courier New" pitchFamily="49" charset="0"/>
              </a:rPr>
              <a:t>     add  $t0, $0, $0</a:t>
            </a:r>
          </a:p>
          <a:p>
            <a:pPr>
              <a:lnSpc>
                <a:spcPts val="2500"/>
              </a:lnSpc>
              <a:defRPr/>
            </a:pPr>
            <a:r>
              <a:rPr lang="en-US" sz="1800" b="1" dirty="0">
                <a:solidFill>
                  <a:srgbClr val="002060"/>
                </a:solidFill>
                <a:latin typeface="Courier New" pitchFamily="49" charset="0"/>
                <a:cs typeface="Courier New" pitchFamily="49" charset="0"/>
              </a:rPr>
              <a:t>     add  $t1, $0, $0</a:t>
            </a:r>
          </a:p>
          <a:p>
            <a:pPr>
              <a:lnSpc>
                <a:spcPts val="2500"/>
              </a:lnSpc>
              <a:defRPr/>
            </a:pPr>
            <a:r>
              <a:rPr lang="en-US" sz="1800" b="1" dirty="0" err="1">
                <a:solidFill>
                  <a:srgbClr val="002060"/>
                </a:solidFill>
                <a:latin typeface="Courier New" pitchFamily="49" charset="0"/>
                <a:cs typeface="Courier New" pitchFamily="49" charset="0"/>
              </a:rPr>
              <a:t>lbl</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lw</a:t>
            </a:r>
            <a:r>
              <a:rPr lang="en-US" sz="1800" b="1" dirty="0">
                <a:solidFill>
                  <a:srgbClr val="002060"/>
                </a:solidFill>
                <a:latin typeface="Courier New" pitchFamily="49" charset="0"/>
                <a:cs typeface="Courier New" pitchFamily="49" charset="0"/>
              </a:rPr>
              <a:t>   $t2, list($t1)</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beq</a:t>
            </a:r>
            <a:r>
              <a:rPr lang="en-US" sz="1800" b="1" dirty="0">
                <a:solidFill>
                  <a:srgbClr val="002060"/>
                </a:solidFill>
                <a:latin typeface="Courier New" pitchFamily="49" charset="0"/>
                <a:cs typeface="Courier New" pitchFamily="49" charset="0"/>
              </a:rPr>
              <a:t>  $t2, $s0, ok</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$t1, $t1,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slti</a:t>
            </a:r>
            <a:r>
              <a:rPr lang="en-US" sz="1800" b="1" dirty="0">
                <a:solidFill>
                  <a:srgbClr val="002060"/>
                </a:solidFill>
                <a:latin typeface="Courier New" pitchFamily="49" charset="0"/>
                <a:cs typeface="Courier New" pitchFamily="49" charset="0"/>
              </a:rPr>
              <a:t> $t2, $t1, 40</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bne</a:t>
            </a:r>
            <a:r>
              <a:rPr lang="en-US" sz="1800" b="1" dirty="0">
                <a:solidFill>
                  <a:srgbClr val="002060"/>
                </a:solidFill>
                <a:latin typeface="Courier New" pitchFamily="49" charset="0"/>
                <a:cs typeface="Courier New" pitchFamily="49" charset="0"/>
              </a:rPr>
              <a:t>  $t2, $0, </a:t>
            </a:r>
            <a:r>
              <a:rPr lang="en-US" sz="1800" b="1" dirty="0" err="1">
                <a:solidFill>
                  <a:srgbClr val="002060"/>
                </a:solidFill>
                <a:latin typeface="Courier New" pitchFamily="49" charset="0"/>
                <a:cs typeface="Courier New" pitchFamily="49" charset="0"/>
              </a:rPr>
              <a:t>lbl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la   $a0, no</a:t>
            </a:r>
          </a:p>
          <a:p>
            <a:pPr>
              <a:lnSpc>
                <a:spcPts val="2500"/>
              </a:lnSpc>
              <a:defRPr/>
            </a:pPr>
            <a:r>
              <a:rPr lang="en-US" sz="1800" b="1" dirty="0">
                <a:solidFill>
                  <a:srgbClr val="002060"/>
                </a:solidFill>
                <a:latin typeface="Courier New" pitchFamily="49" charset="0"/>
                <a:cs typeface="Courier New" pitchFamily="49" charset="0"/>
              </a:rPr>
              <a:t>ok: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$v0, $0,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syscall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jr</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ra</a:t>
            </a:r>
            <a:r>
              <a:rPr lang="en-US" sz="1800" b="1" dirty="0">
                <a:solidFill>
                  <a:srgbClr val="002060"/>
                </a:solidFill>
                <a:latin typeface="Courier New" pitchFamily="49" charset="0"/>
                <a:cs typeface="Courier New" pitchFamily="49" charset="0"/>
              </a:rPr>
              <a:t>  </a:t>
            </a:r>
          </a:p>
        </p:txBody>
      </p:sp>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30</a:t>
            </a:fld>
            <a:endParaRPr lang="en-US" dirty="0"/>
          </a:p>
        </p:txBody>
      </p:sp>
      <p:grpSp>
        <p:nvGrpSpPr>
          <p:cNvPr id="22" name="Diagram group"/>
          <p:cNvGrpSpPr/>
          <p:nvPr/>
        </p:nvGrpSpPr>
        <p:grpSpPr>
          <a:xfrm>
            <a:off x="985651" y="1132115"/>
            <a:ext cx="7030191" cy="391885"/>
            <a:chOff x="656927" y="391885"/>
            <a:chExt cx="7296745" cy="391885"/>
          </a:xfrm>
          <a:scene3d>
            <a:camera prst="orthographicFront">
              <a:rot lat="0" lon="0" rev="0"/>
            </a:camera>
            <a:lightRig rig="threePt" dir="t"/>
          </a:scene3d>
        </p:grpSpPr>
        <p:grpSp>
          <p:nvGrpSpPr>
            <p:cNvPr id="24" name="Group 13"/>
            <p:cNvGrpSpPr/>
            <p:nvPr/>
          </p:nvGrpSpPr>
          <p:grpSpPr>
            <a:xfrm>
              <a:off x="656927" y="391885"/>
              <a:ext cx="7296745" cy="391885"/>
              <a:chOff x="656927" y="391885"/>
              <a:chExt cx="7296745" cy="391885"/>
            </a:xfrm>
            <a:scene3d>
              <a:camera prst="orthographicFront">
                <a:rot lat="0" lon="0" rev="0"/>
              </a:camera>
              <a:lightRig rig="threePt" dir="t"/>
            </a:scene3d>
          </p:grpSpPr>
          <p:sp>
            <p:nvSpPr>
              <p:cNvPr id="25" name="Trapezoid 24"/>
              <p:cNvSpPr/>
              <p:nvPr/>
            </p:nvSpPr>
            <p:spPr>
              <a:xfrm rot="10800000">
                <a:off x="656927" y="391885"/>
                <a:ext cx="7296745" cy="391885"/>
              </a:xfrm>
              <a:prstGeom prst="trapezoid">
                <a:avLst>
                  <a:gd name="adj" fmla="val 156944"/>
                </a:avLst>
              </a:prstGeom>
            </p:spPr>
            <p:style>
              <a:lnRef idx="0">
                <a:schemeClr val="lt1">
                  <a:hueOff val="0"/>
                  <a:satOff val="0"/>
                  <a:lumOff val="0"/>
                  <a:alphaOff val="0"/>
                </a:schemeClr>
              </a:lnRef>
              <a:fillRef idx="3">
                <a:schemeClr val="accent5">
                  <a:hueOff val="-1655646"/>
                  <a:satOff val="6635"/>
                  <a:lumOff val="1438"/>
                  <a:alphaOff val="0"/>
                </a:schemeClr>
              </a:fillRef>
              <a:effectRef idx="3">
                <a:schemeClr val="accent5">
                  <a:hueOff val="-1655646"/>
                  <a:satOff val="6635"/>
                  <a:lumOff val="1438"/>
                  <a:alphaOff val="0"/>
                </a:schemeClr>
              </a:effectRef>
              <a:fontRef idx="minor">
                <a:schemeClr val="lt1"/>
              </a:fontRef>
            </p:style>
            <p:txBody>
              <a:bodyPr/>
              <a:lstStyle/>
              <a:p>
                <a:endParaRPr lang="en-GB"/>
              </a:p>
            </p:txBody>
          </p:sp>
          <p:sp>
            <p:nvSpPr>
              <p:cNvPr id="26" name="Trapezoid 4"/>
              <p:cNvSpPr/>
              <p:nvPr/>
            </p:nvSpPr>
            <p:spPr>
              <a:xfrm>
                <a:off x="1933857" y="391885"/>
                <a:ext cx="4742884" cy="391885"/>
              </a:xfrm>
              <a:prstGeom prst="rect">
                <a:avLst/>
              </a:prstGeom>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en-US" sz="1600" b="1" dirty="0">
                    <a:solidFill>
                      <a:prstClr val="black"/>
                    </a:solidFill>
                  </a:rPr>
                  <a:t>Vision | Robotics | AI | HCI | DB | </a:t>
                </a:r>
                <a:r>
                  <a:rPr lang="en-US" sz="1600" b="1" dirty="0" err="1">
                    <a:solidFill>
                      <a:prstClr val="black"/>
                    </a:solidFill>
                  </a:rPr>
                  <a:t>Sim</a:t>
                </a:r>
                <a:r>
                  <a:rPr lang="en-US" sz="1600" b="1" dirty="0">
                    <a:solidFill>
                      <a:prstClr val="black"/>
                    </a:solidFill>
                  </a:rPr>
                  <a:t> | Bio | DC | QC </a:t>
                </a:r>
              </a:p>
            </p:txBody>
          </p:sp>
        </p:grpSp>
      </p:grpSp>
      <p:pic>
        <p:nvPicPr>
          <p:cNvPr id="6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889250"/>
            <a:ext cx="494982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1200" y="6858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19" name="TextBox 18"/>
          <p:cNvSpPr txBox="1"/>
          <p:nvPr/>
        </p:nvSpPr>
        <p:spPr>
          <a:xfrm>
            <a:off x="380999" y="609600"/>
            <a:ext cx="5638801" cy="4129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lnSpc>
                <a:spcPts val="2500"/>
              </a:lnSpc>
              <a:defRPr/>
            </a:pPr>
            <a:r>
              <a:rPr lang="nn-NO" sz="1800" b="1" dirty="0">
                <a:solidFill>
                  <a:srgbClr val="002060"/>
                </a:solidFill>
                <a:latin typeface="Courier New" pitchFamily="49" charset="0"/>
                <a:cs typeface="Courier New" pitchFamily="49" charset="0"/>
              </a:rPr>
              <a:t>boolean found = list.contains(target);</a:t>
            </a:r>
          </a:p>
        </p:txBody>
      </p:sp>
      <p:pic>
        <p:nvPicPr>
          <p:cNvPr id="69"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7888" y="25908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 calcmode="lin" valueType="num">
                                      <p:cBhvr additive="base">
                                        <p:cTn id="7" dur="1000" fill="hold"/>
                                        <p:tgtEl>
                                          <p:spTgt spid="30731"/>
                                        </p:tgtEl>
                                        <p:attrNameLst>
                                          <p:attrName>ppt_x</p:attrName>
                                        </p:attrNameLst>
                                      </p:cBhvr>
                                      <p:tavLst>
                                        <p:tav tm="0">
                                          <p:val>
                                            <p:strVal val="#ppt_x"/>
                                          </p:val>
                                        </p:tav>
                                        <p:tav tm="100000">
                                          <p:val>
                                            <p:strVal val="#ppt_x"/>
                                          </p:val>
                                        </p:tav>
                                      </p:tavLst>
                                    </p:anim>
                                    <p:anim calcmode="lin" valueType="num">
                                      <p:cBhvr additive="base">
                                        <p:cTn id="8" dur="1000" fill="hold"/>
                                        <p:tgtEl>
                                          <p:spTgt spid="3073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1+#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2" fill="hold" nodeType="clickEffect">
                                  <p:stCondLst>
                                    <p:cond delay="0"/>
                                  </p:stCondLst>
                                  <p:childTnLst>
                                    <p:anim calcmode="lin" valueType="num">
                                      <p:cBhvr additive="base">
                                        <p:cTn id="18" dur="1000"/>
                                        <p:tgtEl>
                                          <p:spTgt spid="15"/>
                                        </p:tgtEl>
                                        <p:attrNameLst>
                                          <p:attrName>ppt_x</p:attrName>
                                        </p:attrNameLst>
                                      </p:cBhvr>
                                      <p:tavLst>
                                        <p:tav tm="0">
                                          <p:val>
                                            <p:strVal val="ppt_x"/>
                                          </p:val>
                                        </p:tav>
                                        <p:tav tm="100000">
                                          <p:val>
                                            <p:strVal val="1+ppt_w/2"/>
                                          </p:val>
                                        </p:tav>
                                      </p:tavLst>
                                    </p:anim>
                                    <p:anim calcmode="lin" valueType="num">
                                      <p:cBhvr additive="base">
                                        <p:cTn id="19" dur="1000"/>
                                        <p:tgtEl>
                                          <p:spTgt spid="15"/>
                                        </p:tgtEl>
                                        <p:attrNameLst>
                                          <p:attrName>ppt_y</p:attrName>
                                        </p:attrNameLst>
                                      </p:cBhvr>
                                      <p:tavLst>
                                        <p:tav tm="0">
                                          <p:val>
                                            <p:strVal val="ppt_y"/>
                                          </p:val>
                                        </p:tav>
                                        <p:tav tm="100000">
                                          <p:val>
                                            <p:strVal val="ppt_y"/>
                                          </p:val>
                                        </p:tav>
                                      </p:tavLst>
                                    </p:anim>
                                    <p:set>
                                      <p:cBhvr>
                                        <p:cTn id="20" dur="1" fill="hold">
                                          <p:stCondLst>
                                            <p:cond delay="999"/>
                                          </p:stCondLst>
                                        </p:cTn>
                                        <p:tgtEl>
                                          <p:spTgt spid="15"/>
                                        </p:tgtEl>
                                        <p:attrNameLst>
                                          <p:attrName>style.visibility</p:attrName>
                                        </p:attrNameLst>
                                      </p:cBhvr>
                                      <p:to>
                                        <p:strVal val="hidden"/>
                                      </p:to>
                                    </p:set>
                                  </p:childTnLst>
                                </p:cTn>
                              </p:par>
                              <p:par>
                                <p:cTn id="21" presetID="2" presetClass="entr" presetSubtype="1" fill="hold" nodeType="withEffect">
                                  <p:stCondLst>
                                    <p:cond delay="0"/>
                                  </p:stCondLst>
                                  <p:childTnLst>
                                    <p:set>
                                      <p:cBhvr>
                                        <p:cTn id="22" dur="1" fill="hold">
                                          <p:stCondLst>
                                            <p:cond delay="0"/>
                                          </p:stCondLst>
                                        </p:cTn>
                                        <p:tgtEl>
                                          <p:spTgt spid="30732"/>
                                        </p:tgtEl>
                                        <p:attrNameLst>
                                          <p:attrName>style.visibility</p:attrName>
                                        </p:attrNameLst>
                                      </p:cBhvr>
                                      <p:to>
                                        <p:strVal val="visible"/>
                                      </p:to>
                                    </p:set>
                                    <p:anim calcmode="lin" valueType="num">
                                      <p:cBhvr additive="base">
                                        <p:cTn id="23" dur="1000" fill="hold"/>
                                        <p:tgtEl>
                                          <p:spTgt spid="30732"/>
                                        </p:tgtEl>
                                        <p:attrNameLst>
                                          <p:attrName>ppt_x</p:attrName>
                                        </p:attrNameLst>
                                      </p:cBhvr>
                                      <p:tavLst>
                                        <p:tav tm="0">
                                          <p:val>
                                            <p:strVal val="#ppt_x"/>
                                          </p:val>
                                        </p:tav>
                                        <p:tav tm="100000">
                                          <p:val>
                                            <p:strVal val="#ppt_x"/>
                                          </p:val>
                                        </p:tav>
                                      </p:tavLst>
                                    </p:anim>
                                    <p:anim calcmode="lin" valueType="num">
                                      <p:cBhvr additive="base">
                                        <p:cTn id="24" dur="1000" fill="hold"/>
                                        <p:tgtEl>
                                          <p:spTgt spid="30732"/>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1000" fill="hold"/>
                                        <p:tgtEl>
                                          <p:spTgt spid="17"/>
                                        </p:tgtEl>
                                        <p:attrNameLst>
                                          <p:attrName>ppt_x</p:attrName>
                                        </p:attrNameLst>
                                      </p:cBhvr>
                                      <p:tavLst>
                                        <p:tav tm="0">
                                          <p:val>
                                            <p:strVal val="#ppt_x"/>
                                          </p:val>
                                        </p:tav>
                                        <p:tav tm="100000">
                                          <p:val>
                                            <p:strVal val="#ppt_x"/>
                                          </p:val>
                                        </p:tav>
                                      </p:tavLst>
                                    </p:anim>
                                    <p:anim calcmode="lin" valueType="num">
                                      <p:cBhvr additive="base">
                                        <p:cTn id="30" dur="10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000" fill="hold"/>
                                        <p:tgtEl>
                                          <p:spTgt spid="16"/>
                                        </p:tgtEl>
                                        <p:attrNameLst>
                                          <p:attrName>ppt_x</p:attrName>
                                        </p:attrNameLst>
                                      </p:cBhvr>
                                      <p:tavLst>
                                        <p:tav tm="0">
                                          <p:val>
                                            <p:strVal val="#ppt_x"/>
                                          </p:val>
                                        </p:tav>
                                        <p:tav tm="100000">
                                          <p:val>
                                            <p:strVal val="#ppt_x"/>
                                          </p:val>
                                        </p:tav>
                                      </p:tavLst>
                                    </p:anim>
                                    <p:anim calcmode="lin" valueType="num">
                                      <p:cBhvr additive="base">
                                        <p:cTn id="34"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nodeType="clickEffect">
                                  <p:stCondLst>
                                    <p:cond delay="0"/>
                                  </p:stCondLst>
                                  <p:childTnLst>
                                    <p:anim calcmode="lin" valueType="num">
                                      <p:cBhvr additive="base">
                                        <p:cTn id="38" dur="1000"/>
                                        <p:tgtEl>
                                          <p:spTgt spid="16"/>
                                        </p:tgtEl>
                                        <p:attrNameLst>
                                          <p:attrName>ppt_x</p:attrName>
                                        </p:attrNameLst>
                                      </p:cBhvr>
                                      <p:tavLst>
                                        <p:tav tm="0">
                                          <p:val>
                                            <p:strVal val="ppt_x"/>
                                          </p:val>
                                        </p:tav>
                                        <p:tav tm="100000">
                                          <p:val>
                                            <p:strVal val="ppt_x"/>
                                          </p:val>
                                        </p:tav>
                                      </p:tavLst>
                                    </p:anim>
                                    <p:anim calcmode="lin" valueType="num">
                                      <p:cBhvr additive="base">
                                        <p:cTn id="39" dur="1000"/>
                                        <p:tgtEl>
                                          <p:spTgt spid="16"/>
                                        </p:tgtEl>
                                        <p:attrNameLst>
                                          <p:attrName>ppt_y</p:attrName>
                                        </p:attrNameLst>
                                      </p:cBhvr>
                                      <p:tavLst>
                                        <p:tav tm="0">
                                          <p:val>
                                            <p:strVal val="ppt_y"/>
                                          </p:val>
                                        </p:tav>
                                        <p:tav tm="100000">
                                          <p:val>
                                            <p:strVal val="1+ppt_h/2"/>
                                          </p:val>
                                        </p:tav>
                                      </p:tavLst>
                                    </p:anim>
                                    <p:set>
                                      <p:cBhvr>
                                        <p:cTn id="40" dur="1" fill="hold">
                                          <p:stCondLst>
                                            <p:cond delay="999"/>
                                          </p:stCondLst>
                                        </p:cTn>
                                        <p:tgtEl>
                                          <p:spTgt spid="16"/>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1000"/>
                                        <p:tgtEl>
                                          <p:spTgt spid="17"/>
                                        </p:tgtEl>
                                        <p:attrNameLst>
                                          <p:attrName>ppt_x</p:attrName>
                                        </p:attrNameLst>
                                      </p:cBhvr>
                                      <p:tavLst>
                                        <p:tav tm="0">
                                          <p:val>
                                            <p:strVal val="ppt_x"/>
                                          </p:val>
                                        </p:tav>
                                        <p:tav tm="100000">
                                          <p:val>
                                            <p:strVal val="ppt_x"/>
                                          </p:val>
                                        </p:tav>
                                      </p:tavLst>
                                    </p:anim>
                                    <p:anim calcmode="lin" valueType="num">
                                      <p:cBhvr additive="base">
                                        <p:cTn id="43" dur="1000"/>
                                        <p:tgtEl>
                                          <p:spTgt spid="17"/>
                                        </p:tgtEl>
                                        <p:attrNameLst>
                                          <p:attrName>ppt_y</p:attrName>
                                        </p:attrNameLst>
                                      </p:cBhvr>
                                      <p:tavLst>
                                        <p:tav tm="0">
                                          <p:val>
                                            <p:strVal val="ppt_y"/>
                                          </p:val>
                                        </p:tav>
                                        <p:tav tm="100000">
                                          <p:val>
                                            <p:strVal val="1+ppt_h/2"/>
                                          </p:val>
                                        </p:tav>
                                      </p:tavLst>
                                    </p:anim>
                                    <p:set>
                                      <p:cBhvr>
                                        <p:cTn id="44" dur="1" fill="hold">
                                          <p:stCondLst>
                                            <p:cond delay="999"/>
                                          </p:stCondLst>
                                        </p:cTn>
                                        <p:tgtEl>
                                          <p:spTgt spid="17"/>
                                        </p:tgtEl>
                                        <p:attrNameLst>
                                          <p:attrName>style.visibility</p:attrName>
                                        </p:attrNameLst>
                                      </p:cBhvr>
                                      <p:to>
                                        <p:strVal val="hidden"/>
                                      </p:to>
                                    </p:set>
                                  </p:childTnLst>
                                </p:cTn>
                              </p:par>
                              <p:par>
                                <p:cTn id="45" presetID="2" presetClass="entr" presetSubtype="1" fill="hold" nodeType="withEffect">
                                  <p:stCondLst>
                                    <p:cond delay="0"/>
                                  </p:stCondLst>
                                  <p:childTnLst>
                                    <p:set>
                                      <p:cBhvr>
                                        <p:cTn id="46" dur="1" fill="hold">
                                          <p:stCondLst>
                                            <p:cond delay="0"/>
                                          </p:stCondLst>
                                        </p:cTn>
                                        <p:tgtEl>
                                          <p:spTgt spid="30733"/>
                                        </p:tgtEl>
                                        <p:attrNameLst>
                                          <p:attrName>style.visibility</p:attrName>
                                        </p:attrNameLst>
                                      </p:cBhvr>
                                      <p:to>
                                        <p:strVal val="visible"/>
                                      </p:to>
                                    </p:set>
                                    <p:anim calcmode="lin" valueType="num">
                                      <p:cBhvr additive="base">
                                        <p:cTn id="47" dur="1000" fill="hold"/>
                                        <p:tgtEl>
                                          <p:spTgt spid="30733"/>
                                        </p:tgtEl>
                                        <p:attrNameLst>
                                          <p:attrName>ppt_x</p:attrName>
                                        </p:attrNameLst>
                                      </p:cBhvr>
                                      <p:tavLst>
                                        <p:tav tm="0">
                                          <p:val>
                                            <p:strVal val="#ppt_x"/>
                                          </p:val>
                                        </p:tav>
                                        <p:tav tm="100000">
                                          <p:val>
                                            <p:strVal val="#ppt_x"/>
                                          </p:val>
                                        </p:tav>
                                      </p:tavLst>
                                    </p:anim>
                                    <p:anim calcmode="lin" valueType="num">
                                      <p:cBhvr additive="base">
                                        <p:cTn id="48" dur="1000" fill="hold"/>
                                        <p:tgtEl>
                                          <p:spTgt spid="30733"/>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0-#ppt_w/2"/>
                                          </p:val>
                                        </p:tav>
                                        <p:tav tm="100000">
                                          <p:val>
                                            <p:strVal val="#ppt_x"/>
                                          </p:val>
                                        </p:tav>
                                      </p:tavLst>
                                    </p:anim>
                                    <p:anim calcmode="lin" valueType="num">
                                      <p:cBhvr additive="base">
                                        <p:cTn id="5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8" fill="hold" nodeType="clickEffect">
                                  <p:stCondLst>
                                    <p:cond delay="0"/>
                                  </p:stCondLst>
                                  <p:childTnLst>
                                    <p:anim calcmode="lin" valueType="num">
                                      <p:cBhvr additive="base">
                                        <p:cTn id="58" dur="1000"/>
                                        <p:tgtEl>
                                          <p:spTgt spid="18"/>
                                        </p:tgtEl>
                                        <p:attrNameLst>
                                          <p:attrName>ppt_x</p:attrName>
                                        </p:attrNameLst>
                                      </p:cBhvr>
                                      <p:tavLst>
                                        <p:tav tm="0">
                                          <p:val>
                                            <p:strVal val="ppt_x"/>
                                          </p:val>
                                        </p:tav>
                                        <p:tav tm="100000">
                                          <p:val>
                                            <p:strVal val="0-ppt_w/2"/>
                                          </p:val>
                                        </p:tav>
                                      </p:tavLst>
                                    </p:anim>
                                    <p:anim calcmode="lin" valueType="num">
                                      <p:cBhvr additive="base">
                                        <p:cTn id="59" dur="1000"/>
                                        <p:tgtEl>
                                          <p:spTgt spid="18"/>
                                        </p:tgtEl>
                                        <p:attrNameLst>
                                          <p:attrName>ppt_y</p:attrName>
                                        </p:attrNameLst>
                                      </p:cBhvr>
                                      <p:tavLst>
                                        <p:tav tm="0">
                                          <p:val>
                                            <p:strVal val="ppt_y"/>
                                          </p:val>
                                        </p:tav>
                                        <p:tav tm="100000">
                                          <p:val>
                                            <p:strVal val="ppt_y"/>
                                          </p:val>
                                        </p:tav>
                                      </p:tavLst>
                                    </p:anim>
                                    <p:set>
                                      <p:cBhvr>
                                        <p:cTn id="60" dur="1" fill="hold">
                                          <p:stCondLst>
                                            <p:cond delay="999"/>
                                          </p:stCondLst>
                                        </p:cTn>
                                        <p:tgtEl>
                                          <p:spTgt spid="18"/>
                                        </p:tgtEl>
                                        <p:attrNameLst>
                                          <p:attrName>style.visibility</p:attrName>
                                        </p:attrNameLst>
                                      </p:cBhvr>
                                      <p:to>
                                        <p:strVal val="hidden"/>
                                      </p:to>
                                    </p:set>
                                  </p:childTnLst>
                                </p:cTn>
                              </p:par>
                              <p:par>
                                <p:cTn id="61" presetID="2" presetClass="entr" presetSubtype="1" fill="hold" nodeType="withEffect">
                                  <p:stCondLst>
                                    <p:cond delay="0"/>
                                  </p:stCondLst>
                                  <p:childTnLst>
                                    <p:set>
                                      <p:cBhvr>
                                        <p:cTn id="62" dur="1" fill="hold">
                                          <p:stCondLst>
                                            <p:cond delay="0"/>
                                          </p:stCondLst>
                                        </p:cTn>
                                        <p:tgtEl>
                                          <p:spTgt spid="30727"/>
                                        </p:tgtEl>
                                        <p:attrNameLst>
                                          <p:attrName>style.visibility</p:attrName>
                                        </p:attrNameLst>
                                      </p:cBhvr>
                                      <p:to>
                                        <p:strVal val="visible"/>
                                      </p:to>
                                    </p:set>
                                    <p:anim calcmode="lin" valueType="num">
                                      <p:cBhvr additive="base">
                                        <p:cTn id="63" dur="1000" fill="hold"/>
                                        <p:tgtEl>
                                          <p:spTgt spid="30727"/>
                                        </p:tgtEl>
                                        <p:attrNameLst>
                                          <p:attrName>ppt_x</p:attrName>
                                        </p:attrNameLst>
                                      </p:cBhvr>
                                      <p:tavLst>
                                        <p:tav tm="0">
                                          <p:val>
                                            <p:strVal val="#ppt_x"/>
                                          </p:val>
                                        </p:tav>
                                        <p:tav tm="100000">
                                          <p:val>
                                            <p:strVal val="#ppt_x"/>
                                          </p:val>
                                        </p:tav>
                                      </p:tavLst>
                                    </p:anim>
                                    <p:anim calcmode="lin" valueType="num">
                                      <p:cBhvr additive="base">
                                        <p:cTn id="64" dur="1000" fill="hold"/>
                                        <p:tgtEl>
                                          <p:spTgt spid="30727"/>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1000" fill="hold"/>
                                        <p:tgtEl>
                                          <p:spTgt spid="19"/>
                                        </p:tgtEl>
                                        <p:attrNameLst>
                                          <p:attrName>ppt_x</p:attrName>
                                        </p:attrNameLst>
                                      </p:cBhvr>
                                      <p:tavLst>
                                        <p:tav tm="0">
                                          <p:val>
                                            <p:strVal val="#ppt_x"/>
                                          </p:val>
                                        </p:tav>
                                        <p:tav tm="100000">
                                          <p:val>
                                            <p:strVal val="#ppt_x"/>
                                          </p:val>
                                        </p:tav>
                                      </p:tavLst>
                                    </p:anim>
                                    <p:anim calcmode="lin" valueType="num">
                                      <p:cBhvr additive="base">
                                        <p:cTn id="70" dur="1000" fill="hold"/>
                                        <p:tgtEl>
                                          <p:spTgt spid="19"/>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additive="base">
                                        <p:cTn id="73" dur="1000" fill="hold"/>
                                        <p:tgtEl>
                                          <p:spTgt spid="68"/>
                                        </p:tgtEl>
                                        <p:attrNameLst>
                                          <p:attrName>ppt_x</p:attrName>
                                        </p:attrNameLst>
                                      </p:cBhvr>
                                      <p:tavLst>
                                        <p:tav tm="0">
                                          <p:val>
                                            <p:strVal val="#ppt_x"/>
                                          </p:val>
                                        </p:tav>
                                        <p:tav tm="100000">
                                          <p:val>
                                            <p:strVal val="#ppt_x"/>
                                          </p:val>
                                        </p:tav>
                                      </p:tavLst>
                                    </p:anim>
                                    <p:anim calcmode="lin" valueType="num">
                                      <p:cBhvr additive="base">
                                        <p:cTn id="74"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nodeType="clickEffect">
                                  <p:stCondLst>
                                    <p:cond delay="0"/>
                                  </p:stCondLst>
                                  <p:childTnLst>
                                    <p:set>
                                      <p:cBhvr>
                                        <p:cTn id="78" dur="1" fill="hold">
                                          <p:stCondLst>
                                            <p:cond delay="0"/>
                                          </p:stCondLst>
                                        </p:cTn>
                                        <p:tgtEl>
                                          <p:spTgt spid="30728"/>
                                        </p:tgtEl>
                                        <p:attrNameLst>
                                          <p:attrName>style.visibility</p:attrName>
                                        </p:attrNameLst>
                                      </p:cBhvr>
                                      <p:to>
                                        <p:strVal val="visible"/>
                                      </p:to>
                                    </p:set>
                                    <p:anim calcmode="lin" valueType="num">
                                      <p:cBhvr additive="base">
                                        <p:cTn id="79" dur="1000" fill="hold"/>
                                        <p:tgtEl>
                                          <p:spTgt spid="30728"/>
                                        </p:tgtEl>
                                        <p:attrNameLst>
                                          <p:attrName>ppt_x</p:attrName>
                                        </p:attrNameLst>
                                      </p:cBhvr>
                                      <p:tavLst>
                                        <p:tav tm="0">
                                          <p:val>
                                            <p:strVal val="#ppt_x"/>
                                          </p:val>
                                        </p:tav>
                                        <p:tav tm="100000">
                                          <p:val>
                                            <p:strVal val="#ppt_x"/>
                                          </p:val>
                                        </p:tav>
                                      </p:tavLst>
                                    </p:anim>
                                    <p:anim calcmode="lin" valueType="num">
                                      <p:cBhvr additive="base">
                                        <p:cTn id="80" dur="1000" fill="hold"/>
                                        <p:tgtEl>
                                          <p:spTgt spid="30728"/>
                                        </p:tgtEl>
                                        <p:attrNameLst>
                                          <p:attrName>ppt_y</p:attrName>
                                        </p:attrNameLst>
                                      </p:cBhvr>
                                      <p:tavLst>
                                        <p:tav tm="0">
                                          <p:val>
                                            <p:strVal val="0-#ppt_h/2"/>
                                          </p:val>
                                        </p:tav>
                                        <p:tav tm="100000">
                                          <p:val>
                                            <p:strVal val="#ppt_y"/>
                                          </p:val>
                                        </p:tav>
                                      </p:tavLst>
                                    </p:anim>
                                  </p:childTnLst>
                                </p:cTn>
                              </p:par>
                              <p:par>
                                <p:cTn id="81" presetID="2" presetClass="exit" presetSubtype="1" fill="hold" nodeType="withEffect">
                                  <p:stCondLst>
                                    <p:cond delay="0"/>
                                  </p:stCondLst>
                                  <p:childTnLst>
                                    <p:anim calcmode="lin" valueType="num">
                                      <p:cBhvr additive="base">
                                        <p:cTn id="82" dur="1000"/>
                                        <p:tgtEl>
                                          <p:spTgt spid="68"/>
                                        </p:tgtEl>
                                        <p:attrNameLst>
                                          <p:attrName>ppt_x</p:attrName>
                                        </p:attrNameLst>
                                      </p:cBhvr>
                                      <p:tavLst>
                                        <p:tav tm="0">
                                          <p:val>
                                            <p:strVal val="ppt_x"/>
                                          </p:val>
                                        </p:tav>
                                        <p:tav tm="100000">
                                          <p:val>
                                            <p:strVal val="ppt_x"/>
                                          </p:val>
                                        </p:tav>
                                      </p:tavLst>
                                    </p:anim>
                                    <p:anim calcmode="lin" valueType="num">
                                      <p:cBhvr additive="base">
                                        <p:cTn id="83" dur="1000"/>
                                        <p:tgtEl>
                                          <p:spTgt spid="68"/>
                                        </p:tgtEl>
                                        <p:attrNameLst>
                                          <p:attrName>ppt_y</p:attrName>
                                        </p:attrNameLst>
                                      </p:cBhvr>
                                      <p:tavLst>
                                        <p:tav tm="0">
                                          <p:val>
                                            <p:strVal val="ppt_y"/>
                                          </p:val>
                                        </p:tav>
                                        <p:tav tm="100000">
                                          <p:val>
                                            <p:strVal val="0-ppt_h/2"/>
                                          </p:val>
                                        </p:tav>
                                      </p:tavLst>
                                    </p:anim>
                                    <p:set>
                                      <p:cBhvr>
                                        <p:cTn id="84" dur="1" fill="hold">
                                          <p:stCondLst>
                                            <p:cond delay="999"/>
                                          </p:stCondLst>
                                        </p:cTn>
                                        <p:tgtEl>
                                          <p:spTgt spid="68"/>
                                        </p:tgtEl>
                                        <p:attrNameLst>
                                          <p:attrName>style.visibility</p:attrName>
                                        </p:attrNameLst>
                                      </p:cBhvr>
                                      <p:to>
                                        <p:strVal val="hidden"/>
                                      </p:to>
                                    </p:set>
                                  </p:childTnLst>
                                </p:cTn>
                              </p:par>
                              <p:par>
                                <p:cTn id="85" presetID="2" presetClass="exit" presetSubtype="1" fill="hold" grpId="2" nodeType="withEffect">
                                  <p:stCondLst>
                                    <p:cond delay="0"/>
                                  </p:stCondLst>
                                  <p:childTnLst>
                                    <p:anim calcmode="lin" valueType="num">
                                      <p:cBhvr additive="base">
                                        <p:cTn id="86" dur="1000"/>
                                        <p:tgtEl>
                                          <p:spTgt spid="19"/>
                                        </p:tgtEl>
                                        <p:attrNameLst>
                                          <p:attrName>ppt_x</p:attrName>
                                        </p:attrNameLst>
                                      </p:cBhvr>
                                      <p:tavLst>
                                        <p:tav tm="0">
                                          <p:val>
                                            <p:strVal val="ppt_x"/>
                                          </p:val>
                                        </p:tav>
                                        <p:tav tm="100000">
                                          <p:val>
                                            <p:strVal val="ppt_x"/>
                                          </p:val>
                                        </p:tav>
                                      </p:tavLst>
                                    </p:anim>
                                    <p:anim calcmode="lin" valueType="num">
                                      <p:cBhvr additive="base">
                                        <p:cTn id="87" dur="1000"/>
                                        <p:tgtEl>
                                          <p:spTgt spid="19"/>
                                        </p:tgtEl>
                                        <p:attrNameLst>
                                          <p:attrName>ppt_y</p:attrName>
                                        </p:attrNameLst>
                                      </p:cBhvr>
                                      <p:tavLst>
                                        <p:tav tm="0">
                                          <p:val>
                                            <p:strVal val="ppt_y"/>
                                          </p:val>
                                        </p:tav>
                                        <p:tav tm="100000">
                                          <p:val>
                                            <p:strVal val="0-ppt_h/2"/>
                                          </p:val>
                                        </p:tav>
                                      </p:tavLst>
                                    </p:anim>
                                    <p:set>
                                      <p:cBhvr>
                                        <p:cTn id="88" dur="1" fill="hold">
                                          <p:stCondLst>
                                            <p:cond delay="999"/>
                                          </p:stCondLst>
                                        </p:cTn>
                                        <p:tgtEl>
                                          <p:spTgt spid="1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67"/>
                                        </p:tgtEl>
                                        <p:attrNameLst>
                                          <p:attrName>style.visibility</p:attrName>
                                        </p:attrNameLst>
                                      </p:cBhvr>
                                      <p:to>
                                        <p:strVal val="visible"/>
                                      </p:to>
                                    </p:set>
                                    <p:anim calcmode="lin" valueType="num">
                                      <p:cBhvr additive="base">
                                        <p:cTn id="93" dur="1000" fill="hold"/>
                                        <p:tgtEl>
                                          <p:spTgt spid="67"/>
                                        </p:tgtEl>
                                        <p:attrNameLst>
                                          <p:attrName>ppt_x</p:attrName>
                                        </p:attrNameLst>
                                      </p:cBhvr>
                                      <p:tavLst>
                                        <p:tav tm="0">
                                          <p:val>
                                            <p:strVal val="0-#ppt_w/2"/>
                                          </p:val>
                                        </p:tav>
                                        <p:tav tm="100000">
                                          <p:val>
                                            <p:strVal val="#ppt_x"/>
                                          </p:val>
                                        </p:tav>
                                      </p:tavLst>
                                    </p:anim>
                                    <p:anim calcmode="lin" valueType="num">
                                      <p:cBhvr additive="base">
                                        <p:cTn id="94"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1000" fill="hold"/>
                                        <p:tgtEl>
                                          <p:spTgt spid="22"/>
                                        </p:tgtEl>
                                        <p:attrNameLst>
                                          <p:attrName>ppt_x</p:attrName>
                                        </p:attrNameLst>
                                      </p:cBhvr>
                                      <p:tavLst>
                                        <p:tav tm="0">
                                          <p:val>
                                            <p:strVal val="#ppt_x"/>
                                          </p:val>
                                        </p:tav>
                                        <p:tav tm="100000">
                                          <p:val>
                                            <p:strVal val="#ppt_x"/>
                                          </p:val>
                                        </p:tav>
                                      </p:tavLst>
                                    </p:anim>
                                    <p:anim calcmode="lin" valueType="num">
                                      <p:cBhvr additive="base">
                                        <p:cTn id="100" dur="1000" fill="hold"/>
                                        <p:tgtEl>
                                          <p:spTgt spid="22"/>
                                        </p:tgtEl>
                                        <p:attrNameLst>
                                          <p:attrName>ppt_y</p:attrName>
                                        </p:attrNameLst>
                                      </p:cBhvr>
                                      <p:tavLst>
                                        <p:tav tm="0">
                                          <p:val>
                                            <p:strVal val="0-#ppt_h/2"/>
                                          </p:val>
                                        </p:tav>
                                        <p:tav tm="100000">
                                          <p:val>
                                            <p:strVal val="#ppt_y"/>
                                          </p:val>
                                        </p:tav>
                                      </p:tavLst>
                                    </p:anim>
                                  </p:childTnLst>
                                </p:cTn>
                              </p:par>
                              <p:par>
                                <p:cTn id="101" presetID="2" presetClass="exit" presetSubtype="8" fill="hold" nodeType="withEffect">
                                  <p:stCondLst>
                                    <p:cond delay="0"/>
                                  </p:stCondLst>
                                  <p:childTnLst>
                                    <p:anim calcmode="lin" valueType="num">
                                      <p:cBhvr additive="base">
                                        <p:cTn id="102" dur="1000"/>
                                        <p:tgtEl>
                                          <p:spTgt spid="67"/>
                                        </p:tgtEl>
                                        <p:attrNameLst>
                                          <p:attrName>ppt_x</p:attrName>
                                        </p:attrNameLst>
                                      </p:cBhvr>
                                      <p:tavLst>
                                        <p:tav tm="0">
                                          <p:val>
                                            <p:strVal val="ppt_x"/>
                                          </p:val>
                                        </p:tav>
                                        <p:tav tm="100000">
                                          <p:val>
                                            <p:strVal val="0-ppt_w/2"/>
                                          </p:val>
                                        </p:tav>
                                      </p:tavLst>
                                    </p:anim>
                                    <p:anim calcmode="lin" valueType="num">
                                      <p:cBhvr additive="base">
                                        <p:cTn id="103" dur="1000"/>
                                        <p:tgtEl>
                                          <p:spTgt spid="67"/>
                                        </p:tgtEl>
                                        <p:attrNameLst>
                                          <p:attrName>ppt_y</p:attrName>
                                        </p:attrNameLst>
                                      </p:cBhvr>
                                      <p:tavLst>
                                        <p:tav tm="0">
                                          <p:val>
                                            <p:strVal val="ppt_y"/>
                                          </p:val>
                                        </p:tav>
                                        <p:tav tm="100000">
                                          <p:val>
                                            <p:strVal val="ppt_y"/>
                                          </p:val>
                                        </p:tav>
                                      </p:tavLst>
                                    </p:anim>
                                    <p:set>
                                      <p:cBhvr>
                                        <p:cTn id="104" dur="1" fill="hold">
                                          <p:stCondLst>
                                            <p:cond delay="999"/>
                                          </p:stCondLst>
                                        </p:cTn>
                                        <p:tgtEl>
                                          <p:spTgt spid="6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nodeType="clickEffect">
                                  <p:stCondLst>
                                    <p:cond delay="0"/>
                                  </p:stCondLst>
                                  <p:childTnLst>
                                    <p:set>
                                      <p:cBhvr>
                                        <p:cTn id="108" dur="1" fill="hold">
                                          <p:stCondLst>
                                            <p:cond delay="0"/>
                                          </p:stCondLst>
                                        </p:cTn>
                                        <p:tgtEl>
                                          <p:spTgt spid="69"/>
                                        </p:tgtEl>
                                        <p:attrNameLst>
                                          <p:attrName>style.visibility</p:attrName>
                                        </p:attrNameLst>
                                      </p:cBhvr>
                                      <p:to>
                                        <p:strVal val="visible"/>
                                      </p:to>
                                    </p:set>
                                    <p:anim calcmode="lin" valueType="num">
                                      <p:cBhvr additive="base">
                                        <p:cTn id="109" dur="500" fill="hold"/>
                                        <p:tgtEl>
                                          <p:spTgt spid="69"/>
                                        </p:tgtEl>
                                        <p:attrNameLst>
                                          <p:attrName>ppt_x</p:attrName>
                                        </p:attrNameLst>
                                      </p:cBhvr>
                                      <p:tavLst>
                                        <p:tav tm="0">
                                          <p:val>
                                            <p:strVal val="1+#ppt_w/2"/>
                                          </p:val>
                                        </p:tav>
                                        <p:tav tm="100000">
                                          <p:val>
                                            <p:strVal val="#ppt_x"/>
                                          </p:val>
                                        </p:tav>
                                      </p:tavLst>
                                    </p:anim>
                                    <p:anim calcmode="lin" valueType="num">
                                      <p:cBhvr additive="base">
                                        <p:cTn id="110"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7772400" cy="1143000"/>
          </a:xfrm>
        </p:spPr>
        <p:txBody>
          <a:bodyPr/>
          <a:lstStyle/>
          <a:p>
            <a:pPr>
              <a:defRPr/>
            </a:pPr>
            <a:r>
              <a:rPr lang="en-CA" dirty="0"/>
              <a:t>Lets do it again more slowly.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962650"/>
            <a:ext cx="8734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CA" b="0" dirty="0">
                <a:effectLst/>
                <a:latin typeface="Times New Roman" pitchFamily="18" charset="0"/>
                <a:cs typeface="Times New Roman" pitchFamily="18" charset="0"/>
              </a:rPr>
              <a:t>Layers of Abstraction</a:t>
            </a:r>
          </a:p>
        </p:txBody>
      </p:sp>
    </p:spTree>
    <p:extLst>
      <p:ext uri="{BB962C8B-B14F-4D97-AF65-F5344CB8AC3E}">
        <p14:creationId xmlns:p14="http://schemas.microsoft.com/office/powerpoint/2010/main" val="2265662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https://encrypted-tbn2.gstatic.com/images?q=tbn:ANd9GcQnDGWC-epubf6dQ2gYUYNBXokko0ccDL9MjFPYZiRoj7fGc9tI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38200"/>
            <a:ext cx="36623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0" name="Picture 4" descr="http://ecx.images-amazon.com/images/I/41xBxBguQmL._SY35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908050"/>
            <a:ext cx="25225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p:cNvGrpSpPr>
            <a:grpSpLocks/>
          </p:cNvGrpSpPr>
          <p:nvPr/>
        </p:nvGrpSpPr>
        <p:grpSpPr bwMode="auto">
          <a:xfrm>
            <a:off x="685800" y="908050"/>
            <a:ext cx="1700213" cy="2466975"/>
            <a:chOff x="5134" y="1316"/>
            <a:chExt cx="644" cy="984"/>
          </a:xfrm>
        </p:grpSpPr>
        <p:sp>
          <p:nvSpPr>
            <p:cNvPr id="33799"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33800"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33801"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3802"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33803"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3804"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3805"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33806"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
        <p:nvSpPr>
          <p:cNvPr id="1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sp>
        <p:nvSpPr>
          <p:cNvPr id="20" name="Rectangle 34"/>
          <p:cNvSpPr>
            <a:spLocks noChangeArrowheads="1"/>
          </p:cNvSpPr>
          <p:nvPr/>
        </p:nvSpPr>
        <p:spPr bwMode="auto">
          <a:xfrm>
            <a:off x="268288" y="3886200"/>
            <a:ext cx="84185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can’t jump large gap from Cathode to Plate.</a:t>
            </a:r>
          </a:p>
          <a:p>
            <a:pPr algn="ctr">
              <a:spcBef>
                <a:spcPct val="0"/>
              </a:spcBef>
            </a:pPr>
            <a:r>
              <a:rPr lang="en-US" altLang="en-US" sz="2800">
                <a:latin typeface="Times New Roman" pitchFamily="18" charset="0"/>
              </a:rPr>
              <a:t>It can jump from Cathode to Grid.</a:t>
            </a:r>
          </a:p>
          <a:p>
            <a:pPr algn="ctr">
              <a:spcBef>
                <a:spcPct val="0"/>
              </a:spcBef>
            </a:pPr>
            <a:r>
              <a:rPr lang="en-US" altLang="en-US" sz="2800">
                <a:latin typeface="Times New Roman" pitchFamily="18" charset="0"/>
              </a:rPr>
              <a:t>And if it starts flying, then it keeps going to the Plate.</a:t>
            </a:r>
          </a:p>
          <a:p>
            <a:pPr algn="ctr">
              <a:spcBef>
                <a:spcPct val="0"/>
              </a:spcBef>
            </a:pPr>
            <a:r>
              <a:rPr lang="en-US" altLang="en-US" sz="2800">
                <a:latin typeface="Times New Roman" pitchFamily="18" charset="0"/>
              </a:rPr>
              <a:t>Large jump happens iff power </a:t>
            </a:r>
          </a:p>
          <a:p>
            <a:pPr algn="ctr">
              <a:spcBef>
                <a:spcPct val="0"/>
              </a:spcBef>
            </a:pPr>
            <a:r>
              <a:rPr lang="en-US" altLang="en-US" sz="2800">
                <a:latin typeface="Times New Roman" pitchFamily="18" charset="0"/>
              </a:rPr>
              <a:t>to Grid </a:t>
            </a:r>
            <a:r>
              <a:rPr lang="en-US" altLang="en-US" sz="2800">
                <a:solidFill>
                  <a:schemeClr val="tx2"/>
                </a:solidFill>
                <a:latin typeface="Times New Roman" pitchFamily="18" charset="0"/>
              </a:rPr>
              <a:t>AND </a:t>
            </a:r>
            <a:r>
              <a:rPr lang="en-US" altLang="en-US" sz="2800">
                <a:latin typeface="Times New Roman" pitchFamily="18" charset="0"/>
              </a:rPr>
              <a:t>to Plate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39300"/>
                                        </p:tgtEl>
                                        <p:attrNameLst>
                                          <p:attrName>style.visibility</p:attrName>
                                        </p:attrNameLst>
                                      </p:cBhvr>
                                      <p:to>
                                        <p:strVal val="visible"/>
                                      </p:to>
                                    </p:set>
                                    <p:anim calcmode="lin" valueType="num">
                                      <p:cBhvr additive="base">
                                        <p:cTn id="7" dur="500" fill="hold"/>
                                        <p:tgtEl>
                                          <p:spTgt spid="439300"/>
                                        </p:tgtEl>
                                        <p:attrNameLst>
                                          <p:attrName>ppt_x</p:attrName>
                                        </p:attrNameLst>
                                      </p:cBhvr>
                                      <p:tavLst>
                                        <p:tav tm="0">
                                          <p:val>
                                            <p:strVal val="#ppt_x"/>
                                          </p:val>
                                        </p:tav>
                                        <p:tav tm="100000">
                                          <p:val>
                                            <p:strVal val="#ppt_x"/>
                                          </p:val>
                                        </p:tav>
                                      </p:tavLst>
                                    </p:anim>
                                    <p:anim calcmode="lin" valueType="num">
                                      <p:cBhvr additive="base">
                                        <p:cTn id="8" dur="500" fill="hold"/>
                                        <p:tgtEl>
                                          <p:spTgt spid="43930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9298"/>
                                        </p:tgtEl>
                                        <p:attrNameLst>
                                          <p:attrName>style.visibility</p:attrName>
                                        </p:attrNameLst>
                                      </p:cBhvr>
                                      <p:to>
                                        <p:strVal val="visible"/>
                                      </p:to>
                                    </p:set>
                                    <p:anim calcmode="lin" valueType="num">
                                      <p:cBhvr additive="base">
                                        <p:cTn id="13" dur="500" fill="hold"/>
                                        <p:tgtEl>
                                          <p:spTgt spid="439298"/>
                                        </p:tgtEl>
                                        <p:attrNameLst>
                                          <p:attrName>ppt_x</p:attrName>
                                        </p:attrNameLst>
                                      </p:cBhvr>
                                      <p:tavLst>
                                        <p:tav tm="0">
                                          <p:val>
                                            <p:strVal val="#ppt_x"/>
                                          </p:val>
                                        </p:tav>
                                        <p:tav tm="100000">
                                          <p:val>
                                            <p:strVal val="#ppt_x"/>
                                          </p:val>
                                        </p:tav>
                                      </p:tavLst>
                                    </p:anim>
                                    <p:anim calcmode="lin" valueType="num">
                                      <p:cBhvr additive="base">
                                        <p:cTn id="14" dur="500" fill="hold"/>
                                        <p:tgtEl>
                                          <p:spTgt spid="43929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3" end="3"/>
                                            </p:txEl>
                                          </p:spTgt>
                                        </p:tgtEl>
                                        <p:attrNameLst>
                                          <p:attrName>style.visibility</p:attrName>
                                        </p:attrNameLst>
                                      </p:cBhvr>
                                      <p:to>
                                        <p:strVal val="visible"/>
                                      </p:to>
                                    </p:set>
                                    <p:anim calcmode="lin" valueType="num">
                                      <p:cBhvr additive="base">
                                        <p:cTn id="37"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 calcmode="lin" valueType="num">
                                      <p:cBhvr additive="base">
                                        <p:cTn id="43"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encrypted-tbn2.gstatic.com/images?q=tbn:ANd9GcQnDGWC-epubf6dQ2gYUYNBXokko0ccDL9MjFPYZiRoj7fGc9tI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38200"/>
            <a:ext cx="36623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http://ecx.images-amazon.com/images/I/41xBxBguQmL._SY35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908050"/>
            <a:ext cx="25225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29"/>
          <p:cNvGrpSpPr>
            <a:grpSpLocks/>
          </p:cNvGrpSpPr>
          <p:nvPr/>
        </p:nvGrpSpPr>
        <p:grpSpPr bwMode="auto">
          <a:xfrm>
            <a:off x="685800" y="908050"/>
            <a:ext cx="1700213" cy="2466975"/>
            <a:chOff x="5134" y="1316"/>
            <a:chExt cx="644" cy="984"/>
          </a:xfrm>
        </p:grpSpPr>
        <p:sp>
          <p:nvSpPr>
            <p:cNvPr id="34827"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34828"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34829"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4830"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34831"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4832"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4833"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34834"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
        <p:nvSpPr>
          <p:cNvPr id="1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39302" name="Picture 6" descr="http://www.computersciencelab.com/ComputerHistory/HtmlHelp/Images2/eniac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848100"/>
            <a:ext cx="33670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152400" y="4038600"/>
            <a:ext cx="5449888" cy="2362200"/>
            <a:chOff x="-1383609" y="4038600"/>
            <a:chExt cx="6385100" cy="2514600"/>
          </a:xfrm>
        </p:grpSpPr>
        <p:pic>
          <p:nvPicPr>
            <p:cNvPr id="34824" name="Picture 16" descr="https://nanohub.org/wiki/BJTLabPage/Image:Image_bjt.png"/>
            <p:cNvPicPr>
              <a:picLocks noChangeAspect="1" noChangeArrowheads="1"/>
            </p:cNvPicPr>
            <p:nvPr/>
          </p:nvPicPr>
          <p:blipFill>
            <a:blip r:embed="rId5">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16"/>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4826" name="Rectangle 17"/>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9302"/>
                                        </p:tgtEl>
                                        <p:attrNameLst>
                                          <p:attrName>style.visibility</p:attrName>
                                        </p:attrNameLst>
                                      </p:cBhvr>
                                      <p:to>
                                        <p:strVal val="visible"/>
                                      </p:to>
                                    </p:set>
                                    <p:anim calcmode="lin" valueType="num">
                                      <p:cBhvr additive="base">
                                        <p:cTn id="13" dur="500" fill="hold"/>
                                        <p:tgtEl>
                                          <p:spTgt spid="439302"/>
                                        </p:tgtEl>
                                        <p:attrNameLst>
                                          <p:attrName>ppt_x</p:attrName>
                                        </p:attrNameLst>
                                      </p:cBhvr>
                                      <p:tavLst>
                                        <p:tav tm="0">
                                          <p:val>
                                            <p:strVal val="#ppt_x"/>
                                          </p:val>
                                        </p:tav>
                                        <p:tav tm="100000">
                                          <p:val>
                                            <p:strVal val="#ppt_x"/>
                                          </p:val>
                                        </p:tav>
                                      </p:tavLst>
                                    </p:anim>
                                    <p:anim calcmode="lin" valueType="num">
                                      <p:cBhvr additive="base">
                                        <p:cTn id="14" dur="500" fill="hold"/>
                                        <p:tgtEl>
                                          <p:spTgt spid="439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9"/>
          <p:cNvGrpSpPr>
            <a:grpSpLocks/>
          </p:cNvGrpSpPr>
          <p:nvPr/>
        </p:nvGrpSpPr>
        <p:grpSpPr bwMode="auto">
          <a:xfrm>
            <a:off x="685800" y="908050"/>
            <a:ext cx="1700213" cy="2466975"/>
            <a:chOff x="5134" y="1316"/>
            <a:chExt cx="644" cy="984"/>
          </a:xfrm>
        </p:grpSpPr>
        <p:sp>
          <p:nvSpPr>
            <p:cNvPr id="35849"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35850"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35851"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852"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35853"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854"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855"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35856"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
        <p:nvSpPr>
          <p:cNvPr id="1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35844" name="Group 14"/>
          <p:cNvGrpSpPr>
            <a:grpSpLocks/>
          </p:cNvGrpSpPr>
          <p:nvPr/>
        </p:nvGrpSpPr>
        <p:grpSpPr bwMode="auto">
          <a:xfrm>
            <a:off x="152400" y="4038600"/>
            <a:ext cx="5449888" cy="2362200"/>
            <a:chOff x="-1383609" y="4038600"/>
            <a:chExt cx="6385100" cy="2514600"/>
          </a:xfrm>
        </p:grpSpPr>
        <p:pic>
          <p:nvPicPr>
            <p:cNvPr id="35846" name="Picture 16" descr="https://nanohub.org/wiki/BJTLabPage/Image:Image_bjt.png"/>
            <p:cNvPicPr>
              <a:picLocks noChangeAspect="1" noChangeArrowheads="1"/>
            </p:cNvPicPr>
            <p:nvPr/>
          </p:nvPicPr>
          <p:blipFill>
            <a:blip r:embed="rId2">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16"/>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5848" name="Rectangle 17"/>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19" name="Picture 8" descr="http://www.bmvi.de/SharedDocs/DE/Bilder/Digitales/digitale-infrastrukturen.jpg?__blob=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90600"/>
            <a:ext cx="48006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knowledgedoor.com/2/elements_handbook/silicon_components/navigator_highlighted_periodic_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14350"/>
            <a:ext cx="58340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4" name="Picture 4" descr="https://planetpailly.files.wordpress.com/2011/10/silic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605213"/>
            <a:ext cx="6742113"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09614" name="Picture 14" descr="https://s-media-cache-ak0.pinimg.com/236x/52/60/1d/52601d375b6f91f10eeb0d8c52380f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840163"/>
            <a:ext cx="22479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9604"/>
                                        </p:tgtEl>
                                        <p:attrNameLst>
                                          <p:attrName>style.visibility</p:attrName>
                                        </p:attrNameLst>
                                      </p:cBhvr>
                                      <p:to>
                                        <p:strVal val="visible"/>
                                      </p:to>
                                    </p:set>
                                    <p:anim calcmode="lin" valueType="num">
                                      <p:cBhvr additive="base">
                                        <p:cTn id="7" dur="500" fill="hold"/>
                                        <p:tgtEl>
                                          <p:spTgt spid="409604"/>
                                        </p:tgtEl>
                                        <p:attrNameLst>
                                          <p:attrName>ppt_x</p:attrName>
                                        </p:attrNameLst>
                                      </p:cBhvr>
                                      <p:tavLst>
                                        <p:tav tm="0">
                                          <p:val>
                                            <p:strVal val="#ppt_x"/>
                                          </p:val>
                                        </p:tav>
                                        <p:tav tm="100000">
                                          <p:val>
                                            <p:strVal val="#ppt_x"/>
                                          </p:val>
                                        </p:tav>
                                      </p:tavLst>
                                    </p:anim>
                                    <p:anim calcmode="lin" valueType="num">
                                      <p:cBhvr additive="base">
                                        <p:cTn id="8" dur="500" fill="hold"/>
                                        <p:tgtEl>
                                          <p:spTgt spid="4096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614"/>
                                        </p:tgtEl>
                                        <p:attrNameLst>
                                          <p:attrName>style.visibility</p:attrName>
                                        </p:attrNameLst>
                                      </p:cBhvr>
                                      <p:to>
                                        <p:strVal val="visible"/>
                                      </p:to>
                                    </p:set>
                                    <p:anim calcmode="lin" valueType="num">
                                      <p:cBhvr additive="base">
                                        <p:cTn id="11" dur="500" fill="hold"/>
                                        <p:tgtEl>
                                          <p:spTgt spid="409614"/>
                                        </p:tgtEl>
                                        <p:attrNameLst>
                                          <p:attrName>ppt_x</p:attrName>
                                        </p:attrNameLst>
                                      </p:cBhvr>
                                      <p:tavLst>
                                        <p:tav tm="0">
                                          <p:val>
                                            <p:strVal val="#ppt_x"/>
                                          </p:val>
                                        </p:tav>
                                        <p:tav tm="100000">
                                          <p:val>
                                            <p:strVal val="#ppt_x"/>
                                          </p:val>
                                        </p:tav>
                                      </p:tavLst>
                                    </p:anim>
                                    <p:anim calcmode="lin" valueType="num">
                                      <p:cBhvr additive="base">
                                        <p:cTn id="12" dur="500" fill="hold"/>
                                        <p:tgtEl>
                                          <p:spTgt spid="409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knowledgedoor.com/2/elements_handbook/silicon_components/navigator_highlighted_periodic_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14350"/>
            <a:ext cx="58340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10" name="Group 9"/>
          <p:cNvGrpSpPr>
            <a:grpSpLocks/>
          </p:cNvGrpSpPr>
          <p:nvPr/>
        </p:nvGrpSpPr>
        <p:grpSpPr bwMode="auto">
          <a:xfrm>
            <a:off x="1524000" y="3124200"/>
            <a:ext cx="3505200" cy="3505200"/>
            <a:chOff x="1524000" y="3124200"/>
            <a:chExt cx="3505200" cy="3505200"/>
          </a:xfrm>
        </p:grpSpPr>
        <p:pic>
          <p:nvPicPr>
            <p:cNvPr id="37905" name="Picture 12" descr="Kossel shell structure of sil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a:grpSpLocks/>
          </p:cNvGrpSpPr>
          <p:nvPr/>
        </p:nvGrpSpPr>
        <p:grpSpPr bwMode="auto">
          <a:xfrm>
            <a:off x="1922463" y="3524249"/>
            <a:ext cx="2695575" cy="2698750"/>
            <a:chOff x="1923075" y="3523678"/>
            <a:chExt cx="2694453" cy="2698530"/>
          </a:xfrm>
        </p:grpSpPr>
        <p:sp>
          <p:nvSpPr>
            <p:cNvPr id="37901" name="Oval 3"/>
            <p:cNvSpPr>
              <a:spLocks noChangeArrowheads="1"/>
            </p:cNvSpPr>
            <p:nvPr/>
          </p:nvSpPr>
          <p:spPr bwMode="auto">
            <a:xfrm>
              <a:off x="3432635" y="352367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2"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3" name="Oval 24"/>
            <p:cNvSpPr>
              <a:spLocks noChangeArrowheads="1"/>
            </p:cNvSpPr>
            <p:nvPr/>
          </p:nvSpPr>
          <p:spPr bwMode="auto">
            <a:xfrm rot="10800000">
              <a:off x="2913458" y="600620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4"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nvGrpSpPr>
          <p:cNvPr id="7" name="Group 6"/>
          <p:cNvGrpSpPr>
            <a:grpSpLocks/>
          </p:cNvGrpSpPr>
          <p:nvPr/>
        </p:nvGrpSpPr>
        <p:grpSpPr bwMode="auto">
          <a:xfrm>
            <a:off x="-163513" y="784225"/>
            <a:ext cx="6440488" cy="1816100"/>
            <a:chOff x="-164224" y="784412"/>
            <a:chExt cx="6440824" cy="1815882"/>
          </a:xfrm>
        </p:grpSpPr>
        <p:sp>
          <p:nvSpPr>
            <p:cNvPr id="37899" name="Rounded Rectangle 2"/>
            <p:cNvSpPr>
              <a:spLocks noChangeArrowheads="1"/>
            </p:cNvSpPr>
            <p:nvPr/>
          </p:nvSpPr>
          <p:spPr bwMode="auto">
            <a:xfrm>
              <a:off x="1676400" y="1358153"/>
              <a:ext cx="4600200" cy="457200"/>
            </a:xfrm>
            <a:prstGeom prst="roundRect">
              <a:avLst>
                <a:gd name="adj" fmla="val 16667"/>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0" name="Rectangle 34"/>
            <p:cNvSpPr>
              <a:spLocks noChangeArrowheads="1"/>
            </p:cNvSpPr>
            <p:nvPr/>
          </p:nvSpPr>
          <p:spPr bwMode="auto">
            <a:xfrm>
              <a:off x="-164224" y="784412"/>
              <a:ext cx="204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1"/>
                  </a:solidFill>
                  <a:latin typeface="Times New Roman" pitchFamily="18" charset="0"/>
                </a:rPr>
                <a:t>Four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electrons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in the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outer ring.</a:t>
              </a:r>
            </a:p>
          </p:txBody>
        </p:sp>
      </p:grpSp>
      <p:grpSp>
        <p:nvGrpSpPr>
          <p:cNvPr id="19" name="Group 18"/>
          <p:cNvGrpSpPr>
            <a:grpSpLocks/>
          </p:cNvGrpSpPr>
          <p:nvPr/>
        </p:nvGrpSpPr>
        <p:grpSpPr bwMode="auto">
          <a:xfrm>
            <a:off x="6246813" y="936625"/>
            <a:ext cx="3125787" cy="1816100"/>
            <a:chOff x="6247094" y="936812"/>
            <a:chExt cx="3125506" cy="1815882"/>
          </a:xfrm>
        </p:grpSpPr>
        <p:sp>
          <p:nvSpPr>
            <p:cNvPr id="37897" name="Rectangle 34"/>
            <p:cNvSpPr>
              <a:spLocks noChangeArrowheads="1"/>
            </p:cNvSpPr>
            <p:nvPr/>
          </p:nvSpPr>
          <p:spPr bwMode="auto">
            <a:xfrm>
              <a:off x="7323000" y="936812"/>
              <a:ext cx="204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rgbClr val="FF00FF"/>
                  </a:solidFill>
                  <a:latin typeface="Times New Roman" pitchFamily="18" charset="0"/>
                </a:rPr>
                <a:t>Four</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holes</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 in the </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outer ring.</a:t>
              </a:r>
            </a:p>
          </p:txBody>
        </p:sp>
        <p:sp>
          <p:nvSpPr>
            <p:cNvPr id="37898" name="Rounded Rectangle 33"/>
            <p:cNvSpPr>
              <a:spLocks noChangeArrowheads="1"/>
            </p:cNvSpPr>
            <p:nvPr/>
          </p:nvSpPr>
          <p:spPr bwMode="auto">
            <a:xfrm>
              <a:off x="6247094" y="1308847"/>
              <a:ext cx="1263741" cy="457200"/>
            </a:xfrm>
            <a:prstGeom prst="roundRect">
              <a:avLst>
                <a:gd name="adj" fmla="val 16667"/>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
        <p:nvSpPr>
          <p:cNvPr id="36"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1+#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38915" name="Group 9"/>
          <p:cNvGrpSpPr>
            <a:grpSpLocks/>
          </p:cNvGrpSpPr>
          <p:nvPr/>
        </p:nvGrpSpPr>
        <p:grpSpPr bwMode="auto">
          <a:xfrm>
            <a:off x="1524000" y="3124200"/>
            <a:ext cx="3505200" cy="3505200"/>
            <a:chOff x="1524000" y="3124200"/>
            <a:chExt cx="3505200" cy="3505200"/>
          </a:xfrm>
        </p:grpSpPr>
        <p:pic>
          <p:nvPicPr>
            <p:cNvPr id="38924"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916" name="Group 8"/>
          <p:cNvGrpSpPr>
            <a:grpSpLocks/>
          </p:cNvGrpSpPr>
          <p:nvPr/>
        </p:nvGrpSpPr>
        <p:grpSpPr bwMode="auto">
          <a:xfrm>
            <a:off x="1922463" y="3524249"/>
            <a:ext cx="2695575" cy="2698750"/>
            <a:chOff x="1923075" y="3523678"/>
            <a:chExt cx="2694453" cy="2698530"/>
          </a:xfrm>
        </p:grpSpPr>
        <p:sp>
          <p:nvSpPr>
            <p:cNvPr id="38920" name="Oval 3"/>
            <p:cNvSpPr>
              <a:spLocks noChangeArrowheads="1"/>
            </p:cNvSpPr>
            <p:nvPr/>
          </p:nvSpPr>
          <p:spPr bwMode="auto">
            <a:xfrm>
              <a:off x="3432635" y="352367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8921"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8922" name="Oval 24"/>
            <p:cNvSpPr>
              <a:spLocks noChangeArrowheads="1"/>
            </p:cNvSpPr>
            <p:nvPr/>
          </p:nvSpPr>
          <p:spPr bwMode="auto">
            <a:xfrm rot="10800000">
              <a:off x="2913458" y="600620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8923"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3" name="Picture 8" descr="http://upload.wikimedia.org/wikipedia/commons/2/29/Carbon-dioxide-octet-Lewis-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796925"/>
            <a:ext cx="3846513" cy="1719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10" descr="http://www.dinosaurfact.net/Extinctpictures/Carbondiox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76263"/>
            <a:ext cx="26701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39939" name="Group 9"/>
          <p:cNvGrpSpPr>
            <a:grpSpLocks/>
          </p:cNvGrpSpPr>
          <p:nvPr/>
        </p:nvGrpSpPr>
        <p:grpSpPr bwMode="auto">
          <a:xfrm>
            <a:off x="1524000" y="3124200"/>
            <a:ext cx="3505200" cy="3505200"/>
            <a:chOff x="1524000" y="3124200"/>
            <a:chExt cx="3505200" cy="3505200"/>
          </a:xfrm>
        </p:grpSpPr>
        <p:pic>
          <p:nvPicPr>
            <p:cNvPr id="39949"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940" name="Group 8"/>
          <p:cNvGrpSpPr>
            <a:grpSpLocks/>
          </p:cNvGrpSpPr>
          <p:nvPr/>
        </p:nvGrpSpPr>
        <p:grpSpPr bwMode="auto">
          <a:xfrm>
            <a:off x="1922463" y="3524249"/>
            <a:ext cx="2695575" cy="2698750"/>
            <a:chOff x="1923075" y="3523678"/>
            <a:chExt cx="2694453" cy="2698530"/>
          </a:xfrm>
        </p:grpSpPr>
        <p:sp>
          <p:nvSpPr>
            <p:cNvPr id="39945" name="Oval 3"/>
            <p:cNvSpPr>
              <a:spLocks noChangeArrowheads="1"/>
            </p:cNvSpPr>
            <p:nvPr/>
          </p:nvSpPr>
          <p:spPr bwMode="auto">
            <a:xfrm>
              <a:off x="3432635" y="352367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9946"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9947" name="Oval 24"/>
            <p:cNvSpPr>
              <a:spLocks noChangeArrowheads="1"/>
            </p:cNvSpPr>
            <p:nvPr/>
          </p:nvSpPr>
          <p:spPr bwMode="auto">
            <a:xfrm rot="10800000">
              <a:off x="2913458" y="600620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9948"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17" name="Picture 2" descr="structural form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685800"/>
            <a:ext cx="209391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Silicon Diox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5738" y="685800"/>
            <a:ext cx="314166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http://www.designforunity.com/free-photos/48-2/Wide-beach-with-white-s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6638" y="685800"/>
            <a:ext cx="279876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work?</a:t>
            </a:r>
          </a:p>
        </p:txBody>
      </p:sp>
      <p:pic>
        <p:nvPicPr>
          <p:cNvPr id="63492" name="Picture 4" descr="http://cdn4.explainthatstuff.com/careng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7112" b="8244"/>
          <a:stretch/>
        </p:blipFill>
        <p:spPr bwMode="auto">
          <a:xfrm>
            <a:off x="1170164" y="1752600"/>
            <a:ext cx="3240000" cy="24384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5" name="Picture 4" descr="https://encrypted-tbn1.gstatic.com/images?q=tbn:ANd9GcQO1CabP-j_pWwM9Mg9CLpEyijenBWi4LCJd06oLZ9Wf8Ei6FsqhA"/>
          <p:cNvPicPr>
            <a:picLocks noChangeAspect="1" noChangeArrowheads="1"/>
          </p:cNvPicPr>
          <p:nvPr/>
        </p:nvPicPr>
        <p:blipFill rotWithShape="1">
          <a:blip r:embed="rId3">
            <a:extLst>
              <a:ext uri="{28A0092B-C50C-407E-A947-70E740481C1C}">
                <a14:useLocalDpi xmlns:a14="http://schemas.microsoft.com/office/drawing/2010/main" val="0"/>
              </a:ext>
            </a:extLst>
          </a:blip>
          <a:srcRect l="9062" t="11508" r="19348" b="5526"/>
          <a:stretch/>
        </p:blipFill>
        <p:spPr bwMode="auto">
          <a:xfrm>
            <a:off x="4684800" y="1746250"/>
            <a:ext cx="3240000" cy="244475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67586" name="Picture 2" descr="https://encrypted-tbn3.gstatic.com/images?q=tbn:ANd9GcRqTaC8VAT6aefJ9_zCK7wd7OVFz9kjzlsSxhhaU0vGVjcfHy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64"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67588" name="Picture 4" descr="https://encrypted-tbn0.gstatic.com/images?q=tbn:ANd9GcT3uC3dhKzETNGOFIKYPJSlV8BEGO6pqGzPtgsaEdOTAZD_CRtW"/>
          <p:cNvPicPr>
            <a:picLocks noChangeAspect="1" noChangeArrowheads="1"/>
          </p:cNvPicPr>
          <p:nvPr/>
        </p:nvPicPr>
        <p:blipFill rotWithShape="1">
          <a:blip r:embed="rId5">
            <a:extLst>
              <a:ext uri="{28A0092B-C50C-407E-A947-70E740481C1C}">
                <a14:useLocalDpi xmlns:a14="http://schemas.microsoft.com/office/drawing/2010/main" val="0"/>
              </a:ext>
            </a:extLst>
          </a:blip>
          <a:srcRect b="12968"/>
          <a:stretch/>
        </p:blipFill>
        <p:spPr bwMode="auto">
          <a:xfrm>
            <a:off x="466575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5136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anim calcmode="lin" valueType="num">
                                      <p:cBhvr>
                                        <p:cTn id="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animEffect transition="in" filter="fade">
                                      <p:cBhvr>
                                        <p:cTn id="13" dur="1000"/>
                                        <p:tgtEl>
                                          <p:spTgt spid="31">
                                            <p:txEl>
                                              <p:pRg st="1" end="1"/>
                                            </p:txEl>
                                          </p:spTgt>
                                        </p:tgtEl>
                                      </p:cBhvr>
                                    </p:animEffect>
                                    <p:anim calcmode="lin" valueType="num">
                                      <p:cBhvr>
                                        <p:cTn id="14"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Effect transition="in" filter="fade">
                                      <p:cBhvr>
                                        <p:cTn id="19" dur="1000"/>
                                        <p:tgtEl>
                                          <p:spTgt spid="31">
                                            <p:txEl>
                                              <p:pRg st="2" end="2"/>
                                            </p:txEl>
                                          </p:spTgt>
                                        </p:tgtEl>
                                      </p:cBhvr>
                                    </p:animEffect>
                                    <p:anim calcmode="lin" valueType="num">
                                      <p:cBhvr>
                                        <p:cTn id="20"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3492"/>
                                        </p:tgtEl>
                                        <p:attrNameLst>
                                          <p:attrName>style.visibility</p:attrName>
                                        </p:attrNameLst>
                                      </p:cBhvr>
                                      <p:to>
                                        <p:strVal val="visible"/>
                                      </p:to>
                                    </p:set>
                                    <p:animEffect transition="in" filter="fade">
                                      <p:cBhvr>
                                        <p:cTn id="25" dur="1000"/>
                                        <p:tgtEl>
                                          <p:spTgt spid="63492"/>
                                        </p:tgtEl>
                                      </p:cBhvr>
                                    </p:animEffect>
                                    <p:anim calcmode="lin" valueType="num">
                                      <p:cBhvr>
                                        <p:cTn id="26" dur="1000" fill="hold"/>
                                        <p:tgtEl>
                                          <p:spTgt spid="63492"/>
                                        </p:tgtEl>
                                        <p:attrNameLst>
                                          <p:attrName>ppt_x</p:attrName>
                                        </p:attrNameLst>
                                      </p:cBhvr>
                                      <p:tavLst>
                                        <p:tav tm="0">
                                          <p:val>
                                            <p:strVal val="#ppt_x"/>
                                          </p:val>
                                        </p:tav>
                                        <p:tav tm="100000">
                                          <p:val>
                                            <p:strVal val="#ppt_x"/>
                                          </p:val>
                                        </p:tav>
                                      </p:tavLst>
                                    </p:anim>
                                    <p:anim calcmode="lin" valueType="num">
                                      <p:cBhvr>
                                        <p:cTn id="27" dur="1000" fill="hold"/>
                                        <p:tgtEl>
                                          <p:spTgt spid="6349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67586"/>
                                        </p:tgtEl>
                                        <p:attrNameLst>
                                          <p:attrName>style.visibility</p:attrName>
                                        </p:attrNameLst>
                                      </p:cBhvr>
                                      <p:to>
                                        <p:strVal val="visible"/>
                                      </p:to>
                                    </p:set>
                                    <p:animEffect transition="in" filter="fade">
                                      <p:cBhvr>
                                        <p:cTn id="37" dur="1000"/>
                                        <p:tgtEl>
                                          <p:spTgt spid="67586"/>
                                        </p:tgtEl>
                                      </p:cBhvr>
                                    </p:animEffect>
                                    <p:anim calcmode="lin" valueType="num">
                                      <p:cBhvr>
                                        <p:cTn id="38" dur="1000" fill="hold"/>
                                        <p:tgtEl>
                                          <p:spTgt spid="67586"/>
                                        </p:tgtEl>
                                        <p:attrNameLst>
                                          <p:attrName>ppt_x</p:attrName>
                                        </p:attrNameLst>
                                      </p:cBhvr>
                                      <p:tavLst>
                                        <p:tav tm="0">
                                          <p:val>
                                            <p:strVal val="#ppt_x"/>
                                          </p:val>
                                        </p:tav>
                                        <p:tav tm="100000">
                                          <p:val>
                                            <p:strVal val="#ppt_x"/>
                                          </p:val>
                                        </p:tav>
                                      </p:tavLst>
                                    </p:anim>
                                    <p:anim calcmode="lin" valueType="num">
                                      <p:cBhvr>
                                        <p:cTn id="39" dur="1000" fill="hold"/>
                                        <p:tgtEl>
                                          <p:spTgt spid="6758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67588"/>
                                        </p:tgtEl>
                                        <p:attrNameLst>
                                          <p:attrName>style.visibility</p:attrName>
                                        </p:attrNameLst>
                                      </p:cBhvr>
                                      <p:to>
                                        <p:strVal val="visible"/>
                                      </p:to>
                                    </p:set>
                                    <p:animEffect transition="in" filter="fade">
                                      <p:cBhvr>
                                        <p:cTn id="43" dur="1000"/>
                                        <p:tgtEl>
                                          <p:spTgt spid="67588"/>
                                        </p:tgtEl>
                                      </p:cBhvr>
                                    </p:animEffect>
                                    <p:anim calcmode="lin" valueType="num">
                                      <p:cBhvr>
                                        <p:cTn id="44" dur="1000" fill="hold"/>
                                        <p:tgtEl>
                                          <p:spTgt spid="67588"/>
                                        </p:tgtEl>
                                        <p:attrNameLst>
                                          <p:attrName>ppt_x</p:attrName>
                                        </p:attrNameLst>
                                      </p:cBhvr>
                                      <p:tavLst>
                                        <p:tav tm="0">
                                          <p:val>
                                            <p:strVal val="#ppt_x"/>
                                          </p:val>
                                        </p:tav>
                                        <p:tav tm="100000">
                                          <p:val>
                                            <p:strVal val="#ppt_x"/>
                                          </p:val>
                                        </p:tav>
                                      </p:tavLst>
                                    </p:anim>
                                    <p:anim calcmode="lin" valueType="num">
                                      <p:cBhvr>
                                        <p:cTn id="45" dur="1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0963" name="Group 2"/>
          <p:cNvGrpSpPr>
            <a:grpSpLocks/>
          </p:cNvGrpSpPr>
          <p:nvPr/>
        </p:nvGrpSpPr>
        <p:grpSpPr bwMode="auto">
          <a:xfrm>
            <a:off x="1524000" y="3124200"/>
            <a:ext cx="3505200" cy="3505200"/>
            <a:chOff x="1524000" y="3124200"/>
            <a:chExt cx="3505200" cy="3505200"/>
          </a:xfrm>
        </p:grpSpPr>
        <p:grpSp>
          <p:nvGrpSpPr>
            <p:cNvPr id="40978" name="Group 9"/>
            <p:cNvGrpSpPr>
              <a:grpSpLocks/>
            </p:cNvGrpSpPr>
            <p:nvPr/>
          </p:nvGrpSpPr>
          <p:grpSpPr bwMode="auto">
            <a:xfrm>
              <a:off x="1524000" y="3124200"/>
              <a:ext cx="3505200" cy="3505200"/>
              <a:chOff x="1524000" y="3124200"/>
              <a:chExt cx="3505200" cy="3505200"/>
            </a:xfrm>
          </p:grpSpPr>
          <p:pic>
            <p:nvPicPr>
              <p:cNvPr id="40984"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79" name="Group 8"/>
            <p:cNvGrpSpPr>
              <a:grpSpLocks/>
            </p:cNvGrpSpPr>
            <p:nvPr/>
          </p:nvGrpSpPr>
          <p:grpSpPr bwMode="auto">
            <a:xfrm>
              <a:off x="1923075" y="3523679"/>
              <a:ext cx="2694453" cy="2698530"/>
              <a:chOff x="1923075" y="3523679"/>
              <a:chExt cx="2694453" cy="2698530"/>
            </a:xfrm>
          </p:grpSpPr>
          <p:sp>
            <p:nvSpPr>
              <p:cNvPr id="40980"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1"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2"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3"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0964"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29" name="Group 28"/>
          <p:cNvGrpSpPr>
            <a:grpSpLocks/>
          </p:cNvGrpSpPr>
          <p:nvPr/>
        </p:nvGrpSpPr>
        <p:grpSpPr bwMode="auto">
          <a:xfrm>
            <a:off x="4689475" y="3124200"/>
            <a:ext cx="3235325" cy="3448050"/>
            <a:chOff x="1793790" y="3180654"/>
            <a:chExt cx="3235410" cy="3448745"/>
          </a:xfrm>
        </p:grpSpPr>
        <p:grpSp>
          <p:nvGrpSpPr>
            <p:cNvPr id="40967" name="Group 29"/>
            <p:cNvGrpSpPr>
              <a:grpSpLocks/>
            </p:cNvGrpSpPr>
            <p:nvPr/>
          </p:nvGrpSpPr>
          <p:grpSpPr bwMode="auto">
            <a:xfrm>
              <a:off x="1793790" y="3180654"/>
              <a:ext cx="3235410" cy="3448745"/>
              <a:chOff x="1793790" y="3180654"/>
              <a:chExt cx="3235410" cy="3448745"/>
            </a:xfrm>
          </p:grpSpPr>
          <p:pic>
            <p:nvPicPr>
              <p:cNvPr id="40973"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68" name="Group 30"/>
            <p:cNvGrpSpPr>
              <a:grpSpLocks/>
            </p:cNvGrpSpPr>
            <p:nvPr/>
          </p:nvGrpSpPr>
          <p:grpSpPr bwMode="auto">
            <a:xfrm>
              <a:off x="1923076" y="3523679"/>
              <a:ext cx="2694452" cy="2698531"/>
              <a:chOff x="1923076" y="3523679"/>
              <a:chExt cx="2694452" cy="2698531"/>
            </a:xfrm>
          </p:grpSpPr>
          <p:sp>
            <p:nvSpPr>
              <p:cNvPr id="40969"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0"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1"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2"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55" name="Rectangle 34"/>
          <p:cNvSpPr>
            <a:spLocks noChangeArrowheads="1"/>
          </p:cNvSpPr>
          <p:nvPr/>
        </p:nvSpPr>
        <p:spPr bwMode="auto">
          <a:xfrm>
            <a:off x="2852738" y="1533525"/>
            <a:ext cx="3884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Each Carbon/Silicon</a:t>
            </a:r>
            <a:br>
              <a:rPr lang="en-US" altLang="en-US" sz="2800">
                <a:latin typeface="Times New Roman" pitchFamily="18" charset="0"/>
              </a:rPr>
            </a:br>
            <a:r>
              <a:rPr lang="en-US" altLang="en-US" sz="2800">
                <a:latin typeface="Times New Roman" pitchFamily="18" charset="0"/>
              </a:rPr>
              <a:t>bonds with four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1+#ppt_w/2"/>
                                          </p:val>
                                        </p:tav>
                                        <p:tav tm="100000">
                                          <p:val>
                                            <p:strVal val="#ppt_x"/>
                                          </p:val>
                                        </p:tav>
                                      </p:tavLst>
                                    </p:anim>
                                    <p:anim calcmode="lin" valueType="num">
                                      <p:cBhvr additive="base">
                                        <p:cTn id="14"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1987" name="Group 2"/>
          <p:cNvGrpSpPr>
            <a:grpSpLocks/>
          </p:cNvGrpSpPr>
          <p:nvPr/>
        </p:nvGrpSpPr>
        <p:grpSpPr bwMode="auto">
          <a:xfrm>
            <a:off x="1524000" y="3124200"/>
            <a:ext cx="3505200" cy="3505200"/>
            <a:chOff x="1524000" y="3124200"/>
            <a:chExt cx="3505200" cy="3505200"/>
          </a:xfrm>
        </p:grpSpPr>
        <p:grpSp>
          <p:nvGrpSpPr>
            <p:cNvPr id="42002" name="Group 9"/>
            <p:cNvGrpSpPr>
              <a:grpSpLocks/>
            </p:cNvGrpSpPr>
            <p:nvPr/>
          </p:nvGrpSpPr>
          <p:grpSpPr bwMode="auto">
            <a:xfrm>
              <a:off x="1524000" y="3124200"/>
              <a:ext cx="3505200" cy="3505200"/>
              <a:chOff x="1524000" y="3124200"/>
              <a:chExt cx="3505200" cy="3505200"/>
            </a:xfrm>
          </p:grpSpPr>
          <p:pic>
            <p:nvPicPr>
              <p:cNvPr id="42008"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2003" name="Group 8"/>
            <p:cNvGrpSpPr>
              <a:grpSpLocks/>
            </p:cNvGrpSpPr>
            <p:nvPr/>
          </p:nvGrpSpPr>
          <p:grpSpPr bwMode="auto">
            <a:xfrm>
              <a:off x="1923075" y="3523679"/>
              <a:ext cx="2694453" cy="2698530"/>
              <a:chOff x="1923075" y="3523679"/>
              <a:chExt cx="2694453" cy="2698530"/>
            </a:xfrm>
          </p:grpSpPr>
          <p:sp>
            <p:nvSpPr>
              <p:cNvPr id="42004"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2005"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2006"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2007"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1988"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41989" name="Group 28"/>
          <p:cNvGrpSpPr>
            <a:grpSpLocks/>
          </p:cNvGrpSpPr>
          <p:nvPr/>
        </p:nvGrpSpPr>
        <p:grpSpPr bwMode="auto">
          <a:xfrm>
            <a:off x="4689475" y="3124200"/>
            <a:ext cx="3235325" cy="3448050"/>
            <a:chOff x="1793790" y="3180654"/>
            <a:chExt cx="3235410" cy="3448745"/>
          </a:xfrm>
        </p:grpSpPr>
        <p:grpSp>
          <p:nvGrpSpPr>
            <p:cNvPr id="41991" name="Group 29"/>
            <p:cNvGrpSpPr>
              <a:grpSpLocks/>
            </p:cNvGrpSpPr>
            <p:nvPr/>
          </p:nvGrpSpPr>
          <p:grpSpPr bwMode="auto">
            <a:xfrm>
              <a:off x="1793790" y="3180654"/>
              <a:ext cx="3235410" cy="3448745"/>
              <a:chOff x="1793790" y="3180654"/>
              <a:chExt cx="3235410" cy="3448745"/>
            </a:xfrm>
          </p:grpSpPr>
          <p:pic>
            <p:nvPicPr>
              <p:cNvPr id="41997"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992" name="Group 30"/>
            <p:cNvGrpSpPr>
              <a:grpSpLocks/>
            </p:cNvGrpSpPr>
            <p:nvPr/>
          </p:nvGrpSpPr>
          <p:grpSpPr bwMode="auto">
            <a:xfrm>
              <a:off x="1923076" y="3523679"/>
              <a:ext cx="2694452" cy="2698531"/>
              <a:chOff x="1923076" y="3523679"/>
              <a:chExt cx="2694452" cy="2698531"/>
            </a:xfrm>
          </p:grpSpPr>
          <p:sp>
            <p:nvSpPr>
              <p:cNvPr id="41993"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1994"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1995"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1996"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pic>
        <p:nvPicPr>
          <p:cNvPr id="36" name="Picture 12" descr="Four panels. First, seven clear faceted gems, six small and a large one. Second, black material with uneven surface. Third, three parallel atomic sheets, each resembling a chicken wire hedge. Fourth, a boxed atomic structure containing tetrahedrally arranged balls connected by 0.15 nm bo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31838"/>
            <a:ext cx="7826375"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3011" name="Group 2"/>
          <p:cNvGrpSpPr>
            <a:grpSpLocks/>
          </p:cNvGrpSpPr>
          <p:nvPr/>
        </p:nvGrpSpPr>
        <p:grpSpPr bwMode="auto">
          <a:xfrm>
            <a:off x="1524000" y="3124200"/>
            <a:ext cx="3505200" cy="3505200"/>
            <a:chOff x="1524000" y="3124200"/>
            <a:chExt cx="3505200" cy="3505200"/>
          </a:xfrm>
        </p:grpSpPr>
        <p:grpSp>
          <p:nvGrpSpPr>
            <p:cNvPr id="43027" name="Group 9"/>
            <p:cNvGrpSpPr>
              <a:grpSpLocks/>
            </p:cNvGrpSpPr>
            <p:nvPr/>
          </p:nvGrpSpPr>
          <p:grpSpPr bwMode="auto">
            <a:xfrm>
              <a:off x="1524000" y="3124200"/>
              <a:ext cx="3505200" cy="3505200"/>
              <a:chOff x="1524000" y="3124200"/>
              <a:chExt cx="3505200" cy="3505200"/>
            </a:xfrm>
          </p:grpSpPr>
          <p:pic>
            <p:nvPicPr>
              <p:cNvPr id="43033"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028" name="Group 8"/>
            <p:cNvGrpSpPr>
              <a:grpSpLocks/>
            </p:cNvGrpSpPr>
            <p:nvPr/>
          </p:nvGrpSpPr>
          <p:grpSpPr bwMode="auto">
            <a:xfrm>
              <a:off x="1923075" y="3523679"/>
              <a:ext cx="2694453" cy="2698530"/>
              <a:chOff x="1923075" y="3523679"/>
              <a:chExt cx="2694453" cy="2698530"/>
            </a:xfrm>
          </p:grpSpPr>
          <p:sp>
            <p:nvSpPr>
              <p:cNvPr id="43029"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0"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1"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2"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3012"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43013" name="Group 28"/>
          <p:cNvGrpSpPr>
            <a:grpSpLocks/>
          </p:cNvGrpSpPr>
          <p:nvPr/>
        </p:nvGrpSpPr>
        <p:grpSpPr bwMode="auto">
          <a:xfrm>
            <a:off x="4689475" y="3124200"/>
            <a:ext cx="3235325" cy="3448050"/>
            <a:chOff x="1793790" y="3180654"/>
            <a:chExt cx="3235410" cy="3448745"/>
          </a:xfrm>
        </p:grpSpPr>
        <p:grpSp>
          <p:nvGrpSpPr>
            <p:cNvPr id="43016" name="Group 29"/>
            <p:cNvGrpSpPr>
              <a:grpSpLocks/>
            </p:cNvGrpSpPr>
            <p:nvPr/>
          </p:nvGrpSpPr>
          <p:grpSpPr bwMode="auto">
            <a:xfrm>
              <a:off x="1793790" y="3180654"/>
              <a:ext cx="3235410" cy="3448745"/>
              <a:chOff x="1793790" y="3180654"/>
              <a:chExt cx="3235410" cy="3448745"/>
            </a:xfrm>
          </p:grpSpPr>
          <p:pic>
            <p:nvPicPr>
              <p:cNvPr id="43022"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017" name="Group 30"/>
            <p:cNvGrpSpPr>
              <a:grpSpLocks/>
            </p:cNvGrpSpPr>
            <p:nvPr/>
          </p:nvGrpSpPr>
          <p:grpSpPr bwMode="auto">
            <a:xfrm>
              <a:off x="1923076" y="3523679"/>
              <a:ext cx="2694452" cy="2698531"/>
              <a:chOff x="1923076" y="3523679"/>
              <a:chExt cx="2694452" cy="2698531"/>
            </a:xfrm>
          </p:grpSpPr>
          <p:sp>
            <p:nvSpPr>
              <p:cNvPr id="43018"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19"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20"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21"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pic>
        <p:nvPicPr>
          <p:cNvPr id="42" name="Picture 6" descr="small picture of 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925" y="636588"/>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descr="siliconcrystal structure image (ball and stick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838" y="498475"/>
            <a:ext cx="2474912"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1+#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4035"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4037" name="Group 7"/>
          <p:cNvGrpSpPr>
            <a:grpSpLocks/>
          </p:cNvGrpSpPr>
          <p:nvPr/>
        </p:nvGrpSpPr>
        <p:grpSpPr bwMode="auto">
          <a:xfrm>
            <a:off x="1905000" y="693738"/>
            <a:ext cx="2857500" cy="2735262"/>
            <a:chOff x="1905000" y="666750"/>
            <a:chExt cx="2857500" cy="2735356"/>
          </a:xfrm>
        </p:grpSpPr>
        <p:pic>
          <p:nvPicPr>
            <p:cNvPr id="4404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1905000" y="666750"/>
              <a:ext cx="2857500" cy="273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495" y="1757082"/>
              <a:ext cx="624750" cy="6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34"/>
          <p:cNvSpPr>
            <a:spLocks noChangeArrowheads="1"/>
          </p:cNvSpPr>
          <p:nvPr/>
        </p:nvSpPr>
        <p:spPr bwMode="auto">
          <a:xfrm>
            <a:off x="1957388" y="4114800"/>
            <a:ext cx="5675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does not flow through it </a:t>
            </a:r>
            <a:br>
              <a:rPr lang="en-US" altLang="en-US" sz="2800">
                <a:latin typeface="Times New Roman" pitchFamily="18" charset="0"/>
              </a:rPr>
            </a:br>
            <a:r>
              <a:rPr lang="en-US" altLang="en-US" sz="2800">
                <a:latin typeface="Times New Roman" pitchFamily="18" charset="0"/>
              </a:rPr>
              <a:t>because all the electrons are happy.</a:t>
            </a:r>
          </a:p>
        </p:txBody>
      </p:sp>
      <p:grpSp>
        <p:nvGrpSpPr>
          <p:cNvPr id="17" name="Group 16"/>
          <p:cNvGrpSpPr>
            <a:grpSpLocks/>
          </p:cNvGrpSpPr>
          <p:nvPr/>
        </p:nvGrpSpPr>
        <p:grpSpPr bwMode="auto">
          <a:xfrm>
            <a:off x="2200275" y="914400"/>
            <a:ext cx="2371725" cy="612775"/>
            <a:chOff x="1095375" y="1757082"/>
            <a:chExt cx="4391025" cy="612000"/>
          </a:xfrm>
        </p:grpSpPr>
        <p:sp>
          <p:nvSpPr>
            <p:cNvPr id="44040" name="Right Arrow 17"/>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4041" name="Rectangle 18"/>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505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5061"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1905000" y="693738"/>
            <a:ext cx="285750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4794250" y="2438400"/>
            <a:ext cx="45196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through it </a:t>
            </a:r>
            <a:br>
              <a:rPr lang="en-US" altLang="en-US" sz="2800">
                <a:latin typeface="Times New Roman" pitchFamily="18" charset="0"/>
              </a:rPr>
            </a:br>
            <a:r>
              <a:rPr lang="en-US" altLang="en-US" sz="2800">
                <a:latin typeface="Times New Roman" pitchFamily="18" charset="0"/>
              </a:rPr>
              <a:t>because this extra electron</a:t>
            </a:r>
          </a:p>
          <a:p>
            <a:pPr algn="ctr">
              <a:spcBef>
                <a:spcPct val="0"/>
              </a:spcBef>
            </a:pPr>
            <a:r>
              <a:rPr lang="en-US" altLang="en-US" sz="2800">
                <a:latin typeface="Times New Roman" pitchFamily="18" charset="0"/>
              </a:rPr>
              <a:t>moves.</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14" name="Picture 2" descr="http://www.knowledgedoor.com/2/elements_handbook/silicon_components/navigator_highlighted_periodic_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740150"/>
            <a:ext cx="51657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4"/>
          <p:cNvSpPr>
            <a:spLocks noChangeArrowheads="1"/>
          </p:cNvSpPr>
          <p:nvPr/>
        </p:nvSpPr>
        <p:spPr bwMode="auto">
          <a:xfrm>
            <a:off x="4724400" y="914400"/>
            <a:ext cx="4714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Dope it with what is one to </a:t>
            </a:r>
            <a:br>
              <a:rPr lang="en-US" altLang="en-US" sz="2800">
                <a:latin typeface="Times New Roman" pitchFamily="18" charset="0"/>
              </a:rPr>
            </a:br>
            <a:r>
              <a:rPr lang="en-US" altLang="en-US" sz="2800">
                <a:latin typeface="Times New Roman" pitchFamily="18" charset="0"/>
              </a:rPr>
              <a:t>the right in the periotic table,</a:t>
            </a:r>
            <a:br>
              <a:rPr lang="en-US" altLang="en-US" sz="2800">
                <a:latin typeface="Times New Roman" pitchFamily="18" charset="0"/>
              </a:rPr>
            </a:br>
            <a:r>
              <a:rPr lang="en-US" altLang="en-US" sz="2800">
                <a:latin typeface="Times New Roman" pitchFamily="18" charset="0"/>
              </a:rPr>
              <a:t>i.e. one extra electron.</a:t>
            </a:r>
          </a:p>
        </p:txBody>
      </p:sp>
      <p:sp>
        <p:nvSpPr>
          <p:cNvPr id="16" name="Rectangle 34"/>
          <p:cNvSpPr>
            <a:spLocks noChangeArrowheads="1"/>
          </p:cNvSpPr>
          <p:nvPr/>
        </p:nvSpPr>
        <p:spPr bwMode="auto">
          <a:xfrm>
            <a:off x="0" y="1685925"/>
            <a:ext cx="183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Called 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6083"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4238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50768" r="-230" b="12004"/>
          <a:stretch>
            <a:fillRect/>
          </a:stretch>
        </p:blipFill>
        <p:spPr bwMode="auto">
          <a:xfrm>
            <a:off x="1981200" y="693738"/>
            <a:ext cx="288607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4794250" y="2438400"/>
            <a:ext cx="45196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through it </a:t>
            </a:r>
            <a:br>
              <a:rPr lang="en-US" altLang="en-US" sz="2800">
                <a:latin typeface="Times New Roman" pitchFamily="18" charset="0"/>
              </a:rPr>
            </a:br>
            <a:r>
              <a:rPr lang="en-US" altLang="en-US" sz="2800">
                <a:latin typeface="Times New Roman" pitchFamily="18" charset="0"/>
              </a:rPr>
              <a:t>because this extra hole</a:t>
            </a:r>
          </a:p>
          <a:p>
            <a:pPr algn="ctr">
              <a:spcBef>
                <a:spcPct val="0"/>
              </a:spcBef>
            </a:pPr>
            <a:r>
              <a:rPr lang="en-US" altLang="en-US" sz="2800">
                <a:latin typeface="Times New Roman" pitchFamily="18" charset="0"/>
              </a:rPr>
              <a:t>moves.</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46088" name="Picture 2" descr="http://www.knowledgedoor.com/2/elements_handbook/silicon_components/navigator_highlighted_periodic_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740150"/>
            <a:ext cx="51657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4"/>
          <p:cNvSpPr>
            <a:spLocks noChangeArrowheads="1"/>
          </p:cNvSpPr>
          <p:nvPr/>
        </p:nvSpPr>
        <p:spPr bwMode="auto">
          <a:xfrm>
            <a:off x="4818063" y="914400"/>
            <a:ext cx="45291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Dope it with what is one to </a:t>
            </a:r>
            <a:br>
              <a:rPr lang="en-US" altLang="en-US" sz="2800">
                <a:latin typeface="Times New Roman" pitchFamily="18" charset="0"/>
              </a:rPr>
            </a:br>
            <a:r>
              <a:rPr lang="en-US" altLang="en-US" sz="2800">
                <a:latin typeface="Times New Roman" pitchFamily="18" charset="0"/>
              </a:rPr>
              <a:t>the left in the periotic table,</a:t>
            </a:r>
            <a:br>
              <a:rPr lang="en-US" altLang="en-US" sz="2800">
                <a:latin typeface="Times New Roman" pitchFamily="18" charset="0"/>
              </a:rPr>
            </a:br>
            <a:r>
              <a:rPr lang="en-US" altLang="en-US" sz="2800">
                <a:latin typeface="Times New Roman" pitchFamily="18" charset="0"/>
              </a:rPr>
              <a:t>i.e. one extra hole.</a:t>
            </a:r>
          </a:p>
        </p:txBody>
      </p:sp>
      <p:sp>
        <p:nvSpPr>
          <p:cNvPr id="11" name="Rectangle 34"/>
          <p:cNvSpPr>
            <a:spLocks noChangeArrowheads="1"/>
          </p:cNvSpPr>
          <p:nvPr/>
        </p:nvSpPr>
        <p:spPr bwMode="auto">
          <a:xfrm>
            <a:off x="30163" y="1685925"/>
            <a:ext cx="177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Called 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42382"/>
                                        </p:tgtEl>
                                        <p:attrNameLst>
                                          <p:attrName>style.visibility</p:attrName>
                                        </p:attrNameLst>
                                      </p:cBhvr>
                                      <p:to>
                                        <p:strVal val="visible"/>
                                      </p:to>
                                    </p:set>
                                    <p:anim calcmode="lin" valueType="num">
                                      <p:cBhvr additive="base">
                                        <p:cTn id="11" dur="500" fill="hold"/>
                                        <p:tgtEl>
                                          <p:spTgt spid="442382"/>
                                        </p:tgtEl>
                                        <p:attrNameLst>
                                          <p:attrName>ppt_x</p:attrName>
                                        </p:attrNameLst>
                                      </p:cBhvr>
                                      <p:tavLst>
                                        <p:tav tm="0">
                                          <p:val>
                                            <p:strVal val="0-#ppt_w/2"/>
                                          </p:val>
                                        </p:tav>
                                        <p:tav tm="100000">
                                          <p:val>
                                            <p:strVal val="#ppt_x"/>
                                          </p:val>
                                        </p:tav>
                                      </p:tavLst>
                                    </p:anim>
                                    <p:anim calcmode="lin" valueType="num">
                                      <p:cBhvr additive="base">
                                        <p:cTn id="12" dur="500" fill="hold"/>
                                        <p:tgtEl>
                                          <p:spTgt spid="44238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7107"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a:t>
            </a:r>
            <a:r>
              <a:rPr lang="en-US" sz="3600" b="1" dirty="0">
                <a:solidFill>
                  <a:schemeClr val="tx2"/>
                </a:solidFill>
                <a:effectLst>
                  <a:outerShdw blurRad="38100" dist="38100" dir="2700000" algn="tl">
                    <a:srgbClr val="000000"/>
                  </a:outerShdw>
                </a:effectLst>
                <a:cs typeface="+mn-cs"/>
              </a:rPr>
              <a:t> an AND Gate</a:t>
            </a:r>
          </a:p>
        </p:txBody>
      </p:sp>
      <p:pic>
        <p:nvPicPr>
          <p:cNvPr id="47109"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19050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2536825" y="3886200"/>
            <a:ext cx="4781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from N to P</a:t>
            </a:r>
          </a:p>
          <a:p>
            <a:pPr algn="ctr">
              <a:spcBef>
                <a:spcPct val="0"/>
              </a:spcBef>
            </a:pPr>
            <a:r>
              <a:rPr lang="en-US" altLang="en-US" sz="2800">
                <a:latin typeface="Times New Roman" pitchFamily="18" charset="0"/>
              </a:rPr>
              <a:t>extra electron to extra hole.</a:t>
            </a:r>
          </a:p>
        </p:txBody>
      </p:sp>
      <p:sp>
        <p:nvSpPr>
          <p:cNvPr id="10" name="Right Arrow 9"/>
          <p:cNvSpPr>
            <a:spLocks noChangeArrowheads="1"/>
          </p:cNvSpPr>
          <p:nvPr/>
        </p:nvSpPr>
        <p:spPr bwMode="auto">
          <a:xfrm>
            <a:off x="38004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7112" name="Rectangle 34"/>
          <p:cNvSpPr>
            <a:spLocks noChangeArrowheads="1"/>
          </p:cNvSpPr>
          <p:nvPr/>
        </p:nvSpPr>
        <p:spPr bwMode="auto">
          <a:xfrm>
            <a:off x="2979738"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7113" name="Rectangle 34"/>
          <p:cNvSpPr>
            <a:spLocks noChangeArrowheads="1"/>
          </p:cNvSpPr>
          <p:nvPr/>
        </p:nvSpPr>
        <p:spPr bwMode="auto">
          <a:xfrm>
            <a:off x="6027738"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P</a:t>
            </a:r>
          </a:p>
        </p:txBody>
      </p:sp>
      <p:sp>
        <p:nvSpPr>
          <p:cNvPr id="13" name="Rectangle 34"/>
          <p:cNvSpPr>
            <a:spLocks noChangeArrowheads="1"/>
          </p:cNvSpPr>
          <p:nvPr/>
        </p:nvSpPr>
        <p:spPr bwMode="auto">
          <a:xfrm flipH="1">
            <a:off x="1952625" y="4989513"/>
            <a:ext cx="59642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does not flow from P to N </a:t>
            </a:r>
          </a:p>
          <a:p>
            <a:pPr algn="ctr">
              <a:spcBef>
                <a:spcPct val="0"/>
              </a:spcBef>
            </a:pPr>
            <a:r>
              <a:rPr lang="en-US" altLang="en-US" sz="2800">
                <a:latin typeface="Times New Roman" pitchFamily="18" charset="0"/>
              </a:rPr>
              <a:t>extra hole to extra electron</a:t>
            </a:r>
          </a:p>
        </p:txBody>
      </p:sp>
      <p:grpSp>
        <p:nvGrpSpPr>
          <p:cNvPr id="17" name="Group 16"/>
          <p:cNvGrpSpPr>
            <a:grpSpLocks/>
          </p:cNvGrpSpPr>
          <p:nvPr/>
        </p:nvGrpSpPr>
        <p:grpSpPr bwMode="auto">
          <a:xfrm flipH="1">
            <a:off x="3657600" y="2587625"/>
            <a:ext cx="2371725" cy="612775"/>
            <a:chOff x="1095375" y="1757082"/>
            <a:chExt cx="4391025" cy="612000"/>
          </a:xfrm>
        </p:grpSpPr>
        <p:sp>
          <p:nvSpPr>
            <p:cNvPr id="47118" name="Right Arrow 17"/>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7119" name="Rectangle 18"/>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0" name="Picture 5" descr="j01161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652963"/>
            <a:ext cx="1397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66" name="Picture 2" descr="http://www.mcmelectronics.com/content/productimages/s4/DIO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 y="1289050"/>
            <a:ext cx="165576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additive="base">
                                        <p:cTn id="2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additive="base">
                                        <p:cTn id="2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 calcmode="lin" valueType="num">
                                      <p:cBhvr additive="base">
                                        <p:cTn id="33"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46466"/>
                                        </p:tgtEl>
                                        <p:attrNameLst>
                                          <p:attrName>style.visibility</p:attrName>
                                        </p:attrNameLst>
                                      </p:cBhvr>
                                      <p:to>
                                        <p:strVal val="visible"/>
                                      </p:to>
                                    </p:set>
                                    <p:anim calcmode="lin" valueType="num">
                                      <p:cBhvr additive="base">
                                        <p:cTn id="45" dur="500" fill="hold"/>
                                        <p:tgtEl>
                                          <p:spTgt spid="446466"/>
                                        </p:tgtEl>
                                        <p:attrNameLst>
                                          <p:attrName>ppt_x</p:attrName>
                                        </p:attrNameLst>
                                      </p:cBhvr>
                                      <p:tavLst>
                                        <p:tav tm="0">
                                          <p:val>
                                            <p:strVal val="#ppt_x"/>
                                          </p:val>
                                        </p:tav>
                                        <p:tav tm="100000">
                                          <p:val>
                                            <p:strVal val="#ppt_x"/>
                                          </p:val>
                                        </p:tav>
                                      </p:tavLst>
                                    </p:anim>
                                    <p:anim calcmode="lin" valueType="num">
                                      <p:cBhvr additive="base">
                                        <p:cTn id="46" dur="500" fill="hold"/>
                                        <p:tgtEl>
                                          <p:spTgt spid="446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8131"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8133"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3048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1851025" y="3886200"/>
            <a:ext cx="6153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Once the electricity starts</a:t>
            </a:r>
            <a:br>
              <a:rPr lang="en-US" altLang="en-US" sz="2800">
                <a:latin typeface="Times New Roman" pitchFamily="18" charset="0"/>
              </a:rPr>
            </a:br>
            <a:r>
              <a:rPr lang="en-US" altLang="en-US" sz="2800">
                <a:latin typeface="Times New Roman" pitchFamily="18" charset="0"/>
              </a:rPr>
              <a:t>the electrons keep tunneling through!!!</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8136" name="Rectangle 34"/>
          <p:cNvSpPr>
            <a:spLocks noChangeArrowheads="1"/>
          </p:cNvSpPr>
          <p:nvPr/>
        </p:nvSpPr>
        <p:spPr bwMode="auto">
          <a:xfrm>
            <a:off x="12954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8137" name="Rectangle 34"/>
          <p:cNvSpPr>
            <a:spLocks noChangeArrowheads="1"/>
          </p:cNvSpPr>
          <p:nvPr/>
        </p:nvSpPr>
        <p:spPr bwMode="auto">
          <a:xfrm>
            <a:off x="4289425"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P</a:t>
            </a:r>
          </a:p>
        </p:txBody>
      </p:sp>
      <p:pic>
        <p:nvPicPr>
          <p:cNvPr id="48138" name="Picture 5" descr="j01161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652963"/>
            <a:ext cx="1397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6007100" y="698500"/>
            <a:ext cx="28575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a:spLocks noChangeArrowheads="1"/>
          </p:cNvSpPr>
          <p:nvPr/>
        </p:nvSpPr>
        <p:spPr bwMode="auto">
          <a:xfrm>
            <a:off x="5105400" y="920750"/>
            <a:ext cx="2371725" cy="611188"/>
          </a:xfrm>
          <a:prstGeom prst="rightArrow">
            <a:avLst>
              <a:gd name="adj1" fmla="val 50000"/>
              <a:gd name="adj2" fmla="val 50069"/>
            </a:avLst>
          </a:prstGeom>
          <a:solidFill>
            <a:srgbClr val="92D050"/>
          </a:solidFill>
          <a:ln w="9525">
            <a:solidFill>
              <a:schemeClr val="tx1"/>
            </a:solidFill>
            <a:prstDash val="sysDot"/>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nvGrpSpPr>
          <p:cNvPr id="23" name="Group 22"/>
          <p:cNvGrpSpPr>
            <a:grpSpLocks/>
          </p:cNvGrpSpPr>
          <p:nvPr/>
        </p:nvGrpSpPr>
        <p:grpSpPr bwMode="auto">
          <a:xfrm>
            <a:off x="4943475" y="2286000"/>
            <a:ext cx="2371725" cy="612775"/>
            <a:chOff x="1095375" y="1757082"/>
            <a:chExt cx="4391025" cy="612000"/>
          </a:xfrm>
        </p:grpSpPr>
        <p:sp>
          <p:nvSpPr>
            <p:cNvPr id="48143" name="Right Arrow 23"/>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8144" name="Rectangle 24"/>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6" name="Picture 14" descr="http://m4.sourcingmap.com/photo_new/20110929/g/ux_a11092900ux0447_ux_g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5029200"/>
            <a:ext cx="17494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4"/>
          <p:cNvSpPr>
            <a:spLocks noChangeArrowheads="1"/>
          </p:cNvSpPr>
          <p:nvPr/>
        </p:nvSpPr>
        <p:spPr bwMode="auto">
          <a:xfrm>
            <a:off x="70358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4"/>
          <p:cNvSpPr>
            <a:spLocks noChangeArrowheads="1"/>
          </p:cNvSpPr>
          <p:nvPr/>
        </p:nvSpPr>
        <p:spPr bwMode="auto">
          <a:xfrm>
            <a:off x="12954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17" name="Rectangle 34"/>
          <p:cNvSpPr>
            <a:spLocks noChangeArrowheads="1"/>
          </p:cNvSpPr>
          <p:nvPr/>
        </p:nvSpPr>
        <p:spPr bwMode="auto">
          <a:xfrm>
            <a:off x="4289425"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P</a:t>
            </a:r>
          </a:p>
        </p:txBody>
      </p:sp>
      <p:sp>
        <p:nvSpPr>
          <p:cNvPr id="19" name="Rectangle 34"/>
          <p:cNvSpPr>
            <a:spLocks noChangeArrowheads="1"/>
          </p:cNvSpPr>
          <p:nvPr/>
        </p:nvSpPr>
        <p:spPr bwMode="auto">
          <a:xfrm>
            <a:off x="70358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9154"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9155"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9157"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3048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5702300" y="3886200"/>
            <a:ext cx="3371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Tunneling happens </a:t>
            </a:r>
            <a:br>
              <a:rPr lang="en-US" altLang="en-US" sz="2800">
                <a:latin typeface="Times New Roman" pitchFamily="18" charset="0"/>
              </a:rPr>
            </a:br>
            <a:r>
              <a:rPr lang="en-US" altLang="en-US" sz="2800">
                <a:latin typeface="Times New Roman" pitchFamily="18" charset="0"/>
              </a:rPr>
              <a:t>iff power </a:t>
            </a:r>
            <a:br>
              <a:rPr lang="en-US" altLang="en-US" sz="2800">
                <a:latin typeface="Times New Roman" pitchFamily="18" charset="0"/>
              </a:rPr>
            </a:br>
            <a:r>
              <a:rPr lang="en-US" altLang="en-US" sz="2800">
                <a:latin typeface="Times New Roman" pitchFamily="18" charset="0"/>
              </a:rPr>
              <a:t>across PN</a:t>
            </a:r>
            <a:br>
              <a:rPr lang="en-US" altLang="en-US" sz="2800">
                <a:latin typeface="Times New Roman" pitchFamily="18" charset="0"/>
              </a:rPr>
            </a:br>
            <a:r>
              <a:rPr lang="en-US" altLang="en-US" sz="2800">
                <a:solidFill>
                  <a:schemeClr val="tx2"/>
                </a:solidFill>
                <a:latin typeface="Times New Roman" pitchFamily="18" charset="0"/>
              </a:rPr>
              <a:t>AND</a:t>
            </a:r>
          </a:p>
          <a:p>
            <a:pPr algn="ctr">
              <a:spcBef>
                <a:spcPct val="0"/>
              </a:spcBef>
            </a:pPr>
            <a:r>
              <a:rPr lang="en-US" altLang="en-US" sz="2800">
                <a:latin typeface="Times New Roman" pitchFamily="18" charset="0"/>
              </a:rPr>
              <a:t>across PNP</a:t>
            </a:r>
          </a:p>
        </p:txBody>
      </p:sp>
      <p:sp>
        <p:nvSpPr>
          <p:cNvPr id="49159"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4916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6007100" y="698500"/>
            <a:ext cx="28575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Right Arrow 21"/>
          <p:cNvSpPr>
            <a:spLocks noChangeArrowheads="1"/>
          </p:cNvSpPr>
          <p:nvPr/>
        </p:nvSpPr>
        <p:spPr bwMode="auto">
          <a:xfrm>
            <a:off x="5105400" y="920750"/>
            <a:ext cx="2371725" cy="611188"/>
          </a:xfrm>
          <a:prstGeom prst="rightArrow">
            <a:avLst>
              <a:gd name="adj1" fmla="val 50000"/>
              <a:gd name="adj2" fmla="val 50069"/>
            </a:avLst>
          </a:prstGeom>
          <a:solidFill>
            <a:srgbClr val="92D050"/>
          </a:solidFill>
          <a:ln w="9525">
            <a:solidFill>
              <a:schemeClr val="tx1"/>
            </a:solidFill>
            <a:prstDash val="sysDot"/>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nvGrpSpPr>
          <p:cNvPr id="49164" name="Group 22"/>
          <p:cNvGrpSpPr>
            <a:grpSpLocks/>
          </p:cNvGrpSpPr>
          <p:nvPr/>
        </p:nvGrpSpPr>
        <p:grpSpPr bwMode="auto">
          <a:xfrm>
            <a:off x="4943475" y="2286000"/>
            <a:ext cx="2371725" cy="612775"/>
            <a:chOff x="1095375" y="1757082"/>
            <a:chExt cx="4391025" cy="612000"/>
          </a:xfrm>
        </p:grpSpPr>
        <p:sp>
          <p:nvSpPr>
            <p:cNvPr id="49166" name="Right Arrow 23"/>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9167" name="Rectangle 24"/>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18" name="Picture 2" descr="http://kinimage.naver.net/storage/upload/2011/05/43/58768866_1304549943.jpg?type=w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24263"/>
            <a:ext cx="52387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017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sp>
        <p:nvSpPr>
          <p:cNvPr id="50181" name="Rectangle 34"/>
          <p:cNvSpPr>
            <a:spLocks noChangeArrowheads="1"/>
          </p:cNvSpPr>
          <p:nvPr/>
        </p:nvSpPr>
        <p:spPr bwMode="auto">
          <a:xfrm>
            <a:off x="5702300" y="3886200"/>
            <a:ext cx="3371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Tunneling happens </a:t>
            </a:r>
            <a:br>
              <a:rPr lang="en-US" altLang="en-US" sz="2800">
                <a:latin typeface="Times New Roman" pitchFamily="18" charset="0"/>
              </a:rPr>
            </a:br>
            <a:r>
              <a:rPr lang="en-US" altLang="en-US" sz="2800">
                <a:latin typeface="Times New Roman" pitchFamily="18" charset="0"/>
              </a:rPr>
              <a:t>iff power </a:t>
            </a:r>
            <a:br>
              <a:rPr lang="en-US" altLang="en-US" sz="2800">
                <a:latin typeface="Times New Roman" pitchFamily="18" charset="0"/>
              </a:rPr>
            </a:br>
            <a:r>
              <a:rPr lang="en-US" altLang="en-US" sz="2800">
                <a:latin typeface="Times New Roman" pitchFamily="18" charset="0"/>
              </a:rPr>
              <a:t>across PN</a:t>
            </a:r>
            <a:br>
              <a:rPr lang="en-US" altLang="en-US" sz="2800">
                <a:latin typeface="Times New Roman" pitchFamily="18" charset="0"/>
              </a:rPr>
            </a:br>
            <a:r>
              <a:rPr lang="en-US" altLang="en-US" sz="2800">
                <a:solidFill>
                  <a:schemeClr val="tx2"/>
                </a:solidFill>
                <a:latin typeface="Times New Roman" pitchFamily="18" charset="0"/>
              </a:rPr>
              <a:t>AND</a:t>
            </a:r>
          </a:p>
          <a:p>
            <a:pPr algn="ctr">
              <a:spcBef>
                <a:spcPct val="0"/>
              </a:spcBef>
            </a:pPr>
            <a:r>
              <a:rPr lang="en-US" altLang="en-US" sz="2800">
                <a:latin typeface="Times New Roman" pitchFamily="18" charset="0"/>
              </a:rPr>
              <a:t>across PNP</a:t>
            </a:r>
          </a:p>
        </p:txBody>
      </p:sp>
      <p:pic>
        <p:nvPicPr>
          <p:cNvPr id="50182" name="Picture 2" descr="http://kinimage.naver.net/storage/upload/2011/05/43/58768866_1304549943.jpg?type=w6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3624263"/>
            <a:ext cx="52387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29"/>
          <p:cNvGrpSpPr>
            <a:grpSpLocks/>
          </p:cNvGrpSpPr>
          <p:nvPr/>
        </p:nvGrpSpPr>
        <p:grpSpPr bwMode="auto">
          <a:xfrm>
            <a:off x="685800" y="908050"/>
            <a:ext cx="1700213" cy="2466975"/>
            <a:chOff x="5134" y="1316"/>
            <a:chExt cx="644" cy="984"/>
          </a:xfrm>
        </p:grpSpPr>
        <p:sp>
          <p:nvSpPr>
            <p:cNvPr id="50188"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50189"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50190"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1"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50192"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3"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4"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50195"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grpSp>
        <p:nvGrpSpPr>
          <p:cNvPr id="32" name="Group 31"/>
          <p:cNvGrpSpPr>
            <a:grpSpLocks/>
          </p:cNvGrpSpPr>
          <p:nvPr/>
        </p:nvGrpSpPr>
        <p:grpSpPr bwMode="auto">
          <a:xfrm>
            <a:off x="2978150" y="904875"/>
            <a:ext cx="5449888" cy="2362200"/>
            <a:chOff x="-1383609" y="4038600"/>
            <a:chExt cx="6385100" cy="2514600"/>
          </a:xfrm>
        </p:grpSpPr>
        <p:pic>
          <p:nvPicPr>
            <p:cNvPr id="50185" name="Picture 16" descr="https://nanohub.org/wiki/BJTLabPage/Image:Image_bjt.png"/>
            <p:cNvPicPr>
              <a:picLocks noChangeAspect="1" noChangeArrowheads="1"/>
            </p:cNvPicPr>
            <p:nvPr/>
          </p:nvPicPr>
          <p:blipFill>
            <a:blip r:embed="rId3">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33"/>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50187" name="Rectangle 34"/>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work?</a:t>
            </a:r>
          </a:p>
        </p:txBody>
      </p:sp>
      <p:pic>
        <p:nvPicPr>
          <p:cNvPr id="63492" name="Picture 4" descr="http://cdn4.explainthatstuff.com/careng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7112" b="8244"/>
          <a:stretch/>
        </p:blipFill>
        <p:spPr bwMode="auto">
          <a:xfrm>
            <a:off x="1170164" y="1752600"/>
            <a:ext cx="3240000" cy="24384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5" name="Picture 4" descr="https://encrypted-tbn1.gstatic.com/images?q=tbn:ANd9GcQO1CabP-j_pWwM9Mg9CLpEyijenBWi4LCJd06oLZ9Wf8Ei6FsqhA"/>
          <p:cNvPicPr>
            <a:picLocks noChangeAspect="1" noChangeArrowheads="1"/>
          </p:cNvPicPr>
          <p:nvPr/>
        </p:nvPicPr>
        <p:blipFill rotWithShape="1">
          <a:blip r:embed="rId3">
            <a:extLst>
              <a:ext uri="{28A0092B-C50C-407E-A947-70E740481C1C}">
                <a14:useLocalDpi xmlns:a14="http://schemas.microsoft.com/office/drawing/2010/main" val="0"/>
              </a:ext>
            </a:extLst>
          </a:blip>
          <a:srcRect l="9062" t="11508" r="19348" b="5526"/>
          <a:stretch/>
        </p:blipFill>
        <p:spPr bwMode="auto">
          <a:xfrm>
            <a:off x="4684800" y="1746250"/>
            <a:ext cx="3240000" cy="244475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67586" name="Picture 2" descr="https://encrypted-tbn3.gstatic.com/images?q=tbn:ANd9GcRqTaC8VAT6aefJ9_zCK7wd7OVFz9kjzlsSxhhaU0vGVjcfHy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64"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67588" name="Picture 4" descr="https://encrypted-tbn0.gstatic.com/images?q=tbn:ANd9GcT3uC3dhKzETNGOFIKYPJSlV8BEGO6pqGzPtgsaEdOTAZD_CRtW"/>
          <p:cNvPicPr>
            <a:picLocks noChangeAspect="1" noChangeArrowheads="1"/>
          </p:cNvPicPr>
          <p:nvPr/>
        </p:nvPicPr>
        <p:blipFill rotWithShape="1">
          <a:blip r:embed="rId5">
            <a:extLst>
              <a:ext uri="{28A0092B-C50C-407E-A947-70E740481C1C}">
                <a14:useLocalDpi xmlns:a14="http://schemas.microsoft.com/office/drawing/2010/main" val="0"/>
              </a:ext>
            </a:extLst>
          </a:blip>
          <a:srcRect b="12968"/>
          <a:stretch/>
        </p:blipFill>
        <p:spPr bwMode="auto">
          <a:xfrm>
            <a:off x="466575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8" name="Picture 2" descr="http://m.c.lnkd.licdn.com/mpr/mpr/AAEAAQAAAAAAAAM-AAAAJGIzOWU0YTZjLTI2ZjgtNGE0My04YjMzLWZkOTFlOTg0MzhjOQ.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752600"/>
            <a:ext cx="562840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4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017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17" name="Group 29"/>
          <p:cNvGrpSpPr>
            <a:grpSpLocks/>
          </p:cNvGrpSpPr>
          <p:nvPr/>
        </p:nvGrpSpPr>
        <p:grpSpPr bwMode="auto">
          <a:xfrm>
            <a:off x="685800" y="908050"/>
            <a:ext cx="1700213" cy="2466975"/>
            <a:chOff x="5134" y="1316"/>
            <a:chExt cx="644" cy="984"/>
          </a:xfrm>
        </p:grpSpPr>
        <p:sp>
          <p:nvSpPr>
            <p:cNvPr id="50188"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50189"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50190"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1"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50192"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3"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4"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50195"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grpSp>
        <p:nvGrpSpPr>
          <p:cNvPr id="32" name="Group 31"/>
          <p:cNvGrpSpPr>
            <a:grpSpLocks/>
          </p:cNvGrpSpPr>
          <p:nvPr/>
        </p:nvGrpSpPr>
        <p:grpSpPr bwMode="auto">
          <a:xfrm>
            <a:off x="2978150" y="904875"/>
            <a:ext cx="5449888" cy="2362200"/>
            <a:chOff x="-1383609" y="4038600"/>
            <a:chExt cx="6385100" cy="2514600"/>
          </a:xfrm>
        </p:grpSpPr>
        <p:pic>
          <p:nvPicPr>
            <p:cNvPr id="50185" name="Picture 16" descr="https://nanohub.org/wiki/BJTLabPage/Image:Image_bjt.png"/>
            <p:cNvPicPr>
              <a:picLocks noChangeAspect="1" noChangeArrowheads="1"/>
            </p:cNvPicPr>
            <p:nvPr/>
          </p:nvPicPr>
          <p:blipFill>
            <a:blip r:embed="rId2">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33"/>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50187" name="Rectangle 34"/>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0" name="Picture 16" descr="https://nanohub.org/wiki/BJTLabPage/Image:Image_bjt.png"/>
          <p:cNvPicPr>
            <a:picLocks noChangeAspect="1" noChangeArrowheads="1"/>
          </p:cNvPicPr>
          <p:nvPr/>
        </p:nvPicPr>
        <p:blipFill rotWithShape="1">
          <a:blip r:embed="rId2">
            <a:extLst>
              <a:ext uri="{28A0092B-C50C-407E-A947-70E740481C1C}">
                <a14:useLocalDpi xmlns:a14="http://schemas.microsoft.com/office/drawing/2010/main" val="0"/>
              </a:ext>
            </a:extLst>
          </a:blip>
          <a:srcRect l="3391" t="944" r="2344" b="44531"/>
          <a:stretch/>
        </p:blipFill>
        <p:spPr bwMode="auto">
          <a:xfrm>
            <a:off x="117974" y="3657600"/>
            <a:ext cx="5292226" cy="265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http://www.sciencephoto.com/image/347617/350wm/T3700461-False_col_SEM_of_memory_cells_in_silicon_chip-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404" y="3810000"/>
            <a:ext cx="3414546" cy="235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4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12"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11" name="Picture 37"/>
          <p:cNvPicPr>
            <a:picLocks noChangeAspect="1" noChangeArrowheads="1"/>
          </p:cNvPicPr>
          <p:nvPr/>
        </p:nvPicPr>
        <p:blipFill rotWithShape="1">
          <a:blip r:embed="rId3">
            <a:extLst>
              <a:ext uri="{28A0092B-C50C-407E-A947-70E740481C1C}">
                <a14:useLocalDpi xmlns:a14="http://schemas.microsoft.com/office/drawing/2010/main" val="0"/>
              </a:ext>
            </a:extLst>
          </a:blip>
          <a:srcRect t="25231"/>
          <a:stretch/>
        </p:blipFill>
        <p:spPr bwMode="auto">
          <a:xfrm>
            <a:off x="228600" y="5190114"/>
            <a:ext cx="8724900" cy="121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9"/>
          <p:cNvGrpSpPr>
            <a:grpSpLocks/>
          </p:cNvGrpSpPr>
          <p:nvPr/>
        </p:nvGrpSpPr>
        <p:grpSpPr bwMode="auto">
          <a:xfrm>
            <a:off x="685800" y="908050"/>
            <a:ext cx="1700213" cy="2466975"/>
            <a:chOff x="5134" y="1316"/>
            <a:chExt cx="644" cy="984"/>
          </a:xfrm>
        </p:grpSpPr>
        <p:sp>
          <p:nvSpPr>
            <p:cNvPr id="16"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17"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18"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9"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20"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1"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2"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23"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Tree>
    <p:extLst>
      <p:ext uri="{BB962C8B-B14F-4D97-AF65-F5344CB8AC3E}">
        <p14:creationId xmlns:p14="http://schemas.microsoft.com/office/powerpoint/2010/main" val="4288348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pic>
        <p:nvPicPr>
          <p:cNvPr id="11"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78155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pic>
        <p:nvPicPr>
          <p:cNvPr id="10"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099672"/>
            <a:ext cx="3429000" cy="12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731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538" y="1851025"/>
            <a:ext cx="4678363" cy="4854575"/>
            <a:chOff x="173" y="1279"/>
            <a:chExt cx="2947" cy="3058"/>
          </a:xfrm>
        </p:grpSpPr>
        <p:sp>
          <p:nvSpPr>
            <p:cNvPr id="52244" name="Text Box 4"/>
            <p:cNvSpPr txBox="1">
              <a:spLocks noChangeArrowheads="1"/>
            </p:cNvSpPr>
            <p:nvPr/>
          </p:nvSpPr>
          <p:spPr bwMode="auto">
            <a:xfrm>
              <a:off x="2502"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3</a:t>
              </a:r>
              <a:endParaRPr lang="en-US" altLang="en-US" sz="4400" i="1">
                <a:solidFill>
                  <a:schemeClr val="accent2"/>
                </a:solidFill>
                <a:latin typeface="Times New Roman" pitchFamily="18" charset="0"/>
              </a:endParaRPr>
            </a:p>
          </p:txBody>
        </p:sp>
        <p:sp>
          <p:nvSpPr>
            <p:cNvPr id="52245" name="Text Box 5"/>
            <p:cNvSpPr txBox="1">
              <a:spLocks noChangeArrowheads="1"/>
            </p:cNvSpPr>
            <p:nvPr/>
          </p:nvSpPr>
          <p:spPr bwMode="auto">
            <a:xfrm>
              <a:off x="1466"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2</a:t>
              </a:r>
              <a:endParaRPr lang="en-US" altLang="en-US" sz="4400" i="1">
                <a:solidFill>
                  <a:schemeClr val="accent2"/>
                </a:solidFill>
                <a:latin typeface="Times New Roman" pitchFamily="18" charset="0"/>
              </a:endParaRPr>
            </a:p>
          </p:txBody>
        </p:sp>
        <p:sp>
          <p:nvSpPr>
            <p:cNvPr id="52246" name="Text Box 6"/>
            <p:cNvSpPr txBox="1">
              <a:spLocks noChangeArrowheads="1"/>
            </p:cNvSpPr>
            <p:nvPr/>
          </p:nvSpPr>
          <p:spPr bwMode="auto">
            <a:xfrm>
              <a:off x="465"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1</a:t>
              </a:r>
              <a:endParaRPr lang="en-US" altLang="en-US" sz="4400" i="1">
                <a:solidFill>
                  <a:schemeClr val="accent2"/>
                </a:solidFill>
                <a:latin typeface="Times New Roman" pitchFamily="18" charset="0"/>
              </a:endParaRPr>
            </a:p>
          </p:txBody>
        </p:sp>
        <p:sp>
          <p:nvSpPr>
            <p:cNvPr id="52247" name="AutoShape 7"/>
            <p:cNvSpPr>
              <a:spLocks noChangeArrowheads="1"/>
            </p:cNvSpPr>
            <p:nvPr/>
          </p:nvSpPr>
          <p:spPr bwMode="auto">
            <a:xfrm rot="5400000" flipV="1">
              <a:off x="673" y="2777"/>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8" name="AutoShape 8"/>
            <p:cNvSpPr>
              <a:spLocks noChangeArrowheads="1"/>
            </p:cNvSpPr>
            <p:nvPr/>
          </p:nvSpPr>
          <p:spPr bwMode="auto">
            <a:xfrm rot="5400000" flipV="1">
              <a:off x="2531" y="2083"/>
              <a:ext cx="677" cy="46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9" name="AutoShape 9"/>
            <p:cNvSpPr>
              <a:spLocks noChangeArrowheads="1"/>
            </p:cNvSpPr>
            <p:nvPr/>
          </p:nvSpPr>
          <p:spPr bwMode="auto">
            <a:xfrm rot="5400000" flipV="1">
              <a:off x="1295"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sp>
          <p:nvSpPr>
            <p:cNvPr id="52250" name="AutoShape 10"/>
            <p:cNvSpPr>
              <a:spLocks noChangeArrowheads="1"/>
            </p:cNvSpPr>
            <p:nvPr/>
          </p:nvSpPr>
          <p:spPr bwMode="auto">
            <a:xfrm rot="5400000" flipV="1">
              <a:off x="171"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cxnSp>
          <p:nvCxnSpPr>
            <p:cNvPr id="52251" name="AutoShape 11"/>
            <p:cNvCxnSpPr>
              <a:cxnSpLocks noChangeShapeType="1"/>
              <a:stCxn id="52246" idx="2"/>
              <a:endCxn id="52250" idx="1"/>
            </p:cNvCxnSpPr>
            <p:nvPr/>
          </p:nvCxnSpPr>
          <p:spPr bwMode="auto">
            <a:xfrm flipH="1">
              <a:off x="510" y="1759"/>
              <a:ext cx="264"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2" name="AutoShape 12"/>
            <p:cNvCxnSpPr>
              <a:cxnSpLocks noChangeShapeType="1"/>
              <a:stCxn id="52245" idx="2"/>
              <a:endCxn id="52250" idx="1"/>
            </p:cNvCxnSpPr>
            <p:nvPr/>
          </p:nvCxnSpPr>
          <p:spPr bwMode="auto">
            <a:xfrm flipH="1">
              <a:off x="510" y="1759"/>
              <a:ext cx="1265"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3" name="AutoShape 13"/>
            <p:cNvCxnSpPr>
              <a:cxnSpLocks noChangeShapeType="1"/>
              <a:stCxn id="52246" idx="2"/>
              <a:endCxn id="52249" idx="1"/>
            </p:cNvCxnSpPr>
            <p:nvPr/>
          </p:nvCxnSpPr>
          <p:spPr bwMode="auto">
            <a:xfrm>
              <a:off x="774" y="1759"/>
              <a:ext cx="860"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4" name="AutoShape 14"/>
            <p:cNvCxnSpPr>
              <a:cxnSpLocks noChangeShapeType="1"/>
              <a:stCxn id="52244" idx="2"/>
              <a:endCxn id="52249" idx="1"/>
            </p:cNvCxnSpPr>
            <p:nvPr/>
          </p:nvCxnSpPr>
          <p:spPr bwMode="auto">
            <a:xfrm flipH="1">
              <a:off x="1634" y="1759"/>
              <a:ext cx="1177"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5" name="AutoShape 15"/>
            <p:cNvCxnSpPr>
              <a:cxnSpLocks noChangeShapeType="1"/>
              <a:stCxn id="52244" idx="2"/>
              <a:endCxn id="52248" idx="1"/>
            </p:cNvCxnSpPr>
            <p:nvPr/>
          </p:nvCxnSpPr>
          <p:spPr bwMode="auto">
            <a:xfrm>
              <a:off x="2811" y="1759"/>
              <a:ext cx="59"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6" name="AutoShape 16"/>
            <p:cNvCxnSpPr>
              <a:cxnSpLocks noChangeShapeType="1"/>
              <a:stCxn id="52245" idx="2"/>
              <a:endCxn id="52248" idx="1"/>
            </p:cNvCxnSpPr>
            <p:nvPr/>
          </p:nvCxnSpPr>
          <p:spPr bwMode="auto">
            <a:xfrm>
              <a:off x="1775" y="1759"/>
              <a:ext cx="1095"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57" name="AutoShape 17"/>
            <p:cNvSpPr>
              <a:spLocks noChangeArrowheads="1"/>
            </p:cNvSpPr>
            <p:nvPr/>
          </p:nvSpPr>
          <p:spPr bwMode="auto">
            <a:xfrm rot="5400000" flipV="1">
              <a:off x="1249" y="3582"/>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cxnSp>
          <p:nvCxnSpPr>
            <p:cNvPr id="52258" name="AutoShape 18"/>
            <p:cNvCxnSpPr>
              <a:cxnSpLocks noChangeShapeType="1"/>
              <a:stCxn id="52250" idx="3"/>
              <a:endCxn id="52247" idx="1"/>
            </p:cNvCxnSpPr>
            <p:nvPr/>
          </p:nvCxnSpPr>
          <p:spPr bwMode="auto">
            <a:xfrm>
              <a:off x="510" y="2652"/>
              <a:ext cx="50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9" name="AutoShape 19"/>
            <p:cNvCxnSpPr>
              <a:cxnSpLocks noChangeShapeType="1"/>
              <a:stCxn id="52249" idx="3"/>
              <a:endCxn id="52247" idx="1"/>
            </p:cNvCxnSpPr>
            <p:nvPr/>
          </p:nvCxnSpPr>
          <p:spPr bwMode="auto">
            <a:xfrm flipH="1">
              <a:off x="1012" y="2652"/>
              <a:ext cx="62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0" name="AutoShape 20"/>
            <p:cNvCxnSpPr>
              <a:cxnSpLocks noChangeShapeType="1"/>
              <a:stCxn id="52262" idx="3"/>
              <a:endCxn id="52257" idx="1"/>
            </p:cNvCxnSpPr>
            <p:nvPr/>
          </p:nvCxnSpPr>
          <p:spPr bwMode="auto">
            <a:xfrm flipH="1">
              <a:off x="1588" y="3371"/>
              <a:ext cx="718" cy="149"/>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1" name="AutoShape 21"/>
            <p:cNvCxnSpPr>
              <a:cxnSpLocks noChangeShapeType="1"/>
              <a:stCxn id="52247" idx="3"/>
              <a:endCxn id="52257" idx="1"/>
            </p:cNvCxnSpPr>
            <p:nvPr/>
          </p:nvCxnSpPr>
          <p:spPr bwMode="auto">
            <a:xfrm>
              <a:off x="1012" y="3392"/>
              <a:ext cx="576" cy="128"/>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62" name="AutoShape 22"/>
            <p:cNvSpPr>
              <a:spLocks noChangeArrowheads="1"/>
            </p:cNvSpPr>
            <p:nvPr/>
          </p:nvSpPr>
          <p:spPr bwMode="auto">
            <a:xfrm rot="5400000" flipV="1">
              <a:off x="1967" y="2711"/>
              <a:ext cx="677" cy="6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NOT</a:t>
              </a:r>
            </a:p>
          </p:txBody>
        </p:sp>
        <p:cxnSp>
          <p:nvCxnSpPr>
            <p:cNvPr id="52263" name="AutoShape 23"/>
            <p:cNvCxnSpPr>
              <a:cxnSpLocks noChangeShapeType="1"/>
              <a:stCxn id="52248" idx="3"/>
              <a:endCxn id="52262" idx="1"/>
            </p:cNvCxnSpPr>
            <p:nvPr/>
          </p:nvCxnSpPr>
          <p:spPr bwMode="auto">
            <a:xfrm flipH="1">
              <a:off x="2306" y="2652"/>
              <a:ext cx="564" cy="4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4" name="AutoShape 24"/>
            <p:cNvCxnSpPr>
              <a:cxnSpLocks noChangeShapeType="1"/>
              <a:stCxn id="52257" idx="3"/>
            </p:cNvCxnSpPr>
            <p:nvPr/>
          </p:nvCxnSpPr>
          <p:spPr bwMode="auto">
            <a:xfrm>
              <a:off x="1588" y="4197"/>
              <a:ext cx="1" cy="14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sp>
        <p:nvSpPr>
          <p:cNvPr id="217114" name="Text Box 26"/>
          <p:cNvSpPr txBox="1">
            <a:spLocks noChangeArrowheads="1"/>
          </p:cNvSpPr>
          <p:nvPr/>
        </p:nvSpPr>
        <p:spPr bwMode="auto">
          <a:xfrm>
            <a:off x="457200" y="904875"/>
            <a:ext cx="8472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Char char="•"/>
            </a:pPr>
            <a:r>
              <a:rPr lang="en-US" altLang="en-US" sz="2800">
                <a:latin typeface="Times New Roman" pitchFamily="18" charset="0"/>
              </a:rPr>
              <a:t>A circuit is a directed acyclic graph of and/or/not gates</a:t>
            </a:r>
          </a:p>
        </p:txBody>
      </p:sp>
      <p:grpSp>
        <p:nvGrpSpPr>
          <p:cNvPr id="3" name="Group 27"/>
          <p:cNvGrpSpPr>
            <a:grpSpLocks/>
          </p:cNvGrpSpPr>
          <p:nvPr/>
        </p:nvGrpSpPr>
        <p:grpSpPr bwMode="auto">
          <a:xfrm>
            <a:off x="1157288" y="2057400"/>
            <a:ext cx="3851275" cy="533400"/>
            <a:chOff x="384" y="672"/>
            <a:chExt cx="2426" cy="336"/>
          </a:xfrm>
        </p:grpSpPr>
        <p:sp>
          <p:nvSpPr>
            <p:cNvPr id="52241" name="Text Box 28"/>
            <p:cNvSpPr txBox="1">
              <a:spLocks noChangeArrowheads="1"/>
            </p:cNvSpPr>
            <p:nvPr/>
          </p:nvSpPr>
          <p:spPr bwMode="auto">
            <a:xfrm>
              <a:off x="384" y="672"/>
              <a:ext cx="5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 0</a:t>
              </a:r>
            </a:p>
          </p:txBody>
        </p:sp>
        <p:sp>
          <p:nvSpPr>
            <p:cNvPr id="52242" name="Text Box 29"/>
            <p:cNvSpPr txBox="1">
              <a:spLocks noChangeArrowheads="1"/>
            </p:cNvSpPr>
            <p:nvPr/>
          </p:nvSpPr>
          <p:spPr bwMode="auto">
            <a:xfrm>
              <a:off x="1392" y="67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52243" name="Text Box 30"/>
            <p:cNvSpPr txBox="1">
              <a:spLocks noChangeArrowheads="1"/>
            </p:cNvSpPr>
            <p:nvPr/>
          </p:nvSpPr>
          <p:spPr bwMode="auto">
            <a:xfrm>
              <a:off x="2352" y="681"/>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sp>
        <p:nvSpPr>
          <p:cNvPr id="52229" name="Rectangle 31"/>
          <p:cNvSpPr>
            <a:spLocks noChangeArrowheads="1"/>
          </p:cNvSpPr>
          <p:nvPr/>
        </p:nvSpPr>
        <p:spPr bwMode="auto">
          <a:xfrm>
            <a:off x="2339975" y="170815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52230" name="Rectangle 32"/>
          <p:cNvSpPr>
            <a:spLocks noChangeArrowheads="1"/>
          </p:cNvSpPr>
          <p:nvPr/>
        </p:nvSpPr>
        <p:spPr bwMode="auto">
          <a:xfrm>
            <a:off x="2401888" y="171450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217121" name="Text Box 33"/>
          <p:cNvSpPr txBox="1">
            <a:spLocks noChangeArrowheads="1"/>
          </p:cNvSpPr>
          <p:nvPr/>
        </p:nvSpPr>
        <p:spPr bwMode="auto">
          <a:xfrm>
            <a:off x="457200" y="1385888"/>
            <a:ext cx="74009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Char char="•"/>
            </a:pPr>
            <a:r>
              <a:rPr lang="en-US" altLang="en-US" sz="2800">
                <a:latin typeface="Times New Roman" pitchFamily="18" charset="0"/>
              </a:rPr>
              <a:t>An input </a:t>
            </a:r>
            <a:r>
              <a:rPr lang="en-US" altLang="en-US" sz="2800" i="1">
                <a:solidFill>
                  <a:schemeClr val="accent2"/>
                </a:solidFill>
                <a:latin typeface="Times New Roman" pitchFamily="18" charset="0"/>
              </a:rPr>
              <a:t>X</a:t>
            </a:r>
            <a:r>
              <a:rPr lang="en-US" altLang="en-US" sz="2800">
                <a:latin typeface="Times New Roman" pitchFamily="18" charset="0"/>
              </a:rPr>
              <a:t> assigns a bit to each incoming wire.</a:t>
            </a:r>
          </a:p>
        </p:txBody>
      </p:sp>
      <p:sp>
        <p:nvSpPr>
          <p:cNvPr id="217132" name="Text Box 44"/>
          <p:cNvSpPr txBox="1">
            <a:spLocks noChangeArrowheads="1"/>
          </p:cNvSpPr>
          <p:nvPr/>
        </p:nvSpPr>
        <p:spPr bwMode="auto">
          <a:xfrm>
            <a:off x="5029200" y="1981200"/>
            <a:ext cx="41719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The bits percolate </a:t>
            </a:r>
            <a:br>
              <a:rPr lang="en-US" altLang="en-US" sz="2800" dirty="0">
                <a:latin typeface="Times New Roman" pitchFamily="18" charset="0"/>
              </a:rPr>
            </a:br>
            <a:r>
              <a:rPr lang="en-US" altLang="en-US" sz="2800" dirty="0">
                <a:latin typeface="Times New Roman" pitchFamily="18" charset="0"/>
              </a:rPr>
              <a:t>down to the output wires.</a:t>
            </a:r>
          </a:p>
        </p:txBody>
      </p:sp>
      <p:sp>
        <p:nvSpPr>
          <p:cNvPr id="42" name="Text Box 35"/>
          <p:cNvSpPr txBox="1">
            <a:spLocks noChangeArrowheads="1"/>
          </p:cNvSpPr>
          <p:nvPr/>
        </p:nvSpPr>
        <p:spPr bwMode="auto">
          <a:xfrm>
            <a:off x="609600"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3" name="Text Box 36"/>
          <p:cNvSpPr txBox="1">
            <a:spLocks noChangeArrowheads="1"/>
          </p:cNvSpPr>
          <p:nvPr/>
        </p:nvSpPr>
        <p:spPr bwMode="auto">
          <a:xfrm>
            <a:off x="2133600"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4" name="Text Box 37"/>
          <p:cNvSpPr txBox="1">
            <a:spLocks noChangeArrowheads="1"/>
          </p:cNvSpPr>
          <p:nvPr/>
        </p:nvSpPr>
        <p:spPr bwMode="auto">
          <a:xfrm>
            <a:off x="2552700" y="6186488"/>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5" name="Text Box 38"/>
          <p:cNvSpPr txBox="1">
            <a:spLocks noChangeArrowheads="1"/>
          </p:cNvSpPr>
          <p:nvPr/>
        </p:nvSpPr>
        <p:spPr bwMode="auto">
          <a:xfrm>
            <a:off x="1447800" y="5041900"/>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6" name="Text Box 39"/>
          <p:cNvSpPr txBox="1">
            <a:spLocks noChangeArrowheads="1"/>
          </p:cNvSpPr>
          <p:nvPr/>
        </p:nvSpPr>
        <p:spPr bwMode="auto">
          <a:xfrm>
            <a:off x="3048000" y="5041900"/>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7" name="Text Box 40"/>
          <p:cNvSpPr txBox="1">
            <a:spLocks noChangeArrowheads="1"/>
          </p:cNvSpPr>
          <p:nvPr/>
        </p:nvSpPr>
        <p:spPr bwMode="auto">
          <a:xfrm>
            <a:off x="4414838"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48" name="Rectangle 3"/>
          <p:cNvSpPr>
            <a:spLocks noChangeArrowheads="1"/>
          </p:cNvSpPr>
          <p:nvPr/>
        </p:nvSpPr>
        <p:spPr bwMode="auto">
          <a:xfrm>
            <a:off x="4437062" y="4660900"/>
            <a:ext cx="48593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spcBef>
                <a:spcPct val="0"/>
              </a:spcBef>
            </a:pPr>
            <a:r>
              <a:rPr lang="en-US" altLang="en-US" sz="2800" dirty="0">
                <a:latin typeface="Times New Roman" pitchFamily="18" charset="0"/>
              </a:rPr>
              <a:t>The </a:t>
            </a:r>
            <a:r>
              <a:rPr lang="en-US" altLang="en-US" sz="2800" dirty="0">
                <a:solidFill>
                  <a:schemeClr val="tx2"/>
                </a:solidFill>
                <a:latin typeface="Times New Roman" pitchFamily="18" charset="0"/>
              </a:rPr>
              <a:t>Size </a:t>
            </a:r>
            <a:r>
              <a:rPr lang="en-US" altLang="en-US" sz="2800" dirty="0">
                <a:latin typeface="Times New Roman" pitchFamily="18" charset="0"/>
              </a:rPr>
              <a:t>of a </a:t>
            </a:r>
            <a:r>
              <a:rPr lang="en-US" altLang="en-US" sz="2800" dirty="0">
                <a:solidFill>
                  <a:schemeClr val="accent2"/>
                </a:solidFill>
                <a:latin typeface="Times New Roman" pitchFamily="18" charset="0"/>
              </a:rPr>
              <a:t>circuit</a:t>
            </a:r>
            <a:r>
              <a:rPr lang="en-US" altLang="en-US" sz="2800" dirty="0">
                <a:latin typeface="Times New Roman" pitchFamily="18" charset="0"/>
              </a:rPr>
              <a:t>:</a:t>
            </a:r>
          </a:p>
          <a:p>
            <a:pPr lvl="2">
              <a:spcBef>
                <a:spcPct val="0"/>
              </a:spcBef>
              <a:buFontTx/>
              <a:buChar char="•"/>
            </a:pPr>
            <a:r>
              <a:rPr lang="en-US" altLang="en-US" dirty="0">
                <a:latin typeface="Times New Roman" pitchFamily="18" charset="0"/>
              </a:rPr>
              <a:t>is the number of gates.</a:t>
            </a:r>
          </a:p>
          <a:p>
            <a:pPr lvl="2">
              <a:spcBef>
                <a:spcPct val="0"/>
              </a:spcBef>
              <a:buFontTx/>
              <a:buChar char="•"/>
            </a:pPr>
            <a:r>
              <a:rPr lang="en-US" altLang="en-US" dirty="0">
                <a:latin typeface="Times New Roman" pitchFamily="18" charset="0"/>
              </a:rPr>
              <a:t>It relates to sequential</a:t>
            </a:r>
            <a:br>
              <a:rPr lang="en-US" altLang="en-US" dirty="0">
                <a:latin typeface="Times New Roman" pitchFamily="18" charset="0"/>
              </a:rPr>
            </a:br>
            <a:r>
              <a:rPr lang="en-US" altLang="en-US" dirty="0">
                <a:latin typeface="Times New Roman" pitchFamily="18" charset="0"/>
              </a:rPr>
              <a:t>  computation time.</a:t>
            </a:r>
          </a:p>
        </p:txBody>
      </p:sp>
      <p:sp>
        <p:nvSpPr>
          <p:cNvPr id="4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7114"/>
                                        </p:tgtEl>
                                        <p:attrNameLst>
                                          <p:attrName>style.visibility</p:attrName>
                                        </p:attrNameLst>
                                      </p:cBhvr>
                                      <p:to>
                                        <p:strVal val="visible"/>
                                      </p:to>
                                    </p:set>
                                    <p:anim calcmode="lin" valueType="num">
                                      <p:cBhvr additive="base">
                                        <p:cTn id="7" dur="500" fill="hold"/>
                                        <p:tgtEl>
                                          <p:spTgt spid="217114"/>
                                        </p:tgtEl>
                                        <p:attrNameLst>
                                          <p:attrName>ppt_x</p:attrName>
                                        </p:attrNameLst>
                                      </p:cBhvr>
                                      <p:tavLst>
                                        <p:tav tm="0">
                                          <p:val>
                                            <p:strVal val="#ppt_x"/>
                                          </p:val>
                                        </p:tav>
                                        <p:tav tm="100000">
                                          <p:val>
                                            <p:strVal val="#ppt_x"/>
                                          </p:val>
                                        </p:tav>
                                      </p:tavLst>
                                    </p:anim>
                                    <p:anim calcmode="lin" valueType="num">
                                      <p:cBhvr additive="base">
                                        <p:cTn id="8" dur="500" fill="hold"/>
                                        <p:tgtEl>
                                          <p:spTgt spid="2171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7121"/>
                                        </p:tgtEl>
                                        <p:attrNameLst>
                                          <p:attrName>style.visibility</p:attrName>
                                        </p:attrNameLst>
                                      </p:cBhvr>
                                      <p:to>
                                        <p:strVal val="visible"/>
                                      </p:to>
                                    </p:set>
                                    <p:anim calcmode="lin" valueType="num">
                                      <p:cBhvr additive="base">
                                        <p:cTn id="17" dur="500" fill="hold"/>
                                        <p:tgtEl>
                                          <p:spTgt spid="217121"/>
                                        </p:tgtEl>
                                        <p:attrNameLst>
                                          <p:attrName>ppt_x</p:attrName>
                                        </p:attrNameLst>
                                      </p:cBhvr>
                                      <p:tavLst>
                                        <p:tav tm="0">
                                          <p:val>
                                            <p:strVal val="#ppt_x"/>
                                          </p:val>
                                        </p:tav>
                                        <p:tav tm="100000">
                                          <p:val>
                                            <p:strVal val="#ppt_x"/>
                                          </p:val>
                                        </p:tav>
                                      </p:tavLst>
                                    </p:anim>
                                    <p:anim calcmode="lin" valueType="num">
                                      <p:cBhvr additive="base">
                                        <p:cTn id="18" dur="500" fill="hold"/>
                                        <p:tgtEl>
                                          <p:spTgt spid="217121"/>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17132"/>
                                        </p:tgtEl>
                                        <p:attrNameLst>
                                          <p:attrName>style.visibility</p:attrName>
                                        </p:attrNameLst>
                                      </p:cBhvr>
                                      <p:to>
                                        <p:strVal val="visible"/>
                                      </p:to>
                                    </p:set>
                                    <p:anim calcmode="lin" valueType="num">
                                      <p:cBhvr additive="base">
                                        <p:cTn id="27" dur="500" fill="hold"/>
                                        <p:tgtEl>
                                          <p:spTgt spid="217132"/>
                                        </p:tgtEl>
                                        <p:attrNameLst>
                                          <p:attrName>ppt_x</p:attrName>
                                        </p:attrNameLst>
                                      </p:cBhvr>
                                      <p:tavLst>
                                        <p:tav tm="0">
                                          <p:val>
                                            <p:strVal val="#ppt_x"/>
                                          </p:val>
                                        </p:tav>
                                        <p:tav tm="100000">
                                          <p:val>
                                            <p:strVal val="#ppt_x"/>
                                          </p:val>
                                        </p:tav>
                                      </p:tavLst>
                                    </p:anim>
                                    <p:anim calcmode="lin" valueType="num">
                                      <p:cBhvr additive="base">
                                        <p:cTn id="28" dur="500" fill="hold"/>
                                        <p:tgtEl>
                                          <p:spTgt spid="21713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48">
                                            <p:txEl>
                                              <p:pRg st="0" end="0"/>
                                            </p:txEl>
                                          </p:spTgt>
                                        </p:tgtEl>
                                        <p:attrNameLst>
                                          <p:attrName>style.visibility</p:attrName>
                                        </p:attrNameLst>
                                      </p:cBhvr>
                                      <p:to>
                                        <p:strVal val="visible"/>
                                      </p:to>
                                    </p:set>
                                    <p:anim calcmode="lin" valueType="num">
                                      <p:cBhvr additive="base">
                                        <p:cTn id="69"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48">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48">
                                            <p:txEl>
                                              <p:pRg st="1" end="1"/>
                                            </p:txEl>
                                          </p:spTgt>
                                        </p:tgtEl>
                                        <p:attrNameLst>
                                          <p:attrName>style.visibility</p:attrName>
                                        </p:attrNameLst>
                                      </p:cBhvr>
                                      <p:to>
                                        <p:strVal val="visible"/>
                                      </p:to>
                                    </p:set>
                                    <p:anim calcmode="lin" valueType="num">
                                      <p:cBhvr additive="base">
                                        <p:cTn id="73" dur="500" fill="hold"/>
                                        <p:tgtEl>
                                          <p:spTgt spid="48">
                                            <p:txEl>
                                              <p:pRg st="1" end="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48">
                                            <p:txEl>
                                              <p:pRg st="2" end="2"/>
                                            </p:txEl>
                                          </p:spTgt>
                                        </p:tgtEl>
                                        <p:attrNameLst>
                                          <p:attrName>style.visibility</p:attrName>
                                        </p:attrNameLst>
                                      </p:cBhvr>
                                      <p:to>
                                        <p:strVal val="visible"/>
                                      </p:to>
                                    </p:set>
                                    <p:anim calcmode="lin" valueType="num">
                                      <p:cBhvr additive="base">
                                        <p:cTn id="79" dur="500" fill="hold"/>
                                        <p:tgtEl>
                                          <p:spTgt spid="48">
                                            <p:txEl>
                                              <p:pRg st="2" end="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14" grpId="0"/>
      <p:bldP spid="217121" grpId="0"/>
      <p:bldP spid="217132" grpId="0"/>
      <p:bldP spid="42" grpId="0"/>
      <p:bldP spid="43" grpId="0"/>
      <p:bldP spid="44" grpId="0"/>
      <p:bldP spid="45" grpId="0"/>
      <p:bldP spid="46" grpId="0"/>
      <p:bldP spid="4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538" y="1851025"/>
            <a:ext cx="4678363" cy="4854575"/>
            <a:chOff x="173" y="1279"/>
            <a:chExt cx="2947" cy="3058"/>
          </a:xfrm>
        </p:grpSpPr>
        <p:sp>
          <p:nvSpPr>
            <p:cNvPr id="52244" name="Text Box 4"/>
            <p:cNvSpPr txBox="1">
              <a:spLocks noChangeArrowheads="1"/>
            </p:cNvSpPr>
            <p:nvPr/>
          </p:nvSpPr>
          <p:spPr bwMode="auto">
            <a:xfrm>
              <a:off x="2502"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3</a:t>
              </a:r>
              <a:endParaRPr lang="en-US" altLang="en-US" sz="4400" i="1">
                <a:solidFill>
                  <a:schemeClr val="accent2"/>
                </a:solidFill>
                <a:latin typeface="Times New Roman" pitchFamily="18" charset="0"/>
              </a:endParaRPr>
            </a:p>
          </p:txBody>
        </p:sp>
        <p:sp>
          <p:nvSpPr>
            <p:cNvPr id="52245" name="Text Box 5"/>
            <p:cNvSpPr txBox="1">
              <a:spLocks noChangeArrowheads="1"/>
            </p:cNvSpPr>
            <p:nvPr/>
          </p:nvSpPr>
          <p:spPr bwMode="auto">
            <a:xfrm>
              <a:off x="1466"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2</a:t>
              </a:r>
              <a:endParaRPr lang="en-US" altLang="en-US" sz="4400" i="1">
                <a:solidFill>
                  <a:schemeClr val="accent2"/>
                </a:solidFill>
                <a:latin typeface="Times New Roman" pitchFamily="18" charset="0"/>
              </a:endParaRPr>
            </a:p>
          </p:txBody>
        </p:sp>
        <p:sp>
          <p:nvSpPr>
            <p:cNvPr id="52246" name="Text Box 6"/>
            <p:cNvSpPr txBox="1">
              <a:spLocks noChangeArrowheads="1"/>
            </p:cNvSpPr>
            <p:nvPr/>
          </p:nvSpPr>
          <p:spPr bwMode="auto">
            <a:xfrm>
              <a:off x="465"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1</a:t>
              </a:r>
              <a:endParaRPr lang="en-US" altLang="en-US" sz="4400" i="1">
                <a:solidFill>
                  <a:schemeClr val="accent2"/>
                </a:solidFill>
                <a:latin typeface="Times New Roman" pitchFamily="18" charset="0"/>
              </a:endParaRPr>
            </a:p>
          </p:txBody>
        </p:sp>
        <p:sp>
          <p:nvSpPr>
            <p:cNvPr id="52247" name="AutoShape 7"/>
            <p:cNvSpPr>
              <a:spLocks noChangeArrowheads="1"/>
            </p:cNvSpPr>
            <p:nvPr/>
          </p:nvSpPr>
          <p:spPr bwMode="auto">
            <a:xfrm rot="5400000" flipV="1">
              <a:off x="673" y="2777"/>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8" name="AutoShape 8"/>
            <p:cNvSpPr>
              <a:spLocks noChangeArrowheads="1"/>
            </p:cNvSpPr>
            <p:nvPr/>
          </p:nvSpPr>
          <p:spPr bwMode="auto">
            <a:xfrm rot="5400000" flipV="1">
              <a:off x="2531" y="2083"/>
              <a:ext cx="677" cy="46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9" name="AutoShape 9"/>
            <p:cNvSpPr>
              <a:spLocks noChangeArrowheads="1"/>
            </p:cNvSpPr>
            <p:nvPr/>
          </p:nvSpPr>
          <p:spPr bwMode="auto">
            <a:xfrm rot="5400000" flipV="1">
              <a:off x="1295"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sp>
          <p:nvSpPr>
            <p:cNvPr id="52250" name="AutoShape 10"/>
            <p:cNvSpPr>
              <a:spLocks noChangeArrowheads="1"/>
            </p:cNvSpPr>
            <p:nvPr/>
          </p:nvSpPr>
          <p:spPr bwMode="auto">
            <a:xfrm rot="5400000" flipV="1">
              <a:off x="171"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cxnSp>
          <p:nvCxnSpPr>
            <p:cNvPr id="52251" name="AutoShape 11"/>
            <p:cNvCxnSpPr>
              <a:cxnSpLocks noChangeShapeType="1"/>
              <a:stCxn id="52246" idx="2"/>
              <a:endCxn id="52250" idx="1"/>
            </p:cNvCxnSpPr>
            <p:nvPr/>
          </p:nvCxnSpPr>
          <p:spPr bwMode="auto">
            <a:xfrm flipH="1">
              <a:off x="510" y="1759"/>
              <a:ext cx="264"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2" name="AutoShape 12"/>
            <p:cNvCxnSpPr>
              <a:cxnSpLocks noChangeShapeType="1"/>
              <a:stCxn id="52245" idx="2"/>
              <a:endCxn id="52250" idx="1"/>
            </p:cNvCxnSpPr>
            <p:nvPr/>
          </p:nvCxnSpPr>
          <p:spPr bwMode="auto">
            <a:xfrm flipH="1">
              <a:off x="510" y="1759"/>
              <a:ext cx="1265"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3" name="AutoShape 13"/>
            <p:cNvCxnSpPr>
              <a:cxnSpLocks noChangeShapeType="1"/>
              <a:stCxn id="52246" idx="2"/>
              <a:endCxn id="52249" idx="1"/>
            </p:cNvCxnSpPr>
            <p:nvPr/>
          </p:nvCxnSpPr>
          <p:spPr bwMode="auto">
            <a:xfrm>
              <a:off x="774" y="1759"/>
              <a:ext cx="860"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4" name="AutoShape 14"/>
            <p:cNvCxnSpPr>
              <a:cxnSpLocks noChangeShapeType="1"/>
              <a:stCxn id="52244" idx="2"/>
              <a:endCxn id="52249" idx="1"/>
            </p:cNvCxnSpPr>
            <p:nvPr/>
          </p:nvCxnSpPr>
          <p:spPr bwMode="auto">
            <a:xfrm flipH="1">
              <a:off x="1634" y="1759"/>
              <a:ext cx="1177"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5" name="AutoShape 15"/>
            <p:cNvCxnSpPr>
              <a:cxnSpLocks noChangeShapeType="1"/>
              <a:stCxn id="52244" idx="2"/>
              <a:endCxn id="52248" idx="1"/>
            </p:cNvCxnSpPr>
            <p:nvPr/>
          </p:nvCxnSpPr>
          <p:spPr bwMode="auto">
            <a:xfrm>
              <a:off x="2811" y="1759"/>
              <a:ext cx="59"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6" name="AutoShape 16"/>
            <p:cNvCxnSpPr>
              <a:cxnSpLocks noChangeShapeType="1"/>
              <a:stCxn id="52245" idx="2"/>
              <a:endCxn id="52248" idx="1"/>
            </p:cNvCxnSpPr>
            <p:nvPr/>
          </p:nvCxnSpPr>
          <p:spPr bwMode="auto">
            <a:xfrm>
              <a:off x="1775" y="1759"/>
              <a:ext cx="1095"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57" name="AutoShape 17"/>
            <p:cNvSpPr>
              <a:spLocks noChangeArrowheads="1"/>
            </p:cNvSpPr>
            <p:nvPr/>
          </p:nvSpPr>
          <p:spPr bwMode="auto">
            <a:xfrm rot="5400000" flipV="1">
              <a:off x="1249" y="3582"/>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cxnSp>
          <p:nvCxnSpPr>
            <p:cNvPr id="52258" name="AutoShape 18"/>
            <p:cNvCxnSpPr>
              <a:cxnSpLocks noChangeShapeType="1"/>
              <a:stCxn id="52250" idx="3"/>
              <a:endCxn id="52247" idx="1"/>
            </p:cNvCxnSpPr>
            <p:nvPr/>
          </p:nvCxnSpPr>
          <p:spPr bwMode="auto">
            <a:xfrm>
              <a:off x="510" y="2652"/>
              <a:ext cx="50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9" name="AutoShape 19"/>
            <p:cNvCxnSpPr>
              <a:cxnSpLocks noChangeShapeType="1"/>
              <a:stCxn id="52249" idx="3"/>
              <a:endCxn id="52247" idx="1"/>
            </p:cNvCxnSpPr>
            <p:nvPr/>
          </p:nvCxnSpPr>
          <p:spPr bwMode="auto">
            <a:xfrm flipH="1">
              <a:off x="1012" y="2652"/>
              <a:ext cx="62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0" name="AutoShape 20"/>
            <p:cNvCxnSpPr>
              <a:cxnSpLocks noChangeShapeType="1"/>
              <a:stCxn id="52262" idx="3"/>
              <a:endCxn id="52257" idx="1"/>
            </p:cNvCxnSpPr>
            <p:nvPr/>
          </p:nvCxnSpPr>
          <p:spPr bwMode="auto">
            <a:xfrm flipH="1">
              <a:off x="1588" y="3371"/>
              <a:ext cx="718" cy="149"/>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1" name="AutoShape 21"/>
            <p:cNvCxnSpPr>
              <a:cxnSpLocks noChangeShapeType="1"/>
              <a:stCxn id="52247" idx="3"/>
              <a:endCxn id="52257" idx="1"/>
            </p:cNvCxnSpPr>
            <p:nvPr/>
          </p:nvCxnSpPr>
          <p:spPr bwMode="auto">
            <a:xfrm>
              <a:off x="1012" y="3392"/>
              <a:ext cx="576" cy="128"/>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62" name="AutoShape 22"/>
            <p:cNvSpPr>
              <a:spLocks noChangeArrowheads="1"/>
            </p:cNvSpPr>
            <p:nvPr/>
          </p:nvSpPr>
          <p:spPr bwMode="auto">
            <a:xfrm rot="5400000" flipV="1">
              <a:off x="1967" y="2711"/>
              <a:ext cx="677" cy="6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NOT</a:t>
              </a:r>
            </a:p>
          </p:txBody>
        </p:sp>
        <p:cxnSp>
          <p:nvCxnSpPr>
            <p:cNvPr id="52263" name="AutoShape 23"/>
            <p:cNvCxnSpPr>
              <a:cxnSpLocks noChangeShapeType="1"/>
              <a:stCxn id="52248" idx="3"/>
              <a:endCxn id="52262" idx="1"/>
            </p:cNvCxnSpPr>
            <p:nvPr/>
          </p:nvCxnSpPr>
          <p:spPr bwMode="auto">
            <a:xfrm flipH="1">
              <a:off x="2306" y="2652"/>
              <a:ext cx="564" cy="4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4" name="AutoShape 24"/>
            <p:cNvCxnSpPr>
              <a:cxnSpLocks noChangeShapeType="1"/>
              <a:stCxn id="52257" idx="3"/>
            </p:cNvCxnSpPr>
            <p:nvPr/>
          </p:nvCxnSpPr>
          <p:spPr bwMode="auto">
            <a:xfrm>
              <a:off x="1588" y="4197"/>
              <a:ext cx="1" cy="14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sp>
        <p:nvSpPr>
          <p:cNvPr id="52229" name="Rectangle 31"/>
          <p:cNvSpPr>
            <a:spLocks noChangeArrowheads="1"/>
          </p:cNvSpPr>
          <p:nvPr/>
        </p:nvSpPr>
        <p:spPr bwMode="auto">
          <a:xfrm>
            <a:off x="2339975" y="170815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52230" name="Rectangle 32"/>
          <p:cNvSpPr>
            <a:spLocks noChangeArrowheads="1"/>
          </p:cNvSpPr>
          <p:nvPr/>
        </p:nvSpPr>
        <p:spPr bwMode="auto">
          <a:xfrm>
            <a:off x="2401888" y="171450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52" name="Rectangle 3"/>
          <p:cNvSpPr>
            <a:spLocks noChangeArrowheads="1"/>
          </p:cNvSpPr>
          <p:nvPr/>
        </p:nvSpPr>
        <p:spPr bwMode="auto">
          <a:xfrm>
            <a:off x="3314699" y="4203700"/>
            <a:ext cx="6134101"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spcBef>
                <a:spcPct val="0"/>
              </a:spcBef>
            </a:pPr>
            <a:r>
              <a:rPr lang="en-US" altLang="en-US" sz="2800" dirty="0">
                <a:latin typeface="Times New Roman" pitchFamily="18" charset="0"/>
              </a:rPr>
              <a:t>The </a:t>
            </a:r>
            <a:r>
              <a:rPr lang="en-US" altLang="en-US" sz="2800" dirty="0">
                <a:solidFill>
                  <a:schemeClr val="tx2"/>
                </a:solidFill>
                <a:latin typeface="Times New Roman" pitchFamily="18" charset="0"/>
              </a:rPr>
              <a:t>depth</a:t>
            </a:r>
            <a:r>
              <a:rPr lang="en-US" altLang="en-US" sz="2800" dirty="0">
                <a:latin typeface="Times New Roman" pitchFamily="18" charset="0"/>
              </a:rPr>
              <a:t> of a </a:t>
            </a:r>
            <a:r>
              <a:rPr lang="en-US" altLang="en-US" sz="2800" dirty="0">
                <a:solidFill>
                  <a:schemeClr val="accent2"/>
                </a:solidFill>
                <a:latin typeface="Times New Roman" pitchFamily="18" charset="0"/>
              </a:rPr>
              <a:t>circuit</a:t>
            </a:r>
            <a:r>
              <a:rPr lang="en-US" altLang="en-US" sz="2800" dirty="0">
                <a:latin typeface="Times New Roman" pitchFamily="18" charset="0"/>
              </a:rPr>
              <a:t>:</a:t>
            </a:r>
          </a:p>
          <a:p>
            <a:pPr lvl="2">
              <a:spcBef>
                <a:spcPct val="0"/>
              </a:spcBef>
              <a:buFontTx/>
              <a:buChar char="•"/>
            </a:pPr>
            <a:r>
              <a:rPr lang="en-US" altLang="en-US" dirty="0">
                <a:latin typeface="Times New Roman" pitchFamily="18" charset="0"/>
              </a:rPr>
              <a:t>is the length of the longest path </a:t>
            </a:r>
            <a:br>
              <a:rPr lang="en-US" altLang="en-US" dirty="0">
                <a:latin typeface="Times New Roman" pitchFamily="18" charset="0"/>
              </a:rPr>
            </a:br>
            <a:r>
              <a:rPr lang="en-US" altLang="en-US" dirty="0">
                <a:latin typeface="Times New Roman" pitchFamily="18" charset="0"/>
              </a:rPr>
              <a:t>  from an input to an output.</a:t>
            </a:r>
          </a:p>
          <a:p>
            <a:pPr lvl="2">
              <a:spcBef>
                <a:spcPct val="0"/>
              </a:spcBef>
              <a:buFontTx/>
              <a:buChar char="•"/>
            </a:pPr>
            <a:r>
              <a:rPr lang="en-US" altLang="en-US" dirty="0">
                <a:latin typeface="Times New Roman" pitchFamily="18" charset="0"/>
              </a:rPr>
              <a:t>It indicates evaluation time.</a:t>
            </a:r>
          </a:p>
          <a:p>
            <a:pPr lvl="2">
              <a:spcBef>
                <a:spcPct val="0"/>
              </a:spcBef>
              <a:buFontTx/>
              <a:buChar char="•"/>
            </a:pPr>
            <a:r>
              <a:rPr lang="en-US" altLang="en-US" dirty="0">
                <a:latin typeface="Times New Roman" pitchFamily="18" charset="0"/>
              </a:rPr>
              <a:t>It relates to parallel </a:t>
            </a:r>
            <a:br>
              <a:rPr lang="en-US" altLang="en-US" dirty="0">
                <a:latin typeface="Times New Roman" pitchFamily="18" charset="0"/>
              </a:rPr>
            </a:br>
            <a:r>
              <a:rPr lang="en-US" altLang="en-US" dirty="0">
                <a:latin typeface="Times New Roman" pitchFamily="18" charset="0"/>
              </a:rPr>
              <a:t>  computation time.</a:t>
            </a:r>
          </a:p>
        </p:txBody>
      </p:sp>
      <p:sp>
        <p:nvSpPr>
          <p:cNvPr id="53" name="Line 110"/>
          <p:cNvSpPr>
            <a:spLocks noChangeShapeType="1"/>
          </p:cNvSpPr>
          <p:nvPr/>
        </p:nvSpPr>
        <p:spPr bwMode="auto">
          <a:xfrm>
            <a:off x="3657600" y="3044825"/>
            <a:ext cx="0" cy="3508375"/>
          </a:xfrm>
          <a:prstGeom prst="line">
            <a:avLst/>
          </a:prstGeom>
          <a:noFill/>
          <a:ln w="63500" cap="sq">
            <a:solidFill>
              <a:srgbClr val="FFFF99"/>
            </a:solidFill>
            <a:round/>
            <a:headEnd type="triangle" w="lg" len="med"/>
            <a:tailEnd type="triangle" w="lg" len="med"/>
          </a:ln>
          <a:extLst>
            <a:ext uri="{909E8E84-426E-40DD-AFC4-6F175D3DCCD1}">
              <a14:hiddenFill xmlns:a14="http://schemas.microsoft.com/office/drawing/2010/main">
                <a:noFill/>
              </a14:hiddenFill>
            </a:ext>
          </a:extLst>
        </p:spPr>
        <p:txBody>
          <a:bodyPr lIns="274320" rIns="274320">
            <a:spAutoFit/>
          </a:bodyPr>
          <a:lstStyle/>
          <a:p>
            <a:endParaRPr lang="en-US"/>
          </a:p>
        </p:txBody>
      </p:sp>
      <p:grpSp>
        <p:nvGrpSpPr>
          <p:cNvPr id="54" name="Group 118"/>
          <p:cNvGrpSpPr>
            <a:grpSpLocks/>
          </p:cNvGrpSpPr>
          <p:nvPr/>
        </p:nvGrpSpPr>
        <p:grpSpPr bwMode="auto">
          <a:xfrm>
            <a:off x="231775" y="3209925"/>
            <a:ext cx="4492625" cy="3571875"/>
            <a:chOff x="2402" y="1968"/>
            <a:chExt cx="2830" cy="2250"/>
          </a:xfrm>
        </p:grpSpPr>
        <p:pic>
          <p:nvPicPr>
            <p:cNvPr id="55" name="Picture 112"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2" y="206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13"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 y="199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14"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2" y="1968"/>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15"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4" y="2826"/>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16"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6" y="368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17"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 y="278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97"/>
          <p:cNvGrpSpPr>
            <a:grpSpLocks/>
          </p:cNvGrpSpPr>
          <p:nvPr/>
        </p:nvGrpSpPr>
        <p:grpSpPr bwMode="auto">
          <a:xfrm>
            <a:off x="1120775" y="2035175"/>
            <a:ext cx="3851275" cy="533400"/>
            <a:chOff x="384" y="672"/>
            <a:chExt cx="2426" cy="336"/>
          </a:xfrm>
        </p:grpSpPr>
        <p:sp>
          <p:nvSpPr>
            <p:cNvPr id="49" name="Text Box 98"/>
            <p:cNvSpPr txBox="1">
              <a:spLocks noChangeArrowheads="1"/>
            </p:cNvSpPr>
            <p:nvPr/>
          </p:nvSpPr>
          <p:spPr bwMode="auto">
            <a:xfrm>
              <a:off x="384" y="672"/>
              <a:ext cx="5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 0</a:t>
              </a:r>
            </a:p>
          </p:txBody>
        </p:sp>
        <p:sp>
          <p:nvSpPr>
            <p:cNvPr id="50" name="Text Box 99"/>
            <p:cNvSpPr txBox="1">
              <a:spLocks noChangeArrowheads="1"/>
            </p:cNvSpPr>
            <p:nvPr/>
          </p:nvSpPr>
          <p:spPr bwMode="auto">
            <a:xfrm>
              <a:off x="1392" y="67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51" name="Text Box 100"/>
            <p:cNvSpPr txBox="1">
              <a:spLocks noChangeArrowheads="1"/>
            </p:cNvSpPr>
            <p:nvPr/>
          </p:nvSpPr>
          <p:spPr bwMode="auto">
            <a:xfrm>
              <a:off x="2352" y="681"/>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sp>
        <p:nvSpPr>
          <p:cNvPr id="61" name="Text Box 104"/>
          <p:cNvSpPr txBox="1">
            <a:spLocks noChangeArrowheads="1"/>
          </p:cNvSpPr>
          <p:nvPr/>
        </p:nvSpPr>
        <p:spPr bwMode="auto">
          <a:xfrm>
            <a:off x="2516187" y="6186488"/>
            <a:ext cx="727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nvGrpSpPr>
          <p:cNvPr id="62" name="Group 109"/>
          <p:cNvGrpSpPr>
            <a:grpSpLocks/>
          </p:cNvGrpSpPr>
          <p:nvPr/>
        </p:nvGrpSpPr>
        <p:grpSpPr bwMode="auto">
          <a:xfrm>
            <a:off x="1411287" y="5041900"/>
            <a:ext cx="2327275" cy="519113"/>
            <a:chOff x="3360" y="3162"/>
            <a:chExt cx="1466" cy="327"/>
          </a:xfrm>
        </p:grpSpPr>
        <p:sp>
          <p:nvSpPr>
            <p:cNvPr id="63" name="Text Box 105"/>
            <p:cNvSpPr txBox="1">
              <a:spLocks noChangeArrowheads="1"/>
            </p:cNvSpPr>
            <p:nvPr/>
          </p:nvSpPr>
          <p:spPr bwMode="auto">
            <a:xfrm>
              <a:off x="3360" y="316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64" name="Text Box 106"/>
            <p:cNvSpPr txBox="1">
              <a:spLocks noChangeArrowheads="1"/>
            </p:cNvSpPr>
            <p:nvPr/>
          </p:nvSpPr>
          <p:spPr bwMode="auto">
            <a:xfrm>
              <a:off x="4368" y="316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grpSp>
        <p:nvGrpSpPr>
          <p:cNvPr id="65" name="Group 108"/>
          <p:cNvGrpSpPr>
            <a:grpSpLocks/>
          </p:cNvGrpSpPr>
          <p:nvPr/>
        </p:nvGrpSpPr>
        <p:grpSpPr bwMode="auto">
          <a:xfrm>
            <a:off x="573087" y="3819525"/>
            <a:ext cx="4532313" cy="519113"/>
            <a:chOff x="2832" y="2392"/>
            <a:chExt cx="2855" cy="327"/>
          </a:xfrm>
        </p:grpSpPr>
        <p:sp>
          <p:nvSpPr>
            <p:cNvPr id="66" name="Text Box 102"/>
            <p:cNvSpPr txBox="1">
              <a:spLocks noChangeArrowheads="1"/>
            </p:cNvSpPr>
            <p:nvPr/>
          </p:nvSpPr>
          <p:spPr bwMode="auto">
            <a:xfrm>
              <a:off x="2832" y="239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67" name="Text Box 103"/>
            <p:cNvSpPr txBox="1">
              <a:spLocks noChangeArrowheads="1"/>
            </p:cNvSpPr>
            <p:nvPr/>
          </p:nvSpPr>
          <p:spPr bwMode="auto">
            <a:xfrm>
              <a:off x="3792" y="239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68" name="Text Box 107"/>
            <p:cNvSpPr txBox="1">
              <a:spLocks noChangeArrowheads="1"/>
            </p:cNvSpPr>
            <p:nvPr/>
          </p:nvSpPr>
          <p:spPr bwMode="auto">
            <a:xfrm>
              <a:off x="5229" y="239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grpSp>
      <p:sp>
        <p:nvSpPr>
          <p:cNvPr id="6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18301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additive="base">
                                        <p:cTn id="7"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2">
                                            <p:txEl>
                                              <p:pRg st="1" end="1"/>
                                            </p:txEl>
                                          </p:spTgt>
                                        </p:tgtEl>
                                        <p:attrNameLst>
                                          <p:attrName>style.visibility</p:attrName>
                                        </p:attrNameLst>
                                      </p:cBhvr>
                                      <p:to>
                                        <p:strVal val="visible"/>
                                      </p:to>
                                    </p:set>
                                    <p:anim calcmode="lin" valueType="num">
                                      <p:cBhvr additive="base">
                                        <p:cTn id="11"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1+#ppt_w/2"/>
                                          </p:val>
                                        </p:tav>
                                        <p:tav tm="100000">
                                          <p:val>
                                            <p:strVal val="#ppt_x"/>
                                          </p:val>
                                        </p:tav>
                                      </p:tavLst>
                                    </p:anim>
                                    <p:anim calcmode="lin" valueType="num">
                                      <p:cBhvr additive="base">
                                        <p:cTn id="16"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2">
                                            <p:txEl>
                                              <p:pRg st="2" end="2"/>
                                            </p:txEl>
                                          </p:spTgt>
                                        </p:tgtEl>
                                        <p:attrNameLst>
                                          <p:attrName>style.visibility</p:attrName>
                                        </p:attrNameLst>
                                      </p:cBhvr>
                                      <p:to>
                                        <p:strVal val="visible"/>
                                      </p:to>
                                    </p:set>
                                    <p:anim calcmode="lin" valueType="num">
                                      <p:cBhvr additive="base">
                                        <p:cTn id="21" dur="500" fill="hold"/>
                                        <p:tgtEl>
                                          <p:spTgt spid="52">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2">
                                            <p:txEl>
                                              <p:pRg st="3" end="3"/>
                                            </p:txEl>
                                          </p:spTgt>
                                        </p:tgtEl>
                                        <p:attrNameLst>
                                          <p:attrName>style.visibility</p:attrName>
                                        </p:attrNameLst>
                                      </p:cBhvr>
                                      <p:to>
                                        <p:strVal val="visible"/>
                                      </p:to>
                                    </p:set>
                                    <p:anim calcmode="lin" valueType="num">
                                      <p:cBhvr additive="base">
                                        <p:cTn id="27" dur="500" fill="hold"/>
                                        <p:tgtEl>
                                          <p:spTgt spid="52">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500" fill="hold"/>
                                        <p:tgtEl>
                                          <p:spTgt spid="54"/>
                                        </p:tgtEl>
                                        <p:attrNameLst>
                                          <p:attrName>ppt_x</p:attrName>
                                        </p:attrNameLst>
                                      </p:cBhvr>
                                      <p:tavLst>
                                        <p:tav tm="0">
                                          <p:val>
                                            <p:strVal val="1+#ppt_w/2"/>
                                          </p:val>
                                        </p:tav>
                                        <p:tav tm="100000">
                                          <p:val>
                                            <p:strVal val="#ppt_x"/>
                                          </p:val>
                                        </p:tav>
                                      </p:tavLst>
                                    </p:anim>
                                    <p:anim calcmode="lin" valueType="num">
                                      <p:cBhvr additive="base">
                                        <p:cTn id="34"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1+#ppt_w/2"/>
                                          </p:val>
                                        </p:tav>
                                        <p:tav tm="100000">
                                          <p:val>
                                            <p:strVal val="#ppt_x"/>
                                          </p:val>
                                        </p:tav>
                                      </p:tavLst>
                                    </p:anim>
                                    <p:anim calcmode="lin" valueType="num">
                                      <p:cBhvr additive="base">
                                        <p:cTn id="46"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1+#ppt_w/2"/>
                                          </p:val>
                                        </p:tav>
                                        <p:tav tm="100000">
                                          <p:val>
                                            <p:strVal val="#ppt_x"/>
                                          </p:val>
                                        </p:tav>
                                      </p:tavLst>
                                    </p:anim>
                                    <p:anim calcmode="lin" valueType="num">
                                      <p:cBhvr additive="base">
                                        <p:cTn id="52"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1+#ppt_w/2"/>
                                          </p:val>
                                        </p:tav>
                                        <p:tav tm="100000">
                                          <p:val>
                                            <p:strVal val="#ppt_x"/>
                                          </p:val>
                                        </p:tav>
                                      </p:tavLst>
                                    </p:anim>
                                    <p:anim calcmode="lin" valueType="num">
                                      <p:cBhvr additive="base">
                                        <p:cTn id="58"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6"/>
          <p:cNvSpPr txBox="1">
            <a:spLocks noChangeArrowheads="1"/>
          </p:cNvSpPr>
          <p:nvPr/>
        </p:nvSpPr>
        <p:spPr bwMode="auto">
          <a:xfrm>
            <a:off x="6099391" y="1106488"/>
            <a:ext cx="152060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accent2"/>
                </a:solidFill>
                <a:latin typeface="Times New Roman" pitchFamily="18" charset="0"/>
              </a:rPr>
              <a:t>5 volts</a:t>
            </a:r>
          </a:p>
          <a:p>
            <a:pPr algn="ctr">
              <a:spcBef>
                <a:spcPct val="0"/>
              </a:spcBef>
            </a:pPr>
            <a:r>
              <a:rPr lang="en-US" altLang="en-US" sz="2800" dirty="0">
                <a:solidFill>
                  <a:schemeClr val="accent2"/>
                </a:solidFill>
                <a:latin typeface="Times New Roman" pitchFamily="18" charset="0"/>
              </a:rPr>
              <a:t>open</a:t>
            </a:r>
          </a:p>
          <a:p>
            <a:pPr algn="ctr">
              <a:spcBef>
                <a:spcPct val="0"/>
              </a:spcBef>
            </a:pPr>
            <a:r>
              <a:rPr lang="en-US" altLang="en-US" sz="2800" dirty="0">
                <a:solidFill>
                  <a:schemeClr val="accent2"/>
                </a:solidFill>
                <a:latin typeface="Times New Roman" pitchFamily="18" charset="0"/>
              </a:rPr>
              <a:t>true</a:t>
            </a:r>
          </a:p>
          <a:p>
            <a:pPr algn="ctr">
              <a:spcBef>
                <a:spcPct val="0"/>
              </a:spcBef>
            </a:pPr>
            <a:r>
              <a:rPr lang="en-US" altLang="en-US" sz="2800" dirty="0">
                <a:solidFill>
                  <a:schemeClr val="accent2"/>
                </a:solidFill>
                <a:latin typeface="Times New Roman" pitchFamily="18" charset="0"/>
              </a:rPr>
              <a:t>yes</a:t>
            </a:r>
          </a:p>
          <a:p>
            <a:pPr algn="ctr">
              <a:spcBef>
                <a:spcPct val="0"/>
              </a:spcBef>
            </a:pPr>
            <a:r>
              <a:rPr lang="en-US" altLang="en-US" sz="2800" dirty="0">
                <a:solidFill>
                  <a:schemeClr val="accent2"/>
                </a:solidFill>
                <a:latin typeface="Times New Roman" pitchFamily="18" charset="0"/>
              </a:rPr>
              <a:t>1</a:t>
            </a:r>
          </a:p>
        </p:txBody>
      </p:sp>
      <p:cxnSp>
        <p:nvCxnSpPr>
          <p:cNvPr id="3" name="Straight Connector 2"/>
          <p:cNvCxnSpPr/>
          <p:nvPr/>
        </p:nvCxnSpPr>
        <p:spPr bwMode="auto">
          <a:xfrm>
            <a:off x="7391400" y="1116929"/>
            <a:ext cx="0" cy="2199359"/>
          </a:xfrm>
          <a:prstGeom prst="line">
            <a:avLst/>
          </a:prstGeom>
          <a:noFill/>
          <a:ln w="38100" cap="sq" cmpd="sng" algn="ctr">
            <a:solidFill>
              <a:schemeClr val="hlink"/>
            </a:solidFill>
            <a:prstDash val="solid"/>
            <a:round/>
            <a:headEnd type="none" w="med" len="med"/>
            <a:tailEnd type="none" w="med" len="med"/>
          </a:ln>
          <a:effectLst/>
        </p:spPr>
      </p:cxn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106488"/>
            <a:ext cx="50360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6"/>
          <p:cNvSpPr txBox="1">
            <a:spLocks noChangeArrowheads="1"/>
          </p:cNvSpPr>
          <p:nvPr/>
        </p:nvSpPr>
        <p:spPr bwMode="auto">
          <a:xfrm>
            <a:off x="7295964" y="1106488"/>
            <a:ext cx="155908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accent2"/>
                </a:solidFill>
                <a:latin typeface="Times New Roman" pitchFamily="18" charset="0"/>
              </a:rPr>
              <a:t>0 volts</a:t>
            </a:r>
          </a:p>
          <a:p>
            <a:pPr algn="ctr">
              <a:spcBef>
                <a:spcPct val="0"/>
              </a:spcBef>
            </a:pPr>
            <a:r>
              <a:rPr lang="en-US" altLang="en-US" sz="2800" dirty="0">
                <a:solidFill>
                  <a:schemeClr val="accent2"/>
                </a:solidFill>
                <a:latin typeface="Times New Roman" pitchFamily="18" charset="0"/>
              </a:rPr>
              <a:t>closed </a:t>
            </a:r>
          </a:p>
          <a:p>
            <a:pPr algn="ctr">
              <a:spcBef>
                <a:spcPct val="0"/>
              </a:spcBef>
            </a:pPr>
            <a:r>
              <a:rPr lang="en-US" altLang="en-US" sz="2800" dirty="0">
                <a:solidFill>
                  <a:schemeClr val="accent2"/>
                </a:solidFill>
                <a:latin typeface="Times New Roman" pitchFamily="18" charset="0"/>
              </a:rPr>
              <a:t>false</a:t>
            </a:r>
          </a:p>
          <a:p>
            <a:pPr algn="ctr">
              <a:spcBef>
                <a:spcPct val="0"/>
              </a:spcBef>
            </a:pPr>
            <a:r>
              <a:rPr lang="en-US" altLang="en-US" sz="2800" dirty="0">
                <a:solidFill>
                  <a:schemeClr val="accent2"/>
                </a:solidFill>
                <a:latin typeface="Times New Roman" pitchFamily="18" charset="0"/>
              </a:rPr>
              <a:t>no</a:t>
            </a:r>
          </a:p>
          <a:p>
            <a:pPr algn="ctr">
              <a:spcBef>
                <a:spcPct val="0"/>
              </a:spcBef>
            </a:pPr>
            <a:r>
              <a:rPr lang="en-US" altLang="en-US" sz="2800" dirty="0">
                <a:solidFill>
                  <a:schemeClr val="accent2"/>
                </a:solidFill>
                <a:latin typeface="Times New Roman" pitchFamily="18" charset="0"/>
              </a:rPr>
              <a:t>0</a:t>
            </a:r>
          </a:p>
        </p:txBody>
      </p:sp>
      <p:sp>
        <p:nvSpPr>
          <p:cNvPr id="13"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81817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 calcmode="lin" valueType="num">
                                      <p:cBhvr additive="base">
                                        <p:cTn id="1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 calcmode="lin" valueType="num">
                                      <p:cBhvr additive="base">
                                        <p:cTn id="1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 calcmode="lin" valueType="num">
                                      <p:cBhvr additive="base">
                                        <p:cTn id="2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txEl>
                                              <p:pRg st="1" end="1"/>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5">
                                            <p:txEl>
                                              <p:pRg st="2" end="2"/>
                                            </p:txEl>
                                          </p:spTgt>
                                        </p:tgtEl>
                                        <p:attrNameLst>
                                          <p:attrName>style.visibility</p:attrName>
                                        </p:attrNameLst>
                                      </p:cBhvr>
                                      <p:to>
                                        <p:strVal val="visible"/>
                                      </p:to>
                                    </p:set>
                                    <p:anim calcmode="lin" valueType="num">
                                      <p:cBhvr additive="base">
                                        <p:cTn id="3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2" end="2"/>
                                            </p:txEl>
                                          </p:spTgt>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6">
                                            <p:txEl>
                                              <p:pRg st="2" end="2"/>
                                            </p:txEl>
                                          </p:spTgt>
                                        </p:tgtEl>
                                        <p:attrNameLst>
                                          <p:attrName>style.visibility</p:attrName>
                                        </p:attrNameLst>
                                      </p:cBhvr>
                                      <p:to>
                                        <p:strVal val="visible"/>
                                      </p:to>
                                    </p:set>
                                    <p:anim calcmode="lin" valueType="num">
                                      <p:cBhvr additive="base">
                                        <p:cTn id="4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25">
                                            <p:txEl>
                                              <p:pRg st="3" end="3"/>
                                            </p:txEl>
                                          </p:spTgt>
                                        </p:tgtEl>
                                        <p:attrNameLst>
                                          <p:attrName>style.visibility</p:attrName>
                                        </p:attrNameLst>
                                      </p:cBhvr>
                                      <p:to>
                                        <p:strVal val="visible"/>
                                      </p:to>
                                    </p:set>
                                    <p:anim calcmode="lin" valueType="num">
                                      <p:cBhvr additive="base">
                                        <p:cTn id="47"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5">
                                            <p:txEl>
                                              <p:pRg st="3" end="3"/>
                                            </p:txEl>
                                          </p:spTgt>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xEl>
                                              <p:pRg st="3" end="3"/>
                                            </p:txEl>
                                          </p:spTgt>
                                        </p:tgtEl>
                                        <p:attrNameLst>
                                          <p:attrName>style.visibility</p:attrName>
                                        </p:attrNameLst>
                                      </p:cBhvr>
                                      <p:to>
                                        <p:strVal val="visible"/>
                                      </p:to>
                                    </p:set>
                                    <p:anim calcmode="lin" valueType="num">
                                      <p:cBhvr additive="base">
                                        <p:cTn id="51"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25">
                                            <p:txEl>
                                              <p:pRg st="4" end="4"/>
                                            </p:txEl>
                                          </p:spTgt>
                                        </p:tgtEl>
                                        <p:attrNameLst>
                                          <p:attrName>style.visibility</p:attrName>
                                        </p:attrNameLst>
                                      </p:cBhvr>
                                      <p:to>
                                        <p:strVal val="visible"/>
                                      </p:to>
                                    </p:set>
                                    <p:anim calcmode="lin" valueType="num">
                                      <p:cBhvr additive="base">
                                        <p:cTn id="57"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5">
                                            <p:txEl>
                                              <p:pRg st="4" end="4"/>
                                            </p:txEl>
                                          </p:spTgt>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26">
                                            <p:txEl>
                                              <p:pRg st="4" end="4"/>
                                            </p:txEl>
                                          </p:spTgt>
                                        </p:tgtEl>
                                        <p:attrNameLst>
                                          <p:attrName>style.visibility</p:attrName>
                                        </p:attrNameLst>
                                      </p:cBhvr>
                                      <p:to>
                                        <p:strVal val="visible"/>
                                      </p:to>
                                    </p:set>
                                    <p:anim calcmode="lin" valueType="num">
                                      <p:cBhvr additive="base">
                                        <p:cTn id="61"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grpSp>
        <p:nvGrpSpPr>
          <p:cNvPr id="7" name="Group 6"/>
          <p:cNvGrpSpPr/>
          <p:nvPr/>
        </p:nvGrpSpPr>
        <p:grpSpPr>
          <a:xfrm>
            <a:off x="696240" y="914400"/>
            <a:ext cx="2732760" cy="2819400"/>
            <a:chOff x="620040" y="1524000"/>
            <a:chExt cx="2732760" cy="2819400"/>
          </a:xfrm>
        </p:grpSpPr>
        <p:cxnSp>
          <p:nvCxnSpPr>
            <p:cNvPr id="3" name="Straight Connector 2"/>
            <p:cNvCxnSpPr/>
            <p:nvPr/>
          </p:nvCxnSpPr>
          <p:spPr bwMode="auto">
            <a:xfrm rot="5400000">
              <a:off x="17197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2" name="TextBox 1"/>
            <p:cNvSpPr txBox="1"/>
            <p:nvPr/>
          </p:nvSpPr>
          <p:spPr>
            <a:xfrm>
              <a:off x="685800" y="1973520"/>
              <a:ext cx="2667000" cy="2369880"/>
            </a:xfrm>
            <a:prstGeom prst="rect">
              <a:avLst/>
            </a:prstGeom>
            <a:noFill/>
          </p:spPr>
          <p:txBody>
            <a:bodyPr wrap="square" rtlCol="0">
              <a:spAutoFit/>
            </a:bodyPr>
            <a:lstStyle/>
            <a:p>
              <a:r>
                <a:rPr lang="en-CA" dirty="0">
                  <a:solidFill>
                    <a:srgbClr val="FFC000"/>
                  </a:solidFill>
                </a:rPr>
                <a:t>   9273</a:t>
              </a:r>
              <a:r>
                <a:rPr lang="en-CA" baseline="-25000" dirty="0">
                  <a:solidFill>
                    <a:srgbClr val="FFC000"/>
                  </a:solidFill>
                </a:rPr>
                <a:t>10</a:t>
              </a:r>
              <a:r>
                <a:rPr lang="en-CA" dirty="0">
                  <a:solidFill>
                    <a:srgbClr val="FFC000"/>
                  </a:solidFill>
                </a:rPr>
                <a:t>        </a:t>
              </a:r>
            </a:p>
            <a:p>
              <a:r>
                <a:rPr lang="en-CA" dirty="0">
                  <a:solidFill>
                    <a:srgbClr val="FFC000"/>
                  </a:solidFill>
                </a:rPr>
                <a:t>=       3 </a:t>
              </a:r>
              <a:r>
                <a:rPr lang="en-CA" dirty="0">
                  <a:solidFill>
                    <a:srgbClr val="FFC000"/>
                  </a:solidFill>
                  <a:sym typeface="Symbol"/>
                </a:rPr>
                <a:t>10</a:t>
              </a:r>
              <a:r>
                <a:rPr lang="en-CA" baseline="30000" dirty="0">
                  <a:solidFill>
                    <a:srgbClr val="FFC000"/>
                  </a:solidFill>
                  <a:sym typeface="Symbol"/>
                </a:rPr>
                <a:t>0  </a:t>
              </a:r>
              <a:r>
                <a:rPr lang="en-CA" sz="5400" baseline="30000" dirty="0">
                  <a:solidFill>
                    <a:srgbClr val="FFC000"/>
                  </a:solidFill>
                  <a:sym typeface="Symbol"/>
                </a:rPr>
                <a:t>  </a:t>
              </a:r>
              <a:r>
                <a:rPr lang="en-CA" baseline="30000" dirty="0">
                  <a:solidFill>
                    <a:srgbClr val="FFC000"/>
                  </a:solidFill>
                  <a:sym typeface="Symbol"/>
                </a:rPr>
                <a:t> </a:t>
              </a:r>
              <a:endParaRPr lang="en-CA" dirty="0">
                <a:solidFill>
                  <a:srgbClr val="FFC000"/>
                </a:solidFill>
              </a:endParaRPr>
            </a:p>
            <a:p>
              <a:r>
                <a:rPr lang="en-CA" dirty="0">
                  <a:solidFill>
                    <a:srgbClr val="FFC000"/>
                  </a:solidFill>
                  <a:sym typeface="Symbol"/>
                </a:rPr>
                <a:t> +    7   10</a:t>
              </a:r>
              <a:r>
                <a:rPr lang="en-CA" baseline="30000" dirty="0">
                  <a:solidFill>
                    <a:srgbClr val="FFC000"/>
                  </a:solidFill>
                  <a:sym typeface="Symbol"/>
                </a:rPr>
                <a:t>1</a:t>
              </a:r>
            </a:p>
            <a:p>
              <a:r>
                <a:rPr lang="en-CA" dirty="0">
                  <a:solidFill>
                    <a:srgbClr val="FFC000"/>
                  </a:solidFill>
                  <a:sym typeface="Symbol"/>
                </a:rPr>
                <a:t> +   2    10</a:t>
              </a:r>
              <a:r>
                <a:rPr lang="en-CA" baseline="30000" dirty="0">
                  <a:solidFill>
                    <a:srgbClr val="FFC000"/>
                  </a:solidFill>
                  <a:sym typeface="Symbol"/>
                </a:rPr>
                <a:t>2</a:t>
              </a:r>
            </a:p>
            <a:p>
              <a:r>
                <a:rPr lang="en-CA" dirty="0">
                  <a:solidFill>
                    <a:srgbClr val="FFC000"/>
                  </a:solidFill>
                  <a:sym typeface="Symbol"/>
                </a:rPr>
                <a:t> + 9      10</a:t>
              </a:r>
              <a:r>
                <a:rPr lang="en-CA" baseline="30000" dirty="0">
                  <a:solidFill>
                    <a:srgbClr val="FFC000"/>
                  </a:solidFill>
                  <a:sym typeface="Symbol"/>
                </a:rPr>
                <a:t>3</a:t>
              </a:r>
            </a:p>
          </p:txBody>
        </p:sp>
        <p:sp>
          <p:nvSpPr>
            <p:cNvPr id="4" name="TextBox 3"/>
            <p:cNvSpPr txBox="1"/>
            <p:nvPr/>
          </p:nvSpPr>
          <p:spPr>
            <a:xfrm>
              <a:off x="887860" y="1524000"/>
              <a:ext cx="1398140" cy="523220"/>
            </a:xfrm>
            <a:prstGeom prst="rect">
              <a:avLst/>
            </a:prstGeom>
            <a:noFill/>
          </p:spPr>
          <p:txBody>
            <a:bodyPr wrap="none" rtlCol="0">
              <a:spAutoFit/>
            </a:bodyPr>
            <a:lstStyle/>
            <a:p>
              <a:r>
                <a:rPr lang="en-CA" dirty="0"/>
                <a:t>Decimal</a:t>
              </a:r>
            </a:p>
          </p:txBody>
        </p:sp>
      </p:grpSp>
      <p:grpSp>
        <p:nvGrpSpPr>
          <p:cNvPr id="8" name="Group 7"/>
          <p:cNvGrpSpPr/>
          <p:nvPr/>
        </p:nvGrpSpPr>
        <p:grpSpPr>
          <a:xfrm>
            <a:off x="3287040" y="914400"/>
            <a:ext cx="2732760" cy="2819400"/>
            <a:chOff x="3210840" y="1524000"/>
            <a:chExt cx="2732760" cy="2819400"/>
          </a:xfrm>
        </p:grpSpPr>
        <p:cxnSp>
          <p:nvCxnSpPr>
            <p:cNvPr id="14" name="Straight Connector 13"/>
            <p:cNvCxnSpPr/>
            <p:nvPr/>
          </p:nvCxnSpPr>
          <p:spPr bwMode="auto">
            <a:xfrm rot="5400000">
              <a:off x="43105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15" name="TextBox 14"/>
            <p:cNvSpPr txBox="1"/>
            <p:nvPr/>
          </p:nvSpPr>
          <p:spPr>
            <a:xfrm>
              <a:off x="3276600" y="1973520"/>
              <a:ext cx="2667000" cy="2369880"/>
            </a:xfrm>
            <a:prstGeom prst="rect">
              <a:avLst/>
            </a:prstGeom>
            <a:noFill/>
          </p:spPr>
          <p:txBody>
            <a:bodyPr wrap="square" rtlCol="0">
              <a:spAutoFit/>
            </a:bodyPr>
            <a:lstStyle/>
            <a:p>
              <a:r>
                <a:rPr lang="en-CA" dirty="0">
                  <a:solidFill>
                    <a:srgbClr val="FFC000"/>
                  </a:solidFill>
                </a:rPr>
                <a:t>   1011</a:t>
              </a:r>
              <a:r>
                <a:rPr lang="en-CA" baseline="-25000" dirty="0">
                  <a:solidFill>
                    <a:srgbClr val="FFC000"/>
                  </a:solidFill>
                </a:rPr>
                <a:t>2</a:t>
              </a:r>
              <a:r>
                <a:rPr lang="en-CA" dirty="0">
                  <a:solidFill>
                    <a:srgbClr val="FFC000"/>
                  </a:solidFill>
                </a:rPr>
                <a:t>        </a:t>
              </a:r>
            </a:p>
            <a:p>
              <a:r>
                <a:rPr lang="en-CA" dirty="0">
                  <a:solidFill>
                    <a:srgbClr val="FFC000"/>
                  </a:solidFill>
                </a:rPr>
                <a:t>=       1 </a:t>
              </a:r>
              <a:r>
                <a:rPr lang="en-CA" dirty="0">
                  <a:solidFill>
                    <a:srgbClr val="FFC000"/>
                  </a:solidFill>
                  <a:sym typeface="Symbol"/>
                </a:rPr>
                <a:t> 2</a:t>
              </a:r>
              <a:r>
                <a:rPr lang="en-CA" baseline="30000" dirty="0">
                  <a:solidFill>
                    <a:srgbClr val="FFC000"/>
                  </a:solidFill>
                  <a:sym typeface="Symbol"/>
                </a:rPr>
                <a:t>0  </a:t>
              </a:r>
              <a:r>
                <a:rPr lang="en-CA" sz="5400" baseline="30000" dirty="0">
                  <a:solidFill>
                    <a:srgbClr val="FFC000"/>
                  </a:solidFill>
                  <a:sym typeface="Symbol"/>
                </a:rPr>
                <a:t>  </a:t>
              </a:r>
              <a:r>
                <a:rPr lang="en-CA" baseline="30000" dirty="0">
                  <a:solidFill>
                    <a:srgbClr val="FFC000"/>
                  </a:solidFill>
                  <a:sym typeface="Symbol"/>
                </a:rPr>
                <a:t> </a:t>
              </a:r>
              <a:endParaRPr lang="en-CA" dirty="0">
                <a:solidFill>
                  <a:srgbClr val="FFC000"/>
                </a:solidFill>
              </a:endParaRPr>
            </a:p>
            <a:p>
              <a:r>
                <a:rPr lang="en-CA" dirty="0">
                  <a:solidFill>
                    <a:srgbClr val="FFC000"/>
                  </a:solidFill>
                  <a:sym typeface="Symbol"/>
                </a:rPr>
                <a:t> +     1   2</a:t>
              </a:r>
              <a:r>
                <a:rPr lang="en-CA" baseline="30000" dirty="0">
                  <a:solidFill>
                    <a:srgbClr val="FFC000"/>
                  </a:solidFill>
                  <a:sym typeface="Symbol"/>
                </a:rPr>
                <a:t>1</a:t>
              </a:r>
            </a:p>
            <a:p>
              <a:r>
                <a:rPr lang="en-CA" dirty="0">
                  <a:solidFill>
                    <a:srgbClr val="FFC000"/>
                  </a:solidFill>
                  <a:sym typeface="Symbol"/>
                </a:rPr>
                <a:t> +   0     2</a:t>
              </a:r>
              <a:r>
                <a:rPr lang="en-CA" baseline="30000" dirty="0">
                  <a:solidFill>
                    <a:srgbClr val="FFC000"/>
                  </a:solidFill>
                  <a:sym typeface="Symbol"/>
                </a:rPr>
                <a:t>2</a:t>
              </a:r>
            </a:p>
            <a:p>
              <a:r>
                <a:rPr lang="en-CA" dirty="0">
                  <a:solidFill>
                    <a:srgbClr val="FFC000"/>
                  </a:solidFill>
                  <a:sym typeface="Symbol"/>
                </a:rPr>
                <a:t> + 1       2</a:t>
              </a:r>
              <a:r>
                <a:rPr lang="en-CA" baseline="30000" dirty="0">
                  <a:solidFill>
                    <a:srgbClr val="FFC000"/>
                  </a:solidFill>
                  <a:sym typeface="Symbol"/>
                </a:rPr>
                <a:t>3</a:t>
              </a:r>
            </a:p>
          </p:txBody>
        </p:sp>
        <p:sp>
          <p:nvSpPr>
            <p:cNvPr id="16" name="TextBox 15"/>
            <p:cNvSpPr txBox="1"/>
            <p:nvPr/>
          </p:nvSpPr>
          <p:spPr>
            <a:xfrm>
              <a:off x="3478660" y="1524000"/>
              <a:ext cx="1160895" cy="523220"/>
            </a:xfrm>
            <a:prstGeom prst="rect">
              <a:avLst/>
            </a:prstGeom>
            <a:noFill/>
          </p:spPr>
          <p:txBody>
            <a:bodyPr wrap="none" rtlCol="0">
              <a:spAutoFit/>
            </a:bodyPr>
            <a:lstStyle/>
            <a:p>
              <a:r>
                <a:rPr lang="en-CA" dirty="0"/>
                <a:t>Binary</a:t>
              </a:r>
            </a:p>
          </p:txBody>
        </p:sp>
      </p:grpSp>
      <p:grpSp>
        <p:nvGrpSpPr>
          <p:cNvPr id="9" name="Group 8"/>
          <p:cNvGrpSpPr/>
          <p:nvPr/>
        </p:nvGrpSpPr>
        <p:grpSpPr>
          <a:xfrm>
            <a:off x="5801640" y="914400"/>
            <a:ext cx="2732760" cy="2819400"/>
            <a:chOff x="5725440" y="1524000"/>
            <a:chExt cx="2732760" cy="2819400"/>
          </a:xfrm>
        </p:grpSpPr>
        <p:cxnSp>
          <p:nvCxnSpPr>
            <p:cNvPr id="19" name="Straight Connector 18"/>
            <p:cNvCxnSpPr/>
            <p:nvPr/>
          </p:nvCxnSpPr>
          <p:spPr bwMode="auto">
            <a:xfrm rot="5400000">
              <a:off x="68251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20" name="TextBox 19"/>
            <p:cNvSpPr txBox="1"/>
            <p:nvPr/>
          </p:nvSpPr>
          <p:spPr>
            <a:xfrm>
              <a:off x="5791200" y="1973520"/>
              <a:ext cx="2667000" cy="2369880"/>
            </a:xfrm>
            <a:prstGeom prst="rect">
              <a:avLst/>
            </a:prstGeom>
            <a:noFill/>
          </p:spPr>
          <p:txBody>
            <a:bodyPr wrap="square" rtlCol="0">
              <a:spAutoFit/>
            </a:bodyPr>
            <a:lstStyle/>
            <a:p>
              <a:r>
                <a:rPr lang="en-CA" dirty="0">
                  <a:solidFill>
                    <a:srgbClr val="FFC000"/>
                  </a:solidFill>
                </a:rPr>
                <a:t>   9F73</a:t>
              </a:r>
              <a:r>
                <a:rPr lang="en-CA" baseline="-25000" dirty="0">
                  <a:solidFill>
                    <a:srgbClr val="FFC000"/>
                  </a:solidFill>
                </a:rPr>
                <a:t>16</a:t>
              </a:r>
              <a:r>
                <a:rPr lang="en-CA" dirty="0">
                  <a:solidFill>
                    <a:srgbClr val="FFC000"/>
                  </a:solidFill>
                </a:rPr>
                <a:t>        </a:t>
              </a:r>
            </a:p>
            <a:p>
              <a:r>
                <a:rPr lang="en-CA" dirty="0">
                  <a:solidFill>
                    <a:srgbClr val="FFC000"/>
                  </a:solidFill>
                </a:rPr>
                <a:t>=       3 </a:t>
              </a:r>
              <a:r>
                <a:rPr lang="en-CA" dirty="0">
                  <a:solidFill>
                    <a:srgbClr val="FFC000"/>
                  </a:solidFill>
                  <a:sym typeface="Symbol"/>
                </a:rPr>
                <a:t>16</a:t>
              </a:r>
              <a:r>
                <a:rPr lang="en-CA" baseline="30000" dirty="0">
                  <a:solidFill>
                    <a:srgbClr val="FFC000"/>
                  </a:solidFill>
                  <a:sym typeface="Symbol"/>
                </a:rPr>
                <a:t>0  </a:t>
              </a:r>
              <a:r>
                <a:rPr lang="en-CA" sz="5400" baseline="30000" dirty="0">
                  <a:solidFill>
                    <a:srgbClr val="FFC000"/>
                  </a:solidFill>
                  <a:sym typeface="Symbol"/>
                </a:rPr>
                <a:t>  </a:t>
              </a:r>
              <a:r>
                <a:rPr lang="en-CA" baseline="30000" dirty="0">
                  <a:solidFill>
                    <a:srgbClr val="FFC000"/>
                  </a:solidFill>
                  <a:sym typeface="Symbol"/>
                </a:rPr>
                <a:t> </a:t>
              </a:r>
              <a:endParaRPr lang="en-CA" dirty="0">
                <a:solidFill>
                  <a:srgbClr val="FFC000"/>
                </a:solidFill>
              </a:endParaRPr>
            </a:p>
            <a:p>
              <a:r>
                <a:rPr lang="en-CA" dirty="0">
                  <a:solidFill>
                    <a:srgbClr val="FFC000"/>
                  </a:solidFill>
                  <a:sym typeface="Symbol"/>
                </a:rPr>
                <a:t> +    7   16</a:t>
              </a:r>
              <a:r>
                <a:rPr lang="en-CA" baseline="30000" dirty="0">
                  <a:solidFill>
                    <a:srgbClr val="FFC000"/>
                  </a:solidFill>
                  <a:sym typeface="Symbol"/>
                </a:rPr>
                <a:t>1</a:t>
              </a:r>
            </a:p>
            <a:p>
              <a:r>
                <a:rPr lang="en-CA" dirty="0">
                  <a:solidFill>
                    <a:srgbClr val="FFC000"/>
                  </a:solidFill>
                  <a:sym typeface="Symbol"/>
                </a:rPr>
                <a:t> +  15   16</a:t>
              </a:r>
              <a:r>
                <a:rPr lang="en-CA" baseline="30000" dirty="0">
                  <a:solidFill>
                    <a:srgbClr val="FFC000"/>
                  </a:solidFill>
                  <a:sym typeface="Symbol"/>
                </a:rPr>
                <a:t>2</a:t>
              </a:r>
            </a:p>
            <a:p>
              <a:r>
                <a:rPr lang="en-CA" dirty="0">
                  <a:solidFill>
                    <a:srgbClr val="FFC000"/>
                  </a:solidFill>
                  <a:sym typeface="Symbol"/>
                </a:rPr>
                <a:t> + 9      16</a:t>
              </a:r>
              <a:r>
                <a:rPr lang="en-CA" baseline="30000" dirty="0">
                  <a:solidFill>
                    <a:srgbClr val="FFC000"/>
                  </a:solidFill>
                  <a:sym typeface="Symbol"/>
                </a:rPr>
                <a:t>3</a:t>
              </a:r>
            </a:p>
          </p:txBody>
        </p:sp>
        <p:sp>
          <p:nvSpPr>
            <p:cNvPr id="21" name="TextBox 20"/>
            <p:cNvSpPr txBox="1"/>
            <p:nvPr/>
          </p:nvSpPr>
          <p:spPr>
            <a:xfrm>
              <a:off x="5833305" y="1524000"/>
              <a:ext cx="2015295" cy="523220"/>
            </a:xfrm>
            <a:prstGeom prst="rect">
              <a:avLst/>
            </a:prstGeom>
            <a:noFill/>
          </p:spPr>
          <p:txBody>
            <a:bodyPr wrap="none" rtlCol="0">
              <a:spAutoFit/>
            </a:bodyPr>
            <a:lstStyle/>
            <a:p>
              <a:r>
                <a:rPr lang="en-CA" dirty="0" err="1"/>
                <a:t>Hexidecimal</a:t>
              </a:r>
              <a:endParaRPr lang="en-CA" dirty="0"/>
            </a:p>
          </p:txBody>
        </p:sp>
      </p:gr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22831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6"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7"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8"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9"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0"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1"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2"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3" name="Text Box 11"/>
          <p:cNvSpPr txBox="1">
            <a:spLocks noChangeArrowheads="1"/>
          </p:cNvSpPr>
          <p:nvPr/>
        </p:nvSpPr>
        <p:spPr bwMode="auto">
          <a:xfrm flipH="1">
            <a:off x="2705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4"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5"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6"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4767"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sp>
        <p:nvSpPr>
          <p:cNvPr id="18" name="Rectangle 2"/>
          <p:cNvSpPr>
            <a:spLocks noGrp="1" noChangeArrowheads="1"/>
          </p:cNvSpPr>
          <p:nvPr>
            <p:ph type="title"/>
          </p:nvPr>
        </p:nvSpPr>
        <p:spPr>
          <a:xfrm>
            <a:off x="533400" y="304800"/>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Add 2 </a:t>
            </a:r>
            <a:r>
              <a:rPr lang="en-US" altLang="en-US" sz="3200" b="0" i="1" dirty="0">
                <a:effectLst/>
              </a:rPr>
              <a:t>n</a:t>
            </a:r>
            <a:r>
              <a:rPr lang="en-US" altLang="en-US" sz="3200" b="0" dirty="0">
                <a:effectLst/>
              </a:rPr>
              <a:t>-bit numbers</a:t>
            </a:r>
          </a:p>
        </p:txBody>
      </p:sp>
      <p:sp>
        <p:nvSpPr>
          <p:cNvPr id="1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3062793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0"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1"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2"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3"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4"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5"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6"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7"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8"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9"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90"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5791"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sp>
        <p:nvSpPr>
          <p:cNvPr id="75792" name="Line 16"/>
          <p:cNvSpPr>
            <a:spLocks noChangeShapeType="1"/>
          </p:cNvSpPr>
          <p:nvPr/>
        </p:nvSpPr>
        <p:spPr bwMode="auto">
          <a:xfrm>
            <a:off x="7591425" y="3416300"/>
            <a:ext cx="0" cy="43180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5793" name="Rectangle 17"/>
          <p:cNvSpPr>
            <a:spLocks noChangeArrowheads="1"/>
          </p:cNvSpPr>
          <p:nvPr/>
        </p:nvSpPr>
        <p:spPr bwMode="auto">
          <a:xfrm>
            <a:off x="7315200" y="2230438"/>
            <a:ext cx="606425" cy="606425"/>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endParaRPr lang="en-CA" altLang="en-US" sz="3000">
              <a:latin typeface="Times New Roman" pitchFamily="18" charset="0"/>
            </a:endParaRPr>
          </a:p>
        </p:txBody>
      </p:sp>
      <p:sp>
        <p:nvSpPr>
          <p:cNvPr id="75794" name="Line 18"/>
          <p:cNvSpPr>
            <a:spLocks noChangeShapeType="1"/>
          </p:cNvSpPr>
          <p:nvPr/>
        </p:nvSpPr>
        <p:spPr bwMode="auto">
          <a:xfrm flipH="1">
            <a:off x="7137400" y="1887538"/>
            <a:ext cx="188913"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20"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Add 2 </a:t>
            </a:r>
            <a:r>
              <a:rPr lang="en-US" altLang="en-US" sz="3200" b="0" i="1" dirty="0">
                <a:effectLst/>
              </a:rPr>
              <a:t>n</a:t>
            </a:r>
            <a:r>
              <a:rPr lang="en-US" altLang="en-US" sz="3200" b="0" dirty="0">
                <a:effectLst/>
              </a:rPr>
              <a:t>-bit numbers</a:t>
            </a:r>
          </a:p>
        </p:txBody>
      </p:sp>
      <p:sp>
        <p:nvSpPr>
          <p:cNvPr id="21"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2353367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4"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5"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6"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7"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8"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9"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0"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1"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2"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3"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4"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6815"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6816" name="Group 16"/>
          <p:cNvGrpSpPr>
            <a:grpSpLocks/>
          </p:cNvGrpSpPr>
          <p:nvPr/>
        </p:nvGrpSpPr>
        <p:grpSpPr bwMode="auto">
          <a:xfrm>
            <a:off x="6553200" y="1714501"/>
            <a:ext cx="762000" cy="2133601"/>
            <a:chOff x="4496" y="1080"/>
            <a:chExt cx="480" cy="1344"/>
          </a:xfrm>
        </p:grpSpPr>
        <p:sp>
          <p:nvSpPr>
            <p:cNvPr id="76817"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6818"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819"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21"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Add 2 </a:t>
            </a:r>
            <a:r>
              <a:rPr lang="en-US" altLang="en-US" sz="3200" b="0" i="1" dirty="0">
                <a:effectLst/>
              </a:rPr>
              <a:t>n</a:t>
            </a:r>
            <a:r>
              <a:rPr lang="en-US" altLang="en-US" sz="3200" b="0" dirty="0">
                <a:effectLst/>
              </a:rPr>
              <a:t>-bit numbers</a:t>
            </a:r>
          </a:p>
        </p:txBody>
      </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324487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work?</a:t>
            </a:r>
          </a:p>
        </p:txBody>
      </p:sp>
      <p:pic>
        <p:nvPicPr>
          <p:cNvPr id="63492" name="Picture 4" descr="http://cdn4.explainthatstuff.com/careng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7112" b="8244"/>
          <a:stretch/>
        </p:blipFill>
        <p:spPr bwMode="auto">
          <a:xfrm>
            <a:off x="1179600" y="1752600"/>
            <a:ext cx="3240000" cy="24384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8" name="Picture 2" descr="https://s-media-cache-ak0.pinimg.com/736x/12/64/f2/1264f21c93f5684dd28122692ea647b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772707"/>
            <a:ext cx="7467600" cy="394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6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28"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29"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0"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1"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2"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3"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4"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5"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6"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7"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8"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7839"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7840" name="Group 16"/>
          <p:cNvGrpSpPr>
            <a:grpSpLocks/>
          </p:cNvGrpSpPr>
          <p:nvPr/>
        </p:nvGrpSpPr>
        <p:grpSpPr bwMode="auto">
          <a:xfrm>
            <a:off x="5943600" y="1714501"/>
            <a:ext cx="762000" cy="2133601"/>
            <a:chOff x="4496" y="1080"/>
            <a:chExt cx="480" cy="1344"/>
          </a:xfrm>
        </p:grpSpPr>
        <p:sp>
          <p:nvSpPr>
            <p:cNvPr id="77841"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7842"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7843"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21"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Add 2 </a:t>
            </a:r>
            <a:r>
              <a:rPr lang="en-US" altLang="en-US" sz="3200" b="0" i="1" dirty="0">
                <a:effectLst/>
              </a:rPr>
              <a:t>n</a:t>
            </a:r>
            <a:r>
              <a:rPr lang="en-US" altLang="en-US" sz="3200" b="0" dirty="0">
                <a:effectLst/>
              </a:rPr>
              <a:t>-bit numbers</a:t>
            </a:r>
          </a:p>
        </p:txBody>
      </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1758295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2"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3"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4"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5"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6"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7"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8"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9"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60"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61"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62"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8863"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8864" name="Group 16"/>
          <p:cNvGrpSpPr>
            <a:grpSpLocks/>
          </p:cNvGrpSpPr>
          <p:nvPr/>
        </p:nvGrpSpPr>
        <p:grpSpPr bwMode="auto">
          <a:xfrm>
            <a:off x="5334000" y="1714501"/>
            <a:ext cx="762000" cy="2133601"/>
            <a:chOff x="4496" y="1080"/>
            <a:chExt cx="480" cy="1344"/>
          </a:xfrm>
        </p:grpSpPr>
        <p:sp>
          <p:nvSpPr>
            <p:cNvPr id="78865"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8866"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8867"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21"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Add 2 </a:t>
            </a:r>
            <a:r>
              <a:rPr lang="en-US" altLang="en-US" sz="3200" b="0" i="1" dirty="0">
                <a:effectLst/>
              </a:rPr>
              <a:t>n</a:t>
            </a:r>
            <a:r>
              <a:rPr lang="en-US" altLang="en-US" sz="3200" b="0" dirty="0">
                <a:effectLst/>
              </a:rPr>
              <a:t>-bit numbers</a:t>
            </a:r>
          </a:p>
        </p:txBody>
      </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590053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6"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7"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8"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9"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0"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1"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2"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3"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4"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5"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6"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9887"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9888" name="Group 16"/>
          <p:cNvGrpSpPr>
            <a:grpSpLocks/>
          </p:cNvGrpSpPr>
          <p:nvPr/>
        </p:nvGrpSpPr>
        <p:grpSpPr bwMode="auto">
          <a:xfrm>
            <a:off x="1130300" y="1714501"/>
            <a:ext cx="762000" cy="2133601"/>
            <a:chOff x="4496" y="1080"/>
            <a:chExt cx="480" cy="1344"/>
          </a:xfrm>
        </p:grpSpPr>
        <p:sp>
          <p:nvSpPr>
            <p:cNvPr id="79890"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9891"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892"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79889" name="Text Box 20"/>
          <p:cNvSpPr txBox="1">
            <a:spLocks noChangeArrowheads="1"/>
          </p:cNvSpPr>
          <p:nvPr/>
        </p:nvSpPr>
        <p:spPr bwMode="auto">
          <a:xfrm flipH="1">
            <a:off x="228600" y="1676400"/>
            <a:ext cx="15621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 </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p>
        </p:txBody>
      </p:sp>
      <p:sp>
        <p:nvSpPr>
          <p:cNvPr id="24"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Add 2 </a:t>
            </a:r>
            <a:r>
              <a:rPr lang="en-US" altLang="en-US" sz="3200" b="0" i="1" dirty="0">
                <a:effectLst/>
              </a:rPr>
              <a:t>n</a:t>
            </a:r>
            <a:r>
              <a:rPr lang="en-US" altLang="en-US" sz="3200" b="0" dirty="0">
                <a:effectLst/>
              </a:rPr>
              <a:t>-bit numbers</a:t>
            </a:r>
          </a:p>
        </p:txBody>
      </p:sp>
      <p:sp>
        <p:nvSpPr>
          <p:cNvPr id="25"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cs typeface="Times New Roman" pitchFamily="18" charset="0"/>
              </a:rPr>
              <a:t>And/Or/Not Circuits </a:t>
            </a:r>
            <a:r>
              <a:rPr lang="en-US" sz="2400" b="0" dirty="0">
                <a:latin typeface="Times New Roman" pitchFamily="18" charset="0"/>
                <a:cs typeface="Times New Roman" pitchFamily="18" charset="0"/>
              </a:rPr>
              <a:t>(acyclic)</a:t>
            </a:r>
          </a:p>
        </p:txBody>
      </p:sp>
    </p:spTree>
    <p:extLst>
      <p:ext uri="{BB962C8B-B14F-4D97-AF65-F5344CB8AC3E}">
        <p14:creationId xmlns:p14="http://schemas.microsoft.com/office/powerpoint/2010/main" val="2364287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Add 2 </a:t>
            </a:r>
            <a:r>
              <a:rPr lang="en-US" altLang="en-US" sz="3200" b="0" i="1" dirty="0">
                <a:effectLst/>
              </a:rPr>
              <a:t>n</a:t>
            </a:r>
            <a:r>
              <a:rPr lang="en-US" altLang="en-US" sz="3200" b="0" dirty="0">
                <a:effectLst/>
              </a:rPr>
              <a:t>-bit numbers</a:t>
            </a:r>
          </a:p>
        </p:txBody>
      </p:sp>
      <p:grpSp>
        <p:nvGrpSpPr>
          <p:cNvPr id="2" name="Group 159"/>
          <p:cNvGrpSpPr>
            <a:grpSpLocks/>
          </p:cNvGrpSpPr>
          <p:nvPr/>
        </p:nvGrpSpPr>
        <p:grpSpPr bwMode="auto">
          <a:xfrm>
            <a:off x="6061075" y="1676400"/>
            <a:ext cx="1689100" cy="1624013"/>
            <a:chOff x="3818" y="1257"/>
            <a:chExt cx="1064" cy="1023"/>
          </a:xfrm>
        </p:grpSpPr>
        <p:sp>
          <p:nvSpPr>
            <p:cNvPr id="83025" name="Text Box 34"/>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3026" name="Text Box 36"/>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27" name="Group 96"/>
            <p:cNvGrpSpPr>
              <a:grpSpLocks/>
            </p:cNvGrpSpPr>
            <p:nvPr/>
          </p:nvGrpSpPr>
          <p:grpSpPr bwMode="auto">
            <a:xfrm>
              <a:off x="4040" y="1576"/>
              <a:ext cx="744" cy="456"/>
              <a:chOff x="4040" y="1576"/>
              <a:chExt cx="744" cy="456"/>
            </a:xfrm>
          </p:grpSpPr>
          <p:sp>
            <p:nvSpPr>
              <p:cNvPr id="83029" name="AutoShape 39"/>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30" name="Rectangle 40"/>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31" name="Line 41"/>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2" name="Freeform 42"/>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33" name="Line 43"/>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4" name="Line 44"/>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5" name="Line 45"/>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28" name="Text Box 158"/>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4" name="Group 163"/>
          <p:cNvGrpSpPr>
            <a:grpSpLocks/>
          </p:cNvGrpSpPr>
          <p:nvPr/>
        </p:nvGrpSpPr>
        <p:grpSpPr bwMode="auto">
          <a:xfrm>
            <a:off x="6989763" y="914400"/>
            <a:ext cx="1592262" cy="1662113"/>
            <a:chOff x="4403" y="576"/>
            <a:chExt cx="1003" cy="1047"/>
          </a:xfrm>
        </p:grpSpPr>
        <p:sp>
          <p:nvSpPr>
            <p:cNvPr id="83015" name="Text Box 29"/>
            <p:cNvSpPr txBox="1">
              <a:spLocks noChangeArrowheads="1"/>
            </p:cNvSpPr>
            <p:nvPr/>
          </p:nvSpPr>
          <p:spPr bwMode="auto">
            <a:xfrm>
              <a:off x="4403" y="576"/>
              <a:ext cx="10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0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0 </a:t>
              </a:r>
              <a:r>
                <a:rPr lang="en-US" altLang="en-US" sz="2800" i="1">
                  <a:solidFill>
                    <a:schemeClr val="accent2"/>
                  </a:solidFill>
                  <a:latin typeface="Times New Roman" pitchFamily="18" charset="0"/>
                </a:rPr>
                <a:t>c</a:t>
              </a:r>
              <a:r>
                <a:rPr lang="en-US" altLang="en-US" sz="2800" i="1" baseline="-25000">
                  <a:solidFill>
                    <a:schemeClr val="accent2"/>
                  </a:solidFill>
                  <a:latin typeface="Times New Roman" pitchFamily="18" charset="0"/>
                </a:rPr>
                <a:t>0</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16" name="Group 95"/>
            <p:cNvGrpSpPr>
              <a:grpSpLocks/>
            </p:cNvGrpSpPr>
            <p:nvPr/>
          </p:nvGrpSpPr>
          <p:grpSpPr bwMode="auto">
            <a:xfrm>
              <a:off x="4648" y="895"/>
              <a:ext cx="472" cy="480"/>
              <a:chOff x="4648" y="1096"/>
              <a:chExt cx="472" cy="480"/>
            </a:xfrm>
          </p:grpSpPr>
          <p:sp>
            <p:nvSpPr>
              <p:cNvPr id="83018" name="AutoShape 26"/>
              <p:cNvSpPr>
                <a:spLocks noChangeArrowheads="1"/>
              </p:cNvSpPr>
              <p:nvPr/>
            </p:nvSpPr>
            <p:spPr bwMode="auto">
              <a:xfrm rot="5400000" flipV="1">
                <a:off x="4716" y="1144"/>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19" name="Rectangle 27"/>
              <p:cNvSpPr>
                <a:spLocks noChangeArrowheads="1"/>
              </p:cNvSpPr>
              <p:nvPr/>
            </p:nvSpPr>
            <p:spPr bwMode="auto">
              <a:xfrm>
                <a:off x="4648" y="1189"/>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20" name="Line 28"/>
              <p:cNvSpPr>
                <a:spLocks noChangeShapeType="1"/>
              </p:cNvSpPr>
              <p:nvPr/>
            </p:nvSpPr>
            <p:spPr bwMode="auto">
              <a:xfrm flipH="1" flipV="1">
                <a:off x="4720" y="1096"/>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1" name="Line 30"/>
              <p:cNvSpPr>
                <a:spLocks noChangeShapeType="1"/>
              </p:cNvSpPr>
              <p:nvPr/>
            </p:nvSpPr>
            <p:spPr bwMode="auto">
              <a:xfrm flipH="1" flipV="1">
                <a:off x="5056" y="1100"/>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2" name="Line 31"/>
              <p:cNvSpPr>
                <a:spLocks noChangeShapeType="1"/>
              </p:cNvSpPr>
              <p:nvPr/>
            </p:nvSpPr>
            <p:spPr bwMode="auto">
              <a:xfrm flipH="1" flipV="1">
                <a:off x="4784" y="150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3" name="Line 32"/>
              <p:cNvSpPr>
                <a:spLocks noChangeShapeType="1"/>
              </p:cNvSpPr>
              <p:nvPr/>
            </p:nvSpPr>
            <p:spPr bwMode="auto">
              <a:xfrm flipH="1" flipV="1">
                <a:off x="4992" y="150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4" name="Line 33"/>
              <p:cNvSpPr>
                <a:spLocks noChangeShapeType="1"/>
              </p:cNvSpPr>
              <p:nvPr/>
            </p:nvSpPr>
            <p:spPr bwMode="auto">
              <a:xfrm flipH="1" flipV="1">
                <a:off x="4880" y="1100"/>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17" name="Text Box 161"/>
            <p:cNvSpPr txBox="1">
              <a:spLocks noChangeArrowheads="1"/>
            </p:cNvSpPr>
            <p:nvPr/>
          </p:nvSpPr>
          <p:spPr bwMode="auto">
            <a:xfrm>
              <a:off x="4776" y="1296"/>
              <a:ext cx="5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0</a:t>
              </a:r>
            </a:p>
          </p:txBody>
        </p:sp>
      </p:grpSp>
      <p:grpSp>
        <p:nvGrpSpPr>
          <p:cNvPr id="6" name="Group 164"/>
          <p:cNvGrpSpPr>
            <a:grpSpLocks/>
          </p:cNvGrpSpPr>
          <p:nvPr/>
        </p:nvGrpSpPr>
        <p:grpSpPr bwMode="auto">
          <a:xfrm>
            <a:off x="5095875" y="2405063"/>
            <a:ext cx="1689100" cy="1624012"/>
            <a:chOff x="3818" y="1257"/>
            <a:chExt cx="1064" cy="1023"/>
          </a:xfrm>
        </p:grpSpPr>
        <p:sp>
          <p:nvSpPr>
            <p:cNvPr id="83004" name="Text Box 165"/>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3005" name="Text Box 166"/>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06" name="Group 167"/>
            <p:cNvGrpSpPr>
              <a:grpSpLocks/>
            </p:cNvGrpSpPr>
            <p:nvPr/>
          </p:nvGrpSpPr>
          <p:grpSpPr bwMode="auto">
            <a:xfrm>
              <a:off x="4040" y="1576"/>
              <a:ext cx="744" cy="456"/>
              <a:chOff x="4040" y="1576"/>
              <a:chExt cx="744" cy="456"/>
            </a:xfrm>
          </p:grpSpPr>
          <p:sp>
            <p:nvSpPr>
              <p:cNvPr id="83008" name="AutoShape 168"/>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09" name="Rectangle 169"/>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10" name="Line 170"/>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1" name="Freeform 171"/>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12" name="Line 172"/>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3" name="Line 173"/>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4" name="Line 174"/>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07" name="Text Box 175"/>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8" name="Group 176"/>
          <p:cNvGrpSpPr>
            <a:grpSpLocks/>
          </p:cNvGrpSpPr>
          <p:nvPr/>
        </p:nvGrpSpPr>
        <p:grpSpPr bwMode="auto">
          <a:xfrm>
            <a:off x="4130675" y="3133725"/>
            <a:ext cx="1689100" cy="1624013"/>
            <a:chOff x="3818" y="1257"/>
            <a:chExt cx="1064" cy="1023"/>
          </a:xfrm>
        </p:grpSpPr>
        <p:sp>
          <p:nvSpPr>
            <p:cNvPr id="82993" name="Text Box 177"/>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94" name="Text Box 178"/>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95" name="Group 179"/>
            <p:cNvGrpSpPr>
              <a:grpSpLocks/>
            </p:cNvGrpSpPr>
            <p:nvPr/>
          </p:nvGrpSpPr>
          <p:grpSpPr bwMode="auto">
            <a:xfrm>
              <a:off x="4040" y="1576"/>
              <a:ext cx="744" cy="456"/>
              <a:chOff x="4040" y="1576"/>
              <a:chExt cx="744" cy="456"/>
            </a:xfrm>
          </p:grpSpPr>
          <p:sp>
            <p:nvSpPr>
              <p:cNvPr id="82997" name="AutoShape 180"/>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98" name="Rectangle 181"/>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99" name="Line 182"/>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0" name="Freeform 183"/>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01" name="Line 184"/>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2" name="Line 185"/>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3" name="Line 186"/>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96" name="Text Box 187"/>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0" name="Group 188"/>
          <p:cNvGrpSpPr>
            <a:grpSpLocks/>
          </p:cNvGrpSpPr>
          <p:nvPr/>
        </p:nvGrpSpPr>
        <p:grpSpPr bwMode="auto">
          <a:xfrm>
            <a:off x="3165475" y="3862388"/>
            <a:ext cx="1689100" cy="1624012"/>
            <a:chOff x="3818" y="1257"/>
            <a:chExt cx="1064" cy="1023"/>
          </a:xfrm>
        </p:grpSpPr>
        <p:sp>
          <p:nvSpPr>
            <p:cNvPr id="82982" name="Text Box 189"/>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4</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83" name="Text Box 190"/>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4 </a:t>
              </a:r>
              <a:r>
                <a:rPr lang="en-US" altLang="en-US" sz="2800" i="1" dirty="0">
                  <a:solidFill>
                    <a:schemeClr val="accent2"/>
                  </a:solidFill>
                  <a:latin typeface="Times New Roman" pitchFamily="18" charset="0"/>
                </a:rPr>
                <a:t>y</a:t>
              </a:r>
              <a:r>
                <a:rPr lang="en-US" altLang="en-US" sz="2800" i="1" baseline="-25000" dirty="0">
                  <a:solidFill>
                    <a:schemeClr val="accent2"/>
                  </a:solidFill>
                  <a:latin typeface="Times New Roman" pitchFamily="18" charset="0"/>
                </a:rPr>
                <a:t>4</a:t>
              </a:r>
              <a:r>
                <a:rPr lang="en-US" altLang="en-US" sz="2800" i="1" dirty="0">
                  <a:solidFill>
                    <a:schemeClr val="accent2"/>
                  </a:solidFill>
                  <a:latin typeface="Times New Roman" pitchFamily="18" charset="0"/>
                </a:rPr>
                <a:t> </a:t>
              </a:r>
              <a:endParaRPr lang="en-US" altLang="en-US" sz="2800" i="1" baseline="-25000" dirty="0">
                <a:solidFill>
                  <a:schemeClr val="accent2"/>
                </a:solidFill>
                <a:latin typeface="Times New Roman" pitchFamily="18" charset="0"/>
              </a:endParaRPr>
            </a:p>
          </p:txBody>
        </p:sp>
        <p:grpSp>
          <p:nvGrpSpPr>
            <p:cNvPr id="82984" name="Group 191"/>
            <p:cNvGrpSpPr>
              <a:grpSpLocks/>
            </p:cNvGrpSpPr>
            <p:nvPr/>
          </p:nvGrpSpPr>
          <p:grpSpPr bwMode="auto">
            <a:xfrm>
              <a:off x="4040" y="1576"/>
              <a:ext cx="744" cy="456"/>
              <a:chOff x="4040" y="1576"/>
              <a:chExt cx="744" cy="456"/>
            </a:xfrm>
          </p:grpSpPr>
          <p:sp>
            <p:nvSpPr>
              <p:cNvPr id="82986" name="AutoShape 192"/>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87" name="Rectangle 193"/>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88" name="Line 194"/>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9" name="Freeform 195"/>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90" name="Line 196"/>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91" name="Line 197"/>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92" name="Line 198"/>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85" name="Text Box 199"/>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4</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2" name="Group 200"/>
          <p:cNvGrpSpPr>
            <a:grpSpLocks/>
          </p:cNvGrpSpPr>
          <p:nvPr/>
        </p:nvGrpSpPr>
        <p:grpSpPr bwMode="auto">
          <a:xfrm>
            <a:off x="2200275" y="4591050"/>
            <a:ext cx="1689100" cy="1624013"/>
            <a:chOff x="3818" y="1257"/>
            <a:chExt cx="1064" cy="1023"/>
          </a:xfrm>
        </p:grpSpPr>
        <p:sp>
          <p:nvSpPr>
            <p:cNvPr id="82971" name="Text Box 201"/>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72" name="Text Box 202"/>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5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73" name="Group 203"/>
            <p:cNvGrpSpPr>
              <a:grpSpLocks/>
            </p:cNvGrpSpPr>
            <p:nvPr/>
          </p:nvGrpSpPr>
          <p:grpSpPr bwMode="auto">
            <a:xfrm>
              <a:off x="4040" y="1576"/>
              <a:ext cx="744" cy="456"/>
              <a:chOff x="4040" y="1576"/>
              <a:chExt cx="744" cy="456"/>
            </a:xfrm>
          </p:grpSpPr>
          <p:sp>
            <p:nvSpPr>
              <p:cNvPr id="82975" name="AutoShape 204"/>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76" name="Rectangle 205"/>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77" name="Line 206"/>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78" name="Freeform 207"/>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79" name="Line 208"/>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0" name="Line 209"/>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1" name="Line 210"/>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74" name="Text Box 211"/>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4" name="Group 212"/>
          <p:cNvGrpSpPr>
            <a:grpSpLocks/>
          </p:cNvGrpSpPr>
          <p:nvPr/>
        </p:nvGrpSpPr>
        <p:grpSpPr bwMode="auto">
          <a:xfrm>
            <a:off x="1235075" y="5319713"/>
            <a:ext cx="1689100" cy="1627187"/>
            <a:chOff x="3818" y="1257"/>
            <a:chExt cx="1064" cy="1025"/>
          </a:xfrm>
        </p:grpSpPr>
        <p:sp>
          <p:nvSpPr>
            <p:cNvPr id="82960" name="Text Box 213"/>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61" name="Text Box 214"/>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5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62" name="Group 215"/>
            <p:cNvGrpSpPr>
              <a:grpSpLocks/>
            </p:cNvGrpSpPr>
            <p:nvPr/>
          </p:nvGrpSpPr>
          <p:grpSpPr bwMode="auto">
            <a:xfrm>
              <a:off x="4040" y="1576"/>
              <a:ext cx="744" cy="456"/>
              <a:chOff x="4040" y="1576"/>
              <a:chExt cx="744" cy="456"/>
            </a:xfrm>
          </p:grpSpPr>
          <p:sp>
            <p:nvSpPr>
              <p:cNvPr id="82964" name="AutoShape 216"/>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65" name="Rectangle 217"/>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66" name="Line 218"/>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67" name="Freeform 219"/>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68" name="Line 220"/>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69" name="Line 221"/>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70" name="Line 222"/>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63" name="Text Box 223"/>
            <p:cNvSpPr txBox="1">
              <a:spLocks noChangeArrowheads="1"/>
            </p:cNvSpPr>
            <p:nvPr/>
          </p:nvSpPr>
          <p:spPr bwMode="auto">
            <a:xfrm>
              <a:off x="4137" y="1952"/>
              <a:ext cx="56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6</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sp>
        <p:nvSpPr>
          <p:cNvPr id="289003" name="Text Box 235"/>
          <p:cNvSpPr txBox="1">
            <a:spLocks noChangeArrowheads="1"/>
          </p:cNvSpPr>
          <p:nvPr/>
        </p:nvSpPr>
        <p:spPr bwMode="auto">
          <a:xfrm>
            <a:off x="1343025" y="6411913"/>
            <a:ext cx="9032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7</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289007" name="Rectangle 239"/>
          <p:cNvSpPr>
            <a:spLocks noChangeArrowheads="1"/>
          </p:cNvSpPr>
          <p:nvPr/>
        </p:nvSpPr>
        <p:spPr bwMode="auto">
          <a:xfrm>
            <a:off x="4918416" y="5607050"/>
            <a:ext cx="44284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With more care</a:t>
            </a:r>
            <a:br>
              <a:rPr lang="en-US" altLang="en-US" sz="2800" dirty="0">
                <a:latin typeface="Times New Roman" pitchFamily="18" charset="0"/>
              </a:rPr>
            </a:br>
            <a:r>
              <a:rPr lang="en-US" altLang="en-US" sz="2800" dirty="0">
                <a:latin typeface="Times New Roman" pitchFamily="18" charset="0"/>
              </a:rPr>
              <a:t>can be done in </a:t>
            </a:r>
            <a:r>
              <a:rPr lang="en-US" altLang="en-US" sz="2800" i="1" dirty="0">
                <a:solidFill>
                  <a:schemeClr val="accent6"/>
                </a:solidFill>
                <a:latin typeface="Times New Roman" pitchFamily="18" charset="0"/>
              </a:rPr>
              <a:t>log n</a:t>
            </a:r>
            <a:r>
              <a:rPr lang="en-US" altLang="en-US" sz="2800" dirty="0">
                <a:latin typeface="Times New Roman" pitchFamily="18" charset="0"/>
              </a:rPr>
              <a:t> depth.</a:t>
            </a:r>
          </a:p>
        </p:txBody>
      </p:sp>
      <p:sp>
        <p:nvSpPr>
          <p:cNvPr id="289008" name="Rectangle 240"/>
          <p:cNvSpPr>
            <a:spLocks noChangeArrowheads="1"/>
          </p:cNvSpPr>
          <p:nvPr/>
        </p:nvSpPr>
        <p:spPr bwMode="auto">
          <a:xfrm>
            <a:off x="5270500" y="5115580"/>
            <a:ext cx="417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dirty="0">
                <a:solidFill>
                  <a:schemeClr val="accent2"/>
                </a:solidFill>
                <a:latin typeface="Times New Roman" pitchFamily="18" charset="0"/>
              </a:rPr>
              <a:t>n</a:t>
            </a:r>
            <a:r>
              <a:rPr lang="en-US" altLang="en-US" sz="2800" dirty="0">
                <a:latin typeface="Times New Roman" pitchFamily="18" charset="0"/>
              </a:rPr>
              <a:t> size and </a:t>
            </a:r>
            <a:r>
              <a:rPr lang="en-US" altLang="en-US" sz="2800" i="1" dirty="0">
                <a:solidFill>
                  <a:schemeClr val="accent2"/>
                </a:solidFill>
                <a:latin typeface="Times New Roman" pitchFamily="18" charset="0"/>
              </a:rPr>
              <a:t>n </a:t>
            </a:r>
            <a:r>
              <a:rPr lang="en-US" altLang="en-US" sz="2800" dirty="0">
                <a:latin typeface="Times New Roman" pitchFamily="18" charset="0"/>
              </a:rPr>
              <a:t>and depth.</a:t>
            </a:r>
          </a:p>
        </p:txBody>
      </p:sp>
      <p:grpSp>
        <p:nvGrpSpPr>
          <p:cNvPr id="113" name="Group 112"/>
          <p:cNvGrpSpPr/>
          <p:nvPr/>
        </p:nvGrpSpPr>
        <p:grpSpPr>
          <a:xfrm>
            <a:off x="0" y="1228725"/>
            <a:ext cx="4192588" cy="2886075"/>
            <a:chOff x="0" y="1612900"/>
            <a:chExt cx="4192588" cy="2886075"/>
          </a:xfrm>
        </p:grpSpPr>
        <p:grpSp>
          <p:nvGrpSpPr>
            <p:cNvPr id="114" name="Group 48"/>
            <p:cNvGrpSpPr>
              <a:grpSpLocks/>
            </p:cNvGrpSpPr>
            <p:nvPr/>
          </p:nvGrpSpPr>
          <p:grpSpPr bwMode="auto">
            <a:xfrm>
              <a:off x="0" y="1612900"/>
              <a:ext cx="4192588" cy="2886075"/>
              <a:chOff x="0" y="1016"/>
              <a:chExt cx="2641" cy="1818"/>
            </a:xfrm>
          </p:grpSpPr>
          <p:sp>
            <p:nvSpPr>
              <p:cNvPr id="116" name="Text Box 30"/>
              <p:cNvSpPr txBox="1">
                <a:spLocks noChangeArrowheads="1"/>
              </p:cNvSpPr>
              <p:nvPr/>
            </p:nvSpPr>
            <p:spPr bwMode="auto">
              <a:xfrm flipH="1">
                <a:off x="2164" y="1027"/>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7" name="Text Box 31"/>
              <p:cNvSpPr txBox="1">
                <a:spLocks noChangeArrowheads="1"/>
              </p:cNvSpPr>
              <p:nvPr/>
            </p:nvSpPr>
            <p:spPr bwMode="auto">
              <a:xfrm flipH="1">
                <a:off x="321" y="1026"/>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8" name="Text Box 32"/>
              <p:cNvSpPr txBox="1">
                <a:spLocks noChangeArrowheads="1"/>
              </p:cNvSpPr>
              <p:nvPr/>
            </p:nvSpPr>
            <p:spPr bwMode="auto">
              <a:xfrm flipH="1">
                <a:off x="503"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9" name="Text Box 33"/>
              <p:cNvSpPr txBox="1">
                <a:spLocks noChangeArrowheads="1"/>
              </p:cNvSpPr>
              <p:nvPr/>
            </p:nvSpPr>
            <p:spPr bwMode="auto">
              <a:xfrm flipH="1">
                <a:off x="1425" y="1026"/>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0" name="Text Box 34"/>
              <p:cNvSpPr txBox="1">
                <a:spLocks noChangeArrowheads="1"/>
              </p:cNvSpPr>
              <p:nvPr/>
            </p:nvSpPr>
            <p:spPr bwMode="auto">
              <a:xfrm flipH="1">
                <a:off x="1607"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1" name="Text Box 35"/>
              <p:cNvSpPr txBox="1">
                <a:spLocks noChangeArrowheads="1"/>
              </p:cNvSpPr>
              <p:nvPr/>
            </p:nvSpPr>
            <p:spPr bwMode="auto">
              <a:xfrm flipH="1">
                <a:off x="1791"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2" name="Text Box 36"/>
              <p:cNvSpPr txBox="1">
                <a:spLocks noChangeArrowheads="1"/>
              </p:cNvSpPr>
              <p:nvPr/>
            </p:nvSpPr>
            <p:spPr bwMode="auto">
              <a:xfrm flipH="1">
                <a:off x="1974"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3" name="Text Box 37"/>
              <p:cNvSpPr txBox="1">
                <a:spLocks noChangeArrowheads="1"/>
              </p:cNvSpPr>
              <p:nvPr/>
            </p:nvSpPr>
            <p:spPr bwMode="auto">
              <a:xfrm flipH="1">
                <a:off x="692"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4" name="Text Box 38"/>
              <p:cNvSpPr txBox="1">
                <a:spLocks noChangeArrowheads="1"/>
              </p:cNvSpPr>
              <p:nvPr/>
            </p:nvSpPr>
            <p:spPr bwMode="auto">
              <a:xfrm flipH="1">
                <a:off x="876"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5" name="Text Box 39"/>
              <p:cNvSpPr txBox="1">
                <a:spLocks noChangeArrowheads="1"/>
              </p:cNvSpPr>
              <p:nvPr/>
            </p:nvSpPr>
            <p:spPr bwMode="auto">
              <a:xfrm flipH="1">
                <a:off x="1059"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6" name="Line 40"/>
              <p:cNvSpPr>
                <a:spLocks noChangeShapeType="1"/>
              </p:cNvSpPr>
              <p:nvPr/>
            </p:nvSpPr>
            <p:spPr bwMode="auto">
              <a:xfrm flipH="1">
                <a:off x="315" y="1932"/>
                <a:ext cx="2190" cy="1"/>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127" name="Text Box 41"/>
              <p:cNvSpPr txBox="1">
                <a:spLocks noChangeArrowheads="1"/>
              </p:cNvSpPr>
              <p:nvPr/>
            </p:nvSpPr>
            <p:spPr bwMode="auto">
              <a:xfrm>
                <a:off x="0" y="1212"/>
                <a:ext cx="46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4400">
                    <a:latin typeface="Times New Roman" pitchFamily="18" charset="0"/>
                  </a:rPr>
                  <a:t>+</a:t>
                </a:r>
              </a:p>
            </p:txBody>
          </p:sp>
          <p:sp>
            <p:nvSpPr>
              <p:cNvPr id="128" name="Text Box 45"/>
              <p:cNvSpPr txBox="1">
                <a:spLocks noChangeArrowheads="1"/>
              </p:cNvSpPr>
              <p:nvPr/>
            </p:nvSpPr>
            <p:spPr bwMode="auto">
              <a:xfrm flipH="1">
                <a:off x="129" y="1016"/>
                <a:ext cx="476"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 </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p>
            </p:txBody>
          </p:sp>
          <p:sp>
            <p:nvSpPr>
              <p:cNvPr id="129" name="Text Box 46"/>
              <p:cNvSpPr txBox="1">
                <a:spLocks noChangeArrowheads="1"/>
              </p:cNvSpPr>
              <p:nvPr/>
            </p:nvSpPr>
            <p:spPr bwMode="auto">
              <a:xfrm flipH="1">
                <a:off x="1242" y="1025"/>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grpSp>
        <p:sp>
          <p:nvSpPr>
            <p:cNvPr id="115" name="Rectangle 47"/>
            <p:cNvSpPr>
              <a:spLocks noChangeArrowheads="1"/>
            </p:cNvSpPr>
            <p:nvPr/>
          </p:nvSpPr>
          <p:spPr bwMode="auto">
            <a:xfrm>
              <a:off x="1919288" y="1612900"/>
              <a:ext cx="292100" cy="2332038"/>
            </a:xfrm>
            <a:prstGeom prst="rect">
              <a:avLst/>
            </a:prstGeom>
            <a:noFill/>
            <a:ln w="25400" cap="sq"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130"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rPr>
              <a:t>And/Or/Not Circuits </a:t>
            </a:r>
            <a:r>
              <a:rPr lang="en-US" sz="2400" b="0" dirty="0">
                <a:latin typeface="Times New Roman" pitchFamily="18" charset="0"/>
              </a:rPr>
              <a:t>(acyclic)</a:t>
            </a:r>
          </a:p>
        </p:txBody>
      </p:sp>
    </p:spTree>
    <p:extLst>
      <p:ext uri="{BB962C8B-B14F-4D97-AF65-F5344CB8AC3E}">
        <p14:creationId xmlns:p14="http://schemas.microsoft.com/office/powerpoint/2010/main" val="4028022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9003"/>
                                        </p:tgtEl>
                                        <p:attrNameLst>
                                          <p:attrName>style.visibility</p:attrName>
                                        </p:attrNameLst>
                                      </p:cBhvr>
                                      <p:to>
                                        <p:strVal val="visible"/>
                                      </p:to>
                                    </p:set>
                                    <p:anim calcmode="lin" valueType="num">
                                      <p:cBhvr additive="base">
                                        <p:cTn id="49" dur="500" fill="hold"/>
                                        <p:tgtEl>
                                          <p:spTgt spid="289003"/>
                                        </p:tgtEl>
                                        <p:attrNameLst>
                                          <p:attrName>ppt_x</p:attrName>
                                        </p:attrNameLst>
                                      </p:cBhvr>
                                      <p:tavLst>
                                        <p:tav tm="0">
                                          <p:val>
                                            <p:strVal val="#ppt_x"/>
                                          </p:val>
                                        </p:tav>
                                        <p:tav tm="100000">
                                          <p:val>
                                            <p:strVal val="#ppt_x"/>
                                          </p:val>
                                        </p:tav>
                                      </p:tavLst>
                                    </p:anim>
                                    <p:anim calcmode="lin" valueType="num">
                                      <p:cBhvr additive="base">
                                        <p:cTn id="50" dur="500" fill="hold"/>
                                        <p:tgtEl>
                                          <p:spTgt spid="289003"/>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9008"/>
                                        </p:tgtEl>
                                        <p:attrNameLst>
                                          <p:attrName>style.visibility</p:attrName>
                                        </p:attrNameLst>
                                      </p:cBhvr>
                                      <p:to>
                                        <p:strVal val="visible"/>
                                      </p:to>
                                    </p:set>
                                    <p:anim calcmode="lin" valueType="num">
                                      <p:cBhvr additive="base">
                                        <p:cTn id="55" dur="500" fill="hold"/>
                                        <p:tgtEl>
                                          <p:spTgt spid="289008"/>
                                        </p:tgtEl>
                                        <p:attrNameLst>
                                          <p:attrName>ppt_x</p:attrName>
                                        </p:attrNameLst>
                                      </p:cBhvr>
                                      <p:tavLst>
                                        <p:tav tm="0">
                                          <p:val>
                                            <p:strVal val="#ppt_x"/>
                                          </p:val>
                                        </p:tav>
                                        <p:tav tm="100000">
                                          <p:val>
                                            <p:strVal val="#ppt_x"/>
                                          </p:val>
                                        </p:tav>
                                      </p:tavLst>
                                    </p:anim>
                                    <p:anim calcmode="lin" valueType="num">
                                      <p:cBhvr additive="base">
                                        <p:cTn id="56" dur="500" fill="hold"/>
                                        <p:tgtEl>
                                          <p:spTgt spid="289008"/>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89007"/>
                                        </p:tgtEl>
                                        <p:attrNameLst>
                                          <p:attrName>style.visibility</p:attrName>
                                        </p:attrNameLst>
                                      </p:cBhvr>
                                      <p:to>
                                        <p:strVal val="visible"/>
                                      </p:to>
                                    </p:set>
                                    <p:anim calcmode="lin" valueType="num">
                                      <p:cBhvr additive="base">
                                        <p:cTn id="61" dur="500" fill="hold"/>
                                        <p:tgtEl>
                                          <p:spTgt spid="289007"/>
                                        </p:tgtEl>
                                        <p:attrNameLst>
                                          <p:attrName>ppt_x</p:attrName>
                                        </p:attrNameLst>
                                      </p:cBhvr>
                                      <p:tavLst>
                                        <p:tav tm="0">
                                          <p:val>
                                            <p:strVal val="#ppt_x"/>
                                          </p:val>
                                        </p:tav>
                                        <p:tav tm="100000">
                                          <p:val>
                                            <p:strVal val="#ppt_x"/>
                                          </p:val>
                                        </p:tav>
                                      </p:tavLst>
                                    </p:anim>
                                    <p:anim calcmode="lin" valueType="num">
                                      <p:cBhvr additive="base">
                                        <p:cTn id="62" dur="500" fill="hold"/>
                                        <p:tgtEl>
                                          <p:spTgt spid="2890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003" grpId="0"/>
      <p:bldP spid="289007" grpId="0"/>
      <p:bldP spid="28900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2057400" y="-115888"/>
            <a:ext cx="7223125" cy="7023101"/>
            <a:chOff x="2057400" y="-115956"/>
            <a:chExt cx="7222340" cy="7023652"/>
          </a:xfrm>
        </p:grpSpPr>
        <p:sp>
          <p:nvSpPr>
            <p:cNvPr id="56324"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56325"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6326" name="Rectangle 87"/>
            <p:cNvSpPr>
              <a:spLocks noChangeArrowheads="1"/>
            </p:cNvSpPr>
            <p:nvPr/>
          </p:nvSpPr>
          <p:spPr bwMode="auto">
            <a:xfrm>
              <a:off x="6520010" y="-115956"/>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sp>
          <p:nvSpPr>
            <p:cNvPr id="56327" name="Rectangle 10"/>
            <p:cNvSpPr>
              <a:spLocks noChangeArrowheads="1"/>
            </p:cNvSpPr>
            <p:nvPr/>
          </p:nvSpPr>
          <p:spPr bwMode="auto">
            <a:xfrm>
              <a:off x="5689093" y="2968728"/>
              <a:ext cx="3302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r>
                <a:rPr lang="en-US" altLang="en-US" sz="2800">
                  <a:latin typeface="Times New Roman" pitchFamily="18" charset="0"/>
                </a:rPr>
                <a:t>r bits to be addressed </a:t>
              </a:r>
              <a:endParaRPr lang="en-CA" altLang="en-US" sz="2800">
                <a:latin typeface="Times New Roman" pitchFamily="18" charset="0"/>
              </a:endParaRPr>
            </a:p>
          </p:txBody>
        </p:sp>
        <p:sp>
          <p:nvSpPr>
            <p:cNvPr id="56328"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29"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0"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1"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2"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3"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4"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5"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6"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7"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8"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9"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0"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1"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2"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3"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4"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5"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6"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7"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8"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9"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0"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1"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2"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3"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4"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5"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6"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7"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8"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9"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0"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1"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2"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3"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4"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5"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6"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7"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8"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9"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0"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1"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2"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3"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4"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5"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6"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7"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8"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9"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0"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1"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2"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3" name="Rectangle 122"/>
            <p:cNvSpPr>
              <a:spLocks noChangeArrowheads="1"/>
            </p:cNvSpPr>
            <p:nvPr/>
          </p:nvSpPr>
          <p:spPr bwMode="auto">
            <a:xfrm>
              <a:off x="5257800" y="835128"/>
              <a:ext cx="4844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1</a:t>
              </a:r>
              <a:endParaRPr lang="en-CA" altLang="en-US" sz="2800">
                <a:latin typeface="Times New Roman" pitchFamily="18" charset="0"/>
              </a:endParaRPr>
            </a:p>
          </p:txBody>
        </p:sp>
        <p:sp>
          <p:nvSpPr>
            <p:cNvPr id="56384" name="Rectangle 123"/>
            <p:cNvSpPr>
              <a:spLocks noChangeArrowheads="1"/>
            </p:cNvSpPr>
            <p:nvPr/>
          </p:nvSpPr>
          <p:spPr bwMode="auto">
            <a:xfrm>
              <a:off x="5354037" y="4876800"/>
              <a:ext cx="444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r</a:t>
              </a:r>
              <a:endParaRPr lang="en-CA" altLang="en-US" sz="2800">
                <a:latin typeface="Times New Roman" pitchFamily="18" charset="0"/>
              </a:endParaRPr>
            </a:p>
          </p:txBody>
        </p:sp>
        <p:sp>
          <p:nvSpPr>
            <p:cNvPr id="56385"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6"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7"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8"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9"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0"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1"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2"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3" name="Rectangle 135"/>
            <p:cNvSpPr>
              <a:spLocks noChangeArrowheads="1"/>
            </p:cNvSpPr>
            <p:nvPr/>
          </p:nvSpPr>
          <p:spPr bwMode="auto">
            <a:xfrm>
              <a:off x="4343400" y="357808"/>
              <a:ext cx="484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x</a:t>
              </a:r>
              <a:r>
                <a:rPr lang="en-US" altLang="en-US" sz="2800" baseline="-25000">
                  <a:latin typeface="Times New Roman" pitchFamily="18" charset="0"/>
                </a:rPr>
                <a:t>1</a:t>
              </a:r>
              <a:endParaRPr lang="en-CA" altLang="en-US" sz="2800">
                <a:latin typeface="Times New Roman" pitchFamily="18" charset="0"/>
              </a:endParaRPr>
            </a:p>
          </p:txBody>
        </p:sp>
        <p:sp>
          <p:nvSpPr>
            <p:cNvPr id="56394" name="Rectangle 136"/>
            <p:cNvSpPr>
              <a:spLocks noChangeArrowheads="1"/>
            </p:cNvSpPr>
            <p:nvPr/>
          </p:nvSpPr>
          <p:spPr bwMode="auto">
            <a:xfrm>
              <a:off x="4964474" y="381000"/>
              <a:ext cx="75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x</a:t>
              </a:r>
              <a:r>
                <a:rPr lang="en-US" altLang="en-US" sz="2800" baseline="-25000">
                  <a:latin typeface="Times New Roman" pitchFamily="18" charset="0"/>
                </a:rPr>
                <a:t>logr</a:t>
              </a:r>
              <a:endParaRPr lang="en-CA" altLang="en-US" sz="2800">
                <a:latin typeface="Times New Roman" pitchFamily="18" charset="0"/>
              </a:endParaRPr>
            </a:p>
          </p:txBody>
        </p:sp>
        <p:sp>
          <p:nvSpPr>
            <p:cNvPr id="56395" name="Rectangle 137"/>
            <p:cNvSpPr>
              <a:spLocks noChangeArrowheads="1"/>
            </p:cNvSpPr>
            <p:nvPr/>
          </p:nvSpPr>
          <p:spPr bwMode="auto">
            <a:xfrm>
              <a:off x="2057400" y="381000"/>
              <a:ext cx="2457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log r bits</a:t>
              </a:r>
              <a:br>
                <a:rPr lang="en-US" altLang="en-US" sz="2800">
                  <a:latin typeface="Times New Roman" pitchFamily="18" charset="0"/>
                </a:rPr>
              </a:br>
              <a:r>
                <a:rPr lang="en-US" altLang="en-US" sz="2800">
                  <a:latin typeface="Times New Roman" pitchFamily="18" charset="0"/>
                </a:rPr>
                <a:t>forms address x</a:t>
              </a:r>
              <a:endParaRPr lang="en-CA" altLang="en-US" sz="2800">
                <a:latin typeface="Times New Roman" pitchFamily="18" charset="0"/>
              </a:endParaRPr>
            </a:p>
          </p:txBody>
        </p:sp>
        <p:sp>
          <p:nvSpPr>
            <p:cNvPr id="56396" name="Rectangle 138"/>
            <p:cNvSpPr>
              <a:spLocks noChangeArrowheads="1"/>
            </p:cNvSpPr>
            <p:nvPr/>
          </p:nvSpPr>
          <p:spPr bwMode="auto">
            <a:xfrm>
              <a:off x="4704362" y="6308276"/>
              <a:ext cx="484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x</a:t>
              </a:r>
              <a:endParaRPr lang="en-CA" altLang="en-US" sz="2800">
                <a:latin typeface="Times New Roman" pitchFamily="18" charset="0"/>
              </a:endParaRPr>
            </a:p>
          </p:txBody>
        </p:sp>
        <p:sp>
          <p:nvSpPr>
            <p:cNvPr id="56397" name="Rectangle 139"/>
            <p:cNvSpPr>
              <a:spLocks noChangeArrowheads="1"/>
            </p:cNvSpPr>
            <p:nvPr/>
          </p:nvSpPr>
          <p:spPr bwMode="auto">
            <a:xfrm>
              <a:off x="5181600" y="6384476"/>
              <a:ext cx="27142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r>
                <a:rPr lang="en-US" altLang="en-US" sz="2800">
                  <a:latin typeface="Times New Roman" pitchFamily="18" charset="0"/>
                </a:rPr>
                <a:t>The addressed bit</a:t>
              </a:r>
              <a:endParaRPr lang="en-CA" altLang="en-US" sz="2800">
                <a:latin typeface="Times New Roman" pitchFamily="18" charset="0"/>
              </a:endParaRPr>
            </a:p>
          </p:txBody>
        </p:sp>
        <p:sp>
          <p:nvSpPr>
            <p:cNvPr id="56398"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sp>
        <p:nvSpPr>
          <p:cNvPr id="80"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rPr>
              <a:t>And/Or/Not Circuits </a:t>
            </a:r>
            <a:r>
              <a:rPr lang="en-US" sz="2400" b="0" dirty="0">
                <a:latin typeface="Times New Roman" pitchFamily="18" charset="0"/>
              </a:rPr>
              <a:t>(acyclic)</a:t>
            </a:r>
          </a:p>
        </p:txBody>
      </p:sp>
    </p:spTree>
    <p:extLst>
      <p:ext uri="{BB962C8B-B14F-4D97-AF65-F5344CB8AC3E}">
        <p14:creationId xmlns:p14="http://schemas.microsoft.com/office/powerpoint/2010/main" val="3697038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358775" y="377825"/>
            <a:ext cx="9518650" cy="2008188"/>
            <a:chOff x="-358776" y="377825"/>
            <a:chExt cx="9518651" cy="2008188"/>
          </a:xfrm>
        </p:grpSpPr>
        <p:grpSp>
          <p:nvGrpSpPr>
            <p:cNvPr id="57378" name="Group 6"/>
            <p:cNvGrpSpPr>
              <a:grpSpLocks/>
            </p:cNvGrpSpPr>
            <p:nvPr/>
          </p:nvGrpSpPr>
          <p:grpSpPr bwMode="auto">
            <a:xfrm>
              <a:off x="-358776" y="377825"/>
              <a:ext cx="9518651" cy="2008188"/>
              <a:chOff x="-358776" y="377825"/>
              <a:chExt cx="9518651" cy="2008188"/>
            </a:xfrm>
          </p:grpSpPr>
          <p:grpSp>
            <p:nvGrpSpPr>
              <p:cNvPr id="57380" name="Group 49"/>
              <p:cNvGrpSpPr>
                <a:grpSpLocks/>
              </p:cNvGrpSpPr>
              <p:nvPr/>
            </p:nvGrpSpPr>
            <p:grpSpPr bwMode="auto">
              <a:xfrm>
                <a:off x="-358776" y="379413"/>
                <a:ext cx="3260726" cy="2006600"/>
                <a:chOff x="-226" y="1314"/>
                <a:chExt cx="2054" cy="1264"/>
              </a:xfrm>
            </p:grpSpPr>
            <p:sp>
              <p:nvSpPr>
                <p:cNvPr id="57399" name="Text Box 5"/>
                <p:cNvSpPr txBox="1">
                  <a:spLocks noChangeArrowheads="1"/>
                </p:cNvSpPr>
                <p:nvPr/>
              </p:nvSpPr>
              <p:spPr bwMode="auto">
                <a:xfrm>
                  <a:off x="-226" y="1314"/>
                  <a:ext cx="2054"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400" name="AutoShape 9"/>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401" name="Line 42"/>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2" name="Line 43"/>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3" name="Line 44"/>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4" name="Line 45"/>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5" name="Line 46"/>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6" name="Line 47"/>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nvGrpSpPr>
              <p:cNvPr id="57381" name="Group 50"/>
              <p:cNvGrpSpPr>
                <a:grpSpLocks/>
              </p:cNvGrpSpPr>
              <p:nvPr/>
            </p:nvGrpSpPr>
            <p:grpSpPr bwMode="auto">
              <a:xfrm>
                <a:off x="2114550" y="377825"/>
                <a:ext cx="4021138" cy="2006600"/>
                <a:chOff x="-466" y="1314"/>
                <a:chExt cx="2533" cy="1264"/>
              </a:xfrm>
            </p:grpSpPr>
            <p:sp>
              <p:nvSpPr>
                <p:cNvPr id="57391" name="Text Box 51"/>
                <p:cNvSpPr txBox="1">
                  <a:spLocks noChangeArrowheads="1"/>
                </p:cNvSpPr>
                <p:nvPr/>
              </p:nvSpPr>
              <p:spPr bwMode="auto">
                <a:xfrm>
                  <a:off x="-466" y="1314"/>
                  <a:ext cx="253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4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392" name="AutoShape 52"/>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93" name="Line 53"/>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4" name="Line 54"/>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5" name="Line 55"/>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6" name="Line 56"/>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7" name="Line 57"/>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8" name="Line 58"/>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nvGrpSpPr>
              <p:cNvPr id="57382" name="Group 60"/>
              <p:cNvGrpSpPr>
                <a:grpSpLocks/>
              </p:cNvGrpSpPr>
              <p:nvPr/>
            </p:nvGrpSpPr>
            <p:grpSpPr bwMode="auto">
              <a:xfrm>
                <a:off x="5932488" y="377825"/>
                <a:ext cx="3227387" cy="2006599"/>
                <a:chOff x="-216" y="1314"/>
                <a:chExt cx="2033" cy="1264"/>
              </a:xfrm>
            </p:grpSpPr>
            <p:sp>
              <p:nvSpPr>
                <p:cNvPr id="57383" name="Text Box 61"/>
                <p:cNvSpPr txBox="1">
                  <a:spLocks noChangeArrowheads="1"/>
                </p:cNvSpPr>
                <p:nvPr/>
              </p:nvSpPr>
              <p:spPr bwMode="auto">
                <a:xfrm>
                  <a:off x="-216" y="1314"/>
                  <a:ext cx="203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384" name="AutoShape 62"/>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85" name="Line 63"/>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6" name="Line 64"/>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7" name="Line 65"/>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8" name="Line 66"/>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9" name="Line 67"/>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0" name="Line 68"/>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sp>
          <p:nvSpPr>
            <p:cNvPr id="57379" name="Rectangle 82"/>
            <p:cNvSpPr>
              <a:spLocks noChangeArrowheads="1"/>
            </p:cNvSpPr>
            <p:nvPr/>
          </p:nvSpPr>
          <p:spPr bwMode="auto">
            <a:xfrm>
              <a:off x="5089525" y="1365250"/>
              <a:ext cx="1006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a:latin typeface="Times New Roman" pitchFamily="18" charset="0"/>
                </a:rPr>
                <a:t>…</a:t>
              </a:r>
            </a:p>
          </p:txBody>
        </p:sp>
      </p:grpSp>
      <p:sp>
        <p:nvSpPr>
          <p:cNvPr id="44" name="Rectangle 34"/>
          <p:cNvSpPr>
            <a:spLocks noChangeArrowheads="1"/>
          </p:cNvSpPr>
          <p:nvPr/>
        </p:nvSpPr>
        <p:spPr bwMode="auto">
          <a:xfrm>
            <a:off x="2133600" y="5800725"/>
            <a:ext cx="5829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Multiplexor outputs addressed bit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x</a:t>
            </a:r>
            <a:r>
              <a:rPr lang="en-US" altLang="en-US" sz="2800">
                <a:latin typeface="Times New Roman" pitchFamily="18" charset="0"/>
              </a:rPr>
              <a:t>.</a:t>
            </a:r>
          </a:p>
        </p:txBody>
      </p:sp>
      <p:grpSp>
        <p:nvGrpSpPr>
          <p:cNvPr id="5" name="Group 46"/>
          <p:cNvGrpSpPr>
            <a:grpSpLocks/>
          </p:cNvGrpSpPr>
          <p:nvPr/>
        </p:nvGrpSpPr>
        <p:grpSpPr bwMode="auto">
          <a:xfrm>
            <a:off x="1474788" y="3538538"/>
            <a:ext cx="6275387" cy="2073275"/>
            <a:chOff x="720" y="2390"/>
            <a:chExt cx="3953" cy="1306"/>
          </a:xfrm>
        </p:grpSpPr>
        <p:sp>
          <p:nvSpPr>
            <p:cNvPr id="57370" name="AutoShape 43"/>
            <p:cNvSpPr>
              <a:spLocks noChangeArrowheads="1"/>
            </p:cNvSpPr>
            <p:nvPr/>
          </p:nvSpPr>
          <p:spPr bwMode="auto">
            <a:xfrm rot="5400000" flipV="1">
              <a:off x="2466" y="2941"/>
              <a:ext cx="639"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OR</a:t>
              </a:r>
            </a:p>
          </p:txBody>
        </p:sp>
        <p:grpSp>
          <p:nvGrpSpPr>
            <p:cNvPr id="57371" name="Group 45"/>
            <p:cNvGrpSpPr>
              <a:grpSpLocks/>
            </p:cNvGrpSpPr>
            <p:nvPr/>
          </p:nvGrpSpPr>
          <p:grpSpPr bwMode="auto">
            <a:xfrm>
              <a:off x="720" y="2390"/>
              <a:ext cx="3953" cy="1306"/>
              <a:chOff x="720" y="2390"/>
              <a:chExt cx="3953" cy="1306"/>
            </a:xfrm>
          </p:grpSpPr>
          <p:sp>
            <p:nvSpPr>
              <p:cNvPr id="57372" name="Line 10"/>
              <p:cNvSpPr>
                <a:spLocks noChangeShapeType="1"/>
              </p:cNvSpPr>
              <p:nvPr/>
            </p:nvSpPr>
            <p:spPr bwMode="auto">
              <a:xfrm flipH="1" flipV="1">
                <a:off x="720" y="2400"/>
                <a:ext cx="1968" cy="49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57373" name="AutoShape 39"/>
              <p:cNvCxnSpPr>
                <a:cxnSpLocks noChangeShapeType="1"/>
              </p:cNvCxnSpPr>
              <p:nvPr/>
            </p:nvCxnSpPr>
            <p:spPr bwMode="auto">
              <a:xfrm>
                <a:off x="2786" y="3550"/>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7374" name="Line 40"/>
              <p:cNvSpPr>
                <a:spLocks noChangeShapeType="1"/>
              </p:cNvSpPr>
              <p:nvPr/>
            </p:nvSpPr>
            <p:spPr bwMode="auto">
              <a:xfrm flipH="1" flipV="1">
                <a:off x="720" y="2400"/>
                <a:ext cx="1968" cy="49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75" name="Line 41"/>
              <p:cNvSpPr>
                <a:spLocks noChangeShapeType="1"/>
              </p:cNvSpPr>
              <p:nvPr/>
            </p:nvSpPr>
            <p:spPr bwMode="auto">
              <a:xfrm flipH="1" flipV="1">
                <a:off x="2518" y="2391"/>
                <a:ext cx="170" cy="507"/>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76" name="Line 42"/>
              <p:cNvSpPr>
                <a:spLocks noChangeShapeType="1"/>
              </p:cNvSpPr>
              <p:nvPr/>
            </p:nvSpPr>
            <p:spPr bwMode="auto">
              <a:xfrm flipV="1">
                <a:off x="2976" y="2390"/>
                <a:ext cx="1697" cy="50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57377" name="AutoShape 44"/>
              <p:cNvCxnSpPr>
                <a:cxnSpLocks noChangeShapeType="1"/>
                <a:stCxn id="57370" idx="3"/>
              </p:cNvCxnSpPr>
              <p:nvPr/>
            </p:nvCxnSpPr>
            <p:spPr bwMode="auto">
              <a:xfrm>
                <a:off x="2786" y="3550"/>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grpSp>
      <p:sp>
        <p:nvSpPr>
          <p:cNvPr id="57349" name="Rectangle 87"/>
          <p:cNvSpPr>
            <a:spLocks noChangeArrowheads="1"/>
          </p:cNvSpPr>
          <p:nvPr/>
        </p:nvSpPr>
        <p:spPr bwMode="auto">
          <a:xfrm>
            <a:off x="6519863" y="-115888"/>
            <a:ext cx="2760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sp>
        <p:nvSpPr>
          <p:cNvPr id="61" name="Rectangle 34"/>
          <p:cNvSpPr>
            <a:spLocks noChangeArrowheads="1"/>
          </p:cNvSpPr>
          <p:nvPr/>
        </p:nvSpPr>
        <p:spPr bwMode="auto">
          <a:xfrm>
            <a:off x="114300" y="3922713"/>
            <a:ext cx="3511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All r value that </a:t>
            </a:r>
            <a:br>
              <a:rPr lang="en-US" altLang="en-US" sz="2800">
                <a:latin typeface="Times New Roman" pitchFamily="18" charset="0"/>
              </a:rPr>
            </a:br>
            <a:r>
              <a:rPr lang="en-US" altLang="en-US" sz="2800">
                <a:latin typeface="Times New Roman" pitchFamily="18" charset="0"/>
              </a:rPr>
              <a:t>might get addressed.</a:t>
            </a:r>
          </a:p>
        </p:txBody>
      </p:sp>
      <p:grpSp>
        <p:nvGrpSpPr>
          <p:cNvPr id="4" name="Group 3"/>
          <p:cNvGrpSpPr>
            <a:grpSpLocks/>
          </p:cNvGrpSpPr>
          <p:nvPr/>
        </p:nvGrpSpPr>
        <p:grpSpPr bwMode="auto">
          <a:xfrm>
            <a:off x="1035050" y="1524000"/>
            <a:ext cx="7231063" cy="2030413"/>
            <a:chOff x="1035423" y="1524000"/>
            <a:chExt cx="7230215" cy="2029664"/>
          </a:xfrm>
        </p:grpSpPr>
        <p:grpSp>
          <p:nvGrpSpPr>
            <p:cNvPr id="57355" name="Group 2"/>
            <p:cNvGrpSpPr>
              <a:grpSpLocks/>
            </p:cNvGrpSpPr>
            <p:nvPr/>
          </p:nvGrpSpPr>
          <p:grpSpPr bwMode="auto">
            <a:xfrm>
              <a:off x="1035423" y="1550894"/>
              <a:ext cx="945777" cy="2002770"/>
              <a:chOff x="1993106" y="1807230"/>
              <a:chExt cx="945777" cy="2002770"/>
            </a:xfrm>
          </p:grpSpPr>
          <p:sp>
            <p:nvSpPr>
              <p:cNvPr id="57366"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67"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8"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9" name="Rectangle 1"/>
              <p:cNvSpPr>
                <a:spLocks noChangeArrowheads="1"/>
              </p:cNvSpPr>
              <p:nvPr/>
            </p:nvSpPr>
            <p:spPr bwMode="auto">
              <a:xfrm>
                <a:off x="2475294" y="1807230"/>
                <a:ext cx="463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1</a:t>
                </a:r>
                <a:endParaRPr lang="en-US" altLang="en-US" sz="2800" i="1">
                  <a:solidFill>
                    <a:schemeClr val="accent2"/>
                  </a:solidFill>
                  <a:latin typeface="Times New Roman" pitchFamily="18" charset="0"/>
                </a:endParaRPr>
              </a:p>
            </p:txBody>
          </p:sp>
        </p:grpSp>
        <p:grpSp>
          <p:nvGrpSpPr>
            <p:cNvPr id="57356" name="Group 61"/>
            <p:cNvGrpSpPr>
              <a:grpSpLocks/>
            </p:cNvGrpSpPr>
            <p:nvPr/>
          </p:nvGrpSpPr>
          <p:grpSpPr bwMode="auto">
            <a:xfrm>
              <a:off x="3913094" y="1524000"/>
              <a:ext cx="918526" cy="2002770"/>
              <a:chOff x="1993106" y="1807230"/>
              <a:chExt cx="918526" cy="2002770"/>
            </a:xfrm>
          </p:grpSpPr>
          <p:sp>
            <p:nvSpPr>
              <p:cNvPr id="57362"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63"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4"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5" name="Rectangle 65"/>
              <p:cNvSpPr>
                <a:spLocks noChangeArrowheads="1"/>
              </p:cNvSpPr>
              <p:nvPr/>
            </p:nvSpPr>
            <p:spPr bwMode="auto">
              <a:xfrm>
                <a:off x="2502545" y="1807230"/>
                <a:ext cx="409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i</a:t>
                </a:r>
                <a:endParaRPr lang="en-US" altLang="en-US" sz="2800" i="1">
                  <a:solidFill>
                    <a:schemeClr val="accent2"/>
                  </a:solidFill>
                  <a:latin typeface="Times New Roman" pitchFamily="18" charset="0"/>
                </a:endParaRPr>
              </a:p>
            </p:txBody>
          </p:sp>
        </p:grpSp>
        <p:grpSp>
          <p:nvGrpSpPr>
            <p:cNvPr id="57357" name="Group 66"/>
            <p:cNvGrpSpPr>
              <a:grpSpLocks/>
            </p:cNvGrpSpPr>
            <p:nvPr/>
          </p:nvGrpSpPr>
          <p:grpSpPr bwMode="auto">
            <a:xfrm>
              <a:off x="7333486" y="1524000"/>
              <a:ext cx="932152" cy="2002770"/>
              <a:chOff x="1993106" y="1807230"/>
              <a:chExt cx="932152" cy="2002770"/>
            </a:xfrm>
          </p:grpSpPr>
          <p:sp>
            <p:nvSpPr>
              <p:cNvPr id="57358"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59"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0"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1" name="Rectangle 70"/>
              <p:cNvSpPr>
                <a:spLocks noChangeArrowheads="1"/>
              </p:cNvSpPr>
              <p:nvPr/>
            </p:nvSpPr>
            <p:spPr bwMode="auto">
              <a:xfrm>
                <a:off x="2488920" y="1807230"/>
                <a:ext cx="436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r</a:t>
                </a:r>
                <a:endParaRPr lang="en-US" altLang="en-US" sz="2800" i="1">
                  <a:solidFill>
                    <a:schemeClr val="accent2"/>
                  </a:solidFill>
                  <a:latin typeface="Times New Roman" pitchFamily="18" charset="0"/>
                </a:endParaRPr>
              </a:p>
            </p:txBody>
          </p:sp>
        </p:grpSp>
      </p:grpSp>
      <p:sp>
        <p:nvSpPr>
          <p:cNvPr id="75" name="Rectangle 34"/>
          <p:cNvSpPr>
            <a:spLocks noChangeArrowheads="1"/>
          </p:cNvSpPr>
          <p:nvPr/>
        </p:nvSpPr>
        <p:spPr bwMode="auto">
          <a:xfrm>
            <a:off x="109538" y="4837113"/>
            <a:ext cx="3660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Get the bit addressed.</a:t>
            </a:r>
          </a:p>
        </p:txBody>
      </p:sp>
      <p:sp>
        <p:nvSpPr>
          <p:cNvPr id="76" name="Rectangle 34"/>
          <p:cNvSpPr>
            <a:spLocks noChangeArrowheads="1"/>
          </p:cNvSpPr>
          <p:nvPr/>
        </p:nvSpPr>
        <p:spPr bwMode="auto">
          <a:xfrm>
            <a:off x="2133600" y="6181725"/>
            <a:ext cx="590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Circuit Size ≈ 2</a:t>
            </a:r>
            <a:r>
              <a:rPr lang="en-US" altLang="en-US" sz="2800" baseline="30000">
                <a:latin typeface="Times New Roman" pitchFamily="18" charset="0"/>
              </a:rPr>
              <a:t>logr</a:t>
            </a:r>
            <a:r>
              <a:rPr lang="en-US" altLang="en-US" sz="2800">
                <a:latin typeface="Times New Roman" pitchFamily="18" charset="0"/>
              </a:rPr>
              <a:t> = r = size of table.</a:t>
            </a:r>
          </a:p>
        </p:txBody>
      </p:sp>
      <p:sp>
        <p:nvSpPr>
          <p:cNvPr id="64"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rPr>
              <a:t>And/Or/Not Circuits </a:t>
            </a:r>
            <a:r>
              <a:rPr lang="en-US" sz="2400" b="0" dirty="0">
                <a:latin typeface="Times New Roman" pitchFamily="18" charset="0"/>
              </a:rPr>
              <a:t>(acyclic)</a:t>
            </a:r>
          </a:p>
        </p:txBody>
      </p:sp>
    </p:spTree>
    <p:extLst>
      <p:ext uri="{BB962C8B-B14F-4D97-AF65-F5344CB8AC3E}">
        <p14:creationId xmlns:p14="http://schemas.microsoft.com/office/powerpoint/2010/main" val="21685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additive="base">
                                        <p:cTn id="21" dur="500" fill="hold"/>
                                        <p:tgtEl>
                                          <p:spTgt spid="75"/>
                                        </p:tgtEl>
                                        <p:attrNameLst>
                                          <p:attrName>ppt_x</p:attrName>
                                        </p:attrNameLst>
                                      </p:cBhvr>
                                      <p:tavLst>
                                        <p:tav tm="0">
                                          <p:val>
                                            <p:strVal val="#ppt_x"/>
                                          </p:val>
                                        </p:tav>
                                        <p:tav tm="100000">
                                          <p:val>
                                            <p:strVal val="#ppt_x"/>
                                          </p:val>
                                        </p:tav>
                                      </p:tavLst>
                                    </p:anim>
                                    <p:anim calcmode="lin" valueType="num">
                                      <p:cBhvr additive="base">
                                        <p:cTn id="2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1" grpId="0"/>
      <p:bldP spid="75" grpId="0"/>
      <p:bldP spid="7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48" name="Rectangle 80"/>
          <p:cNvSpPr>
            <a:spLocks noChangeArrowheads="1"/>
          </p:cNvSpPr>
          <p:nvPr/>
        </p:nvSpPr>
        <p:spPr bwMode="auto">
          <a:xfrm>
            <a:off x="4597400" y="914400"/>
            <a:ext cx="5080000" cy="1815882"/>
          </a:xfrm>
          <a:prstGeom prst="rect">
            <a:avLst/>
          </a:prstGeom>
          <a:noFill/>
          <a:ln w="38100" cap="sq">
            <a:noFill/>
            <a:miter lim="800000"/>
            <a:headEnd/>
            <a:tailEnd/>
          </a:ln>
          <a:effectLst/>
        </p:spPr>
        <p:txBody>
          <a:bodyPr wrap="square" lIns="274320" rIns="274320">
            <a:spAutoFit/>
          </a:bodyPr>
          <a:lstStyle/>
          <a:p>
            <a:pPr eaLnBrk="0" hangingPunct="0">
              <a:buFontTx/>
              <a:buChar char="•"/>
              <a:defRPr/>
            </a:pPr>
            <a:r>
              <a:rPr lang="en-US" dirty="0">
                <a:cs typeface="+mn-cs"/>
              </a:rPr>
              <a:t> If a </a:t>
            </a:r>
            <a:r>
              <a:rPr lang="en-US" dirty="0">
                <a:solidFill>
                  <a:schemeClr val="accent2"/>
                </a:solidFill>
                <a:cs typeface="+mn-cs"/>
              </a:rPr>
              <a:t>TM</a:t>
            </a:r>
            <a:r>
              <a:rPr lang="en-US" dirty="0">
                <a:cs typeface="+mn-cs"/>
              </a:rPr>
              <a:t> can compute</a:t>
            </a:r>
            <a:br>
              <a:rPr lang="en-US" dirty="0">
                <a:cs typeface="+mn-cs"/>
              </a:rPr>
            </a:br>
            <a:r>
              <a:rPr lang="en-US" dirty="0">
                <a:cs typeface="+mn-cs"/>
              </a:rPr>
              <a:t>   something in time </a:t>
            </a:r>
            <a:r>
              <a:rPr lang="en-US" i="1" dirty="0">
                <a:solidFill>
                  <a:schemeClr val="accent2"/>
                </a:solidFill>
                <a:cs typeface="+mn-cs"/>
              </a:rPr>
              <a:t>T(n)</a:t>
            </a:r>
            <a:r>
              <a:rPr lang="en-US" dirty="0">
                <a:cs typeface="+mn-cs"/>
              </a:rPr>
              <a:t>, </a:t>
            </a:r>
          </a:p>
          <a:p>
            <a:pPr eaLnBrk="0" hangingPunct="0">
              <a:buFontTx/>
              <a:buChar char="•"/>
              <a:defRPr/>
            </a:pPr>
            <a:r>
              <a:rPr lang="en-US" dirty="0">
                <a:cs typeface="+mn-cs"/>
              </a:rPr>
              <a:t> a </a:t>
            </a:r>
            <a:r>
              <a:rPr lang="en-US" dirty="0">
                <a:effectLst>
                  <a:outerShdw blurRad="38100" dist="38100" dir="2700000" algn="tl">
                    <a:srgbClr val="000000"/>
                  </a:outerShdw>
                </a:effectLst>
                <a:cs typeface="+mn-cs"/>
              </a:rPr>
              <a:t>circuit can </a:t>
            </a:r>
            <a:r>
              <a:rPr lang="en-US" altLang="en-US" i="1" dirty="0">
                <a:solidFill>
                  <a:schemeClr val="accent2"/>
                </a:solidFill>
              </a:rPr>
              <a:t>T</a:t>
            </a:r>
            <a:r>
              <a:rPr lang="en-US" altLang="en-US" i="1" baseline="30000" dirty="0">
                <a:solidFill>
                  <a:schemeClr val="accent2"/>
                </a:solidFill>
              </a:rPr>
              <a:t>2</a:t>
            </a:r>
            <a:r>
              <a:rPr lang="en-US" altLang="en-US" i="1" dirty="0">
                <a:solidFill>
                  <a:schemeClr val="accent2"/>
                </a:solidFill>
              </a:rPr>
              <a:t>(n)</a:t>
            </a:r>
            <a:r>
              <a:rPr lang="en-US" altLang="en-US" dirty="0"/>
              <a:t> </a:t>
            </a:r>
            <a:r>
              <a:rPr lang="en-US" dirty="0">
                <a:effectLst>
                  <a:outerShdw blurRad="38100" dist="38100" dir="2700000" algn="tl">
                    <a:srgbClr val="000000"/>
                  </a:outerShdw>
                </a:effectLst>
                <a:cs typeface="+mn-cs"/>
              </a:rPr>
              <a:t>size </a:t>
            </a:r>
            <a:br>
              <a:rPr lang="en-US" dirty="0">
                <a:effectLst>
                  <a:outerShdw blurRad="38100" dist="38100" dir="2700000" algn="tl">
                    <a:srgbClr val="000000"/>
                  </a:outerShdw>
                </a:effectLst>
                <a:cs typeface="+mn-cs"/>
              </a:rPr>
            </a:br>
            <a:r>
              <a:rPr lang="en-US" dirty="0">
                <a:effectLst>
                  <a:outerShdw blurRad="38100" dist="38100" dir="2700000" algn="tl">
                    <a:srgbClr val="000000"/>
                  </a:outerShdw>
                </a:effectLst>
                <a:cs typeface="+mn-cs"/>
              </a:rPr>
              <a:t>   and </a:t>
            </a:r>
            <a:r>
              <a:rPr lang="en-US" altLang="en-US" i="1" dirty="0">
                <a:solidFill>
                  <a:schemeClr val="accent2"/>
                </a:solidFill>
              </a:rPr>
              <a:t>T(n)</a:t>
            </a:r>
            <a:r>
              <a:rPr lang="en-US" altLang="en-US" dirty="0"/>
              <a:t> </a:t>
            </a:r>
            <a:r>
              <a:rPr lang="en-US" dirty="0">
                <a:effectLst>
                  <a:outerShdw blurRad="38100" dist="38100" dir="2700000" algn="tl">
                    <a:srgbClr val="000000"/>
                  </a:outerShdw>
                </a:effectLst>
                <a:cs typeface="+mn-cs"/>
              </a:rPr>
              <a:t>depth. </a:t>
            </a:r>
            <a:endParaRPr lang="en-US" dirty="0">
              <a:cs typeface="+mn-cs"/>
            </a:endParaRPr>
          </a:p>
        </p:txBody>
      </p:sp>
      <p:grpSp>
        <p:nvGrpSpPr>
          <p:cNvPr id="12" name="Group 11"/>
          <p:cNvGrpSpPr/>
          <p:nvPr/>
        </p:nvGrpSpPr>
        <p:grpSpPr>
          <a:xfrm>
            <a:off x="76200" y="914400"/>
            <a:ext cx="4176452" cy="1810871"/>
            <a:chOff x="76200" y="-76200"/>
            <a:chExt cx="4176452" cy="1810871"/>
          </a:xfrm>
        </p:grpSpPr>
        <p:pic>
          <p:nvPicPr>
            <p:cNvPr id="84" name="Picture 5" descr="animated-addo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84145" y="-76200"/>
              <a:ext cx="2668507" cy="177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4" descr="Alan_Tu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1507629" cy="181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latin typeface="Times New Roman" pitchFamily="18" charset="0"/>
              </a:rPr>
              <a:t>And/Or/Not Circuits </a:t>
            </a:r>
            <a:r>
              <a:rPr lang="en-US" sz="2400" b="0" dirty="0">
                <a:latin typeface="Times New Roman" pitchFamily="18" charset="0"/>
              </a:rPr>
              <a:t>(acyclic)</a:t>
            </a:r>
          </a:p>
        </p:txBody>
      </p:sp>
      <p:grpSp>
        <p:nvGrpSpPr>
          <p:cNvPr id="89" name="Group 88"/>
          <p:cNvGrpSpPr/>
          <p:nvPr/>
        </p:nvGrpSpPr>
        <p:grpSpPr>
          <a:xfrm>
            <a:off x="-58738" y="3538538"/>
            <a:ext cx="9507538" cy="2555874"/>
            <a:chOff x="-58738" y="2473325"/>
            <a:chExt cx="9507538" cy="2555874"/>
          </a:xfrm>
        </p:grpSpPr>
        <p:sp>
          <p:nvSpPr>
            <p:cNvPr id="90" name="AutoShape 21"/>
            <p:cNvSpPr>
              <a:spLocks/>
            </p:cNvSpPr>
            <p:nvPr/>
          </p:nvSpPr>
          <p:spPr bwMode="auto">
            <a:xfrm rot="16200000">
              <a:off x="4567237" y="18049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1" name="AutoShape 22"/>
            <p:cNvSpPr>
              <a:spLocks/>
            </p:cNvSpPr>
            <p:nvPr/>
          </p:nvSpPr>
          <p:spPr bwMode="auto">
            <a:xfrm rot="16200000">
              <a:off x="6167437" y="18049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2" name="AutoShape 23"/>
            <p:cNvSpPr>
              <a:spLocks/>
            </p:cNvSpPr>
            <p:nvPr/>
          </p:nvSpPr>
          <p:spPr bwMode="auto">
            <a:xfrm rot="16200000">
              <a:off x="7767637" y="18049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3" name="AutoShape 24"/>
            <p:cNvSpPr>
              <a:spLocks/>
            </p:cNvSpPr>
            <p:nvPr/>
          </p:nvSpPr>
          <p:spPr bwMode="auto">
            <a:xfrm rot="5400000" flipV="1">
              <a:off x="6126162" y="4122737"/>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4" name="AutoShape 25"/>
            <p:cNvSpPr>
              <a:spLocks noChangeArrowheads="1"/>
            </p:cNvSpPr>
            <p:nvPr/>
          </p:nvSpPr>
          <p:spPr bwMode="auto">
            <a:xfrm rot="5400000" flipV="1">
              <a:off x="5684639" y="3060700"/>
              <a:ext cx="1075134" cy="205898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95" name="AutoShape 26"/>
            <p:cNvCxnSpPr>
              <a:cxnSpLocks noChangeShapeType="1"/>
            </p:cNvCxnSpPr>
            <p:nvPr/>
          </p:nvCxnSpPr>
          <p:spPr bwMode="auto">
            <a:xfrm>
              <a:off x="6202362" y="4627563"/>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96" name="Line 27"/>
            <p:cNvSpPr>
              <a:spLocks noChangeShapeType="1"/>
            </p:cNvSpPr>
            <p:nvPr/>
          </p:nvSpPr>
          <p:spPr bwMode="auto">
            <a:xfrm flipH="1" flipV="1">
              <a:off x="4652962" y="2681288"/>
              <a:ext cx="1287463" cy="91122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97" name="Line 28"/>
            <p:cNvSpPr>
              <a:spLocks noChangeShapeType="1"/>
            </p:cNvSpPr>
            <p:nvPr/>
          </p:nvSpPr>
          <p:spPr bwMode="auto">
            <a:xfrm flipV="1">
              <a:off x="6202362" y="2714625"/>
              <a:ext cx="33338" cy="877887"/>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98" name="Line 29"/>
            <p:cNvSpPr>
              <a:spLocks noChangeShapeType="1"/>
            </p:cNvSpPr>
            <p:nvPr/>
          </p:nvSpPr>
          <p:spPr bwMode="auto">
            <a:xfrm flipV="1">
              <a:off x="6543675" y="2714625"/>
              <a:ext cx="1279525" cy="877887"/>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99" name="AutoShape 30"/>
            <p:cNvCxnSpPr>
              <a:cxnSpLocks noChangeShapeType="1"/>
            </p:cNvCxnSpPr>
            <p:nvPr/>
          </p:nvCxnSpPr>
          <p:spPr bwMode="auto">
            <a:xfrm>
              <a:off x="6202362" y="4627563"/>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00" name="Rectangle 31"/>
            <p:cNvSpPr>
              <a:spLocks noChangeArrowheads="1"/>
            </p:cNvSpPr>
            <p:nvPr/>
          </p:nvSpPr>
          <p:spPr bwMode="auto">
            <a:xfrm>
              <a:off x="5078412" y="3565525"/>
              <a:ext cx="2216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Some small</a:t>
              </a:r>
              <a:br>
                <a:rPr lang="en-US" altLang="en-US" sz="2800">
                  <a:latin typeface="Times New Roman" pitchFamily="18" charset="0"/>
                </a:rPr>
              </a:br>
              <a:r>
                <a:rPr lang="en-US" altLang="en-US" sz="2800">
                  <a:latin typeface="Times New Roman" pitchFamily="18" charset="0"/>
                </a:rPr>
                <a:t>circuit</a:t>
              </a:r>
            </a:p>
          </p:txBody>
        </p:sp>
        <p:grpSp>
          <p:nvGrpSpPr>
            <p:cNvPr id="101" name="Group 32"/>
            <p:cNvGrpSpPr>
              <a:grpSpLocks/>
            </p:cNvGrpSpPr>
            <p:nvPr/>
          </p:nvGrpSpPr>
          <p:grpSpPr bwMode="auto">
            <a:xfrm>
              <a:off x="3116262" y="2690813"/>
              <a:ext cx="3170238" cy="2178050"/>
              <a:chOff x="2924" y="2379"/>
              <a:chExt cx="1997" cy="1372"/>
            </a:xfrm>
          </p:grpSpPr>
          <p:sp>
            <p:nvSpPr>
              <p:cNvPr id="132" name="AutoShape 33"/>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33" name="AutoShape 34"/>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34" name="Line 35"/>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35" name="Line 36"/>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36" name="Line 37"/>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37" name="AutoShape 38"/>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38" name="Rectangle 39"/>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Some small</a:t>
                </a:r>
                <a:br>
                  <a:rPr lang="en-US" altLang="en-US" sz="2800" dirty="0">
                    <a:latin typeface="Times New Roman" pitchFamily="18" charset="0"/>
                  </a:rPr>
                </a:br>
                <a:r>
                  <a:rPr lang="en-US" altLang="en-US" sz="2800" dirty="0">
                    <a:latin typeface="Times New Roman" pitchFamily="18" charset="0"/>
                  </a:rPr>
                  <a:t>circuit</a:t>
                </a:r>
              </a:p>
            </p:txBody>
          </p:sp>
        </p:grpSp>
        <p:sp>
          <p:nvSpPr>
            <p:cNvPr id="102" name="AutoShape 40"/>
            <p:cNvSpPr>
              <a:spLocks/>
            </p:cNvSpPr>
            <p:nvPr/>
          </p:nvSpPr>
          <p:spPr bwMode="auto">
            <a:xfrm rot="5400000" flipV="1">
              <a:off x="4579937" y="4132262"/>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3" name="AutoShape 41"/>
            <p:cNvSpPr>
              <a:spLocks/>
            </p:cNvSpPr>
            <p:nvPr/>
          </p:nvSpPr>
          <p:spPr bwMode="auto">
            <a:xfrm rot="5400000" flipV="1">
              <a:off x="3000375" y="4141787"/>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4" name="AutoShape 42"/>
            <p:cNvSpPr>
              <a:spLocks/>
            </p:cNvSpPr>
            <p:nvPr/>
          </p:nvSpPr>
          <p:spPr bwMode="auto">
            <a:xfrm rot="5400000" flipV="1">
              <a:off x="1409700" y="4151312"/>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5" name="AutoShape 43"/>
            <p:cNvSpPr>
              <a:spLocks/>
            </p:cNvSpPr>
            <p:nvPr/>
          </p:nvSpPr>
          <p:spPr bwMode="auto">
            <a:xfrm rot="5400000" flipV="1">
              <a:off x="7745412" y="4148137"/>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6" name="AutoShape 44"/>
            <p:cNvSpPr>
              <a:spLocks/>
            </p:cNvSpPr>
            <p:nvPr/>
          </p:nvSpPr>
          <p:spPr bwMode="auto">
            <a:xfrm rot="16200000">
              <a:off x="1443037" y="17922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7" name="AutoShape 45"/>
            <p:cNvSpPr>
              <a:spLocks/>
            </p:cNvSpPr>
            <p:nvPr/>
          </p:nvSpPr>
          <p:spPr bwMode="auto">
            <a:xfrm rot="16200000">
              <a:off x="3043237" y="17922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nvGrpSpPr>
            <p:cNvPr id="108" name="Group 46"/>
            <p:cNvGrpSpPr>
              <a:grpSpLocks/>
            </p:cNvGrpSpPr>
            <p:nvPr/>
          </p:nvGrpSpPr>
          <p:grpSpPr bwMode="auto">
            <a:xfrm>
              <a:off x="1516062" y="2689225"/>
              <a:ext cx="3170238" cy="2178050"/>
              <a:chOff x="2924" y="2379"/>
              <a:chExt cx="1997" cy="1372"/>
            </a:xfrm>
          </p:grpSpPr>
          <p:sp>
            <p:nvSpPr>
              <p:cNvPr id="125" name="AutoShape 47"/>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26" name="AutoShape 48"/>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7" name="Line 49"/>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8" name="Line 50"/>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9" name="Line 51"/>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30" name="AutoShape 52"/>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31" name="Rectangle 53"/>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Some small</a:t>
                </a:r>
                <a:br>
                  <a:rPr lang="en-US" altLang="en-US" sz="2800" dirty="0">
                    <a:latin typeface="Times New Roman" pitchFamily="18" charset="0"/>
                  </a:rPr>
                </a:br>
                <a:r>
                  <a:rPr lang="en-US" altLang="en-US" sz="2800" dirty="0">
                    <a:latin typeface="Times New Roman" pitchFamily="18" charset="0"/>
                  </a:rPr>
                  <a:t>circuit</a:t>
                </a:r>
              </a:p>
            </p:txBody>
          </p:sp>
        </p:grpSp>
        <p:grpSp>
          <p:nvGrpSpPr>
            <p:cNvPr id="109" name="Group 54"/>
            <p:cNvGrpSpPr>
              <a:grpSpLocks/>
            </p:cNvGrpSpPr>
            <p:nvPr/>
          </p:nvGrpSpPr>
          <p:grpSpPr bwMode="auto">
            <a:xfrm>
              <a:off x="-58738" y="2687638"/>
              <a:ext cx="3170238" cy="2178050"/>
              <a:chOff x="2924" y="2379"/>
              <a:chExt cx="1997" cy="1372"/>
            </a:xfrm>
          </p:grpSpPr>
          <p:sp>
            <p:nvSpPr>
              <p:cNvPr id="118" name="AutoShape 55"/>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19" name="AutoShape 56"/>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0" name="Line 57"/>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1" name="Line 58"/>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2" name="Line 59"/>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23" name="AutoShape 60"/>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4" name="Rectangle 61"/>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Some small</a:t>
                </a:r>
                <a:br>
                  <a:rPr lang="en-US" altLang="en-US" sz="2800">
                    <a:latin typeface="Times New Roman" pitchFamily="18" charset="0"/>
                  </a:rPr>
                </a:br>
                <a:r>
                  <a:rPr lang="en-US" altLang="en-US" sz="2800">
                    <a:latin typeface="Times New Roman" pitchFamily="18" charset="0"/>
                  </a:rPr>
                  <a:t>circuit</a:t>
                </a:r>
              </a:p>
            </p:txBody>
          </p:sp>
        </p:grpSp>
        <p:grpSp>
          <p:nvGrpSpPr>
            <p:cNvPr id="110" name="Group 62"/>
            <p:cNvGrpSpPr>
              <a:grpSpLocks/>
            </p:cNvGrpSpPr>
            <p:nvPr/>
          </p:nvGrpSpPr>
          <p:grpSpPr bwMode="auto">
            <a:xfrm>
              <a:off x="6278562" y="2686050"/>
              <a:ext cx="3170238" cy="2178050"/>
              <a:chOff x="2924" y="2379"/>
              <a:chExt cx="1997" cy="1372"/>
            </a:xfrm>
          </p:grpSpPr>
          <p:sp>
            <p:nvSpPr>
              <p:cNvPr id="111" name="AutoShape 63"/>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12" name="AutoShape 64"/>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13" name="Line 65"/>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14" name="Line 66"/>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15" name="Line 67"/>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16" name="AutoShape 68"/>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17" name="Rectangle 69"/>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Some small</a:t>
                </a:r>
                <a:br>
                  <a:rPr lang="en-US" altLang="en-US" sz="2800">
                    <a:latin typeface="Times New Roman" pitchFamily="18" charset="0"/>
                  </a:rPr>
                </a:br>
                <a:r>
                  <a:rPr lang="en-US" altLang="en-US" sz="2800">
                    <a:latin typeface="Times New Roman" pitchFamily="18" charset="0"/>
                  </a:rPr>
                  <a:t>circuit</a:t>
                </a:r>
              </a:p>
            </p:txBody>
          </p:sp>
        </p:grpSp>
      </p:grpSp>
      <p:grpSp>
        <p:nvGrpSpPr>
          <p:cNvPr id="139" name="Group 138"/>
          <p:cNvGrpSpPr/>
          <p:nvPr/>
        </p:nvGrpSpPr>
        <p:grpSpPr>
          <a:xfrm>
            <a:off x="533400" y="2790826"/>
            <a:ext cx="8686800" cy="771525"/>
            <a:chOff x="533400" y="1725613"/>
            <a:chExt cx="8686800" cy="771525"/>
          </a:xfrm>
        </p:grpSpPr>
        <p:sp>
          <p:nvSpPr>
            <p:cNvPr id="140" name="Text Box 47"/>
            <p:cNvSpPr txBox="1">
              <a:spLocks noChangeArrowheads="1"/>
            </p:cNvSpPr>
            <p:nvPr/>
          </p:nvSpPr>
          <p:spPr bwMode="auto">
            <a:xfrm>
              <a:off x="7269162" y="1855788"/>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O</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00110100</a:t>
              </a:r>
            </a:p>
          </p:txBody>
        </p:sp>
        <p:sp>
          <p:nvSpPr>
            <p:cNvPr id="141" name="Text Box 48"/>
            <p:cNvSpPr txBox="1">
              <a:spLocks noChangeArrowheads="1"/>
            </p:cNvSpPr>
            <p:nvPr/>
          </p:nvSpPr>
          <p:spPr bwMode="auto">
            <a:xfrm>
              <a:off x="911225" y="1817688"/>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dirty="0">
                  <a:effectLst>
                    <a:outerShdw blurRad="38100" dist="38100" dir="2700000" algn="tl">
                      <a:srgbClr val="000000"/>
                    </a:outerShdw>
                  </a:effectLst>
                  <a:cs typeface="+mn-cs"/>
                </a:rPr>
                <a:t>H</a:t>
              </a:r>
              <a:br>
                <a:rPr lang="en-US" sz="1800" dirty="0">
                  <a:effectLst>
                    <a:outerShdw blurRad="38100" dist="38100" dir="2700000" algn="tl">
                      <a:srgbClr val="000000"/>
                    </a:outerShdw>
                  </a:effectLst>
                  <a:cs typeface="+mn-cs"/>
                </a:rPr>
              </a:br>
              <a:r>
                <a:rPr lang="en-US" sz="1800" dirty="0">
                  <a:effectLst>
                    <a:outerShdw blurRad="38100" dist="38100" dir="2700000" algn="tl">
                      <a:srgbClr val="000000"/>
                    </a:outerShdw>
                  </a:effectLst>
                  <a:cs typeface="+mn-cs"/>
                </a:rPr>
                <a:t>01001000</a:t>
              </a:r>
            </a:p>
          </p:txBody>
        </p:sp>
        <p:sp>
          <p:nvSpPr>
            <p:cNvPr id="142" name="Rectangle 49"/>
            <p:cNvSpPr>
              <a:spLocks noChangeArrowheads="1"/>
            </p:cNvSpPr>
            <p:nvPr/>
          </p:nvSpPr>
          <p:spPr bwMode="auto">
            <a:xfrm>
              <a:off x="1266825" y="1873250"/>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3" name="Rectangle 50"/>
            <p:cNvSpPr>
              <a:spLocks noChangeArrowheads="1"/>
            </p:cNvSpPr>
            <p:nvPr/>
          </p:nvSpPr>
          <p:spPr bwMode="auto">
            <a:xfrm>
              <a:off x="771525" y="1873250"/>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4" name="Text Box 54"/>
            <p:cNvSpPr txBox="1">
              <a:spLocks noChangeArrowheads="1"/>
            </p:cNvSpPr>
            <p:nvPr/>
          </p:nvSpPr>
          <p:spPr bwMode="auto">
            <a:xfrm>
              <a:off x="2519362" y="1819275"/>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E</a:t>
              </a:r>
            </a:p>
            <a:p>
              <a:pPr algn="ctr" eaLnBrk="0" hangingPunct="0">
                <a:defRPr/>
              </a:pPr>
              <a:r>
                <a:rPr lang="en-US" sz="1800">
                  <a:effectLst>
                    <a:outerShdw blurRad="38100" dist="38100" dir="2700000" algn="tl">
                      <a:srgbClr val="000000"/>
                    </a:outerShdw>
                  </a:effectLst>
                  <a:cs typeface="+mn-cs"/>
                </a:rPr>
                <a:t>01000011</a:t>
              </a:r>
            </a:p>
          </p:txBody>
        </p:sp>
        <p:sp>
          <p:nvSpPr>
            <p:cNvPr id="145" name="Text Box 60"/>
            <p:cNvSpPr txBox="1">
              <a:spLocks noChangeArrowheads="1"/>
            </p:cNvSpPr>
            <p:nvPr/>
          </p:nvSpPr>
          <p:spPr bwMode="auto">
            <a:xfrm>
              <a:off x="4086225" y="1838325"/>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46" name="Rectangle 49"/>
            <p:cNvSpPr>
              <a:spLocks noChangeArrowheads="1"/>
            </p:cNvSpPr>
            <p:nvPr/>
          </p:nvSpPr>
          <p:spPr bwMode="auto">
            <a:xfrm>
              <a:off x="2846387" y="1887538"/>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7" name="Rectangle 50"/>
            <p:cNvSpPr>
              <a:spLocks noChangeArrowheads="1"/>
            </p:cNvSpPr>
            <p:nvPr/>
          </p:nvSpPr>
          <p:spPr bwMode="auto">
            <a:xfrm>
              <a:off x="2351087" y="1887538"/>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8" name="Rectangle 49"/>
            <p:cNvSpPr>
              <a:spLocks noChangeArrowheads="1"/>
            </p:cNvSpPr>
            <p:nvPr/>
          </p:nvSpPr>
          <p:spPr bwMode="auto">
            <a:xfrm>
              <a:off x="4425950" y="1901825"/>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9" name="Rectangle 50"/>
            <p:cNvSpPr>
              <a:spLocks noChangeArrowheads="1"/>
            </p:cNvSpPr>
            <p:nvPr/>
          </p:nvSpPr>
          <p:spPr bwMode="auto">
            <a:xfrm>
              <a:off x="3930650" y="1901825"/>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0" name="Rectangle 49"/>
            <p:cNvSpPr>
              <a:spLocks noChangeArrowheads="1"/>
            </p:cNvSpPr>
            <p:nvPr/>
          </p:nvSpPr>
          <p:spPr bwMode="auto">
            <a:xfrm>
              <a:off x="6005512" y="1916113"/>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1" name="Rectangle 50"/>
            <p:cNvSpPr>
              <a:spLocks noChangeArrowheads="1"/>
            </p:cNvSpPr>
            <p:nvPr/>
          </p:nvSpPr>
          <p:spPr bwMode="auto">
            <a:xfrm>
              <a:off x="5510212" y="1916113"/>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2" name="Rectangle 49"/>
            <p:cNvSpPr>
              <a:spLocks noChangeArrowheads="1"/>
            </p:cNvSpPr>
            <p:nvPr/>
          </p:nvSpPr>
          <p:spPr bwMode="auto">
            <a:xfrm>
              <a:off x="7585075" y="1930400"/>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3" name="Rectangle 50"/>
            <p:cNvSpPr>
              <a:spLocks noChangeArrowheads="1"/>
            </p:cNvSpPr>
            <p:nvPr/>
          </p:nvSpPr>
          <p:spPr bwMode="auto">
            <a:xfrm>
              <a:off x="7089775" y="1930400"/>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4" name="Text Box 60"/>
            <p:cNvSpPr txBox="1">
              <a:spLocks noChangeArrowheads="1"/>
            </p:cNvSpPr>
            <p:nvPr/>
          </p:nvSpPr>
          <p:spPr bwMode="auto">
            <a:xfrm>
              <a:off x="5681662" y="1831975"/>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55" name="Line 41"/>
            <p:cNvSpPr>
              <a:spLocks noChangeShapeType="1"/>
            </p:cNvSpPr>
            <p:nvPr/>
          </p:nvSpPr>
          <p:spPr bwMode="auto">
            <a:xfrm>
              <a:off x="8610600" y="2441575"/>
              <a:ext cx="609600" cy="0"/>
            </a:xfrm>
            <a:prstGeom prst="line">
              <a:avLst/>
            </a:prstGeom>
            <a:noFill/>
            <a:ln w="9525">
              <a:solidFill>
                <a:schemeClr val="tx1"/>
              </a:solidFill>
              <a:prstDash val="dash"/>
              <a:round/>
              <a:headEnd/>
              <a:tailEnd/>
            </a:ln>
            <a:effectLst/>
          </p:spPr>
          <p:txBody>
            <a:bodyPr lIns="274320" rIns="274320">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6" name="AutoShape 67"/>
            <p:cNvSpPr>
              <a:spLocks noChangeArrowheads="1"/>
            </p:cNvSpPr>
            <p:nvPr/>
          </p:nvSpPr>
          <p:spPr bwMode="auto">
            <a:xfrm rot="16200000">
              <a:off x="868362" y="2105025"/>
              <a:ext cx="182562" cy="360363"/>
            </a:xfrm>
            <a:prstGeom prst="homePlate">
              <a:avLst>
                <a:gd name="adj" fmla="val 25000"/>
              </a:avLst>
            </a:prstGeom>
            <a:noFill/>
            <a:ln w="38100" cap="sq">
              <a:solidFill>
                <a:schemeClr val="hlink"/>
              </a:solidFill>
              <a:miter lim="800000"/>
              <a:headEnd/>
              <a:tailEnd/>
            </a:ln>
          </p:spPr>
          <p:txBody>
            <a:bodyPr vert="eaVert" lIns="274320" rIns="274320" anchor="ctr"/>
            <a:lstStyle/>
            <a:p>
              <a:pPr eaLnBrk="0" hangingPunct="0">
                <a:defRPr/>
              </a:pPr>
              <a:endParaRPr lang="en-CA">
                <a:effectLst>
                  <a:outerShdw blurRad="38100" dist="38100" dir="2700000" algn="tl">
                    <a:srgbClr val="000000">
                      <a:alpha val="43137"/>
                    </a:srgbClr>
                  </a:outerShdw>
                </a:effectLst>
                <a:cs typeface="+mn-cs"/>
              </a:endParaRPr>
            </a:p>
          </p:txBody>
        </p:sp>
        <p:sp>
          <p:nvSpPr>
            <p:cNvPr id="157" name="Rectangle 20"/>
            <p:cNvSpPr>
              <a:spLocks noChangeArrowheads="1"/>
            </p:cNvSpPr>
            <p:nvPr/>
          </p:nvSpPr>
          <p:spPr bwMode="auto">
            <a:xfrm>
              <a:off x="533400" y="1725613"/>
              <a:ext cx="1141413" cy="519112"/>
            </a:xfrm>
            <a:prstGeom prst="rect">
              <a:avLst/>
            </a:prstGeom>
            <a:noFill/>
            <a:ln w="38100" cap="sq">
              <a:noFill/>
              <a:miter lim="800000"/>
              <a:headEnd/>
              <a:tailEnd/>
            </a:ln>
            <a:effectLst/>
          </p:spPr>
          <p:txBody>
            <a:bodyPr wrap="none" lIns="274320" rIns="274320">
              <a:spAutoFit/>
            </a:bodyPr>
            <a:lstStyle/>
            <a:p>
              <a:pPr eaLnBrk="0" hangingPunct="0">
                <a:defRPr/>
              </a:pPr>
              <a:r>
                <a:rPr lang="en-US">
                  <a:solidFill>
                    <a:schemeClr val="accent2"/>
                  </a:solidFill>
                  <a:effectLst>
                    <a:outerShdw blurRad="38100" dist="38100" dir="2700000" algn="tl">
                      <a:srgbClr val="000000"/>
                    </a:outerShdw>
                  </a:effectLst>
                  <a:cs typeface="+mn-cs"/>
                </a:rPr>
                <a:t>q</a:t>
              </a:r>
              <a:r>
                <a:rPr lang="en-US" baseline="-25000">
                  <a:solidFill>
                    <a:schemeClr val="accent2"/>
                  </a:solidFill>
                  <a:effectLst>
                    <a:outerShdw blurRad="38100" dist="38100" dir="2700000" algn="tl">
                      <a:srgbClr val="000000"/>
                    </a:outerShdw>
                  </a:effectLst>
                  <a:cs typeface="+mn-cs"/>
                </a:rPr>
                <a:t>start</a:t>
              </a:r>
              <a:endParaRPr lang="en-US" baseline="-25000" dirty="0">
                <a:solidFill>
                  <a:schemeClr val="accent2"/>
                </a:solidFill>
                <a:effectLst>
                  <a:outerShdw blurRad="38100" dist="38100" dir="2700000" algn="tl">
                    <a:srgbClr val="000000"/>
                  </a:outerShdw>
                </a:effectLst>
                <a:cs typeface="+mn-cs"/>
              </a:endParaRPr>
            </a:p>
          </p:txBody>
        </p:sp>
        <p:sp>
          <p:nvSpPr>
            <p:cNvPr id="158" name="Line 41"/>
            <p:cNvSpPr>
              <a:spLocks noChangeShapeType="1"/>
            </p:cNvSpPr>
            <p:nvPr/>
          </p:nvSpPr>
          <p:spPr bwMode="auto">
            <a:xfrm>
              <a:off x="8597900" y="1927225"/>
              <a:ext cx="612775" cy="3175"/>
            </a:xfrm>
            <a:prstGeom prst="line">
              <a:avLst/>
            </a:prstGeom>
            <a:noFill/>
            <a:ln w="9525">
              <a:solidFill>
                <a:schemeClr val="tx1"/>
              </a:solidFill>
              <a:prstDash val="dash"/>
              <a:round/>
              <a:headEnd/>
              <a:tailEnd/>
            </a:ln>
            <a:effectLst/>
          </p:spPr>
          <p:txBody>
            <a:bodyPr lIns="274320" rIns="274320">
              <a:spAutoFit/>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13" name="Group 12"/>
          <p:cNvGrpSpPr/>
          <p:nvPr/>
        </p:nvGrpSpPr>
        <p:grpSpPr>
          <a:xfrm>
            <a:off x="771525" y="6010275"/>
            <a:ext cx="8439150" cy="771525"/>
            <a:chOff x="771525" y="6010275"/>
            <a:chExt cx="8439150" cy="771525"/>
          </a:xfrm>
        </p:grpSpPr>
        <p:grpSp>
          <p:nvGrpSpPr>
            <p:cNvPr id="160" name="Group 159"/>
            <p:cNvGrpSpPr/>
            <p:nvPr/>
          </p:nvGrpSpPr>
          <p:grpSpPr>
            <a:xfrm>
              <a:off x="771525" y="6102350"/>
              <a:ext cx="8439150" cy="679450"/>
              <a:chOff x="771525" y="5037137"/>
              <a:chExt cx="8439150" cy="679450"/>
            </a:xfrm>
          </p:grpSpPr>
          <p:sp>
            <p:nvSpPr>
              <p:cNvPr id="161" name="Text Box 47"/>
              <p:cNvSpPr txBox="1">
                <a:spLocks noChangeArrowheads="1"/>
              </p:cNvSpPr>
              <p:nvPr/>
            </p:nvSpPr>
            <p:spPr bwMode="auto">
              <a:xfrm>
                <a:off x="7269162" y="5075237"/>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O</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00110100</a:t>
                </a:r>
              </a:p>
            </p:txBody>
          </p:sp>
          <p:sp>
            <p:nvSpPr>
              <p:cNvPr id="162" name="Text Box 48"/>
              <p:cNvSpPr txBox="1">
                <a:spLocks noChangeArrowheads="1"/>
              </p:cNvSpPr>
              <p:nvPr/>
            </p:nvSpPr>
            <p:spPr bwMode="auto">
              <a:xfrm>
                <a:off x="911225" y="5037137"/>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dirty="0">
                    <a:effectLst>
                      <a:outerShdw blurRad="38100" dist="38100" dir="2700000" algn="tl">
                        <a:srgbClr val="000000"/>
                      </a:outerShdw>
                    </a:effectLst>
                    <a:cs typeface="+mn-cs"/>
                  </a:rPr>
                  <a:t>I</a:t>
                </a:r>
                <a:br>
                  <a:rPr lang="en-US" sz="1800" dirty="0">
                    <a:effectLst>
                      <a:outerShdw blurRad="38100" dist="38100" dir="2700000" algn="tl">
                        <a:srgbClr val="000000"/>
                      </a:outerShdw>
                    </a:effectLst>
                    <a:cs typeface="+mn-cs"/>
                  </a:rPr>
                </a:br>
                <a:r>
                  <a:rPr lang="en-US" sz="1800" dirty="0">
                    <a:effectLst>
                      <a:outerShdw blurRad="38100" dist="38100" dir="2700000" algn="tl">
                        <a:srgbClr val="000000"/>
                      </a:outerShdw>
                    </a:effectLst>
                    <a:cs typeface="+mn-cs"/>
                  </a:rPr>
                  <a:t>01001001</a:t>
                </a:r>
              </a:p>
            </p:txBody>
          </p:sp>
          <p:sp>
            <p:nvSpPr>
              <p:cNvPr id="163" name="Rectangle 49"/>
              <p:cNvSpPr>
                <a:spLocks noChangeArrowheads="1"/>
              </p:cNvSpPr>
              <p:nvPr/>
            </p:nvSpPr>
            <p:spPr bwMode="auto">
              <a:xfrm>
                <a:off x="1266825" y="5092699"/>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4" name="Rectangle 50"/>
              <p:cNvSpPr>
                <a:spLocks noChangeArrowheads="1"/>
              </p:cNvSpPr>
              <p:nvPr/>
            </p:nvSpPr>
            <p:spPr bwMode="auto">
              <a:xfrm>
                <a:off x="771525" y="5092699"/>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5" name="Text Box 54"/>
              <p:cNvSpPr txBox="1">
                <a:spLocks noChangeArrowheads="1"/>
              </p:cNvSpPr>
              <p:nvPr/>
            </p:nvSpPr>
            <p:spPr bwMode="auto">
              <a:xfrm>
                <a:off x="2519362" y="5038724"/>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E</a:t>
                </a:r>
              </a:p>
              <a:p>
                <a:pPr algn="ctr" eaLnBrk="0" hangingPunct="0">
                  <a:defRPr/>
                </a:pPr>
                <a:r>
                  <a:rPr lang="en-US" sz="1800">
                    <a:effectLst>
                      <a:outerShdw blurRad="38100" dist="38100" dir="2700000" algn="tl">
                        <a:srgbClr val="000000"/>
                      </a:outerShdw>
                    </a:effectLst>
                    <a:cs typeface="+mn-cs"/>
                  </a:rPr>
                  <a:t>01000011</a:t>
                </a:r>
              </a:p>
            </p:txBody>
          </p:sp>
          <p:sp>
            <p:nvSpPr>
              <p:cNvPr id="166" name="Text Box 60"/>
              <p:cNvSpPr txBox="1">
                <a:spLocks noChangeArrowheads="1"/>
              </p:cNvSpPr>
              <p:nvPr/>
            </p:nvSpPr>
            <p:spPr bwMode="auto">
              <a:xfrm>
                <a:off x="4086225" y="5057774"/>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67" name="Rectangle 49"/>
              <p:cNvSpPr>
                <a:spLocks noChangeArrowheads="1"/>
              </p:cNvSpPr>
              <p:nvPr/>
            </p:nvSpPr>
            <p:spPr bwMode="auto">
              <a:xfrm>
                <a:off x="2846387" y="5106987"/>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8" name="Rectangle 50"/>
              <p:cNvSpPr>
                <a:spLocks noChangeArrowheads="1"/>
              </p:cNvSpPr>
              <p:nvPr/>
            </p:nvSpPr>
            <p:spPr bwMode="auto">
              <a:xfrm>
                <a:off x="2351087" y="5106987"/>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9" name="Rectangle 49"/>
              <p:cNvSpPr>
                <a:spLocks noChangeArrowheads="1"/>
              </p:cNvSpPr>
              <p:nvPr/>
            </p:nvSpPr>
            <p:spPr bwMode="auto">
              <a:xfrm>
                <a:off x="4425950" y="5121274"/>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0" name="Rectangle 50"/>
              <p:cNvSpPr>
                <a:spLocks noChangeArrowheads="1"/>
              </p:cNvSpPr>
              <p:nvPr/>
            </p:nvSpPr>
            <p:spPr bwMode="auto">
              <a:xfrm>
                <a:off x="3930650" y="5121274"/>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1" name="Rectangle 49"/>
              <p:cNvSpPr>
                <a:spLocks noChangeArrowheads="1"/>
              </p:cNvSpPr>
              <p:nvPr/>
            </p:nvSpPr>
            <p:spPr bwMode="auto">
              <a:xfrm>
                <a:off x="6005512" y="5135562"/>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2" name="Rectangle 50"/>
              <p:cNvSpPr>
                <a:spLocks noChangeArrowheads="1"/>
              </p:cNvSpPr>
              <p:nvPr/>
            </p:nvSpPr>
            <p:spPr bwMode="auto">
              <a:xfrm>
                <a:off x="5510212" y="5135562"/>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3" name="Rectangle 49"/>
              <p:cNvSpPr>
                <a:spLocks noChangeArrowheads="1"/>
              </p:cNvSpPr>
              <p:nvPr/>
            </p:nvSpPr>
            <p:spPr bwMode="auto">
              <a:xfrm>
                <a:off x="7585075" y="5149849"/>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4" name="Rectangle 50"/>
              <p:cNvSpPr>
                <a:spLocks noChangeArrowheads="1"/>
              </p:cNvSpPr>
              <p:nvPr/>
            </p:nvSpPr>
            <p:spPr bwMode="auto">
              <a:xfrm>
                <a:off x="7089775" y="5149849"/>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5" name="Text Box 60"/>
              <p:cNvSpPr txBox="1">
                <a:spLocks noChangeArrowheads="1"/>
              </p:cNvSpPr>
              <p:nvPr/>
            </p:nvSpPr>
            <p:spPr bwMode="auto">
              <a:xfrm>
                <a:off x="5681662" y="5051424"/>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76" name="AutoShape 67"/>
              <p:cNvSpPr>
                <a:spLocks noChangeArrowheads="1"/>
              </p:cNvSpPr>
              <p:nvPr/>
            </p:nvSpPr>
            <p:spPr bwMode="auto">
              <a:xfrm rot="16200000">
                <a:off x="2470149" y="5324474"/>
                <a:ext cx="182562" cy="360363"/>
              </a:xfrm>
              <a:prstGeom prst="homePlate">
                <a:avLst>
                  <a:gd name="adj" fmla="val 25000"/>
                </a:avLst>
              </a:prstGeom>
              <a:noFill/>
              <a:ln w="38100" cap="sq">
                <a:solidFill>
                  <a:schemeClr val="hlink"/>
                </a:solidFill>
                <a:miter lim="800000"/>
                <a:headEnd/>
                <a:tailEnd/>
              </a:ln>
            </p:spPr>
            <p:txBody>
              <a:bodyPr vert="eaVert" lIns="274320" rIns="274320" anchor="ctr"/>
              <a:lstStyle/>
              <a:p>
                <a:pPr eaLnBrk="0" hangingPunct="0">
                  <a:defRPr/>
                </a:pPr>
                <a:endParaRPr lang="en-CA">
                  <a:effectLst>
                    <a:outerShdw blurRad="38100" dist="38100" dir="2700000" algn="tl">
                      <a:srgbClr val="000000">
                        <a:alpha val="43137"/>
                      </a:srgbClr>
                    </a:outerShdw>
                  </a:effectLst>
                  <a:cs typeface="+mn-cs"/>
                </a:endParaRPr>
              </a:p>
            </p:txBody>
          </p:sp>
          <p:sp>
            <p:nvSpPr>
              <p:cNvPr id="177" name="Line 41"/>
              <p:cNvSpPr>
                <a:spLocks noChangeShapeType="1"/>
              </p:cNvSpPr>
              <p:nvPr/>
            </p:nvSpPr>
            <p:spPr bwMode="auto">
              <a:xfrm>
                <a:off x="8597900" y="5146674"/>
                <a:ext cx="612775" cy="3175"/>
              </a:xfrm>
              <a:prstGeom prst="line">
                <a:avLst/>
              </a:prstGeom>
              <a:noFill/>
              <a:ln w="9525">
                <a:solidFill>
                  <a:schemeClr val="tx1"/>
                </a:solidFill>
                <a:prstDash val="dash"/>
                <a:round/>
                <a:headEnd/>
                <a:tailEnd/>
              </a:ln>
              <a:effectLst/>
            </p:spPr>
            <p:txBody>
              <a:bodyPr lIns="274320" rIns="274320">
                <a:spAutoFit/>
              </a:bodyPr>
              <a:lstStyle/>
              <a:p>
                <a:pPr eaLnBrk="0" hangingPunct="0">
                  <a:defRPr/>
                </a:pPr>
                <a:endParaRPr lang="en-CA">
                  <a:effectLst>
                    <a:outerShdw blurRad="38100" dist="38100" dir="2700000" algn="tl">
                      <a:srgbClr val="000000">
                        <a:alpha val="43137"/>
                      </a:srgbClr>
                    </a:outerShdw>
                  </a:effectLst>
                  <a:cs typeface="+mn-cs"/>
                </a:endParaRPr>
              </a:p>
            </p:txBody>
          </p:sp>
        </p:grpSp>
        <p:sp>
          <p:nvSpPr>
            <p:cNvPr id="178" name="Rectangle 20"/>
            <p:cNvSpPr>
              <a:spLocks noChangeArrowheads="1"/>
            </p:cNvSpPr>
            <p:nvPr/>
          </p:nvSpPr>
          <p:spPr bwMode="auto">
            <a:xfrm>
              <a:off x="2135187" y="6010275"/>
              <a:ext cx="853760" cy="523220"/>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chemeClr val="accent2"/>
                  </a:solidFill>
                  <a:effectLst>
                    <a:outerShdw blurRad="38100" dist="38100" dir="2700000" algn="tl">
                      <a:srgbClr val="000000"/>
                    </a:outerShdw>
                  </a:effectLst>
                  <a:cs typeface="+mn-cs"/>
                </a:rPr>
                <a:t>q</a:t>
              </a:r>
              <a:r>
                <a:rPr lang="en-US" baseline="-25000" dirty="0">
                  <a:solidFill>
                    <a:schemeClr val="accent2"/>
                  </a:solidFill>
                  <a:effectLst>
                    <a:outerShdw blurRad="38100" dist="38100" dir="2700000" algn="tl">
                      <a:srgbClr val="000000"/>
                    </a:outerShdw>
                  </a:effectLst>
                  <a:cs typeface="+mn-cs"/>
                </a:rPr>
                <a:t>5</a:t>
              </a:r>
            </a:p>
          </p:txBody>
        </p:sp>
      </p:grpSp>
    </p:spTree>
    <p:extLst>
      <p:ext uri="{BB962C8B-B14F-4D97-AF65-F5344CB8AC3E}">
        <p14:creationId xmlns:p14="http://schemas.microsoft.com/office/powerpoint/2010/main" val="32928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4448">
                                            <p:txEl>
                                              <p:pRg st="0" end="0"/>
                                            </p:txEl>
                                          </p:spTgt>
                                        </p:tgtEl>
                                        <p:attrNameLst>
                                          <p:attrName>style.visibility</p:attrName>
                                        </p:attrNameLst>
                                      </p:cBhvr>
                                      <p:to>
                                        <p:strVal val="visible"/>
                                      </p:to>
                                    </p:set>
                                    <p:anim calcmode="lin" valueType="num">
                                      <p:cBhvr additive="base">
                                        <p:cTn id="7" dur="500" fill="hold"/>
                                        <p:tgtEl>
                                          <p:spTgt spid="31444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444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9"/>
                                        </p:tgtEl>
                                        <p:attrNameLst>
                                          <p:attrName>style.visibility</p:attrName>
                                        </p:attrNameLst>
                                      </p:cBhvr>
                                      <p:to>
                                        <p:strVal val="visible"/>
                                      </p:to>
                                    </p:set>
                                    <p:anim calcmode="lin" valueType="num">
                                      <p:cBhvr additive="base">
                                        <p:cTn id="11" dur="500" fill="hold"/>
                                        <p:tgtEl>
                                          <p:spTgt spid="139"/>
                                        </p:tgtEl>
                                        <p:attrNameLst>
                                          <p:attrName>ppt_x</p:attrName>
                                        </p:attrNameLst>
                                      </p:cBhvr>
                                      <p:tavLst>
                                        <p:tav tm="0">
                                          <p:val>
                                            <p:strVal val="0-#ppt_w/2"/>
                                          </p:val>
                                        </p:tav>
                                        <p:tav tm="100000">
                                          <p:val>
                                            <p:strVal val="#ppt_x"/>
                                          </p:val>
                                        </p:tav>
                                      </p:tavLst>
                                    </p:anim>
                                    <p:anim calcmode="lin" valueType="num">
                                      <p:cBhvr additive="base">
                                        <p:cTn id="12" dur="500" fill="hold"/>
                                        <p:tgtEl>
                                          <p:spTgt spid="13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500" fill="hold"/>
                                        <p:tgtEl>
                                          <p:spTgt spid="89"/>
                                        </p:tgtEl>
                                        <p:attrNameLst>
                                          <p:attrName>ppt_x</p:attrName>
                                        </p:attrNameLst>
                                      </p:cBhvr>
                                      <p:tavLst>
                                        <p:tav tm="0">
                                          <p:val>
                                            <p:strVal val="1+#ppt_w/2"/>
                                          </p:val>
                                        </p:tav>
                                        <p:tav tm="100000">
                                          <p:val>
                                            <p:strVal val="#ppt_x"/>
                                          </p:val>
                                        </p:tav>
                                      </p:tavLst>
                                    </p:anim>
                                    <p:anim calcmode="lin" valueType="num">
                                      <p:cBhvr additive="base">
                                        <p:cTn id="26" dur="500" fill="hold"/>
                                        <p:tgtEl>
                                          <p:spTgt spid="8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14448">
                                            <p:txEl>
                                              <p:pRg st="1" end="1"/>
                                            </p:txEl>
                                          </p:spTgt>
                                        </p:tgtEl>
                                        <p:attrNameLst>
                                          <p:attrName>style.visibility</p:attrName>
                                        </p:attrNameLst>
                                      </p:cBhvr>
                                      <p:to>
                                        <p:strVal val="visible"/>
                                      </p:to>
                                    </p:set>
                                    <p:anim calcmode="lin" valueType="num">
                                      <p:cBhvr additive="base">
                                        <p:cTn id="29" dur="500" fill="hold"/>
                                        <p:tgtEl>
                                          <p:spTgt spid="314448">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1444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662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80060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1"/>
          </p:nvPr>
        </p:nvSpPr>
        <p:spPr/>
        <p:txBody>
          <a:bodyPr/>
          <a:lstStyle/>
          <a:p>
            <a:pPr>
              <a:defRPr/>
            </a:pPr>
            <a:fld id="{5C8B35A8-5B48-454D-ABD4-E994C2C691CE}" type="slidenum">
              <a:rPr lang="en-US"/>
              <a:pPr>
                <a:defRPr/>
              </a:pPr>
              <a:t>67</a:t>
            </a:fld>
            <a:endParaRPr lang="en-US" dirty="0"/>
          </a:p>
        </p:txBody>
      </p:sp>
      <p:pic>
        <p:nvPicPr>
          <p:cNvPr id="11"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099672"/>
            <a:ext cx="3429000" cy="12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a:solidFill>
                  <a:srgbClr val="FFFF00"/>
                </a:solidFill>
                <a:latin typeface="Times New Roman" pitchFamily="18" charset="0"/>
              </a:rPr>
              <a:t>And/Or/Not Circuits </a:t>
            </a:r>
            <a:r>
              <a:rPr lang="en-US" sz="2400" b="0" dirty="0">
                <a:solidFill>
                  <a:srgbClr val="FFFF00"/>
                </a:solidFill>
                <a:latin typeface="Times New Roman" pitchFamily="18" charset="0"/>
              </a:rPr>
              <a:t>(acyclic)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86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1447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1325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81000"/>
            <a:ext cx="32924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81000"/>
            <a:ext cx="3314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419600"/>
            <a:ext cx="87344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404A96AB-1D74-440D-9213-1275FE7E025F}" type="slidenum">
              <a:rPr lang="en-US"/>
              <a:pPr>
                <a:defRPr/>
              </a:pPr>
              <a:t>68</a:t>
            </a:fld>
            <a:endParaRPr lang="en-US" dirty="0"/>
          </a:p>
        </p:txBody>
      </p:sp>
      <p:graphicFrame>
        <p:nvGraphicFramePr>
          <p:cNvPr id="30732" name="Object 12"/>
          <p:cNvGraphicFramePr>
            <a:graphicFrameLocks noChangeAspect="1"/>
          </p:cNvGraphicFramePr>
          <p:nvPr/>
        </p:nvGraphicFramePr>
        <p:xfrm>
          <a:off x="841375" y="439738"/>
          <a:ext cx="7454900" cy="5761037"/>
        </p:xfrm>
        <a:graphic>
          <a:graphicData uri="http://schemas.openxmlformats.org/presentationml/2006/ole">
            <mc:AlternateContent xmlns:mc="http://schemas.openxmlformats.org/markup-compatibility/2006">
              <mc:Choice xmlns:v="urn:schemas-microsoft-com:vml" Requires="v">
                <p:oleObj name="Acrobat Document" r:id="rId8" imgW="6035563" imgH="4663844" progId="AcroExch.Document.7">
                  <p:link updateAutomatic="1"/>
                </p:oleObj>
              </mc:Choice>
              <mc:Fallback>
                <p:oleObj name="Acrobat Document" r:id="rId8" imgW="6035563" imgH="4663844" progId="AcroExch.Document.7">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375" y="439738"/>
                        <a:ext cx="74549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500" fill="hold"/>
                                        <p:tgtEl>
                                          <p:spTgt spid="28681"/>
                                        </p:tgtEl>
                                        <p:attrNameLst>
                                          <p:attrName>ppt_x</p:attrName>
                                        </p:attrNameLst>
                                      </p:cBhvr>
                                      <p:tavLst>
                                        <p:tav tm="0">
                                          <p:val>
                                            <p:strVal val="#ppt_x"/>
                                          </p:val>
                                        </p:tav>
                                        <p:tav tm="100000">
                                          <p:val>
                                            <p:strVal val="#ppt_x"/>
                                          </p:val>
                                        </p:tav>
                                      </p:tavLst>
                                    </p:anim>
                                    <p:anim calcmode="lin" valueType="num">
                                      <p:cBhvr additive="base">
                                        <p:cTn id="8" dur="500" fill="hold"/>
                                        <p:tgtEl>
                                          <p:spTgt spid="28681"/>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682"/>
                                        </p:tgtEl>
                                        <p:attrNameLst>
                                          <p:attrName>style.visibility</p:attrName>
                                        </p:attrNameLst>
                                      </p:cBhvr>
                                      <p:to>
                                        <p:strVal val="visible"/>
                                      </p:to>
                                    </p:set>
                                    <p:anim calcmode="lin" valueType="num">
                                      <p:cBhvr additive="base">
                                        <p:cTn id="11" dur="500" fill="hold"/>
                                        <p:tgtEl>
                                          <p:spTgt spid="28682"/>
                                        </p:tgtEl>
                                        <p:attrNameLst>
                                          <p:attrName>ppt_x</p:attrName>
                                        </p:attrNameLst>
                                      </p:cBhvr>
                                      <p:tavLst>
                                        <p:tav tm="0">
                                          <p:val>
                                            <p:strVal val="0-#ppt_w/2"/>
                                          </p:val>
                                        </p:tav>
                                        <p:tav tm="100000">
                                          <p:val>
                                            <p:strVal val="#ppt_x"/>
                                          </p:val>
                                        </p:tav>
                                      </p:tavLst>
                                    </p:anim>
                                    <p:anim calcmode="lin" valueType="num">
                                      <p:cBhvr additive="base">
                                        <p:cTn id="12" dur="500" fill="hold"/>
                                        <p:tgtEl>
                                          <p:spTgt spid="2868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8684"/>
                                        </p:tgtEl>
                                        <p:attrNameLst>
                                          <p:attrName>style.visibility</p:attrName>
                                        </p:attrNameLst>
                                      </p:cBhvr>
                                      <p:to>
                                        <p:strVal val="visible"/>
                                      </p:to>
                                    </p:set>
                                    <p:anim calcmode="lin" valueType="num">
                                      <p:cBhvr additive="base">
                                        <p:cTn id="15" dur="500" fill="hold"/>
                                        <p:tgtEl>
                                          <p:spTgt spid="28684"/>
                                        </p:tgtEl>
                                        <p:attrNameLst>
                                          <p:attrName>ppt_x</p:attrName>
                                        </p:attrNameLst>
                                      </p:cBhvr>
                                      <p:tavLst>
                                        <p:tav tm="0">
                                          <p:val>
                                            <p:strVal val="#ppt_x"/>
                                          </p:val>
                                        </p:tav>
                                        <p:tav tm="100000">
                                          <p:val>
                                            <p:strVal val="#ppt_x"/>
                                          </p:val>
                                        </p:tav>
                                      </p:tavLst>
                                    </p:anim>
                                    <p:anim calcmode="lin" valueType="num">
                                      <p:cBhvr additive="base">
                                        <p:cTn id="16" dur="500" fill="hold"/>
                                        <p:tgtEl>
                                          <p:spTgt spid="2868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8685"/>
                                        </p:tgtEl>
                                        <p:attrNameLst>
                                          <p:attrName>style.visibility</p:attrName>
                                        </p:attrNameLst>
                                      </p:cBhvr>
                                      <p:to>
                                        <p:strVal val="visible"/>
                                      </p:to>
                                    </p:set>
                                    <p:anim calcmode="lin" valueType="num">
                                      <p:cBhvr additive="base">
                                        <p:cTn id="19" dur="500" fill="hold"/>
                                        <p:tgtEl>
                                          <p:spTgt spid="28685"/>
                                        </p:tgtEl>
                                        <p:attrNameLst>
                                          <p:attrName>ppt_x</p:attrName>
                                        </p:attrNameLst>
                                      </p:cBhvr>
                                      <p:tavLst>
                                        <p:tav tm="0">
                                          <p:val>
                                            <p:strVal val="1+#ppt_w/2"/>
                                          </p:val>
                                        </p:tav>
                                        <p:tav tm="100000">
                                          <p:val>
                                            <p:strVal val="#ppt_x"/>
                                          </p:val>
                                        </p:tav>
                                      </p:tavLst>
                                    </p:anim>
                                    <p:anim calcmode="lin" valueType="num">
                                      <p:cBhvr additive="base">
                                        <p:cTn id="20" dur="500" fill="hold"/>
                                        <p:tgtEl>
                                          <p:spTgt spid="286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0732"/>
                                        </p:tgtEl>
                                        <p:attrNameLst>
                                          <p:attrName>style.visibility</p:attrName>
                                        </p:attrNameLst>
                                      </p:cBhvr>
                                      <p:to>
                                        <p:strVal val="visible"/>
                                      </p:to>
                                    </p:set>
                                    <p:anim calcmode="lin" valueType="num">
                                      <p:cBhvr>
                                        <p:cTn id="25" dur="500" fill="hold"/>
                                        <p:tgtEl>
                                          <p:spTgt spid="30732"/>
                                        </p:tgtEl>
                                        <p:attrNameLst>
                                          <p:attrName>ppt_w</p:attrName>
                                        </p:attrNameLst>
                                      </p:cBhvr>
                                      <p:tavLst>
                                        <p:tav tm="0">
                                          <p:val>
                                            <p:fltVal val="0"/>
                                          </p:val>
                                        </p:tav>
                                        <p:tav tm="100000">
                                          <p:val>
                                            <p:strVal val="#ppt_w"/>
                                          </p:val>
                                        </p:tav>
                                      </p:tavLst>
                                    </p:anim>
                                    <p:anim calcmode="lin" valueType="num">
                                      <p:cBhvr>
                                        <p:cTn id="26" dur="500" fill="hold"/>
                                        <p:tgtEl>
                                          <p:spTgt spid="307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8675"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90975"/>
            <a:ext cx="87344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6"/>
          <p:cNvGrpSpPr>
            <a:grpSpLocks/>
          </p:cNvGrpSpPr>
          <p:nvPr/>
        </p:nvGrpSpPr>
        <p:grpSpPr bwMode="auto">
          <a:xfrm>
            <a:off x="2630488" y="485775"/>
            <a:ext cx="3810000" cy="3124200"/>
            <a:chOff x="2667000" y="1905000"/>
            <a:chExt cx="3810000" cy="3124200"/>
          </a:xfrm>
        </p:grpSpPr>
        <p:sp>
          <p:nvSpPr>
            <p:cNvPr id="28678" name="Rectangle 97"/>
            <p:cNvSpPr>
              <a:spLocks noChangeArrowheads="1"/>
            </p:cNvSpPr>
            <p:nvPr/>
          </p:nvSpPr>
          <p:spPr bwMode="auto">
            <a:xfrm>
              <a:off x="2667000" y="1905000"/>
              <a:ext cx="3810000" cy="3124200"/>
            </a:xfrm>
            <a:prstGeom prst="rect">
              <a:avLst/>
            </a:prstGeom>
            <a:solidFill>
              <a:srgbClr val="00FFFF"/>
            </a:solidFill>
            <a:ln w="9525" algn="ctr">
              <a:solidFill>
                <a:schemeClr val="tx1"/>
              </a:solidFill>
              <a:round/>
              <a:headEnd/>
              <a:tailEnd/>
            </a:ln>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solidFill>
                  <a:srgbClr val="000000"/>
                </a:solidFill>
                <a:latin typeface="Times New Roman" pitchFamily="18" charset="0"/>
                <a:cs typeface="Times New Roman" pitchFamily="18" charset="0"/>
              </a:endParaRPr>
            </a:p>
          </p:txBody>
        </p:sp>
        <p:sp>
          <p:nvSpPr>
            <p:cNvPr id="28679" name="Line 4"/>
            <p:cNvSpPr>
              <a:spLocks noChangeShapeType="1"/>
            </p:cNvSpPr>
            <p:nvPr/>
          </p:nvSpPr>
          <p:spPr bwMode="auto">
            <a:xfrm rot="-5400000">
              <a:off x="4655344" y="2126457"/>
              <a:ext cx="0" cy="2971800"/>
            </a:xfrm>
            <a:prstGeom prst="line">
              <a:avLst/>
            </a:prstGeom>
            <a:noFill/>
            <a:ln w="139700" cmpd="tri">
              <a:solidFill>
                <a:schemeClr val="tx1"/>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0" name="Oval 5"/>
            <p:cNvSpPr>
              <a:spLocks noChangeArrowheads="1"/>
            </p:cNvSpPr>
            <p:nvPr/>
          </p:nvSpPr>
          <p:spPr bwMode="auto">
            <a:xfrm rot="-5400000">
              <a:off x="4808537" y="2171700"/>
              <a:ext cx="868363" cy="944563"/>
            </a:xfrm>
            <a:prstGeom prst="ellipse">
              <a:avLst/>
            </a:prstGeom>
            <a:solidFill>
              <a:srgbClr val="00FFFF"/>
            </a:solidFill>
            <a:ln w="28575">
              <a:solidFill>
                <a:schemeClr val="tx1"/>
              </a:solidFill>
              <a:round/>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latin typeface="Courier New" pitchFamily="49" charset="0"/>
                  <a:cs typeface="Courier New" pitchFamily="49" charset="0"/>
                </a:rPr>
                <a:t>CPU</a:t>
              </a:r>
              <a:endParaRPr lang="en-CA" altLang="en-US" sz="2000" b="1">
                <a:solidFill>
                  <a:srgbClr val="000000"/>
                </a:solidFill>
                <a:latin typeface="Courier New" pitchFamily="49" charset="0"/>
                <a:cs typeface="Courier New" pitchFamily="49" charset="0"/>
              </a:endParaRPr>
            </a:p>
          </p:txBody>
        </p:sp>
        <p:sp>
          <p:nvSpPr>
            <p:cNvPr id="28681" name="Line 6"/>
            <p:cNvSpPr>
              <a:spLocks noChangeShapeType="1"/>
            </p:cNvSpPr>
            <p:nvPr/>
          </p:nvSpPr>
          <p:spPr bwMode="auto">
            <a:xfrm rot="-5400000" flipH="1" flipV="1">
              <a:off x="4960144" y="3345657"/>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2" name="Text Box 7"/>
            <p:cNvSpPr txBox="1">
              <a:spLocks noChangeArrowheads="1"/>
            </p:cNvSpPr>
            <p:nvPr/>
          </p:nvSpPr>
          <p:spPr bwMode="auto">
            <a:xfrm rot="-5400000">
              <a:off x="4301331" y="3829843"/>
              <a:ext cx="514350" cy="1336675"/>
            </a:xfrm>
            <a:prstGeom prst="rect">
              <a:avLst/>
            </a:prstGeom>
            <a:solidFill>
              <a:srgbClr val="00FFFF"/>
            </a:solidFill>
            <a:ln w="25400">
              <a:solidFill>
                <a:schemeClr val="tx1"/>
              </a:solidFill>
              <a:miter lim="800000"/>
              <a:headEnd/>
              <a:tailEnd/>
            </a:ln>
          </p:spPr>
          <p:txBody>
            <a:bodyPr vert="eaVert">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DRAM</a:t>
              </a:r>
            </a:p>
          </p:txBody>
        </p:sp>
        <p:sp>
          <p:nvSpPr>
            <p:cNvPr id="28683" name="Text Box 8"/>
            <p:cNvSpPr txBox="1">
              <a:spLocks noChangeArrowheads="1"/>
            </p:cNvSpPr>
            <p:nvPr/>
          </p:nvSpPr>
          <p:spPr bwMode="auto">
            <a:xfrm>
              <a:off x="3276600" y="2419350"/>
              <a:ext cx="1066800" cy="422275"/>
            </a:xfrm>
            <a:prstGeom prst="rect">
              <a:avLst/>
            </a:prstGeom>
            <a:solidFill>
              <a:srgbClr val="00FFFF"/>
            </a:solidFill>
            <a:ln w="2540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I/O</a:t>
              </a:r>
            </a:p>
          </p:txBody>
        </p:sp>
        <p:sp>
          <p:nvSpPr>
            <p:cNvPr id="28684" name="Line 9"/>
            <p:cNvSpPr>
              <a:spLocks noChangeShapeType="1"/>
            </p:cNvSpPr>
            <p:nvPr/>
          </p:nvSpPr>
          <p:spPr bwMode="auto">
            <a:xfrm rot="-5400000" flipH="1" flipV="1">
              <a:off x="3626644" y="338375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5" name="Rectangle 10"/>
            <p:cNvSpPr>
              <a:spLocks noChangeArrowheads="1"/>
            </p:cNvSpPr>
            <p:nvPr/>
          </p:nvSpPr>
          <p:spPr bwMode="auto">
            <a:xfrm rot="-5400000">
              <a:off x="3626644" y="2850357"/>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6" name="Rectangle 11"/>
            <p:cNvSpPr>
              <a:spLocks noChangeArrowheads="1"/>
            </p:cNvSpPr>
            <p:nvPr/>
          </p:nvSpPr>
          <p:spPr bwMode="auto">
            <a:xfrm rot="-5400000">
              <a:off x="5036344" y="2964657"/>
              <a:ext cx="4572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7" name="Line 12"/>
            <p:cNvSpPr>
              <a:spLocks noChangeShapeType="1"/>
            </p:cNvSpPr>
            <p:nvPr/>
          </p:nvSpPr>
          <p:spPr bwMode="auto">
            <a:xfrm rot="-5400000" flipH="1" flipV="1">
              <a:off x="4461669" y="3802856"/>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8" name="Rectangle 13"/>
            <p:cNvSpPr>
              <a:spLocks noChangeArrowheads="1"/>
            </p:cNvSpPr>
            <p:nvPr/>
          </p:nvSpPr>
          <p:spPr bwMode="auto">
            <a:xfrm rot="-5400000">
              <a:off x="4347369" y="3993356"/>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sp>
        <p:nvSpPr>
          <p:cNvPr id="109" name="Slide Number Placeholder 108"/>
          <p:cNvSpPr>
            <a:spLocks noGrp="1"/>
          </p:cNvSpPr>
          <p:nvPr>
            <p:ph type="sldNum" sz="quarter" idx="11"/>
          </p:nvPr>
        </p:nvSpPr>
        <p:spPr/>
        <p:txBody>
          <a:bodyPr/>
          <a:lstStyle/>
          <a:p>
            <a:pPr>
              <a:defRPr/>
            </a:pPr>
            <a:fld id="{A04AD0CE-3526-49B4-A036-1C5BEFA946E8}" type="slidenum">
              <a:rPr lang="en-US"/>
              <a:pPr>
                <a:defRPr/>
              </a:pPr>
              <a:t>69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encrypted-tbn1.gstatic.com/images?q=tbn:ANd9GcQO1CabP-j_pWwM9Mg9CLpEyijenBWi4LCJd06oLZ9Wf8Ei6FsqhA"/>
          <p:cNvPicPr>
            <a:picLocks noChangeAspect="1" noChangeArrowheads="1"/>
          </p:cNvPicPr>
          <p:nvPr/>
        </p:nvPicPr>
        <p:blipFill rotWithShape="1">
          <a:blip r:embed="rId2">
            <a:extLst>
              <a:ext uri="{28A0092B-C50C-407E-A947-70E740481C1C}">
                <a14:useLocalDpi xmlns:a14="http://schemas.microsoft.com/office/drawing/2010/main" val="0"/>
              </a:ext>
            </a:extLst>
          </a:blip>
          <a:srcRect l="9062" t="11508" r="19348" b="5526"/>
          <a:stretch/>
        </p:blipFill>
        <p:spPr bwMode="auto">
          <a:xfrm>
            <a:off x="4684800" y="1746250"/>
            <a:ext cx="3240000" cy="244475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work?</a:t>
            </a:r>
          </a:p>
        </p:txBody>
      </p:sp>
      <p:pic>
        <p:nvPicPr>
          <p:cNvPr id="7" name="Picture 2" descr="http://cache.air-n-water.com/images/how-a-refrigerator-wor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29712"/>
            <a:ext cx="5867400" cy="363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0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Building a CPU</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extLst>
      <p:ext uri="{BB962C8B-B14F-4D97-AF65-F5344CB8AC3E}">
        <p14:creationId xmlns:p14="http://schemas.microsoft.com/office/powerpoint/2010/main" val="3636669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238" name="Rectangle 94"/>
          <p:cNvSpPr>
            <a:spLocks noChangeArrowheads="1"/>
          </p:cNvSpPr>
          <p:nvPr/>
        </p:nvSpPr>
        <p:spPr bwMode="auto">
          <a:xfrm>
            <a:off x="684213" y="2398693"/>
            <a:ext cx="593688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Clock:</a:t>
            </a:r>
          </a:p>
          <a:p>
            <a:pPr>
              <a:spcBef>
                <a:spcPct val="0"/>
              </a:spcBef>
            </a:pPr>
            <a:r>
              <a:rPr lang="en-US" altLang="en-US" sz="2800" dirty="0">
                <a:latin typeface="Times New Roman" pitchFamily="18" charset="0"/>
              </a:rPr>
              <a:t>        5 volts/ 0 volts</a:t>
            </a:r>
          </a:p>
          <a:p>
            <a:pPr>
              <a:spcBef>
                <a:spcPct val="0"/>
              </a:spcBef>
            </a:pPr>
            <a:r>
              <a:rPr lang="en-US" altLang="en-US" sz="2800" dirty="0">
                <a:latin typeface="Times New Roman" pitchFamily="18" charset="0"/>
              </a:rPr>
              <a:t>            open/closed</a:t>
            </a:r>
          </a:p>
          <a:p>
            <a:pPr>
              <a:spcBef>
                <a:spcPct val="0"/>
              </a:spcBef>
            </a:pPr>
            <a:r>
              <a:rPr lang="en-US" altLang="en-US" sz="2800" dirty="0">
                <a:latin typeface="Times New Roman" pitchFamily="18" charset="0"/>
              </a:rPr>
              <a:t>             high/low</a:t>
            </a:r>
          </a:p>
          <a:p>
            <a:pPr>
              <a:spcBef>
                <a:spcPct val="0"/>
              </a:spcBef>
            </a:pPr>
            <a:r>
              <a:rPr lang="en-US" altLang="en-US" sz="2800" dirty="0">
                <a:latin typeface="Times New Roman" pitchFamily="18" charset="0"/>
              </a:rPr>
              <a:t>  2.5 GHz = 2,500,000,000 cycles/sec</a:t>
            </a:r>
          </a:p>
        </p:txBody>
      </p:sp>
      <p:grpSp>
        <p:nvGrpSpPr>
          <p:cNvPr id="3" name="Group 41"/>
          <p:cNvGrpSpPr>
            <a:grpSpLocks/>
          </p:cNvGrpSpPr>
          <p:nvPr/>
        </p:nvGrpSpPr>
        <p:grpSpPr bwMode="auto">
          <a:xfrm>
            <a:off x="3429000" y="5486400"/>
            <a:ext cx="2921000" cy="519113"/>
            <a:chOff x="3429000" y="2895600"/>
            <a:chExt cx="2921000" cy="519113"/>
          </a:xfrm>
        </p:grpSpPr>
        <p:sp>
          <p:nvSpPr>
            <p:cNvPr id="58378"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79"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0"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1"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2"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Clock</a:t>
              </a:r>
            </a:p>
          </p:txBody>
        </p:sp>
      </p:grpSp>
      <p:sp>
        <p:nvSpPr>
          <p:cNvPr id="2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spTree>
    <p:extLst>
      <p:ext uri="{BB962C8B-B14F-4D97-AF65-F5344CB8AC3E}">
        <p14:creationId xmlns:p14="http://schemas.microsoft.com/office/powerpoint/2010/main" val="9821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2238">
                                            <p:txEl>
                                              <p:pRg st="0" end="0"/>
                                            </p:txEl>
                                          </p:spTgt>
                                        </p:tgtEl>
                                        <p:attrNameLst>
                                          <p:attrName>style.visibility</p:attrName>
                                        </p:attrNameLst>
                                      </p:cBhvr>
                                      <p:to>
                                        <p:strVal val="visible"/>
                                      </p:to>
                                    </p:set>
                                    <p:anim calcmode="lin" valueType="num">
                                      <p:cBhvr additive="base">
                                        <p:cTn id="11" dur="500" fill="hold"/>
                                        <p:tgtEl>
                                          <p:spTgt spid="2622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622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2238">
                                            <p:txEl>
                                              <p:pRg st="1" end="1"/>
                                            </p:txEl>
                                          </p:spTgt>
                                        </p:tgtEl>
                                        <p:attrNameLst>
                                          <p:attrName>style.visibility</p:attrName>
                                        </p:attrNameLst>
                                      </p:cBhvr>
                                      <p:to>
                                        <p:strVal val="visible"/>
                                      </p:to>
                                    </p:set>
                                    <p:anim calcmode="lin" valueType="num">
                                      <p:cBhvr additive="base">
                                        <p:cTn id="17" dur="500" fill="hold"/>
                                        <p:tgtEl>
                                          <p:spTgt spid="26223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622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62238">
                                            <p:txEl>
                                              <p:pRg st="2" end="2"/>
                                            </p:txEl>
                                          </p:spTgt>
                                        </p:tgtEl>
                                        <p:attrNameLst>
                                          <p:attrName>style.visibility</p:attrName>
                                        </p:attrNameLst>
                                      </p:cBhvr>
                                      <p:to>
                                        <p:strVal val="visible"/>
                                      </p:to>
                                    </p:set>
                                    <p:anim calcmode="lin" valueType="num">
                                      <p:cBhvr additive="base">
                                        <p:cTn id="23" dur="500" fill="hold"/>
                                        <p:tgtEl>
                                          <p:spTgt spid="26223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622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62238">
                                            <p:txEl>
                                              <p:pRg st="3" end="3"/>
                                            </p:txEl>
                                          </p:spTgt>
                                        </p:tgtEl>
                                        <p:attrNameLst>
                                          <p:attrName>style.visibility</p:attrName>
                                        </p:attrNameLst>
                                      </p:cBhvr>
                                      <p:to>
                                        <p:strVal val="visible"/>
                                      </p:to>
                                    </p:set>
                                    <p:anim calcmode="lin" valueType="num">
                                      <p:cBhvr additive="base">
                                        <p:cTn id="29" dur="500" fill="hold"/>
                                        <p:tgtEl>
                                          <p:spTgt spid="26223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622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62238">
                                            <p:txEl>
                                              <p:pRg st="4" end="4"/>
                                            </p:txEl>
                                          </p:spTgt>
                                        </p:tgtEl>
                                        <p:attrNameLst>
                                          <p:attrName>style.visibility</p:attrName>
                                        </p:attrNameLst>
                                      </p:cBhvr>
                                      <p:to>
                                        <p:strVal val="visible"/>
                                      </p:to>
                                    </p:set>
                                    <p:anim calcmode="lin" valueType="num">
                                      <p:cBhvr additive="base">
                                        <p:cTn id="35" dur="500" fill="hold"/>
                                        <p:tgtEl>
                                          <p:spTgt spid="262238">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6223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238" name="Rectangle 94"/>
          <p:cNvSpPr>
            <a:spLocks noChangeArrowheads="1"/>
          </p:cNvSpPr>
          <p:nvPr/>
        </p:nvSpPr>
        <p:spPr bwMode="auto">
          <a:xfrm>
            <a:off x="684213" y="2398693"/>
            <a:ext cx="80134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itchFamily="34" charset="0"/>
              <a:buChar char="•"/>
            </a:pPr>
            <a:r>
              <a:rPr lang="en-US" altLang="en-US" sz="2800" dirty="0">
                <a:latin typeface="Times New Roman" pitchFamily="18" charset="0"/>
              </a:rPr>
              <a:t>When clock is low, it remembers previous value.</a:t>
            </a:r>
          </a:p>
          <a:p>
            <a:pPr marL="457200" indent="-457200">
              <a:spcBef>
                <a:spcPct val="0"/>
              </a:spcBef>
              <a:buFont typeface="Arial" pitchFamily="34" charset="0"/>
              <a:buChar char="•"/>
            </a:pPr>
            <a:r>
              <a:rPr lang="en-US" altLang="en-US" sz="2800" dirty="0">
                <a:latin typeface="Times New Roman" pitchFamily="18" charset="0"/>
              </a:rPr>
              <a:t>When clock is high, new value is stored.</a:t>
            </a:r>
          </a:p>
        </p:txBody>
      </p:sp>
      <p:grpSp>
        <p:nvGrpSpPr>
          <p:cNvPr id="2" name="Group 49"/>
          <p:cNvGrpSpPr>
            <a:grpSpLocks/>
          </p:cNvGrpSpPr>
          <p:nvPr/>
        </p:nvGrpSpPr>
        <p:grpSpPr bwMode="auto">
          <a:xfrm>
            <a:off x="838200" y="5360988"/>
            <a:ext cx="2590800" cy="866775"/>
            <a:chOff x="838200" y="5361198"/>
            <a:chExt cx="2590800" cy="866565"/>
          </a:xfrm>
        </p:grpSpPr>
        <p:sp>
          <p:nvSpPr>
            <p:cNvPr id="58383" name="Rectangle 95"/>
            <p:cNvSpPr>
              <a:spLocks noChangeArrowheads="1"/>
            </p:cNvSpPr>
            <p:nvPr/>
          </p:nvSpPr>
          <p:spPr bwMode="auto">
            <a:xfrm>
              <a:off x="838200" y="5472113"/>
              <a:ext cx="2590800" cy="6096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58384" name="Rectangle 96"/>
            <p:cNvSpPr>
              <a:spLocks noChangeArrowheads="1"/>
            </p:cNvSpPr>
            <p:nvPr/>
          </p:nvSpPr>
          <p:spPr bwMode="auto">
            <a:xfrm>
              <a:off x="990600" y="5472113"/>
              <a:ext cx="1773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Memory</a:t>
              </a:r>
            </a:p>
          </p:txBody>
        </p:sp>
        <p:sp>
          <p:nvSpPr>
            <p:cNvPr id="58385" name="Line 97"/>
            <p:cNvSpPr>
              <a:spLocks noChangeShapeType="1"/>
            </p:cNvSpPr>
            <p:nvPr/>
          </p:nvSpPr>
          <p:spPr bwMode="auto">
            <a:xfrm flipV="1">
              <a:off x="2057400" y="5361198"/>
              <a:ext cx="0" cy="107950"/>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8386" name="Line 98"/>
            <p:cNvSpPr>
              <a:spLocks noChangeShapeType="1"/>
            </p:cNvSpPr>
            <p:nvPr/>
          </p:nvSpPr>
          <p:spPr bwMode="auto">
            <a:xfrm flipV="1">
              <a:off x="2057400" y="6119813"/>
              <a:ext cx="0" cy="107950"/>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185377" name="Rectangle 99"/>
          <p:cNvSpPr>
            <a:spLocks noChangeArrowheads="1"/>
          </p:cNvSpPr>
          <p:nvPr/>
        </p:nvSpPr>
        <p:spPr bwMode="auto">
          <a:xfrm>
            <a:off x="1638300" y="4852988"/>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sp>
        <p:nvSpPr>
          <p:cNvPr id="185378" name="Rectangle 100"/>
          <p:cNvSpPr>
            <a:spLocks noChangeArrowheads="1"/>
          </p:cNvSpPr>
          <p:nvPr/>
        </p:nvSpPr>
        <p:spPr bwMode="auto">
          <a:xfrm>
            <a:off x="1708150" y="61722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3" name="Group 41"/>
          <p:cNvGrpSpPr>
            <a:grpSpLocks/>
          </p:cNvGrpSpPr>
          <p:nvPr/>
        </p:nvGrpSpPr>
        <p:grpSpPr bwMode="auto">
          <a:xfrm>
            <a:off x="3429000" y="5486400"/>
            <a:ext cx="2921000" cy="519113"/>
            <a:chOff x="3429000" y="2895600"/>
            <a:chExt cx="2921000" cy="519113"/>
          </a:xfrm>
        </p:grpSpPr>
        <p:sp>
          <p:nvSpPr>
            <p:cNvPr id="58378"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79"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0"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1"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2"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Clock</a:t>
              </a:r>
            </a:p>
          </p:txBody>
        </p:sp>
      </p:grpSp>
      <p:sp>
        <p:nvSpPr>
          <p:cNvPr id="41" name="Rectangle 100"/>
          <p:cNvSpPr>
            <a:spLocks noChangeArrowheads="1"/>
          </p:cNvSpPr>
          <p:nvPr/>
        </p:nvSpPr>
        <p:spPr bwMode="auto">
          <a:xfrm>
            <a:off x="2438400" y="54356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sp>
        <p:nvSpPr>
          <p:cNvPr id="49" name="Rectangle 100"/>
          <p:cNvSpPr>
            <a:spLocks noChangeArrowheads="1"/>
          </p:cNvSpPr>
          <p:nvPr/>
        </p:nvSpPr>
        <p:spPr bwMode="auto">
          <a:xfrm>
            <a:off x="2438400" y="5419725"/>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t-1</a:t>
            </a:r>
          </a:p>
        </p:txBody>
      </p:sp>
      <p:sp>
        <p:nvSpPr>
          <p:cNvPr id="2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sp>
        <p:nvSpPr>
          <p:cNvPr id="19" name="Rectangle 100"/>
          <p:cNvSpPr>
            <a:spLocks noChangeArrowheads="1"/>
          </p:cNvSpPr>
          <p:nvPr/>
        </p:nvSpPr>
        <p:spPr bwMode="auto">
          <a:xfrm>
            <a:off x="1696280" y="6172200"/>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t-1</a:t>
            </a:r>
          </a:p>
        </p:txBody>
      </p:sp>
      <p:grpSp>
        <p:nvGrpSpPr>
          <p:cNvPr id="21" name="Group 20"/>
          <p:cNvGrpSpPr/>
          <p:nvPr/>
        </p:nvGrpSpPr>
        <p:grpSpPr>
          <a:xfrm>
            <a:off x="1524000" y="2803525"/>
            <a:ext cx="7696200" cy="3892550"/>
            <a:chOff x="1524000" y="2803525"/>
            <a:chExt cx="7696200" cy="3892550"/>
          </a:xfrm>
        </p:grpSpPr>
        <p:sp>
          <p:nvSpPr>
            <p:cNvPr id="22" name="Rectangle 100"/>
            <p:cNvSpPr>
              <a:spLocks noChangeArrowheads="1"/>
            </p:cNvSpPr>
            <p:nvPr/>
          </p:nvSpPr>
          <p:spPr bwMode="auto">
            <a:xfrm>
              <a:off x="1708150" y="6172200"/>
              <a:ext cx="758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t</a:t>
              </a:r>
            </a:p>
          </p:txBody>
        </p:sp>
        <p:sp>
          <p:nvSpPr>
            <p:cNvPr id="23" name="Rectangle 100"/>
            <p:cNvSpPr>
              <a:spLocks noChangeArrowheads="1"/>
            </p:cNvSpPr>
            <p:nvPr/>
          </p:nvSpPr>
          <p:spPr bwMode="auto">
            <a:xfrm>
              <a:off x="2438400" y="54356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y</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24" name="Group 23"/>
            <p:cNvGrpSpPr>
              <a:grpSpLocks/>
            </p:cNvGrpSpPr>
            <p:nvPr/>
          </p:nvGrpSpPr>
          <p:grpSpPr bwMode="auto">
            <a:xfrm>
              <a:off x="1524000" y="3748088"/>
              <a:ext cx="1085850" cy="1052512"/>
              <a:chOff x="1524000" y="3748088"/>
              <a:chExt cx="1085850" cy="1052512"/>
            </a:xfrm>
          </p:grpSpPr>
          <p:sp>
            <p:nvSpPr>
              <p:cNvPr id="48" name="Rectangle 108"/>
              <p:cNvSpPr>
                <a:spLocks noChangeArrowheads="1"/>
              </p:cNvSpPr>
              <p:nvPr/>
            </p:nvSpPr>
            <p:spPr bwMode="auto">
              <a:xfrm>
                <a:off x="1524000" y="4038600"/>
                <a:ext cx="10797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t</a:t>
                </a:r>
                <a:r>
                  <a:rPr lang="en-US" altLang="en-US" sz="2800" baseline="-25000">
                    <a:solidFill>
                      <a:schemeClr val="accent2"/>
                    </a:solidFill>
                    <a:latin typeface="Times New Roman" pitchFamily="18" charset="0"/>
                  </a:rPr>
                  <a:t>  </a:t>
                </a:r>
                <a:r>
                  <a:rPr lang="en-US" altLang="en-US" sz="2800">
                    <a:solidFill>
                      <a:schemeClr val="accent2"/>
                    </a:solidFill>
                    <a:latin typeface="Times New Roman" pitchFamily="18" charset="0"/>
                  </a:rPr>
                  <a:t>=</a:t>
                </a:r>
              </a:p>
            </p:txBody>
          </p:sp>
          <p:sp>
            <p:nvSpPr>
              <p:cNvPr id="50" name="AutoShape 109"/>
              <p:cNvSpPr>
                <a:spLocks/>
              </p:cNvSpPr>
              <p:nvPr/>
            </p:nvSpPr>
            <p:spPr bwMode="auto">
              <a:xfrm>
                <a:off x="2486025" y="3748088"/>
                <a:ext cx="123825" cy="1052512"/>
              </a:xfrm>
              <a:prstGeom prst="leftBrace">
                <a:avLst>
                  <a:gd name="adj1" fmla="val 70833"/>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25" name="Rectangle 110"/>
            <p:cNvSpPr>
              <a:spLocks noChangeArrowheads="1"/>
            </p:cNvSpPr>
            <p:nvPr/>
          </p:nvSpPr>
          <p:spPr bwMode="auto">
            <a:xfrm>
              <a:off x="2466975" y="4170363"/>
              <a:ext cx="779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t</a:t>
              </a:r>
              <a:endParaRPr lang="en-US" altLang="en-US" sz="2800" i="1">
                <a:solidFill>
                  <a:schemeClr val="accent2"/>
                </a:solidFill>
                <a:latin typeface="Times New Roman" pitchFamily="18" charset="0"/>
              </a:endParaRPr>
            </a:p>
          </p:txBody>
        </p:sp>
        <p:sp>
          <p:nvSpPr>
            <p:cNvPr id="26" name="Rectangle 111"/>
            <p:cNvSpPr>
              <a:spLocks noChangeArrowheads="1"/>
            </p:cNvSpPr>
            <p:nvPr/>
          </p:nvSpPr>
          <p:spPr bwMode="auto">
            <a:xfrm>
              <a:off x="2486025" y="3716338"/>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t</a:t>
              </a:r>
              <a:endParaRPr lang="en-US" altLang="en-US" sz="2800" i="1">
                <a:solidFill>
                  <a:schemeClr val="accent2"/>
                </a:solidFill>
                <a:latin typeface="Times New Roman" pitchFamily="18" charset="0"/>
              </a:endParaRPr>
            </a:p>
          </p:txBody>
        </p:sp>
        <p:sp>
          <p:nvSpPr>
            <p:cNvPr id="27" name="Rectangle 26"/>
            <p:cNvSpPr>
              <a:spLocks noChangeArrowheads="1"/>
            </p:cNvSpPr>
            <p:nvPr/>
          </p:nvSpPr>
          <p:spPr bwMode="auto">
            <a:xfrm>
              <a:off x="3289300" y="3751263"/>
              <a:ext cx="1671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if</a:t>
              </a:r>
              <a:r>
                <a:rPr lang="en-US" altLang="en-US" sz="2800">
                  <a:solidFill>
                    <a:schemeClr val="accent2"/>
                  </a:solidFill>
                  <a:latin typeface="Times New Roman" pitchFamily="18" charset="0"/>
                </a:rPr>
                <a:t> </a:t>
              </a:r>
              <a:r>
                <a:rPr lang="en-US" altLang="en-US" sz="2800" i="1">
                  <a:solidFill>
                    <a:schemeClr val="accent2"/>
                  </a:solidFill>
                  <a:latin typeface="Times New Roman" pitchFamily="18" charset="0"/>
                </a:rPr>
                <a:t>clock=1</a:t>
              </a:r>
            </a:p>
          </p:txBody>
        </p:sp>
        <p:sp>
          <p:nvSpPr>
            <p:cNvPr id="28" name="Rectangle 27"/>
            <p:cNvSpPr>
              <a:spLocks noChangeArrowheads="1"/>
            </p:cNvSpPr>
            <p:nvPr/>
          </p:nvSpPr>
          <p:spPr bwMode="auto">
            <a:xfrm>
              <a:off x="3294063" y="4232275"/>
              <a:ext cx="167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if</a:t>
              </a:r>
              <a:r>
                <a:rPr lang="en-US" altLang="en-US" sz="2800">
                  <a:solidFill>
                    <a:schemeClr val="accent2"/>
                  </a:solidFill>
                  <a:latin typeface="Times New Roman" pitchFamily="18" charset="0"/>
                </a:rPr>
                <a:t> </a:t>
              </a:r>
              <a:r>
                <a:rPr lang="en-US" altLang="en-US" sz="2800" i="1">
                  <a:solidFill>
                    <a:schemeClr val="accent2"/>
                  </a:solidFill>
                  <a:latin typeface="Times New Roman" pitchFamily="18" charset="0"/>
                </a:rPr>
                <a:t>clock=0</a:t>
              </a:r>
            </a:p>
          </p:txBody>
        </p:sp>
        <p:grpSp>
          <p:nvGrpSpPr>
            <p:cNvPr id="29" name="Group 114"/>
            <p:cNvGrpSpPr>
              <a:grpSpLocks/>
            </p:cNvGrpSpPr>
            <p:nvPr/>
          </p:nvGrpSpPr>
          <p:grpSpPr bwMode="auto">
            <a:xfrm>
              <a:off x="6810375" y="2803525"/>
              <a:ext cx="2409825" cy="3063875"/>
              <a:chOff x="336" y="1267"/>
              <a:chExt cx="1518" cy="1930"/>
            </a:xfrm>
          </p:grpSpPr>
          <p:sp>
            <p:nvSpPr>
              <p:cNvPr id="30" name="Text Box 115"/>
              <p:cNvSpPr txBox="1">
                <a:spLocks noChangeArrowheads="1"/>
              </p:cNvSpPr>
              <p:nvPr/>
            </p:nvSpPr>
            <p:spPr bwMode="auto">
              <a:xfrm>
                <a:off x="404" y="1488"/>
                <a:ext cx="65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 </a:t>
                </a:r>
              </a:p>
              <a:p>
                <a:pPr algn="ctr">
                  <a:spcBef>
                    <a:spcPct val="0"/>
                  </a:spcBef>
                </a:pPr>
                <a:endParaRPr lang="en-US" altLang="en-US" sz="2800" i="1" baseline="-25000">
                  <a:solidFill>
                    <a:schemeClr val="accent2"/>
                  </a:solidFill>
                  <a:latin typeface="Times New Roman" pitchFamily="18" charset="0"/>
                </a:endParaRPr>
              </a:p>
            </p:txBody>
          </p:sp>
          <p:sp>
            <p:nvSpPr>
              <p:cNvPr id="31" name="AutoShape 116"/>
              <p:cNvSpPr>
                <a:spLocks noChangeArrowheads="1"/>
              </p:cNvSpPr>
              <p:nvPr/>
            </p:nvSpPr>
            <p:spPr bwMode="auto">
              <a:xfrm rot="5400000" flipV="1">
                <a:off x="500" y="1864"/>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32" name="Freeform 117"/>
              <p:cNvSpPr>
                <a:spLocks/>
              </p:cNvSpPr>
              <p:nvPr/>
            </p:nvSpPr>
            <p:spPr bwMode="auto">
              <a:xfrm>
                <a:off x="672" y="2216"/>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33" name="Rectangle 118"/>
              <p:cNvSpPr>
                <a:spLocks noChangeArrowheads="1"/>
              </p:cNvSpPr>
              <p:nvPr/>
            </p:nvSpPr>
            <p:spPr bwMode="auto">
              <a:xfrm>
                <a:off x="336" y="1872"/>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34" name="Line 119"/>
              <p:cNvSpPr>
                <a:spLocks noChangeShapeType="1"/>
              </p:cNvSpPr>
              <p:nvPr/>
            </p:nvSpPr>
            <p:spPr bwMode="auto">
              <a:xfrm flipH="1" flipV="1">
                <a:off x="760" y="1776"/>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 name="Line 120"/>
              <p:cNvSpPr>
                <a:spLocks noChangeShapeType="1"/>
              </p:cNvSpPr>
              <p:nvPr/>
            </p:nvSpPr>
            <p:spPr bwMode="auto">
              <a:xfrm flipH="1" flipV="1">
                <a:off x="1104" y="2688"/>
                <a:ext cx="0" cy="21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6" name="AutoShape 121"/>
              <p:cNvSpPr>
                <a:spLocks noChangeArrowheads="1"/>
              </p:cNvSpPr>
              <p:nvPr/>
            </p:nvSpPr>
            <p:spPr bwMode="auto">
              <a:xfrm rot="5400000" flipV="1">
                <a:off x="932" y="2348"/>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37" name="Rectangle 122"/>
              <p:cNvSpPr>
                <a:spLocks noChangeArrowheads="1"/>
              </p:cNvSpPr>
              <p:nvPr/>
            </p:nvSpPr>
            <p:spPr bwMode="auto">
              <a:xfrm>
                <a:off x="838" y="2356"/>
                <a:ext cx="5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OR</a:t>
                </a:r>
              </a:p>
            </p:txBody>
          </p:sp>
          <p:sp>
            <p:nvSpPr>
              <p:cNvPr id="38" name="Text Box 123"/>
              <p:cNvSpPr txBox="1">
                <a:spLocks noChangeArrowheads="1"/>
              </p:cNvSpPr>
              <p:nvPr/>
            </p:nvSpPr>
            <p:spPr bwMode="auto">
              <a:xfrm>
                <a:off x="1353" y="1483"/>
                <a:ext cx="501"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 </a:t>
                </a:r>
              </a:p>
              <a:p>
                <a:pPr algn="ctr">
                  <a:spcBef>
                    <a:spcPct val="0"/>
                  </a:spcBef>
                </a:pPr>
                <a:endParaRPr lang="en-US" altLang="en-US" sz="2800" i="1" baseline="-25000">
                  <a:solidFill>
                    <a:schemeClr val="accent2"/>
                  </a:solidFill>
                  <a:latin typeface="Times New Roman" pitchFamily="18" charset="0"/>
                </a:endParaRPr>
              </a:p>
            </p:txBody>
          </p:sp>
          <p:sp>
            <p:nvSpPr>
              <p:cNvPr id="39" name="AutoShape 124"/>
              <p:cNvSpPr>
                <a:spLocks noChangeArrowheads="1"/>
              </p:cNvSpPr>
              <p:nvPr/>
            </p:nvSpPr>
            <p:spPr bwMode="auto">
              <a:xfrm rot="5400000" flipV="1">
                <a:off x="1322" y="1876"/>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40" name="Line 125"/>
              <p:cNvSpPr>
                <a:spLocks noChangeShapeType="1"/>
              </p:cNvSpPr>
              <p:nvPr/>
            </p:nvSpPr>
            <p:spPr bwMode="auto">
              <a:xfrm flipV="1">
                <a:off x="1382" y="1600"/>
                <a:ext cx="0" cy="261"/>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42" name="Rectangle 126"/>
              <p:cNvSpPr>
                <a:spLocks noChangeArrowheads="1"/>
              </p:cNvSpPr>
              <p:nvPr/>
            </p:nvSpPr>
            <p:spPr bwMode="auto">
              <a:xfrm>
                <a:off x="1158" y="1884"/>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43" name="Line 127"/>
              <p:cNvSpPr>
                <a:spLocks noChangeShapeType="1"/>
              </p:cNvSpPr>
              <p:nvPr/>
            </p:nvSpPr>
            <p:spPr bwMode="auto">
              <a:xfrm flipH="1" flipV="1">
                <a:off x="1582" y="178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44" name="Text Box 128"/>
              <p:cNvSpPr txBox="1">
                <a:spLocks noChangeArrowheads="1"/>
              </p:cNvSpPr>
              <p:nvPr/>
            </p:nvSpPr>
            <p:spPr bwMode="auto">
              <a:xfrm>
                <a:off x="1056" y="1267"/>
                <a:ext cx="72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t+1</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45" name="Freeform 129"/>
              <p:cNvSpPr>
                <a:spLocks/>
              </p:cNvSpPr>
              <p:nvPr/>
            </p:nvSpPr>
            <p:spPr bwMode="auto">
              <a:xfrm flipH="1">
                <a:off x="1170" y="2211"/>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46" name="Freeform 130"/>
              <p:cNvSpPr>
                <a:spLocks/>
              </p:cNvSpPr>
              <p:nvPr/>
            </p:nvSpPr>
            <p:spPr bwMode="auto">
              <a:xfrm>
                <a:off x="396" y="1713"/>
                <a:ext cx="708" cy="1071"/>
              </a:xfrm>
              <a:custGeom>
                <a:avLst/>
                <a:gdLst>
                  <a:gd name="T0" fmla="*/ 162 w 708"/>
                  <a:gd name="T1" fmla="*/ 147 h 1071"/>
                  <a:gd name="T2" fmla="*/ 162 w 708"/>
                  <a:gd name="T3" fmla="*/ 0 h 1071"/>
                  <a:gd name="T4" fmla="*/ 0 w 708"/>
                  <a:gd name="T5" fmla="*/ 3 h 1071"/>
                  <a:gd name="T6" fmla="*/ 0 w 708"/>
                  <a:gd name="T7" fmla="*/ 1071 h 1071"/>
                  <a:gd name="T8" fmla="*/ 708 w 708"/>
                  <a:gd name="T9" fmla="*/ 1071 h 1071"/>
                  <a:gd name="T10" fmla="*/ 0 60000 65536"/>
                  <a:gd name="T11" fmla="*/ 0 60000 65536"/>
                  <a:gd name="T12" fmla="*/ 0 60000 65536"/>
                  <a:gd name="T13" fmla="*/ 0 60000 65536"/>
                  <a:gd name="T14" fmla="*/ 0 60000 65536"/>
                  <a:gd name="T15" fmla="*/ 0 w 708"/>
                  <a:gd name="T16" fmla="*/ 0 h 1071"/>
                  <a:gd name="T17" fmla="*/ 708 w 708"/>
                  <a:gd name="T18" fmla="*/ 1071 h 1071"/>
                </a:gdLst>
                <a:ahLst/>
                <a:cxnLst>
                  <a:cxn ang="T10">
                    <a:pos x="T0" y="T1"/>
                  </a:cxn>
                  <a:cxn ang="T11">
                    <a:pos x="T2" y="T3"/>
                  </a:cxn>
                  <a:cxn ang="T12">
                    <a:pos x="T4" y="T5"/>
                  </a:cxn>
                  <a:cxn ang="T13">
                    <a:pos x="T6" y="T7"/>
                  </a:cxn>
                  <a:cxn ang="T14">
                    <a:pos x="T8" y="T9"/>
                  </a:cxn>
                </a:cxnLst>
                <a:rect l="T15" t="T16" r="T17" b="T18"/>
                <a:pathLst>
                  <a:path w="708" h="1071">
                    <a:moveTo>
                      <a:pt x="162" y="147"/>
                    </a:moveTo>
                    <a:lnTo>
                      <a:pt x="162" y="0"/>
                    </a:lnTo>
                    <a:lnTo>
                      <a:pt x="0" y="3"/>
                    </a:lnTo>
                    <a:lnTo>
                      <a:pt x="0" y="1071"/>
                    </a:lnTo>
                    <a:lnTo>
                      <a:pt x="708" y="1071"/>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47" name="Text Box 131"/>
              <p:cNvSpPr txBox="1">
                <a:spLocks noChangeArrowheads="1"/>
              </p:cNvSpPr>
              <p:nvPr/>
            </p:nvSpPr>
            <p:spPr bwMode="auto">
              <a:xfrm>
                <a:off x="960" y="2688"/>
                <a:ext cx="543"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t</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grpSp>
      </p:grpSp>
      <p:grpSp>
        <p:nvGrpSpPr>
          <p:cNvPr id="5" name="Group 4"/>
          <p:cNvGrpSpPr/>
          <p:nvPr/>
        </p:nvGrpSpPr>
        <p:grpSpPr>
          <a:xfrm>
            <a:off x="5867400" y="4419600"/>
            <a:ext cx="1813034" cy="685799"/>
            <a:chOff x="5867400" y="4419600"/>
            <a:chExt cx="1813034" cy="685799"/>
          </a:xfrm>
        </p:grpSpPr>
        <p:sp>
          <p:nvSpPr>
            <p:cNvPr id="51" name="Rectangle 106"/>
            <p:cNvSpPr>
              <a:spLocks noChangeArrowheads="1"/>
            </p:cNvSpPr>
            <p:nvPr/>
          </p:nvSpPr>
          <p:spPr bwMode="auto">
            <a:xfrm>
              <a:off x="5867400" y="4495800"/>
              <a:ext cx="1309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cycle</a:t>
              </a:r>
            </a:p>
          </p:txBody>
        </p:sp>
        <p:sp>
          <p:nvSpPr>
            <p:cNvPr id="4" name="Curved Down Arrow 3"/>
            <p:cNvSpPr/>
            <p:nvPr/>
          </p:nvSpPr>
          <p:spPr>
            <a:xfrm rot="10800000">
              <a:off x="7039084" y="4791869"/>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sp>
          <p:nvSpPr>
            <p:cNvPr id="52" name="Curved Down Arrow 51"/>
            <p:cNvSpPr/>
            <p:nvPr/>
          </p:nvSpPr>
          <p:spPr>
            <a:xfrm>
              <a:off x="7054959" y="4419600"/>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grpSp>
    </p:spTree>
    <p:extLst>
      <p:ext uri="{BB962C8B-B14F-4D97-AF65-F5344CB8AC3E}">
        <p14:creationId xmlns:p14="http://schemas.microsoft.com/office/powerpoint/2010/main" val="4198211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62238">
                                            <p:txEl>
                                              <p:pRg st="0" end="0"/>
                                            </p:txEl>
                                          </p:spTgt>
                                        </p:tgtEl>
                                        <p:attrNameLst>
                                          <p:attrName>style.visibility</p:attrName>
                                        </p:attrNameLst>
                                      </p:cBhvr>
                                      <p:to>
                                        <p:strVal val="visible"/>
                                      </p:to>
                                    </p:set>
                                    <p:anim calcmode="lin" valueType="num">
                                      <p:cBhvr additive="base">
                                        <p:cTn id="21" dur="500" fill="hold"/>
                                        <p:tgtEl>
                                          <p:spTgt spid="262238">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622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2238">
                                            <p:txEl>
                                              <p:pRg st="1" end="1"/>
                                            </p:txEl>
                                          </p:spTgt>
                                        </p:tgtEl>
                                        <p:attrNameLst>
                                          <p:attrName>style.visibility</p:attrName>
                                        </p:attrNameLst>
                                      </p:cBhvr>
                                      <p:to>
                                        <p:strVal val="visible"/>
                                      </p:to>
                                    </p:set>
                                    <p:anim calcmode="lin" valueType="num">
                                      <p:cBhvr additive="base">
                                        <p:cTn id="27" dur="500" fill="hold"/>
                                        <p:tgtEl>
                                          <p:spTgt spid="262238">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62238">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5377"/>
                                        </p:tgtEl>
                                        <p:attrNameLst>
                                          <p:attrName>style.visibility</p:attrName>
                                        </p:attrNameLst>
                                      </p:cBhvr>
                                      <p:to>
                                        <p:strVal val="visible"/>
                                      </p:to>
                                    </p:set>
                                    <p:anim calcmode="lin" valueType="num">
                                      <p:cBhvr additive="base">
                                        <p:cTn id="35" dur="500" fill="hold"/>
                                        <p:tgtEl>
                                          <p:spTgt spid="185377"/>
                                        </p:tgtEl>
                                        <p:attrNameLst>
                                          <p:attrName>ppt_x</p:attrName>
                                        </p:attrNameLst>
                                      </p:cBhvr>
                                      <p:tavLst>
                                        <p:tav tm="0">
                                          <p:val>
                                            <p:strVal val="0-#ppt_w/2"/>
                                          </p:val>
                                        </p:tav>
                                        <p:tav tm="100000">
                                          <p:val>
                                            <p:strVal val="#ppt_x"/>
                                          </p:val>
                                        </p:tav>
                                      </p:tavLst>
                                    </p:anim>
                                    <p:anim calcmode="lin" valueType="num">
                                      <p:cBhvr additive="base">
                                        <p:cTn id="36" dur="500" fill="hold"/>
                                        <p:tgtEl>
                                          <p:spTgt spid="185377"/>
                                        </p:tgtEl>
                                        <p:attrNameLst>
                                          <p:attrName>ppt_y</p:attrName>
                                        </p:attrNameLst>
                                      </p:cBhvr>
                                      <p:tavLst>
                                        <p:tav tm="0">
                                          <p:val>
                                            <p:strVal val="#ppt_y"/>
                                          </p:val>
                                        </p:tav>
                                        <p:tav tm="100000">
                                          <p:val>
                                            <p:strVal val="#ppt_y"/>
                                          </p:val>
                                        </p:tav>
                                      </p:tavLst>
                                    </p:anim>
                                  </p:childTnLst>
                                </p:cTn>
                              </p:par>
                              <p:par>
                                <p:cTn id="37" presetID="1" presetClass="exit"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2" presetClass="entr" presetSubtype="8" fill="hold" grpId="0" nodeType="withEffect">
                                  <p:stCondLst>
                                    <p:cond delay="0"/>
                                  </p:stCondLst>
                                  <p:childTnLst>
                                    <p:set>
                                      <p:cBhvr>
                                        <p:cTn id="42" dur="1" fill="hold">
                                          <p:stCondLst>
                                            <p:cond delay="0"/>
                                          </p:stCondLst>
                                        </p:cTn>
                                        <p:tgtEl>
                                          <p:spTgt spid="185378"/>
                                        </p:tgtEl>
                                        <p:attrNameLst>
                                          <p:attrName>style.visibility</p:attrName>
                                        </p:attrNameLst>
                                      </p:cBhvr>
                                      <p:to>
                                        <p:strVal val="visible"/>
                                      </p:to>
                                    </p:set>
                                    <p:anim calcmode="lin" valueType="num">
                                      <p:cBhvr additive="base">
                                        <p:cTn id="43" dur="500" fill="hold"/>
                                        <p:tgtEl>
                                          <p:spTgt spid="185378"/>
                                        </p:tgtEl>
                                        <p:attrNameLst>
                                          <p:attrName>ppt_x</p:attrName>
                                        </p:attrNameLst>
                                      </p:cBhvr>
                                      <p:tavLst>
                                        <p:tav tm="0">
                                          <p:val>
                                            <p:strVal val="0-#ppt_w/2"/>
                                          </p:val>
                                        </p:tav>
                                        <p:tav tm="100000">
                                          <p:val>
                                            <p:strVal val="#ppt_x"/>
                                          </p:val>
                                        </p:tav>
                                      </p:tavLst>
                                    </p:anim>
                                    <p:anim calcmode="lin" valueType="num">
                                      <p:cBhvr additive="base">
                                        <p:cTn id="44" dur="500" fill="hold"/>
                                        <p:tgtEl>
                                          <p:spTgt spid="18537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1+#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par>
                                <p:cTn id="51" presetID="1" presetClass="exit" presetSubtype="0" fill="hold" grpId="1" nodeType="withEffect">
                                  <p:stCondLst>
                                    <p:cond delay="0"/>
                                  </p:stCondLst>
                                  <p:childTnLst>
                                    <p:set>
                                      <p:cBhvr>
                                        <p:cTn id="52" dur="1" fill="hold">
                                          <p:stCondLst>
                                            <p:cond delay="0"/>
                                          </p:stCondLst>
                                        </p:cTn>
                                        <p:tgtEl>
                                          <p:spTgt spid="4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8537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7" grpId="0"/>
      <p:bldP spid="185378" grpId="0"/>
      <p:bldP spid="185378" grpId="1"/>
      <p:bldP spid="41" grpId="0"/>
      <p:bldP spid="41" grpId="1"/>
      <p:bldP spid="49" grpId="0"/>
      <p:bldP spid="49" grpId="1"/>
      <p:bldP spid="19" grpId="0"/>
      <p:bldP spid="19"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18" name="Group 17"/>
          <p:cNvGrpSpPr>
            <a:grpSpLocks/>
          </p:cNvGrpSpPr>
          <p:nvPr/>
        </p:nvGrpSpPr>
        <p:grpSpPr bwMode="auto">
          <a:xfrm>
            <a:off x="7772400" y="569913"/>
            <a:ext cx="1371600" cy="5678487"/>
            <a:chOff x="7772400" y="951474"/>
            <a:chExt cx="1371529" cy="5677926"/>
          </a:xfrm>
        </p:grpSpPr>
        <p:sp>
          <p:nvSpPr>
            <p:cNvPr id="60433"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266281"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0435" name="Rectangle 11"/>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0436" name="Rectangle 69"/>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14" name="Group 13"/>
          <p:cNvGrpSpPr>
            <a:grpSpLocks/>
          </p:cNvGrpSpPr>
          <p:nvPr/>
        </p:nvGrpSpPr>
        <p:grpSpPr bwMode="auto">
          <a:xfrm>
            <a:off x="1747838" y="849313"/>
            <a:ext cx="1695450" cy="1138237"/>
            <a:chOff x="1747878" y="849287"/>
            <a:chExt cx="1695337" cy="1137576"/>
          </a:xfrm>
        </p:grpSpPr>
        <p:sp>
          <p:nvSpPr>
            <p:cNvPr id="60430"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0431"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80"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grpSp>
        <p:nvGrpSpPr>
          <p:cNvPr id="16" name="Group 15"/>
          <p:cNvGrpSpPr>
            <a:grpSpLocks/>
          </p:cNvGrpSpPr>
          <p:nvPr/>
        </p:nvGrpSpPr>
        <p:grpSpPr bwMode="auto">
          <a:xfrm>
            <a:off x="3173413" y="865188"/>
            <a:ext cx="4827587" cy="4043362"/>
            <a:chOff x="3173506" y="865094"/>
            <a:chExt cx="4827494" cy="4043082"/>
          </a:xfrm>
        </p:grpSpPr>
        <p:sp>
          <p:nvSpPr>
            <p:cNvPr id="60427" name="Rectangle 40"/>
            <p:cNvSpPr>
              <a:spLocks noChangeArrowheads="1"/>
            </p:cNvSpPr>
            <p:nvPr/>
          </p:nvSpPr>
          <p:spPr bwMode="auto">
            <a:xfrm rot="5400000">
              <a:off x="3609000" y="124020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506" y="865094"/>
              <a:ext cx="1246163" cy="80004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13" name="Freeform 12"/>
            <p:cNvSpPr/>
            <p:nvPr/>
          </p:nvSpPr>
          <p:spPr>
            <a:xfrm>
              <a:off x="3741820" y="2057223"/>
              <a:ext cx="4259180" cy="285095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17" name="Group 16"/>
          <p:cNvGrpSpPr>
            <a:grpSpLocks/>
          </p:cNvGrpSpPr>
          <p:nvPr/>
        </p:nvGrpSpPr>
        <p:grpSpPr bwMode="auto">
          <a:xfrm>
            <a:off x="3587750" y="854075"/>
            <a:ext cx="4251325" cy="1804988"/>
            <a:chOff x="3587084" y="853769"/>
            <a:chExt cx="4252551" cy="1805168"/>
          </a:xfrm>
        </p:grpSpPr>
        <p:sp>
          <p:nvSpPr>
            <p:cNvPr id="60424" name="Rectangle 40"/>
            <p:cNvSpPr>
              <a:spLocks noChangeArrowheads="1"/>
            </p:cNvSpPr>
            <p:nvPr/>
          </p:nvSpPr>
          <p:spPr bwMode="auto">
            <a:xfrm rot="5400000">
              <a:off x="4788812" y="123002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084" y="853769"/>
              <a:ext cx="2721760" cy="80018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4890798" y="1981006"/>
              <a:ext cx="2948837" cy="677931"/>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Lst>
              <a:ahLst/>
              <a:cxnLst>
                <a:cxn ang="0">
                  <a:pos x="connsiteX0" y="connsiteY0"/>
                </a:cxn>
                <a:cxn ang="0">
                  <a:pos x="connsiteX1" y="connsiteY1"/>
                </a:cxn>
                <a:cxn ang="0">
                  <a:pos x="connsiteX2" y="connsiteY2"/>
                </a:cxn>
              </a:cxnLst>
              <a:rect l="l" t="t" r="r" b="b"/>
              <a:pathLst>
                <a:path w="2949182" h="677738">
                  <a:moveTo>
                    <a:pt x="4276" y="0"/>
                  </a:moveTo>
                  <a:cubicBezTo>
                    <a:pt x="-60718" y="757518"/>
                    <a:pt x="629564" y="679077"/>
                    <a:pt x="1106935" y="672354"/>
                  </a:cubicBezTo>
                  <a:cubicBezTo>
                    <a:pt x="1584306" y="665631"/>
                    <a:pt x="2353029" y="217394"/>
                    <a:pt x="2949182" y="363070"/>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726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1443" name="Group 13"/>
          <p:cNvGrpSpPr>
            <a:grpSpLocks/>
          </p:cNvGrpSpPr>
          <p:nvPr/>
        </p:nvGrpSpPr>
        <p:grpSpPr bwMode="auto">
          <a:xfrm>
            <a:off x="1747838" y="849313"/>
            <a:ext cx="1695450" cy="1138237"/>
            <a:chOff x="1747878" y="849287"/>
            <a:chExt cx="1695337" cy="1137576"/>
          </a:xfrm>
        </p:grpSpPr>
        <p:sp>
          <p:nvSpPr>
            <p:cNvPr id="61529"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1530"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1444"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1445"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1447"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4891088" y="539750"/>
            <a:ext cx="2559050"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21" name="Group 20"/>
          <p:cNvGrpSpPr>
            <a:grpSpLocks/>
          </p:cNvGrpSpPr>
          <p:nvPr/>
        </p:nvGrpSpPr>
        <p:grpSpPr bwMode="auto">
          <a:xfrm>
            <a:off x="7162800" y="1044575"/>
            <a:ext cx="728663" cy="5584825"/>
            <a:chOff x="4571999" y="858123"/>
            <a:chExt cx="728871" cy="5584253"/>
          </a:xfrm>
        </p:grpSpPr>
        <p:sp>
          <p:nvSpPr>
            <p:cNvPr id="61463"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1464"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1465"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6"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7"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8"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9"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0"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1"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2"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3"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4"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5"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6"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7"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8"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9"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0"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1"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2"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3"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4"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5"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6"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7"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8"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9"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0"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1"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2"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3"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4"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5"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6"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7"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8"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9"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0"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1"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2"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3"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4"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5"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6"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7"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8"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9"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0"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1"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2"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3"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4"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5"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6"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7"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8"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9"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0"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1"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2"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3"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4"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5"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6"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7"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8"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1451" name="Group 97"/>
          <p:cNvGrpSpPr>
            <a:grpSpLocks/>
          </p:cNvGrpSpPr>
          <p:nvPr/>
        </p:nvGrpSpPr>
        <p:grpSpPr bwMode="auto">
          <a:xfrm>
            <a:off x="7772400" y="569913"/>
            <a:ext cx="1371600" cy="5678487"/>
            <a:chOff x="7772400" y="951474"/>
            <a:chExt cx="1371529" cy="5677926"/>
          </a:xfrm>
        </p:grpSpPr>
        <p:sp>
          <p:nvSpPr>
            <p:cNvPr id="61459"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1461"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1462"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110" name="Freeform 109"/>
          <p:cNvSpPr/>
          <p:nvPr/>
        </p:nvSpPr>
        <p:spPr>
          <a:xfrm>
            <a:off x="4891088" y="1981200"/>
            <a:ext cx="2947987" cy="67786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Lst>
            <a:ahLst/>
            <a:cxnLst>
              <a:cxn ang="0">
                <a:pos x="connsiteX0" y="connsiteY0"/>
              </a:cxn>
              <a:cxn ang="0">
                <a:pos x="connsiteX1" y="connsiteY1"/>
              </a:cxn>
              <a:cxn ang="0">
                <a:pos x="connsiteX2" y="connsiteY2"/>
              </a:cxn>
            </a:cxnLst>
            <a:rect l="l" t="t" r="r" b="b"/>
            <a:pathLst>
              <a:path w="2949182" h="677738">
                <a:moveTo>
                  <a:pt x="4276" y="0"/>
                </a:moveTo>
                <a:cubicBezTo>
                  <a:pt x="-60718" y="757518"/>
                  <a:pt x="629564" y="679077"/>
                  <a:pt x="1106935" y="672354"/>
                </a:cubicBezTo>
                <a:cubicBezTo>
                  <a:pt x="1584306" y="665631"/>
                  <a:pt x="2353029" y="217394"/>
                  <a:pt x="2949182" y="363070"/>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5" name="Group 4"/>
          <p:cNvGrpSpPr>
            <a:grpSpLocks/>
          </p:cNvGrpSpPr>
          <p:nvPr/>
        </p:nvGrpSpPr>
        <p:grpSpPr bwMode="auto">
          <a:xfrm>
            <a:off x="4151313" y="2628900"/>
            <a:ext cx="3282950" cy="4171950"/>
            <a:chOff x="4150659" y="2629362"/>
            <a:chExt cx="3283004" cy="4171691"/>
          </a:xfrm>
        </p:grpSpPr>
        <p:sp>
          <p:nvSpPr>
            <p:cNvPr id="61454" name="Rectangle 40"/>
            <p:cNvSpPr>
              <a:spLocks noChangeArrowheads="1"/>
            </p:cNvSpPr>
            <p:nvPr/>
          </p:nvSpPr>
          <p:spPr bwMode="auto">
            <a:xfrm rot="5400000">
              <a:off x="4627200" y="2785200"/>
              <a:ext cx="6648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nvGrpSpPr>
            <p:cNvPr id="61455" name="Group 3"/>
            <p:cNvGrpSpPr>
              <a:grpSpLocks/>
            </p:cNvGrpSpPr>
            <p:nvPr/>
          </p:nvGrpSpPr>
          <p:grpSpPr bwMode="auto">
            <a:xfrm>
              <a:off x="4150659" y="2629362"/>
              <a:ext cx="3283004" cy="4171691"/>
              <a:chOff x="4150659" y="2629362"/>
              <a:chExt cx="3283004" cy="4171691"/>
            </a:xfrm>
          </p:grpSpPr>
          <p:sp>
            <p:nvSpPr>
              <p:cNvPr id="61456" name="Rectangle 103"/>
              <p:cNvSpPr>
                <a:spLocks noChangeArrowheads="1"/>
              </p:cNvSpPr>
              <p:nvPr/>
            </p:nvSpPr>
            <p:spPr bwMode="auto">
              <a:xfrm>
                <a:off x="4419600" y="2949714"/>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08" name="Freeform 107"/>
              <p:cNvSpPr/>
              <p:nvPr/>
            </p:nvSpPr>
            <p:spPr>
              <a:xfrm flipH="1">
                <a:off x="4955534" y="3880234"/>
                <a:ext cx="2478129" cy="2920819"/>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1" name="Rectangle 41"/>
              <p:cNvSpPr>
                <a:spLocks noChangeArrowheads="1"/>
              </p:cNvSpPr>
              <p:nvPr/>
            </p:nvSpPr>
            <p:spPr bwMode="auto">
              <a:xfrm>
                <a:off x="4150659" y="2629362"/>
                <a:ext cx="1516087" cy="36986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grpSp>
    </p:spTree>
    <p:extLst>
      <p:ext uri="{BB962C8B-B14F-4D97-AF65-F5344CB8AC3E}">
        <p14:creationId xmlns:p14="http://schemas.microsoft.com/office/powerpoint/2010/main" val="5230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additive="base">
                                        <p:cTn id="13" dur="500" fill="hold"/>
                                        <p:tgtEl>
                                          <p:spTgt spid="82"/>
                                        </p:tgtEl>
                                        <p:attrNameLst>
                                          <p:attrName>ppt_x</p:attrName>
                                        </p:attrNameLst>
                                      </p:cBhvr>
                                      <p:tavLst>
                                        <p:tav tm="0">
                                          <p:val>
                                            <p:strVal val="#ppt_x"/>
                                          </p:val>
                                        </p:tav>
                                        <p:tav tm="100000">
                                          <p:val>
                                            <p:strVal val="#ppt_x"/>
                                          </p:val>
                                        </p:tav>
                                      </p:tavLst>
                                    </p:anim>
                                    <p:anim calcmode="lin" valueType="num">
                                      <p:cBhvr additive="base">
                                        <p:cTn id="14" dur="500" fill="hold"/>
                                        <p:tgtEl>
                                          <p:spTgt spid="8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2467" name="Group 13"/>
          <p:cNvGrpSpPr>
            <a:grpSpLocks/>
          </p:cNvGrpSpPr>
          <p:nvPr/>
        </p:nvGrpSpPr>
        <p:grpSpPr bwMode="auto">
          <a:xfrm>
            <a:off x="1747838" y="849313"/>
            <a:ext cx="1695450" cy="1138237"/>
            <a:chOff x="1747878" y="849287"/>
            <a:chExt cx="1695337" cy="1137576"/>
          </a:xfrm>
        </p:grpSpPr>
        <p:sp>
          <p:nvSpPr>
            <p:cNvPr id="62555"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556"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2468"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2469"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2471"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3789363" y="539750"/>
            <a:ext cx="3660775"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21" name="Group 20"/>
          <p:cNvGrpSpPr>
            <a:grpSpLocks/>
          </p:cNvGrpSpPr>
          <p:nvPr/>
        </p:nvGrpSpPr>
        <p:grpSpPr bwMode="auto">
          <a:xfrm>
            <a:off x="7162800" y="1044575"/>
            <a:ext cx="728663" cy="5584825"/>
            <a:chOff x="4571999" y="858123"/>
            <a:chExt cx="728871" cy="5584253"/>
          </a:xfrm>
        </p:grpSpPr>
        <p:sp>
          <p:nvSpPr>
            <p:cNvPr id="62489"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2490"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2491"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2"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3"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4"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5"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6"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7"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8"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9"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0"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1"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2"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3"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4"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5"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6"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7"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8"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9"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0"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1"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2"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3"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4"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5"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6"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7"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8"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9"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0"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1"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2"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3"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4"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5"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6"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7"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8"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9"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0"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1"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2"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3"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4"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5"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6"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7"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8"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9"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0"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1"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2"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3"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4"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5"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6"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7"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8"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9"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0"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1"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2"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3"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4"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2475" name="Group 97"/>
          <p:cNvGrpSpPr>
            <a:grpSpLocks/>
          </p:cNvGrpSpPr>
          <p:nvPr/>
        </p:nvGrpSpPr>
        <p:grpSpPr bwMode="auto">
          <a:xfrm>
            <a:off x="7772400" y="569913"/>
            <a:ext cx="1371600" cy="5678487"/>
            <a:chOff x="7772400" y="951474"/>
            <a:chExt cx="1371529" cy="5677926"/>
          </a:xfrm>
        </p:grpSpPr>
        <p:sp>
          <p:nvSpPr>
            <p:cNvPr id="62485"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2487"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2488"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2476"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477"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nvGrpSpPr>
          <p:cNvPr id="2" name="Group 1"/>
          <p:cNvGrpSpPr>
            <a:grpSpLocks/>
          </p:cNvGrpSpPr>
          <p:nvPr/>
        </p:nvGrpSpPr>
        <p:grpSpPr bwMode="auto">
          <a:xfrm>
            <a:off x="3200400" y="2743200"/>
            <a:ext cx="4233863" cy="4057650"/>
            <a:chOff x="3200400" y="2743200"/>
            <a:chExt cx="4233262" cy="4057853"/>
          </a:xfrm>
        </p:grpSpPr>
        <p:sp>
          <p:nvSpPr>
            <p:cNvPr id="62481"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482"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8" name="Freeform 107"/>
            <p:cNvSpPr/>
            <p:nvPr/>
          </p:nvSpPr>
          <p:spPr>
            <a:xfrm flipH="1">
              <a:off x="3789279" y="3565566"/>
              <a:ext cx="3644383" cy="3235487"/>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03" name="Rectangle 41"/>
            <p:cNvSpPr>
              <a:spLocks noChangeArrowheads="1"/>
            </p:cNvSpPr>
            <p:nvPr/>
          </p:nvSpPr>
          <p:spPr bwMode="auto">
            <a:xfrm>
              <a:off x="3200400" y="2743200"/>
              <a:ext cx="823796" cy="369907"/>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sp>
        <p:nvSpPr>
          <p:cNvPr id="106" name="Freeform 105"/>
          <p:cNvSpPr/>
          <p:nvPr/>
        </p:nvSpPr>
        <p:spPr>
          <a:xfrm>
            <a:off x="3741738" y="2057400"/>
            <a:ext cx="4259262" cy="2851150"/>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8466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ppt_x"/>
                                          </p:val>
                                        </p:tav>
                                        <p:tav tm="100000">
                                          <p:val>
                                            <p:strVal val="#ppt_x"/>
                                          </p:val>
                                        </p:tav>
                                      </p:tavLst>
                                    </p:anim>
                                    <p:anim calcmode="lin" valueType="num">
                                      <p:cBhvr additive="base">
                                        <p:cTn id="8" dur="500" fill="hold"/>
                                        <p:tgtEl>
                                          <p:spTgt spid="1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3491" name="Group 13"/>
          <p:cNvGrpSpPr>
            <a:grpSpLocks/>
          </p:cNvGrpSpPr>
          <p:nvPr/>
        </p:nvGrpSpPr>
        <p:grpSpPr bwMode="auto">
          <a:xfrm>
            <a:off x="1747838" y="849313"/>
            <a:ext cx="1695450" cy="1138237"/>
            <a:chOff x="1747878" y="849287"/>
            <a:chExt cx="1695337" cy="1137576"/>
          </a:xfrm>
        </p:grpSpPr>
        <p:sp>
          <p:nvSpPr>
            <p:cNvPr id="63586"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87"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3492"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3493"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3495"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21" name="Group 20"/>
          <p:cNvGrpSpPr>
            <a:grpSpLocks/>
          </p:cNvGrpSpPr>
          <p:nvPr/>
        </p:nvGrpSpPr>
        <p:grpSpPr bwMode="auto">
          <a:xfrm rot="5400000" flipH="1">
            <a:off x="3113882" y="1491456"/>
            <a:ext cx="728662" cy="5584825"/>
            <a:chOff x="4571999" y="858123"/>
            <a:chExt cx="728871" cy="5584253"/>
          </a:xfrm>
        </p:grpSpPr>
        <p:sp>
          <p:nvSpPr>
            <p:cNvPr id="63520"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3521"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3522"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3"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4"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5"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6"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7"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8"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9"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0"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1"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2"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3"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4"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5"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6"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7"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8"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9"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0"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1"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2"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3"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4"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5"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6"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7"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8"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9"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0"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1"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2"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3"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4"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5"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6"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7"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8"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9"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0"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1"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2"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3"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4"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5"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6"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7"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8"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9"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0"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1"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2"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3"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4"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5"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6"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7"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8"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9"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0"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1"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2"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3"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4"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5"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3498" name="Group 97"/>
          <p:cNvGrpSpPr>
            <a:grpSpLocks/>
          </p:cNvGrpSpPr>
          <p:nvPr/>
        </p:nvGrpSpPr>
        <p:grpSpPr bwMode="auto">
          <a:xfrm>
            <a:off x="7772400" y="569913"/>
            <a:ext cx="1371600" cy="5678487"/>
            <a:chOff x="7772400" y="951474"/>
            <a:chExt cx="1371529" cy="5677926"/>
          </a:xfrm>
        </p:grpSpPr>
        <p:sp>
          <p:nvSpPr>
            <p:cNvPr id="63516"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3518"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3519"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3499"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00"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sp>
        <p:nvSpPr>
          <p:cNvPr id="108" name="Freeform 107"/>
          <p:cNvSpPr/>
          <p:nvPr/>
        </p:nvSpPr>
        <p:spPr>
          <a:xfrm rot="15387840" flipH="1">
            <a:off x="5337969" y="3121819"/>
            <a:ext cx="1400175" cy="1112837"/>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Lst>
            <a:ahLst/>
            <a:cxnLst>
              <a:cxn ang="0">
                <a:pos x="connsiteX0" y="connsiteY0"/>
              </a:cxn>
              <a:cxn ang="0">
                <a:pos x="connsiteX1" y="connsiteY1"/>
              </a:cxn>
              <a:cxn ang="0">
                <a:pos x="connsiteX2" y="connsiteY2"/>
              </a:cxn>
            </a:cxnLst>
            <a:rect l="l" t="t" r="r" b="b"/>
            <a:pathLst>
              <a:path w="2378718" h="1336934">
                <a:moveTo>
                  <a:pt x="3299" y="0"/>
                </a:moveTo>
                <a:cubicBezTo>
                  <a:pt x="-61695" y="757518"/>
                  <a:pt x="850608" y="1156978"/>
                  <a:pt x="1246471" y="1287097"/>
                </a:cubicBezTo>
                <a:cubicBezTo>
                  <a:pt x="1642334" y="1417216"/>
                  <a:pt x="2394166" y="1307391"/>
                  <a:pt x="2378477" y="780714"/>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3503" name="Group 2"/>
          <p:cNvGrpSpPr>
            <a:grpSpLocks/>
          </p:cNvGrpSpPr>
          <p:nvPr/>
        </p:nvGrpSpPr>
        <p:grpSpPr bwMode="auto">
          <a:xfrm>
            <a:off x="3200400" y="2743200"/>
            <a:ext cx="1143000" cy="774700"/>
            <a:chOff x="3200400" y="2743200"/>
            <a:chExt cx="1143000" cy="775447"/>
          </a:xfrm>
        </p:grpSpPr>
        <p:sp>
          <p:nvSpPr>
            <p:cNvPr id="63513"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14"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3" name="Rectangle 41"/>
            <p:cNvSpPr>
              <a:spLocks noChangeArrowheads="1"/>
            </p:cNvSpPr>
            <p:nvPr/>
          </p:nvSpPr>
          <p:spPr bwMode="auto">
            <a:xfrm>
              <a:off x="3200400" y="2743200"/>
              <a:ext cx="823913" cy="36865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grpSp>
        <p:nvGrpSpPr>
          <p:cNvPr id="5" name="Group 4"/>
          <p:cNvGrpSpPr>
            <a:grpSpLocks/>
          </p:cNvGrpSpPr>
          <p:nvPr/>
        </p:nvGrpSpPr>
        <p:grpSpPr bwMode="auto">
          <a:xfrm>
            <a:off x="2527300" y="1981200"/>
            <a:ext cx="2295525" cy="2030413"/>
            <a:chOff x="2526997" y="1981199"/>
            <a:chExt cx="2296417" cy="2030506"/>
          </a:xfrm>
        </p:grpSpPr>
        <p:sp>
          <p:nvSpPr>
            <p:cNvPr id="82" name="Freeform 81"/>
            <p:cNvSpPr/>
            <p:nvPr/>
          </p:nvSpPr>
          <p:spPr>
            <a:xfrm>
              <a:off x="3781609" y="1981199"/>
              <a:ext cx="1041805" cy="203050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Lst>
              <a:ahLst/>
              <a:cxnLst>
                <a:cxn ang="0">
                  <a:pos x="connsiteX0" y="connsiteY0"/>
                </a:cxn>
                <a:cxn ang="0">
                  <a:pos x="connsiteX1" y="connsiteY1"/>
                </a:cxn>
                <a:cxn ang="0">
                  <a:pos x="connsiteX2" y="connsiteY2"/>
                </a:cxn>
              </a:cxnLst>
              <a:rect l="l" t="t" r="r" b="b"/>
              <a:pathLst>
                <a:path w="728489" h="2030506">
                  <a:moveTo>
                    <a:pt x="9124" y="0"/>
                  </a:moveTo>
                  <a:cubicBezTo>
                    <a:pt x="-55870" y="757518"/>
                    <a:pt x="242660" y="683559"/>
                    <a:pt x="388092" y="941295"/>
                  </a:cubicBezTo>
                  <a:cubicBezTo>
                    <a:pt x="533524" y="1199031"/>
                    <a:pt x="795717" y="1747558"/>
                    <a:pt x="712542" y="203050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0" name="Freeform 109"/>
            <p:cNvSpPr/>
            <p:nvPr/>
          </p:nvSpPr>
          <p:spPr>
            <a:xfrm>
              <a:off x="2526997" y="1993900"/>
              <a:ext cx="427204" cy="1936839"/>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2" name="Freeform 111"/>
            <p:cNvSpPr/>
            <p:nvPr/>
          </p:nvSpPr>
          <p:spPr>
            <a:xfrm>
              <a:off x="3781609" y="3517969"/>
              <a:ext cx="181045" cy="476272"/>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4" name="Group 3"/>
          <p:cNvGrpSpPr>
            <a:grpSpLocks/>
          </p:cNvGrpSpPr>
          <p:nvPr/>
        </p:nvGrpSpPr>
        <p:grpSpPr bwMode="auto">
          <a:xfrm>
            <a:off x="392113" y="4589463"/>
            <a:ext cx="3987800" cy="687387"/>
            <a:chOff x="392511" y="4589190"/>
            <a:chExt cx="3986748" cy="687782"/>
          </a:xfrm>
        </p:grpSpPr>
        <p:grpSp>
          <p:nvGrpSpPr>
            <p:cNvPr id="63506" name="Group 112"/>
            <p:cNvGrpSpPr>
              <a:grpSpLocks/>
            </p:cNvGrpSpPr>
            <p:nvPr/>
          </p:nvGrpSpPr>
          <p:grpSpPr bwMode="auto">
            <a:xfrm>
              <a:off x="3299259" y="4857690"/>
              <a:ext cx="1080000" cy="400110"/>
              <a:chOff x="3263400" y="3118537"/>
              <a:chExt cx="1080000" cy="400110"/>
            </a:xfrm>
          </p:grpSpPr>
          <p:sp>
            <p:nvSpPr>
              <p:cNvPr id="63508"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09" name="Rectangle 114"/>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117" name="Freeform 116"/>
            <p:cNvSpPr/>
            <p:nvPr/>
          </p:nvSpPr>
          <p:spPr>
            <a:xfrm rot="6212160">
              <a:off x="1423032" y="3558669"/>
              <a:ext cx="687782" cy="2748825"/>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 name="connsiteX0" fmla="*/ 2426 w 1247145"/>
                <a:gd name="connsiteY0" fmla="*/ 2899622 h 4312477"/>
                <a:gd name="connsiteX1" fmla="*/ 1245598 w 1247145"/>
                <a:gd name="connsiteY1" fmla="*/ 4186719 h 4312477"/>
                <a:gd name="connsiteX2" fmla="*/ 278759 w 1247145"/>
                <a:gd name="connsiteY2" fmla="*/ 0 h 4312477"/>
                <a:gd name="connsiteX0" fmla="*/ 2426 w 1247566"/>
                <a:gd name="connsiteY0" fmla="*/ 2899622 h 4312477"/>
                <a:gd name="connsiteX1" fmla="*/ 1245598 w 1247566"/>
                <a:gd name="connsiteY1" fmla="*/ 4186719 h 4312477"/>
                <a:gd name="connsiteX2" fmla="*/ 278759 w 1247566"/>
                <a:gd name="connsiteY2" fmla="*/ 0 h 4312477"/>
                <a:gd name="connsiteX0" fmla="*/ 2790 w 1078173"/>
                <a:gd name="connsiteY0" fmla="*/ 2899622 h 3303426"/>
                <a:gd name="connsiteX1" fmla="*/ 1075682 w 1078173"/>
                <a:gd name="connsiteY1" fmla="*/ 2720282 h 3303426"/>
                <a:gd name="connsiteX2" fmla="*/ 279123 w 1078173"/>
                <a:gd name="connsiteY2" fmla="*/ 0 h 3303426"/>
                <a:gd name="connsiteX0" fmla="*/ 2578 w 1171009"/>
                <a:gd name="connsiteY0" fmla="*/ 2899622 h 3326675"/>
                <a:gd name="connsiteX1" fmla="*/ 1168835 w 1171009"/>
                <a:gd name="connsiteY1" fmla="*/ 2787470 h 3326675"/>
                <a:gd name="connsiteX2" fmla="*/ 278911 w 1171009"/>
                <a:gd name="connsiteY2" fmla="*/ 0 h 3326675"/>
                <a:gd name="connsiteX0" fmla="*/ -1 w 1168430"/>
                <a:gd name="connsiteY0" fmla="*/ 2899622 h 3303128"/>
                <a:gd name="connsiteX1" fmla="*/ 1166256 w 1168430"/>
                <a:gd name="connsiteY1" fmla="*/ 2787470 h 3303128"/>
                <a:gd name="connsiteX2" fmla="*/ 276332 w 1168430"/>
                <a:gd name="connsiteY2" fmla="*/ 0 h 3303128"/>
              </a:gdLst>
              <a:ahLst/>
              <a:cxnLst>
                <a:cxn ang="0">
                  <a:pos x="connsiteX0" y="connsiteY0"/>
                </a:cxn>
                <a:cxn ang="0">
                  <a:pos x="connsiteX1" y="connsiteY1"/>
                </a:cxn>
                <a:cxn ang="0">
                  <a:pos x="connsiteX2" y="connsiteY2"/>
                </a:cxn>
              </a:cxnLst>
              <a:rect l="l" t="t" r="r" b="b"/>
              <a:pathLst>
                <a:path w="1168430" h="3303128">
                  <a:moveTo>
                    <a:pt x="-1" y="2899622"/>
                  </a:moveTo>
                  <a:cubicBezTo>
                    <a:pt x="550715" y="3602169"/>
                    <a:pt x="1120201" y="3270740"/>
                    <a:pt x="1166256" y="2787470"/>
                  </a:cubicBezTo>
                  <a:cubicBezTo>
                    <a:pt x="1212311" y="2304200"/>
                    <a:pt x="514117" y="488867"/>
                    <a:pt x="276332"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47864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4515" name="Group 13"/>
          <p:cNvGrpSpPr>
            <a:grpSpLocks/>
          </p:cNvGrpSpPr>
          <p:nvPr/>
        </p:nvGrpSpPr>
        <p:grpSpPr bwMode="auto">
          <a:xfrm>
            <a:off x="1747838" y="849313"/>
            <a:ext cx="1695450" cy="1138237"/>
            <a:chOff x="1747878" y="849287"/>
            <a:chExt cx="1695337" cy="1137576"/>
          </a:xfrm>
        </p:grpSpPr>
        <p:sp>
          <p:nvSpPr>
            <p:cNvPr id="64613"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614"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4516"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4517"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4519"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4521" name="Group 20"/>
          <p:cNvGrpSpPr>
            <a:grpSpLocks/>
          </p:cNvGrpSpPr>
          <p:nvPr/>
        </p:nvGrpSpPr>
        <p:grpSpPr bwMode="auto">
          <a:xfrm rot="5400000" flipH="1">
            <a:off x="3113882" y="1491456"/>
            <a:ext cx="728662" cy="5584825"/>
            <a:chOff x="4571999" y="858123"/>
            <a:chExt cx="728871" cy="5584253"/>
          </a:xfrm>
        </p:grpSpPr>
        <p:sp>
          <p:nvSpPr>
            <p:cNvPr id="64547"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4548"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4549"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0"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1"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2"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3"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4"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5"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6"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7"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8"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9"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0"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1"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2"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3"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4"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5"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6"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7"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8"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9"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0"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1"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2"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3"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4"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5"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6"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7"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8"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9"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0"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1"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2"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3"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4"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5"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6"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7"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8"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9"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0"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1"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2"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3"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4"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5"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6"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7"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8"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9"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0"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1"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2"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3"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4"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5"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6"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7"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8"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9"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10"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11"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12"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4522" name="Group 97"/>
          <p:cNvGrpSpPr>
            <a:grpSpLocks/>
          </p:cNvGrpSpPr>
          <p:nvPr/>
        </p:nvGrpSpPr>
        <p:grpSpPr bwMode="auto">
          <a:xfrm>
            <a:off x="7772400" y="569913"/>
            <a:ext cx="1371600" cy="5678487"/>
            <a:chOff x="7772400" y="951474"/>
            <a:chExt cx="1371529" cy="5677926"/>
          </a:xfrm>
        </p:grpSpPr>
        <p:sp>
          <p:nvSpPr>
            <p:cNvPr id="64543"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4545"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4546"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4523"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24"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sp>
        <p:nvSpPr>
          <p:cNvPr id="108" name="Freeform 107"/>
          <p:cNvSpPr/>
          <p:nvPr/>
        </p:nvSpPr>
        <p:spPr>
          <a:xfrm rot="15387840" flipH="1">
            <a:off x="5371307" y="3352006"/>
            <a:ext cx="1109662" cy="1006475"/>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 name="connsiteX0" fmla="*/ 2593 w 2692104"/>
              <a:gd name="connsiteY0" fmla="*/ 0 h 1492830"/>
              <a:gd name="connsiteX1" fmla="*/ 1559840 w 2692104"/>
              <a:gd name="connsiteY1" fmla="*/ 1432724 h 1492830"/>
              <a:gd name="connsiteX2" fmla="*/ 2691846 w 2692104"/>
              <a:gd name="connsiteY2" fmla="*/ 926341 h 1492830"/>
            </a:gdLst>
            <a:ahLst/>
            <a:cxnLst>
              <a:cxn ang="0">
                <a:pos x="connsiteX0" y="connsiteY0"/>
              </a:cxn>
              <a:cxn ang="0">
                <a:pos x="connsiteX1" y="connsiteY1"/>
              </a:cxn>
              <a:cxn ang="0">
                <a:pos x="connsiteX2" y="connsiteY2"/>
              </a:cxn>
            </a:cxnLst>
            <a:rect l="l" t="t" r="r" b="b"/>
            <a:pathLst>
              <a:path w="2692104" h="1492830">
                <a:moveTo>
                  <a:pt x="2593" y="0"/>
                </a:moveTo>
                <a:cubicBezTo>
                  <a:pt x="-62401" y="757518"/>
                  <a:pt x="1111631" y="1278334"/>
                  <a:pt x="1559840" y="1432724"/>
                </a:cubicBezTo>
                <a:cubicBezTo>
                  <a:pt x="2008049" y="1587114"/>
                  <a:pt x="2707535" y="1453018"/>
                  <a:pt x="2691846" y="926341"/>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4527" name="Group 2"/>
          <p:cNvGrpSpPr>
            <a:grpSpLocks/>
          </p:cNvGrpSpPr>
          <p:nvPr/>
        </p:nvGrpSpPr>
        <p:grpSpPr bwMode="auto">
          <a:xfrm>
            <a:off x="3200400" y="2743200"/>
            <a:ext cx="1143000" cy="774700"/>
            <a:chOff x="3200400" y="2743200"/>
            <a:chExt cx="1143000" cy="775447"/>
          </a:xfrm>
        </p:grpSpPr>
        <p:sp>
          <p:nvSpPr>
            <p:cNvPr id="6454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41"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3" name="Rectangle 41"/>
            <p:cNvSpPr>
              <a:spLocks noChangeArrowheads="1"/>
            </p:cNvSpPr>
            <p:nvPr/>
          </p:nvSpPr>
          <p:spPr bwMode="auto">
            <a:xfrm>
              <a:off x="3200400" y="2743200"/>
              <a:ext cx="823913" cy="36865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grpSp>
        <p:nvGrpSpPr>
          <p:cNvPr id="64528" name="Group 4"/>
          <p:cNvGrpSpPr>
            <a:grpSpLocks/>
          </p:cNvGrpSpPr>
          <p:nvPr/>
        </p:nvGrpSpPr>
        <p:grpSpPr bwMode="auto">
          <a:xfrm>
            <a:off x="2527300" y="1981200"/>
            <a:ext cx="2295525" cy="2030413"/>
            <a:chOff x="2526997" y="1981199"/>
            <a:chExt cx="2296417" cy="2030506"/>
          </a:xfrm>
        </p:grpSpPr>
        <p:sp>
          <p:nvSpPr>
            <p:cNvPr id="82" name="Freeform 81"/>
            <p:cNvSpPr/>
            <p:nvPr/>
          </p:nvSpPr>
          <p:spPr>
            <a:xfrm>
              <a:off x="3781609" y="1981199"/>
              <a:ext cx="1041805" cy="203050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Lst>
              <a:ahLst/>
              <a:cxnLst>
                <a:cxn ang="0">
                  <a:pos x="connsiteX0" y="connsiteY0"/>
                </a:cxn>
                <a:cxn ang="0">
                  <a:pos x="connsiteX1" y="connsiteY1"/>
                </a:cxn>
                <a:cxn ang="0">
                  <a:pos x="connsiteX2" y="connsiteY2"/>
                </a:cxn>
              </a:cxnLst>
              <a:rect l="l" t="t" r="r" b="b"/>
              <a:pathLst>
                <a:path w="728489" h="2030506">
                  <a:moveTo>
                    <a:pt x="9124" y="0"/>
                  </a:moveTo>
                  <a:cubicBezTo>
                    <a:pt x="-55870" y="757518"/>
                    <a:pt x="242660" y="683559"/>
                    <a:pt x="388092" y="941295"/>
                  </a:cubicBezTo>
                  <a:cubicBezTo>
                    <a:pt x="533524" y="1199031"/>
                    <a:pt x="795717" y="1747558"/>
                    <a:pt x="712542" y="203050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0" name="Freeform 109"/>
            <p:cNvSpPr/>
            <p:nvPr/>
          </p:nvSpPr>
          <p:spPr>
            <a:xfrm>
              <a:off x="2526997" y="1993900"/>
              <a:ext cx="427204" cy="1936839"/>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2" name="Freeform 111"/>
            <p:cNvSpPr/>
            <p:nvPr/>
          </p:nvSpPr>
          <p:spPr>
            <a:xfrm>
              <a:off x="3781609" y="3517969"/>
              <a:ext cx="181045" cy="476272"/>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64529" name="Group 112"/>
          <p:cNvGrpSpPr>
            <a:grpSpLocks/>
          </p:cNvGrpSpPr>
          <p:nvPr/>
        </p:nvGrpSpPr>
        <p:grpSpPr bwMode="auto">
          <a:xfrm>
            <a:off x="3298825" y="4857750"/>
            <a:ext cx="1081088" cy="400050"/>
            <a:chOff x="3263400" y="3118537"/>
            <a:chExt cx="1080000" cy="400110"/>
          </a:xfrm>
        </p:grpSpPr>
        <p:sp>
          <p:nvSpPr>
            <p:cNvPr id="64535"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36" name="Rectangle 114"/>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2" name="Group 1"/>
          <p:cNvGrpSpPr>
            <a:grpSpLocks/>
          </p:cNvGrpSpPr>
          <p:nvPr/>
        </p:nvGrpSpPr>
        <p:grpSpPr bwMode="auto">
          <a:xfrm>
            <a:off x="457200" y="4471988"/>
            <a:ext cx="2733675" cy="785812"/>
            <a:chOff x="456961" y="4471235"/>
            <a:chExt cx="2733779" cy="786565"/>
          </a:xfrm>
        </p:grpSpPr>
        <p:sp>
          <p:nvSpPr>
            <p:cNvPr id="117" name="Freeform 116"/>
            <p:cNvSpPr/>
            <p:nvPr/>
          </p:nvSpPr>
          <p:spPr>
            <a:xfrm rot="6212160">
              <a:off x="973429" y="3954767"/>
              <a:ext cx="616540" cy="164947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 name="connsiteX0" fmla="*/ 2426 w 1247145"/>
                <a:gd name="connsiteY0" fmla="*/ 2899622 h 4312477"/>
                <a:gd name="connsiteX1" fmla="*/ 1245598 w 1247145"/>
                <a:gd name="connsiteY1" fmla="*/ 4186719 h 4312477"/>
                <a:gd name="connsiteX2" fmla="*/ 278759 w 1247145"/>
                <a:gd name="connsiteY2" fmla="*/ 0 h 4312477"/>
                <a:gd name="connsiteX0" fmla="*/ 2426 w 1247566"/>
                <a:gd name="connsiteY0" fmla="*/ 2899622 h 4312477"/>
                <a:gd name="connsiteX1" fmla="*/ 1245598 w 1247566"/>
                <a:gd name="connsiteY1" fmla="*/ 4186719 h 4312477"/>
                <a:gd name="connsiteX2" fmla="*/ 278759 w 1247566"/>
                <a:gd name="connsiteY2" fmla="*/ 0 h 4312477"/>
                <a:gd name="connsiteX0" fmla="*/ 2790 w 1078173"/>
                <a:gd name="connsiteY0" fmla="*/ 2899622 h 3303426"/>
                <a:gd name="connsiteX1" fmla="*/ 1075682 w 1078173"/>
                <a:gd name="connsiteY1" fmla="*/ 2720282 h 3303426"/>
                <a:gd name="connsiteX2" fmla="*/ 279123 w 1078173"/>
                <a:gd name="connsiteY2" fmla="*/ 0 h 3303426"/>
                <a:gd name="connsiteX0" fmla="*/ 2578 w 1171009"/>
                <a:gd name="connsiteY0" fmla="*/ 2899622 h 3326675"/>
                <a:gd name="connsiteX1" fmla="*/ 1168835 w 1171009"/>
                <a:gd name="connsiteY1" fmla="*/ 2787470 h 3326675"/>
                <a:gd name="connsiteX2" fmla="*/ 278911 w 1171009"/>
                <a:gd name="connsiteY2" fmla="*/ 0 h 3326675"/>
                <a:gd name="connsiteX0" fmla="*/ -1 w 1168430"/>
                <a:gd name="connsiteY0" fmla="*/ 2899622 h 3303128"/>
                <a:gd name="connsiteX1" fmla="*/ 1166256 w 1168430"/>
                <a:gd name="connsiteY1" fmla="*/ 2787470 h 3303128"/>
                <a:gd name="connsiteX2" fmla="*/ 276332 w 1168430"/>
                <a:gd name="connsiteY2" fmla="*/ 0 h 3303128"/>
                <a:gd name="connsiteX0" fmla="*/ 1 w 1188578"/>
                <a:gd name="connsiteY0" fmla="*/ 1628182 h 1973356"/>
                <a:gd name="connsiteX1" fmla="*/ 1166258 w 1188578"/>
                <a:gd name="connsiteY1" fmla="*/ 1516030 h 1973356"/>
                <a:gd name="connsiteX2" fmla="*/ 689214 w 1188578"/>
                <a:gd name="connsiteY2" fmla="*/ 0 h 1973356"/>
                <a:gd name="connsiteX0" fmla="*/ -1 w 1048264"/>
                <a:gd name="connsiteY0" fmla="*/ 1628182 h 1981163"/>
                <a:gd name="connsiteX1" fmla="*/ 1015231 w 1048264"/>
                <a:gd name="connsiteY1" fmla="*/ 1541740 h 1981163"/>
                <a:gd name="connsiteX2" fmla="*/ 689212 w 1048264"/>
                <a:gd name="connsiteY2" fmla="*/ 0 h 1981163"/>
              </a:gdLst>
              <a:ahLst/>
              <a:cxnLst>
                <a:cxn ang="0">
                  <a:pos x="connsiteX0" y="connsiteY0"/>
                </a:cxn>
                <a:cxn ang="0">
                  <a:pos x="connsiteX1" y="connsiteY1"/>
                </a:cxn>
                <a:cxn ang="0">
                  <a:pos x="connsiteX2" y="connsiteY2"/>
                </a:cxn>
              </a:cxnLst>
              <a:rect l="l" t="t" r="r" b="b"/>
              <a:pathLst>
                <a:path w="1048264" h="1981163">
                  <a:moveTo>
                    <a:pt x="-1" y="1628182"/>
                  </a:moveTo>
                  <a:cubicBezTo>
                    <a:pt x="550715" y="2330729"/>
                    <a:pt x="900362" y="1813104"/>
                    <a:pt x="1015231" y="1541740"/>
                  </a:cubicBezTo>
                  <a:cubicBezTo>
                    <a:pt x="1130100" y="1270376"/>
                    <a:pt x="926997" y="488867"/>
                    <a:pt x="689212"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4532" name="Group 105"/>
            <p:cNvGrpSpPr>
              <a:grpSpLocks/>
            </p:cNvGrpSpPr>
            <p:nvPr/>
          </p:nvGrpSpPr>
          <p:grpSpPr bwMode="auto">
            <a:xfrm>
              <a:off x="2110740" y="4857690"/>
              <a:ext cx="1080000" cy="400110"/>
              <a:chOff x="3263400" y="3118537"/>
              <a:chExt cx="1080000" cy="400110"/>
            </a:xfrm>
          </p:grpSpPr>
          <p:sp>
            <p:nvSpPr>
              <p:cNvPr id="64533"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34" name="Rectangle 117"/>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grpSp>
      </p:grpSp>
    </p:spTree>
    <p:extLst>
      <p:ext uri="{BB962C8B-B14F-4D97-AF65-F5344CB8AC3E}">
        <p14:creationId xmlns:p14="http://schemas.microsoft.com/office/powerpoint/2010/main" val="2248860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5539" name="Group 13"/>
          <p:cNvGrpSpPr>
            <a:grpSpLocks/>
          </p:cNvGrpSpPr>
          <p:nvPr/>
        </p:nvGrpSpPr>
        <p:grpSpPr bwMode="auto">
          <a:xfrm>
            <a:off x="1747838" y="849313"/>
            <a:ext cx="1695450" cy="1138237"/>
            <a:chOff x="1747878" y="849287"/>
            <a:chExt cx="1695337" cy="1137576"/>
          </a:xfrm>
        </p:grpSpPr>
        <p:sp>
          <p:nvSpPr>
            <p:cNvPr id="65568"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69"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5540"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5541"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5543"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5545" name="Group 97"/>
          <p:cNvGrpSpPr>
            <a:grpSpLocks/>
          </p:cNvGrpSpPr>
          <p:nvPr/>
        </p:nvGrpSpPr>
        <p:grpSpPr bwMode="auto">
          <a:xfrm>
            <a:off x="7772400" y="569913"/>
            <a:ext cx="1371600" cy="5678487"/>
            <a:chOff x="7772400" y="951474"/>
            <a:chExt cx="1371529" cy="5677926"/>
          </a:xfrm>
        </p:grpSpPr>
        <p:sp>
          <p:nvSpPr>
            <p:cNvPr id="65564"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5566"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5567"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5546"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47"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nvGrpSpPr>
          <p:cNvPr id="65549" name="Group 112"/>
          <p:cNvGrpSpPr>
            <a:grpSpLocks/>
          </p:cNvGrpSpPr>
          <p:nvPr/>
        </p:nvGrpSpPr>
        <p:grpSpPr bwMode="auto">
          <a:xfrm>
            <a:off x="3298825" y="4857750"/>
            <a:ext cx="1081088" cy="400050"/>
            <a:chOff x="3263400" y="3118537"/>
            <a:chExt cx="1080000" cy="400110"/>
          </a:xfrm>
        </p:grpSpPr>
        <p:sp>
          <p:nvSpPr>
            <p:cNvPr id="65562"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63" name="Rectangle 114"/>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5550" name="Group 105"/>
          <p:cNvGrpSpPr>
            <a:grpSpLocks/>
          </p:cNvGrpSpPr>
          <p:nvPr/>
        </p:nvGrpSpPr>
        <p:grpSpPr bwMode="auto">
          <a:xfrm>
            <a:off x="2135188" y="4857750"/>
            <a:ext cx="1081087" cy="400050"/>
            <a:chOff x="3263400" y="3118537"/>
            <a:chExt cx="1080000" cy="400110"/>
          </a:xfrm>
        </p:grpSpPr>
        <p:sp>
          <p:nvSpPr>
            <p:cNvPr id="6556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61" name="Rectangle 117"/>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grpSp>
      <p:grpSp>
        <p:nvGrpSpPr>
          <p:cNvPr id="15" name="Group 14"/>
          <p:cNvGrpSpPr>
            <a:grpSpLocks/>
          </p:cNvGrpSpPr>
          <p:nvPr/>
        </p:nvGrpSpPr>
        <p:grpSpPr bwMode="auto">
          <a:xfrm>
            <a:off x="1912938" y="5203825"/>
            <a:ext cx="2017712" cy="1368425"/>
            <a:chOff x="1913125" y="5204460"/>
            <a:chExt cx="2016818" cy="1367850"/>
          </a:xfrm>
        </p:grpSpPr>
        <p:cxnSp>
          <p:nvCxnSpPr>
            <p:cNvPr id="65552" name="AutoShape 39"/>
            <p:cNvCxnSpPr>
              <a:cxnSpLocks noChangeShapeType="1"/>
            </p:cNvCxnSpPr>
            <p:nvPr/>
          </p:nvCxnSpPr>
          <p:spPr bwMode="auto">
            <a:xfrm flipH="1">
              <a:off x="3576101" y="5229064"/>
              <a:ext cx="192738" cy="33353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5553" name="AutoShape 43"/>
            <p:cNvSpPr>
              <a:spLocks noChangeArrowheads="1"/>
            </p:cNvSpPr>
            <p:nvPr/>
          </p:nvSpPr>
          <p:spPr bwMode="auto">
            <a:xfrm rot="5400000" flipV="1">
              <a:off x="3118472" y="5111129"/>
              <a:ext cx="360000" cy="12629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Add</a:t>
              </a:r>
            </a:p>
          </p:txBody>
        </p:sp>
        <p:cxnSp>
          <p:nvCxnSpPr>
            <p:cNvPr id="65554" name="AutoShape 39"/>
            <p:cNvCxnSpPr>
              <a:cxnSpLocks noChangeShapeType="1"/>
            </p:cNvCxnSpPr>
            <p:nvPr/>
          </p:nvCxnSpPr>
          <p:spPr bwMode="auto">
            <a:xfrm>
              <a:off x="2670406" y="5204460"/>
              <a:ext cx="192738" cy="33353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65555" name="AutoShape 39"/>
            <p:cNvCxnSpPr>
              <a:cxnSpLocks noChangeShapeType="1"/>
              <a:stCxn id="65553" idx="3"/>
              <a:endCxn id="65557" idx="1"/>
            </p:cNvCxnSpPr>
            <p:nvPr/>
          </p:nvCxnSpPr>
          <p:spPr bwMode="auto">
            <a:xfrm flipH="1">
              <a:off x="2584200" y="5922601"/>
              <a:ext cx="714273" cy="25526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nvGrpSpPr>
            <p:cNvPr id="65556" name="Group 128"/>
            <p:cNvGrpSpPr>
              <a:grpSpLocks/>
            </p:cNvGrpSpPr>
            <p:nvPr/>
          </p:nvGrpSpPr>
          <p:grpSpPr bwMode="auto">
            <a:xfrm>
              <a:off x="1913125" y="5848290"/>
              <a:ext cx="1211075" cy="724020"/>
              <a:chOff x="2313381" y="2794627"/>
              <a:chExt cx="1211075" cy="724020"/>
            </a:xfrm>
          </p:grpSpPr>
          <p:sp>
            <p:nvSpPr>
              <p:cNvPr id="65557" name="Rectangle 40"/>
              <p:cNvSpPr>
                <a:spLocks noChangeArrowheads="1"/>
              </p:cNvSpPr>
              <p:nvPr/>
            </p:nvSpPr>
            <p:spPr bwMode="auto">
              <a:xfrm rot="5400000">
                <a:off x="2804456"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58" name="Rectangle 130"/>
              <p:cNvSpPr>
                <a:spLocks noChangeArrowheads="1"/>
              </p:cNvSpPr>
              <p:nvPr/>
            </p:nvSpPr>
            <p:spPr bwMode="auto">
              <a:xfrm>
                <a:off x="2718445"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5559" name="Rectangle 131"/>
              <p:cNvSpPr>
                <a:spLocks noChangeArrowheads="1"/>
              </p:cNvSpPr>
              <p:nvPr/>
            </p:nvSpPr>
            <p:spPr bwMode="auto">
              <a:xfrm>
                <a:off x="2313381" y="2794627"/>
                <a:ext cx="906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grpSp>
    </p:spTree>
    <p:extLst>
      <p:ext uri="{BB962C8B-B14F-4D97-AF65-F5344CB8AC3E}">
        <p14:creationId xmlns:p14="http://schemas.microsoft.com/office/powerpoint/2010/main" val="65433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6563" name="Group 13"/>
          <p:cNvGrpSpPr>
            <a:grpSpLocks/>
          </p:cNvGrpSpPr>
          <p:nvPr/>
        </p:nvGrpSpPr>
        <p:grpSpPr bwMode="auto">
          <a:xfrm>
            <a:off x="1747838" y="849313"/>
            <a:ext cx="1695450" cy="1138237"/>
            <a:chOff x="1747878" y="849287"/>
            <a:chExt cx="1695337" cy="1137576"/>
          </a:xfrm>
        </p:grpSpPr>
        <p:sp>
          <p:nvSpPr>
            <p:cNvPr id="66592"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93"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6564"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6565"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6567"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6569" name="Group 97"/>
          <p:cNvGrpSpPr>
            <a:grpSpLocks/>
          </p:cNvGrpSpPr>
          <p:nvPr/>
        </p:nvGrpSpPr>
        <p:grpSpPr bwMode="auto">
          <a:xfrm>
            <a:off x="7772400" y="569913"/>
            <a:ext cx="1371600" cy="5678487"/>
            <a:chOff x="7772400" y="951474"/>
            <a:chExt cx="1371529" cy="5677926"/>
          </a:xfrm>
        </p:grpSpPr>
        <p:sp>
          <p:nvSpPr>
            <p:cNvPr id="66588"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6590"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6591"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 name="Group 5"/>
          <p:cNvGrpSpPr>
            <a:grpSpLocks/>
          </p:cNvGrpSpPr>
          <p:nvPr/>
        </p:nvGrpSpPr>
        <p:grpSpPr bwMode="auto">
          <a:xfrm>
            <a:off x="4127500" y="1987550"/>
            <a:ext cx="1628775" cy="4549775"/>
            <a:chOff x="4127714" y="1986863"/>
            <a:chExt cx="1628086" cy="4551000"/>
          </a:xfrm>
        </p:grpSpPr>
        <p:cxnSp>
          <p:nvCxnSpPr>
            <p:cNvPr id="66582" name="AutoShape 39"/>
            <p:cNvCxnSpPr>
              <a:cxnSpLocks noChangeShapeType="1"/>
            </p:cNvCxnSpPr>
            <p:nvPr/>
          </p:nvCxnSpPr>
          <p:spPr bwMode="auto">
            <a:xfrm>
              <a:off x="5142800" y="1986863"/>
              <a:ext cx="0" cy="3444337"/>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6583" name="AutoShape 43"/>
            <p:cNvSpPr>
              <a:spLocks noChangeArrowheads="1"/>
            </p:cNvSpPr>
            <p:nvPr/>
          </p:nvSpPr>
          <p:spPr bwMode="auto">
            <a:xfrm rot="5400000" flipV="1">
              <a:off x="4945800" y="4981200"/>
              <a:ext cx="360000" cy="126000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Inc</a:t>
              </a:r>
            </a:p>
          </p:txBody>
        </p:sp>
        <p:cxnSp>
          <p:nvCxnSpPr>
            <p:cNvPr id="66584" name="AutoShape 39"/>
            <p:cNvCxnSpPr>
              <a:cxnSpLocks noChangeShapeType="1"/>
            </p:cNvCxnSpPr>
            <p:nvPr/>
          </p:nvCxnSpPr>
          <p:spPr bwMode="auto">
            <a:xfrm>
              <a:off x="5132671" y="5848290"/>
              <a:ext cx="10129" cy="32957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nvGrpSpPr>
            <p:cNvPr id="66585" name="Group 39"/>
            <p:cNvGrpSpPr>
              <a:grpSpLocks/>
            </p:cNvGrpSpPr>
            <p:nvPr/>
          </p:nvGrpSpPr>
          <p:grpSpPr bwMode="auto">
            <a:xfrm>
              <a:off x="4127714" y="5848290"/>
              <a:ext cx="1282280" cy="689573"/>
              <a:chOff x="3061120" y="2794627"/>
              <a:chExt cx="1282280" cy="689573"/>
            </a:xfrm>
          </p:grpSpPr>
          <p:sp>
            <p:nvSpPr>
              <p:cNvPr id="66586"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87" name="Rectangle 42"/>
              <p:cNvSpPr>
                <a:spLocks noChangeArrowheads="1"/>
              </p:cNvSpPr>
              <p:nvPr/>
            </p:nvSpPr>
            <p:spPr bwMode="auto">
              <a:xfrm>
                <a:off x="3061120" y="2794627"/>
                <a:ext cx="1048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PC</a:t>
                </a:r>
              </a:p>
            </p:txBody>
          </p:sp>
        </p:grpSp>
      </p:grpSp>
      <p:sp>
        <p:nvSpPr>
          <p:cNvPr id="66571" name="Rectangle 40"/>
          <p:cNvSpPr>
            <a:spLocks noChangeArrowheads="1"/>
          </p:cNvSpPr>
          <p:nvPr/>
        </p:nvSpPr>
        <p:spPr bwMode="auto">
          <a:xfrm rot="5400000">
            <a:off x="2405062" y="5818188"/>
            <a:ext cx="358775"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72" name="Rectangle 48"/>
          <p:cNvSpPr>
            <a:spLocks noChangeArrowheads="1"/>
          </p:cNvSpPr>
          <p:nvPr/>
        </p:nvSpPr>
        <p:spPr bwMode="auto">
          <a:xfrm>
            <a:off x="2317750" y="61722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6573" name="Rectangle 49"/>
          <p:cNvSpPr>
            <a:spLocks noChangeArrowheads="1"/>
          </p:cNvSpPr>
          <p:nvPr/>
        </p:nvSpPr>
        <p:spPr bwMode="auto">
          <a:xfrm>
            <a:off x="1912938" y="5848350"/>
            <a:ext cx="90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nvGrpSpPr>
          <p:cNvPr id="9" name="Group 8"/>
          <p:cNvGrpSpPr>
            <a:grpSpLocks/>
          </p:cNvGrpSpPr>
          <p:nvPr/>
        </p:nvGrpSpPr>
        <p:grpSpPr bwMode="auto">
          <a:xfrm>
            <a:off x="3059113" y="1981200"/>
            <a:ext cx="1211262" cy="4556125"/>
            <a:chOff x="3059430" y="1981200"/>
            <a:chExt cx="1210947" cy="4556663"/>
          </a:xfrm>
        </p:grpSpPr>
        <p:grpSp>
          <p:nvGrpSpPr>
            <p:cNvPr id="66578" name="Group 128"/>
            <p:cNvGrpSpPr>
              <a:grpSpLocks/>
            </p:cNvGrpSpPr>
            <p:nvPr/>
          </p:nvGrpSpPr>
          <p:grpSpPr bwMode="auto">
            <a:xfrm>
              <a:off x="3059430" y="5848290"/>
              <a:ext cx="1210947" cy="689573"/>
              <a:chOff x="3132453" y="2794627"/>
              <a:chExt cx="1210947" cy="689573"/>
            </a:xfrm>
          </p:grpSpPr>
          <p:sp>
            <p:nvSpPr>
              <p:cNvPr id="6658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81" name="Rectangle 131"/>
              <p:cNvSpPr>
                <a:spLocks noChangeArrowheads="1"/>
              </p:cNvSpPr>
              <p:nvPr/>
            </p:nvSpPr>
            <p:spPr bwMode="auto">
              <a:xfrm>
                <a:off x="3132453" y="2794627"/>
                <a:ext cx="906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B</a:t>
                </a:r>
              </a:p>
            </p:txBody>
          </p:sp>
        </p:grpSp>
        <p:cxnSp>
          <p:nvCxnSpPr>
            <p:cNvPr id="66579" name="AutoShape 39"/>
            <p:cNvCxnSpPr>
              <a:cxnSpLocks noChangeShapeType="1"/>
            </p:cNvCxnSpPr>
            <p:nvPr/>
          </p:nvCxnSpPr>
          <p:spPr bwMode="auto">
            <a:xfrm>
              <a:off x="3965448" y="1981200"/>
              <a:ext cx="0" cy="419100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grpSp>
        <p:nvGrpSpPr>
          <p:cNvPr id="10" name="Group 9"/>
          <p:cNvGrpSpPr>
            <a:grpSpLocks/>
          </p:cNvGrpSpPr>
          <p:nvPr/>
        </p:nvGrpSpPr>
        <p:grpSpPr bwMode="auto">
          <a:xfrm>
            <a:off x="4673600" y="2720975"/>
            <a:ext cx="4340225" cy="3651250"/>
            <a:chOff x="4672980" y="2721114"/>
            <a:chExt cx="4340092" cy="3651141"/>
          </a:xfrm>
        </p:grpSpPr>
        <p:sp>
          <p:nvSpPr>
            <p:cNvPr id="59" name="Freeform 58"/>
            <p:cNvSpPr/>
            <p:nvPr/>
          </p:nvSpPr>
          <p:spPr>
            <a:xfrm flipV="1">
              <a:off x="4672980" y="3048129"/>
              <a:ext cx="3600340" cy="332412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66577" name="Rectangle 59"/>
            <p:cNvSpPr>
              <a:spLocks noChangeArrowheads="1"/>
            </p:cNvSpPr>
            <p:nvPr/>
          </p:nvSpPr>
          <p:spPr bwMode="auto">
            <a:xfrm>
              <a:off x="8044025" y="2721114"/>
              <a:ext cx="9690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spTree>
    <p:extLst>
      <p:ext uri="{BB962C8B-B14F-4D97-AF65-F5344CB8AC3E}">
        <p14:creationId xmlns:p14="http://schemas.microsoft.com/office/powerpoint/2010/main" val="3865076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work?</a:t>
            </a:r>
          </a:p>
        </p:txBody>
      </p:sp>
      <p:pic>
        <p:nvPicPr>
          <p:cNvPr id="67586" name="Picture 2" descr="https://encrypted-tbn3.gstatic.com/images?q=tbn:ANd9GcRqTaC8VAT6aefJ9_zCK7wd7OVFz9kjzlsSxhhaU0vGVjcfHyI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7" name="Picture 2" descr="http://image.circletrack.com/f/9296472/ctrp_0707_03_z+aerodynamic_downforce+airplane_wing_diagram.jpg"/>
          <p:cNvPicPr>
            <a:picLocks noChangeAspect="1" noChangeArrowheads="1"/>
          </p:cNvPicPr>
          <p:nvPr/>
        </p:nvPicPr>
        <p:blipFill rotWithShape="1">
          <a:blip r:embed="rId3">
            <a:extLst>
              <a:ext uri="{28A0092B-C50C-407E-A947-70E740481C1C}">
                <a14:useLocalDpi xmlns:a14="http://schemas.microsoft.com/office/drawing/2010/main" val="0"/>
              </a:ext>
            </a:extLst>
          </a:blip>
          <a:srcRect l="6354" t="26528" r="5312" b="19305"/>
          <a:stretch/>
        </p:blipFill>
        <p:spPr bwMode="auto">
          <a:xfrm>
            <a:off x="1798712" y="1320800"/>
            <a:ext cx="7234962"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8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7587" name="Group 13"/>
          <p:cNvGrpSpPr>
            <a:grpSpLocks/>
          </p:cNvGrpSpPr>
          <p:nvPr/>
        </p:nvGrpSpPr>
        <p:grpSpPr bwMode="auto">
          <a:xfrm>
            <a:off x="1747838" y="849313"/>
            <a:ext cx="1695450" cy="1138237"/>
            <a:chOff x="1747878" y="849287"/>
            <a:chExt cx="1695337" cy="1137576"/>
          </a:xfrm>
        </p:grpSpPr>
        <p:sp>
          <p:nvSpPr>
            <p:cNvPr id="67624"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sp>
          <p:nvSpPr>
            <p:cNvPr id="67623"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67588"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7589"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7591"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7593" name="Group 97"/>
          <p:cNvGrpSpPr>
            <a:grpSpLocks/>
          </p:cNvGrpSpPr>
          <p:nvPr/>
        </p:nvGrpSpPr>
        <p:grpSpPr bwMode="auto">
          <a:xfrm>
            <a:off x="7772400" y="569913"/>
            <a:ext cx="1371600" cy="5678487"/>
            <a:chOff x="7772400" y="951474"/>
            <a:chExt cx="1371529" cy="5677926"/>
          </a:xfrm>
        </p:grpSpPr>
        <p:sp>
          <p:nvSpPr>
            <p:cNvPr id="67619"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7621"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7622"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7594" name="Group 39"/>
          <p:cNvGrpSpPr>
            <a:grpSpLocks/>
          </p:cNvGrpSpPr>
          <p:nvPr/>
        </p:nvGrpSpPr>
        <p:grpSpPr bwMode="auto">
          <a:xfrm>
            <a:off x="4127500" y="5848350"/>
            <a:ext cx="1282700" cy="688975"/>
            <a:chOff x="3061120" y="2794627"/>
            <a:chExt cx="1282280" cy="689573"/>
          </a:xfrm>
        </p:grpSpPr>
        <p:sp>
          <p:nvSpPr>
            <p:cNvPr id="67617"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618" name="Rectangle 42"/>
            <p:cNvSpPr>
              <a:spLocks noChangeArrowheads="1"/>
            </p:cNvSpPr>
            <p:nvPr/>
          </p:nvSpPr>
          <p:spPr bwMode="auto">
            <a:xfrm>
              <a:off x="3061120" y="2794627"/>
              <a:ext cx="1048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PC</a:t>
              </a:r>
            </a:p>
          </p:txBody>
        </p:sp>
      </p:grpSp>
      <p:sp>
        <p:nvSpPr>
          <p:cNvPr id="67595" name="Rectangle 40"/>
          <p:cNvSpPr>
            <a:spLocks noChangeArrowheads="1"/>
          </p:cNvSpPr>
          <p:nvPr/>
        </p:nvSpPr>
        <p:spPr bwMode="auto">
          <a:xfrm rot="5400000">
            <a:off x="2405062" y="5818188"/>
            <a:ext cx="358775"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596" name="Rectangle 48"/>
          <p:cNvSpPr>
            <a:spLocks noChangeArrowheads="1"/>
          </p:cNvSpPr>
          <p:nvPr/>
        </p:nvSpPr>
        <p:spPr bwMode="auto">
          <a:xfrm>
            <a:off x="2317750" y="61722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7597" name="Rectangle 49"/>
          <p:cNvSpPr>
            <a:spLocks noChangeArrowheads="1"/>
          </p:cNvSpPr>
          <p:nvPr/>
        </p:nvSpPr>
        <p:spPr bwMode="auto">
          <a:xfrm>
            <a:off x="1912938" y="5848350"/>
            <a:ext cx="90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nvGrpSpPr>
          <p:cNvPr id="67598" name="Group 128"/>
          <p:cNvGrpSpPr>
            <a:grpSpLocks/>
          </p:cNvGrpSpPr>
          <p:nvPr/>
        </p:nvGrpSpPr>
        <p:grpSpPr bwMode="auto">
          <a:xfrm>
            <a:off x="3059113" y="5848350"/>
            <a:ext cx="1211262" cy="688975"/>
            <a:chOff x="3132453" y="2794627"/>
            <a:chExt cx="1210947" cy="689573"/>
          </a:xfrm>
        </p:grpSpPr>
        <p:sp>
          <p:nvSpPr>
            <p:cNvPr id="67615"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616" name="Rectangle 131"/>
            <p:cNvSpPr>
              <a:spLocks noChangeArrowheads="1"/>
            </p:cNvSpPr>
            <p:nvPr/>
          </p:nvSpPr>
          <p:spPr bwMode="auto">
            <a:xfrm>
              <a:off x="3132453" y="2794627"/>
              <a:ext cx="906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B</a:t>
              </a:r>
            </a:p>
          </p:txBody>
        </p:sp>
      </p:grpSp>
      <p:sp>
        <p:nvSpPr>
          <p:cNvPr id="67599" name="Rectangle 59"/>
          <p:cNvSpPr>
            <a:spLocks noChangeArrowheads="1"/>
          </p:cNvSpPr>
          <p:nvPr/>
        </p:nvSpPr>
        <p:spPr bwMode="auto">
          <a:xfrm>
            <a:off x="8043863" y="2720975"/>
            <a:ext cx="969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nvGrpSpPr>
          <p:cNvPr id="2" name="Group 1"/>
          <p:cNvGrpSpPr>
            <a:grpSpLocks/>
          </p:cNvGrpSpPr>
          <p:nvPr/>
        </p:nvGrpSpPr>
        <p:grpSpPr bwMode="auto">
          <a:xfrm>
            <a:off x="254000" y="873125"/>
            <a:ext cx="8229600" cy="5870575"/>
            <a:chOff x="254000" y="872835"/>
            <a:chExt cx="8229600" cy="5870865"/>
          </a:xfrm>
        </p:grpSpPr>
        <p:sp>
          <p:nvSpPr>
            <p:cNvPr id="67608" name="Freeform 89"/>
            <p:cNvSpPr>
              <a:spLocks/>
            </p:cNvSpPr>
            <p:nvPr/>
          </p:nvSpPr>
          <p:spPr bwMode="auto">
            <a:xfrm>
              <a:off x="254000" y="872835"/>
              <a:ext cx="3711448" cy="5870865"/>
            </a:xfrm>
            <a:custGeom>
              <a:avLst/>
              <a:gdLst>
                <a:gd name="T0" fmla="*/ 1365776121 w 10000"/>
                <a:gd name="T1" fmla="*/ 2147483647 h 10000"/>
                <a:gd name="T2" fmla="*/ 1365776121 w 10000"/>
                <a:gd name="T3" fmla="*/ 2147483647 h 10000"/>
                <a:gd name="T4" fmla="*/ 0 w 10000"/>
                <a:gd name="T5" fmla="*/ 2147483647 h 10000"/>
                <a:gd name="T6" fmla="*/ 3856937 w 10000"/>
                <a:gd name="T7" fmla="*/ 0 h 10000"/>
                <a:gd name="T8" fmla="*/ 1377484626 w 10000"/>
                <a:gd name="T9" fmla="*/ 0 h 10000"/>
                <a:gd name="T10" fmla="*/ 1363709958 w 10000"/>
                <a:gd name="T11" fmla="*/ 358802024 h 1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0">
                  <a:moveTo>
                    <a:pt x="9915" y="9689"/>
                  </a:moveTo>
                  <a:lnTo>
                    <a:pt x="9915" y="10000"/>
                  </a:lnTo>
                  <a:lnTo>
                    <a:pt x="0" y="9975"/>
                  </a:lnTo>
                  <a:cubicBezTo>
                    <a:pt x="9" y="6650"/>
                    <a:pt x="19" y="3325"/>
                    <a:pt x="28" y="0"/>
                  </a:cubicBezTo>
                  <a:lnTo>
                    <a:pt x="10000" y="0"/>
                  </a:lnTo>
                  <a:cubicBezTo>
                    <a:pt x="9991" y="546"/>
                    <a:pt x="9909" y="495"/>
                    <a:pt x="9900" y="1041"/>
                  </a:cubicBezTo>
                </a:path>
              </a:pathLst>
            </a:custGeom>
            <a:noFill/>
            <a:ln w="127000" cap="sq" cmpd="sng">
              <a:solidFill>
                <a:schemeClr val="hlink"/>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grpSp>
          <p:nvGrpSpPr>
            <p:cNvPr id="67609" name="Group 41"/>
            <p:cNvGrpSpPr>
              <a:grpSpLocks/>
            </p:cNvGrpSpPr>
            <p:nvPr/>
          </p:nvGrpSpPr>
          <p:grpSpPr bwMode="auto">
            <a:xfrm>
              <a:off x="5562600" y="1385047"/>
              <a:ext cx="2921000" cy="519113"/>
              <a:chOff x="3429000" y="2895600"/>
              <a:chExt cx="2921000" cy="519113"/>
            </a:xfrm>
          </p:grpSpPr>
          <p:sp>
            <p:nvSpPr>
              <p:cNvPr id="67610"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1"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2"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3"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4"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Clock</a:t>
                </a:r>
              </a:p>
            </p:txBody>
          </p:sp>
        </p:grpSp>
      </p:grpSp>
      <p:grpSp>
        <p:nvGrpSpPr>
          <p:cNvPr id="3" name="Group 2"/>
          <p:cNvGrpSpPr>
            <a:grpSpLocks/>
          </p:cNvGrpSpPr>
          <p:nvPr/>
        </p:nvGrpSpPr>
        <p:grpSpPr bwMode="auto">
          <a:xfrm>
            <a:off x="2362200" y="865188"/>
            <a:ext cx="5678488" cy="4043362"/>
            <a:chOff x="2362200" y="865094"/>
            <a:chExt cx="5679141" cy="4043082"/>
          </a:xfrm>
        </p:grpSpPr>
        <p:sp useBgFill="1">
          <p:nvSpPr>
            <p:cNvPr id="67602" name="Rectangle 53"/>
            <p:cNvSpPr>
              <a:spLocks noChangeArrowheads="1"/>
            </p:cNvSpPr>
            <p:nvPr/>
          </p:nvSpPr>
          <p:spPr bwMode="auto">
            <a:xfrm>
              <a:off x="2362200" y="1581090"/>
              <a:ext cx="441147" cy="40011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dirty="0">
                  <a:latin typeface="Times New Roman" pitchFamily="18" charset="0"/>
                  <a:cs typeface="Times New Roman" pitchFamily="18" charset="0"/>
                </a:rPr>
                <a:t>4	8</a:t>
              </a:r>
            </a:p>
          </p:txBody>
        </p:sp>
        <p:sp>
          <p:nvSpPr>
            <p:cNvPr id="56" name="Freeform 55"/>
            <p:cNvSpPr/>
            <p:nvPr/>
          </p:nvSpPr>
          <p:spPr>
            <a:xfrm>
              <a:off x="4894554" y="1981029"/>
              <a:ext cx="3146787" cy="1165144"/>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5010 w 2949916"/>
                <a:gd name="connsiteY0" fmla="*/ 0 h 507479"/>
                <a:gd name="connsiteX1" fmla="*/ 997583 w 2949916"/>
                <a:gd name="connsiteY1" fmla="*/ 437752 h 507479"/>
                <a:gd name="connsiteX2" fmla="*/ 2949916 w 2949916"/>
                <a:gd name="connsiteY2" fmla="*/ 363070 h 507479"/>
                <a:gd name="connsiteX0" fmla="*/ 4713 w 2949619"/>
                <a:gd name="connsiteY0" fmla="*/ 0 h 513086"/>
                <a:gd name="connsiteX1" fmla="*/ 997286 w 2949619"/>
                <a:gd name="connsiteY1" fmla="*/ 437752 h 513086"/>
                <a:gd name="connsiteX2" fmla="*/ 2949619 w 2949619"/>
                <a:gd name="connsiteY2" fmla="*/ 363070 h 513086"/>
                <a:gd name="connsiteX0" fmla="*/ 19443 w 2964349"/>
                <a:gd name="connsiteY0" fmla="*/ 0 h 460520"/>
                <a:gd name="connsiteX1" fmla="*/ 475345 w 2964349"/>
                <a:gd name="connsiteY1" fmla="*/ 336552 h 460520"/>
                <a:gd name="connsiteX2" fmla="*/ 2964349 w 2964349"/>
                <a:gd name="connsiteY2" fmla="*/ 363070 h 460520"/>
                <a:gd name="connsiteX0" fmla="*/ 0 w 2944906"/>
                <a:gd name="connsiteY0" fmla="*/ 0 h 363070"/>
                <a:gd name="connsiteX1" fmla="*/ 2944906 w 2944906"/>
                <a:gd name="connsiteY1" fmla="*/ 363070 h 363070"/>
                <a:gd name="connsiteX0" fmla="*/ 0 w 2944906"/>
                <a:gd name="connsiteY0" fmla="*/ 0 h 363070"/>
                <a:gd name="connsiteX1" fmla="*/ 1156005 w 2944906"/>
                <a:gd name="connsiteY1" fmla="*/ 145668 h 363070"/>
                <a:gd name="connsiteX2" fmla="*/ 2944906 w 2944906"/>
                <a:gd name="connsiteY2" fmla="*/ 363070 h 363070"/>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68933"/>
                <a:gd name="connsiteX1" fmla="*/ 908311 w 2944906"/>
                <a:gd name="connsiteY1" fmla="*/ 334269 h 368933"/>
                <a:gd name="connsiteX2" fmla="*/ 2944906 w 2944906"/>
                <a:gd name="connsiteY2" fmla="*/ 363070 h 368933"/>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88213"/>
                <a:gd name="connsiteX1" fmla="*/ 908311 w 2944906"/>
                <a:gd name="connsiteY1" fmla="*/ 334269 h 388213"/>
                <a:gd name="connsiteX2" fmla="*/ 2944906 w 2944906"/>
                <a:gd name="connsiteY2" fmla="*/ 363070 h 388213"/>
                <a:gd name="connsiteX0" fmla="*/ 0 w 3220121"/>
                <a:gd name="connsiteY0" fmla="*/ 0 h 398617"/>
                <a:gd name="connsiteX1" fmla="*/ 908311 w 3220121"/>
                <a:gd name="connsiteY1" fmla="*/ 334269 h 398617"/>
                <a:gd name="connsiteX2" fmla="*/ 3220121 w 3220121"/>
                <a:gd name="connsiteY2" fmla="*/ 386071 h 398617"/>
                <a:gd name="connsiteX0" fmla="*/ 0 w 3220121"/>
                <a:gd name="connsiteY0" fmla="*/ 0 h 398617"/>
                <a:gd name="connsiteX1" fmla="*/ 908311 w 3220121"/>
                <a:gd name="connsiteY1" fmla="*/ 334269 h 398617"/>
                <a:gd name="connsiteX2" fmla="*/ 3220121 w 3220121"/>
                <a:gd name="connsiteY2" fmla="*/ 386071 h 398617"/>
              </a:gdLst>
              <a:ahLst/>
              <a:cxnLst>
                <a:cxn ang="0">
                  <a:pos x="connsiteX0" y="connsiteY0"/>
                </a:cxn>
                <a:cxn ang="0">
                  <a:pos x="connsiteX1" y="connsiteY1"/>
                </a:cxn>
                <a:cxn ang="0">
                  <a:pos x="connsiteX2" y="connsiteY2"/>
                </a:cxn>
              </a:cxnLst>
              <a:rect l="l" t="t" r="r" b="b"/>
              <a:pathLst>
                <a:path w="3220121" h="398617">
                  <a:moveTo>
                    <a:pt x="0" y="0"/>
                  </a:moveTo>
                  <a:cubicBezTo>
                    <a:pt x="192684" y="194223"/>
                    <a:pt x="371624" y="269924"/>
                    <a:pt x="908311" y="334269"/>
                  </a:cubicBezTo>
                  <a:cubicBezTo>
                    <a:pt x="1444998" y="398614"/>
                    <a:pt x="2114638" y="412249"/>
                    <a:pt x="3220121" y="386071"/>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7604" name="Group 56"/>
            <p:cNvGrpSpPr>
              <a:grpSpLocks/>
            </p:cNvGrpSpPr>
            <p:nvPr/>
          </p:nvGrpSpPr>
          <p:grpSpPr bwMode="auto">
            <a:xfrm>
              <a:off x="3173506" y="865094"/>
              <a:ext cx="4827494" cy="4043082"/>
              <a:chOff x="3173506" y="865094"/>
              <a:chExt cx="4827494" cy="4043082"/>
            </a:xfrm>
          </p:grpSpPr>
          <p:sp>
            <p:nvSpPr>
              <p:cNvPr id="67605" name="Rectangle 40"/>
              <p:cNvSpPr>
                <a:spLocks noChangeArrowheads="1"/>
              </p:cNvSpPr>
              <p:nvPr/>
            </p:nvSpPr>
            <p:spPr bwMode="auto">
              <a:xfrm rot="5400000">
                <a:off x="3609000" y="124020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1" name="Rectangle 41"/>
              <p:cNvSpPr>
                <a:spLocks noChangeArrowheads="1"/>
              </p:cNvSpPr>
              <p:nvPr/>
            </p:nvSpPr>
            <p:spPr bwMode="auto">
              <a:xfrm>
                <a:off x="3173506" y="865094"/>
                <a:ext cx="1246330" cy="80004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2" name="Freeform 61"/>
              <p:cNvSpPr/>
              <p:nvPr/>
            </p:nvSpPr>
            <p:spPr>
              <a:xfrm>
                <a:off x="3741896" y="2057223"/>
                <a:ext cx="4259752" cy="285095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3887996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8611" name="Group 13"/>
          <p:cNvGrpSpPr>
            <a:grpSpLocks/>
          </p:cNvGrpSpPr>
          <p:nvPr/>
        </p:nvGrpSpPr>
        <p:grpSpPr bwMode="auto">
          <a:xfrm>
            <a:off x="1747838" y="849313"/>
            <a:ext cx="1695450" cy="1138237"/>
            <a:chOff x="1747878" y="849287"/>
            <a:chExt cx="1695337" cy="1137576"/>
          </a:xfrm>
        </p:grpSpPr>
        <p:sp>
          <p:nvSpPr>
            <p:cNvPr id="68702"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8703"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8612"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8613"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8615"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8617" name="Group 97"/>
          <p:cNvGrpSpPr>
            <a:grpSpLocks/>
          </p:cNvGrpSpPr>
          <p:nvPr/>
        </p:nvGrpSpPr>
        <p:grpSpPr bwMode="auto">
          <a:xfrm>
            <a:off x="7772400" y="569913"/>
            <a:ext cx="1371600" cy="5678487"/>
            <a:chOff x="7772400" y="951474"/>
            <a:chExt cx="1371529" cy="5677926"/>
          </a:xfrm>
        </p:grpSpPr>
        <p:sp>
          <p:nvSpPr>
            <p:cNvPr id="68698"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8700"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8701"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8618" name="Rectangle 59"/>
          <p:cNvSpPr>
            <a:spLocks noChangeArrowheads="1"/>
          </p:cNvSpPr>
          <p:nvPr/>
        </p:nvSpPr>
        <p:spPr bwMode="auto">
          <a:xfrm>
            <a:off x="8043863" y="2720975"/>
            <a:ext cx="969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nvGrpSpPr>
          <p:cNvPr id="68619" name="Group 56"/>
          <p:cNvGrpSpPr>
            <a:grpSpLocks/>
          </p:cNvGrpSpPr>
          <p:nvPr/>
        </p:nvGrpSpPr>
        <p:grpSpPr bwMode="auto">
          <a:xfrm>
            <a:off x="3173413" y="865188"/>
            <a:ext cx="4827587" cy="4043362"/>
            <a:chOff x="3173506" y="865094"/>
            <a:chExt cx="4827494" cy="4043082"/>
          </a:xfrm>
        </p:grpSpPr>
        <p:sp>
          <p:nvSpPr>
            <p:cNvPr id="68695" name="Rectangle 40"/>
            <p:cNvSpPr>
              <a:spLocks noChangeArrowheads="1"/>
            </p:cNvSpPr>
            <p:nvPr/>
          </p:nvSpPr>
          <p:spPr bwMode="auto">
            <a:xfrm rot="5400000">
              <a:off x="3609000" y="124020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1" name="Rectangle 41"/>
            <p:cNvSpPr>
              <a:spLocks noChangeArrowheads="1"/>
            </p:cNvSpPr>
            <p:nvPr/>
          </p:nvSpPr>
          <p:spPr bwMode="auto">
            <a:xfrm>
              <a:off x="3173506" y="865094"/>
              <a:ext cx="1246163" cy="80004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2" name="Freeform 61"/>
            <p:cNvSpPr/>
            <p:nvPr/>
          </p:nvSpPr>
          <p:spPr>
            <a:xfrm>
              <a:off x="3741820" y="2057223"/>
              <a:ext cx="4259180" cy="285095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4" name="Group 3"/>
          <p:cNvGrpSpPr>
            <a:grpSpLocks/>
          </p:cNvGrpSpPr>
          <p:nvPr/>
        </p:nvGrpSpPr>
        <p:grpSpPr bwMode="auto">
          <a:xfrm>
            <a:off x="4151313" y="2628900"/>
            <a:ext cx="1514475" cy="1028700"/>
            <a:chOff x="4150659" y="2629362"/>
            <a:chExt cx="1515800" cy="1028238"/>
          </a:xfrm>
        </p:grpSpPr>
        <p:sp>
          <p:nvSpPr>
            <p:cNvPr id="68692" name="Rectangle 40"/>
            <p:cNvSpPr>
              <a:spLocks noChangeArrowheads="1"/>
            </p:cNvSpPr>
            <p:nvPr/>
          </p:nvSpPr>
          <p:spPr bwMode="auto">
            <a:xfrm rot="5400000">
              <a:off x="4627200" y="2785200"/>
              <a:ext cx="6648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8693" name="Rectangle 58"/>
            <p:cNvSpPr>
              <a:spLocks noChangeArrowheads="1"/>
            </p:cNvSpPr>
            <p:nvPr/>
          </p:nvSpPr>
          <p:spPr bwMode="auto">
            <a:xfrm>
              <a:off x="4462624" y="2949714"/>
              <a:ext cx="9690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sp>
          <p:nvSpPr>
            <p:cNvPr id="63" name="Rectangle 41"/>
            <p:cNvSpPr>
              <a:spLocks noChangeArrowheads="1"/>
            </p:cNvSpPr>
            <p:nvPr/>
          </p:nvSpPr>
          <p:spPr bwMode="auto">
            <a:xfrm>
              <a:off x="4150659" y="2629362"/>
              <a:ext cx="1515800" cy="369722"/>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sp>
        <p:nvSpPr>
          <p:cNvPr id="64" name="Freeform 63"/>
          <p:cNvSpPr/>
          <p:nvPr/>
        </p:nvSpPr>
        <p:spPr>
          <a:xfrm>
            <a:off x="3789363" y="539750"/>
            <a:ext cx="3660775"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5" name="Group 64"/>
          <p:cNvGrpSpPr>
            <a:grpSpLocks/>
          </p:cNvGrpSpPr>
          <p:nvPr/>
        </p:nvGrpSpPr>
        <p:grpSpPr bwMode="auto">
          <a:xfrm>
            <a:off x="6648450" y="1044575"/>
            <a:ext cx="1243013" cy="5584825"/>
            <a:chOff x="4057469" y="858123"/>
            <a:chExt cx="1243401" cy="5584253"/>
          </a:xfrm>
        </p:grpSpPr>
        <p:sp>
          <p:nvSpPr>
            <p:cNvPr id="68626"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8627"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stealth" w="sm" len="sm"/>
              <a:tailEnd type="none" w="sm" len="sm"/>
            </a:ln>
            <a:extLst>
              <a:ext uri="{909E8E84-426E-40DD-AFC4-6F175D3DCCD1}">
                <a14:hiddenFill xmlns:a14="http://schemas.microsoft.com/office/drawing/2010/main">
                  <a:noFill/>
                </a14:hiddenFill>
              </a:ext>
            </a:extLst>
          </p:spPr>
        </p:cxnSp>
        <p:sp>
          <p:nvSpPr>
            <p:cNvPr id="68628"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29"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0"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1"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2"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3"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4"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5"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6"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7"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8"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9"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0"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1"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2"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3"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4"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5"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6"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7"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8"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9"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0"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1"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2"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3"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4"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5"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6"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7"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8"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9"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0"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1"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2"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3"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4"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5"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6"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7"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8"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9"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0"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1"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2"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3"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4"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5"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6"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7"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8"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9"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0"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1"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2"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3"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4"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5"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6"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7"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8"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9"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90"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91" name="Rectangle 87"/>
            <p:cNvSpPr>
              <a:spLocks noChangeArrowheads="1"/>
            </p:cNvSpPr>
            <p:nvPr/>
          </p:nvSpPr>
          <p:spPr bwMode="auto">
            <a:xfrm rot="5400000">
              <a:off x="3277769" y="2568160"/>
              <a:ext cx="2759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Reverse</a:t>
              </a:r>
              <a:br>
                <a:rPr lang="en-US" altLang="en-US" sz="3600">
                  <a:latin typeface="Times New Roman" pitchFamily="18" charset="0"/>
                </a:rPr>
              </a:br>
              <a:r>
                <a:rPr lang="en-US" altLang="en-US" sz="3600">
                  <a:latin typeface="Times New Roman" pitchFamily="18" charset="0"/>
                </a:rPr>
                <a:t>Multiplexor</a:t>
              </a:r>
            </a:p>
          </p:txBody>
        </p:sp>
      </p:grpSp>
      <p:sp>
        <p:nvSpPr>
          <p:cNvPr id="152" name="Freeform 151"/>
          <p:cNvSpPr/>
          <p:nvPr/>
        </p:nvSpPr>
        <p:spPr>
          <a:xfrm flipH="1">
            <a:off x="2628900" y="1974850"/>
            <a:ext cx="4838700" cy="4826000"/>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headEnd type="stealth"/>
            <a:tailEnd type="none"/>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useBgFill="1">
        <p:nvSpPr>
          <p:cNvPr id="154" name="Rectangle 153"/>
          <p:cNvSpPr>
            <a:spLocks noChangeArrowheads="1"/>
          </p:cNvSpPr>
          <p:nvPr/>
        </p:nvSpPr>
        <p:spPr bwMode="auto">
          <a:xfrm>
            <a:off x="8259763" y="4821238"/>
            <a:ext cx="439737" cy="4000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155" name="Freeform 154"/>
          <p:cNvSpPr/>
          <p:nvPr/>
        </p:nvSpPr>
        <p:spPr>
          <a:xfrm>
            <a:off x="4894263" y="1981200"/>
            <a:ext cx="3146425" cy="1165225"/>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5010 w 2949916"/>
              <a:gd name="connsiteY0" fmla="*/ 0 h 507479"/>
              <a:gd name="connsiteX1" fmla="*/ 997583 w 2949916"/>
              <a:gd name="connsiteY1" fmla="*/ 437752 h 507479"/>
              <a:gd name="connsiteX2" fmla="*/ 2949916 w 2949916"/>
              <a:gd name="connsiteY2" fmla="*/ 363070 h 507479"/>
              <a:gd name="connsiteX0" fmla="*/ 4713 w 2949619"/>
              <a:gd name="connsiteY0" fmla="*/ 0 h 513086"/>
              <a:gd name="connsiteX1" fmla="*/ 997286 w 2949619"/>
              <a:gd name="connsiteY1" fmla="*/ 437752 h 513086"/>
              <a:gd name="connsiteX2" fmla="*/ 2949619 w 2949619"/>
              <a:gd name="connsiteY2" fmla="*/ 363070 h 513086"/>
              <a:gd name="connsiteX0" fmla="*/ 19443 w 2964349"/>
              <a:gd name="connsiteY0" fmla="*/ 0 h 460520"/>
              <a:gd name="connsiteX1" fmla="*/ 475345 w 2964349"/>
              <a:gd name="connsiteY1" fmla="*/ 336552 h 460520"/>
              <a:gd name="connsiteX2" fmla="*/ 2964349 w 2964349"/>
              <a:gd name="connsiteY2" fmla="*/ 363070 h 460520"/>
              <a:gd name="connsiteX0" fmla="*/ 0 w 2944906"/>
              <a:gd name="connsiteY0" fmla="*/ 0 h 363070"/>
              <a:gd name="connsiteX1" fmla="*/ 2944906 w 2944906"/>
              <a:gd name="connsiteY1" fmla="*/ 363070 h 363070"/>
              <a:gd name="connsiteX0" fmla="*/ 0 w 2944906"/>
              <a:gd name="connsiteY0" fmla="*/ 0 h 363070"/>
              <a:gd name="connsiteX1" fmla="*/ 1156005 w 2944906"/>
              <a:gd name="connsiteY1" fmla="*/ 145668 h 363070"/>
              <a:gd name="connsiteX2" fmla="*/ 2944906 w 2944906"/>
              <a:gd name="connsiteY2" fmla="*/ 363070 h 363070"/>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68933"/>
              <a:gd name="connsiteX1" fmla="*/ 908311 w 2944906"/>
              <a:gd name="connsiteY1" fmla="*/ 334269 h 368933"/>
              <a:gd name="connsiteX2" fmla="*/ 2944906 w 2944906"/>
              <a:gd name="connsiteY2" fmla="*/ 363070 h 368933"/>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88213"/>
              <a:gd name="connsiteX1" fmla="*/ 908311 w 2944906"/>
              <a:gd name="connsiteY1" fmla="*/ 334269 h 388213"/>
              <a:gd name="connsiteX2" fmla="*/ 2944906 w 2944906"/>
              <a:gd name="connsiteY2" fmla="*/ 363070 h 388213"/>
              <a:gd name="connsiteX0" fmla="*/ 0 w 3220121"/>
              <a:gd name="connsiteY0" fmla="*/ 0 h 398617"/>
              <a:gd name="connsiteX1" fmla="*/ 908311 w 3220121"/>
              <a:gd name="connsiteY1" fmla="*/ 334269 h 398617"/>
              <a:gd name="connsiteX2" fmla="*/ 3220121 w 3220121"/>
              <a:gd name="connsiteY2" fmla="*/ 386071 h 398617"/>
              <a:gd name="connsiteX0" fmla="*/ 0 w 3220121"/>
              <a:gd name="connsiteY0" fmla="*/ 0 h 398617"/>
              <a:gd name="connsiteX1" fmla="*/ 908311 w 3220121"/>
              <a:gd name="connsiteY1" fmla="*/ 334269 h 398617"/>
              <a:gd name="connsiteX2" fmla="*/ 3220121 w 3220121"/>
              <a:gd name="connsiteY2" fmla="*/ 386071 h 398617"/>
            </a:gdLst>
            <a:ahLst/>
            <a:cxnLst>
              <a:cxn ang="0">
                <a:pos x="connsiteX0" y="connsiteY0"/>
              </a:cxn>
              <a:cxn ang="0">
                <a:pos x="connsiteX1" y="connsiteY1"/>
              </a:cxn>
              <a:cxn ang="0">
                <a:pos x="connsiteX2" y="connsiteY2"/>
              </a:cxn>
            </a:cxnLst>
            <a:rect l="l" t="t" r="r" b="b"/>
            <a:pathLst>
              <a:path w="3220121" h="398617">
                <a:moveTo>
                  <a:pt x="0" y="0"/>
                </a:moveTo>
                <a:cubicBezTo>
                  <a:pt x="192684" y="194223"/>
                  <a:pt x="371624" y="269924"/>
                  <a:pt x="908311" y="334269"/>
                </a:cubicBezTo>
                <a:cubicBezTo>
                  <a:pt x="1444998" y="398614"/>
                  <a:pt x="2114638" y="412249"/>
                  <a:pt x="3220121" y="386071"/>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0152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15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1+#ppt_w/2"/>
                                          </p:val>
                                        </p:tav>
                                        <p:tav tm="100000">
                                          <p:val>
                                            <p:strVal val="#ppt_x"/>
                                          </p:val>
                                        </p:tav>
                                      </p:tavLst>
                                    </p:anim>
                                    <p:anim calcmode="lin" valueType="num">
                                      <p:cBhvr additive="base">
                                        <p:cTn id="16"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fill="hold"/>
                                        <p:tgtEl>
                                          <p:spTgt spid="64"/>
                                        </p:tgtEl>
                                        <p:attrNameLst>
                                          <p:attrName>ppt_x</p:attrName>
                                        </p:attrNameLst>
                                      </p:cBhvr>
                                      <p:tavLst>
                                        <p:tav tm="0">
                                          <p:val>
                                            <p:strVal val="#ppt_x"/>
                                          </p:val>
                                        </p:tav>
                                        <p:tav tm="100000">
                                          <p:val>
                                            <p:strVal val="#ppt_x"/>
                                          </p:val>
                                        </p:tav>
                                      </p:tavLst>
                                    </p:anim>
                                    <p:anim calcmode="lin" valueType="num">
                                      <p:cBhvr additive="base">
                                        <p:cTn id="22"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52"/>
                                        </p:tgtEl>
                                        <p:attrNameLst>
                                          <p:attrName>style.visibility</p:attrName>
                                        </p:attrNameLst>
                                      </p:cBhvr>
                                      <p:to>
                                        <p:strVal val="visible"/>
                                      </p:to>
                                    </p:set>
                                    <p:anim calcmode="lin" valueType="num">
                                      <p:cBhvr additive="base">
                                        <p:cTn id="27" dur="500" fill="hold"/>
                                        <p:tgtEl>
                                          <p:spTgt spid="152"/>
                                        </p:tgtEl>
                                        <p:attrNameLst>
                                          <p:attrName>ppt_x</p:attrName>
                                        </p:attrNameLst>
                                      </p:cBhvr>
                                      <p:tavLst>
                                        <p:tav tm="0">
                                          <p:val>
                                            <p:strVal val="#ppt_x"/>
                                          </p:val>
                                        </p:tav>
                                        <p:tav tm="100000">
                                          <p:val>
                                            <p:strVal val="#ppt_x"/>
                                          </p:val>
                                        </p:tav>
                                      </p:tavLst>
                                    </p:anim>
                                    <p:anim calcmode="lin" valueType="num">
                                      <p:cBhvr additive="base">
                                        <p:cTn id="28" dur="500" fill="hold"/>
                                        <p:tgtEl>
                                          <p:spTgt spid="152"/>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54"/>
                                        </p:tgtEl>
                                        <p:attrNameLst>
                                          <p:attrName>style.visibility</p:attrName>
                                        </p:attrNameLst>
                                      </p:cBhvr>
                                      <p:to>
                                        <p:strVal val="visible"/>
                                      </p:to>
                                    </p:set>
                                    <p:anim calcmode="lin" valueType="num">
                                      <p:cBhvr additive="base">
                                        <p:cTn id="33" dur="500" fill="hold"/>
                                        <p:tgtEl>
                                          <p:spTgt spid="154"/>
                                        </p:tgtEl>
                                        <p:attrNameLst>
                                          <p:attrName>ppt_x</p:attrName>
                                        </p:attrNameLst>
                                      </p:cBhvr>
                                      <p:tavLst>
                                        <p:tav tm="0">
                                          <p:val>
                                            <p:strVal val="0-#ppt_w/2"/>
                                          </p:val>
                                        </p:tav>
                                        <p:tav tm="100000">
                                          <p:val>
                                            <p:strVal val="#ppt_x"/>
                                          </p:val>
                                        </p:tav>
                                      </p:tavLst>
                                    </p:anim>
                                    <p:anim calcmode="lin" valueType="num">
                                      <p:cBhvr additive="base">
                                        <p:cTn id="34" dur="500" fill="hold"/>
                                        <p:tgtEl>
                                          <p:spTgt spid="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9635" name="Group 13"/>
          <p:cNvGrpSpPr>
            <a:grpSpLocks/>
          </p:cNvGrpSpPr>
          <p:nvPr/>
        </p:nvGrpSpPr>
        <p:grpSpPr bwMode="auto">
          <a:xfrm>
            <a:off x="1747838" y="849313"/>
            <a:ext cx="1695450" cy="1138237"/>
            <a:chOff x="1747878" y="849287"/>
            <a:chExt cx="1695337" cy="1137576"/>
          </a:xfrm>
        </p:grpSpPr>
        <p:sp>
          <p:nvSpPr>
            <p:cNvPr id="69654"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9655"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9636"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9637"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9639"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9641" name="Group 97"/>
          <p:cNvGrpSpPr>
            <a:grpSpLocks/>
          </p:cNvGrpSpPr>
          <p:nvPr/>
        </p:nvGrpSpPr>
        <p:grpSpPr bwMode="auto">
          <a:xfrm>
            <a:off x="7772400" y="569913"/>
            <a:ext cx="1371600" cy="5678487"/>
            <a:chOff x="7772400" y="951474"/>
            <a:chExt cx="1371529" cy="5677926"/>
          </a:xfrm>
        </p:grpSpPr>
        <p:sp>
          <p:nvSpPr>
            <p:cNvPr id="69650"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9652"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9653"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9642" name="Rectangle 59"/>
          <p:cNvSpPr>
            <a:spLocks noChangeArrowheads="1"/>
          </p:cNvSpPr>
          <p:nvPr/>
        </p:nvSpPr>
        <p:spPr bwMode="auto">
          <a:xfrm>
            <a:off x="8043863" y="2720975"/>
            <a:ext cx="969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sp useBgFill="1">
        <p:nvSpPr>
          <p:cNvPr id="69643" name="Rectangle 153"/>
          <p:cNvSpPr>
            <a:spLocks noChangeArrowheads="1"/>
          </p:cNvSpPr>
          <p:nvPr/>
        </p:nvSpPr>
        <p:spPr bwMode="auto">
          <a:xfrm>
            <a:off x="8259763" y="4821238"/>
            <a:ext cx="439737" cy="4000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grpSp>
        <p:nvGrpSpPr>
          <p:cNvPr id="158" name="Group 41"/>
          <p:cNvGrpSpPr>
            <a:grpSpLocks/>
          </p:cNvGrpSpPr>
          <p:nvPr/>
        </p:nvGrpSpPr>
        <p:grpSpPr bwMode="auto">
          <a:xfrm flipH="1">
            <a:off x="4497388" y="5410200"/>
            <a:ext cx="3529012" cy="954088"/>
            <a:chOff x="3429000" y="2590800"/>
            <a:chExt cx="3529727" cy="954107"/>
          </a:xfrm>
        </p:grpSpPr>
        <p:sp>
          <p:nvSpPr>
            <p:cNvPr id="69645"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6"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7"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8"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9" name="Rectangle 106"/>
            <p:cNvSpPr>
              <a:spLocks noChangeArrowheads="1"/>
            </p:cNvSpPr>
            <p:nvPr/>
          </p:nvSpPr>
          <p:spPr bwMode="auto">
            <a:xfrm>
              <a:off x="4521200" y="2590800"/>
              <a:ext cx="24375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Much slower</a:t>
              </a:r>
              <a:br>
                <a:rPr lang="en-US" altLang="en-US" sz="2800">
                  <a:latin typeface="Times New Roman" pitchFamily="18" charset="0"/>
                </a:rPr>
              </a:br>
              <a:r>
                <a:rPr lang="en-US" altLang="en-US" sz="2800">
                  <a:latin typeface="Times New Roman" pitchFamily="18" charset="0"/>
                </a:rPr>
                <a:t>Clock</a:t>
              </a:r>
            </a:p>
          </p:txBody>
        </p:sp>
      </p:grpSp>
    </p:spTree>
    <p:extLst>
      <p:ext uri="{BB962C8B-B14F-4D97-AF65-F5344CB8AC3E}">
        <p14:creationId xmlns:p14="http://schemas.microsoft.com/office/powerpoint/2010/main" val="2016261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additive="base">
                                        <p:cTn id="7" dur="500" fill="hold"/>
                                        <p:tgtEl>
                                          <p:spTgt spid="158"/>
                                        </p:tgtEl>
                                        <p:attrNameLst>
                                          <p:attrName>ppt_x</p:attrName>
                                        </p:attrNameLst>
                                      </p:cBhvr>
                                      <p:tavLst>
                                        <p:tav tm="0">
                                          <p:val>
                                            <p:strVal val="0-#ppt_w/2"/>
                                          </p:val>
                                        </p:tav>
                                        <p:tav tm="100000">
                                          <p:val>
                                            <p:strVal val="#ppt_x"/>
                                          </p:val>
                                        </p:tav>
                                      </p:tavLst>
                                    </p:anim>
                                    <p:anim calcmode="lin" valueType="num">
                                      <p:cBhvr additive="base">
                                        <p:cTn id="8" dur="500" fill="hold"/>
                                        <p:tgtEl>
                                          <p:spTgt spid="1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Building a CPU</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extLst>
      <p:ext uri="{BB962C8B-B14F-4D97-AF65-F5344CB8AC3E}">
        <p14:creationId xmlns:p14="http://schemas.microsoft.com/office/powerpoint/2010/main" val="29300367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840638" y="2407535"/>
            <a:ext cx="2303362" cy="216982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defTabSz="1371600">
              <a:lnSpc>
                <a:spcPct val="150000"/>
              </a:lnSpc>
              <a:buClr>
                <a:srgbClr val="C00000"/>
              </a:buClr>
              <a:buFont typeface="Wingdings" pitchFamily="2" charset="2"/>
              <a:buChar char="§"/>
              <a:defRPr/>
            </a:pPr>
            <a:r>
              <a:rPr lang="en-US" sz="1800" b="1" dirty="0">
                <a:solidFill>
                  <a:srgbClr val="002060"/>
                </a:solidFill>
                <a:latin typeface="Calibri"/>
              </a:rPr>
              <a:t>Loader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Linker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Memory Manager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I/O Controller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Process Manager</a:t>
            </a:r>
          </a:p>
        </p:txBody>
      </p:sp>
      <p:sp>
        <p:nvSpPr>
          <p:cNvPr id="17" name="TextBox 16"/>
          <p:cNvSpPr txBox="1"/>
          <p:nvPr/>
        </p:nvSpPr>
        <p:spPr>
          <a:xfrm>
            <a:off x="6858000" y="2056686"/>
            <a:ext cx="1636294" cy="480131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0x34240028</a:t>
            </a:r>
          </a:p>
          <a:p>
            <a:pPr algn="ctr">
              <a:defRPr/>
            </a:pPr>
            <a:r>
              <a:rPr lang="en-US" sz="1800" b="1" dirty="0">
                <a:solidFill>
                  <a:srgbClr val="002060"/>
                </a:solidFill>
                <a:latin typeface="Courier New" pitchFamily="49" charset="0"/>
                <a:cs typeface="Courier New" pitchFamily="49" charset="0"/>
              </a:rPr>
              <a:t>0x20100226</a:t>
            </a:r>
          </a:p>
          <a:p>
            <a:pPr algn="ctr">
              <a:defRPr/>
            </a:pPr>
            <a:r>
              <a:rPr lang="en-US" sz="1800" b="1" dirty="0">
                <a:solidFill>
                  <a:srgbClr val="002060"/>
                </a:solidFill>
                <a:latin typeface="Courier New" pitchFamily="49" charset="0"/>
                <a:cs typeface="Courier New" pitchFamily="49" charset="0"/>
              </a:rPr>
              <a:t>0x00004020</a:t>
            </a:r>
          </a:p>
          <a:p>
            <a:pPr algn="ctr">
              <a:defRPr/>
            </a:pPr>
            <a:r>
              <a:rPr lang="en-US" sz="1800" b="1" dirty="0">
                <a:solidFill>
                  <a:srgbClr val="002060"/>
                </a:solidFill>
                <a:latin typeface="Courier New" pitchFamily="49" charset="0"/>
                <a:cs typeface="Courier New" pitchFamily="49" charset="0"/>
              </a:rPr>
              <a:t>0x00004820</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0x00290821</a:t>
            </a:r>
          </a:p>
          <a:p>
            <a:pPr algn="ctr">
              <a:defRPr/>
            </a:pPr>
            <a:r>
              <a:rPr lang="en-US" sz="1800" b="1" dirty="0">
                <a:solidFill>
                  <a:srgbClr val="002060"/>
                </a:solidFill>
                <a:latin typeface="Courier New" pitchFamily="49" charset="0"/>
                <a:cs typeface="Courier New" pitchFamily="49" charset="0"/>
              </a:rPr>
              <a:t>0x8c2a0000</a:t>
            </a:r>
          </a:p>
          <a:p>
            <a:pPr algn="ctr">
              <a:defRPr/>
            </a:pPr>
            <a:r>
              <a:rPr lang="en-US" sz="1800" b="1" dirty="0">
                <a:solidFill>
                  <a:srgbClr val="002060"/>
                </a:solidFill>
                <a:latin typeface="Courier New" pitchFamily="49" charset="0"/>
                <a:cs typeface="Courier New" pitchFamily="49" charset="0"/>
              </a:rPr>
              <a:t>0x51500006</a:t>
            </a:r>
          </a:p>
          <a:p>
            <a:pPr algn="ctr">
              <a:defRPr/>
            </a:pPr>
            <a:r>
              <a:rPr lang="en-US" sz="1800" b="1" dirty="0">
                <a:solidFill>
                  <a:srgbClr val="002060"/>
                </a:solidFill>
                <a:latin typeface="Courier New" pitchFamily="49" charset="0"/>
                <a:cs typeface="Courier New" pitchFamily="49" charset="0"/>
              </a:rPr>
              <a:t>0x21290004</a:t>
            </a:r>
          </a:p>
          <a:p>
            <a:pPr algn="ctr">
              <a:defRPr/>
            </a:pPr>
            <a:r>
              <a:rPr lang="en-US" sz="1800" b="1" dirty="0">
                <a:solidFill>
                  <a:srgbClr val="002060"/>
                </a:solidFill>
                <a:latin typeface="Courier New" pitchFamily="49" charset="0"/>
                <a:cs typeface="Courier New" pitchFamily="49" charset="0"/>
              </a:rPr>
              <a:t>0x292a0028</a:t>
            </a:r>
          </a:p>
          <a:p>
            <a:pPr algn="ctr">
              <a:defRPr/>
            </a:pPr>
            <a:r>
              <a:rPr lang="en-US" sz="1800" b="1" dirty="0">
                <a:solidFill>
                  <a:srgbClr val="002060"/>
                </a:solidFill>
                <a:latin typeface="Courier New" pitchFamily="49" charset="0"/>
                <a:cs typeface="Courier New" pitchFamily="49" charset="0"/>
              </a:rPr>
              <a:t>0x1540fffa</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0x34240031</a:t>
            </a:r>
          </a:p>
          <a:p>
            <a:pPr algn="ctr">
              <a:defRPr/>
            </a:pPr>
            <a:r>
              <a:rPr lang="en-US" sz="1800" b="1" dirty="0">
                <a:solidFill>
                  <a:srgbClr val="002060"/>
                </a:solidFill>
                <a:latin typeface="Courier New" pitchFamily="49" charset="0"/>
                <a:cs typeface="Courier New" pitchFamily="49" charset="0"/>
              </a:rPr>
              <a:t>0x20020004</a:t>
            </a:r>
          </a:p>
          <a:p>
            <a:pPr algn="ctr">
              <a:defRPr/>
            </a:pPr>
            <a:r>
              <a:rPr lang="en-US" sz="1800" b="1" dirty="0">
                <a:solidFill>
                  <a:srgbClr val="002060"/>
                </a:solidFill>
                <a:latin typeface="Courier New" pitchFamily="49" charset="0"/>
                <a:cs typeface="Courier New" pitchFamily="49" charset="0"/>
              </a:rPr>
              <a:t>0x0000000c</a:t>
            </a:r>
          </a:p>
          <a:p>
            <a:pPr algn="ctr">
              <a:defRPr/>
            </a:pPr>
            <a:r>
              <a:rPr lang="en-US" sz="1800" b="1" dirty="0">
                <a:solidFill>
                  <a:srgbClr val="002060"/>
                </a:solidFill>
                <a:latin typeface="Courier New" pitchFamily="49" charset="0"/>
                <a:cs typeface="Courier New" pitchFamily="49" charset="0"/>
              </a:rPr>
              <a:t>0x03e00008</a:t>
            </a:r>
          </a:p>
        </p:txBody>
      </p:sp>
      <p:sp>
        <p:nvSpPr>
          <p:cNvPr id="18" name="TextBox 17"/>
          <p:cNvSpPr txBox="1"/>
          <p:nvPr/>
        </p:nvSpPr>
        <p:spPr>
          <a:xfrm>
            <a:off x="1828800" y="438264"/>
            <a:ext cx="5414212" cy="1695336"/>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nn-NO" sz="1800" b="1" dirty="0">
                <a:solidFill>
                  <a:srgbClr val="002060"/>
                </a:solidFill>
                <a:latin typeface="Courier New" pitchFamily="49" charset="0"/>
                <a:cs typeface="Courier New" pitchFamily="49" charset="0"/>
              </a:rPr>
              <a:t>boolean found = false;</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for (int i = 0; i &lt; 10 &amp;&amp; !found; 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     found = (target == list[i]);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p>
        </p:txBody>
      </p:sp>
      <p:sp>
        <p:nvSpPr>
          <p:cNvPr id="16" name="TextBox 15"/>
          <p:cNvSpPr txBox="1"/>
          <p:nvPr/>
        </p:nvSpPr>
        <p:spPr>
          <a:xfrm>
            <a:off x="0" y="1669979"/>
            <a:ext cx="3489158" cy="426014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en-US" sz="1800" b="1" dirty="0">
                <a:solidFill>
                  <a:srgbClr val="002060"/>
                </a:solidFill>
                <a:latin typeface="Courier New" pitchFamily="49" charset="0"/>
                <a:cs typeface="Courier New" pitchFamily="49" charset="0"/>
              </a:rPr>
              <a:t>     la   $a0, yes</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$s0, $0, 550</a:t>
            </a:r>
          </a:p>
          <a:p>
            <a:pPr>
              <a:lnSpc>
                <a:spcPts val="2500"/>
              </a:lnSpc>
              <a:defRPr/>
            </a:pPr>
            <a:r>
              <a:rPr lang="en-US" sz="1800" b="1" dirty="0">
                <a:solidFill>
                  <a:srgbClr val="002060"/>
                </a:solidFill>
                <a:latin typeface="Courier New" pitchFamily="49" charset="0"/>
                <a:cs typeface="Courier New" pitchFamily="49" charset="0"/>
              </a:rPr>
              <a:t>     add  $t0, $0, $0</a:t>
            </a:r>
          </a:p>
          <a:p>
            <a:pPr>
              <a:lnSpc>
                <a:spcPts val="2500"/>
              </a:lnSpc>
              <a:defRPr/>
            </a:pPr>
            <a:r>
              <a:rPr lang="en-US" sz="1800" b="1" dirty="0">
                <a:solidFill>
                  <a:srgbClr val="002060"/>
                </a:solidFill>
                <a:latin typeface="Courier New" pitchFamily="49" charset="0"/>
                <a:cs typeface="Courier New" pitchFamily="49" charset="0"/>
              </a:rPr>
              <a:t>     add  $t1, $0, $0</a:t>
            </a:r>
          </a:p>
          <a:p>
            <a:pPr>
              <a:lnSpc>
                <a:spcPts val="2500"/>
              </a:lnSpc>
              <a:defRPr/>
            </a:pPr>
            <a:r>
              <a:rPr lang="en-US" sz="1800" b="1" dirty="0" err="1">
                <a:solidFill>
                  <a:srgbClr val="002060"/>
                </a:solidFill>
                <a:latin typeface="Courier New" pitchFamily="49" charset="0"/>
                <a:cs typeface="Courier New" pitchFamily="49" charset="0"/>
              </a:rPr>
              <a:t>lbl</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lw</a:t>
            </a:r>
            <a:r>
              <a:rPr lang="en-US" sz="1800" b="1" dirty="0">
                <a:solidFill>
                  <a:srgbClr val="002060"/>
                </a:solidFill>
                <a:latin typeface="Courier New" pitchFamily="49" charset="0"/>
                <a:cs typeface="Courier New" pitchFamily="49" charset="0"/>
              </a:rPr>
              <a:t>   $t2, list($t1)</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beq</a:t>
            </a:r>
            <a:r>
              <a:rPr lang="en-US" sz="1800" b="1" dirty="0">
                <a:solidFill>
                  <a:srgbClr val="002060"/>
                </a:solidFill>
                <a:latin typeface="Courier New" pitchFamily="49" charset="0"/>
                <a:cs typeface="Courier New" pitchFamily="49" charset="0"/>
              </a:rPr>
              <a:t>  $t2, $s0, ok</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$t1, $t1,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slti</a:t>
            </a:r>
            <a:r>
              <a:rPr lang="en-US" sz="1800" b="1" dirty="0">
                <a:solidFill>
                  <a:srgbClr val="002060"/>
                </a:solidFill>
                <a:latin typeface="Courier New" pitchFamily="49" charset="0"/>
                <a:cs typeface="Courier New" pitchFamily="49" charset="0"/>
              </a:rPr>
              <a:t> $t2, $t1, 40</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bne</a:t>
            </a:r>
            <a:r>
              <a:rPr lang="en-US" sz="1800" b="1" dirty="0">
                <a:solidFill>
                  <a:srgbClr val="002060"/>
                </a:solidFill>
                <a:latin typeface="Courier New" pitchFamily="49" charset="0"/>
                <a:cs typeface="Courier New" pitchFamily="49" charset="0"/>
              </a:rPr>
              <a:t>  $t2, $0, </a:t>
            </a:r>
            <a:r>
              <a:rPr lang="en-US" sz="1800" b="1" dirty="0" err="1">
                <a:solidFill>
                  <a:srgbClr val="002060"/>
                </a:solidFill>
                <a:latin typeface="Courier New" pitchFamily="49" charset="0"/>
                <a:cs typeface="Courier New" pitchFamily="49" charset="0"/>
              </a:rPr>
              <a:t>lbl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la   $a0, no</a:t>
            </a:r>
          </a:p>
          <a:p>
            <a:pPr>
              <a:lnSpc>
                <a:spcPts val="2500"/>
              </a:lnSpc>
              <a:defRPr/>
            </a:pPr>
            <a:r>
              <a:rPr lang="en-US" sz="1800" b="1" dirty="0">
                <a:solidFill>
                  <a:srgbClr val="002060"/>
                </a:solidFill>
                <a:latin typeface="Courier New" pitchFamily="49" charset="0"/>
                <a:cs typeface="Courier New" pitchFamily="49" charset="0"/>
              </a:rPr>
              <a:t>ok: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$v0, $0,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syscall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jr</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ra</a:t>
            </a:r>
            <a:r>
              <a:rPr lang="en-US" sz="1800" b="1" dirty="0">
                <a:solidFill>
                  <a:srgbClr val="002060"/>
                </a:solidFill>
                <a:latin typeface="Courier New" pitchFamily="49" charset="0"/>
                <a:cs typeface="Courier New" pitchFamily="49" charset="0"/>
              </a:rPr>
              <a:t>  </a:t>
            </a:r>
          </a:p>
        </p:txBody>
      </p:sp>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84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31"/>
                                        </p:tgtEl>
                                        <p:attrNameLst>
                                          <p:attrName>style.visibility</p:attrName>
                                        </p:attrNameLst>
                                      </p:cBhvr>
                                      <p:to>
                                        <p:strVal val="visible"/>
                                      </p:to>
                                    </p:set>
                                    <p:anim calcmode="lin" valueType="num">
                                      <p:cBhvr additive="base">
                                        <p:cTn id="7" dur="1000" fill="hold"/>
                                        <p:tgtEl>
                                          <p:spTgt spid="30731"/>
                                        </p:tgtEl>
                                        <p:attrNameLst>
                                          <p:attrName>ppt_x</p:attrName>
                                        </p:attrNameLst>
                                      </p:cBhvr>
                                      <p:tavLst>
                                        <p:tav tm="0">
                                          <p:val>
                                            <p:strVal val="#ppt_x"/>
                                          </p:val>
                                        </p:tav>
                                        <p:tav tm="100000">
                                          <p:val>
                                            <p:strVal val="#ppt_x"/>
                                          </p:val>
                                        </p:tav>
                                      </p:tavLst>
                                    </p:anim>
                                    <p:anim calcmode="lin" valueType="num">
                                      <p:cBhvr additive="base">
                                        <p:cTn id="8" dur="1000" fill="hold"/>
                                        <p:tgtEl>
                                          <p:spTgt spid="3073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2" fill="hold"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1+ppt_w/2"/>
                                          </p:val>
                                        </p:tav>
                                      </p:tavLst>
                                    </p:anim>
                                    <p:anim calcmode="lin" valueType="num">
                                      <p:cBhvr additive="base">
                                        <p:cTn id="19" dur="500"/>
                                        <p:tgtEl>
                                          <p:spTgt spid="15"/>
                                        </p:tgtEl>
                                        <p:attrNameLst>
                                          <p:attrName>ppt_y</p:attrName>
                                        </p:attrNameLst>
                                      </p:cBhvr>
                                      <p:tavLst>
                                        <p:tav tm="0">
                                          <p:val>
                                            <p:strVal val="ppt_y"/>
                                          </p:val>
                                        </p:tav>
                                        <p:tav tm="100000">
                                          <p:val>
                                            <p:strVal val="ppt_y"/>
                                          </p:val>
                                        </p:tav>
                                      </p:tavLst>
                                    </p:anim>
                                    <p:set>
                                      <p:cBhvr>
                                        <p:cTn id="20" dur="1" fill="hold">
                                          <p:stCondLst>
                                            <p:cond delay="499"/>
                                          </p:stCondLst>
                                        </p:cTn>
                                        <p:tgtEl>
                                          <p:spTgt spid="15"/>
                                        </p:tgtEl>
                                        <p:attrNameLst>
                                          <p:attrName>style.visibility</p:attrName>
                                        </p:attrNameLst>
                                      </p:cBhvr>
                                      <p:to>
                                        <p:strVal val="hidden"/>
                                      </p:to>
                                    </p:set>
                                  </p:childTnLst>
                                </p:cTn>
                              </p:par>
                              <p:par>
                                <p:cTn id="21" presetID="2" presetClass="entr" presetSubtype="1" fill="hold" nodeType="withEffect">
                                  <p:stCondLst>
                                    <p:cond delay="0"/>
                                  </p:stCondLst>
                                  <p:childTnLst>
                                    <p:set>
                                      <p:cBhvr>
                                        <p:cTn id="22" dur="1" fill="hold">
                                          <p:stCondLst>
                                            <p:cond delay="0"/>
                                          </p:stCondLst>
                                        </p:cTn>
                                        <p:tgtEl>
                                          <p:spTgt spid="30732"/>
                                        </p:tgtEl>
                                        <p:attrNameLst>
                                          <p:attrName>style.visibility</p:attrName>
                                        </p:attrNameLst>
                                      </p:cBhvr>
                                      <p:to>
                                        <p:strVal val="visible"/>
                                      </p:to>
                                    </p:set>
                                    <p:anim calcmode="lin" valueType="num">
                                      <p:cBhvr additive="base">
                                        <p:cTn id="23" dur="1000" fill="hold"/>
                                        <p:tgtEl>
                                          <p:spTgt spid="30732"/>
                                        </p:tgtEl>
                                        <p:attrNameLst>
                                          <p:attrName>ppt_x</p:attrName>
                                        </p:attrNameLst>
                                      </p:cBhvr>
                                      <p:tavLst>
                                        <p:tav tm="0">
                                          <p:val>
                                            <p:strVal val="#ppt_x"/>
                                          </p:val>
                                        </p:tav>
                                        <p:tav tm="100000">
                                          <p:val>
                                            <p:strVal val="#ppt_x"/>
                                          </p:val>
                                        </p:tav>
                                      </p:tavLst>
                                    </p:anim>
                                    <p:anim calcmode="lin" valueType="num">
                                      <p:cBhvr additive="base">
                                        <p:cTn id="24" dur="1000" fill="hold"/>
                                        <p:tgtEl>
                                          <p:spTgt spid="30732"/>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nodeType="clickEffect">
                                  <p:stCondLst>
                                    <p:cond delay="0"/>
                                  </p:stCondLst>
                                  <p:childTnLst>
                                    <p:anim calcmode="lin" valueType="num">
                                      <p:cBhvr additive="base">
                                        <p:cTn id="40" dur="500"/>
                                        <p:tgtEl>
                                          <p:spTgt spid="16"/>
                                        </p:tgtEl>
                                        <p:attrNameLst>
                                          <p:attrName>ppt_x</p:attrName>
                                        </p:attrNameLst>
                                      </p:cBhvr>
                                      <p:tavLst>
                                        <p:tav tm="0">
                                          <p:val>
                                            <p:strVal val="ppt_x"/>
                                          </p:val>
                                        </p:tav>
                                        <p:tav tm="100000">
                                          <p:val>
                                            <p:strVal val="ppt_x"/>
                                          </p:val>
                                        </p:tav>
                                      </p:tavLst>
                                    </p:anim>
                                    <p:anim calcmode="lin" valueType="num">
                                      <p:cBhvr additive="base">
                                        <p:cTn id="41" dur="500"/>
                                        <p:tgtEl>
                                          <p:spTgt spid="16"/>
                                        </p:tgtEl>
                                        <p:attrNameLst>
                                          <p:attrName>ppt_y</p:attrName>
                                        </p:attrNameLst>
                                      </p:cBhvr>
                                      <p:tavLst>
                                        <p:tav tm="0">
                                          <p:val>
                                            <p:strVal val="ppt_y"/>
                                          </p:val>
                                        </p:tav>
                                        <p:tav tm="100000">
                                          <p:val>
                                            <p:strVal val="1+ppt_h/2"/>
                                          </p:val>
                                        </p:tav>
                                      </p:tavLst>
                                    </p:anim>
                                    <p:set>
                                      <p:cBhvr>
                                        <p:cTn id="42" dur="1" fill="hold">
                                          <p:stCondLst>
                                            <p:cond delay="499"/>
                                          </p:stCondLst>
                                        </p:cTn>
                                        <p:tgtEl>
                                          <p:spTgt spid="16"/>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par>
                                <p:cTn id="47" presetID="2" presetClass="entr" presetSubtype="1" fill="hold" nodeType="withEffect">
                                  <p:stCondLst>
                                    <p:cond delay="0"/>
                                  </p:stCondLst>
                                  <p:childTnLst>
                                    <p:set>
                                      <p:cBhvr>
                                        <p:cTn id="48" dur="1" fill="hold">
                                          <p:stCondLst>
                                            <p:cond delay="0"/>
                                          </p:stCondLst>
                                        </p:cTn>
                                        <p:tgtEl>
                                          <p:spTgt spid="30733"/>
                                        </p:tgtEl>
                                        <p:attrNameLst>
                                          <p:attrName>style.visibility</p:attrName>
                                        </p:attrNameLst>
                                      </p:cBhvr>
                                      <p:to>
                                        <p:strVal val="visible"/>
                                      </p:to>
                                    </p:set>
                                    <p:anim calcmode="lin" valueType="num">
                                      <p:cBhvr additive="base">
                                        <p:cTn id="49" dur="1000" fill="hold"/>
                                        <p:tgtEl>
                                          <p:spTgt spid="30733"/>
                                        </p:tgtEl>
                                        <p:attrNameLst>
                                          <p:attrName>ppt_x</p:attrName>
                                        </p:attrNameLst>
                                      </p:cBhvr>
                                      <p:tavLst>
                                        <p:tav tm="0">
                                          <p:val>
                                            <p:strVal val="#ppt_x"/>
                                          </p:val>
                                        </p:tav>
                                        <p:tav tm="100000">
                                          <p:val>
                                            <p:strVal val="#ppt_x"/>
                                          </p:val>
                                        </p:tav>
                                      </p:tavLst>
                                    </p:anim>
                                    <p:anim calcmode="lin" valueType="num">
                                      <p:cBhvr additive="base">
                                        <p:cTn id="50" dur="1000" fill="hold"/>
                                        <p:tgtEl>
                                          <p:spTgt spid="30733"/>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85</a:t>
            </a:fld>
            <a:endParaRPr lang="en-US" dirty="0"/>
          </a:p>
        </p:txBody>
      </p:sp>
      <p:sp>
        <p:nvSpPr>
          <p:cNvPr id="14"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a:solidFill>
                  <a:srgbClr val="FFFF00"/>
                </a:solidFill>
                <a:effectLst>
                  <a:outerShdw blurRad="38100" dist="38100" dir="2700000" algn="tl">
                    <a:srgbClr val="000000"/>
                  </a:outerShdw>
                </a:effectLst>
                <a:cs typeface="Arial" charset="0"/>
              </a:rPr>
              <a:t>Compiling Java into Machine Code</a:t>
            </a:r>
          </a:p>
        </p:txBody>
      </p:sp>
    </p:spTree>
    <p:extLst>
      <p:ext uri="{BB962C8B-B14F-4D97-AF65-F5344CB8AC3E}">
        <p14:creationId xmlns:p14="http://schemas.microsoft.com/office/powerpoint/2010/main" val="2951348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i="0">
              <a:solidFill>
                <a:srgbClr val="FFFFFF"/>
              </a:solidFill>
              <a:latin typeface="Monotype Corsiva" pitchFamily="66" charset="0"/>
              <a:cs typeface="Arial" charset="0"/>
            </a:endParaRPr>
          </a:p>
        </p:txBody>
      </p:sp>
      <p:sp>
        <p:nvSpPr>
          <p:cNvPr id="1303555"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a:solidFill>
                  <a:srgbClr val="FFFF00"/>
                </a:solidFill>
                <a:effectLst>
                  <a:outerShdw blurRad="38100" dist="38100" dir="2700000" algn="tl">
                    <a:srgbClr val="000000"/>
                  </a:outerShdw>
                </a:effectLst>
                <a:cs typeface="Arial" charset="0"/>
              </a:rPr>
              <a:t>Compiling Java into Machine Code</a:t>
            </a:r>
          </a:p>
        </p:txBody>
      </p:sp>
      <p:grpSp>
        <p:nvGrpSpPr>
          <p:cNvPr id="9" name="Group 8"/>
          <p:cNvGrpSpPr/>
          <p:nvPr/>
        </p:nvGrpSpPr>
        <p:grpSpPr>
          <a:xfrm>
            <a:off x="381000" y="609600"/>
            <a:ext cx="4724400" cy="5072063"/>
            <a:chOff x="1219200" y="609600"/>
            <a:chExt cx="4724400" cy="5072063"/>
          </a:xfrm>
        </p:grpSpPr>
        <p:sp>
          <p:nvSpPr>
            <p:cNvPr id="12" name="Text Box 4"/>
            <p:cNvSpPr txBox="1">
              <a:spLocks noChangeArrowheads="1"/>
            </p:cNvSpPr>
            <p:nvPr/>
          </p:nvSpPr>
          <p:spPr bwMode="auto">
            <a:xfrm>
              <a:off x="1219200" y="609600"/>
              <a:ext cx="4724400" cy="2246313"/>
            </a:xfrm>
            <a:prstGeom prst="rect">
              <a:avLst/>
            </a:prstGeom>
            <a:noFill/>
            <a:ln w="38100" cap="sq">
              <a:noFill/>
              <a:miter lim="800000"/>
              <a:headEnd/>
              <a:tailEnd/>
            </a:ln>
            <a:effectLst/>
          </p:spPr>
          <p:txBody>
            <a:bodyPr lIns="274320" rIns="274320">
              <a:spAutoFit/>
            </a:bodyPr>
            <a:lstStyle/>
            <a:p>
              <a:pPr eaLnBrk="0" hangingPunct="0">
                <a:spcBef>
                  <a:spcPts val="0"/>
                </a:spcBef>
                <a:defRPr/>
              </a:pPr>
              <a:r>
                <a:rPr lang="en-US" sz="2800" i="0" dirty="0">
                  <a:solidFill>
                    <a:srgbClr val="FFCC66"/>
                  </a:solidFill>
                  <a:effectLst>
                    <a:outerShdw blurRad="38100" dist="38100" dir="2700000" algn="tl">
                      <a:srgbClr val="000000"/>
                    </a:outerShdw>
                  </a:effectLst>
                  <a:cs typeface="Arial" charset="0"/>
                </a:rPr>
                <a:t>Java Model</a:t>
              </a:r>
              <a:r>
                <a:rPr lang="en-US" sz="2800" i="0" dirty="0">
                  <a:solidFill>
                    <a:srgbClr val="FFFFFF"/>
                  </a:solidFill>
                  <a:effectLst>
                    <a:outerShdw blurRad="38100" dist="38100" dir="2700000" algn="tl">
                      <a:srgbClr val="000000"/>
                    </a:outerShdw>
                  </a:effectLst>
                  <a:cs typeface="Arial" charset="0"/>
                </a:rPr>
                <a:t>:</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fancy data structures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loops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recursions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object oriented </a:t>
              </a:r>
            </a:p>
          </p:txBody>
        </p:sp>
        <p:pic>
          <p:nvPicPr>
            <p:cNvPr id="364546" name="Picture 2" descr="http://t3.gstatic.com/images?q=tbn:ANd9GcStOf72nKOG0fnJE1aGb8D3iOHuxiodFdTyHbXb3E8A15ylzmWH6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3719513"/>
              <a:ext cx="2333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5105400" y="619125"/>
            <a:ext cx="4724400" cy="5857875"/>
            <a:chOff x="-4114800" y="619125"/>
            <a:chExt cx="4724400" cy="5857875"/>
          </a:xfrm>
        </p:grpSpPr>
        <p:sp>
          <p:nvSpPr>
            <p:cNvPr id="1303556" name="Text Box 4"/>
            <p:cNvSpPr txBox="1">
              <a:spLocks noChangeArrowheads="1"/>
            </p:cNvSpPr>
            <p:nvPr/>
          </p:nvSpPr>
          <p:spPr bwMode="auto">
            <a:xfrm>
              <a:off x="-4114800" y="619125"/>
              <a:ext cx="4724400" cy="1815882"/>
            </a:xfrm>
            <a:prstGeom prst="rect">
              <a:avLst/>
            </a:prstGeom>
            <a:noFill/>
            <a:ln w="38100" cap="sq">
              <a:noFill/>
              <a:miter lim="800000"/>
              <a:headEnd/>
              <a:tailEnd/>
            </a:ln>
            <a:effectLst/>
          </p:spPr>
          <p:txBody>
            <a:bodyPr lIns="274320" rIns="274320">
              <a:spAutoFit/>
            </a:bodyPr>
            <a:lstStyle/>
            <a:p>
              <a:pPr eaLnBrk="0" hangingPunct="0">
                <a:spcBef>
                  <a:spcPts val="0"/>
                </a:spcBef>
                <a:defRPr/>
              </a:pPr>
              <a:r>
                <a:rPr lang="en-US" sz="2800" i="0" dirty="0">
                  <a:solidFill>
                    <a:srgbClr val="FFCC66"/>
                  </a:solidFill>
                  <a:effectLst>
                    <a:outerShdw blurRad="38100" dist="38100" dir="2700000" algn="tl">
                      <a:srgbClr val="000000"/>
                    </a:outerShdw>
                  </a:effectLst>
                  <a:cs typeface="Arial" charset="0"/>
                </a:rPr>
                <a:t>Machine Model</a:t>
              </a:r>
              <a:r>
                <a:rPr lang="en-US" sz="2800" i="0" dirty="0">
                  <a:solidFill>
                    <a:srgbClr val="FFFFFF"/>
                  </a:solidFill>
                  <a:effectLst>
                    <a:outerShdw blurRad="38100" dist="38100" dir="2700000" algn="tl">
                      <a:srgbClr val="000000"/>
                    </a:outerShdw>
                  </a:effectLst>
                  <a:cs typeface="Arial" charset="0"/>
                </a:rPr>
                <a:t>:</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one line of simple instructions.</a:t>
              </a:r>
            </a:p>
            <a:p>
              <a:pPr eaLnBrk="0" hangingPunct="0">
                <a:spcBef>
                  <a:spcPts val="0"/>
                </a:spcBef>
                <a:buFont typeface="Arial" pitchFamily="34" charset="0"/>
                <a:buChar char="•"/>
                <a:defRPr/>
              </a:pPr>
              <a:endParaRPr lang="en-US" sz="2800" i="0" dirty="0">
                <a:solidFill>
                  <a:srgbClr val="FFFFFF"/>
                </a:solidFill>
                <a:effectLst>
                  <a:outerShdw blurRad="38100" dist="38100" dir="2700000" algn="tl">
                    <a:srgbClr val="000000"/>
                  </a:outerShdw>
                </a:effectLst>
                <a:cs typeface="Arial" charset="0"/>
              </a:endParaRPr>
            </a:p>
          </p:txBody>
        </p:sp>
        <p:pic>
          <p:nvPicPr>
            <p:cNvPr id="364548" name="Picture 4" descr="http://thestarman.pcministry.com/asm/BOCHSdebugGUI.png"/>
            <p:cNvPicPr>
              <a:picLocks noChangeAspect="1" noChangeArrowheads="1"/>
            </p:cNvPicPr>
            <p:nvPr/>
          </p:nvPicPr>
          <p:blipFill>
            <a:blip r:embed="rId3" cstate="print">
              <a:extLst>
                <a:ext uri="{28A0092B-C50C-407E-A947-70E740481C1C}">
                  <a14:useLocalDpi xmlns:a14="http://schemas.microsoft.com/office/drawing/2010/main" val="0"/>
                </a:ext>
              </a:extLst>
            </a:blip>
            <a:srcRect l="14679" t="9518" r="52293" b="21979"/>
            <a:stretch>
              <a:fillRect/>
            </a:stretch>
          </p:blipFill>
          <p:spPr bwMode="auto">
            <a:xfrm>
              <a:off x="-4038600" y="2057400"/>
              <a:ext cx="369774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ight Arrow 1"/>
          <p:cNvSpPr/>
          <p:nvPr/>
        </p:nvSpPr>
        <p:spPr>
          <a:xfrm>
            <a:off x="3810000" y="3505200"/>
            <a:ext cx="978408" cy="484632"/>
          </a:xfrm>
          <a:prstGeom prst="rightArrow">
            <a:avLst/>
          </a:prstGeom>
          <a:solidFill>
            <a:schemeClr val="tx2"/>
          </a:solidFill>
          <a:ln>
            <a:solidFill>
              <a:schemeClr val="hlink"/>
            </a:solidFill>
          </a:ln>
        </p:spPr>
        <p:txBody>
          <a:bodyPr wrap="square" rtlCol="0" anchor="ctr">
            <a:spAutoFit/>
          </a:bodyPr>
          <a:lstStyle/>
          <a:p>
            <a:pPr algn="l"/>
            <a:endParaRPr lang="en-CA" sz="2400" dirty="0"/>
          </a:p>
        </p:txBody>
      </p:sp>
    </p:spTree>
    <p:extLst>
      <p:ext uri="{BB962C8B-B14F-4D97-AF65-F5344CB8AC3E}">
        <p14:creationId xmlns:p14="http://schemas.microsoft.com/office/powerpoint/2010/main" val="16034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3" name="Picture 10" descr="capture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85800"/>
            <a:ext cx="647244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p:nvPr/>
        </p:nvGrpSpPr>
        <p:grpSpPr>
          <a:xfrm>
            <a:off x="1524001" y="3581400"/>
            <a:ext cx="2971800" cy="1905000"/>
            <a:chOff x="533400" y="3581400"/>
            <a:chExt cx="5286494" cy="3194614"/>
          </a:xfrm>
        </p:grpSpPr>
        <p:pic>
          <p:nvPicPr>
            <p:cNvPr id="5" name="Picture 2" descr="captur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581400"/>
              <a:ext cx="5286494" cy="319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0"/>
            <p:cNvSpPr txBox="1">
              <a:spLocks noChangeArrowheads="1"/>
            </p:cNvSpPr>
            <p:nvPr/>
          </p:nvSpPr>
          <p:spPr bwMode="auto">
            <a:xfrm>
              <a:off x="3414395" y="3621803"/>
              <a:ext cx="394004" cy="6691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i="0" dirty="0">
                  <a:solidFill>
                    <a:schemeClr val="bg2"/>
                  </a:solidFill>
                  <a:sym typeface="Symbol" pitchFamily="18" charset="2"/>
                </a:rPr>
                <a:t></a:t>
              </a:r>
              <a:endParaRPr lang="en-US" altLang="en-US" sz="2400" i="0" dirty="0">
                <a:solidFill>
                  <a:schemeClr val="bg2"/>
                </a:solidFill>
              </a:endParaRPr>
            </a:p>
          </p:txBody>
        </p:sp>
        <p:sp>
          <p:nvSpPr>
            <p:cNvPr id="7" name="TextBox 31"/>
            <p:cNvSpPr txBox="1">
              <a:spLocks noChangeArrowheads="1"/>
            </p:cNvSpPr>
            <p:nvPr/>
          </p:nvSpPr>
          <p:spPr bwMode="auto">
            <a:xfrm>
              <a:off x="1830815" y="4790202"/>
              <a:ext cx="394004" cy="6691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i="0" dirty="0">
                  <a:solidFill>
                    <a:schemeClr val="bg2"/>
                  </a:solidFill>
                  <a:sym typeface="Symbol" pitchFamily="18" charset="2"/>
                </a:rPr>
                <a:t>+</a:t>
              </a:r>
              <a:endParaRPr lang="en-US" altLang="en-US" sz="2400" i="0" dirty="0">
                <a:solidFill>
                  <a:schemeClr val="bg2"/>
                </a:solidFill>
              </a:endParaRPr>
            </a:p>
          </p:txBody>
        </p:sp>
      </p:grpSp>
      <p:sp>
        <p:nvSpPr>
          <p:cNvPr id="39" name="Text Box 45"/>
          <p:cNvSpPr txBox="1">
            <a:spLocks noChangeArrowheads="1"/>
          </p:cNvSpPr>
          <p:nvPr/>
        </p:nvSpPr>
        <p:spPr bwMode="auto">
          <a:xfrm>
            <a:off x="7555327" y="1629228"/>
            <a:ext cx="702436"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exp</a:t>
            </a:r>
          </a:p>
        </p:txBody>
      </p:sp>
      <p:grpSp>
        <p:nvGrpSpPr>
          <p:cNvPr id="65" name="Group 64"/>
          <p:cNvGrpSpPr/>
          <p:nvPr/>
        </p:nvGrpSpPr>
        <p:grpSpPr>
          <a:xfrm>
            <a:off x="7493533" y="2133600"/>
            <a:ext cx="841898" cy="664507"/>
            <a:chOff x="7493533" y="2133600"/>
            <a:chExt cx="841898" cy="664507"/>
          </a:xfrm>
        </p:grpSpPr>
        <p:sp>
          <p:nvSpPr>
            <p:cNvPr id="62" name="Text Box 45"/>
            <p:cNvSpPr txBox="1">
              <a:spLocks noChangeArrowheads="1"/>
            </p:cNvSpPr>
            <p:nvPr/>
          </p:nvSpPr>
          <p:spPr bwMode="auto">
            <a:xfrm>
              <a:off x="7493533"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term</a:t>
              </a:r>
            </a:p>
          </p:txBody>
        </p:sp>
        <p:sp>
          <p:nvSpPr>
            <p:cNvPr id="64"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 name="Group 73"/>
          <p:cNvGrpSpPr/>
          <p:nvPr/>
        </p:nvGrpSpPr>
        <p:grpSpPr>
          <a:xfrm>
            <a:off x="6858000" y="2819400"/>
            <a:ext cx="2120254" cy="773365"/>
            <a:chOff x="6858000" y="2819400"/>
            <a:chExt cx="2120254" cy="773365"/>
          </a:xfrm>
        </p:grpSpPr>
        <p:grpSp>
          <p:nvGrpSpPr>
            <p:cNvPr id="66" name="Group 65"/>
            <p:cNvGrpSpPr/>
            <p:nvPr/>
          </p:nvGrpSpPr>
          <p:grpSpPr>
            <a:xfrm>
              <a:off x="6858000" y="2819400"/>
              <a:ext cx="721672" cy="773365"/>
              <a:chOff x="7553646" y="2024742"/>
              <a:chExt cx="721672" cy="773365"/>
            </a:xfrm>
          </p:grpSpPr>
          <p:sp>
            <p:nvSpPr>
              <p:cNvPr id="67" name="Text Box 45"/>
              <p:cNvSpPr txBox="1">
                <a:spLocks noChangeArrowheads="1"/>
              </p:cNvSpPr>
              <p:nvPr/>
            </p:nvSpPr>
            <p:spPr bwMode="auto">
              <a:xfrm>
                <a:off x="7553646"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fact</a:t>
                </a:r>
              </a:p>
            </p:txBody>
          </p:sp>
          <p:sp>
            <p:nvSpPr>
              <p:cNvPr id="68" name="Line 47"/>
              <p:cNvSpPr>
                <a:spLocks noChangeShapeType="1"/>
              </p:cNvSpPr>
              <p:nvPr/>
            </p:nvSpPr>
            <p:spPr bwMode="auto">
              <a:xfrm flipH="1">
                <a:off x="7924800" y="2024742"/>
                <a:ext cx="314646" cy="2612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 name="Group 69"/>
            <p:cNvGrpSpPr/>
            <p:nvPr/>
          </p:nvGrpSpPr>
          <p:grpSpPr>
            <a:xfrm>
              <a:off x="7734560" y="2819400"/>
              <a:ext cx="381836" cy="764975"/>
              <a:chOff x="7842250" y="2939142"/>
              <a:chExt cx="381836" cy="764975"/>
            </a:xfrm>
          </p:grpSpPr>
          <p:sp>
            <p:nvSpPr>
              <p:cNvPr id="52" name="Text Box 64"/>
              <p:cNvSpPr txBox="1">
                <a:spLocks noChangeArrowheads="1"/>
              </p:cNvSpPr>
              <p:nvPr/>
            </p:nvSpPr>
            <p:spPr bwMode="auto">
              <a:xfrm>
                <a:off x="7842250" y="3180897"/>
                <a:ext cx="381836"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a:solidFill>
                      <a:schemeClr val="tx2"/>
                    </a:solidFill>
                    <a:sym typeface="Symbol" pitchFamily="18" charset="2"/>
                  </a:rPr>
                  <a:t></a:t>
                </a:r>
                <a:endParaRPr lang="en-US" altLang="en-US" sz="2800" i="0" dirty="0">
                  <a:solidFill>
                    <a:schemeClr val="tx2"/>
                  </a:solidFill>
                </a:endParaRPr>
              </a:p>
            </p:txBody>
          </p:sp>
          <p:sp>
            <p:nvSpPr>
              <p:cNvPr id="69"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 name="Group 70"/>
            <p:cNvGrpSpPr/>
            <p:nvPr/>
          </p:nvGrpSpPr>
          <p:grpSpPr>
            <a:xfrm>
              <a:off x="8229600" y="2819400"/>
              <a:ext cx="748654" cy="758851"/>
              <a:chOff x="7526664" y="2039256"/>
              <a:chExt cx="748654" cy="758851"/>
            </a:xfrm>
          </p:grpSpPr>
          <p:sp>
            <p:nvSpPr>
              <p:cNvPr id="72" name="Text Box 45"/>
              <p:cNvSpPr txBox="1">
                <a:spLocks noChangeArrowheads="1"/>
              </p:cNvSpPr>
              <p:nvPr/>
            </p:nvSpPr>
            <p:spPr bwMode="auto">
              <a:xfrm>
                <a:off x="7553646"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fact</a:t>
                </a:r>
              </a:p>
            </p:txBody>
          </p:sp>
          <p:sp>
            <p:nvSpPr>
              <p:cNvPr id="73" name="Line 47"/>
              <p:cNvSpPr>
                <a:spLocks noChangeShapeType="1"/>
              </p:cNvSpPr>
              <p:nvPr/>
            </p:nvSpPr>
            <p:spPr bwMode="auto">
              <a:xfrm>
                <a:off x="7526664" y="2039256"/>
                <a:ext cx="398136" cy="2467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17" name="Group 116"/>
          <p:cNvGrpSpPr/>
          <p:nvPr/>
        </p:nvGrpSpPr>
        <p:grpSpPr>
          <a:xfrm>
            <a:off x="6393936" y="3581400"/>
            <a:ext cx="1703474" cy="773365"/>
            <a:chOff x="6393936" y="3581400"/>
            <a:chExt cx="1703474" cy="773365"/>
          </a:xfrm>
        </p:grpSpPr>
        <p:grpSp>
          <p:nvGrpSpPr>
            <p:cNvPr id="76" name="Group 75"/>
            <p:cNvGrpSpPr/>
            <p:nvPr/>
          </p:nvGrpSpPr>
          <p:grpSpPr>
            <a:xfrm>
              <a:off x="6393936" y="3581400"/>
              <a:ext cx="477410" cy="773365"/>
              <a:chOff x="7762036" y="2024742"/>
              <a:chExt cx="477410" cy="773365"/>
            </a:xfrm>
          </p:grpSpPr>
          <p:sp>
            <p:nvSpPr>
              <p:cNvPr id="83" name="Text Box 45"/>
              <p:cNvSpPr txBox="1">
                <a:spLocks noChangeArrowheads="1"/>
              </p:cNvSpPr>
              <p:nvPr/>
            </p:nvSpPr>
            <p:spPr bwMode="auto">
              <a:xfrm>
                <a:off x="7762036" y="2274887"/>
                <a:ext cx="30489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solidFill>
                      <a:schemeClr val="tx2"/>
                    </a:solidFill>
                  </a:rPr>
                  <a:t>(</a:t>
                </a:r>
              </a:p>
            </p:txBody>
          </p:sp>
          <p:sp>
            <p:nvSpPr>
              <p:cNvPr id="84" name="Line 47"/>
              <p:cNvSpPr>
                <a:spLocks noChangeShapeType="1"/>
              </p:cNvSpPr>
              <p:nvPr/>
            </p:nvSpPr>
            <p:spPr bwMode="auto">
              <a:xfrm flipH="1">
                <a:off x="7924800" y="2024742"/>
                <a:ext cx="314646" cy="261258"/>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nvGrpSpPr>
            <p:cNvPr id="77" name="Group 76"/>
            <p:cNvGrpSpPr/>
            <p:nvPr/>
          </p:nvGrpSpPr>
          <p:grpSpPr>
            <a:xfrm>
              <a:off x="6903050" y="3581400"/>
              <a:ext cx="702436" cy="764975"/>
              <a:chOff x="7683194" y="2939142"/>
              <a:chExt cx="702436" cy="764975"/>
            </a:xfrm>
          </p:grpSpPr>
          <p:sp>
            <p:nvSpPr>
              <p:cNvPr id="81" name="Text Box 64"/>
              <p:cNvSpPr txBox="1">
                <a:spLocks noChangeArrowheads="1"/>
              </p:cNvSpPr>
              <p:nvPr/>
            </p:nvSpPr>
            <p:spPr bwMode="auto">
              <a:xfrm>
                <a:off x="7683194" y="3180897"/>
                <a:ext cx="702436"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a:sym typeface="Symbol" pitchFamily="18" charset="2"/>
                  </a:rPr>
                  <a:t>exp</a:t>
                </a:r>
                <a:endParaRPr lang="en-US" altLang="en-US" sz="2800" i="0" dirty="0"/>
              </a:p>
            </p:txBody>
          </p:sp>
          <p:sp>
            <p:nvSpPr>
              <p:cNvPr id="82" name="Line 47"/>
              <p:cNvSpPr>
                <a:spLocks noChangeShapeType="1"/>
              </p:cNvSpPr>
              <p:nvPr/>
            </p:nvSpPr>
            <p:spPr bwMode="auto">
              <a:xfrm>
                <a:off x="8032490" y="2939142"/>
                <a:ext cx="1168"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nvGrpSpPr>
            <p:cNvPr id="78" name="Group 77"/>
            <p:cNvGrpSpPr/>
            <p:nvPr/>
          </p:nvGrpSpPr>
          <p:grpSpPr>
            <a:xfrm>
              <a:off x="7557146" y="3581400"/>
              <a:ext cx="540264" cy="758851"/>
              <a:chOff x="7526664" y="2039256"/>
              <a:chExt cx="540264" cy="758851"/>
            </a:xfrm>
          </p:grpSpPr>
          <p:sp>
            <p:nvSpPr>
              <p:cNvPr id="79" name="Text Box 45"/>
              <p:cNvSpPr txBox="1">
                <a:spLocks noChangeArrowheads="1"/>
              </p:cNvSpPr>
              <p:nvPr/>
            </p:nvSpPr>
            <p:spPr bwMode="auto">
              <a:xfrm>
                <a:off x="7762036" y="2274887"/>
                <a:ext cx="30489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solidFill>
                      <a:schemeClr val="tx2"/>
                    </a:solidFill>
                  </a:rPr>
                  <a:t>)</a:t>
                </a:r>
              </a:p>
            </p:txBody>
          </p:sp>
          <p:sp>
            <p:nvSpPr>
              <p:cNvPr id="80" name="Line 47"/>
              <p:cNvSpPr>
                <a:spLocks noChangeShapeType="1"/>
              </p:cNvSpPr>
              <p:nvPr/>
            </p:nvSpPr>
            <p:spPr bwMode="auto">
              <a:xfrm>
                <a:off x="7526664" y="2039256"/>
                <a:ext cx="398136" cy="246744"/>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grpSp>
        <p:nvGrpSpPr>
          <p:cNvPr id="87" name="Group 86"/>
          <p:cNvGrpSpPr/>
          <p:nvPr/>
        </p:nvGrpSpPr>
        <p:grpSpPr>
          <a:xfrm>
            <a:off x="8627398" y="3581400"/>
            <a:ext cx="364202" cy="779489"/>
            <a:chOff x="7842250" y="2939142"/>
            <a:chExt cx="364202" cy="764975"/>
          </a:xfrm>
        </p:grpSpPr>
        <p:sp>
          <p:nvSpPr>
            <p:cNvPr id="91"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a:solidFill>
                    <a:schemeClr val="tx2"/>
                  </a:solidFill>
                  <a:sym typeface="Symbol" pitchFamily="18" charset="2"/>
                </a:rPr>
                <a:t>7</a:t>
              </a:r>
              <a:endParaRPr lang="en-US" altLang="en-US" sz="2800" i="0" dirty="0">
                <a:solidFill>
                  <a:schemeClr val="tx2"/>
                </a:solidFill>
              </a:endParaRPr>
            </a:p>
          </p:txBody>
        </p:sp>
        <p:sp>
          <p:nvSpPr>
            <p:cNvPr id="92"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5" name="Group 94"/>
          <p:cNvGrpSpPr/>
          <p:nvPr/>
        </p:nvGrpSpPr>
        <p:grpSpPr>
          <a:xfrm>
            <a:off x="6188288" y="4343400"/>
            <a:ext cx="2240480" cy="773365"/>
            <a:chOff x="6797888" y="2819400"/>
            <a:chExt cx="2240480" cy="773365"/>
          </a:xfrm>
        </p:grpSpPr>
        <p:grpSp>
          <p:nvGrpSpPr>
            <p:cNvPr id="96" name="Group 95"/>
            <p:cNvGrpSpPr/>
            <p:nvPr/>
          </p:nvGrpSpPr>
          <p:grpSpPr>
            <a:xfrm>
              <a:off x="6797888" y="2819400"/>
              <a:ext cx="841898" cy="773365"/>
              <a:chOff x="7493534" y="2024742"/>
              <a:chExt cx="841898" cy="773365"/>
            </a:xfrm>
          </p:grpSpPr>
          <p:sp>
            <p:nvSpPr>
              <p:cNvPr id="103" name="Text Box 45"/>
              <p:cNvSpPr txBox="1">
                <a:spLocks noChangeArrowheads="1"/>
              </p:cNvSpPr>
              <p:nvPr/>
            </p:nvSpPr>
            <p:spPr bwMode="auto">
              <a:xfrm>
                <a:off x="7493534"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term</a:t>
                </a:r>
              </a:p>
            </p:txBody>
          </p:sp>
          <p:sp>
            <p:nvSpPr>
              <p:cNvPr id="104" name="Line 47"/>
              <p:cNvSpPr>
                <a:spLocks noChangeShapeType="1"/>
              </p:cNvSpPr>
              <p:nvPr/>
            </p:nvSpPr>
            <p:spPr bwMode="auto">
              <a:xfrm flipH="1">
                <a:off x="7924800" y="2024742"/>
                <a:ext cx="314646" cy="2612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 name="Group 96"/>
            <p:cNvGrpSpPr/>
            <p:nvPr/>
          </p:nvGrpSpPr>
          <p:grpSpPr>
            <a:xfrm>
              <a:off x="7734560" y="2819400"/>
              <a:ext cx="386644" cy="764975"/>
              <a:chOff x="7842250" y="2939142"/>
              <a:chExt cx="386644" cy="764975"/>
            </a:xfrm>
          </p:grpSpPr>
          <p:sp>
            <p:nvSpPr>
              <p:cNvPr id="101" name="Text Box 64"/>
              <p:cNvSpPr txBox="1">
                <a:spLocks noChangeArrowheads="1"/>
              </p:cNvSpPr>
              <p:nvPr/>
            </p:nvSpPr>
            <p:spPr bwMode="auto">
              <a:xfrm>
                <a:off x="7842250" y="3180897"/>
                <a:ext cx="386644"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a:solidFill>
                      <a:schemeClr val="tx2"/>
                    </a:solidFill>
                    <a:sym typeface="Symbol" pitchFamily="18" charset="2"/>
                  </a:rPr>
                  <a:t>+</a:t>
                </a:r>
                <a:endParaRPr lang="en-US" altLang="en-US" sz="2800" i="0" dirty="0">
                  <a:solidFill>
                    <a:schemeClr val="tx2"/>
                  </a:solidFill>
                </a:endParaRPr>
              </a:p>
            </p:txBody>
          </p:sp>
          <p:sp>
            <p:nvSpPr>
              <p:cNvPr id="102"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8" name="Group 97"/>
            <p:cNvGrpSpPr/>
            <p:nvPr/>
          </p:nvGrpSpPr>
          <p:grpSpPr>
            <a:xfrm>
              <a:off x="8196470" y="2819400"/>
              <a:ext cx="841898" cy="758851"/>
              <a:chOff x="7493534" y="2039256"/>
              <a:chExt cx="841898" cy="758851"/>
            </a:xfrm>
          </p:grpSpPr>
          <p:sp>
            <p:nvSpPr>
              <p:cNvPr id="99" name="Text Box 45"/>
              <p:cNvSpPr txBox="1">
                <a:spLocks noChangeArrowheads="1"/>
              </p:cNvSpPr>
              <p:nvPr/>
            </p:nvSpPr>
            <p:spPr bwMode="auto">
              <a:xfrm>
                <a:off x="7493534"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term</a:t>
                </a:r>
              </a:p>
            </p:txBody>
          </p:sp>
          <p:sp>
            <p:nvSpPr>
              <p:cNvPr id="100" name="Line 47"/>
              <p:cNvSpPr>
                <a:spLocks noChangeShapeType="1"/>
              </p:cNvSpPr>
              <p:nvPr/>
            </p:nvSpPr>
            <p:spPr bwMode="auto">
              <a:xfrm>
                <a:off x="7526664" y="2039256"/>
                <a:ext cx="398136" cy="2467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 name="Group 104"/>
          <p:cNvGrpSpPr/>
          <p:nvPr/>
        </p:nvGrpSpPr>
        <p:grpSpPr>
          <a:xfrm>
            <a:off x="6250458" y="5138058"/>
            <a:ext cx="721672" cy="664507"/>
            <a:chOff x="7553647" y="2133600"/>
            <a:chExt cx="721672" cy="664507"/>
          </a:xfrm>
        </p:grpSpPr>
        <p:sp>
          <p:nvSpPr>
            <p:cNvPr id="106" name="Text Box 45"/>
            <p:cNvSpPr txBox="1">
              <a:spLocks noChangeArrowheads="1"/>
            </p:cNvSpPr>
            <p:nvPr/>
          </p:nvSpPr>
          <p:spPr bwMode="auto">
            <a:xfrm>
              <a:off x="7553647"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fact</a:t>
              </a:r>
            </a:p>
          </p:txBody>
        </p:sp>
        <p:sp>
          <p:nvSpPr>
            <p:cNvPr id="107"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 name="Group 107"/>
          <p:cNvGrpSpPr/>
          <p:nvPr/>
        </p:nvGrpSpPr>
        <p:grpSpPr>
          <a:xfrm>
            <a:off x="6400800" y="5820883"/>
            <a:ext cx="364202" cy="779489"/>
            <a:chOff x="7842250" y="2939142"/>
            <a:chExt cx="364202" cy="764975"/>
          </a:xfrm>
        </p:grpSpPr>
        <p:sp>
          <p:nvSpPr>
            <p:cNvPr id="109"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a:solidFill>
                    <a:schemeClr val="tx2"/>
                  </a:solidFill>
                  <a:sym typeface="Symbol" pitchFamily="18" charset="2"/>
                </a:rPr>
                <a:t>3</a:t>
              </a:r>
              <a:endParaRPr lang="en-US" altLang="en-US" sz="2800" i="0" dirty="0">
                <a:solidFill>
                  <a:schemeClr val="tx2"/>
                </a:solidFill>
              </a:endParaRPr>
            </a:p>
          </p:txBody>
        </p:sp>
        <p:sp>
          <p:nvSpPr>
            <p:cNvPr id="110"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 name="Group 110"/>
          <p:cNvGrpSpPr/>
          <p:nvPr/>
        </p:nvGrpSpPr>
        <p:grpSpPr>
          <a:xfrm>
            <a:off x="7631300" y="5119914"/>
            <a:ext cx="721672" cy="664507"/>
            <a:chOff x="7553647" y="2133600"/>
            <a:chExt cx="721672" cy="664507"/>
          </a:xfrm>
        </p:grpSpPr>
        <p:sp>
          <p:nvSpPr>
            <p:cNvPr id="112" name="Text Box 45"/>
            <p:cNvSpPr txBox="1">
              <a:spLocks noChangeArrowheads="1"/>
            </p:cNvSpPr>
            <p:nvPr/>
          </p:nvSpPr>
          <p:spPr bwMode="auto">
            <a:xfrm>
              <a:off x="7553647"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fact</a:t>
              </a:r>
            </a:p>
          </p:txBody>
        </p:sp>
        <p:sp>
          <p:nvSpPr>
            <p:cNvPr id="113"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4" name="Group 113"/>
          <p:cNvGrpSpPr/>
          <p:nvPr/>
        </p:nvGrpSpPr>
        <p:grpSpPr>
          <a:xfrm>
            <a:off x="7781642" y="5802739"/>
            <a:ext cx="364202" cy="779489"/>
            <a:chOff x="7842250" y="2939142"/>
            <a:chExt cx="364202" cy="764975"/>
          </a:xfrm>
        </p:grpSpPr>
        <p:sp>
          <p:nvSpPr>
            <p:cNvPr id="115"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a:solidFill>
                    <a:schemeClr val="tx2"/>
                  </a:solidFill>
                  <a:sym typeface="Symbol" pitchFamily="18" charset="2"/>
                </a:rPr>
                <a:t>4</a:t>
              </a:r>
              <a:endParaRPr lang="en-US" altLang="en-US" sz="2800" i="0" dirty="0">
                <a:solidFill>
                  <a:schemeClr val="tx2"/>
                </a:solidFill>
              </a:endParaRPr>
            </a:p>
          </p:txBody>
        </p:sp>
        <p:sp>
          <p:nvSpPr>
            <p:cNvPr id="116"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8" name="TextBox 32"/>
          <p:cNvSpPr txBox="1">
            <a:spLocks noChangeArrowheads="1"/>
          </p:cNvSpPr>
          <p:nvPr/>
        </p:nvSpPr>
        <p:spPr bwMode="auto">
          <a:xfrm>
            <a:off x="7003276" y="939225"/>
            <a:ext cx="1988324" cy="5847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i="0" dirty="0">
                <a:solidFill>
                  <a:schemeClr val="tx2"/>
                </a:solidFill>
                <a:sym typeface="Symbol" pitchFamily="18" charset="2"/>
              </a:rPr>
              <a:t>(3+4)7</a:t>
            </a:r>
            <a:endParaRPr lang="en-US" altLang="en-US" i="0" dirty="0">
              <a:solidFill>
                <a:schemeClr val="tx2"/>
              </a:solidFill>
            </a:endParaRPr>
          </a:p>
        </p:txBody>
      </p:sp>
      <p:pic>
        <p:nvPicPr>
          <p:cNvPr id="119" name="Picture 4" descr="http://thestarman.pcministry.com/asm/BOCHSdebugGUI.png"/>
          <p:cNvPicPr>
            <a:picLocks noChangeAspect="1" noChangeArrowheads="1"/>
          </p:cNvPicPr>
          <p:nvPr/>
        </p:nvPicPr>
        <p:blipFill>
          <a:blip r:embed="rId5" cstate="print">
            <a:extLst>
              <a:ext uri="{28A0092B-C50C-407E-A947-70E740481C1C}">
                <a14:useLocalDpi xmlns:a14="http://schemas.microsoft.com/office/drawing/2010/main" val="0"/>
              </a:ext>
            </a:extLst>
          </a:blip>
          <a:srcRect l="14679" t="9518" r="52293" b="21979"/>
          <a:stretch>
            <a:fillRect/>
          </a:stretch>
        </p:blipFill>
        <p:spPr bwMode="auto">
          <a:xfrm>
            <a:off x="762000" y="5562600"/>
            <a:ext cx="41148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a:solidFill>
                  <a:srgbClr val="FFFF00"/>
                </a:solidFill>
                <a:effectLst>
                  <a:outerShdw blurRad="38100" dist="38100" dir="2700000" algn="tl">
                    <a:srgbClr val="000000"/>
                  </a:outerShdw>
                </a:effectLst>
                <a:cs typeface="Arial" charset="0"/>
              </a:rPr>
              <a:t>Compiling Java into Machine Code</a:t>
            </a:r>
          </a:p>
        </p:txBody>
      </p:sp>
    </p:spTree>
    <p:extLst>
      <p:ext uri="{BB962C8B-B14F-4D97-AF65-F5344CB8AC3E}">
        <p14:creationId xmlns:p14="http://schemas.microsoft.com/office/powerpoint/2010/main" val="40853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8903"/>
                                        </p:tgtEl>
                                        <p:attrNameLst>
                                          <p:attrName>style.visibility</p:attrName>
                                        </p:attrNameLst>
                                      </p:cBhvr>
                                      <p:to>
                                        <p:strVal val="visible"/>
                                      </p:to>
                                    </p:set>
                                    <p:anim calcmode="lin" valueType="num">
                                      <p:cBhvr additive="base">
                                        <p:cTn id="13" dur="500" fill="hold"/>
                                        <p:tgtEl>
                                          <p:spTgt spid="208903"/>
                                        </p:tgtEl>
                                        <p:attrNameLst>
                                          <p:attrName>ppt_x</p:attrName>
                                        </p:attrNameLst>
                                      </p:cBhvr>
                                      <p:tavLst>
                                        <p:tav tm="0">
                                          <p:val>
                                            <p:strVal val="#ppt_x"/>
                                          </p:val>
                                        </p:tav>
                                        <p:tav tm="100000">
                                          <p:val>
                                            <p:strVal val="#ppt_x"/>
                                          </p:val>
                                        </p:tav>
                                      </p:tavLst>
                                    </p:anim>
                                    <p:anim calcmode="lin" valueType="num">
                                      <p:cBhvr additive="base">
                                        <p:cTn id="14" dur="500" fill="hold"/>
                                        <p:tgtEl>
                                          <p:spTgt spid="20890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500" fill="hold"/>
                                        <p:tgtEl>
                                          <p:spTgt spid="117"/>
                                        </p:tgtEl>
                                        <p:attrNameLst>
                                          <p:attrName>ppt_x</p:attrName>
                                        </p:attrNameLst>
                                      </p:cBhvr>
                                      <p:tavLst>
                                        <p:tav tm="0">
                                          <p:val>
                                            <p:strVal val="#ppt_x"/>
                                          </p:val>
                                        </p:tav>
                                        <p:tav tm="100000">
                                          <p:val>
                                            <p:strVal val="#ppt_x"/>
                                          </p:val>
                                        </p:tav>
                                      </p:tavLst>
                                    </p:anim>
                                    <p:anim calcmode="lin" valueType="num">
                                      <p:cBhvr additive="base">
                                        <p:cTn id="38"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additive="base">
                                        <p:cTn id="43" dur="500" fill="hold"/>
                                        <p:tgtEl>
                                          <p:spTgt spid="95"/>
                                        </p:tgtEl>
                                        <p:attrNameLst>
                                          <p:attrName>ppt_x</p:attrName>
                                        </p:attrNameLst>
                                      </p:cBhvr>
                                      <p:tavLst>
                                        <p:tav tm="0">
                                          <p:val>
                                            <p:strVal val="#ppt_x"/>
                                          </p:val>
                                        </p:tav>
                                        <p:tav tm="100000">
                                          <p:val>
                                            <p:strVal val="#ppt_x"/>
                                          </p:val>
                                        </p:tav>
                                      </p:tavLst>
                                    </p:anim>
                                    <p:anim calcmode="lin" valueType="num">
                                      <p:cBhvr additive="base">
                                        <p:cTn id="4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5"/>
                                        </p:tgtEl>
                                        <p:attrNameLst>
                                          <p:attrName>style.visibility</p:attrName>
                                        </p:attrNameLst>
                                      </p:cBhvr>
                                      <p:to>
                                        <p:strVal val="visible"/>
                                      </p:to>
                                    </p:set>
                                    <p:anim calcmode="lin" valueType="num">
                                      <p:cBhvr additive="base">
                                        <p:cTn id="49" dur="500" fill="hold"/>
                                        <p:tgtEl>
                                          <p:spTgt spid="105"/>
                                        </p:tgtEl>
                                        <p:attrNameLst>
                                          <p:attrName>ppt_x</p:attrName>
                                        </p:attrNameLst>
                                      </p:cBhvr>
                                      <p:tavLst>
                                        <p:tav tm="0">
                                          <p:val>
                                            <p:strVal val="#ppt_x"/>
                                          </p:val>
                                        </p:tav>
                                        <p:tav tm="100000">
                                          <p:val>
                                            <p:strVal val="#ppt_x"/>
                                          </p:val>
                                        </p:tav>
                                      </p:tavLst>
                                    </p:anim>
                                    <p:anim calcmode="lin" valueType="num">
                                      <p:cBhvr additive="base">
                                        <p:cTn id="50"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anim calcmode="lin" valueType="num">
                                      <p:cBhvr additive="base">
                                        <p:cTn id="55" dur="500" fill="hold"/>
                                        <p:tgtEl>
                                          <p:spTgt spid="108"/>
                                        </p:tgtEl>
                                        <p:attrNameLst>
                                          <p:attrName>ppt_x</p:attrName>
                                        </p:attrNameLst>
                                      </p:cBhvr>
                                      <p:tavLst>
                                        <p:tav tm="0">
                                          <p:val>
                                            <p:strVal val="#ppt_x"/>
                                          </p:val>
                                        </p:tav>
                                        <p:tav tm="100000">
                                          <p:val>
                                            <p:strVal val="#ppt_x"/>
                                          </p:val>
                                        </p:tav>
                                      </p:tavLst>
                                    </p:anim>
                                    <p:anim calcmode="lin" valueType="num">
                                      <p:cBhvr additive="base">
                                        <p:cTn id="5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anim calcmode="lin" valueType="num">
                                      <p:cBhvr additive="base">
                                        <p:cTn id="61" dur="500" fill="hold"/>
                                        <p:tgtEl>
                                          <p:spTgt spid="111"/>
                                        </p:tgtEl>
                                        <p:attrNameLst>
                                          <p:attrName>ppt_x</p:attrName>
                                        </p:attrNameLst>
                                      </p:cBhvr>
                                      <p:tavLst>
                                        <p:tav tm="0">
                                          <p:val>
                                            <p:strVal val="#ppt_x"/>
                                          </p:val>
                                        </p:tav>
                                        <p:tav tm="100000">
                                          <p:val>
                                            <p:strVal val="#ppt_x"/>
                                          </p:val>
                                        </p:tav>
                                      </p:tavLst>
                                    </p:anim>
                                    <p:anim calcmode="lin" valueType="num">
                                      <p:cBhvr additive="base">
                                        <p:cTn id="6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4"/>
                                        </p:tgtEl>
                                        <p:attrNameLst>
                                          <p:attrName>style.visibility</p:attrName>
                                        </p:attrNameLst>
                                      </p:cBhvr>
                                      <p:to>
                                        <p:strVal val="visible"/>
                                      </p:to>
                                    </p:set>
                                    <p:anim calcmode="lin" valueType="num">
                                      <p:cBhvr additive="base">
                                        <p:cTn id="67" dur="500" fill="hold"/>
                                        <p:tgtEl>
                                          <p:spTgt spid="114"/>
                                        </p:tgtEl>
                                        <p:attrNameLst>
                                          <p:attrName>ppt_x</p:attrName>
                                        </p:attrNameLst>
                                      </p:cBhvr>
                                      <p:tavLst>
                                        <p:tav tm="0">
                                          <p:val>
                                            <p:strVal val="#ppt_x"/>
                                          </p:val>
                                        </p:tav>
                                        <p:tav tm="100000">
                                          <p:val>
                                            <p:strVal val="#ppt_x"/>
                                          </p:val>
                                        </p:tav>
                                      </p:tavLst>
                                    </p:anim>
                                    <p:anim calcmode="lin" valueType="num">
                                      <p:cBhvr additive="base">
                                        <p:cTn id="6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additive="base">
                                        <p:cTn id="73" dur="500" fill="hold"/>
                                        <p:tgtEl>
                                          <p:spTgt spid="87"/>
                                        </p:tgtEl>
                                        <p:attrNameLst>
                                          <p:attrName>ppt_x</p:attrName>
                                        </p:attrNameLst>
                                      </p:cBhvr>
                                      <p:tavLst>
                                        <p:tav tm="0">
                                          <p:val>
                                            <p:strVal val="#ppt_x"/>
                                          </p:val>
                                        </p:tav>
                                        <p:tav tm="100000">
                                          <p:val>
                                            <p:strVal val="#ppt_x"/>
                                          </p:val>
                                        </p:tav>
                                      </p:tavLst>
                                    </p:anim>
                                    <p:anim calcmode="lin" valueType="num">
                                      <p:cBhvr additive="base">
                                        <p:cTn id="7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ppt_x"/>
                                          </p:val>
                                        </p:tav>
                                        <p:tav tm="100000">
                                          <p:val>
                                            <p:strVal val="#ppt_x"/>
                                          </p:val>
                                        </p:tav>
                                      </p:tavLst>
                                    </p:anim>
                                    <p:anim calcmode="lin" valueType="num">
                                      <p:cBhvr additive="base">
                                        <p:cTn id="8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19"/>
                                        </p:tgtEl>
                                        <p:attrNameLst>
                                          <p:attrName>style.visibility</p:attrName>
                                        </p:attrNameLst>
                                      </p:cBhvr>
                                      <p:to>
                                        <p:strVal val="visible"/>
                                      </p:to>
                                    </p:set>
                                    <p:anim calcmode="lin" valueType="num">
                                      <p:cBhvr additive="base">
                                        <p:cTn id="85" dur="500" fill="hold"/>
                                        <p:tgtEl>
                                          <p:spTgt spid="119"/>
                                        </p:tgtEl>
                                        <p:attrNameLst>
                                          <p:attrName>ppt_x</p:attrName>
                                        </p:attrNameLst>
                                      </p:cBhvr>
                                      <p:tavLst>
                                        <p:tav tm="0">
                                          <p:val>
                                            <p:strVal val="#ppt_x"/>
                                          </p:val>
                                        </p:tav>
                                        <p:tav tm="100000">
                                          <p:val>
                                            <p:strVal val="#ppt_x"/>
                                          </p:val>
                                        </p:tav>
                                      </p:tavLst>
                                    </p:anim>
                                    <p:anim calcmode="lin" valueType="num">
                                      <p:cBhvr additive="base">
                                        <p:cTn id="86"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1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cap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14300"/>
            <a:ext cx="60483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7" name="Picture 3" descr="capture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8" y="1270000"/>
            <a:ext cx="82010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Rectangle 4"/>
          <p:cNvSpPr>
            <a:spLocks noChangeArrowheads="1"/>
          </p:cNvSpPr>
          <p:nvPr/>
        </p:nvSpPr>
        <p:spPr bwMode="auto">
          <a:xfrm>
            <a:off x="381000" y="762000"/>
            <a:ext cx="4279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i="0" dirty="0"/>
              <a:t>Algorithm: </a:t>
            </a:r>
            <a:r>
              <a:rPr lang="en-US" altLang="en-US" i="0" dirty="0" err="1">
                <a:solidFill>
                  <a:srgbClr val="00FFFF"/>
                </a:solidFill>
              </a:rPr>
              <a:t>GetExp</a:t>
            </a:r>
            <a:r>
              <a:rPr lang="en-US" altLang="en-US" i="0" dirty="0">
                <a:solidFill>
                  <a:srgbClr val="00FFFF"/>
                </a:solidFill>
              </a:rPr>
              <a:t>( </a:t>
            </a:r>
            <a:r>
              <a:rPr lang="en-US" altLang="en-US" dirty="0">
                <a:solidFill>
                  <a:schemeClr val="tx2"/>
                </a:solidFill>
              </a:rPr>
              <a:t>s</a:t>
            </a:r>
            <a:r>
              <a:rPr lang="en-US" altLang="en-US" i="0" dirty="0">
                <a:solidFill>
                  <a:schemeClr val="accent2"/>
                </a:solidFill>
              </a:rPr>
              <a:t>, </a:t>
            </a:r>
            <a:r>
              <a:rPr lang="en-US" altLang="en-US" i="0" dirty="0" err="1">
                <a:solidFill>
                  <a:schemeClr val="accent2"/>
                </a:solidFill>
              </a:rPr>
              <a:t>i</a:t>
            </a:r>
            <a:r>
              <a:rPr lang="en-US" altLang="en-US" i="0" dirty="0">
                <a:solidFill>
                  <a:srgbClr val="00FFFF"/>
                </a:solidFill>
              </a:rPr>
              <a:t> )</a:t>
            </a:r>
          </a:p>
        </p:txBody>
      </p:sp>
      <p:grpSp>
        <p:nvGrpSpPr>
          <p:cNvPr id="3" name="Group 25"/>
          <p:cNvGrpSpPr>
            <a:grpSpLocks/>
          </p:cNvGrpSpPr>
          <p:nvPr/>
        </p:nvGrpSpPr>
        <p:grpSpPr bwMode="auto">
          <a:xfrm>
            <a:off x="914400" y="4013200"/>
            <a:ext cx="4343400" cy="381000"/>
            <a:chOff x="576" y="2688"/>
            <a:chExt cx="2736" cy="240"/>
          </a:xfrm>
        </p:grpSpPr>
        <p:grpSp>
          <p:nvGrpSpPr>
            <p:cNvPr id="4" name="Group 26"/>
            <p:cNvGrpSpPr>
              <a:grpSpLocks/>
            </p:cNvGrpSpPr>
            <p:nvPr/>
          </p:nvGrpSpPr>
          <p:grpSpPr bwMode="auto">
            <a:xfrm>
              <a:off x="576" y="2688"/>
              <a:ext cx="2736" cy="240"/>
              <a:chOff x="576" y="2688"/>
              <a:chExt cx="2736" cy="240"/>
            </a:xfrm>
          </p:grpSpPr>
          <p:sp>
            <p:nvSpPr>
              <p:cNvPr id="349222" name="Rectangle 27"/>
              <p:cNvSpPr>
                <a:spLocks noChangeArrowheads="1"/>
              </p:cNvSpPr>
              <p:nvPr/>
            </p:nvSpPr>
            <p:spPr bwMode="auto">
              <a:xfrm>
                <a:off x="576" y="2688"/>
                <a:ext cx="2736" cy="24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3" name="Rectangle 28"/>
              <p:cNvSpPr>
                <a:spLocks noChangeArrowheads="1"/>
              </p:cNvSpPr>
              <p:nvPr/>
            </p:nvSpPr>
            <p:spPr bwMode="auto">
              <a:xfrm>
                <a:off x="1083"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4" name="Rectangle 29"/>
              <p:cNvSpPr>
                <a:spLocks noChangeArrowheads="1"/>
              </p:cNvSpPr>
              <p:nvPr/>
            </p:nvSpPr>
            <p:spPr bwMode="auto">
              <a:xfrm>
                <a:off x="1735"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5" name="Rectangle 30"/>
              <p:cNvSpPr>
                <a:spLocks noChangeArrowheads="1"/>
              </p:cNvSpPr>
              <p:nvPr/>
            </p:nvSpPr>
            <p:spPr bwMode="auto">
              <a:xfrm>
                <a:off x="2736"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grpSp>
        <p:sp>
          <p:nvSpPr>
            <p:cNvPr id="349219" name="Oval 31"/>
            <p:cNvSpPr>
              <a:spLocks noChangeArrowheads="1"/>
            </p:cNvSpPr>
            <p:nvPr/>
          </p:nvSpPr>
          <p:spPr bwMode="auto">
            <a:xfrm>
              <a:off x="1592"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220" name="Oval 32"/>
            <p:cNvSpPr>
              <a:spLocks noChangeArrowheads="1"/>
            </p:cNvSpPr>
            <p:nvPr/>
          </p:nvSpPr>
          <p:spPr bwMode="auto">
            <a:xfrm>
              <a:off x="2264"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221" name="Oval 33"/>
            <p:cNvSpPr>
              <a:spLocks noChangeArrowheads="1"/>
            </p:cNvSpPr>
            <p:nvPr/>
          </p:nvSpPr>
          <p:spPr bwMode="auto">
            <a:xfrm>
              <a:off x="2584"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5" name="Group 68"/>
          <p:cNvGrpSpPr>
            <a:grpSpLocks/>
          </p:cNvGrpSpPr>
          <p:nvPr/>
        </p:nvGrpSpPr>
        <p:grpSpPr bwMode="auto">
          <a:xfrm>
            <a:off x="457200" y="4533900"/>
            <a:ext cx="8216900" cy="2324100"/>
            <a:chOff x="288" y="2856"/>
            <a:chExt cx="5176" cy="1464"/>
          </a:xfrm>
        </p:grpSpPr>
        <p:sp>
          <p:nvSpPr>
            <p:cNvPr id="349194" name="Rectangle 44"/>
            <p:cNvSpPr>
              <a:spLocks noChangeArrowheads="1"/>
            </p:cNvSpPr>
            <p:nvPr/>
          </p:nvSpPr>
          <p:spPr bwMode="auto">
            <a:xfrm>
              <a:off x="288" y="3168"/>
              <a:ext cx="5176" cy="11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195" name="Text Box 45"/>
            <p:cNvSpPr txBox="1">
              <a:spLocks noChangeArrowheads="1"/>
            </p:cNvSpPr>
            <p:nvPr/>
          </p:nvSpPr>
          <p:spPr bwMode="auto">
            <a:xfrm>
              <a:off x="2915" y="2856"/>
              <a:ext cx="493" cy="343"/>
            </a:xfrm>
            <a:prstGeom prst="rect">
              <a:avLst/>
            </a:prstGeom>
            <a:noFill/>
            <a:ln w="254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solidFill>
                    <a:schemeClr val="accent2"/>
                  </a:solidFill>
                </a:rPr>
                <a:t>Exp</a:t>
              </a:r>
            </a:p>
          </p:txBody>
        </p:sp>
        <p:sp>
          <p:nvSpPr>
            <p:cNvPr id="349196" name="Text Box 46"/>
            <p:cNvSpPr txBox="1">
              <a:spLocks noChangeArrowheads="1"/>
            </p:cNvSpPr>
            <p:nvPr/>
          </p:nvSpPr>
          <p:spPr bwMode="auto">
            <a:xfrm>
              <a:off x="3740" y="3727"/>
              <a:ext cx="3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a:t>
              </a:r>
            </a:p>
          </p:txBody>
        </p:sp>
        <p:sp>
          <p:nvSpPr>
            <p:cNvPr id="349197" name="Line 47"/>
            <p:cNvSpPr>
              <a:spLocks noChangeShapeType="1"/>
            </p:cNvSpPr>
            <p:nvPr/>
          </p:nvSpPr>
          <p:spPr bwMode="auto">
            <a:xfrm flipH="1">
              <a:off x="1440" y="3199"/>
              <a:ext cx="1488"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98" name="Line 48"/>
            <p:cNvSpPr>
              <a:spLocks noChangeShapeType="1"/>
            </p:cNvSpPr>
            <p:nvPr/>
          </p:nvSpPr>
          <p:spPr bwMode="auto">
            <a:xfrm flipH="1">
              <a:off x="2880" y="3199"/>
              <a:ext cx="192"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99" name="Line 49"/>
            <p:cNvSpPr>
              <a:spLocks noChangeShapeType="1"/>
            </p:cNvSpPr>
            <p:nvPr/>
          </p:nvSpPr>
          <p:spPr bwMode="auto">
            <a:xfrm>
              <a:off x="3408" y="3199"/>
              <a:ext cx="1440"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 name="Group 50"/>
            <p:cNvGrpSpPr>
              <a:grpSpLocks/>
            </p:cNvGrpSpPr>
            <p:nvPr/>
          </p:nvGrpSpPr>
          <p:grpSpPr bwMode="auto">
            <a:xfrm>
              <a:off x="912" y="3679"/>
              <a:ext cx="1056" cy="480"/>
              <a:chOff x="960" y="3792"/>
              <a:chExt cx="1056" cy="480"/>
            </a:xfrm>
          </p:grpSpPr>
          <p:sp>
            <p:nvSpPr>
              <p:cNvPr id="349216" name="Text Box 51"/>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&lt;term,1&gt;</a:t>
                </a:r>
              </a:p>
            </p:txBody>
          </p:sp>
          <p:sp>
            <p:nvSpPr>
              <p:cNvPr id="349217" name="AutoShape 52"/>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7" name="Group 53"/>
            <p:cNvGrpSpPr>
              <a:grpSpLocks/>
            </p:cNvGrpSpPr>
            <p:nvPr/>
          </p:nvGrpSpPr>
          <p:grpSpPr bwMode="auto">
            <a:xfrm>
              <a:off x="2331" y="3679"/>
              <a:ext cx="1056" cy="480"/>
              <a:chOff x="960" y="3792"/>
              <a:chExt cx="1056" cy="480"/>
            </a:xfrm>
          </p:grpSpPr>
          <p:sp>
            <p:nvSpPr>
              <p:cNvPr id="349214" name="Text Box 54"/>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&lt;term,2&gt;</a:t>
                </a:r>
              </a:p>
            </p:txBody>
          </p:sp>
          <p:sp>
            <p:nvSpPr>
              <p:cNvPr id="349215" name="AutoShape 55"/>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8" name="Group 56"/>
            <p:cNvGrpSpPr>
              <a:grpSpLocks/>
            </p:cNvGrpSpPr>
            <p:nvPr/>
          </p:nvGrpSpPr>
          <p:grpSpPr bwMode="auto">
            <a:xfrm>
              <a:off x="4320" y="3679"/>
              <a:ext cx="1056" cy="480"/>
              <a:chOff x="960" y="3792"/>
              <a:chExt cx="1056" cy="480"/>
            </a:xfrm>
          </p:grpSpPr>
          <p:sp>
            <p:nvSpPr>
              <p:cNvPr id="349212" name="Text Box 57"/>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&lt;term,k&gt;</a:t>
                </a:r>
              </a:p>
            </p:txBody>
          </p:sp>
          <p:sp>
            <p:nvSpPr>
              <p:cNvPr id="349213" name="AutoShape 58"/>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sp>
          <p:nvSpPr>
            <p:cNvPr id="349203" name="Line 59"/>
            <p:cNvSpPr>
              <a:spLocks noChangeShapeType="1"/>
            </p:cNvSpPr>
            <p:nvPr/>
          </p:nvSpPr>
          <p:spPr bwMode="auto">
            <a:xfrm>
              <a:off x="3312" y="3199"/>
              <a:ext cx="480" cy="19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4" name="Line 60"/>
            <p:cNvSpPr>
              <a:spLocks noChangeShapeType="1"/>
            </p:cNvSpPr>
            <p:nvPr/>
          </p:nvSpPr>
          <p:spPr bwMode="auto">
            <a:xfrm>
              <a:off x="3288" y="3199"/>
              <a:ext cx="480" cy="24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5" name="Line 61"/>
            <p:cNvSpPr>
              <a:spLocks noChangeShapeType="1"/>
            </p:cNvSpPr>
            <p:nvPr/>
          </p:nvSpPr>
          <p:spPr bwMode="auto">
            <a:xfrm>
              <a:off x="3264" y="3199"/>
              <a:ext cx="384" cy="24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6" name="Text Box 62"/>
            <p:cNvSpPr txBox="1">
              <a:spLocks noChangeArrowheads="1"/>
            </p:cNvSpPr>
            <p:nvPr/>
          </p:nvSpPr>
          <p:spPr bwMode="auto">
            <a:xfrm>
              <a:off x="2022" y="3816"/>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7" name="Text Box 63"/>
            <p:cNvSpPr txBox="1">
              <a:spLocks noChangeArrowheads="1"/>
            </p:cNvSpPr>
            <p:nvPr/>
          </p:nvSpPr>
          <p:spPr bwMode="auto">
            <a:xfrm>
              <a:off x="3462" y="3823"/>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8" name="Text Box 64"/>
            <p:cNvSpPr txBox="1">
              <a:spLocks noChangeArrowheads="1"/>
            </p:cNvSpPr>
            <p:nvPr/>
          </p:nvSpPr>
          <p:spPr bwMode="auto">
            <a:xfrm>
              <a:off x="4038" y="3830"/>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9" name="Line 65"/>
            <p:cNvSpPr>
              <a:spLocks noChangeShapeType="1"/>
            </p:cNvSpPr>
            <p:nvPr/>
          </p:nvSpPr>
          <p:spPr bwMode="auto">
            <a:xfrm flipH="1">
              <a:off x="2160" y="3199"/>
              <a:ext cx="864"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10" name="Line 66"/>
            <p:cNvSpPr>
              <a:spLocks noChangeShapeType="1"/>
            </p:cNvSpPr>
            <p:nvPr/>
          </p:nvSpPr>
          <p:spPr bwMode="auto">
            <a:xfrm>
              <a:off x="3120" y="3199"/>
              <a:ext cx="480"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11" name="Line 67"/>
            <p:cNvSpPr>
              <a:spLocks noChangeShapeType="1"/>
            </p:cNvSpPr>
            <p:nvPr/>
          </p:nvSpPr>
          <p:spPr bwMode="auto">
            <a:xfrm>
              <a:off x="3168" y="3199"/>
              <a:ext cx="984"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 name="Rectangle 4"/>
          <p:cNvSpPr>
            <a:spLocks noChangeArrowheads="1"/>
          </p:cNvSpPr>
          <p:nvPr/>
        </p:nvSpPr>
        <p:spPr bwMode="auto">
          <a:xfrm>
            <a:off x="6542291" y="3688140"/>
            <a:ext cx="19159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i="0" dirty="0">
                <a:solidFill>
                  <a:srgbClr val="FF0000"/>
                </a:solidFill>
              </a:rPr>
              <a:t>A simple </a:t>
            </a:r>
          </a:p>
          <a:p>
            <a:pPr algn="ctr" eaLnBrk="1" hangingPunct="1">
              <a:spcBef>
                <a:spcPct val="0"/>
              </a:spcBef>
              <a:buFontTx/>
              <a:buNone/>
            </a:pPr>
            <a:r>
              <a:rPr lang="en-US" altLang="en-US" i="0" dirty="0">
                <a:solidFill>
                  <a:srgbClr val="FF0000"/>
                </a:solidFill>
              </a:rPr>
              <a:t>recursive </a:t>
            </a:r>
            <a:br>
              <a:rPr lang="en-US" altLang="en-US" i="0" dirty="0">
                <a:solidFill>
                  <a:srgbClr val="FF0000"/>
                </a:solidFill>
              </a:rPr>
            </a:br>
            <a:r>
              <a:rPr lang="en-US" altLang="en-US" i="0" dirty="0">
                <a:solidFill>
                  <a:srgbClr val="FF0000"/>
                </a:solidFill>
              </a:rPr>
              <a:t>algorithm!</a:t>
            </a:r>
          </a:p>
        </p:txBody>
      </p:sp>
    </p:spTree>
    <p:extLst>
      <p:ext uri="{BB962C8B-B14F-4D97-AF65-F5344CB8AC3E}">
        <p14:creationId xmlns:p14="http://schemas.microsoft.com/office/powerpoint/2010/main" val="21232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4">
                                            <p:txEl>
                                              <p:pRg st="1" end="1"/>
                                            </p:txEl>
                                          </p:spTgt>
                                        </p:tgtEl>
                                        <p:attrNameLst>
                                          <p:attrName>style.visibility</p:attrName>
                                        </p:attrNameLst>
                                      </p:cBhvr>
                                      <p:to>
                                        <p:strVal val="visible"/>
                                      </p:to>
                                    </p:set>
                                    <p:anim calcmode="lin" valueType="num">
                                      <p:cBhvr additive="base">
                                        <p:cTn id="11" dur="500" fill="hold"/>
                                        <p:tgtEl>
                                          <p:spTgt spid="4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89</a:t>
            </a:fld>
            <a:endParaRPr lang="en-US" dirty="0"/>
          </a:p>
        </p:txBody>
      </p:sp>
      <p:sp>
        <p:nvSpPr>
          <p:cNvPr id="14"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a:solidFill>
                  <a:srgbClr val="FFFF00"/>
                </a:solidFill>
                <a:effectLst>
                  <a:outerShdw blurRad="38100" dist="38100" dir="2700000" algn="tl">
                    <a:srgbClr val="000000"/>
                  </a:outerShdw>
                </a:effectLst>
                <a:cs typeface="Arial" charset="0"/>
              </a:rPr>
              <a:t>Compiling Java into Machine Code</a:t>
            </a:r>
          </a:p>
        </p:txBody>
      </p:sp>
    </p:spTree>
    <p:extLst>
      <p:ext uri="{BB962C8B-B14F-4D97-AF65-F5344CB8AC3E}">
        <p14:creationId xmlns:p14="http://schemas.microsoft.com/office/powerpoint/2010/main" val="3217038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work?</a:t>
            </a: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encrypted-tbn0.gstatic.com/images?q=tbn:ANd9GcT3uC3dhKzETNGOFIKYPJSlV8BEGO6pqGzPtgsaEdOTAZD_CRtW"/>
          <p:cNvPicPr>
            <a:picLocks noChangeAspect="1" noChangeArrowheads="1"/>
          </p:cNvPicPr>
          <p:nvPr/>
        </p:nvPicPr>
        <p:blipFill rotWithShape="1">
          <a:blip r:embed="rId10">
            <a:extLst>
              <a:ext uri="{28A0092B-C50C-407E-A947-70E740481C1C}">
                <a14:useLocalDpi xmlns:a14="http://schemas.microsoft.com/office/drawing/2010/main" val="0"/>
              </a:ext>
            </a:extLst>
          </a:blip>
          <a:srcRect b="12968"/>
          <a:stretch/>
        </p:blipFill>
        <p:spPr bwMode="auto">
          <a:xfrm>
            <a:off x="4608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
        <p:nvSpPr>
          <p:cNvPr id="6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Emergent Intelligence</a:t>
            </a:r>
          </a:p>
        </p:txBody>
      </p:sp>
      <p:pic>
        <p:nvPicPr>
          <p:cNvPr id="41"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74408"/>
            <a:ext cx="4368257" cy="196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1+#ppt_w/2"/>
                                          </p:val>
                                        </p:tav>
                                        <p:tav tm="100000">
                                          <p:val>
                                            <p:strVal val="#ppt_x"/>
                                          </p:val>
                                        </p:tav>
                                      </p:tavLst>
                                    </p:anim>
                                    <p:anim calcmode="lin" valueType="num">
                                      <p:cBhvr additive="base">
                                        <p:cTn id="20"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68612"/>
                                        </p:tgtEl>
                                        <p:attrNameLst>
                                          <p:attrName>style.visibility</p:attrName>
                                        </p:attrNameLst>
                                      </p:cBhvr>
                                      <p:to>
                                        <p:strVal val="visible"/>
                                      </p:to>
                                    </p:set>
                                    <p:anim calcmode="lin" valueType="num">
                                      <p:cBhvr additive="base">
                                        <p:cTn id="43" dur="500" fill="hold"/>
                                        <p:tgtEl>
                                          <p:spTgt spid="68612"/>
                                        </p:tgtEl>
                                        <p:attrNameLst>
                                          <p:attrName>ppt_x</p:attrName>
                                        </p:attrNameLst>
                                      </p:cBhvr>
                                      <p:tavLst>
                                        <p:tav tm="0">
                                          <p:val>
                                            <p:strVal val="1+#ppt_w/2"/>
                                          </p:val>
                                        </p:tav>
                                        <p:tav tm="100000">
                                          <p:val>
                                            <p:strVal val="#ppt_x"/>
                                          </p:val>
                                        </p:tav>
                                      </p:tavLst>
                                    </p:anim>
                                    <p:anim calcmode="lin" valueType="num">
                                      <p:cBhvr additive="base">
                                        <p:cTn id="4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0-#ppt_w/2"/>
                                          </p:val>
                                        </p:tav>
                                        <p:tav tm="100000">
                                          <p:val>
                                            <p:strVal val="#ppt_x"/>
                                          </p:val>
                                        </p:tav>
                                      </p:tavLst>
                                    </p:anim>
                                    <p:anim calcmode="lin" valueType="num">
                                      <p:cBhvr additive="base">
                                        <p:cTn id="56" dur="500" fill="hold"/>
                                        <p:tgtEl>
                                          <p:spTgt spid="41"/>
                                        </p:tgtEl>
                                        <p:attrNameLst>
                                          <p:attrName>ppt_y</p:attrName>
                                        </p:attrNameLst>
                                      </p:cBhvr>
                                      <p:tavLst>
                                        <p:tav tm="0">
                                          <p:val>
                                            <p:strVal val="0-#ppt_h/2"/>
                                          </p:val>
                                        </p:tav>
                                        <p:tav tm="100000">
                                          <p:val>
                                            <p:strVal val="#ppt_y"/>
                                          </p:val>
                                        </p:tav>
                                      </p:tavLst>
                                    </p:anim>
                                  </p:childTnLst>
                                </p:cTn>
                              </p:par>
                              <p:par>
                                <p:cTn id="57" presetID="1" presetClass="exit"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hidden"/>
                                      </p:to>
                                    </p:set>
                                  </p:childTnLst>
                                </p:cTn>
                              </p:par>
                              <p:par>
                                <p:cTn id="59" presetID="2" presetClass="entr" presetSubtype="9"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0-#ppt_w/2"/>
                                          </p:val>
                                        </p:tav>
                                        <p:tav tm="100000">
                                          <p:val>
                                            <p:strVal val="#ppt_x"/>
                                          </p:val>
                                        </p:tav>
                                      </p:tavLst>
                                    </p:anim>
                                    <p:anim calcmode="lin" valueType="num">
                                      <p:cBhvr additive="base">
                                        <p:cTn id="62"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90</a:t>
            </a:fld>
            <a:endParaRPr lang="en-US" dirty="0"/>
          </a:p>
        </p:txBody>
      </p:sp>
      <p:pic>
        <p:nvPicPr>
          <p:cNvPr id="1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6858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13" name="TextBox 12"/>
          <p:cNvSpPr txBox="1"/>
          <p:nvPr/>
        </p:nvSpPr>
        <p:spPr>
          <a:xfrm>
            <a:off x="380999" y="1415866"/>
            <a:ext cx="5638801" cy="4129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lnSpc>
                <a:spcPts val="2500"/>
              </a:lnSpc>
              <a:defRPr/>
            </a:pPr>
            <a:r>
              <a:rPr lang="nn-NO" sz="1800" b="1" dirty="0">
                <a:solidFill>
                  <a:srgbClr val="002060"/>
                </a:solidFill>
                <a:latin typeface="Courier New" pitchFamily="49" charset="0"/>
                <a:cs typeface="Courier New" pitchFamily="49" charset="0"/>
              </a:rPr>
              <a:t>boolean found = list.contains(target);</a:t>
            </a:r>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a:solidFill>
                  <a:srgbClr val="FFFF00"/>
                </a:solidFill>
                <a:latin typeface="Times New Roman" pitchFamily="18" charset="0"/>
              </a:rPr>
              <a:t>Abstract Data Types</a:t>
            </a:r>
          </a:p>
        </p:txBody>
      </p:sp>
    </p:spTree>
    <p:extLst>
      <p:ext uri="{BB962C8B-B14F-4D97-AF65-F5344CB8AC3E}">
        <p14:creationId xmlns:p14="http://schemas.microsoft.com/office/powerpoint/2010/main" val="140867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7"/>
                                        </p:tgtEl>
                                        <p:attrNameLst>
                                          <p:attrName>style.visibility</p:attrName>
                                        </p:attrNameLst>
                                      </p:cBhvr>
                                      <p:to>
                                        <p:strVal val="visible"/>
                                      </p:to>
                                    </p:set>
                                    <p:anim calcmode="lin" valueType="num">
                                      <p:cBhvr additive="base">
                                        <p:cTn id="7" dur="1000" fill="hold"/>
                                        <p:tgtEl>
                                          <p:spTgt spid="30727"/>
                                        </p:tgtEl>
                                        <p:attrNameLst>
                                          <p:attrName>ppt_x</p:attrName>
                                        </p:attrNameLst>
                                      </p:cBhvr>
                                      <p:tavLst>
                                        <p:tav tm="0">
                                          <p:val>
                                            <p:strVal val="#ppt_x"/>
                                          </p:val>
                                        </p:tav>
                                        <p:tav tm="100000">
                                          <p:val>
                                            <p:strVal val="#ppt_x"/>
                                          </p:val>
                                        </p:tav>
                                      </p:tavLst>
                                    </p:anim>
                                    <p:anim calcmode="lin" valueType="num">
                                      <p:cBhvr additive="base">
                                        <p:cTn id="8" dur="1000" fill="hold"/>
                                        <p:tgtEl>
                                          <p:spTgt spid="307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91</a:t>
            </a:fld>
            <a:endParaRPr lang="en-US" dirty="0"/>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a:solidFill>
                  <a:srgbClr val="FFFF00"/>
                </a:solidFill>
                <a:latin typeface="Times New Roman" pitchFamily="18" charset="0"/>
              </a:rPr>
              <a:t>Abstract Data Types</a:t>
            </a:r>
          </a:p>
        </p:txBody>
      </p:sp>
      <p:pic>
        <p:nvPicPr>
          <p:cNvPr id="15" name="Picture 2" descr="http://www.prstech.com/images/front_dat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9125"/>
            <a:ext cx="25463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img.deusm.com/ebnonline/2014/07/274022/data-scree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300287"/>
            <a:ext cx="29352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library.gatech.edu/research-data/sites/library.gatech.edu.research-data/files/images/database_digitalpreservati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9675" y="381000"/>
            <a:ext cx="14319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3forward.com/wp-content/uploads/2013/01/Big-Data.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1325" y="2514600"/>
            <a:ext cx="2276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93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228600"/>
            <a:ext cx="7772400" cy="1143000"/>
          </a:xfrm>
        </p:spPr>
        <p:txBody>
          <a:bodyPr/>
          <a:lstStyle/>
          <a:p>
            <a:r>
              <a:rPr lang="en-US" altLang="en-US" sz="3600"/>
              <a:t>Abstract Data Types</a:t>
            </a:r>
          </a:p>
        </p:txBody>
      </p:sp>
      <p:sp>
        <p:nvSpPr>
          <p:cNvPr id="11" name="Rectangle 10"/>
          <p:cNvSpPr/>
          <p:nvPr/>
        </p:nvSpPr>
        <p:spPr>
          <a:xfrm>
            <a:off x="457200" y="8382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Set:</a:t>
            </a:r>
            <a:r>
              <a:rPr lang="en-CA" altLang="en-US" sz="2800" i="0" dirty="0">
                <a:cs typeface="+mn-cs"/>
              </a:rPr>
              <a:t> Collects a bunch of elements together.</a:t>
            </a:r>
          </a:p>
        </p:txBody>
      </p:sp>
      <p:pic>
        <p:nvPicPr>
          <p:cNvPr id="7" name="Picture 6" descr="https://drawception.com/pub/panels/2012/10-22/MgHydhZfwE-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09600"/>
            <a:ext cx="1373504"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AutoShape 2" descr="http://upload.wikimedia.org/wikipedia/commons/a/aa/Empty_set.svg"/>
          <p:cNvSpPr>
            <a:spLocks noChangeAspect="1" noChangeArrowheads="1"/>
          </p:cNvSpPr>
          <p:nvPr/>
        </p:nvSpPr>
        <p:spPr bwMode="auto">
          <a:xfrm>
            <a:off x="187325"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3000"/>
          </a:p>
        </p:txBody>
      </p:sp>
      <p:sp>
        <p:nvSpPr>
          <p:cNvPr id="46086" name="AutoShape 4" descr="http://upload.wikimedia.org/wikipedia/commons/a/aa/Empty_set.svg"/>
          <p:cNvSpPr>
            <a:spLocks noChangeAspect="1" noChangeArrowheads="1"/>
          </p:cNvSpPr>
          <p:nvPr/>
        </p:nvSpPr>
        <p:spPr bwMode="auto">
          <a:xfrm>
            <a:off x="3397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3000"/>
          </a:p>
        </p:txBody>
      </p:sp>
      <p:sp>
        <p:nvSpPr>
          <p:cNvPr id="13" name="Rectangle 12"/>
          <p:cNvSpPr/>
          <p:nvPr/>
        </p:nvSpPr>
        <p:spPr>
          <a:xfrm>
            <a:off x="457200" y="13716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List:</a:t>
            </a:r>
            <a:r>
              <a:rPr lang="en-CA" altLang="en-US" sz="2800" i="0" dirty="0">
                <a:cs typeface="+mn-cs"/>
              </a:rPr>
              <a:t> A set with an order on the elements </a:t>
            </a:r>
          </a:p>
        </p:txBody>
      </p:sp>
      <p:pic>
        <p:nvPicPr>
          <p:cNvPr id="14" name="Picture 10" descr="http://ashleydickson.com/images/IMG_20150114_113414_1-683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279601"/>
            <a:ext cx="823509" cy="123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57200" y="2057400"/>
            <a:ext cx="8686800" cy="954107"/>
          </a:xfrm>
          <a:prstGeom prst="rect">
            <a:avLst/>
          </a:prstGeom>
        </p:spPr>
        <p:txBody>
          <a:bodyPr>
            <a:spAutoFit/>
          </a:bodyPr>
          <a:lstStyle/>
          <a:p>
            <a:pPr>
              <a:spcBef>
                <a:spcPts val="0"/>
              </a:spcBef>
              <a:defRPr/>
            </a:pPr>
            <a:r>
              <a:rPr lang="en-US" sz="2800" i="0" dirty="0">
                <a:solidFill>
                  <a:schemeClr val="tx2"/>
                </a:solidFill>
                <a:cs typeface="+mn-cs"/>
              </a:rPr>
              <a:t>Stack: </a:t>
            </a:r>
            <a:r>
              <a:rPr lang="en-US" sz="2800" i="0" dirty="0">
                <a:cs typeface="+mn-cs"/>
              </a:rPr>
              <a:t>A list, but elements can only be </a:t>
            </a:r>
            <a:br>
              <a:rPr lang="en-US" sz="2800" i="0" dirty="0">
                <a:cs typeface="+mn-cs"/>
              </a:rPr>
            </a:br>
            <a:r>
              <a:rPr lang="en-US" sz="2800" i="0" dirty="0">
                <a:cs typeface="+mn-cs"/>
              </a:rPr>
              <a:t>     pushed onto and popped from the top.</a:t>
            </a:r>
          </a:p>
        </p:txBody>
      </p:sp>
      <p:pic>
        <p:nvPicPr>
          <p:cNvPr id="16" name="Picture 12" descr="http://eli.thegreenplace.net/images/2011/02/plat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2209800"/>
            <a:ext cx="914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57200" y="3124200"/>
            <a:ext cx="8686800" cy="2246769"/>
          </a:xfrm>
          <a:prstGeom prst="rect">
            <a:avLst/>
          </a:prstGeom>
        </p:spPr>
        <p:txBody>
          <a:bodyPr>
            <a:spAutoFit/>
          </a:bodyPr>
          <a:lstStyle/>
          <a:p>
            <a:pPr>
              <a:spcBef>
                <a:spcPts val="0"/>
              </a:spcBef>
              <a:defRPr/>
            </a:pPr>
            <a:r>
              <a:rPr lang="en-US" sz="2800" i="0" dirty="0">
                <a:solidFill>
                  <a:schemeClr val="tx2"/>
                </a:solidFill>
                <a:cs typeface="+mn-cs"/>
              </a:rPr>
              <a:t>Queue: </a:t>
            </a:r>
            <a:r>
              <a:rPr lang="en-US" sz="2800" i="0" dirty="0">
                <a:cs typeface="+mn-cs"/>
              </a:rPr>
              <a:t>A list, but elements can only be </a:t>
            </a:r>
            <a:br>
              <a:rPr lang="en-US" sz="2800" i="0" dirty="0">
                <a:cs typeface="+mn-cs"/>
              </a:rPr>
            </a:br>
            <a:r>
              <a:rPr lang="en-US" sz="2800" i="0" dirty="0">
                <a:cs typeface="+mn-cs"/>
              </a:rPr>
              <a:t>     added at the end and removed from </a:t>
            </a:r>
            <a:br>
              <a:rPr lang="en-US" sz="2800" i="0" dirty="0">
                <a:cs typeface="+mn-cs"/>
              </a:rPr>
            </a:br>
            <a:r>
              <a:rPr lang="en-US" sz="2800" i="0" dirty="0">
                <a:cs typeface="+mn-cs"/>
              </a:rPr>
              <a:t>     the front. </a:t>
            </a:r>
            <a:endParaRPr lang="en-CA" altLang="en-US" sz="2800" i="0" dirty="0">
              <a:cs typeface="+mn-cs"/>
            </a:endParaRPr>
          </a:p>
          <a:p>
            <a:pPr>
              <a:spcBef>
                <a:spcPts val="0"/>
              </a:spcBef>
              <a:defRPr/>
            </a:pPr>
            <a:r>
              <a:rPr lang="en-US" sz="2800" i="0" dirty="0">
                <a:solidFill>
                  <a:schemeClr val="tx2"/>
                </a:solidFill>
                <a:cs typeface="+mn-cs"/>
              </a:rPr>
              <a:t>Priority Queue: </a:t>
            </a:r>
            <a:r>
              <a:rPr lang="en-US" sz="2800" i="0" dirty="0">
                <a:cs typeface="+mn-cs"/>
              </a:rPr>
              <a:t>The “highest priority” element </a:t>
            </a:r>
            <a:br>
              <a:rPr lang="en-US" sz="2800" i="0" dirty="0">
                <a:cs typeface="+mn-cs"/>
              </a:rPr>
            </a:br>
            <a:r>
              <a:rPr lang="en-US" sz="2800" i="0" dirty="0">
                <a:cs typeface="+mn-cs"/>
              </a:rPr>
              <a:t>     is handled next.</a:t>
            </a:r>
            <a:endParaRPr lang="en-CA" altLang="en-US" sz="2800" i="0" dirty="0">
              <a:cs typeface="+mn-cs"/>
            </a:endParaRPr>
          </a:p>
        </p:txBody>
      </p:sp>
      <p:sp>
        <p:nvSpPr>
          <p:cNvPr id="18" name="Rectangle 2"/>
          <p:cNvSpPr>
            <a:spLocks noChangeArrowheads="1"/>
          </p:cNvSpPr>
          <p:nvPr/>
        </p:nvSpPr>
        <p:spPr bwMode="auto">
          <a:xfrm>
            <a:off x="2286000" y="4724400"/>
            <a:ext cx="457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endParaRPr lang="en-US" altLang="en-US" i="0"/>
          </a:p>
        </p:txBody>
      </p:sp>
      <p:pic>
        <p:nvPicPr>
          <p:cNvPr id="1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00" y="3616325"/>
            <a:ext cx="2400300" cy="9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pic>
        <p:nvPicPr>
          <p:cNvPr id="20"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3212" y="4191000"/>
            <a:ext cx="839788"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381000" y="53340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Tree:</a:t>
            </a:r>
            <a:r>
              <a:rPr lang="en-CA" altLang="en-US" sz="2800" i="0" dirty="0">
                <a:cs typeface="+mn-cs"/>
              </a:rPr>
              <a:t>  A hierarchal structure </a:t>
            </a:r>
          </a:p>
        </p:txBody>
      </p:sp>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5027186"/>
            <a:ext cx="2763838" cy="167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23" name="Rectangle 22"/>
          <p:cNvSpPr/>
          <p:nvPr/>
        </p:nvSpPr>
        <p:spPr>
          <a:xfrm>
            <a:off x="381000" y="5867400"/>
            <a:ext cx="8686800" cy="954107"/>
          </a:xfrm>
          <a:prstGeom prst="rect">
            <a:avLst/>
          </a:prstGeom>
        </p:spPr>
        <p:txBody>
          <a:bodyPr>
            <a:spAutoFit/>
          </a:bodyPr>
          <a:lstStyle/>
          <a:p>
            <a:pPr>
              <a:spcBef>
                <a:spcPts val="0"/>
              </a:spcBef>
              <a:defRPr/>
            </a:pPr>
            <a:r>
              <a:rPr lang="en-CA" altLang="en-US" sz="2800" i="0" dirty="0">
                <a:solidFill>
                  <a:schemeClr val="tx2"/>
                </a:solidFill>
                <a:cs typeface="+mn-cs"/>
              </a:rPr>
              <a:t>Graph:</a:t>
            </a:r>
            <a:r>
              <a:rPr lang="en-CA" altLang="en-US" sz="2800" i="0" dirty="0">
                <a:cs typeface="+mn-cs"/>
              </a:rPr>
              <a:t> Edges between </a:t>
            </a:r>
            <a:br>
              <a:rPr lang="en-CA" altLang="en-US" sz="2800" i="0" dirty="0">
                <a:cs typeface="+mn-cs"/>
              </a:rPr>
            </a:br>
            <a:r>
              <a:rPr lang="en-CA" altLang="en-US" sz="2800" i="0" dirty="0">
                <a:cs typeface="+mn-cs"/>
              </a:rPr>
              <a:t>    the elements/nodes</a:t>
            </a:r>
          </a:p>
        </p:txBody>
      </p:sp>
      <p:pic>
        <p:nvPicPr>
          <p:cNvPr id="24" name="Picture 9" descr="http://www.12ahead.com/sites/default/files/styles/article_top_image/public/network.computer.300.fotolia.jpg?itok=t8ZFJQD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5029201"/>
            <a:ext cx="2643188" cy="14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952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additive="base">
                                        <p:cTn id="2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5">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additive="base">
                                        <p:cTn id="3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 calcmode="lin" valueType="num">
                                      <p:cBhvr additive="base">
                                        <p:cTn id="47"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7">
                                            <p:txEl>
                                              <p:pRg st="1" end="1"/>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additive="base">
                                        <p:cTn id="5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1">
                                            <p:txEl>
                                              <p:pRg st="0" end="0"/>
                                            </p:txEl>
                                          </p:spTgt>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0-#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0-#ppt_w/2"/>
                                          </p:val>
                                        </p:tav>
                                        <p:tav tm="100000">
                                          <p:val>
                                            <p:strVal val="#ppt_x"/>
                                          </p:val>
                                        </p:tav>
                                      </p:tavLst>
                                    </p:anim>
                                    <p:anim calcmode="lin" valueType="num">
                                      <p:cBhvr additive="base">
                                        <p:cTn id="68" dur="500" fill="hold"/>
                                        <p:tgtEl>
                                          <p:spTgt spid="23"/>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0-#ppt_w/2"/>
                                          </p:val>
                                        </p:tav>
                                        <p:tav tm="100000">
                                          <p:val>
                                            <p:strVal val="#ppt_x"/>
                                          </p:val>
                                        </p:tav>
                                      </p:tavLst>
                                    </p:anim>
                                    <p:anim calcmode="lin" valueType="num">
                                      <p:cBhvr additive="base">
                                        <p:cTn id="7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03313" y="2438400"/>
            <a:ext cx="5754687" cy="3429000"/>
            <a:chOff x="1865313" y="2895600"/>
            <a:chExt cx="5754687" cy="3429000"/>
          </a:xfrm>
        </p:grpSpPr>
        <p:pic>
          <p:nvPicPr>
            <p:cNvPr id="450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313" y="2895600"/>
              <a:ext cx="575468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18"/>
            <p:cNvGrpSpPr>
              <a:grpSpLocks/>
            </p:cNvGrpSpPr>
            <p:nvPr/>
          </p:nvGrpSpPr>
          <p:grpSpPr bwMode="auto">
            <a:xfrm>
              <a:off x="3421062" y="3048000"/>
              <a:ext cx="914400" cy="434975"/>
              <a:chOff x="4800600" y="762000"/>
              <a:chExt cx="914738" cy="435271"/>
            </a:xfrm>
          </p:grpSpPr>
          <p:sp>
            <p:nvSpPr>
              <p:cNvPr id="45072" name="Rectangle 85"/>
              <p:cNvSpPr>
                <a:spLocks noChangeArrowheads="1"/>
              </p:cNvSpPr>
              <p:nvPr/>
            </p:nvSpPr>
            <p:spPr bwMode="auto">
              <a:xfrm>
                <a:off x="5135581" y="762000"/>
                <a:ext cx="201243" cy="201319"/>
              </a:xfrm>
              <a:prstGeom prst="rect">
                <a:avLst/>
              </a:prstGeom>
              <a:solidFill>
                <a:schemeClr val="accent1"/>
              </a:solidFill>
              <a:ln w="19050">
                <a:solidFill>
                  <a:schemeClr val="bg2"/>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000"/>
              </a:p>
            </p:txBody>
          </p:sp>
          <p:sp>
            <p:nvSpPr>
              <p:cNvPr id="45073" name="Rectangle 58"/>
              <p:cNvSpPr>
                <a:spLocks noChangeArrowheads="1"/>
              </p:cNvSpPr>
              <p:nvPr/>
            </p:nvSpPr>
            <p:spPr bwMode="auto">
              <a:xfrm>
                <a:off x="4800600" y="920065"/>
                <a:ext cx="914738" cy="27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CA" altLang="en-US" sz="1800" dirty="0">
                    <a:solidFill>
                      <a:schemeClr val="accent1"/>
                    </a:solidFill>
                  </a:rPr>
                  <a:t>tree</a:t>
                </a:r>
                <a:endParaRPr lang="en-US" altLang="en-US" sz="1800" dirty="0">
                  <a:solidFill>
                    <a:schemeClr val="accent1"/>
                  </a:solidFill>
                </a:endParaRPr>
              </a:p>
            </p:txBody>
          </p:sp>
          <p:cxnSp>
            <p:nvCxnSpPr>
              <p:cNvPr id="45074" name="Straight Arrow Connector 21"/>
              <p:cNvCxnSpPr>
                <a:cxnSpLocks noChangeShapeType="1"/>
              </p:cNvCxnSpPr>
              <p:nvPr/>
            </p:nvCxnSpPr>
            <p:spPr bwMode="auto">
              <a:xfrm>
                <a:off x="5236203" y="876820"/>
                <a:ext cx="326397" cy="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grpSp>
      </p:grpSp>
      <p:pic>
        <p:nvPicPr>
          <p:cNvPr id="2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3716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20" name="Title 1"/>
          <p:cNvSpPr txBox="1">
            <a:spLocks/>
          </p:cNvSpPr>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r>
              <a:rPr lang="en-US" altLang="en-US">
                <a:latin typeface="Times New Roman" pitchFamily="18" charset="0"/>
              </a:rPr>
              <a:t>Abstract Data Types</a:t>
            </a:r>
          </a:p>
        </p:txBody>
      </p:sp>
      <p:sp>
        <p:nvSpPr>
          <p:cNvPr id="22" name="Rectangle 21"/>
          <p:cNvSpPr/>
          <p:nvPr/>
        </p:nvSpPr>
        <p:spPr>
          <a:xfrm>
            <a:off x="457200" y="772180"/>
            <a:ext cx="8686800" cy="523220"/>
          </a:xfrm>
          <a:prstGeom prst="rect">
            <a:avLst/>
          </a:prstGeom>
        </p:spPr>
        <p:txBody>
          <a:bodyPr>
            <a:spAutoFit/>
          </a:bodyPr>
          <a:lstStyle/>
          <a:p>
            <a:pPr>
              <a:spcBef>
                <a:spcPts val="0"/>
              </a:spcBef>
              <a:defRPr/>
            </a:pPr>
            <a:r>
              <a:rPr lang="en-CA" altLang="en-US" dirty="0">
                <a:solidFill>
                  <a:schemeClr val="tx2"/>
                </a:solidFill>
                <a:cs typeface="+mn-cs"/>
              </a:rPr>
              <a:t>Pointers</a:t>
            </a:r>
            <a:r>
              <a:rPr lang="en-CA" altLang="en-US" sz="2800" i="0" dirty="0">
                <a:solidFill>
                  <a:schemeClr val="tx2"/>
                </a:solidFill>
                <a:cs typeface="+mn-cs"/>
              </a:rPr>
              <a:t>:</a:t>
            </a:r>
            <a:r>
              <a:rPr lang="en-CA" altLang="en-US" sz="2800" i="0" dirty="0">
                <a:cs typeface="+mn-cs"/>
              </a:rPr>
              <a:t> Store the address of more data.</a:t>
            </a:r>
          </a:p>
        </p:txBody>
      </p:sp>
    </p:spTree>
    <p:extLst>
      <p:ext uri="{BB962C8B-B14F-4D97-AF65-F5344CB8AC3E}">
        <p14:creationId xmlns:p14="http://schemas.microsoft.com/office/powerpoint/2010/main" val="25538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94</a:t>
            </a:fld>
            <a:endParaRPr lang="en-US" dirty="0"/>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a:solidFill>
                  <a:srgbClr val="FFFF00"/>
                </a:solidFill>
                <a:latin typeface="Times New Roman" pitchFamily="18" charset="0"/>
              </a:rPr>
              <a:t>Abstract Data Types</a:t>
            </a:r>
          </a:p>
        </p:txBody>
      </p:sp>
      <p:pic>
        <p:nvPicPr>
          <p:cNvPr id="15" name="Picture 2" descr="http://www.prstech.com/images/front_dat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9125"/>
            <a:ext cx="25463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img.deusm.com/ebnonline/2014/07/274022/data-scree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300287"/>
            <a:ext cx="29352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library.gatech.edu/research-data/sites/library.gatech.edu.research-data/files/images/database_digitalpreservati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9675" y="381000"/>
            <a:ext cx="14319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3forward.com/wp-content/uploads/2013/01/Big-Data.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1325" y="2514600"/>
            <a:ext cx="2276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2755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a:solidFill>
                  <a:srgbClr val="CC99FF"/>
                </a:solidFill>
              </a:rPr>
              <a:t>Roumani-CSE</a:t>
            </a:r>
            <a:endParaRPr lang="en-US" altLang="en-US" sz="80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95</a:t>
            </a:fld>
            <a:endParaRPr lang="en-US" dirty="0"/>
          </a:p>
        </p:txBody>
      </p:sp>
      <p:sp>
        <p:nvSpPr>
          <p:cNvPr id="15"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Thinking Abstractly About Algorithms</a:t>
            </a:r>
          </a:p>
        </p:txBody>
      </p:sp>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889250"/>
            <a:ext cx="494982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323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 calcmode="lin" valueType="num">
                                      <p:cBhvr additive="base">
                                        <p:cTn id="7" dur="1000" fill="hold"/>
                                        <p:tgtEl>
                                          <p:spTgt spid="30728"/>
                                        </p:tgtEl>
                                        <p:attrNameLst>
                                          <p:attrName>ppt_x</p:attrName>
                                        </p:attrNameLst>
                                      </p:cBhvr>
                                      <p:tavLst>
                                        <p:tav tm="0">
                                          <p:val>
                                            <p:strVal val="#ppt_x"/>
                                          </p:val>
                                        </p:tav>
                                        <p:tav tm="100000">
                                          <p:val>
                                            <p:strVal val="#ppt_x"/>
                                          </p:val>
                                        </p:tav>
                                      </p:tavLst>
                                    </p:anim>
                                    <p:anim calcmode="lin" valueType="num">
                                      <p:cBhvr additive="base">
                                        <p:cTn id="8" dur="1000" fill="hold"/>
                                        <p:tgtEl>
                                          <p:spTgt spid="307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5" name="Text Box 5"/>
          <p:cNvSpPr txBox="1">
            <a:spLocks noChangeArrowheads="1"/>
          </p:cNvSpPr>
          <p:nvPr/>
        </p:nvSpPr>
        <p:spPr bwMode="auto">
          <a:xfrm>
            <a:off x="271463" y="944563"/>
            <a:ext cx="30114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In the beginning:</a:t>
            </a:r>
          </a:p>
        </p:txBody>
      </p:sp>
      <p:grpSp>
        <p:nvGrpSpPr>
          <p:cNvPr id="2" name="Group 32"/>
          <p:cNvGrpSpPr>
            <a:grpSpLocks/>
          </p:cNvGrpSpPr>
          <p:nvPr/>
        </p:nvGrpSpPr>
        <p:grpSpPr bwMode="auto">
          <a:xfrm>
            <a:off x="3313113" y="2620963"/>
            <a:ext cx="5237162" cy="1722437"/>
            <a:chOff x="2087" y="1651"/>
            <a:chExt cx="3299" cy="1085"/>
          </a:xfrm>
        </p:grpSpPr>
        <p:grpSp>
          <p:nvGrpSpPr>
            <p:cNvPr id="4107" name="Group 11"/>
            <p:cNvGrpSpPr>
              <a:grpSpLocks/>
            </p:cNvGrpSpPr>
            <p:nvPr/>
          </p:nvGrpSpPr>
          <p:grpSpPr bwMode="auto">
            <a:xfrm>
              <a:off x="3032" y="2386"/>
              <a:ext cx="2274" cy="350"/>
              <a:chOff x="2910" y="816"/>
              <a:chExt cx="2274" cy="350"/>
            </a:xfrm>
          </p:grpSpPr>
          <p:sp>
            <p:nvSpPr>
              <p:cNvPr id="4124"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4125"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108" name="Group 14"/>
            <p:cNvGrpSpPr>
              <a:grpSpLocks/>
            </p:cNvGrpSpPr>
            <p:nvPr/>
          </p:nvGrpSpPr>
          <p:grpSpPr bwMode="auto">
            <a:xfrm>
              <a:off x="2328" y="2064"/>
              <a:ext cx="744" cy="672"/>
              <a:chOff x="1224" y="2539"/>
              <a:chExt cx="2280" cy="1785"/>
            </a:xfrm>
          </p:grpSpPr>
          <p:sp>
            <p:nvSpPr>
              <p:cNvPr id="1049615"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2"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112" name="Group 16"/>
              <p:cNvGrpSpPr>
                <a:grpSpLocks/>
              </p:cNvGrpSpPr>
              <p:nvPr/>
            </p:nvGrpSpPr>
            <p:grpSpPr bwMode="auto">
              <a:xfrm>
                <a:off x="1584" y="2688"/>
                <a:ext cx="1216" cy="1440"/>
                <a:chOff x="2641" y="1488"/>
                <a:chExt cx="2655" cy="2488"/>
              </a:xfrm>
            </p:grpSpPr>
            <p:grpSp>
              <p:nvGrpSpPr>
                <p:cNvPr id="4113" name="Group 17"/>
                <p:cNvGrpSpPr>
                  <a:grpSpLocks/>
                </p:cNvGrpSpPr>
                <p:nvPr/>
              </p:nvGrpSpPr>
              <p:grpSpPr bwMode="auto">
                <a:xfrm>
                  <a:off x="2641" y="1488"/>
                  <a:ext cx="2496" cy="2436"/>
                  <a:chOff x="2641" y="1488"/>
                  <a:chExt cx="2496" cy="2436"/>
                </a:xfrm>
              </p:grpSpPr>
              <p:sp>
                <p:nvSpPr>
                  <p:cNvPr id="1049618"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19"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0"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1"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2"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3"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114" name="Group 24"/>
                <p:cNvGrpSpPr>
                  <a:grpSpLocks/>
                </p:cNvGrpSpPr>
                <p:nvPr/>
              </p:nvGrpSpPr>
              <p:grpSpPr bwMode="auto">
                <a:xfrm>
                  <a:off x="4864" y="3099"/>
                  <a:ext cx="432" cy="877"/>
                  <a:chOff x="4864" y="3099"/>
                  <a:chExt cx="432" cy="877"/>
                </a:xfrm>
              </p:grpSpPr>
              <p:sp>
                <p:nvSpPr>
                  <p:cNvPr id="1049625"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6"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7"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109"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sp>
          <p:nvSpPr>
            <p:cNvPr id="4110" name="Text Box 29"/>
            <p:cNvSpPr txBox="1">
              <a:spLocks noChangeArrowheads="1"/>
            </p:cNvSpPr>
            <p:nvPr/>
          </p:nvSpPr>
          <p:spPr bwMode="auto">
            <a:xfrm>
              <a:off x="2087" y="1651"/>
              <a:ext cx="16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And so it was.</a:t>
              </a:r>
            </a:p>
          </p:txBody>
        </p:sp>
      </p:grpSp>
      <p:grpSp>
        <p:nvGrpSpPr>
          <p:cNvPr id="8" name="Group 35"/>
          <p:cNvGrpSpPr>
            <a:grpSpLocks/>
          </p:cNvGrpSpPr>
          <p:nvPr/>
        </p:nvGrpSpPr>
        <p:grpSpPr bwMode="auto">
          <a:xfrm>
            <a:off x="714375" y="990600"/>
            <a:ext cx="8358188" cy="4587875"/>
            <a:chOff x="450" y="624"/>
            <a:chExt cx="5265" cy="2890"/>
          </a:xfrm>
        </p:grpSpPr>
        <p:pic>
          <p:nvPicPr>
            <p:cNvPr id="4104" name="Picture 7" descr="Euclid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 y="1056"/>
              <a:ext cx="1518"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0"/>
            <p:cNvSpPr txBox="1">
              <a:spLocks noChangeArrowheads="1"/>
            </p:cNvSpPr>
            <p:nvPr/>
          </p:nvSpPr>
          <p:spPr bwMode="auto">
            <a:xfrm>
              <a:off x="2016" y="624"/>
              <a:ext cx="36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Euclid said, </a:t>
              </a:r>
            </a:p>
            <a:p>
              <a:pPr>
                <a:spcBef>
                  <a:spcPct val="0"/>
                </a:spcBef>
              </a:pPr>
              <a:r>
                <a:rPr lang="en-US" altLang="en-US">
                  <a:latin typeface="Monotype Corsiva" pitchFamily="66" charset="0"/>
                </a:rPr>
                <a:t>“ Let there be an algorithm for GCD”</a:t>
              </a:r>
            </a:p>
          </p:txBody>
        </p:sp>
        <p:sp>
          <p:nvSpPr>
            <p:cNvPr id="4106" name="Text Box 34"/>
            <p:cNvSpPr txBox="1">
              <a:spLocks noChangeArrowheads="1"/>
            </p:cNvSpPr>
            <p:nvPr/>
          </p:nvSpPr>
          <p:spPr bwMode="auto">
            <a:xfrm>
              <a:off x="768" y="3264"/>
              <a:ext cx="14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Euclid (300 BC)</a:t>
              </a:r>
            </a:p>
          </p:txBody>
        </p:sp>
      </p:grpSp>
      <p:sp>
        <p:nvSpPr>
          <p:cNvPr id="31"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Thinking Abstractly About Algorithms</a:t>
            </a:r>
          </a:p>
        </p:txBody>
      </p:sp>
    </p:spTree>
    <p:extLst>
      <p:ext uri="{BB962C8B-B14F-4D97-AF65-F5344CB8AC3E}">
        <p14:creationId xmlns:p14="http://schemas.microsoft.com/office/powerpoint/2010/main" val="544953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9605"/>
                                        </p:tgtEl>
                                        <p:attrNameLst>
                                          <p:attrName>style.visibility</p:attrName>
                                        </p:attrNameLst>
                                      </p:cBhvr>
                                      <p:to>
                                        <p:strVal val="visible"/>
                                      </p:to>
                                    </p:set>
                                    <p:anim calcmode="lin" valueType="num">
                                      <p:cBhvr additive="base">
                                        <p:cTn id="7" dur="500" fill="hold"/>
                                        <p:tgtEl>
                                          <p:spTgt spid="1049605"/>
                                        </p:tgtEl>
                                        <p:attrNameLst>
                                          <p:attrName>ppt_x</p:attrName>
                                        </p:attrNameLst>
                                      </p:cBhvr>
                                      <p:tavLst>
                                        <p:tav tm="0">
                                          <p:val>
                                            <p:strVal val="#ppt_x"/>
                                          </p:val>
                                        </p:tav>
                                        <p:tav tm="100000">
                                          <p:val>
                                            <p:strVal val="#ppt_x"/>
                                          </p:val>
                                        </p:tav>
                                      </p:tavLst>
                                    </p:anim>
                                    <p:anim calcmode="lin" valueType="num">
                                      <p:cBhvr additive="base">
                                        <p:cTn id="8" dur="500" fill="hold"/>
                                        <p:tgtEl>
                                          <p:spTgt spid="10496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77"/>
          <p:cNvSpPr txBox="1">
            <a:spLocks noChangeArrowheads="1"/>
          </p:cNvSpPr>
          <p:nvPr/>
        </p:nvSpPr>
        <p:spPr bwMode="auto">
          <a:xfrm>
            <a:off x="0" y="60325"/>
            <a:ext cx="2901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000" i="0" dirty="0"/>
              <a:t>&lt;</a:t>
            </a:r>
            <a:r>
              <a:rPr lang="en-CA" altLang="en-US" sz="2000" i="0" dirty="0" err="1"/>
              <a:t>preCond</a:t>
            </a:r>
            <a:r>
              <a:rPr lang="en-CA" altLang="en-US" sz="2000" i="0" dirty="0"/>
              <a:t>&gt;          </a:t>
            </a:r>
          </a:p>
          <a:p>
            <a:pPr eaLnBrk="1" hangingPunct="1">
              <a:spcBef>
                <a:spcPct val="0"/>
              </a:spcBef>
              <a:buFontTx/>
              <a:buNone/>
            </a:pPr>
            <a:r>
              <a:rPr lang="en-CA" altLang="en-US" sz="2000" i="0" dirty="0" err="1"/>
              <a:t>codeA</a:t>
            </a:r>
            <a:r>
              <a:rPr lang="en-CA" altLang="en-US" sz="2000" i="0" dirty="0"/>
              <a:t>  </a:t>
            </a:r>
            <a:endParaRPr lang="en-US" altLang="en-US" sz="2000" i="0" dirty="0"/>
          </a:p>
          <a:p>
            <a:pPr eaLnBrk="1" hangingPunct="1">
              <a:spcBef>
                <a:spcPct val="0"/>
              </a:spcBef>
              <a:buFontTx/>
              <a:buNone/>
            </a:pPr>
            <a:r>
              <a:rPr lang="en-CA" altLang="en-US" sz="2000" i="0" dirty="0"/>
              <a:t>loop  </a:t>
            </a:r>
          </a:p>
          <a:p>
            <a:pPr eaLnBrk="1" hangingPunct="1">
              <a:spcBef>
                <a:spcPct val="0"/>
              </a:spcBef>
              <a:buFontTx/>
              <a:buNone/>
            </a:pPr>
            <a:r>
              <a:rPr lang="en-CA" altLang="en-US" sz="2000" i="0" dirty="0"/>
              <a:t>      </a:t>
            </a:r>
            <a:r>
              <a:rPr lang="en-CA" altLang="en-US" sz="2000" i="0" dirty="0">
                <a:solidFill>
                  <a:srgbClr val="33CC33"/>
                </a:solidFill>
              </a:rPr>
              <a:t>&lt;loop-invariant&gt;</a:t>
            </a:r>
          </a:p>
          <a:p>
            <a:pPr eaLnBrk="1" hangingPunct="1">
              <a:spcBef>
                <a:spcPct val="0"/>
              </a:spcBef>
              <a:buFontTx/>
              <a:buNone/>
            </a:pPr>
            <a:r>
              <a:rPr lang="en-CA" altLang="en-US" sz="2000" i="0" dirty="0"/>
              <a:t>      exit when &lt;exit </a:t>
            </a:r>
            <a:r>
              <a:rPr lang="en-CA" altLang="en-US" sz="2000" i="0" dirty="0" err="1"/>
              <a:t>Cond</a:t>
            </a:r>
            <a:r>
              <a:rPr lang="en-CA" altLang="en-US" sz="2000" i="0" dirty="0"/>
              <a:t>&gt;</a:t>
            </a:r>
          </a:p>
          <a:p>
            <a:pPr eaLnBrk="1" hangingPunct="1">
              <a:spcBef>
                <a:spcPct val="0"/>
              </a:spcBef>
              <a:buFontTx/>
              <a:buNone/>
            </a:pPr>
            <a:r>
              <a:rPr lang="en-CA" altLang="en-US" sz="2000" i="0" dirty="0"/>
              <a:t>      </a:t>
            </a:r>
            <a:r>
              <a:rPr lang="en-CA" altLang="en-US" sz="2000" i="0" dirty="0" err="1"/>
              <a:t>codeB</a:t>
            </a:r>
            <a:endParaRPr lang="en-CA" altLang="en-US" sz="2000" i="0" dirty="0"/>
          </a:p>
          <a:p>
            <a:pPr eaLnBrk="1" hangingPunct="1">
              <a:spcBef>
                <a:spcPct val="0"/>
              </a:spcBef>
              <a:buFontTx/>
              <a:buNone/>
            </a:pPr>
            <a:r>
              <a:rPr lang="en-CA" altLang="en-US" sz="2000" i="0" dirty="0" err="1"/>
              <a:t>codeC</a:t>
            </a:r>
            <a:endParaRPr lang="en-CA" altLang="en-US" sz="2000" i="0" dirty="0"/>
          </a:p>
          <a:p>
            <a:pPr eaLnBrk="1" hangingPunct="1">
              <a:spcBef>
                <a:spcPct val="0"/>
              </a:spcBef>
              <a:buFontTx/>
              <a:buNone/>
            </a:pPr>
            <a:r>
              <a:rPr lang="en-CA" altLang="en-US" sz="2000" i="0" dirty="0"/>
              <a:t>&lt;</a:t>
            </a:r>
            <a:r>
              <a:rPr lang="en-CA" altLang="en-US" sz="2000" i="0" dirty="0" err="1"/>
              <a:t>postCond</a:t>
            </a:r>
            <a:r>
              <a:rPr lang="en-CA" altLang="en-US" sz="2000" i="0" dirty="0"/>
              <a:t>&gt;</a:t>
            </a:r>
          </a:p>
          <a:p>
            <a:pPr eaLnBrk="1" hangingPunct="1">
              <a:spcBef>
                <a:spcPct val="0"/>
              </a:spcBef>
              <a:buFontTx/>
              <a:buNone/>
            </a:pPr>
            <a:endParaRPr lang="en-CA" altLang="en-US" sz="2000" i="0" dirty="0"/>
          </a:p>
        </p:txBody>
      </p:sp>
      <p:grpSp>
        <p:nvGrpSpPr>
          <p:cNvPr id="108" name="Group 107"/>
          <p:cNvGrpSpPr/>
          <p:nvPr/>
        </p:nvGrpSpPr>
        <p:grpSpPr>
          <a:xfrm>
            <a:off x="341821" y="2362200"/>
            <a:ext cx="8506640" cy="1612901"/>
            <a:chOff x="609600" y="1371600"/>
            <a:chExt cx="7971082" cy="1612901"/>
          </a:xfrm>
        </p:grpSpPr>
        <p:grpSp>
          <p:nvGrpSpPr>
            <p:cNvPr id="109" name="Group 1"/>
            <p:cNvGrpSpPr/>
            <p:nvPr/>
          </p:nvGrpSpPr>
          <p:grpSpPr>
            <a:xfrm>
              <a:off x="5181600" y="1371600"/>
              <a:ext cx="3399082" cy="1612901"/>
              <a:chOff x="2133600" y="2209800"/>
              <a:chExt cx="4945063" cy="2514600"/>
            </a:xfrm>
          </p:grpSpPr>
          <p:grpSp>
            <p:nvGrpSpPr>
              <p:cNvPr id="111" name="Group 197"/>
              <p:cNvGrpSpPr>
                <a:grpSpLocks/>
              </p:cNvGrpSpPr>
              <p:nvPr/>
            </p:nvGrpSpPr>
            <p:grpSpPr bwMode="auto">
              <a:xfrm>
                <a:off x="3886200" y="3276600"/>
                <a:ext cx="1181100" cy="1447800"/>
                <a:chOff x="2448" y="2064"/>
                <a:chExt cx="744" cy="912"/>
              </a:xfrm>
            </p:grpSpPr>
            <p:sp>
              <p:nvSpPr>
                <p:cNvPr id="235" name="Freeform 191"/>
                <p:cNvSpPr>
                  <a:spLocks/>
                </p:cNvSpPr>
                <p:nvPr/>
              </p:nvSpPr>
              <p:spPr bwMode="auto">
                <a:xfrm>
                  <a:off x="2810" y="2195"/>
                  <a:ext cx="200" cy="202"/>
                </a:xfrm>
                <a:custGeom>
                  <a:avLst/>
                  <a:gdLst>
                    <a:gd name="T0" fmla="*/ 0 w 600"/>
                    <a:gd name="T1" fmla="*/ 0 h 608"/>
                    <a:gd name="T2" fmla="*/ 0 w 600"/>
                    <a:gd name="T3" fmla="*/ 0 h 608"/>
                    <a:gd name="T4" fmla="*/ 0 w 600"/>
                    <a:gd name="T5" fmla="*/ 0 h 608"/>
                    <a:gd name="T6" fmla="*/ 0 w 600"/>
                    <a:gd name="T7" fmla="*/ 0 h 608"/>
                    <a:gd name="T8" fmla="*/ 0 w 600"/>
                    <a:gd name="T9" fmla="*/ 0 h 608"/>
                    <a:gd name="T10" fmla="*/ 0 w 600"/>
                    <a:gd name="T11" fmla="*/ 0 h 608"/>
                    <a:gd name="T12" fmla="*/ 0 w 600"/>
                    <a:gd name="T13" fmla="*/ 0 h 608"/>
                    <a:gd name="T14" fmla="*/ 0 w 600"/>
                    <a:gd name="T15" fmla="*/ 0 h 608"/>
                    <a:gd name="T16" fmla="*/ 0 w 600"/>
                    <a:gd name="T17" fmla="*/ 0 h 608"/>
                    <a:gd name="T18" fmla="*/ 0 w 600"/>
                    <a:gd name="T19" fmla="*/ 0 h 608"/>
                    <a:gd name="T20" fmla="*/ 0 w 600"/>
                    <a:gd name="T21" fmla="*/ 0 h 608"/>
                    <a:gd name="T22" fmla="*/ 0 w 600"/>
                    <a:gd name="T23" fmla="*/ 0 h 608"/>
                    <a:gd name="T24" fmla="*/ 0 w 600"/>
                    <a:gd name="T25" fmla="*/ 0 h 608"/>
                    <a:gd name="T26" fmla="*/ 0 w 600"/>
                    <a:gd name="T27" fmla="*/ 0 h 608"/>
                    <a:gd name="T28" fmla="*/ 0 w 600"/>
                    <a:gd name="T29" fmla="*/ 0 h 608"/>
                    <a:gd name="T30" fmla="*/ 0 w 600"/>
                    <a:gd name="T31" fmla="*/ 0 h 608"/>
                    <a:gd name="T32" fmla="*/ 0 w 600"/>
                    <a:gd name="T33" fmla="*/ 0 h 608"/>
                    <a:gd name="T34" fmla="*/ 0 w 600"/>
                    <a:gd name="T35" fmla="*/ 0 h 608"/>
                    <a:gd name="T36" fmla="*/ 0 w 600"/>
                    <a:gd name="T37" fmla="*/ 0 h 608"/>
                    <a:gd name="T38" fmla="*/ 0 w 600"/>
                    <a:gd name="T39" fmla="*/ 0 h 608"/>
                    <a:gd name="T40" fmla="*/ 0 w 600"/>
                    <a:gd name="T41" fmla="*/ 0 h 608"/>
                    <a:gd name="T42" fmla="*/ 0 w 600"/>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192"/>
                <p:cNvSpPr>
                  <a:spLocks/>
                </p:cNvSpPr>
                <p:nvPr/>
              </p:nvSpPr>
              <p:spPr bwMode="auto">
                <a:xfrm>
                  <a:off x="2712" y="2413"/>
                  <a:ext cx="206" cy="361"/>
                </a:xfrm>
                <a:custGeom>
                  <a:avLst/>
                  <a:gdLst>
                    <a:gd name="T0" fmla="*/ 0 w 619"/>
                    <a:gd name="T1" fmla="*/ 0 h 1085"/>
                    <a:gd name="T2" fmla="*/ 0 w 619"/>
                    <a:gd name="T3" fmla="*/ 0 h 1085"/>
                    <a:gd name="T4" fmla="*/ 0 w 619"/>
                    <a:gd name="T5" fmla="*/ 0 h 1085"/>
                    <a:gd name="T6" fmla="*/ 0 w 619"/>
                    <a:gd name="T7" fmla="*/ 0 h 1085"/>
                    <a:gd name="T8" fmla="*/ 0 w 619"/>
                    <a:gd name="T9" fmla="*/ 0 h 1085"/>
                    <a:gd name="T10" fmla="*/ 0 w 619"/>
                    <a:gd name="T11" fmla="*/ 0 h 1085"/>
                    <a:gd name="T12" fmla="*/ 0 w 619"/>
                    <a:gd name="T13" fmla="*/ 0 h 1085"/>
                    <a:gd name="T14" fmla="*/ 0 w 619"/>
                    <a:gd name="T15" fmla="*/ 0 h 1085"/>
                    <a:gd name="T16" fmla="*/ 0 w 619"/>
                    <a:gd name="T17" fmla="*/ 0 h 1085"/>
                    <a:gd name="T18" fmla="*/ 0 w 619"/>
                    <a:gd name="T19" fmla="*/ 0 h 1085"/>
                    <a:gd name="T20" fmla="*/ 0 w 619"/>
                    <a:gd name="T21" fmla="*/ 0 h 1085"/>
                    <a:gd name="T22" fmla="*/ 0 w 619"/>
                    <a:gd name="T23" fmla="*/ 0 h 1085"/>
                    <a:gd name="T24" fmla="*/ 0 w 619"/>
                    <a:gd name="T25" fmla="*/ 0 h 1085"/>
                    <a:gd name="T26" fmla="*/ 0 w 619"/>
                    <a:gd name="T27" fmla="*/ 0 h 1085"/>
                    <a:gd name="T28" fmla="*/ 0 w 619"/>
                    <a:gd name="T29" fmla="*/ 0 h 1085"/>
                    <a:gd name="T30" fmla="*/ 0 w 619"/>
                    <a:gd name="T31" fmla="*/ 0 h 1085"/>
                    <a:gd name="T32" fmla="*/ 0 w 619"/>
                    <a:gd name="T33" fmla="*/ 0 h 1085"/>
                    <a:gd name="T34" fmla="*/ 0 w 619"/>
                    <a:gd name="T35" fmla="*/ 0 h 1085"/>
                    <a:gd name="T36" fmla="*/ 0 w 619"/>
                    <a:gd name="T37" fmla="*/ 0 h 1085"/>
                    <a:gd name="T38" fmla="*/ 0 w 619"/>
                    <a:gd name="T39" fmla="*/ 0 h 1085"/>
                    <a:gd name="T40" fmla="*/ 0 w 619"/>
                    <a:gd name="T41" fmla="*/ 0 h 1085"/>
                    <a:gd name="T42" fmla="*/ 0 w 619"/>
                    <a:gd name="T43" fmla="*/ 0 h 1085"/>
                    <a:gd name="T44" fmla="*/ 0 w 619"/>
                    <a:gd name="T45" fmla="*/ 0 h 1085"/>
                    <a:gd name="T46" fmla="*/ 0 w 619"/>
                    <a:gd name="T47" fmla="*/ 0 h 1085"/>
                    <a:gd name="T48" fmla="*/ 0 w 619"/>
                    <a:gd name="T49" fmla="*/ 0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193"/>
                <p:cNvSpPr>
                  <a:spLocks/>
                </p:cNvSpPr>
                <p:nvPr/>
              </p:nvSpPr>
              <p:spPr bwMode="auto">
                <a:xfrm>
                  <a:off x="2726" y="2706"/>
                  <a:ext cx="261" cy="270"/>
                </a:xfrm>
                <a:custGeom>
                  <a:avLst/>
                  <a:gdLst>
                    <a:gd name="T0" fmla="*/ 0 w 782"/>
                    <a:gd name="T1" fmla="*/ 0 h 808"/>
                    <a:gd name="T2" fmla="*/ 0 w 782"/>
                    <a:gd name="T3" fmla="*/ 0 h 808"/>
                    <a:gd name="T4" fmla="*/ 0 w 782"/>
                    <a:gd name="T5" fmla="*/ 0 h 808"/>
                    <a:gd name="T6" fmla="*/ 0 w 782"/>
                    <a:gd name="T7" fmla="*/ 0 h 808"/>
                    <a:gd name="T8" fmla="*/ 0 w 782"/>
                    <a:gd name="T9" fmla="*/ 0 h 808"/>
                    <a:gd name="T10" fmla="*/ 0 w 782"/>
                    <a:gd name="T11" fmla="*/ 0 h 808"/>
                    <a:gd name="T12" fmla="*/ 0 w 782"/>
                    <a:gd name="T13" fmla="*/ 0 h 808"/>
                    <a:gd name="T14" fmla="*/ 0 w 782"/>
                    <a:gd name="T15" fmla="*/ 0 h 808"/>
                    <a:gd name="T16" fmla="*/ 0 w 782"/>
                    <a:gd name="T17" fmla="*/ 0 h 808"/>
                    <a:gd name="T18" fmla="*/ 0 w 782"/>
                    <a:gd name="T19" fmla="*/ 0 h 808"/>
                    <a:gd name="T20" fmla="*/ 0 w 782"/>
                    <a:gd name="T21" fmla="*/ 0 h 808"/>
                    <a:gd name="T22" fmla="*/ 0 w 782"/>
                    <a:gd name="T23" fmla="*/ 0 h 808"/>
                    <a:gd name="T24" fmla="*/ 0 w 782"/>
                    <a:gd name="T25" fmla="*/ 0 h 808"/>
                    <a:gd name="T26" fmla="*/ 0 w 782"/>
                    <a:gd name="T27" fmla="*/ 0 h 808"/>
                    <a:gd name="T28" fmla="*/ 0 w 782"/>
                    <a:gd name="T29" fmla="*/ 0 h 808"/>
                    <a:gd name="T30" fmla="*/ 0 w 782"/>
                    <a:gd name="T31" fmla="*/ 0 h 808"/>
                    <a:gd name="T32" fmla="*/ 0 w 782"/>
                    <a:gd name="T33" fmla="*/ 0 h 808"/>
                    <a:gd name="T34" fmla="*/ 0 w 782"/>
                    <a:gd name="T35" fmla="*/ 0 h 808"/>
                    <a:gd name="T36" fmla="*/ 0 w 782"/>
                    <a:gd name="T37" fmla="*/ 0 h 808"/>
                    <a:gd name="T38" fmla="*/ 0 w 782"/>
                    <a:gd name="T39" fmla="*/ 0 h 808"/>
                    <a:gd name="T40" fmla="*/ 0 w 782"/>
                    <a:gd name="T41" fmla="*/ 0 h 808"/>
                    <a:gd name="T42" fmla="*/ 0 w 782"/>
                    <a:gd name="T43" fmla="*/ 0 h 808"/>
                    <a:gd name="T44" fmla="*/ 0 w 782"/>
                    <a:gd name="T45" fmla="*/ 0 h 808"/>
                    <a:gd name="T46" fmla="*/ 0 w 782"/>
                    <a:gd name="T47" fmla="*/ 0 h 808"/>
                    <a:gd name="T48" fmla="*/ 0 w 782"/>
                    <a:gd name="T49" fmla="*/ 0 h 808"/>
                    <a:gd name="T50" fmla="*/ 0 w 782"/>
                    <a:gd name="T51" fmla="*/ 0 h 808"/>
                    <a:gd name="T52" fmla="*/ 0 w 782"/>
                    <a:gd name="T53" fmla="*/ 0 h 808"/>
                    <a:gd name="T54" fmla="*/ 0 w 782"/>
                    <a:gd name="T55" fmla="*/ 0 h 808"/>
                    <a:gd name="T56" fmla="*/ 0 w 782"/>
                    <a:gd name="T57" fmla="*/ 0 h 808"/>
                    <a:gd name="T58" fmla="*/ 0 w 782"/>
                    <a:gd name="T59" fmla="*/ 0 h 808"/>
                    <a:gd name="T60" fmla="*/ 0 w 782"/>
                    <a:gd name="T61" fmla="*/ 0 h 808"/>
                    <a:gd name="T62" fmla="*/ 0 w 782"/>
                    <a:gd name="T63" fmla="*/ 0 h 808"/>
                    <a:gd name="T64" fmla="*/ 0 w 782"/>
                    <a:gd name="T65" fmla="*/ 0 h 808"/>
                    <a:gd name="T66" fmla="*/ 0 w 782"/>
                    <a:gd name="T67" fmla="*/ 0 h 808"/>
                    <a:gd name="T68" fmla="*/ 0 w 782"/>
                    <a:gd name="T69" fmla="*/ 0 h 808"/>
                    <a:gd name="T70" fmla="*/ 0 w 782"/>
                    <a:gd name="T71" fmla="*/ 0 h 808"/>
                    <a:gd name="T72" fmla="*/ 0 w 782"/>
                    <a:gd name="T73" fmla="*/ 0 h 808"/>
                    <a:gd name="T74" fmla="*/ 0 w 782"/>
                    <a:gd name="T75" fmla="*/ 0 h 808"/>
                    <a:gd name="T76" fmla="*/ 0 w 782"/>
                    <a:gd name="T77" fmla="*/ 0 h 808"/>
                    <a:gd name="T78" fmla="*/ 0 w 782"/>
                    <a:gd name="T79" fmla="*/ 0 h 808"/>
                    <a:gd name="T80" fmla="*/ 0 w 782"/>
                    <a:gd name="T81" fmla="*/ 0 h 808"/>
                    <a:gd name="T82" fmla="*/ 0 w 782"/>
                    <a:gd name="T83" fmla="*/ 0 h 808"/>
                    <a:gd name="T84" fmla="*/ 0 w 782"/>
                    <a:gd name="T85" fmla="*/ 0 h 808"/>
                    <a:gd name="T86" fmla="*/ 0 w 782"/>
                    <a:gd name="T87" fmla="*/ 0 h 808"/>
                    <a:gd name="T88" fmla="*/ 0 w 782"/>
                    <a:gd name="T89" fmla="*/ 0 h 808"/>
                    <a:gd name="T90" fmla="*/ 0 w 782"/>
                    <a:gd name="T91" fmla="*/ 0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194"/>
                <p:cNvSpPr>
                  <a:spLocks/>
                </p:cNvSpPr>
                <p:nvPr/>
              </p:nvSpPr>
              <p:spPr bwMode="auto">
                <a:xfrm>
                  <a:off x="2448" y="2645"/>
                  <a:ext cx="331" cy="256"/>
                </a:xfrm>
                <a:custGeom>
                  <a:avLst/>
                  <a:gdLst>
                    <a:gd name="T0" fmla="*/ 0 w 992"/>
                    <a:gd name="T1" fmla="*/ 0 h 770"/>
                    <a:gd name="T2" fmla="*/ 0 w 992"/>
                    <a:gd name="T3" fmla="*/ 0 h 770"/>
                    <a:gd name="T4" fmla="*/ 0 w 992"/>
                    <a:gd name="T5" fmla="*/ 0 h 770"/>
                    <a:gd name="T6" fmla="*/ 0 w 992"/>
                    <a:gd name="T7" fmla="*/ 0 h 770"/>
                    <a:gd name="T8" fmla="*/ 0 w 992"/>
                    <a:gd name="T9" fmla="*/ 0 h 770"/>
                    <a:gd name="T10" fmla="*/ 0 w 992"/>
                    <a:gd name="T11" fmla="*/ 0 h 770"/>
                    <a:gd name="T12" fmla="*/ 0 w 992"/>
                    <a:gd name="T13" fmla="*/ 0 h 770"/>
                    <a:gd name="T14" fmla="*/ 0 w 992"/>
                    <a:gd name="T15" fmla="*/ 0 h 770"/>
                    <a:gd name="T16" fmla="*/ 0 w 992"/>
                    <a:gd name="T17" fmla="*/ 0 h 770"/>
                    <a:gd name="T18" fmla="*/ 0 w 992"/>
                    <a:gd name="T19" fmla="*/ 0 h 770"/>
                    <a:gd name="T20" fmla="*/ 0 w 992"/>
                    <a:gd name="T21" fmla="*/ 0 h 770"/>
                    <a:gd name="T22" fmla="*/ 0 w 992"/>
                    <a:gd name="T23" fmla="*/ 0 h 770"/>
                    <a:gd name="T24" fmla="*/ 0 w 992"/>
                    <a:gd name="T25" fmla="*/ 0 h 770"/>
                    <a:gd name="T26" fmla="*/ 0 w 992"/>
                    <a:gd name="T27" fmla="*/ 0 h 770"/>
                    <a:gd name="T28" fmla="*/ 0 w 992"/>
                    <a:gd name="T29" fmla="*/ 0 h 770"/>
                    <a:gd name="T30" fmla="*/ 0 w 992"/>
                    <a:gd name="T31" fmla="*/ 0 h 770"/>
                    <a:gd name="T32" fmla="*/ 0 w 992"/>
                    <a:gd name="T33" fmla="*/ 0 h 770"/>
                    <a:gd name="T34" fmla="*/ 0 w 992"/>
                    <a:gd name="T35" fmla="*/ 0 h 770"/>
                    <a:gd name="T36" fmla="*/ 0 w 992"/>
                    <a:gd name="T37" fmla="*/ 0 h 770"/>
                    <a:gd name="T38" fmla="*/ 0 w 992"/>
                    <a:gd name="T39" fmla="*/ 0 h 770"/>
                    <a:gd name="T40" fmla="*/ 0 w 992"/>
                    <a:gd name="T41" fmla="*/ 0 h 770"/>
                    <a:gd name="T42" fmla="*/ 0 w 992"/>
                    <a:gd name="T43" fmla="*/ 0 h 770"/>
                    <a:gd name="T44" fmla="*/ 0 w 992"/>
                    <a:gd name="T45" fmla="*/ 0 h 770"/>
                    <a:gd name="T46" fmla="*/ 0 w 992"/>
                    <a:gd name="T47" fmla="*/ 0 h 770"/>
                    <a:gd name="T48" fmla="*/ 0 w 992"/>
                    <a:gd name="T49" fmla="*/ 0 h 770"/>
                    <a:gd name="T50" fmla="*/ 0 w 992"/>
                    <a:gd name="T51" fmla="*/ 0 h 770"/>
                    <a:gd name="T52" fmla="*/ 0 w 992"/>
                    <a:gd name="T53" fmla="*/ 0 h 770"/>
                    <a:gd name="T54" fmla="*/ 0 w 992"/>
                    <a:gd name="T55" fmla="*/ 0 h 770"/>
                    <a:gd name="T56" fmla="*/ 0 w 992"/>
                    <a:gd name="T57" fmla="*/ 0 h 770"/>
                    <a:gd name="T58" fmla="*/ 0 w 992"/>
                    <a:gd name="T59" fmla="*/ 0 h 770"/>
                    <a:gd name="T60" fmla="*/ 0 w 992"/>
                    <a:gd name="T61" fmla="*/ 0 h 770"/>
                    <a:gd name="T62" fmla="*/ 0 w 992"/>
                    <a:gd name="T63" fmla="*/ 0 h 770"/>
                    <a:gd name="T64" fmla="*/ 0 w 992"/>
                    <a:gd name="T65" fmla="*/ 0 h 770"/>
                    <a:gd name="T66" fmla="*/ 0 w 992"/>
                    <a:gd name="T67" fmla="*/ 0 h 770"/>
                    <a:gd name="T68" fmla="*/ 0 w 992"/>
                    <a:gd name="T69" fmla="*/ 0 h 770"/>
                    <a:gd name="T70" fmla="*/ 0 w 992"/>
                    <a:gd name="T71" fmla="*/ 0 h 770"/>
                    <a:gd name="T72" fmla="*/ 0 w 992"/>
                    <a:gd name="T73" fmla="*/ 0 h 770"/>
                    <a:gd name="T74" fmla="*/ 0 w 992"/>
                    <a:gd name="T75" fmla="*/ 0 h 770"/>
                    <a:gd name="T76" fmla="*/ 0 w 992"/>
                    <a:gd name="T77" fmla="*/ 0 h 770"/>
                    <a:gd name="T78" fmla="*/ 0 w 992"/>
                    <a:gd name="T79" fmla="*/ 0 h 770"/>
                    <a:gd name="T80" fmla="*/ 0 w 992"/>
                    <a:gd name="T81" fmla="*/ 0 h 770"/>
                    <a:gd name="T82" fmla="*/ 0 w 992"/>
                    <a:gd name="T83" fmla="*/ 0 h 770"/>
                    <a:gd name="T84" fmla="*/ 0 w 992"/>
                    <a:gd name="T85" fmla="*/ 0 h 770"/>
                    <a:gd name="T86" fmla="*/ 0 w 992"/>
                    <a:gd name="T87" fmla="*/ 0 h 770"/>
                    <a:gd name="T88" fmla="*/ 0 w 992"/>
                    <a:gd name="T89" fmla="*/ 0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195"/>
                <p:cNvSpPr>
                  <a:spLocks/>
                </p:cNvSpPr>
                <p:nvPr/>
              </p:nvSpPr>
              <p:spPr bwMode="auto">
                <a:xfrm>
                  <a:off x="2605" y="2064"/>
                  <a:ext cx="233" cy="405"/>
                </a:xfrm>
                <a:custGeom>
                  <a:avLst/>
                  <a:gdLst>
                    <a:gd name="T0" fmla="*/ 0 w 699"/>
                    <a:gd name="T1" fmla="*/ 0 h 1216"/>
                    <a:gd name="T2" fmla="*/ 0 w 699"/>
                    <a:gd name="T3" fmla="*/ 0 h 1216"/>
                    <a:gd name="T4" fmla="*/ 0 w 699"/>
                    <a:gd name="T5" fmla="*/ 0 h 1216"/>
                    <a:gd name="T6" fmla="*/ 0 w 699"/>
                    <a:gd name="T7" fmla="*/ 0 h 1216"/>
                    <a:gd name="T8" fmla="*/ 0 w 699"/>
                    <a:gd name="T9" fmla="*/ 0 h 1216"/>
                    <a:gd name="T10" fmla="*/ 0 w 699"/>
                    <a:gd name="T11" fmla="*/ 0 h 1216"/>
                    <a:gd name="T12" fmla="*/ 0 w 699"/>
                    <a:gd name="T13" fmla="*/ 0 h 1216"/>
                    <a:gd name="T14" fmla="*/ 0 w 699"/>
                    <a:gd name="T15" fmla="*/ 0 h 1216"/>
                    <a:gd name="T16" fmla="*/ 0 w 699"/>
                    <a:gd name="T17" fmla="*/ 0 h 1216"/>
                    <a:gd name="T18" fmla="*/ 0 w 699"/>
                    <a:gd name="T19" fmla="*/ 0 h 1216"/>
                    <a:gd name="T20" fmla="*/ 0 w 699"/>
                    <a:gd name="T21" fmla="*/ 0 h 1216"/>
                    <a:gd name="T22" fmla="*/ 0 w 699"/>
                    <a:gd name="T23" fmla="*/ 0 h 1216"/>
                    <a:gd name="T24" fmla="*/ 0 w 699"/>
                    <a:gd name="T25" fmla="*/ 0 h 1216"/>
                    <a:gd name="T26" fmla="*/ 0 w 699"/>
                    <a:gd name="T27" fmla="*/ 0 h 1216"/>
                    <a:gd name="T28" fmla="*/ 0 w 699"/>
                    <a:gd name="T29" fmla="*/ 0 h 1216"/>
                    <a:gd name="T30" fmla="*/ 0 w 699"/>
                    <a:gd name="T31" fmla="*/ 0 h 1216"/>
                    <a:gd name="T32" fmla="*/ 0 w 699"/>
                    <a:gd name="T33" fmla="*/ 0 h 1216"/>
                    <a:gd name="T34" fmla="*/ 0 w 699"/>
                    <a:gd name="T35" fmla="*/ 0 h 1216"/>
                    <a:gd name="T36" fmla="*/ 0 w 699"/>
                    <a:gd name="T37" fmla="*/ 0 h 1216"/>
                    <a:gd name="T38" fmla="*/ 0 w 699"/>
                    <a:gd name="T39" fmla="*/ 0 h 1216"/>
                    <a:gd name="T40" fmla="*/ 0 w 699"/>
                    <a:gd name="T41" fmla="*/ 0 h 1216"/>
                    <a:gd name="T42" fmla="*/ 0 w 699"/>
                    <a:gd name="T43" fmla="*/ 0 h 1216"/>
                    <a:gd name="T44" fmla="*/ 0 w 699"/>
                    <a:gd name="T45" fmla="*/ 0 h 1216"/>
                    <a:gd name="T46" fmla="*/ 0 w 699"/>
                    <a:gd name="T47" fmla="*/ 0 h 1216"/>
                    <a:gd name="T48" fmla="*/ 0 w 699"/>
                    <a:gd name="T49" fmla="*/ 0 h 1216"/>
                    <a:gd name="T50" fmla="*/ 0 w 699"/>
                    <a:gd name="T51" fmla="*/ 0 h 1216"/>
                    <a:gd name="T52" fmla="*/ 0 w 699"/>
                    <a:gd name="T53" fmla="*/ 0 h 1216"/>
                    <a:gd name="T54" fmla="*/ 0 w 699"/>
                    <a:gd name="T55" fmla="*/ 0 h 1216"/>
                    <a:gd name="T56" fmla="*/ 0 w 699"/>
                    <a:gd name="T57" fmla="*/ 0 h 1216"/>
                    <a:gd name="T58" fmla="*/ 0 w 699"/>
                    <a:gd name="T59" fmla="*/ 0 h 1216"/>
                    <a:gd name="T60" fmla="*/ 0 w 699"/>
                    <a:gd name="T61" fmla="*/ 0 h 1216"/>
                    <a:gd name="T62" fmla="*/ 0 w 699"/>
                    <a:gd name="T63" fmla="*/ 0 h 1216"/>
                    <a:gd name="T64" fmla="*/ 0 w 699"/>
                    <a:gd name="T65" fmla="*/ 0 h 1216"/>
                    <a:gd name="T66" fmla="*/ 0 w 699"/>
                    <a:gd name="T67" fmla="*/ 0 h 1216"/>
                    <a:gd name="T68" fmla="*/ 0 w 699"/>
                    <a:gd name="T69" fmla="*/ 0 h 1216"/>
                    <a:gd name="T70" fmla="*/ 0 w 699"/>
                    <a:gd name="T71" fmla="*/ 0 h 1216"/>
                    <a:gd name="T72" fmla="*/ 0 w 699"/>
                    <a:gd name="T73" fmla="*/ 0 h 1216"/>
                    <a:gd name="T74" fmla="*/ 0 w 699"/>
                    <a:gd name="T75" fmla="*/ 0 h 1216"/>
                    <a:gd name="T76" fmla="*/ 0 w 699"/>
                    <a:gd name="T77" fmla="*/ 0 h 1216"/>
                    <a:gd name="T78" fmla="*/ 0 w 699"/>
                    <a:gd name="T79" fmla="*/ 0 h 1216"/>
                    <a:gd name="T80" fmla="*/ 0 w 699"/>
                    <a:gd name="T81" fmla="*/ 0 h 1216"/>
                    <a:gd name="T82" fmla="*/ 0 w 699"/>
                    <a:gd name="T83" fmla="*/ 0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0" name="Freeform 196"/>
                <p:cNvSpPr>
                  <a:spLocks/>
                </p:cNvSpPr>
                <p:nvPr/>
              </p:nvSpPr>
              <p:spPr bwMode="auto">
                <a:xfrm>
                  <a:off x="2887" y="2100"/>
                  <a:ext cx="305" cy="379"/>
                </a:xfrm>
                <a:custGeom>
                  <a:avLst/>
                  <a:gdLst>
                    <a:gd name="T0" fmla="*/ 0 w 915"/>
                    <a:gd name="T1" fmla="*/ 0 h 1139"/>
                    <a:gd name="T2" fmla="*/ 0 w 915"/>
                    <a:gd name="T3" fmla="*/ 0 h 1139"/>
                    <a:gd name="T4" fmla="*/ 0 w 915"/>
                    <a:gd name="T5" fmla="*/ 0 h 1139"/>
                    <a:gd name="T6" fmla="*/ 0 w 915"/>
                    <a:gd name="T7" fmla="*/ 0 h 1139"/>
                    <a:gd name="T8" fmla="*/ 0 w 915"/>
                    <a:gd name="T9" fmla="*/ 0 h 1139"/>
                    <a:gd name="T10" fmla="*/ 0 w 915"/>
                    <a:gd name="T11" fmla="*/ 0 h 1139"/>
                    <a:gd name="T12" fmla="*/ 0 w 915"/>
                    <a:gd name="T13" fmla="*/ 0 h 1139"/>
                    <a:gd name="T14" fmla="*/ 0 w 915"/>
                    <a:gd name="T15" fmla="*/ 0 h 1139"/>
                    <a:gd name="T16" fmla="*/ 0 w 915"/>
                    <a:gd name="T17" fmla="*/ 0 h 1139"/>
                    <a:gd name="T18" fmla="*/ 0 w 915"/>
                    <a:gd name="T19" fmla="*/ 0 h 1139"/>
                    <a:gd name="T20" fmla="*/ 0 w 915"/>
                    <a:gd name="T21" fmla="*/ 0 h 1139"/>
                    <a:gd name="T22" fmla="*/ 0 w 915"/>
                    <a:gd name="T23" fmla="*/ 0 h 1139"/>
                    <a:gd name="T24" fmla="*/ 0 w 915"/>
                    <a:gd name="T25" fmla="*/ 0 h 1139"/>
                    <a:gd name="T26" fmla="*/ 0 w 915"/>
                    <a:gd name="T27" fmla="*/ 0 h 1139"/>
                    <a:gd name="T28" fmla="*/ 0 w 915"/>
                    <a:gd name="T29" fmla="*/ 0 h 1139"/>
                    <a:gd name="T30" fmla="*/ 0 w 915"/>
                    <a:gd name="T31" fmla="*/ 0 h 1139"/>
                    <a:gd name="T32" fmla="*/ 0 w 915"/>
                    <a:gd name="T33" fmla="*/ 0 h 1139"/>
                    <a:gd name="T34" fmla="*/ 0 w 915"/>
                    <a:gd name="T35" fmla="*/ 0 h 1139"/>
                    <a:gd name="T36" fmla="*/ 0 w 915"/>
                    <a:gd name="T37" fmla="*/ 0 h 1139"/>
                    <a:gd name="T38" fmla="*/ 0 w 915"/>
                    <a:gd name="T39" fmla="*/ 0 h 1139"/>
                    <a:gd name="T40" fmla="*/ 0 w 915"/>
                    <a:gd name="T41" fmla="*/ 0 h 1139"/>
                    <a:gd name="T42" fmla="*/ 0 w 915"/>
                    <a:gd name="T43" fmla="*/ 0 h 1139"/>
                    <a:gd name="T44" fmla="*/ 0 w 915"/>
                    <a:gd name="T45" fmla="*/ 0 h 1139"/>
                    <a:gd name="T46" fmla="*/ 0 w 915"/>
                    <a:gd name="T47" fmla="*/ 0 h 1139"/>
                    <a:gd name="T48" fmla="*/ 0 w 915"/>
                    <a:gd name="T49" fmla="*/ 0 h 1139"/>
                    <a:gd name="T50" fmla="*/ 0 w 915"/>
                    <a:gd name="T51" fmla="*/ 0 h 1139"/>
                    <a:gd name="T52" fmla="*/ 0 w 915"/>
                    <a:gd name="T53" fmla="*/ 0 h 1139"/>
                    <a:gd name="T54" fmla="*/ 0 w 915"/>
                    <a:gd name="T55" fmla="*/ 0 h 1139"/>
                    <a:gd name="T56" fmla="*/ 0 w 915"/>
                    <a:gd name="T57" fmla="*/ 0 h 1139"/>
                    <a:gd name="T58" fmla="*/ 0 w 915"/>
                    <a:gd name="T59" fmla="*/ 0 h 1139"/>
                    <a:gd name="T60" fmla="*/ 0 w 915"/>
                    <a:gd name="T61" fmla="*/ 0 h 1139"/>
                    <a:gd name="T62" fmla="*/ 0 w 915"/>
                    <a:gd name="T63" fmla="*/ 0 h 1139"/>
                    <a:gd name="T64" fmla="*/ 0 w 915"/>
                    <a:gd name="T65" fmla="*/ 0 h 1139"/>
                    <a:gd name="T66" fmla="*/ 0 w 915"/>
                    <a:gd name="T67" fmla="*/ 0 h 1139"/>
                    <a:gd name="T68" fmla="*/ 0 w 915"/>
                    <a:gd name="T69" fmla="*/ 0 h 1139"/>
                    <a:gd name="T70" fmla="*/ 0 w 915"/>
                    <a:gd name="T71" fmla="*/ 0 h 1139"/>
                    <a:gd name="T72" fmla="*/ 0 w 915"/>
                    <a:gd name="T73" fmla="*/ 0 h 1139"/>
                    <a:gd name="T74" fmla="*/ 0 w 915"/>
                    <a:gd name="T75" fmla="*/ 0 h 1139"/>
                    <a:gd name="T76" fmla="*/ 0 w 915"/>
                    <a:gd name="T77" fmla="*/ 0 h 1139"/>
                    <a:gd name="T78" fmla="*/ 0 w 915"/>
                    <a:gd name="T79" fmla="*/ 0 h 1139"/>
                    <a:gd name="T80" fmla="*/ 0 w 915"/>
                    <a:gd name="T81" fmla="*/ 0 h 1139"/>
                    <a:gd name="T82" fmla="*/ 0 w 915"/>
                    <a:gd name="T83" fmla="*/ 0 h 1139"/>
                    <a:gd name="T84" fmla="*/ 0 w 915"/>
                    <a:gd name="T85" fmla="*/ 0 h 1139"/>
                    <a:gd name="T86" fmla="*/ 0 w 915"/>
                    <a:gd name="T87" fmla="*/ 0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2" name="Picture 10" descr="na0147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209800"/>
                <a:ext cx="18811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Group 190"/>
              <p:cNvGrpSpPr>
                <a:grpSpLocks/>
              </p:cNvGrpSpPr>
              <p:nvPr/>
            </p:nvGrpSpPr>
            <p:grpSpPr bwMode="auto">
              <a:xfrm flipH="1">
                <a:off x="5562600" y="3505200"/>
                <a:ext cx="1516063" cy="1141413"/>
                <a:chOff x="3744" y="2740"/>
                <a:chExt cx="955" cy="719"/>
              </a:xfrm>
            </p:grpSpPr>
            <p:sp>
              <p:nvSpPr>
                <p:cNvPr id="170" name="Freeform 125"/>
                <p:cNvSpPr>
                  <a:spLocks/>
                </p:cNvSpPr>
                <p:nvPr/>
              </p:nvSpPr>
              <p:spPr bwMode="auto">
                <a:xfrm>
                  <a:off x="3744" y="2740"/>
                  <a:ext cx="955" cy="673"/>
                </a:xfrm>
                <a:custGeom>
                  <a:avLst/>
                  <a:gdLst>
                    <a:gd name="T0" fmla="*/ 0 w 3819"/>
                    <a:gd name="T1" fmla="*/ 0 h 2690"/>
                    <a:gd name="T2" fmla="*/ 0 w 3819"/>
                    <a:gd name="T3" fmla="*/ 0 h 2690"/>
                    <a:gd name="T4" fmla="*/ 0 w 3819"/>
                    <a:gd name="T5" fmla="*/ 0 h 2690"/>
                    <a:gd name="T6" fmla="*/ 0 w 3819"/>
                    <a:gd name="T7" fmla="*/ 0 h 2690"/>
                    <a:gd name="T8" fmla="*/ 0 w 3819"/>
                    <a:gd name="T9" fmla="*/ 0 h 2690"/>
                    <a:gd name="T10" fmla="*/ 0 w 3819"/>
                    <a:gd name="T11" fmla="*/ 0 h 2690"/>
                    <a:gd name="T12" fmla="*/ 0 w 3819"/>
                    <a:gd name="T13" fmla="*/ 0 h 2690"/>
                    <a:gd name="T14" fmla="*/ 0 w 3819"/>
                    <a:gd name="T15" fmla="*/ 0 h 2690"/>
                    <a:gd name="T16" fmla="*/ 0 w 3819"/>
                    <a:gd name="T17" fmla="*/ 0 h 2690"/>
                    <a:gd name="T18" fmla="*/ 0 w 3819"/>
                    <a:gd name="T19" fmla="*/ 0 h 2690"/>
                    <a:gd name="T20" fmla="*/ 0 w 3819"/>
                    <a:gd name="T21" fmla="*/ 0 h 2690"/>
                    <a:gd name="T22" fmla="*/ 0 w 3819"/>
                    <a:gd name="T23" fmla="*/ 0 h 2690"/>
                    <a:gd name="T24" fmla="*/ 0 w 3819"/>
                    <a:gd name="T25" fmla="*/ 0 h 2690"/>
                    <a:gd name="T26" fmla="*/ 0 w 3819"/>
                    <a:gd name="T27" fmla="*/ 0 h 2690"/>
                    <a:gd name="T28" fmla="*/ 0 w 3819"/>
                    <a:gd name="T29" fmla="*/ 0 h 2690"/>
                    <a:gd name="T30" fmla="*/ 0 w 3819"/>
                    <a:gd name="T31" fmla="*/ 0 h 2690"/>
                    <a:gd name="T32" fmla="*/ 0 w 3819"/>
                    <a:gd name="T33" fmla="*/ 0 h 2690"/>
                    <a:gd name="T34" fmla="*/ 0 w 3819"/>
                    <a:gd name="T35" fmla="*/ 0 h 2690"/>
                    <a:gd name="T36" fmla="*/ 0 w 3819"/>
                    <a:gd name="T37" fmla="*/ 0 h 2690"/>
                    <a:gd name="T38" fmla="*/ 0 w 3819"/>
                    <a:gd name="T39" fmla="*/ 0 h 2690"/>
                    <a:gd name="T40" fmla="*/ 0 w 3819"/>
                    <a:gd name="T41" fmla="*/ 0 h 2690"/>
                    <a:gd name="T42" fmla="*/ 0 w 3819"/>
                    <a:gd name="T43" fmla="*/ 0 h 2690"/>
                    <a:gd name="T44" fmla="*/ 0 w 3819"/>
                    <a:gd name="T45" fmla="*/ 0 h 2690"/>
                    <a:gd name="T46" fmla="*/ 0 w 3819"/>
                    <a:gd name="T47" fmla="*/ 0 h 2690"/>
                    <a:gd name="T48" fmla="*/ 0 w 3819"/>
                    <a:gd name="T49" fmla="*/ 0 h 2690"/>
                    <a:gd name="T50" fmla="*/ 0 w 3819"/>
                    <a:gd name="T51" fmla="*/ 0 h 2690"/>
                    <a:gd name="T52" fmla="*/ 0 w 3819"/>
                    <a:gd name="T53" fmla="*/ 0 h 2690"/>
                    <a:gd name="T54" fmla="*/ 0 w 3819"/>
                    <a:gd name="T55" fmla="*/ 0 h 2690"/>
                    <a:gd name="T56" fmla="*/ 0 w 3819"/>
                    <a:gd name="T57" fmla="*/ 0 h 2690"/>
                    <a:gd name="T58" fmla="*/ 0 w 3819"/>
                    <a:gd name="T59" fmla="*/ 0 h 2690"/>
                    <a:gd name="T60" fmla="*/ 0 w 3819"/>
                    <a:gd name="T61" fmla="*/ 0 h 2690"/>
                    <a:gd name="T62" fmla="*/ 0 w 3819"/>
                    <a:gd name="T63" fmla="*/ 0 h 2690"/>
                    <a:gd name="T64" fmla="*/ 0 w 3819"/>
                    <a:gd name="T65" fmla="*/ 0 h 26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19"/>
                    <a:gd name="T100" fmla="*/ 0 h 2690"/>
                    <a:gd name="T101" fmla="*/ 3819 w 3819"/>
                    <a:gd name="T102" fmla="*/ 2690 h 26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19" h="2690">
                      <a:moveTo>
                        <a:pt x="151" y="257"/>
                      </a:moveTo>
                      <a:lnTo>
                        <a:pt x="968" y="99"/>
                      </a:lnTo>
                      <a:lnTo>
                        <a:pt x="1791" y="111"/>
                      </a:lnTo>
                      <a:lnTo>
                        <a:pt x="2383" y="250"/>
                      </a:lnTo>
                      <a:lnTo>
                        <a:pt x="1987" y="0"/>
                      </a:lnTo>
                      <a:lnTo>
                        <a:pt x="2567" y="78"/>
                      </a:lnTo>
                      <a:lnTo>
                        <a:pt x="3344" y="567"/>
                      </a:lnTo>
                      <a:lnTo>
                        <a:pt x="3819" y="1107"/>
                      </a:lnTo>
                      <a:lnTo>
                        <a:pt x="3522" y="1113"/>
                      </a:lnTo>
                      <a:lnTo>
                        <a:pt x="3666" y="1614"/>
                      </a:lnTo>
                      <a:lnTo>
                        <a:pt x="2705" y="1120"/>
                      </a:lnTo>
                      <a:lnTo>
                        <a:pt x="2804" y="1476"/>
                      </a:lnTo>
                      <a:lnTo>
                        <a:pt x="3200" y="1833"/>
                      </a:lnTo>
                      <a:lnTo>
                        <a:pt x="2909" y="1899"/>
                      </a:lnTo>
                      <a:lnTo>
                        <a:pt x="3299" y="2123"/>
                      </a:lnTo>
                      <a:lnTo>
                        <a:pt x="3456" y="2439"/>
                      </a:lnTo>
                      <a:lnTo>
                        <a:pt x="3192" y="2485"/>
                      </a:lnTo>
                      <a:lnTo>
                        <a:pt x="2804" y="2373"/>
                      </a:lnTo>
                      <a:lnTo>
                        <a:pt x="3008" y="2597"/>
                      </a:lnTo>
                      <a:lnTo>
                        <a:pt x="2429" y="2472"/>
                      </a:lnTo>
                      <a:lnTo>
                        <a:pt x="1836" y="2400"/>
                      </a:lnTo>
                      <a:lnTo>
                        <a:pt x="2159" y="2690"/>
                      </a:lnTo>
                      <a:lnTo>
                        <a:pt x="1342" y="2676"/>
                      </a:lnTo>
                      <a:lnTo>
                        <a:pt x="263" y="2189"/>
                      </a:lnTo>
                      <a:lnTo>
                        <a:pt x="1554" y="2004"/>
                      </a:lnTo>
                      <a:lnTo>
                        <a:pt x="243" y="1647"/>
                      </a:lnTo>
                      <a:lnTo>
                        <a:pt x="566" y="1463"/>
                      </a:lnTo>
                      <a:lnTo>
                        <a:pt x="1507" y="1476"/>
                      </a:lnTo>
                      <a:lnTo>
                        <a:pt x="533" y="765"/>
                      </a:lnTo>
                      <a:lnTo>
                        <a:pt x="0" y="527"/>
                      </a:lnTo>
                      <a:lnTo>
                        <a:pt x="533" y="402"/>
                      </a:lnTo>
                      <a:lnTo>
                        <a:pt x="151" y="257"/>
                      </a:lnTo>
                      <a:close/>
                    </a:path>
                  </a:pathLst>
                </a:custGeom>
                <a:solidFill>
                  <a:srgbClr val="99DB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26"/>
                <p:cNvSpPr>
                  <a:spLocks/>
                </p:cNvSpPr>
                <p:nvPr/>
              </p:nvSpPr>
              <p:spPr bwMode="auto">
                <a:xfrm>
                  <a:off x="4073" y="3313"/>
                  <a:ext cx="29" cy="26"/>
                </a:xfrm>
                <a:custGeom>
                  <a:avLst/>
                  <a:gdLst>
                    <a:gd name="T0" fmla="*/ 0 w 116"/>
                    <a:gd name="T1" fmla="*/ 0 h 103"/>
                    <a:gd name="T2" fmla="*/ 0 w 116"/>
                    <a:gd name="T3" fmla="*/ 0 h 103"/>
                    <a:gd name="T4" fmla="*/ 0 w 116"/>
                    <a:gd name="T5" fmla="*/ 0 h 103"/>
                    <a:gd name="T6" fmla="*/ 0 w 116"/>
                    <a:gd name="T7" fmla="*/ 0 h 103"/>
                    <a:gd name="T8" fmla="*/ 0 w 116"/>
                    <a:gd name="T9" fmla="*/ 0 h 103"/>
                    <a:gd name="T10" fmla="*/ 0 w 116"/>
                    <a:gd name="T11" fmla="*/ 0 h 103"/>
                    <a:gd name="T12" fmla="*/ 0 w 116"/>
                    <a:gd name="T13" fmla="*/ 0 h 103"/>
                    <a:gd name="T14" fmla="*/ 0 w 116"/>
                    <a:gd name="T15" fmla="*/ 0 h 103"/>
                    <a:gd name="T16" fmla="*/ 0 w 116"/>
                    <a:gd name="T17" fmla="*/ 0 h 103"/>
                    <a:gd name="T18" fmla="*/ 0 w 116"/>
                    <a:gd name="T19" fmla="*/ 0 h 103"/>
                    <a:gd name="T20" fmla="*/ 0 w 116"/>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03"/>
                    <a:gd name="T35" fmla="*/ 116 w 11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03">
                      <a:moveTo>
                        <a:pt x="41" y="0"/>
                      </a:moveTo>
                      <a:lnTo>
                        <a:pt x="0" y="19"/>
                      </a:lnTo>
                      <a:lnTo>
                        <a:pt x="3" y="74"/>
                      </a:lnTo>
                      <a:lnTo>
                        <a:pt x="23" y="84"/>
                      </a:lnTo>
                      <a:lnTo>
                        <a:pt x="45" y="42"/>
                      </a:lnTo>
                      <a:lnTo>
                        <a:pt x="67" y="94"/>
                      </a:lnTo>
                      <a:lnTo>
                        <a:pt x="94" y="103"/>
                      </a:lnTo>
                      <a:lnTo>
                        <a:pt x="116" y="58"/>
                      </a:lnTo>
                      <a:lnTo>
                        <a:pt x="74" y="0"/>
                      </a:lnTo>
                      <a:lnTo>
                        <a:pt x="4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27"/>
                <p:cNvSpPr>
                  <a:spLocks/>
                </p:cNvSpPr>
                <p:nvPr/>
              </p:nvSpPr>
              <p:spPr bwMode="auto">
                <a:xfrm>
                  <a:off x="4366" y="3302"/>
                  <a:ext cx="27" cy="31"/>
                </a:xfrm>
                <a:custGeom>
                  <a:avLst/>
                  <a:gdLst>
                    <a:gd name="T0" fmla="*/ 0 w 106"/>
                    <a:gd name="T1" fmla="*/ 0 h 126"/>
                    <a:gd name="T2" fmla="*/ 0 w 106"/>
                    <a:gd name="T3" fmla="*/ 0 h 126"/>
                    <a:gd name="T4" fmla="*/ 0 w 106"/>
                    <a:gd name="T5" fmla="*/ 0 h 126"/>
                    <a:gd name="T6" fmla="*/ 0 w 106"/>
                    <a:gd name="T7" fmla="*/ 0 h 126"/>
                    <a:gd name="T8" fmla="*/ 0 w 106"/>
                    <a:gd name="T9" fmla="*/ 0 h 126"/>
                    <a:gd name="T10" fmla="*/ 0 w 106"/>
                    <a:gd name="T11" fmla="*/ 0 h 126"/>
                    <a:gd name="T12" fmla="*/ 0 w 106"/>
                    <a:gd name="T13" fmla="*/ 0 h 126"/>
                    <a:gd name="T14" fmla="*/ 0 60000 65536"/>
                    <a:gd name="T15" fmla="*/ 0 60000 65536"/>
                    <a:gd name="T16" fmla="*/ 0 60000 65536"/>
                    <a:gd name="T17" fmla="*/ 0 60000 65536"/>
                    <a:gd name="T18" fmla="*/ 0 60000 65536"/>
                    <a:gd name="T19" fmla="*/ 0 60000 65536"/>
                    <a:gd name="T20" fmla="*/ 0 60000 65536"/>
                    <a:gd name="T21" fmla="*/ 0 w 106"/>
                    <a:gd name="T22" fmla="*/ 0 h 126"/>
                    <a:gd name="T23" fmla="*/ 106 w 10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26">
                      <a:moveTo>
                        <a:pt x="71" y="0"/>
                      </a:moveTo>
                      <a:lnTo>
                        <a:pt x="0" y="42"/>
                      </a:lnTo>
                      <a:lnTo>
                        <a:pt x="34" y="115"/>
                      </a:lnTo>
                      <a:lnTo>
                        <a:pt x="77" y="126"/>
                      </a:lnTo>
                      <a:lnTo>
                        <a:pt x="106" y="93"/>
                      </a:lnTo>
                      <a:lnTo>
                        <a:pt x="7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28"/>
                <p:cNvSpPr>
                  <a:spLocks/>
                </p:cNvSpPr>
                <p:nvPr/>
              </p:nvSpPr>
              <p:spPr bwMode="auto">
                <a:xfrm>
                  <a:off x="4493" y="3293"/>
                  <a:ext cx="19" cy="18"/>
                </a:xfrm>
                <a:custGeom>
                  <a:avLst/>
                  <a:gdLst>
                    <a:gd name="T0" fmla="*/ 0 w 77"/>
                    <a:gd name="T1" fmla="*/ 0 h 73"/>
                    <a:gd name="T2" fmla="*/ 0 w 77"/>
                    <a:gd name="T3" fmla="*/ 0 h 73"/>
                    <a:gd name="T4" fmla="*/ 0 w 77"/>
                    <a:gd name="T5" fmla="*/ 0 h 73"/>
                    <a:gd name="T6" fmla="*/ 0 w 77"/>
                    <a:gd name="T7" fmla="*/ 0 h 73"/>
                    <a:gd name="T8" fmla="*/ 0 w 77"/>
                    <a:gd name="T9" fmla="*/ 0 h 73"/>
                    <a:gd name="T10" fmla="*/ 0 w 77"/>
                    <a:gd name="T11" fmla="*/ 0 h 73"/>
                    <a:gd name="T12" fmla="*/ 0 w 77"/>
                    <a:gd name="T13" fmla="*/ 0 h 73"/>
                    <a:gd name="T14" fmla="*/ 0 60000 65536"/>
                    <a:gd name="T15" fmla="*/ 0 60000 65536"/>
                    <a:gd name="T16" fmla="*/ 0 60000 65536"/>
                    <a:gd name="T17" fmla="*/ 0 60000 65536"/>
                    <a:gd name="T18" fmla="*/ 0 60000 65536"/>
                    <a:gd name="T19" fmla="*/ 0 60000 65536"/>
                    <a:gd name="T20" fmla="*/ 0 60000 65536"/>
                    <a:gd name="T21" fmla="*/ 0 w 77"/>
                    <a:gd name="T22" fmla="*/ 0 h 73"/>
                    <a:gd name="T23" fmla="*/ 77 w 7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3">
                      <a:moveTo>
                        <a:pt x="0" y="4"/>
                      </a:moveTo>
                      <a:lnTo>
                        <a:pt x="48" y="0"/>
                      </a:lnTo>
                      <a:lnTo>
                        <a:pt x="45" y="31"/>
                      </a:lnTo>
                      <a:lnTo>
                        <a:pt x="77" y="48"/>
                      </a:lnTo>
                      <a:lnTo>
                        <a:pt x="50" y="73"/>
                      </a:lnTo>
                      <a:lnTo>
                        <a:pt x="0" y="4"/>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29"/>
                <p:cNvSpPr>
                  <a:spLocks/>
                </p:cNvSpPr>
                <p:nvPr/>
              </p:nvSpPr>
              <p:spPr bwMode="auto">
                <a:xfrm>
                  <a:off x="4422" y="3080"/>
                  <a:ext cx="88" cy="80"/>
                </a:xfrm>
                <a:custGeom>
                  <a:avLst/>
                  <a:gdLst>
                    <a:gd name="T0" fmla="*/ 0 w 353"/>
                    <a:gd name="T1" fmla="*/ 0 h 321"/>
                    <a:gd name="T2" fmla="*/ 0 w 353"/>
                    <a:gd name="T3" fmla="*/ 0 h 321"/>
                    <a:gd name="T4" fmla="*/ 0 w 353"/>
                    <a:gd name="T5" fmla="*/ 0 h 321"/>
                    <a:gd name="T6" fmla="*/ 0 w 353"/>
                    <a:gd name="T7" fmla="*/ 0 h 321"/>
                    <a:gd name="T8" fmla="*/ 0 w 353"/>
                    <a:gd name="T9" fmla="*/ 0 h 321"/>
                    <a:gd name="T10" fmla="*/ 0 w 353"/>
                    <a:gd name="T11" fmla="*/ 0 h 321"/>
                    <a:gd name="T12" fmla="*/ 0 w 353"/>
                    <a:gd name="T13" fmla="*/ 0 h 321"/>
                    <a:gd name="T14" fmla="*/ 0 w 353"/>
                    <a:gd name="T15" fmla="*/ 0 h 321"/>
                    <a:gd name="T16" fmla="*/ 0 w 353"/>
                    <a:gd name="T17" fmla="*/ 0 h 321"/>
                    <a:gd name="T18" fmla="*/ 0 w 353"/>
                    <a:gd name="T19" fmla="*/ 0 h 321"/>
                    <a:gd name="T20" fmla="*/ 0 w 353"/>
                    <a:gd name="T21" fmla="*/ 0 h 321"/>
                    <a:gd name="T22" fmla="*/ 0 w 35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3"/>
                    <a:gd name="T37" fmla="*/ 0 h 321"/>
                    <a:gd name="T38" fmla="*/ 353 w 353"/>
                    <a:gd name="T39" fmla="*/ 321 h 3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3" h="321">
                      <a:moveTo>
                        <a:pt x="127" y="13"/>
                      </a:moveTo>
                      <a:lnTo>
                        <a:pt x="0" y="90"/>
                      </a:lnTo>
                      <a:lnTo>
                        <a:pt x="11" y="189"/>
                      </a:lnTo>
                      <a:lnTo>
                        <a:pt x="113" y="276"/>
                      </a:lnTo>
                      <a:lnTo>
                        <a:pt x="136" y="157"/>
                      </a:lnTo>
                      <a:lnTo>
                        <a:pt x="163" y="273"/>
                      </a:lnTo>
                      <a:lnTo>
                        <a:pt x="301" y="321"/>
                      </a:lnTo>
                      <a:lnTo>
                        <a:pt x="353" y="160"/>
                      </a:lnTo>
                      <a:lnTo>
                        <a:pt x="259" y="90"/>
                      </a:lnTo>
                      <a:lnTo>
                        <a:pt x="263" y="0"/>
                      </a:lnTo>
                      <a:lnTo>
                        <a:pt x="127" y="13"/>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130"/>
                <p:cNvSpPr>
                  <a:spLocks/>
                </p:cNvSpPr>
                <p:nvPr/>
              </p:nvSpPr>
              <p:spPr bwMode="auto">
                <a:xfrm>
                  <a:off x="4093" y="3274"/>
                  <a:ext cx="82" cy="165"/>
                </a:xfrm>
                <a:custGeom>
                  <a:avLst/>
                  <a:gdLst>
                    <a:gd name="T0" fmla="*/ 0 w 326"/>
                    <a:gd name="T1" fmla="*/ 0 h 657"/>
                    <a:gd name="T2" fmla="*/ 0 w 326"/>
                    <a:gd name="T3" fmla="*/ 0 h 657"/>
                    <a:gd name="T4" fmla="*/ 0 w 326"/>
                    <a:gd name="T5" fmla="*/ 0 h 657"/>
                    <a:gd name="T6" fmla="*/ 0 w 326"/>
                    <a:gd name="T7" fmla="*/ 0 h 657"/>
                    <a:gd name="T8" fmla="*/ 0 w 326"/>
                    <a:gd name="T9" fmla="*/ 0 h 657"/>
                    <a:gd name="T10" fmla="*/ 0 w 326"/>
                    <a:gd name="T11" fmla="*/ 0 h 657"/>
                    <a:gd name="T12" fmla="*/ 0 w 326"/>
                    <a:gd name="T13" fmla="*/ 0 h 657"/>
                    <a:gd name="T14" fmla="*/ 0 w 326"/>
                    <a:gd name="T15" fmla="*/ 0 h 657"/>
                    <a:gd name="T16" fmla="*/ 0 w 326"/>
                    <a:gd name="T17" fmla="*/ 0 h 657"/>
                    <a:gd name="T18" fmla="*/ 0 w 326"/>
                    <a:gd name="T19" fmla="*/ 0 h 657"/>
                    <a:gd name="T20" fmla="*/ 0 w 326"/>
                    <a:gd name="T21" fmla="*/ 0 h 6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6"/>
                    <a:gd name="T34" fmla="*/ 0 h 657"/>
                    <a:gd name="T35" fmla="*/ 326 w 326"/>
                    <a:gd name="T36" fmla="*/ 657 h 6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6" h="657">
                      <a:moveTo>
                        <a:pt x="62" y="54"/>
                      </a:moveTo>
                      <a:lnTo>
                        <a:pt x="149" y="271"/>
                      </a:lnTo>
                      <a:lnTo>
                        <a:pt x="246" y="489"/>
                      </a:lnTo>
                      <a:lnTo>
                        <a:pt x="326" y="615"/>
                      </a:lnTo>
                      <a:lnTo>
                        <a:pt x="279" y="657"/>
                      </a:lnTo>
                      <a:lnTo>
                        <a:pt x="233" y="611"/>
                      </a:lnTo>
                      <a:lnTo>
                        <a:pt x="91" y="302"/>
                      </a:lnTo>
                      <a:lnTo>
                        <a:pt x="0" y="113"/>
                      </a:lnTo>
                      <a:lnTo>
                        <a:pt x="0" y="0"/>
                      </a:lnTo>
                      <a:lnTo>
                        <a:pt x="62" y="54"/>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131"/>
                <p:cNvSpPr>
                  <a:spLocks/>
                </p:cNvSpPr>
                <p:nvPr/>
              </p:nvSpPr>
              <p:spPr bwMode="auto">
                <a:xfrm>
                  <a:off x="4307" y="3370"/>
                  <a:ext cx="25" cy="80"/>
                </a:xfrm>
                <a:custGeom>
                  <a:avLst/>
                  <a:gdLst>
                    <a:gd name="T0" fmla="*/ 0 w 100"/>
                    <a:gd name="T1" fmla="*/ 0 h 322"/>
                    <a:gd name="T2" fmla="*/ 0 w 100"/>
                    <a:gd name="T3" fmla="*/ 0 h 322"/>
                    <a:gd name="T4" fmla="*/ 0 w 100"/>
                    <a:gd name="T5" fmla="*/ 0 h 322"/>
                    <a:gd name="T6" fmla="*/ 0 w 100"/>
                    <a:gd name="T7" fmla="*/ 0 h 322"/>
                    <a:gd name="T8" fmla="*/ 0 w 100"/>
                    <a:gd name="T9" fmla="*/ 0 h 322"/>
                    <a:gd name="T10" fmla="*/ 0 60000 65536"/>
                    <a:gd name="T11" fmla="*/ 0 60000 65536"/>
                    <a:gd name="T12" fmla="*/ 0 60000 65536"/>
                    <a:gd name="T13" fmla="*/ 0 60000 65536"/>
                    <a:gd name="T14" fmla="*/ 0 60000 65536"/>
                    <a:gd name="T15" fmla="*/ 0 w 100"/>
                    <a:gd name="T16" fmla="*/ 0 h 322"/>
                    <a:gd name="T17" fmla="*/ 100 w 100"/>
                    <a:gd name="T18" fmla="*/ 322 h 322"/>
                  </a:gdLst>
                  <a:ahLst/>
                  <a:cxnLst>
                    <a:cxn ang="T10">
                      <a:pos x="T0" y="T1"/>
                    </a:cxn>
                    <a:cxn ang="T11">
                      <a:pos x="T2" y="T3"/>
                    </a:cxn>
                    <a:cxn ang="T12">
                      <a:pos x="T4" y="T5"/>
                    </a:cxn>
                    <a:cxn ang="T13">
                      <a:pos x="T6" y="T7"/>
                    </a:cxn>
                    <a:cxn ang="T14">
                      <a:pos x="T8" y="T9"/>
                    </a:cxn>
                  </a:cxnLst>
                  <a:rect l="T15" t="T16" r="T17" b="T18"/>
                  <a:pathLst>
                    <a:path w="100" h="322">
                      <a:moveTo>
                        <a:pt x="0" y="0"/>
                      </a:moveTo>
                      <a:lnTo>
                        <a:pt x="100" y="273"/>
                      </a:lnTo>
                      <a:lnTo>
                        <a:pt x="62" y="322"/>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132"/>
                <p:cNvSpPr>
                  <a:spLocks/>
                </p:cNvSpPr>
                <p:nvPr/>
              </p:nvSpPr>
              <p:spPr bwMode="auto">
                <a:xfrm>
                  <a:off x="4375" y="3242"/>
                  <a:ext cx="93" cy="217"/>
                </a:xfrm>
                <a:custGeom>
                  <a:avLst/>
                  <a:gdLst>
                    <a:gd name="T0" fmla="*/ 0 w 373"/>
                    <a:gd name="T1" fmla="*/ 0 h 867"/>
                    <a:gd name="T2" fmla="*/ 0 w 373"/>
                    <a:gd name="T3" fmla="*/ 0 h 867"/>
                    <a:gd name="T4" fmla="*/ 0 w 373"/>
                    <a:gd name="T5" fmla="*/ 0 h 867"/>
                    <a:gd name="T6" fmla="*/ 0 w 373"/>
                    <a:gd name="T7" fmla="*/ 0 h 867"/>
                    <a:gd name="T8" fmla="*/ 0 w 373"/>
                    <a:gd name="T9" fmla="*/ 0 h 867"/>
                    <a:gd name="T10" fmla="*/ 0 w 373"/>
                    <a:gd name="T11" fmla="*/ 0 h 867"/>
                    <a:gd name="T12" fmla="*/ 0 w 373"/>
                    <a:gd name="T13" fmla="*/ 0 h 867"/>
                    <a:gd name="T14" fmla="*/ 0 w 373"/>
                    <a:gd name="T15" fmla="*/ 0 h 867"/>
                    <a:gd name="T16" fmla="*/ 0 w 373"/>
                    <a:gd name="T17" fmla="*/ 0 h 867"/>
                    <a:gd name="T18" fmla="*/ 0 w 373"/>
                    <a:gd name="T19" fmla="*/ 0 h 867"/>
                    <a:gd name="T20" fmla="*/ 0 w 373"/>
                    <a:gd name="T21" fmla="*/ 0 h 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
                    <a:gd name="T34" fmla="*/ 0 h 867"/>
                    <a:gd name="T35" fmla="*/ 373 w 373"/>
                    <a:gd name="T36" fmla="*/ 867 h 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 h="867">
                      <a:moveTo>
                        <a:pt x="29" y="126"/>
                      </a:moveTo>
                      <a:lnTo>
                        <a:pt x="0" y="0"/>
                      </a:lnTo>
                      <a:lnTo>
                        <a:pt x="100" y="117"/>
                      </a:lnTo>
                      <a:lnTo>
                        <a:pt x="142" y="251"/>
                      </a:lnTo>
                      <a:lnTo>
                        <a:pt x="189" y="397"/>
                      </a:lnTo>
                      <a:lnTo>
                        <a:pt x="280" y="632"/>
                      </a:lnTo>
                      <a:lnTo>
                        <a:pt x="373" y="812"/>
                      </a:lnTo>
                      <a:lnTo>
                        <a:pt x="297" y="867"/>
                      </a:lnTo>
                      <a:lnTo>
                        <a:pt x="171" y="539"/>
                      </a:lnTo>
                      <a:lnTo>
                        <a:pt x="29" y="126"/>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133"/>
                <p:cNvSpPr>
                  <a:spLocks/>
                </p:cNvSpPr>
                <p:nvPr/>
              </p:nvSpPr>
              <p:spPr bwMode="auto">
                <a:xfrm>
                  <a:off x="4481" y="3265"/>
                  <a:ext cx="68" cy="163"/>
                </a:xfrm>
                <a:custGeom>
                  <a:avLst/>
                  <a:gdLst>
                    <a:gd name="T0" fmla="*/ 0 w 272"/>
                    <a:gd name="T1" fmla="*/ 0 h 653"/>
                    <a:gd name="T2" fmla="*/ 0 w 272"/>
                    <a:gd name="T3" fmla="*/ 0 h 653"/>
                    <a:gd name="T4" fmla="*/ 0 w 272"/>
                    <a:gd name="T5" fmla="*/ 0 h 653"/>
                    <a:gd name="T6" fmla="*/ 0 w 272"/>
                    <a:gd name="T7" fmla="*/ 0 h 653"/>
                    <a:gd name="T8" fmla="*/ 0 w 272"/>
                    <a:gd name="T9" fmla="*/ 0 h 653"/>
                    <a:gd name="T10" fmla="*/ 0 w 272"/>
                    <a:gd name="T11" fmla="*/ 0 h 653"/>
                    <a:gd name="T12" fmla="*/ 0 w 272"/>
                    <a:gd name="T13" fmla="*/ 0 h 653"/>
                    <a:gd name="T14" fmla="*/ 0 w 272"/>
                    <a:gd name="T15" fmla="*/ 0 h 65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653"/>
                    <a:gd name="T26" fmla="*/ 272 w 272"/>
                    <a:gd name="T27" fmla="*/ 653 h 6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653">
                      <a:moveTo>
                        <a:pt x="13" y="0"/>
                      </a:moveTo>
                      <a:lnTo>
                        <a:pt x="64" y="109"/>
                      </a:lnTo>
                      <a:lnTo>
                        <a:pt x="109" y="255"/>
                      </a:lnTo>
                      <a:lnTo>
                        <a:pt x="272" y="607"/>
                      </a:lnTo>
                      <a:lnTo>
                        <a:pt x="213" y="653"/>
                      </a:lnTo>
                      <a:lnTo>
                        <a:pt x="0" y="83"/>
                      </a:lnTo>
                      <a:lnTo>
                        <a:pt x="13"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134"/>
                <p:cNvSpPr>
                  <a:spLocks/>
                </p:cNvSpPr>
                <p:nvPr/>
              </p:nvSpPr>
              <p:spPr bwMode="auto">
                <a:xfrm>
                  <a:off x="4501" y="3052"/>
                  <a:ext cx="149" cy="391"/>
                </a:xfrm>
                <a:custGeom>
                  <a:avLst/>
                  <a:gdLst>
                    <a:gd name="T0" fmla="*/ 0 w 598"/>
                    <a:gd name="T1" fmla="*/ 0 h 1561"/>
                    <a:gd name="T2" fmla="*/ 0 w 598"/>
                    <a:gd name="T3" fmla="*/ 0 h 1561"/>
                    <a:gd name="T4" fmla="*/ 0 w 598"/>
                    <a:gd name="T5" fmla="*/ 0 h 1561"/>
                    <a:gd name="T6" fmla="*/ 0 w 598"/>
                    <a:gd name="T7" fmla="*/ 0 h 1561"/>
                    <a:gd name="T8" fmla="*/ 0 w 598"/>
                    <a:gd name="T9" fmla="*/ 0 h 1561"/>
                    <a:gd name="T10" fmla="*/ 0 w 598"/>
                    <a:gd name="T11" fmla="*/ 0 h 1561"/>
                    <a:gd name="T12" fmla="*/ 0 w 598"/>
                    <a:gd name="T13" fmla="*/ 0 h 1561"/>
                    <a:gd name="T14" fmla="*/ 0 w 598"/>
                    <a:gd name="T15" fmla="*/ 0 h 1561"/>
                    <a:gd name="T16" fmla="*/ 0 w 598"/>
                    <a:gd name="T17" fmla="*/ 0 h 1561"/>
                    <a:gd name="T18" fmla="*/ 0 w 598"/>
                    <a:gd name="T19" fmla="*/ 0 h 1561"/>
                    <a:gd name="T20" fmla="*/ 0 w 598"/>
                    <a:gd name="T21" fmla="*/ 0 h 1561"/>
                    <a:gd name="T22" fmla="*/ 0 w 598"/>
                    <a:gd name="T23" fmla="*/ 0 h 1561"/>
                    <a:gd name="T24" fmla="*/ 0 w 598"/>
                    <a:gd name="T25" fmla="*/ 0 h 1561"/>
                    <a:gd name="T26" fmla="*/ 0 w 598"/>
                    <a:gd name="T27" fmla="*/ 0 h 1561"/>
                    <a:gd name="T28" fmla="*/ 0 w 598"/>
                    <a:gd name="T29" fmla="*/ 0 h 1561"/>
                    <a:gd name="T30" fmla="*/ 0 w 598"/>
                    <a:gd name="T31" fmla="*/ 0 h 15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1561"/>
                    <a:gd name="T50" fmla="*/ 598 w 598"/>
                    <a:gd name="T51" fmla="*/ 1561 h 15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1561">
                      <a:moveTo>
                        <a:pt x="0" y="0"/>
                      </a:moveTo>
                      <a:lnTo>
                        <a:pt x="107" y="84"/>
                      </a:lnTo>
                      <a:lnTo>
                        <a:pt x="185" y="209"/>
                      </a:lnTo>
                      <a:lnTo>
                        <a:pt x="272" y="365"/>
                      </a:lnTo>
                      <a:lnTo>
                        <a:pt x="230" y="482"/>
                      </a:lnTo>
                      <a:lnTo>
                        <a:pt x="330" y="644"/>
                      </a:lnTo>
                      <a:lnTo>
                        <a:pt x="381" y="766"/>
                      </a:lnTo>
                      <a:lnTo>
                        <a:pt x="449" y="1007"/>
                      </a:lnTo>
                      <a:lnTo>
                        <a:pt x="539" y="1294"/>
                      </a:lnTo>
                      <a:lnTo>
                        <a:pt x="598" y="1470"/>
                      </a:lnTo>
                      <a:lnTo>
                        <a:pt x="501" y="1561"/>
                      </a:lnTo>
                      <a:lnTo>
                        <a:pt x="352" y="1465"/>
                      </a:lnTo>
                      <a:lnTo>
                        <a:pt x="142" y="469"/>
                      </a:lnTo>
                      <a:lnTo>
                        <a:pt x="50" y="240"/>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135"/>
                <p:cNvSpPr>
                  <a:spLocks/>
                </p:cNvSpPr>
                <p:nvPr/>
              </p:nvSpPr>
              <p:spPr bwMode="auto">
                <a:xfrm>
                  <a:off x="4093" y="3290"/>
                  <a:ext cx="67" cy="145"/>
                </a:xfrm>
                <a:custGeom>
                  <a:avLst/>
                  <a:gdLst>
                    <a:gd name="T0" fmla="*/ 0 w 266"/>
                    <a:gd name="T1" fmla="*/ 0 h 579"/>
                    <a:gd name="T2" fmla="*/ 0 w 266"/>
                    <a:gd name="T3" fmla="*/ 0 h 579"/>
                    <a:gd name="T4" fmla="*/ 0 w 266"/>
                    <a:gd name="T5" fmla="*/ 0 h 579"/>
                    <a:gd name="T6" fmla="*/ 0 w 266"/>
                    <a:gd name="T7" fmla="*/ 0 h 579"/>
                    <a:gd name="T8" fmla="*/ 0 w 266"/>
                    <a:gd name="T9" fmla="*/ 0 h 579"/>
                    <a:gd name="T10" fmla="*/ 0 w 266"/>
                    <a:gd name="T11" fmla="*/ 0 h 579"/>
                    <a:gd name="T12" fmla="*/ 0 w 266"/>
                    <a:gd name="T13" fmla="*/ 0 h 579"/>
                    <a:gd name="T14" fmla="*/ 0 w 266"/>
                    <a:gd name="T15" fmla="*/ 0 h 579"/>
                    <a:gd name="T16" fmla="*/ 0 w 266"/>
                    <a:gd name="T17" fmla="*/ 0 h 579"/>
                    <a:gd name="T18" fmla="*/ 0 w 266"/>
                    <a:gd name="T19" fmla="*/ 0 h 579"/>
                    <a:gd name="T20" fmla="*/ 0 w 266"/>
                    <a:gd name="T21" fmla="*/ 0 h 579"/>
                    <a:gd name="T22" fmla="*/ 0 w 266"/>
                    <a:gd name="T23" fmla="*/ 0 h 579"/>
                    <a:gd name="T24" fmla="*/ 0 w 266"/>
                    <a:gd name="T25" fmla="*/ 0 h 579"/>
                    <a:gd name="T26" fmla="*/ 0 w 266"/>
                    <a:gd name="T27" fmla="*/ 0 h 5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579"/>
                    <a:gd name="T44" fmla="*/ 266 w 266"/>
                    <a:gd name="T45" fmla="*/ 579 h 5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579">
                      <a:moveTo>
                        <a:pt x="31" y="0"/>
                      </a:moveTo>
                      <a:lnTo>
                        <a:pt x="104" y="105"/>
                      </a:lnTo>
                      <a:lnTo>
                        <a:pt x="114" y="234"/>
                      </a:lnTo>
                      <a:lnTo>
                        <a:pt x="164" y="330"/>
                      </a:lnTo>
                      <a:lnTo>
                        <a:pt x="206" y="455"/>
                      </a:lnTo>
                      <a:lnTo>
                        <a:pt x="260" y="521"/>
                      </a:lnTo>
                      <a:lnTo>
                        <a:pt x="266" y="579"/>
                      </a:lnTo>
                      <a:lnTo>
                        <a:pt x="222" y="575"/>
                      </a:lnTo>
                      <a:lnTo>
                        <a:pt x="143" y="383"/>
                      </a:lnTo>
                      <a:lnTo>
                        <a:pt x="50" y="178"/>
                      </a:lnTo>
                      <a:lnTo>
                        <a:pt x="0" y="66"/>
                      </a:lnTo>
                      <a:lnTo>
                        <a:pt x="26" y="61"/>
                      </a:lnTo>
                      <a:lnTo>
                        <a:pt x="31"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136"/>
                <p:cNvSpPr>
                  <a:spLocks/>
                </p:cNvSpPr>
                <p:nvPr/>
              </p:nvSpPr>
              <p:spPr bwMode="auto">
                <a:xfrm>
                  <a:off x="4313" y="3400"/>
                  <a:ext cx="14" cy="48"/>
                </a:xfrm>
                <a:custGeom>
                  <a:avLst/>
                  <a:gdLst>
                    <a:gd name="T0" fmla="*/ 0 w 57"/>
                    <a:gd name="T1" fmla="*/ 0 h 189"/>
                    <a:gd name="T2" fmla="*/ 0 w 57"/>
                    <a:gd name="T3" fmla="*/ 0 h 189"/>
                    <a:gd name="T4" fmla="*/ 0 w 57"/>
                    <a:gd name="T5" fmla="*/ 0 h 189"/>
                    <a:gd name="T6" fmla="*/ 0 w 57"/>
                    <a:gd name="T7" fmla="*/ 0 h 189"/>
                    <a:gd name="T8" fmla="*/ 0 w 57"/>
                    <a:gd name="T9" fmla="*/ 0 h 189"/>
                    <a:gd name="T10" fmla="*/ 0 60000 65536"/>
                    <a:gd name="T11" fmla="*/ 0 60000 65536"/>
                    <a:gd name="T12" fmla="*/ 0 60000 65536"/>
                    <a:gd name="T13" fmla="*/ 0 60000 65536"/>
                    <a:gd name="T14" fmla="*/ 0 60000 65536"/>
                    <a:gd name="T15" fmla="*/ 0 w 57"/>
                    <a:gd name="T16" fmla="*/ 0 h 189"/>
                    <a:gd name="T17" fmla="*/ 57 w 57"/>
                    <a:gd name="T18" fmla="*/ 189 h 189"/>
                  </a:gdLst>
                  <a:ahLst/>
                  <a:cxnLst>
                    <a:cxn ang="T10">
                      <a:pos x="T0" y="T1"/>
                    </a:cxn>
                    <a:cxn ang="T11">
                      <a:pos x="T2" y="T3"/>
                    </a:cxn>
                    <a:cxn ang="T12">
                      <a:pos x="T4" y="T5"/>
                    </a:cxn>
                    <a:cxn ang="T13">
                      <a:pos x="T6" y="T7"/>
                    </a:cxn>
                    <a:cxn ang="T14">
                      <a:pos x="T8" y="T9"/>
                    </a:cxn>
                  </a:cxnLst>
                  <a:rect l="T15" t="T16" r="T17" b="T18"/>
                  <a:pathLst>
                    <a:path w="57" h="189">
                      <a:moveTo>
                        <a:pt x="0" y="0"/>
                      </a:moveTo>
                      <a:lnTo>
                        <a:pt x="57" y="151"/>
                      </a:lnTo>
                      <a:lnTo>
                        <a:pt x="4" y="189"/>
                      </a:lnTo>
                      <a:lnTo>
                        <a:pt x="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137"/>
                <p:cNvSpPr>
                  <a:spLocks/>
                </p:cNvSpPr>
                <p:nvPr/>
              </p:nvSpPr>
              <p:spPr bwMode="auto">
                <a:xfrm>
                  <a:off x="4371" y="3261"/>
                  <a:ext cx="85" cy="195"/>
                </a:xfrm>
                <a:custGeom>
                  <a:avLst/>
                  <a:gdLst>
                    <a:gd name="T0" fmla="*/ 0 w 341"/>
                    <a:gd name="T1" fmla="*/ 0 h 779"/>
                    <a:gd name="T2" fmla="*/ 0 w 341"/>
                    <a:gd name="T3" fmla="*/ 0 h 779"/>
                    <a:gd name="T4" fmla="*/ 0 w 341"/>
                    <a:gd name="T5" fmla="*/ 0 h 779"/>
                    <a:gd name="T6" fmla="*/ 0 w 341"/>
                    <a:gd name="T7" fmla="*/ 0 h 779"/>
                    <a:gd name="T8" fmla="*/ 0 w 341"/>
                    <a:gd name="T9" fmla="*/ 0 h 779"/>
                    <a:gd name="T10" fmla="*/ 0 w 341"/>
                    <a:gd name="T11" fmla="*/ 0 h 779"/>
                    <a:gd name="T12" fmla="*/ 0 w 341"/>
                    <a:gd name="T13" fmla="*/ 0 h 779"/>
                    <a:gd name="T14" fmla="*/ 0 w 341"/>
                    <a:gd name="T15" fmla="*/ 0 h 779"/>
                    <a:gd name="T16" fmla="*/ 0 w 341"/>
                    <a:gd name="T17" fmla="*/ 0 h 779"/>
                    <a:gd name="T18" fmla="*/ 0 w 341"/>
                    <a:gd name="T19" fmla="*/ 0 h 779"/>
                    <a:gd name="T20" fmla="*/ 0 w 341"/>
                    <a:gd name="T21" fmla="*/ 0 h 779"/>
                    <a:gd name="T22" fmla="*/ 0 w 341"/>
                    <a:gd name="T23" fmla="*/ 0 h 779"/>
                    <a:gd name="T24" fmla="*/ 0 w 341"/>
                    <a:gd name="T25" fmla="*/ 0 h 779"/>
                    <a:gd name="T26" fmla="*/ 0 w 341"/>
                    <a:gd name="T27" fmla="*/ 0 h 779"/>
                    <a:gd name="T28" fmla="*/ 0 w 341"/>
                    <a:gd name="T29" fmla="*/ 0 h 779"/>
                    <a:gd name="T30" fmla="*/ 0 w 341"/>
                    <a:gd name="T31" fmla="*/ 0 h 779"/>
                    <a:gd name="T32" fmla="*/ 0 w 341"/>
                    <a:gd name="T33" fmla="*/ 0 h 779"/>
                    <a:gd name="T34" fmla="*/ 0 w 341"/>
                    <a:gd name="T35" fmla="*/ 0 h 779"/>
                    <a:gd name="T36" fmla="*/ 0 w 341"/>
                    <a:gd name="T37" fmla="*/ 0 h 779"/>
                    <a:gd name="T38" fmla="*/ 0 w 341"/>
                    <a:gd name="T39" fmla="*/ 0 h 7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779"/>
                    <a:gd name="T62" fmla="*/ 341 w 341"/>
                    <a:gd name="T63" fmla="*/ 779 h 7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779">
                      <a:moveTo>
                        <a:pt x="60" y="84"/>
                      </a:moveTo>
                      <a:lnTo>
                        <a:pt x="48" y="0"/>
                      </a:lnTo>
                      <a:lnTo>
                        <a:pt x="113" y="106"/>
                      </a:lnTo>
                      <a:lnTo>
                        <a:pt x="117" y="210"/>
                      </a:lnTo>
                      <a:lnTo>
                        <a:pt x="177" y="300"/>
                      </a:lnTo>
                      <a:lnTo>
                        <a:pt x="177" y="381"/>
                      </a:lnTo>
                      <a:lnTo>
                        <a:pt x="227" y="443"/>
                      </a:lnTo>
                      <a:lnTo>
                        <a:pt x="243" y="546"/>
                      </a:lnTo>
                      <a:lnTo>
                        <a:pt x="279" y="570"/>
                      </a:lnTo>
                      <a:lnTo>
                        <a:pt x="288" y="636"/>
                      </a:lnTo>
                      <a:lnTo>
                        <a:pt x="341" y="717"/>
                      </a:lnTo>
                      <a:lnTo>
                        <a:pt x="303" y="779"/>
                      </a:lnTo>
                      <a:lnTo>
                        <a:pt x="231" y="720"/>
                      </a:lnTo>
                      <a:lnTo>
                        <a:pt x="128" y="306"/>
                      </a:lnTo>
                      <a:lnTo>
                        <a:pt x="71" y="225"/>
                      </a:lnTo>
                      <a:lnTo>
                        <a:pt x="40" y="255"/>
                      </a:lnTo>
                      <a:lnTo>
                        <a:pt x="0" y="216"/>
                      </a:lnTo>
                      <a:lnTo>
                        <a:pt x="60" y="153"/>
                      </a:lnTo>
                      <a:lnTo>
                        <a:pt x="60" y="84"/>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138"/>
                <p:cNvSpPr>
                  <a:spLocks/>
                </p:cNvSpPr>
                <p:nvPr/>
              </p:nvSpPr>
              <p:spPr bwMode="auto">
                <a:xfrm>
                  <a:off x="4476" y="3274"/>
                  <a:ext cx="60" cy="153"/>
                </a:xfrm>
                <a:custGeom>
                  <a:avLst/>
                  <a:gdLst>
                    <a:gd name="T0" fmla="*/ 0 w 239"/>
                    <a:gd name="T1" fmla="*/ 0 h 609"/>
                    <a:gd name="T2" fmla="*/ 0 w 239"/>
                    <a:gd name="T3" fmla="*/ 0 h 609"/>
                    <a:gd name="T4" fmla="*/ 0 w 239"/>
                    <a:gd name="T5" fmla="*/ 0 h 609"/>
                    <a:gd name="T6" fmla="*/ 0 w 239"/>
                    <a:gd name="T7" fmla="*/ 0 h 609"/>
                    <a:gd name="T8" fmla="*/ 0 w 239"/>
                    <a:gd name="T9" fmla="*/ 0 h 609"/>
                    <a:gd name="T10" fmla="*/ 0 w 239"/>
                    <a:gd name="T11" fmla="*/ 0 h 609"/>
                    <a:gd name="T12" fmla="*/ 0 w 239"/>
                    <a:gd name="T13" fmla="*/ 0 h 609"/>
                    <a:gd name="T14" fmla="*/ 0 w 239"/>
                    <a:gd name="T15" fmla="*/ 0 h 609"/>
                    <a:gd name="T16" fmla="*/ 0 w 239"/>
                    <a:gd name="T17" fmla="*/ 0 h 609"/>
                    <a:gd name="T18" fmla="*/ 0 w 239"/>
                    <a:gd name="T19" fmla="*/ 0 h 609"/>
                    <a:gd name="T20" fmla="*/ 0 w 239"/>
                    <a:gd name="T21" fmla="*/ 0 h 609"/>
                    <a:gd name="T22" fmla="*/ 0 w 239"/>
                    <a:gd name="T23" fmla="*/ 0 h 609"/>
                    <a:gd name="T24" fmla="*/ 0 w 239"/>
                    <a:gd name="T25" fmla="*/ 0 h 609"/>
                    <a:gd name="T26" fmla="*/ 0 w 239"/>
                    <a:gd name="T27" fmla="*/ 0 h 609"/>
                    <a:gd name="T28" fmla="*/ 0 w 239"/>
                    <a:gd name="T29" fmla="*/ 0 h 609"/>
                    <a:gd name="T30" fmla="*/ 0 w 239"/>
                    <a:gd name="T31" fmla="*/ 0 h 6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
                    <a:gd name="T49" fmla="*/ 0 h 609"/>
                    <a:gd name="T50" fmla="*/ 239 w 239"/>
                    <a:gd name="T51" fmla="*/ 609 h 6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 h="609">
                      <a:moveTo>
                        <a:pt x="30" y="0"/>
                      </a:moveTo>
                      <a:lnTo>
                        <a:pt x="52" y="30"/>
                      </a:lnTo>
                      <a:lnTo>
                        <a:pt x="41" y="72"/>
                      </a:lnTo>
                      <a:lnTo>
                        <a:pt x="99" y="184"/>
                      </a:lnTo>
                      <a:lnTo>
                        <a:pt x="105" y="222"/>
                      </a:lnTo>
                      <a:lnTo>
                        <a:pt x="156" y="340"/>
                      </a:lnTo>
                      <a:lnTo>
                        <a:pt x="156" y="369"/>
                      </a:lnTo>
                      <a:lnTo>
                        <a:pt x="208" y="437"/>
                      </a:lnTo>
                      <a:lnTo>
                        <a:pt x="197" y="485"/>
                      </a:lnTo>
                      <a:lnTo>
                        <a:pt x="239" y="539"/>
                      </a:lnTo>
                      <a:lnTo>
                        <a:pt x="232" y="609"/>
                      </a:lnTo>
                      <a:lnTo>
                        <a:pt x="151" y="417"/>
                      </a:lnTo>
                      <a:lnTo>
                        <a:pt x="41" y="132"/>
                      </a:lnTo>
                      <a:lnTo>
                        <a:pt x="0" y="61"/>
                      </a:lnTo>
                      <a:lnTo>
                        <a:pt x="3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39"/>
                <p:cNvSpPr>
                  <a:spLocks/>
                </p:cNvSpPr>
                <p:nvPr/>
              </p:nvSpPr>
              <p:spPr bwMode="auto">
                <a:xfrm>
                  <a:off x="4437" y="3045"/>
                  <a:ext cx="190" cy="397"/>
                </a:xfrm>
                <a:custGeom>
                  <a:avLst/>
                  <a:gdLst>
                    <a:gd name="T0" fmla="*/ 0 w 760"/>
                    <a:gd name="T1" fmla="*/ 0 h 1588"/>
                    <a:gd name="T2" fmla="*/ 0 w 760"/>
                    <a:gd name="T3" fmla="*/ 0 h 1588"/>
                    <a:gd name="T4" fmla="*/ 0 w 760"/>
                    <a:gd name="T5" fmla="*/ 0 h 1588"/>
                    <a:gd name="T6" fmla="*/ 0 w 760"/>
                    <a:gd name="T7" fmla="*/ 0 h 1588"/>
                    <a:gd name="T8" fmla="*/ 0 w 760"/>
                    <a:gd name="T9" fmla="*/ 0 h 1588"/>
                    <a:gd name="T10" fmla="*/ 0 w 760"/>
                    <a:gd name="T11" fmla="*/ 0 h 1588"/>
                    <a:gd name="T12" fmla="*/ 0 w 760"/>
                    <a:gd name="T13" fmla="*/ 0 h 1588"/>
                    <a:gd name="T14" fmla="*/ 0 w 760"/>
                    <a:gd name="T15" fmla="*/ 0 h 1588"/>
                    <a:gd name="T16" fmla="*/ 0 w 760"/>
                    <a:gd name="T17" fmla="*/ 0 h 1588"/>
                    <a:gd name="T18" fmla="*/ 0 w 760"/>
                    <a:gd name="T19" fmla="*/ 0 h 1588"/>
                    <a:gd name="T20" fmla="*/ 0 w 760"/>
                    <a:gd name="T21" fmla="*/ 0 h 1588"/>
                    <a:gd name="T22" fmla="*/ 0 w 760"/>
                    <a:gd name="T23" fmla="*/ 0 h 1588"/>
                    <a:gd name="T24" fmla="*/ 0 w 760"/>
                    <a:gd name="T25" fmla="*/ 0 h 1588"/>
                    <a:gd name="T26" fmla="*/ 0 w 760"/>
                    <a:gd name="T27" fmla="*/ 0 h 1588"/>
                    <a:gd name="T28" fmla="*/ 0 w 760"/>
                    <a:gd name="T29" fmla="*/ 0 h 1588"/>
                    <a:gd name="T30" fmla="*/ 0 w 760"/>
                    <a:gd name="T31" fmla="*/ 0 h 1588"/>
                    <a:gd name="T32" fmla="*/ 0 w 760"/>
                    <a:gd name="T33" fmla="*/ 0 h 1588"/>
                    <a:gd name="T34" fmla="*/ 0 w 760"/>
                    <a:gd name="T35" fmla="*/ 0 h 1588"/>
                    <a:gd name="T36" fmla="*/ 0 w 760"/>
                    <a:gd name="T37" fmla="*/ 0 h 1588"/>
                    <a:gd name="T38" fmla="*/ 0 w 760"/>
                    <a:gd name="T39" fmla="*/ 0 h 1588"/>
                    <a:gd name="T40" fmla="*/ 0 w 760"/>
                    <a:gd name="T41" fmla="*/ 0 h 1588"/>
                    <a:gd name="T42" fmla="*/ 0 w 760"/>
                    <a:gd name="T43" fmla="*/ 0 h 1588"/>
                    <a:gd name="T44" fmla="*/ 0 w 760"/>
                    <a:gd name="T45" fmla="*/ 0 h 1588"/>
                    <a:gd name="T46" fmla="*/ 0 w 760"/>
                    <a:gd name="T47" fmla="*/ 0 h 1588"/>
                    <a:gd name="T48" fmla="*/ 0 w 760"/>
                    <a:gd name="T49" fmla="*/ 0 h 1588"/>
                    <a:gd name="T50" fmla="*/ 0 w 760"/>
                    <a:gd name="T51" fmla="*/ 0 h 1588"/>
                    <a:gd name="T52" fmla="*/ 0 w 760"/>
                    <a:gd name="T53" fmla="*/ 0 h 15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0"/>
                    <a:gd name="T82" fmla="*/ 0 h 1588"/>
                    <a:gd name="T83" fmla="*/ 760 w 760"/>
                    <a:gd name="T84" fmla="*/ 1588 h 15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0" h="1588">
                      <a:moveTo>
                        <a:pt x="180" y="0"/>
                      </a:moveTo>
                      <a:lnTo>
                        <a:pt x="273" y="27"/>
                      </a:lnTo>
                      <a:lnTo>
                        <a:pt x="339" y="145"/>
                      </a:lnTo>
                      <a:lnTo>
                        <a:pt x="308" y="185"/>
                      </a:lnTo>
                      <a:lnTo>
                        <a:pt x="435" y="335"/>
                      </a:lnTo>
                      <a:lnTo>
                        <a:pt x="396" y="365"/>
                      </a:lnTo>
                      <a:lnTo>
                        <a:pt x="492" y="611"/>
                      </a:lnTo>
                      <a:lnTo>
                        <a:pt x="514" y="814"/>
                      </a:lnTo>
                      <a:lnTo>
                        <a:pt x="567" y="889"/>
                      </a:lnTo>
                      <a:lnTo>
                        <a:pt x="581" y="994"/>
                      </a:lnTo>
                      <a:lnTo>
                        <a:pt x="690" y="1148"/>
                      </a:lnTo>
                      <a:lnTo>
                        <a:pt x="672" y="1297"/>
                      </a:lnTo>
                      <a:lnTo>
                        <a:pt x="760" y="1408"/>
                      </a:lnTo>
                      <a:lnTo>
                        <a:pt x="720" y="1486"/>
                      </a:lnTo>
                      <a:lnTo>
                        <a:pt x="708" y="1588"/>
                      </a:lnTo>
                      <a:lnTo>
                        <a:pt x="589" y="1500"/>
                      </a:lnTo>
                      <a:lnTo>
                        <a:pt x="540" y="1060"/>
                      </a:lnTo>
                      <a:lnTo>
                        <a:pt x="351" y="488"/>
                      </a:lnTo>
                      <a:lnTo>
                        <a:pt x="260" y="278"/>
                      </a:lnTo>
                      <a:lnTo>
                        <a:pt x="180" y="365"/>
                      </a:lnTo>
                      <a:lnTo>
                        <a:pt x="84" y="269"/>
                      </a:lnTo>
                      <a:lnTo>
                        <a:pt x="44" y="335"/>
                      </a:lnTo>
                      <a:lnTo>
                        <a:pt x="0" y="242"/>
                      </a:lnTo>
                      <a:lnTo>
                        <a:pt x="75" y="150"/>
                      </a:lnTo>
                      <a:lnTo>
                        <a:pt x="171" y="114"/>
                      </a:lnTo>
                      <a:lnTo>
                        <a:pt x="18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40"/>
                <p:cNvSpPr>
                  <a:spLocks/>
                </p:cNvSpPr>
                <p:nvPr/>
              </p:nvSpPr>
              <p:spPr bwMode="auto">
                <a:xfrm>
                  <a:off x="4146" y="3120"/>
                  <a:ext cx="352" cy="186"/>
                </a:xfrm>
                <a:custGeom>
                  <a:avLst/>
                  <a:gdLst>
                    <a:gd name="T0" fmla="*/ 0 w 1406"/>
                    <a:gd name="T1" fmla="*/ 0 h 743"/>
                    <a:gd name="T2" fmla="*/ 0 w 1406"/>
                    <a:gd name="T3" fmla="*/ 0 h 743"/>
                    <a:gd name="T4" fmla="*/ 0 w 1406"/>
                    <a:gd name="T5" fmla="*/ 0 h 743"/>
                    <a:gd name="T6" fmla="*/ 0 w 1406"/>
                    <a:gd name="T7" fmla="*/ 0 h 743"/>
                    <a:gd name="T8" fmla="*/ 0 w 1406"/>
                    <a:gd name="T9" fmla="*/ 0 h 743"/>
                    <a:gd name="T10" fmla="*/ 0 w 1406"/>
                    <a:gd name="T11" fmla="*/ 0 h 743"/>
                    <a:gd name="T12" fmla="*/ 0 w 1406"/>
                    <a:gd name="T13" fmla="*/ 0 h 743"/>
                    <a:gd name="T14" fmla="*/ 0 w 1406"/>
                    <a:gd name="T15" fmla="*/ 0 h 743"/>
                    <a:gd name="T16" fmla="*/ 0 w 1406"/>
                    <a:gd name="T17" fmla="*/ 0 h 743"/>
                    <a:gd name="T18" fmla="*/ 0 w 1406"/>
                    <a:gd name="T19" fmla="*/ 0 h 743"/>
                    <a:gd name="T20" fmla="*/ 0 w 1406"/>
                    <a:gd name="T21" fmla="*/ 0 h 743"/>
                    <a:gd name="T22" fmla="*/ 0 w 1406"/>
                    <a:gd name="T23" fmla="*/ 0 h 743"/>
                    <a:gd name="T24" fmla="*/ 0 w 1406"/>
                    <a:gd name="T25" fmla="*/ 0 h 743"/>
                    <a:gd name="T26" fmla="*/ 0 w 1406"/>
                    <a:gd name="T27" fmla="*/ 0 h 743"/>
                    <a:gd name="T28" fmla="*/ 0 w 1406"/>
                    <a:gd name="T29" fmla="*/ 0 h 743"/>
                    <a:gd name="T30" fmla="*/ 0 w 1406"/>
                    <a:gd name="T31" fmla="*/ 0 h 743"/>
                    <a:gd name="T32" fmla="*/ 0 w 1406"/>
                    <a:gd name="T33" fmla="*/ 0 h 743"/>
                    <a:gd name="T34" fmla="*/ 0 w 1406"/>
                    <a:gd name="T35" fmla="*/ 0 h 743"/>
                    <a:gd name="T36" fmla="*/ 0 w 1406"/>
                    <a:gd name="T37" fmla="*/ 0 h 743"/>
                    <a:gd name="T38" fmla="*/ 0 w 1406"/>
                    <a:gd name="T39" fmla="*/ 0 h 743"/>
                    <a:gd name="T40" fmla="*/ 0 w 1406"/>
                    <a:gd name="T41" fmla="*/ 0 h 743"/>
                    <a:gd name="T42" fmla="*/ 0 w 1406"/>
                    <a:gd name="T43" fmla="*/ 0 h 743"/>
                    <a:gd name="T44" fmla="*/ 0 w 1406"/>
                    <a:gd name="T45" fmla="*/ 0 h 743"/>
                    <a:gd name="T46" fmla="*/ 0 w 1406"/>
                    <a:gd name="T47" fmla="*/ 0 h 743"/>
                    <a:gd name="T48" fmla="*/ 0 w 1406"/>
                    <a:gd name="T49" fmla="*/ 0 h 743"/>
                    <a:gd name="T50" fmla="*/ 0 w 1406"/>
                    <a:gd name="T51" fmla="*/ 0 h 743"/>
                    <a:gd name="T52" fmla="*/ 0 w 1406"/>
                    <a:gd name="T53" fmla="*/ 0 h 743"/>
                    <a:gd name="T54" fmla="*/ 0 w 1406"/>
                    <a:gd name="T55" fmla="*/ 0 h 743"/>
                    <a:gd name="T56" fmla="*/ 0 w 1406"/>
                    <a:gd name="T57" fmla="*/ 0 h 743"/>
                    <a:gd name="T58" fmla="*/ 0 w 1406"/>
                    <a:gd name="T59" fmla="*/ 0 h 743"/>
                    <a:gd name="T60" fmla="*/ 0 w 1406"/>
                    <a:gd name="T61" fmla="*/ 0 h 743"/>
                    <a:gd name="T62" fmla="*/ 0 w 1406"/>
                    <a:gd name="T63" fmla="*/ 0 h 743"/>
                    <a:gd name="T64" fmla="*/ 0 w 1406"/>
                    <a:gd name="T65" fmla="*/ 0 h 743"/>
                    <a:gd name="T66" fmla="*/ 0 w 1406"/>
                    <a:gd name="T67" fmla="*/ 0 h 743"/>
                    <a:gd name="T68" fmla="*/ 0 w 1406"/>
                    <a:gd name="T69" fmla="*/ 0 h 743"/>
                    <a:gd name="T70" fmla="*/ 0 w 1406"/>
                    <a:gd name="T71" fmla="*/ 0 h 743"/>
                    <a:gd name="T72" fmla="*/ 0 w 1406"/>
                    <a:gd name="T73" fmla="*/ 0 h 743"/>
                    <a:gd name="T74" fmla="*/ 0 w 1406"/>
                    <a:gd name="T75" fmla="*/ 0 h 743"/>
                    <a:gd name="T76" fmla="*/ 0 w 1406"/>
                    <a:gd name="T77" fmla="*/ 0 h 743"/>
                    <a:gd name="T78" fmla="*/ 0 w 1406"/>
                    <a:gd name="T79" fmla="*/ 0 h 743"/>
                    <a:gd name="T80" fmla="*/ 0 w 1406"/>
                    <a:gd name="T81" fmla="*/ 0 h 743"/>
                    <a:gd name="T82" fmla="*/ 0 w 1406"/>
                    <a:gd name="T83" fmla="*/ 0 h 743"/>
                    <a:gd name="T84" fmla="*/ 0 w 1406"/>
                    <a:gd name="T85" fmla="*/ 0 h 743"/>
                    <a:gd name="T86" fmla="*/ 0 w 1406"/>
                    <a:gd name="T87" fmla="*/ 0 h 743"/>
                    <a:gd name="T88" fmla="*/ 0 w 1406"/>
                    <a:gd name="T89" fmla="*/ 0 h 7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6"/>
                    <a:gd name="T136" fmla="*/ 0 h 743"/>
                    <a:gd name="T137" fmla="*/ 1406 w 1406"/>
                    <a:gd name="T138" fmla="*/ 743 h 7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6" h="743">
                      <a:moveTo>
                        <a:pt x="952" y="652"/>
                      </a:moveTo>
                      <a:lnTo>
                        <a:pt x="943" y="527"/>
                      </a:lnTo>
                      <a:lnTo>
                        <a:pt x="979" y="554"/>
                      </a:lnTo>
                      <a:lnTo>
                        <a:pt x="1045" y="697"/>
                      </a:lnTo>
                      <a:lnTo>
                        <a:pt x="1081" y="697"/>
                      </a:lnTo>
                      <a:lnTo>
                        <a:pt x="1077" y="719"/>
                      </a:lnTo>
                      <a:lnTo>
                        <a:pt x="1151" y="715"/>
                      </a:lnTo>
                      <a:lnTo>
                        <a:pt x="1138" y="743"/>
                      </a:lnTo>
                      <a:lnTo>
                        <a:pt x="1213" y="730"/>
                      </a:lnTo>
                      <a:lnTo>
                        <a:pt x="1299" y="686"/>
                      </a:lnTo>
                      <a:lnTo>
                        <a:pt x="1354" y="649"/>
                      </a:lnTo>
                      <a:lnTo>
                        <a:pt x="1351" y="583"/>
                      </a:lnTo>
                      <a:lnTo>
                        <a:pt x="1390" y="635"/>
                      </a:lnTo>
                      <a:lnTo>
                        <a:pt x="1406" y="541"/>
                      </a:lnTo>
                      <a:lnTo>
                        <a:pt x="1395" y="446"/>
                      </a:lnTo>
                      <a:lnTo>
                        <a:pt x="1378" y="469"/>
                      </a:lnTo>
                      <a:lnTo>
                        <a:pt x="1329" y="383"/>
                      </a:lnTo>
                      <a:lnTo>
                        <a:pt x="1309" y="286"/>
                      </a:lnTo>
                      <a:lnTo>
                        <a:pt x="1246" y="227"/>
                      </a:lnTo>
                      <a:lnTo>
                        <a:pt x="1270" y="312"/>
                      </a:lnTo>
                      <a:lnTo>
                        <a:pt x="1233" y="281"/>
                      </a:lnTo>
                      <a:lnTo>
                        <a:pt x="1135" y="218"/>
                      </a:lnTo>
                      <a:lnTo>
                        <a:pt x="1177" y="272"/>
                      </a:lnTo>
                      <a:lnTo>
                        <a:pt x="1054" y="209"/>
                      </a:lnTo>
                      <a:lnTo>
                        <a:pt x="997" y="206"/>
                      </a:lnTo>
                      <a:lnTo>
                        <a:pt x="922" y="129"/>
                      </a:lnTo>
                      <a:lnTo>
                        <a:pt x="927" y="180"/>
                      </a:lnTo>
                      <a:lnTo>
                        <a:pt x="841" y="119"/>
                      </a:lnTo>
                      <a:lnTo>
                        <a:pt x="760" y="86"/>
                      </a:lnTo>
                      <a:lnTo>
                        <a:pt x="798" y="167"/>
                      </a:lnTo>
                      <a:lnTo>
                        <a:pt x="732" y="146"/>
                      </a:lnTo>
                      <a:lnTo>
                        <a:pt x="679" y="66"/>
                      </a:lnTo>
                      <a:lnTo>
                        <a:pt x="673" y="101"/>
                      </a:lnTo>
                      <a:lnTo>
                        <a:pt x="626" y="64"/>
                      </a:lnTo>
                      <a:lnTo>
                        <a:pt x="444" y="24"/>
                      </a:lnTo>
                      <a:lnTo>
                        <a:pt x="470" y="57"/>
                      </a:lnTo>
                      <a:lnTo>
                        <a:pt x="334" y="30"/>
                      </a:lnTo>
                      <a:lnTo>
                        <a:pt x="281" y="0"/>
                      </a:lnTo>
                      <a:lnTo>
                        <a:pt x="343" y="75"/>
                      </a:lnTo>
                      <a:lnTo>
                        <a:pt x="178" y="24"/>
                      </a:lnTo>
                      <a:lnTo>
                        <a:pt x="64" y="59"/>
                      </a:lnTo>
                      <a:lnTo>
                        <a:pt x="154" y="80"/>
                      </a:lnTo>
                      <a:lnTo>
                        <a:pt x="0" y="137"/>
                      </a:lnTo>
                      <a:lnTo>
                        <a:pt x="952" y="65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41"/>
                <p:cNvSpPr>
                  <a:spLocks/>
                </p:cNvSpPr>
                <p:nvPr/>
              </p:nvSpPr>
              <p:spPr bwMode="auto">
                <a:xfrm>
                  <a:off x="4028" y="3147"/>
                  <a:ext cx="94" cy="166"/>
                </a:xfrm>
                <a:custGeom>
                  <a:avLst/>
                  <a:gdLst>
                    <a:gd name="T0" fmla="*/ 0 w 374"/>
                    <a:gd name="T1" fmla="*/ 0 h 664"/>
                    <a:gd name="T2" fmla="*/ 0 w 374"/>
                    <a:gd name="T3" fmla="*/ 0 h 664"/>
                    <a:gd name="T4" fmla="*/ 0 w 374"/>
                    <a:gd name="T5" fmla="*/ 0 h 664"/>
                    <a:gd name="T6" fmla="*/ 0 w 374"/>
                    <a:gd name="T7" fmla="*/ 0 h 664"/>
                    <a:gd name="T8" fmla="*/ 0 w 374"/>
                    <a:gd name="T9" fmla="*/ 0 h 664"/>
                    <a:gd name="T10" fmla="*/ 0 w 374"/>
                    <a:gd name="T11" fmla="*/ 0 h 664"/>
                    <a:gd name="T12" fmla="*/ 0 w 374"/>
                    <a:gd name="T13" fmla="*/ 0 h 664"/>
                    <a:gd name="T14" fmla="*/ 0 w 374"/>
                    <a:gd name="T15" fmla="*/ 0 h 664"/>
                    <a:gd name="T16" fmla="*/ 0 w 374"/>
                    <a:gd name="T17" fmla="*/ 0 h 664"/>
                    <a:gd name="T18" fmla="*/ 0 w 374"/>
                    <a:gd name="T19" fmla="*/ 0 h 664"/>
                    <a:gd name="T20" fmla="*/ 0 w 374"/>
                    <a:gd name="T21" fmla="*/ 0 h 664"/>
                    <a:gd name="T22" fmla="*/ 0 w 374"/>
                    <a:gd name="T23" fmla="*/ 0 h 664"/>
                    <a:gd name="T24" fmla="*/ 0 w 374"/>
                    <a:gd name="T25" fmla="*/ 0 h 664"/>
                    <a:gd name="T26" fmla="*/ 0 w 374"/>
                    <a:gd name="T27" fmla="*/ 0 h 664"/>
                    <a:gd name="T28" fmla="*/ 0 w 374"/>
                    <a:gd name="T29" fmla="*/ 0 h 664"/>
                    <a:gd name="T30" fmla="*/ 0 w 374"/>
                    <a:gd name="T31" fmla="*/ 0 h 664"/>
                    <a:gd name="T32" fmla="*/ 0 w 374"/>
                    <a:gd name="T33" fmla="*/ 0 h 664"/>
                    <a:gd name="T34" fmla="*/ 0 w 374"/>
                    <a:gd name="T35" fmla="*/ 0 h 664"/>
                    <a:gd name="T36" fmla="*/ 0 w 374"/>
                    <a:gd name="T37" fmla="*/ 0 h 664"/>
                    <a:gd name="T38" fmla="*/ 0 w 374"/>
                    <a:gd name="T39" fmla="*/ 0 h 664"/>
                    <a:gd name="T40" fmla="*/ 0 w 374"/>
                    <a:gd name="T41" fmla="*/ 0 h 6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664"/>
                    <a:gd name="T65" fmla="*/ 374 w 374"/>
                    <a:gd name="T66" fmla="*/ 664 h 6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664">
                      <a:moveTo>
                        <a:pt x="194" y="643"/>
                      </a:moveTo>
                      <a:lnTo>
                        <a:pt x="80" y="620"/>
                      </a:lnTo>
                      <a:lnTo>
                        <a:pt x="128" y="575"/>
                      </a:lnTo>
                      <a:lnTo>
                        <a:pt x="0" y="511"/>
                      </a:lnTo>
                      <a:lnTo>
                        <a:pt x="173" y="475"/>
                      </a:lnTo>
                      <a:lnTo>
                        <a:pt x="132" y="237"/>
                      </a:lnTo>
                      <a:lnTo>
                        <a:pt x="194" y="110"/>
                      </a:lnTo>
                      <a:lnTo>
                        <a:pt x="159" y="0"/>
                      </a:lnTo>
                      <a:lnTo>
                        <a:pt x="251" y="79"/>
                      </a:lnTo>
                      <a:lnTo>
                        <a:pt x="273" y="21"/>
                      </a:lnTo>
                      <a:lnTo>
                        <a:pt x="291" y="171"/>
                      </a:lnTo>
                      <a:lnTo>
                        <a:pt x="330" y="171"/>
                      </a:lnTo>
                      <a:lnTo>
                        <a:pt x="296" y="317"/>
                      </a:lnTo>
                      <a:lnTo>
                        <a:pt x="339" y="320"/>
                      </a:lnTo>
                      <a:lnTo>
                        <a:pt x="344" y="461"/>
                      </a:lnTo>
                      <a:lnTo>
                        <a:pt x="374" y="664"/>
                      </a:lnTo>
                      <a:lnTo>
                        <a:pt x="282" y="532"/>
                      </a:lnTo>
                      <a:lnTo>
                        <a:pt x="287" y="602"/>
                      </a:lnTo>
                      <a:lnTo>
                        <a:pt x="260" y="659"/>
                      </a:lnTo>
                      <a:lnTo>
                        <a:pt x="194" y="64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42"/>
                <p:cNvSpPr>
                  <a:spLocks/>
                </p:cNvSpPr>
                <p:nvPr/>
              </p:nvSpPr>
              <p:spPr bwMode="auto">
                <a:xfrm>
                  <a:off x="3913" y="2798"/>
                  <a:ext cx="617" cy="302"/>
                </a:xfrm>
                <a:custGeom>
                  <a:avLst/>
                  <a:gdLst>
                    <a:gd name="T0" fmla="*/ 0 w 2469"/>
                    <a:gd name="T1" fmla="*/ 0 h 1208"/>
                    <a:gd name="T2" fmla="*/ 0 w 2469"/>
                    <a:gd name="T3" fmla="*/ 0 h 1208"/>
                    <a:gd name="T4" fmla="*/ 0 w 2469"/>
                    <a:gd name="T5" fmla="*/ 0 h 1208"/>
                    <a:gd name="T6" fmla="*/ 0 w 2469"/>
                    <a:gd name="T7" fmla="*/ 0 h 1208"/>
                    <a:gd name="T8" fmla="*/ 0 w 2469"/>
                    <a:gd name="T9" fmla="*/ 0 h 1208"/>
                    <a:gd name="T10" fmla="*/ 0 w 2469"/>
                    <a:gd name="T11" fmla="*/ 0 h 1208"/>
                    <a:gd name="T12" fmla="*/ 0 w 2469"/>
                    <a:gd name="T13" fmla="*/ 0 h 1208"/>
                    <a:gd name="T14" fmla="*/ 0 w 2469"/>
                    <a:gd name="T15" fmla="*/ 0 h 1208"/>
                    <a:gd name="T16" fmla="*/ 0 w 2469"/>
                    <a:gd name="T17" fmla="*/ 0 h 1208"/>
                    <a:gd name="T18" fmla="*/ 0 w 2469"/>
                    <a:gd name="T19" fmla="*/ 0 h 1208"/>
                    <a:gd name="T20" fmla="*/ 0 w 2469"/>
                    <a:gd name="T21" fmla="*/ 0 h 1208"/>
                    <a:gd name="T22" fmla="*/ 0 w 2469"/>
                    <a:gd name="T23" fmla="*/ 0 h 1208"/>
                    <a:gd name="T24" fmla="*/ 0 w 2469"/>
                    <a:gd name="T25" fmla="*/ 0 h 1208"/>
                    <a:gd name="T26" fmla="*/ 0 w 2469"/>
                    <a:gd name="T27" fmla="*/ 0 h 1208"/>
                    <a:gd name="T28" fmla="*/ 0 w 2469"/>
                    <a:gd name="T29" fmla="*/ 0 h 1208"/>
                    <a:gd name="T30" fmla="*/ 0 w 2469"/>
                    <a:gd name="T31" fmla="*/ 0 h 1208"/>
                    <a:gd name="T32" fmla="*/ 0 w 2469"/>
                    <a:gd name="T33" fmla="*/ 0 h 1208"/>
                    <a:gd name="T34" fmla="*/ 0 w 2469"/>
                    <a:gd name="T35" fmla="*/ 0 h 1208"/>
                    <a:gd name="T36" fmla="*/ 0 w 2469"/>
                    <a:gd name="T37" fmla="*/ 0 h 1208"/>
                    <a:gd name="T38" fmla="*/ 0 w 2469"/>
                    <a:gd name="T39" fmla="*/ 0 h 1208"/>
                    <a:gd name="T40" fmla="*/ 0 w 2469"/>
                    <a:gd name="T41" fmla="*/ 0 h 1208"/>
                    <a:gd name="T42" fmla="*/ 0 w 2469"/>
                    <a:gd name="T43" fmla="*/ 0 h 1208"/>
                    <a:gd name="T44" fmla="*/ 0 w 2469"/>
                    <a:gd name="T45" fmla="*/ 0 h 1208"/>
                    <a:gd name="T46" fmla="*/ 0 w 2469"/>
                    <a:gd name="T47" fmla="*/ 0 h 1208"/>
                    <a:gd name="T48" fmla="*/ 0 w 2469"/>
                    <a:gd name="T49" fmla="*/ 0 h 1208"/>
                    <a:gd name="T50" fmla="*/ 0 w 2469"/>
                    <a:gd name="T51" fmla="*/ 0 h 1208"/>
                    <a:gd name="T52" fmla="*/ 0 w 2469"/>
                    <a:gd name="T53" fmla="*/ 0 h 1208"/>
                    <a:gd name="T54" fmla="*/ 0 w 2469"/>
                    <a:gd name="T55" fmla="*/ 0 h 1208"/>
                    <a:gd name="T56" fmla="*/ 0 w 2469"/>
                    <a:gd name="T57" fmla="*/ 0 h 1208"/>
                    <a:gd name="T58" fmla="*/ 0 w 2469"/>
                    <a:gd name="T59" fmla="*/ 0 h 1208"/>
                    <a:gd name="T60" fmla="*/ 0 w 2469"/>
                    <a:gd name="T61" fmla="*/ 0 h 1208"/>
                    <a:gd name="T62" fmla="*/ 0 w 2469"/>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9"/>
                    <a:gd name="T97" fmla="*/ 0 h 1208"/>
                    <a:gd name="T98" fmla="*/ 2469 w 2469"/>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9" h="1208">
                      <a:moveTo>
                        <a:pt x="2469" y="1112"/>
                      </a:moveTo>
                      <a:lnTo>
                        <a:pt x="2434" y="861"/>
                      </a:lnTo>
                      <a:lnTo>
                        <a:pt x="2380" y="893"/>
                      </a:lnTo>
                      <a:lnTo>
                        <a:pt x="2284" y="615"/>
                      </a:lnTo>
                      <a:lnTo>
                        <a:pt x="2266" y="704"/>
                      </a:lnTo>
                      <a:lnTo>
                        <a:pt x="2113" y="483"/>
                      </a:lnTo>
                      <a:lnTo>
                        <a:pt x="1845" y="272"/>
                      </a:lnTo>
                      <a:lnTo>
                        <a:pt x="1972" y="438"/>
                      </a:lnTo>
                      <a:lnTo>
                        <a:pt x="1687" y="206"/>
                      </a:lnTo>
                      <a:lnTo>
                        <a:pt x="1678" y="258"/>
                      </a:lnTo>
                      <a:lnTo>
                        <a:pt x="1519" y="180"/>
                      </a:lnTo>
                      <a:lnTo>
                        <a:pt x="1264" y="0"/>
                      </a:lnTo>
                      <a:lnTo>
                        <a:pt x="1278" y="126"/>
                      </a:lnTo>
                      <a:lnTo>
                        <a:pt x="988" y="109"/>
                      </a:lnTo>
                      <a:lnTo>
                        <a:pt x="658" y="57"/>
                      </a:lnTo>
                      <a:lnTo>
                        <a:pt x="715" y="153"/>
                      </a:lnTo>
                      <a:lnTo>
                        <a:pt x="443" y="91"/>
                      </a:lnTo>
                      <a:lnTo>
                        <a:pt x="514" y="158"/>
                      </a:lnTo>
                      <a:lnTo>
                        <a:pt x="280" y="162"/>
                      </a:lnTo>
                      <a:lnTo>
                        <a:pt x="0" y="223"/>
                      </a:lnTo>
                      <a:lnTo>
                        <a:pt x="360" y="321"/>
                      </a:lnTo>
                      <a:lnTo>
                        <a:pt x="1788" y="787"/>
                      </a:lnTo>
                      <a:lnTo>
                        <a:pt x="1951" y="1064"/>
                      </a:lnTo>
                      <a:lnTo>
                        <a:pt x="1756" y="1174"/>
                      </a:lnTo>
                      <a:lnTo>
                        <a:pt x="1933" y="1174"/>
                      </a:lnTo>
                      <a:lnTo>
                        <a:pt x="1954" y="1208"/>
                      </a:lnTo>
                      <a:lnTo>
                        <a:pt x="2200" y="1112"/>
                      </a:lnTo>
                      <a:lnTo>
                        <a:pt x="2332" y="1121"/>
                      </a:lnTo>
                      <a:lnTo>
                        <a:pt x="2271" y="989"/>
                      </a:lnTo>
                      <a:lnTo>
                        <a:pt x="2363" y="989"/>
                      </a:lnTo>
                      <a:lnTo>
                        <a:pt x="2469" y="111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43"/>
                <p:cNvSpPr>
                  <a:spLocks/>
                </p:cNvSpPr>
                <p:nvPr/>
              </p:nvSpPr>
              <p:spPr bwMode="auto">
                <a:xfrm>
                  <a:off x="3843" y="2813"/>
                  <a:ext cx="633" cy="297"/>
                </a:xfrm>
                <a:custGeom>
                  <a:avLst/>
                  <a:gdLst>
                    <a:gd name="T0" fmla="*/ 0 w 2536"/>
                    <a:gd name="T1" fmla="*/ 0 h 1191"/>
                    <a:gd name="T2" fmla="*/ 0 w 2536"/>
                    <a:gd name="T3" fmla="*/ 0 h 1191"/>
                    <a:gd name="T4" fmla="*/ 0 w 2536"/>
                    <a:gd name="T5" fmla="*/ 0 h 1191"/>
                    <a:gd name="T6" fmla="*/ 0 w 2536"/>
                    <a:gd name="T7" fmla="*/ 0 h 1191"/>
                    <a:gd name="T8" fmla="*/ 0 w 2536"/>
                    <a:gd name="T9" fmla="*/ 0 h 1191"/>
                    <a:gd name="T10" fmla="*/ 0 w 2536"/>
                    <a:gd name="T11" fmla="*/ 0 h 1191"/>
                    <a:gd name="T12" fmla="*/ 0 w 2536"/>
                    <a:gd name="T13" fmla="*/ 0 h 1191"/>
                    <a:gd name="T14" fmla="*/ 0 w 2536"/>
                    <a:gd name="T15" fmla="*/ 0 h 1191"/>
                    <a:gd name="T16" fmla="*/ 0 w 2536"/>
                    <a:gd name="T17" fmla="*/ 0 h 1191"/>
                    <a:gd name="T18" fmla="*/ 0 w 2536"/>
                    <a:gd name="T19" fmla="*/ 0 h 1191"/>
                    <a:gd name="T20" fmla="*/ 0 w 2536"/>
                    <a:gd name="T21" fmla="*/ 0 h 1191"/>
                    <a:gd name="T22" fmla="*/ 0 w 2536"/>
                    <a:gd name="T23" fmla="*/ 0 h 1191"/>
                    <a:gd name="T24" fmla="*/ 0 w 2536"/>
                    <a:gd name="T25" fmla="*/ 0 h 1191"/>
                    <a:gd name="T26" fmla="*/ 0 w 2536"/>
                    <a:gd name="T27" fmla="*/ 0 h 1191"/>
                    <a:gd name="T28" fmla="*/ 0 w 2536"/>
                    <a:gd name="T29" fmla="*/ 0 h 1191"/>
                    <a:gd name="T30" fmla="*/ 0 w 2536"/>
                    <a:gd name="T31" fmla="*/ 0 h 1191"/>
                    <a:gd name="T32" fmla="*/ 0 w 2536"/>
                    <a:gd name="T33" fmla="*/ 0 h 1191"/>
                    <a:gd name="T34" fmla="*/ 0 w 2536"/>
                    <a:gd name="T35" fmla="*/ 0 h 1191"/>
                    <a:gd name="T36" fmla="*/ 0 w 2536"/>
                    <a:gd name="T37" fmla="*/ 0 h 1191"/>
                    <a:gd name="T38" fmla="*/ 0 w 2536"/>
                    <a:gd name="T39" fmla="*/ 0 h 1191"/>
                    <a:gd name="T40" fmla="*/ 0 w 2536"/>
                    <a:gd name="T41" fmla="*/ 0 h 1191"/>
                    <a:gd name="T42" fmla="*/ 0 w 2536"/>
                    <a:gd name="T43" fmla="*/ 0 h 1191"/>
                    <a:gd name="T44" fmla="*/ 0 w 2536"/>
                    <a:gd name="T45" fmla="*/ 0 h 1191"/>
                    <a:gd name="T46" fmla="*/ 0 w 2536"/>
                    <a:gd name="T47" fmla="*/ 0 h 1191"/>
                    <a:gd name="T48" fmla="*/ 0 w 2536"/>
                    <a:gd name="T49" fmla="*/ 0 h 1191"/>
                    <a:gd name="T50" fmla="*/ 0 w 2536"/>
                    <a:gd name="T51" fmla="*/ 0 h 1191"/>
                    <a:gd name="T52" fmla="*/ 0 w 2536"/>
                    <a:gd name="T53" fmla="*/ 0 h 1191"/>
                    <a:gd name="T54" fmla="*/ 0 w 2536"/>
                    <a:gd name="T55" fmla="*/ 0 h 1191"/>
                    <a:gd name="T56" fmla="*/ 0 w 2536"/>
                    <a:gd name="T57" fmla="*/ 0 h 1191"/>
                    <a:gd name="T58" fmla="*/ 0 w 2536"/>
                    <a:gd name="T59" fmla="*/ 0 h 1191"/>
                    <a:gd name="T60" fmla="*/ 0 w 2536"/>
                    <a:gd name="T61" fmla="*/ 0 h 1191"/>
                    <a:gd name="T62" fmla="*/ 0 w 2536"/>
                    <a:gd name="T63" fmla="*/ 0 h 1191"/>
                    <a:gd name="T64" fmla="*/ 0 w 2536"/>
                    <a:gd name="T65" fmla="*/ 0 h 1191"/>
                    <a:gd name="T66" fmla="*/ 0 w 2536"/>
                    <a:gd name="T67" fmla="*/ 0 h 1191"/>
                    <a:gd name="T68" fmla="*/ 0 w 2536"/>
                    <a:gd name="T69" fmla="*/ 0 h 1191"/>
                    <a:gd name="T70" fmla="*/ 0 w 2536"/>
                    <a:gd name="T71" fmla="*/ 0 h 1191"/>
                    <a:gd name="T72" fmla="*/ 0 w 2536"/>
                    <a:gd name="T73" fmla="*/ 0 h 1191"/>
                    <a:gd name="T74" fmla="*/ 0 w 2536"/>
                    <a:gd name="T75" fmla="*/ 0 h 1191"/>
                    <a:gd name="T76" fmla="*/ 0 w 2536"/>
                    <a:gd name="T77" fmla="*/ 0 h 1191"/>
                    <a:gd name="T78" fmla="*/ 0 w 2536"/>
                    <a:gd name="T79" fmla="*/ 0 h 1191"/>
                    <a:gd name="T80" fmla="*/ 0 w 2536"/>
                    <a:gd name="T81" fmla="*/ 0 h 1191"/>
                    <a:gd name="T82" fmla="*/ 0 w 2536"/>
                    <a:gd name="T83" fmla="*/ 0 h 1191"/>
                    <a:gd name="T84" fmla="*/ 0 w 2536"/>
                    <a:gd name="T85" fmla="*/ 0 h 1191"/>
                    <a:gd name="T86" fmla="*/ 0 w 2536"/>
                    <a:gd name="T87" fmla="*/ 0 h 1191"/>
                    <a:gd name="T88" fmla="*/ 0 w 2536"/>
                    <a:gd name="T89" fmla="*/ 0 h 1191"/>
                    <a:gd name="T90" fmla="*/ 0 w 2536"/>
                    <a:gd name="T91" fmla="*/ 0 h 1191"/>
                    <a:gd name="T92" fmla="*/ 0 w 2536"/>
                    <a:gd name="T93" fmla="*/ 0 h 1191"/>
                    <a:gd name="T94" fmla="*/ 0 w 2536"/>
                    <a:gd name="T95" fmla="*/ 0 h 1191"/>
                    <a:gd name="T96" fmla="*/ 0 w 2536"/>
                    <a:gd name="T97" fmla="*/ 0 h 1191"/>
                    <a:gd name="T98" fmla="*/ 0 w 2536"/>
                    <a:gd name="T99" fmla="*/ 0 h 1191"/>
                    <a:gd name="T100" fmla="*/ 0 w 2536"/>
                    <a:gd name="T101" fmla="*/ 0 h 1191"/>
                    <a:gd name="T102" fmla="*/ 0 w 2536"/>
                    <a:gd name="T103" fmla="*/ 0 h 1191"/>
                    <a:gd name="T104" fmla="*/ 0 w 2536"/>
                    <a:gd name="T105" fmla="*/ 0 h 1191"/>
                    <a:gd name="T106" fmla="*/ 0 w 2536"/>
                    <a:gd name="T107" fmla="*/ 0 h 1191"/>
                    <a:gd name="T108" fmla="*/ 0 w 2536"/>
                    <a:gd name="T109" fmla="*/ 0 h 1191"/>
                    <a:gd name="T110" fmla="*/ 0 w 2536"/>
                    <a:gd name="T111" fmla="*/ 0 h 1191"/>
                    <a:gd name="T112" fmla="*/ 0 w 2536"/>
                    <a:gd name="T113" fmla="*/ 0 h 1191"/>
                    <a:gd name="T114" fmla="*/ 0 w 2536"/>
                    <a:gd name="T115" fmla="*/ 0 h 1191"/>
                    <a:gd name="T116" fmla="*/ 0 w 2536"/>
                    <a:gd name="T117" fmla="*/ 0 h 11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36"/>
                    <a:gd name="T178" fmla="*/ 0 h 1191"/>
                    <a:gd name="T179" fmla="*/ 2536 w 2536"/>
                    <a:gd name="T180" fmla="*/ 1191 h 11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36" h="1191">
                      <a:moveTo>
                        <a:pt x="1999" y="257"/>
                      </a:moveTo>
                      <a:lnTo>
                        <a:pt x="1838" y="172"/>
                      </a:lnTo>
                      <a:lnTo>
                        <a:pt x="1634" y="0"/>
                      </a:lnTo>
                      <a:lnTo>
                        <a:pt x="1621" y="126"/>
                      </a:lnTo>
                      <a:lnTo>
                        <a:pt x="1314" y="16"/>
                      </a:lnTo>
                      <a:lnTo>
                        <a:pt x="1007" y="20"/>
                      </a:lnTo>
                      <a:lnTo>
                        <a:pt x="1234" y="134"/>
                      </a:lnTo>
                      <a:lnTo>
                        <a:pt x="1006" y="143"/>
                      </a:lnTo>
                      <a:lnTo>
                        <a:pt x="742" y="126"/>
                      </a:lnTo>
                      <a:lnTo>
                        <a:pt x="840" y="200"/>
                      </a:lnTo>
                      <a:lnTo>
                        <a:pt x="603" y="139"/>
                      </a:lnTo>
                      <a:lnTo>
                        <a:pt x="361" y="205"/>
                      </a:lnTo>
                      <a:lnTo>
                        <a:pt x="553" y="263"/>
                      </a:lnTo>
                      <a:lnTo>
                        <a:pt x="241" y="451"/>
                      </a:lnTo>
                      <a:lnTo>
                        <a:pt x="466" y="460"/>
                      </a:lnTo>
                      <a:lnTo>
                        <a:pt x="290" y="491"/>
                      </a:lnTo>
                      <a:lnTo>
                        <a:pt x="558" y="548"/>
                      </a:lnTo>
                      <a:lnTo>
                        <a:pt x="348" y="548"/>
                      </a:lnTo>
                      <a:lnTo>
                        <a:pt x="430" y="610"/>
                      </a:lnTo>
                      <a:lnTo>
                        <a:pt x="168" y="575"/>
                      </a:lnTo>
                      <a:lnTo>
                        <a:pt x="0" y="619"/>
                      </a:lnTo>
                      <a:lnTo>
                        <a:pt x="154" y="689"/>
                      </a:lnTo>
                      <a:lnTo>
                        <a:pt x="45" y="724"/>
                      </a:lnTo>
                      <a:lnTo>
                        <a:pt x="343" y="764"/>
                      </a:lnTo>
                      <a:lnTo>
                        <a:pt x="123" y="821"/>
                      </a:lnTo>
                      <a:lnTo>
                        <a:pt x="286" y="860"/>
                      </a:lnTo>
                      <a:lnTo>
                        <a:pt x="541" y="852"/>
                      </a:lnTo>
                      <a:lnTo>
                        <a:pt x="378" y="944"/>
                      </a:lnTo>
                      <a:lnTo>
                        <a:pt x="694" y="931"/>
                      </a:lnTo>
                      <a:lnTo>
                        <a:pt x="514" y="970"/>
                      </a:lnTo>
                      <a:lnTo>
                        <a:pt x="742" y="1006"/>
                      </a:lnTo>
                      <a:lnTo>
                        <a:pt x="616" y="1050"/>
                      </a:lnTo>
                      <a:lnTo>
                        <a:pt x="879" y="1059"/>
                      </a:lnTo>
                      <a:lnTo>
                        <a:pt x="835" y="1120"/>
                      </a:lnTo>
                      <a:lnTo>
                        <a:pt x="1059" y="1093"/>
                      </a:lnTo>
                      <a:lnTo>
                        <a:pt x="1226" y="1086"/>
                      </a:lnTo>
                      <a:lnTo>
                        <a:pt x="1116" y="1147"/>
                      </a:lnTo>
                      <a:lnTo>
                        <a:pt x="1446" y="1143"/>
                      </a:lnTo>
                      <a:lnTo>
                        <a:pt x="1345" y="1191"/>
                      </a:lnTo>
                      <a:lnTo>
                        <a:pt x="1792" y="1168"/>
                      </a:lnTo>
                      <a:lnTo>
                        <a:pt x="2188" y="1050"/>
                      </a:lnTo>
                      <a:lnTo>
                        <a:pt x="2531" y="1050"/>
                      </a:lnTo>
                      <a:lnTo>
                        <a:pt x="2298" y="869"/>
                      </a:lnTo>
                      <a:lnTo>
                        <a:pt x="2434" y="865"/>
                      </a:lnTo>
                      <a:lnTo>
                        <a:pt x="2324" y="746"/>
                      </a:lnTo>
                      <a:lnTo>
                        <a:pt x="2536" y="799"/>
                      </a:lnTo>
                      <a:lnTo>
                        <a:pt x="2329" y="592"/>
                      </a:lnTo>
                      <a:lnTo>
                        <a:pt x="2316" y="685"/>
                      </a:lnTo>
                      <a:lnTo>
                        <a:pt x="2038" y="526"/>
                      </a:lnTo>
                      <a:lnTo>
                        <a:pt x="1758" y="451"/>
                      </a:lnTo>
                      <a:lnTo>
                        <a:pt x="1525" y="412"/>
                      </a:lnTo>
                      <a:lnTo>
                        <a:pt x="1657" y="377"/>
                      </a:lnTo>
                      <a:lnTo>
                        <a:pt x="1546" y="311"/>
                      </a:lnTo>
                      <a:lnTo>
                        <a:pt x="1669" y="298"/>
                      </a:lnTo>
                      <a:lnTo>
                        <a:pt x="1824" y="323"/>
                      </a:lnTo>
                      <a:lnTo>
                        <a:pt x="1894" y="284"/>
                      </a:lnTo>
                      <a:lnTo>
                        <a:pt x="2109" y="359"/>
                      </a:lnTo>
                      <a:lnTo>
                        <a:pt x="1999" y="257"/>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44"/>
                <p:cNvSpPr>
                  <a:spLocks/>
                </p:cNvSpPr>
                <p:nvPr/>
              </p:nvSpPr>
              <p:spPr bwMode="auto">
                <a:xfrm>
                  <a:off x="3864" y="3125"/>
                  <a:ext cx="106" cy="111"/>
                </a:xfrm>
                <a:custGeom>
                  <a:avLst/>
                  <a:gdLst>
                    <a:gd name="T0" fmla="*/ 0 w 424"/>
                    <a:gd name="T1" fmla="*/ 0 h 446"/>
                    <a:gd name="T2" fmla="*/ 0 w 424"/>
                    <a:gd name="T3" fmla="*/ 0 h 446"/>
                    <a:gd name="T4" fmla="*/ 0 w 424"/>
                    <a:gd name="T5" fmla="*/ 0 h 446"/>
                    <a:gd name="T6" fmla="*/ 0 w 424"/>
                    <a:gd name="T7" fmla="*/ 0 h 446"/>
                    <a:gd name="T8" fmla="*/ 0 w 424"/>
                    <a:gd name="T9" fmla="*/ 0 h 446"/>
                    <a:gd name="T10" fmla="*/ 0 w 424"/>
                    <a:gd name="T11" fmla="*/ 0 h 446"/>
                    <a:gd name="T12" fmla="*/ 0 w 424"/>
                    <a:gd name="T13" fmla="*/ 0 h 446"/>
                    <a:gd name="T14" fmla="*/ 0 w 424"/>
                    <a:gd name="T15" fmla="*/ 0 h 446"/>
                    <a:gd name="T16" fmla="*/ 0 w 424"/>
                    <a:gd name="T17" fmla="*/ 0 h 446"/>
                    <a:gd name="T18" fmla="*/ 0 w 424"/>
                    <a:gd name="T19" fmla="*/ 0 h 446"/>
                    <a:gd name="T20" fmla="*/ 0 w 424"/>
                    <a:gd name="T21" fmla="*/ 0 h 446"/>
                    <a:gd name="T22" fmla="*/ 0 w 424"/>
                    <a:gd name="T23" fmla="*/ 0 h 446"/>
                    <a:gd name="T24" fmla="*/ 0 w 424"/>
                    <a:gd name="T25" fmla="*/ 0 h 446"/>
                    <a:gd name="T26" fmla="*/ 0 w 424"/>
                    <a:gd name="T27" fmla="*/ 0 h 446"/>
                    <a:gd name="T28" fmla="*/ 0 w 424"/>
                    <a:gd name="T29" fmla="*/ 0 h 446"/>
                    <a:gd name="T30" fmla="*/ 0 w 424"/>
                    <a:gd name="T31" fmla="*/ 0 h 446"/>
                    <a:gd name="T32" fmla="*/ 0 w 424"/>
                    <a:gd name="T33" fmla="*/ 0 h 446"/>
                    <a:gd name="T34" fmla="*/ 0 w 424"/>
                    <a:gd name="T35" fmla="*/ 0 h 446"/>
                    <a:gd name="T36" fmla="*/ 0 w 424"/>
                    <a:gd name="T37" fmla="*/ 0 h 446"/>
                    <a:gd name="T38" fmla="*/ 0 w 424"/>
                    <a:gd name="T39" fmla="*/ 0 h 446"/>
                    <a:gd name="T40" fmla="*/ 0 w 424"/>
                    <a:gd name="T41" fmla="*/ 0 h 4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4"/>
                    <a:gd name="T64" fmla="*/ 0 h 446"/>
                    <a:gd name="T65" fmla="*/ 424 w 424"/>
                    <a:gd name="T66" fmla="*/ 446 h 4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4" h="446">
                      <a:moveTo>
                        <a:pt x="309" y="18"/>
                      </a:moveTo>
                      <a:lnTo>
                        <a:pt x="114" y="0"/>
                      </a:lnTo>
                      <a:lnTo>
                        <a:pt x="207" y="72"/>
                      </a:lnTo>
                      <a:lnTo>
                        <a:pt x="101" y="61"/>
                      </a:lnTo>
                      <a:lnTo>
                        <a:pt x="186" y="114"/>
                      </a:lnTo>
                      <a:lnTo>
                        <a:pt x="46" y="112"/>
                      </a:lnTo>
                      <a:lnTo>
                        <a:pt x="119" y="165"/>
                      </a:lnTo>
                      <a:lnTo>
                        <a:pt x="0" y="185"/>
                      </a:lnTo>
                      <a:lnTo>
                        <a:pt x="156" y="266"/>
                      </a:lnTo>
                      <a:lnTo>
                        <a:pt x="114" y="294"/>
                      </a:lnTo>
                      <a:lnTo>
                        <a:pt x="330" y="341"/>
                      </a:lnTo>
                      <a:lnTo>
                        <a:pt x="200" y="332"/>
                      </a:lnTo>
                      <a:lnTo>
                        <a:pt x="53" y="341"/>
                      </a:lnTo>
                      <a:lnTo>
                        <a:pt x="138" y="383"/>
                      </a:lnTo>
                      <a:lnTo>
                        <a:pt x="24" y="422"/>
                      </a:lnTo>
                      <a:lnTo>
                        <a:pt x="237" y="446"/>
                      </a:lnTo>
                      <a:lnTo>
                        <a:pt x="416" y="351"/>
                      </a:lnTo>
                      <a:lnTo>
                        <a:pt x="317" y="189"/>
                      </a:lnTo>
                      <a:lnTo>
                        <a:pt x="424" y="171"/>
                      </a:lnTo>
                      <a:lnTo>
                        <a:pt x="309" y="1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45"/>
                <p:cNvSpPr>
                  <a:spLocks/>
                </p:cNvSpPr>
                <p:nvPr/>
              </p:nvSpPr>
              <p:spPr bwMode="auto">
                <a:xfrm>
                  <a:off x="3968" y="3110"/>
                  <a:ext cx="130" cy="152"/>
                </a:xfrm>
                <a:custGeom>
                  <a:avLst/>
                  <a:gdLst>
                    <a:gd name="T0" fmla="*/ 0 w 516"/>
                    <a:gd name="T1" fmla="*/ 0 h 605"/>
                    <a:gd name="T2" fmla="*/ 0 w 516"/>
                    <a:gd name="T3" fmla="*/ 0 h 605"/>
                    <a:gd name="T4" fmla="*/ 0 w 516"/>
                    <a:gd name="T5" fmla="*/ 0 h 605"/>
                    <a:gd name="T6" fmla="*/ 0 w 516"/>
                    <a:gd name="T7" fmla="*/ 0 h 605"/>
                    <a:gd name="T8" fmla="*/ 0 w 516"/>
                    <a:gd name="T9" fmla="*/ 0 h 605"/>
                    <a:gd name="T10" fmla="*/ 0 w 516"/>
                    <a:gd name="T11" fmla="*/ 0 h 605"/>
                    <a:gd name="T12" fmla="*/ 0 w 516"/>
                    <a:gd name="T13" fmla="*/ 0 h 605"/>
                    <a:gd name="T14" fmla="*/ 0 w 516"/>
                    <a:gd name="T15" fmla="*/ 0 h 605"/>
                    <a:gd name="T16" fmla="*/ 0 w 516"/>
                    <a:gd name="T17" fmla="*/ 0 h 605"/>
                    <a:gd name="T18" fmla="*/ 0 w 516"/>
                    <a:gd name="T19" fmla="*/ 0 h 605"/>
                    <a:gd name="T20" fmla="*/ 0 w 516"/>
                    <a:gd name="T21" fmla="*/ 0 h 605"/>
                    <a:gd name="T22" fmla="*/ 0 w 516"/>
                    <a:gd name="T23" fmla="*/ 0 h 605"/>
                    <a:gd name="T24" fmla="*/ 0 w 516"/>
                    <a:gd name="T25" fmla="*/ 0 h 605"/>
                    <a:gd name="T26" fmla="*/ 0 w 516"/>
                    <a:gd name="T27" fmla="*/ 0 h 605"/>
                    <a:gd name="T28" fmla="*/ 0 w 516"/>
                    <a:gd name="T29" fmla="*/ 0 h 605"/>
                    <a:gd name="T30" fmla="*/ 0 w 516"/>
                    <a:gd name="T31" fmla="*/ 0 h 605"/>
                    <a:gd name="T32" fmla="*/ 0 w 516"/>
                    <a:gd name="T33" fmla="*/ 0 h 605"/>
                    <a:gd name="T34" fmla="*/ 0 w 516"/>
                    <a:gd name="T35" fmla="*/ 0 h 605"/>
                    <a:gd name="T36" fmla="*/ 0 w 516"/>
                    <a:gd name="T37" fmla="*/ 0 h 605"/>
                    <a:gd name="T38" fmla="*/ 0 w 516"/>
                    <a:gd name="T39" fmla="*/ 0 h 605"/>
                    <a:gd name="T40" fmla="*/ 0 w 516"/>
                    <a:gd name="T41" fmla="*/ 0 h 605"/>
                    <a:gd name="T42" fmla="*/ 0 w 516"/>
                    <a:gd name="T43" fmla="*/ 0 h 605"/>
                    <a:gd name="T44" fmla="*/ 0 w 516"/>
                    <a:gd name="T45" fmla="*/ 0 h 605"/>
                    <a:gd name="T46" fmla="*/ 0 w 516"/>
                    <a:gd name="T47" fmla="*/ 0 h 6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6"/>
                    <a:gd name="T73" fmla="*/ 0 h 605"/>
                    <a:gd name="T74" fmla="*/ 516 w 516"/>
                    <a:gd name="T75" fmla="*/ 605 h 6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6" h="605">
                      <a:moveTo>
                        <a:pt x="507" y="408"/>
                      </a:moveTo>
                      <a:lnTo>
                        <a:pt x="516" y="270"/>
                      </a:lnTo>
                      <a:lnTo>
                        <a:pt x="492" y="325"/>
                      </a:lnTo>
                      <a:lnTo>
                        <a:pt x="483" y="224"/>
                      </a:lnTo>
                      <a:lnTo>
                        <a:pt x="340" y="60"/>
                      </a:lnTo>
                      <a:lnTo>
                        <a:pt x="375" y="174"/>
                      </a:lnTo>
                      <a:lnTo>
                        <a:pt x="328" y="127"/>
                      </a:lnTo>
                      <a:lnTo>
                        <a:pt x="199" y="28"/>
                      </a:lnTo>
                      <a:lnTo>
                        <a:pt x="270" y="123"/>
                      </a:lnTo>
                      <a:lnTo>
                        <a:pt x="193" y="99"/>
                      </a:lnTo>
                      <a:lnTo>
                        <a:pt x="99" y="0"/>
                      </a:lnTo>
                      <a:lnTo>
                        <a:pt x="205" y="193"/>
                      </a:lnTo>
                      <a:lnTo>
                        <a:pt x="37" y="186"/>
                      </a:lnTo>
                      <a:lnTo>
                        <a:pt x="72" y="259"/>
                      </a:lnTo>
                      <a:lnTo>
                        <a:pt x="0" y="336"/>
                      </a:lnTo>
                      <a:lnTo>
                        <a:pt x="129" y="432"/>
                      </a:lnTo>
                      <a:lnTo>
                        <a:pt x="105" y="507"/>
                      </a:lnTo>
                      <a:lnTo>
                        <a:pt x="309" y="605"/>
                      </a:lnTo>
                      <a:lnTo>
                        <a:pt x="489" y="569"/>
                      </a:lnTo>
                      <a:lnTo>
                        <a:pt x="423" y="413"/>
                      </a:lnTo>
                      <a:lnTo>
                        <a:pt x="474" y="462"/>
                      </a:lnTo>
                      <a:lnTo>
                        <a:pt x="430" y="336"/>
                      </a:lnTo>
                      <a:lnTo>
                        <a:pt x="507" y="40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46"/>
                <p:cNvSpPr>
                  <a:spLocks/>
                </p:cNvSpPr>
                <p:nvPr/>
              </p:nvSpPr>
              <p:spPr bwMode="auto">
                <a:xfrm>
                  <a:off x="4145" y="3288"/>
                  <a:ext cx="146" cy="68"/>
                </a:xfrm>
                <a:custGeom>
                  <a:avLst/>
                  <a:gdLst>
                    <a:gd name="T0" fmla="*/ 0 w 586"/>
                    <a:gd name="T1" fmla="*/ 0 h 273"/>
                    <a:gd name="T2" fmla="*/ 0 w 586"/>
                    <a:gd name="T3" fmla="*/ 0 h 273"/>
                    <a:gd name="T4" fmla="*/ 0 w 586"/>
                    <a:gd name="T5" fmla="*/ 0 h 273"/>
                    <a:gd name="T6" fmla="*/ 0 w 586"/>
                    <a:gd name="T7" fmla="*/ 0 h 273"/>
                    <a:gd name="T8" fmla="*/ 0 w 586"/>
                    <a:gd name="T9" fmla="*/ 0 h 273"/>
                    <a:gd name="T10" fmla="*/ 0 w 586"/>
                    <a:gd name="T11" fmla="*/ 0 h 273"/>
                    <a:gd name="T12" fmla="*/ 0 w 586"/>
                    <a:gd name="T13" fmla="*/ 0 h 273"/>
                    <a:gd name="T14" fmla="*/ 0 w 586"/>
                    <a:gd name="T15" fmla="*/ 0 h 273"/>
                    <a:gd name="T16" fmla="*/ 0 w 586"/>
                    <a:gd name="T17" fmla="*/ 0 h 273"/>
                    <a:gd name="T18" fmla="*/ 0 w 586"/>
                    <a:gd name="T19" fmla="*/ 0 h 273"/>
                    <a:gd name="T20" fmla="*/ 0 w 586"/>
                    <a:gd name="T21" fmla="*/ 0 h 273"/>
                    <a:gd name="T22" fmla="*/ 0 w 586"/>
                    <a:gd name="T23" fmla="*/ 0 h 273"/>
                    <a:gd name="T24" fmla="*/ 0 w 586"/>
                    <a:gd name="T25" fmla="*/ 0 h 273"/>
                    <a:gd name="T26" fmla="*/ 0 w 586"/>
                    <a:gd name="T27" fmla="*/ 0 h 273"/>
                    <a:gd name="T28" fmla="*/ 0 w 586"/>
                    <a:gd name="T29" fmla="*/ 0 h 273"/>
                    <a:gd name="T30" fmla="*/ 0 w 586"/>
                    <a:gd name="T31" fmla="*/ 0 h 273"/>
                    <a:gd name="T32" fmla="*/ 0 w 586"/>
                    <a:gd name="T33" fmla="*/ 0 h 273"/>
                    <a:gd name="T34" fmla="*/ 0 w 586"/>
                    <a:gd name="T35" fmla="*/ 0 h 273"/>
                    <a:gd name="T36" fmla="*/ 0 w 586"/>
                    <a:gd name="T37" fmla="*/ 0 h 273"/>
                    <a:gd name="T38" fmla="*/ 0 w 586"/>
                    <a:gd name="T39" fmla="*/ 0 h 273"/>
                    <a:gd name="T40" fmla="*/ 0 w 586"/>
                    <a:gd name="T41" fmla="*/ 0 h 273"/>
                    <a:gd name="T42" fmla="*/ 0 w 586"/>
                    <a:gd name="T43" fmla="*/ 0 h 273"/>
                    <a:gd name="T44" fmla="*/ 0 w 586"/>
                    <a:gd name="T45" fmla="*/ 0 h 273"/>
                    <a:gd name="T46" fmla="*/ 0 w 586"/>
                    <a:gd name="T47" fmla="*/ 0 h 273"/>
                    <a:gd name="T48" fmla="*/ 0 w 586"/>
                    <a:gd name="T49" fmla="*/ 0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6"/>
                    <a:gd name="T76" fmla="*/ 0 h 273"/>
                    <a:gd name="T77" fmla="*/ 586 w 586"/>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6" h="273">
                      <a:moveTo>
                        <a:pt x="586" y="222"/>
                      </a:moveTo>
                      <a:lnTo>
                        <a:pt x="538" y="136"/>
                      </a:lnTo>
                      <a:lnTo>
                        <a:pt x="417" y="28"/>
                      </a:lnTo>
                      <a:lnTo>
                        <a:pt x="301" y="0"/>
                      </a:lnTo>
                      <a:lnTo>
                        <a:pt x="336" y="28"/>
                      </a:lnTo>
                      <a:lnTo>
                        <a:pt x="241" y="7"/>
                      </a:lnTo>
                      <a:lnTo>
                        <a:pt x="180" y="24"/>
                      </a:lnTo>
                      <a:lnTo>
                        <a:pt x="74" y="18"/>
                      </a:lnTo>
                      <a:lnTo>
                        <a:pt x="160" y="69"/>
                      </a:lnTo>
                      <a:lnTo>
                        <a:pt x="55" y="64"/>
                      </a:lnTo>
                      <a:lnTo>
                        <a:pt x="108" y="90"/>
                      </a:lnTo>
                      <a:lnTo>
                        <a:pt x="0" y="111"/>
                      </a:lnTo>
                      <a:lnTo>
                        <a:pt x="114" y="135"/>
                      </a:lnTo>
                      <a:lnTo>
                        <a:pt x="13" y="151"/>
                      </a:lnTo>
                      <a:lnTo>
                        <a:pt x="103" y="174"/>
                      </a:lnTo>
                      <a:lnTo>
                        <a:pt x="57" y="187"/>
                      </a:lnTo>
                      <a:lnTo>
                        <a:pt x="153" y="218"/>
                      </a:lnTo>
                      <a:lnTo>
                        <a:pt x="90" y="235"/>
                      </a:lnTo>
                      <a:lnTo>
                        <a:pt x="285" y="231"/>
                      </a:lnTo>
                      <a:lnTo>
                        <a:pt x="186" y="253"/>
                      </a:lnTo>
                      <a:lnTo>
                        <a:pt x="274" y="273"/>
                      </a:lnTo>
                      <a:lnTo>
                        <a:pt x="403" y="240"/>
                      </a:lnTo>
                      <a:lnTo>
                        <a:pt x="534" y="202"/>
                      </a:lnTo>
                      <a:lnTo>
                        <a:pt x="586" y="222"/>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47"/>
                <p:cNvSpPr>
                  <a:spLocks/>
                </p:cNvSpPr>
                <p:nvPr/>
              </p:nvSpPr>
              <p:spPr bwMode="auto">
                <a:xfrm>
                  <a:off x="4218" y="3354"/>
                  <a:ext cx="64" cy="24"/>
                </a:xfrm>
                <a:custGeom>
                  <a:avLst/>
                  <a:gdLst>
                    <a:gd name="T0" fmla="*/ 0 w 257"/>
                    <a:gd name="T1" fmla="*/ 0 h 96"/>
                    <a:gd name="T2" fmla="*/ 0 w 257"/>
                    <a:gd name="T3" fmla="*/ 0 h 96"/>
                    <a:gd name="T4" fmla="*/ 0 w 257"/>
                    <a:gd name="T5" fmla="*/ 0 h 96"/>
                    <a:gd name="T6" fmla="*/ 0 w 257"/>
                    <a:gd name="T7" fmla="*/ 0 h 96"/>
                    <a:gd name="T8" fmla="*/ 0 w 257"/>
                    <a:gd name="T9" fmla="*/ 0 h 96"/>
                    <a:gd name="T10" fmla="*/ 0 w 257"/>
                    <a:gd name="T11" fmla="*/ 0 h 96"/>
                    <a:gd name="T12" fmla="*/ 0 w 257"/>
                    <a:gd name="T13" fmla="*/ 0 h 96"/>
                    <a:gd name="T14" fmla="*/ 0 w 257"/>
                    <a:gd name="T15" fmla="*/ 0 h 96"/>
                    <a:gd name="T16" fmla="*/ 0 w 257"/>
                    <a:gd name="T17" fmla="*/ 0 h 96"/>
                    <a:gd name="T18" fmla="*/ 0 w 257"/>
                    <a:gd name="T19" fmla="*/ 0 h 96"/>
                    <a:gd name="T20" fmla="*/ 0 w 257"/>
                    <a:gd name="T21" fmla="*/ 0 h 96"/>
                    <a:gd name="T22" fmla="*/ 0 w 257"/>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96"/>
                    <a:gd name="T38" fmla="*/ 257 w 257"/>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96">
                      <a:moveTo>
                        <a:pt x="257" y="39"/>
                      </a:moveTo>
                      <a:lnTo>
                        <a:pt x="186" y="0"/>
                      </a:lnTo>
                      <a:lnTo>
                        <a:pt x="94" y="3"/>
                      </a:lnTo>
                      <a:lnTo>
                        <a:pt x="132" y="29"/>
                      </a:lnTo>
                      <a:lnTo>
                        <a:pt x="29" y="24"/>
                      </a:lnTo>
                      <a:lnTo>
                        <a:pt x="68" y="44"/>
                      </a:lnTo>
                      <a:lnTo>
                        <a:pt x="0" y="63"/>
                      </a:lnTo>
                      <a:lnTo>
                        <a:pt x="96" y="71"/>
                      </a:lnTo>
                      <a:lnTo>
                        <a:pt x="59" y="96"/>
                      </a:lnTo>
                      <a:lnTo>
                        <a:pt x="217" y="63"/>
                      </a:lnTo>
                      <a:lnTo>
                        <a:pt x="257" y="39"/>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48"/>
                <p:cNvSpPr>
                  <a:spLocks/>
                </p:cNvSpPr>
                <p:nvPr/>
              </p:nvSpPr>
              <p:spPr bwMode="auto">
                <a:xfrm>
                  <a:off x="4338" y="3149"/>
                  <a:ext cx="143" cy="136"/>
                </a:xfrm>
                <a:custGeom>
                  <a:avLst/>
                  <a:gdLst>
                    <a:gd name="T0" fmla="*/ 0 w 574"/>
                    <a:gd name="T1" fmla="*/ 0 h 546"/>
                    <a:gd name="T2" fmla="*/ 0 w 574"/>
                    <a:gd name="T3" fmla="*/ 0 h 546"/>
                    <a:gd name="T4" fmla="*/ 0 w 574"/>
                    <a:gd name="T5" fmla="*/ 0 h 546"/>
                    <a:gd name="T6" fmla="*/ 0 w 574"/>
                    <a:gd name="T7" fmla="*/ 0 h 546"/>
                    <a:gd name="T8" fmla="*/ 0 w 574"/>
                    <a:gd name="T9" fmla="*/ 0 h 546"/>
                    <a:gd name="T10" fmla="*/ 0 w 574"/>
                    <a:gd name="T11" fmla="*/ 0 h 546"/>
                    <a:gd name="T12" fmla="*/ 0 w 574"/>
                    <a:gd name="T13" fmla="*/ 0 h 546"/>
                    <a:gd name="T14" fmla="*/ 0 w 574"/>
                    <a:gd name="T15" fmla="*/ 0 h 546"/>
                    <a:gd name="T16" fmla="*/ 0 w 574"/>
                    <a:gd name="T17" fmla="*/ 0 h 546"/>
                    <a:gd name="T18" fmla="*/ 0 w 574"/>
                    <a:gd name="T19" fmla="*/ 0 h 546"/>
                    <a:gd name="T20" fmla="*/ 0 w 574"/>
                    <a:gd name="T21" fmla="*/ 0 h 546"/>
                    <a:gd name="T22" fmla="*/ 0 w 574"/>
                    <a:gd name="T23" fmla="*/ 0 h 546"/>
                    <a:gd name="T24" fmla="*/ 0 w 574"/>
                    <a:gd name="T25" fmla="*/ 0 h 546"/>
                    <a:gd name="T26" fmla="*/ 0 w 574"/>
                    <a:gd name="T27" fmla="*/ 0 h 546"/>
                    <a:gd name="T28" fmla="*/ 0 w 574"/>
                    <a:gd name="T29" fmla="*/ 0 h 546"/>
                    <a:gd name="T30" fmla="*/ 0 w 574"/>
                    <a:gd name="T31" fmla="*/ 0 h 546"/>
                    <a:gd name="T32" fmla="*/ 0 w 574"/>
                    <a:gd name="T33" fmla="*/ 0 h 546"/>
                    <a:gd name="T34" fmla="*/ 0 w 574"/>
                    <a:gd name="T35" fmla="*/ 0 h 546"/>
                    <a:gd name="T36" fmla="*/ 0 w 574"/>
                    <a:gd name="T37" fmla="*/ 0 h 546"/>
                    <a:gd name="T38" fmla="*/ 0 w 574"/>
                    <a:gd name="T39" fmla="*/ 0 h 546"/>
                    <a:gd name="T40" fmla="*/ 0 w 574"/>
                    <a:gd name="T41" fmla="*/ 0 h 546"/>
                    <a:gd name="T42" fmla="*/ 0 w 574"/>
                    <a:gd name="T43" fmla="*/ 0 h 5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546"/>
                    <a:gd name="T68" fmla="*/ 574 w 574"/>
                    <a:gd name="T69" fmla="*/ 546 h 5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546">
                      <a:moveTo>
                        <a:pt x="45" y="0"/>
                      </a:moveTo>
                      <a:lnTo>
                        <a:pt x="192" y="104"/>
                      </a:lnTo>
                      <a:lnTo>
                        <a:pt x="407" y="172"/>
                      </a:lnTo>
                      <a:lnTo>
                        <a:pt x="359" y="177"/>
                      </a:lnTo>
                      <a:lnTo>
                        <a:pt x="372" y="216"/>
                      </a:lnTo>
                      <a:lnTo>
                        <a:pt x="236" y="159"/>
                      </a:lnTo>
                      <a:lnTo>
                        <a:pt x="279" y="201"/>
                      </a:lnTo>
                      <a:lnTo>
                        <a:pt x="212" y="207"/>
                      </a:lnTo>
                      <a:lnTo>
                        <a:pt x="390" y="262"/>
                      </a:lnTo>
                      <a:lnTo>
                        <a:pt x="333" y="279"/>
                      </a:lnTo>
                      <a:lnTo>
                        <a:pt x="475" y="337"/>
                      </a:lnTo>
                      <a:lnTo>
                        <a:pt x="435" y="366"/>
                      </a:lnTo>
                      <a:lnTo>
                        <a:pt x="486" y="387"/>
                      </a:lnTo>
                      <a:lnTo>
                        <a:pt x="498" y="368"/>
                      </a:lnTo>
                      <a:lnTo>
                        <a:pt x="570" y="447"/>
                      </a:lnTo>
                      <a:lnTo>
                        <a:pt x="574" y="546"/>
                      </a:lnTo>
                      <a:lnTo>
                        <a:pt x="286" y="503"/>
                      </a:lnTo>
                      <a:lnTo>
                        <a:pt x="139" y="231"/>
                      </a:lnTo>
                      <a:lnTo>
                        <a:pt x="0" y="63"/>
                      </a:lnTo>
                      <a:lnTo>
                        <a:pt x="89" y="84"/>
                      </a:lnTo>
                      <a:lnTo>
                        <a:pt x="45" y="0"/>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49"/>
                <p:cNvSpPr>
                  <a:spLocks/>
                </p:cNvSpPr>
                <p:nvPr/>
              </p:nvSpPr>
              <p:spPr bwMode="auto">
                <a:xfrm>
                  <a:off x="4152" y="3132"/>
                  <a:ext cx="237" cy="178"/>
                </a:xfrm>
                <a:custGeom>
                  <a:avLst/>
                  <a:gdLst>
                    <a:gd name="T0" fmla="*/ 0 w 948"/>
                    <a:gd name="T1" fmla="*/ 0 h 713"/>
                    <a:gd name="T2" fmla="*/ 0 w 948"/>
                    <a:gd name="T3" fmla="*/ 0 h 713"/>
                    <a:gd name="T4" fmla="*/ 0 w 948"/>
                    <a:gd name="T5" fmla="*/ 0 h 713"/>
                    <a:gd name="T6" fmla="*/ 0 w 948"/>
                    <a:gd name="T7" fmla="*/ 0 h 713"/>
                    <a:gd name="T8" fmla="*/ 0 w 948"/>
                    <a:gd name="T9" fmla="*/ 0 h 713"/>
                    <a:gd name="T10" fmla="*/ 0 w 948"/>
                    <a:gd name="T11" fmla="*/ 0 h 713"/>
                    <a:gd name="T12" fmla="*/ 0 w 948"/>
                    <a:gd name="T13" fmla="*/ 0 h 713"/>
                    <a:gd name="T14" fmla="*/ 0 w 948"/>
                    <a:gd name="T15" fmla="*/ 0 h 713"/>
                    <a:gd name="T16" fmla="*/ 0 w 948"/>
                    <a:gd name="T17" fmla="*/ 0 h 713"/>
                    <a:gd name="T18" fmla="*/ 0 w 948"/>
                    <a:gd name="T19" fmla="*/ 0 h 713"/>
                    <a:gd name="T20" fmla="*/ 0 w 948"/>
                    <a:gd name="T21" fmla="*/ 0 h 713"/>
                    <a:gd name="T22" fmla="*/ 0 w 948"/>
                    <a:gd name="T23" fmla="*/ 0 h 713"/>
                    <a:gd name="T24" fmla="*/ 0 w 948"/>
                    <a:gd name="T25" fmla="*/ 0 h 713"/>
                    <a:gd name="T26" fmla="*/ 0 w 948"/>
                    <a:gd name="T27" fmla="*/ 0 h 713"/>
                    <a:gd name="T28" fmla="*/ 0 w 948"/>
                    <a:gd name="T29" fmla="*/ 0 h 713"/>
                    <a:gd name="T30" fmla="*/ 0 w 948"/>
                    <a:gd name="T31" fmla="*/ 0 h 713"/>
                    <a:gd name="T32" fmla="*/ 0 w 948"/>
                    <a:gd name="T33" fmla="*/ 0 h 713"/>
                    <a:gd name="T34" fmla="*/ 0 w 948"/>
                    <a:gd name="T35" fmla="*/ 0 h 713"/>
                    <a:gd name="T36" fmla="*/ 0 w 948"/>
                    <a:gd name="T37" fmla="*/ 0 h 713"/>
                    <a:gd name="T38" fmla="*/ 0 w 948"/>
                    <a:gd name="T39" fmla="*/ 0 h 713"/>
                    <a:gd name="T40" fmla="*/ 0 w 948"/>
                    <a:gd name="T41" fmla="*/ 0 h 713"/>
                    <a:gd name="T42" fmla="*/ 0 w 948"/>
                    <a:gd name="T43" fmla="*/ 0 h 713"/>
                    <a:gd name="T44" fmla="*/ 0 w 948"/>
                    <a:gd name="T45" fmla="*/ 0 h 713"/>
                    <a:gd name="T46" fmla="*/ 0 w 948"/>
                    <a:gd name="T47" fmla="*/ 0 h 713"/>
                    <a:gd name="T48" fmla="*/ 0 w 948"/>
                    <a:gd name="T49" fmla="*/ 0 h 713"/>
                    <a:gd name="T50" fmla="*/ 0 w 948"/>
                    <a:gd name="T51" fmla="*/ 0 h 713"/>
                    <a:gd name="T52" fmla="*/ 0 w 948"/>
                    <a:gd name="T53" fmla="*/ 0 h 713"/>
                    <a:gd name="T54" fmla="*/ 0 w 948"/>
                    <a:gd name="T55" fmla="*/ 0 h 713"/>
                    <a:gd name="T56" fmla="*/ 0 w 948"/>
                    <a:gd name="T57" fmla="*/ 0 h 713"/>
                    <a:gd name="T58" fmla="*/ 0 w 948"/>
                    <a:gd name="T59" fmla="*/ 0 h 713"/>
                    <a:gd name="T60" fmla="*/ 0 w 948"/>
                    <a:gd name="T61" fmla="*/ 0 h 713"/>
                    <a:gd name="T62" fmla="*/ 0 w 948"/>
                    <a:gd name="T63" fmla="*/ 0 h 713"/>
                    <a:gd name="T64" fmla="*/ 0 w 948"/>
                    <a:gd name="T65" fmla="*/ 0 h 713"/>
                    <a:gd name="T66" fmla="*/ 0 w 948"/>
                    <a:gd name="T67" fmla="*/ 0 h 713"/>
                    <a:gd name="T68" fmla="*/ 0 w 948"/>
                    <a:gd name="T69" fmla="*/ 0 h 713"/>
                    <a:gd name="T70" fmla="*/ 0 w 948"/>
                    <a:gd name="T71" fmla="*/ 0 h 7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8"/>
                    <a:gd name="T109" fmla="*/ 0 h 713"/>
                    <a:gd name="T110" fmla="*/ 948 w 948"/>
                    <a:gd name="T111" fmla="*/ 713 h 7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8" h="713">
                      <a:moveTo>
                        <a:pt x="682" y="131"/>
                      </a:moveTo>
                      <a:lnTo>
                        <a:pt x="595" y="51"/>
                      </a:lnTo>
                      <a:lnTo>
                        <a:pt x="471" y="16"/>
                      </a:lnTo>
                      <a:lnTo>
                        <a:pt x="517" y="56"/>
                      </a:lnTo>
                      <a:lnTo>
                        <a:pt x="343" y="0"/>
                      </a:lnTo>
                      <a:lnTo>
                        <a:pt x="414" y="56"/>
                      </a:lnTo>
                      <a:lnTo>
                        <a:pt x="184" y="56"/>
                      </a:lnTo>
                      <a:lnTo>
                        <a:pt x="264" y="126"/>
                      </a:lnTo>
                      <a:lnTo>
                        <a:pt x="160" y="143"/>
                      </a:lnTo>
                      <a:lnTo>
                        <a:pt x="208" y="200"/>
                      </a:lnTo>
                      <a:lnTo>
                        <a:pt x="156" y="427"/>
                      </a:lnTo>
                      <a:lnTo>
                        <a:pt x="0" y="425"/>
                      </a:lnTo>
                      <a:lnTo>
                        <a:pt x="93" y="482"/>
                      </a:lnTo>
                      <a:lnTo>
                        <a:pt x="33" y="493"/>
                      </a:lnTo>
                      <a:lnTo>
                        <a:pt x="145" y="536"/>
                      </a:lnTo>
                      <a:lnTo>
                        <a:pt x="91" y="559"/>
                      </a:lnTo>
                      <a:lnTo>
                        <a:pt x="229" y="566"/>
                      </a:lnTo>
                      <a:lnTo>
                        <a:pt x="189" y="599"/>
                      </a:lnTo>
                      <a:lnTo>
                        <a:pt x="358" y="614"/>
                      </a:lnTo>
                      <a:lnTo>
                        <a:pt x="536" y="601"/>
                      </a:lnTo>
                      <a:lnTo>
                        <a:pt x="475" y="667"/>
                      </a:lnTo>
                      <a:lnTo>
                        <a:pt x="657" y="640"/>
                      </a:lnTo>
                      <a:lnTo>
                        <a:pt x="580" y="667"/>
                      </a:lnTo>
                      <a:lnTo>
                        <a:pt x="697" y="667"/>
                      </a:lnTo>
                      <a:lnTo>
                        <a:pt x="652" y="713"/>
                      </a:lnTo>
                      <a:lnTo>
                        <a:pt x="765" y="703"/>
                      </a:lnTo>
                      <a:lnTo>
                        <a:pt x="948" y="619"/>
                      </a:lnTo>
                      <a:lnTo>
                        <a:pt x="886" y="503"/>
                      </a:lnTo>
                      <a:lnTo>
                        <a:pt x="769" y="431"/>
                      </a:lnTo>
                      <a:lnTo>
                        <a:pt x="890" y="455"/>
                      </a:lnTo>
                      <a:lnTo>
                        <a:pt x="783" y="326"/>
                      </a:lnTo>
                      <a:lnTo>
                        <a:pt x="763" y="287"/>
                      </a:lnTo>
                      <a:lnTo>
                        <a:pt x="670" y="200"/>
                      </a:lnTo>
                      <a:lnTo>
                        <a:pt x="778" y="216"/>
                      </a:lnTo>
                      <a:lnTo>
                        <a:pt x="682" y="131"/>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50"/>
                <p:cNvSpPr>
                  <a:spLocks/>
                </p:cNvSpPr>
                <p:nvPr/>
              </p:nvSpPr>
              <p:spPr bwMode="auto">
                <a:xfrm>
                  <a:off x="4212" y="3262"/>
                  <a:ext cx="174" cy="45"/>
                </a:xfrm>
                <a:custGeom>
                  <a:avLst/>
                  <a:gdLst>
                    <a:gd name="T0" fmla="*/ 0 w 694"/>
                    <a:gd name="T1" fmla="*/ 0 h 182"/>
                    <a:gd name="T2" fmla="*/ 0 w 694"/>
                    <a:gd name="T3" fmla="*/ 0 h 182"/>
                    <a:gd name="T4" fmla="*/ 0 w 694"/>
                    <a:gd name="T5" fmla="*/ 0 h 182"/>
                    <a:gd name="T6" fmla="*/ 0 w 694"/>
                    <a:gd name="T7" fmla="*/ 0 h 182"/>
                    <a:gd name="T8" fmla="*/ 0 w 694"/>
                    <a:gd name="T9" fmla="*/ 0 h 182"/>
                    <a:gd name="T10" fmla="*/ 0 w 694"/>
                    <a:gd name="T11" fmla="*/ 0 h 182"/>
                    <a:gd name="T12" fmla="*/ 0 w 694"/>
                    <a:gd name="T13" fmla="*/ 0 h 182"/>
                    <a:gd name="T14" fmla="*/ 0 w 694"/>
                    <a:gd name="T15" fmla="*/ 0 h 182"/>
                    <a:gd name="T16" fmla="*/ 0 w 694"/>
                    <a:gd name="T17" fmla="*/ 0 h 182"/>
                    <a:gd name="T18" fmla="*/ 0 w 694"/>
                    <a:gd name="T19" fmla="*/ 0 h 182"/>
                    <a:gd name="T20" fmla="*/ 0 w 694"/>
                    <a:gd name="T21" fmla="*/ 0 h 182"/>
                    <a:gd name="T22" fmla="*/ 0 w 694"/>
                    <a:gd name="T23" fmla="*/ 0 h 182"/>
                    <a:gd name="T24" fmla="*/ 0 w 694"/>
                    <a:gd name="T25" fmla="*/ 0 h 182"/>
                    <a:gd name="T26" fmla="*/ 0 w 694"/>
                    <a:gd name="T27" fmla="*/ 0 h 182"/>
                    <a:gd name="T28" fmla="*/ 0 w 694"/>
                    <a:gd name="T29" fmla="*/ 0 h 182"/>
                    <a:gd name="T30" fmla="*/ 0 w 694"/>
                    <a:gd name="T31" fmla="*/ 0 h 182"/>
                    <a:gd name="T32" fmla="*/ 0 w 694"/>
                    <a:gd name="T33" fmla="*/ 0 h 182"/>
                    <a:gd name="T34" fmla="*/ 0 w 694"/>
                    <a:gd name="T35" fmla="*/ 0 h 182"/>
                    <a:gd name="T36" fmla="*/ 0 w 694"/>
                    <a:gd name="T37" fmla="*/ 0 h 182"/>
                    <a:gd name="T38" fmla="*/ 0 w 694"/>
                    <a:gd name="T39" fmla="*/ 0 h 1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4"/>
                    <a:gd name="T61" fmla="*/ 0 h 182"/>
                    <a:gd name="T62" fmla="*/ 694 w 694"/>
                    <a:gd name="T63" fmla="*/ 182 h 1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4" h="182">
                      <a:moveTo>
                        <a:pt x="690" y="140"/>
                      </a:moveTo>
                      <a:lnTo>
                        <a:pt x="666" y="123"/>
                      </a:lnTo>
                      <a:lnTo>
                        <a:pt x="525" y="152"/>
                      </a:lnTo>
                      <a:lnTo>
                        <a:pt x="444" y="182"/>
                      </a:lnTo>
                      <a:lnTo>
                        <a:pt x="501" y="140"/>
                      </a:lnTo>
                      <a:lnTo>
                        <a:pt x="417" y="135"/>
                      </a:lnTo>
                      <a:lnTo>
                        <a:pt x="457" y="102"/>
                      </a:lnTo>
                      <a:lnTo>
                        <a:pt x="362" y="98"/>
                      </a:lnTo>
                      <a:lnTo>
                        <a:pt x="280" y="132"/>
                      </a:lnTo>
                      <a:lnTo>
                        <a:pt x="312" y="83"/>
                      </a:lnTo>
                      <a:lnTo>
                        <a:pt x="182" y="102"/>
                      </a:lnTo>
                      <a:lnTo>
                        <a:pt x="0" y="83"/>
                      </a:lnTo>
                      <a:lnTo>
                        <a:pt x="108" y="21"/>
                      </a:lnTo>
                      <a:lnTo>
                        <a:pt x="246" y="33"/>
                      </a:lnTo>
                      <a:lnTo>
                        <a:pt x="406" y="0"/>
                      </a:lnTo>
                      <a:lnTo>
                        <a:pt x="360" y="60"/>
                      </a:lnTo>
                      <a:lnTo>
                        <a:pt x="610" y="74"/>
                      </a:lnTo>
                      <a:lnTo>
                        <a:pt x="694" y="86"/>
                      </a:lnTo>
                      <a:lnTo>
                        <a:pt x="690" y="14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51"/>
                <p:cNvSpPr>
                  <a:spLocks/>
                </p:cNvSpPr>
                <p:nvPr/>
              </p:nvSpPr>
              <p:spPr bwMode="auto">
                <a:xfrm>
                  <a:off x="4358" y="3191"/>
                  <a:ext cx="131" cy="110"/>
                </a:xfrm>
                <a:custGeom>
                  <a:avLst/>
                  <a:gdLst>
                    <a:gd name="T0" fmla="*/ 0 w 525"/>
                    <a:gd name="T1" fmla="*/ 0 h 441"/>
                    <a:gd name="T2" fmla="*/ 0 w 525"/>
                    <a:gd name="T3" fmla="*/ 0 h 441"/>
                    <a:gd name="T4" fmla="*/ 0 w 525"/>
                    <a:gd name="T5" fmla="*/ 0 h 441"/>
                    <a:gd name="T6" fmla="*/ 0 w 525"/>
                    <a:gd name="T7" fmla="*/ 0 h 441"/>
                    <a:gd name="T8" fmla="*/ 0 w 525"/>
                    <a:gd name="T9" fmla="*/ 0 h 441"/>
                    <a:gd name="T10" fmla="*/ 0 w 525"/>
                    <a:gd name="T11" fmla="*/ 0 h 441"/>
                    <a:gd name="T12" fmla="*/ 0 w 525"/>
                    <a:gd name="T13" fmla="*/ 0 h 441"/>
                    <a:gd name="T14" fmla="*/ 0 w 525"/>
                    <a:gd name="T15" fmla="*/ 0 h 441"/>
                    <a:gd name="T16" fmla="*/ 0 w 525"/>
                    <a:gd name="T17" fmla="*/ 0 h 441"/>
                    <a:gd name="T18" fmla="*/ 0 w 525"/>
                    <a:gd name="T19" fmla="*/ 0 h 441"/>
                    <a:gd name="T20" fmla="*/ 0 w 525"/>
                    <a:gd name="T21" fmla="*/ 0 h 441"/>
                    <a:gd name="T22" fmla="*/ 0 w 525"/>
                    <a:gd name="T23" fmla="*/ 0 h 441"/>
                    <a:gd name="T24" fmla="*/ 0 w 525"/>
                    <a:gd name="T25" fmla="*/ 0 h 441"/>
                    <a:gd name="T26" fmla="*/ 0 w 525"/>
                    <a:gd name="T27" fmla="*/ 0 h 441"/>
                    <a:gd name="T28" fmla="*/ 0 w 525"/>
                    <a:gd name="T29" fmla="*/ 0 h 441"/>
                    <a:gd name="T30" fmla="*/ 0 w 525"/>
                    <a:gd name="T31" fmla="*/ 0 h 441"/>
                    <a:gd name="T32" fmla="*/ 0 w 525"/>
                    <a:gd name="T33" fmla="*/ 0 h 441"/>
                    <a:gd name="T34" fmla="*/ 0 w 525"/>
                    <a:gd name="T35" fmla="*/ 0 h 441"/>
                    <a:gd name="T36" fmla="*/ 0 w 525"/>
                    <a:gd name="T37" fmla="*/ 0 h 441"/>
                    <a:gd name="T38" fmla="*/ 0 w 525"/>
                    <a:gd name="T39" fmla="*/ 0 h 441"/>
                    <a:gd name="T40" fmla="*/ 0 w 525"/>
                    <a:gd name="T41" fmla="*/ 0 h 441"/>
                    <a:gd name="T42" fmla="*/ 0 w 525"/>
                    <a:gd name="T43" fmla="*/ 0 h 441"/>
                    <a:gd name="T44" fmla="*/ 0 w 525"/>
                    <a:gd name="T45" fmla="*/ 0 h 441"/>
                    <a:gd name="T46" fmla="*/ 0 w 525"/>
                    <a:gd name="T47" fmla="*/ 0 h 441"/>
                    <a:gd name="T48" fmla="*/ 0 w 525"/>
                    <a:gd name="T49" fmla="*/ 0 h 441"/>
                    <a:gd name="T50" fmla="*/ 0 w 525"/>
                    <a:gd name="T51" fmla="*/ 0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5"/>
                    <a:gd name="T79" fmla="*/ 0 h 441"/>
                    <a:gd name="T80" fmla="*/ 525 w 525"/>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5" h="441">
                      <a:moveTo>
                        <a:pt x="0" y="0"/>
                      </a:moveTo>
                      <a:lnTo>
                        <a:pt x="101" y="44"/>
                      </a:lnTo>
                      <a:lnTo>
                        <a:pt x="266" y="87"/>
                      </a:lnTo>
                      <a:lnTo>
                        <a:pt x="206" y="123"/>
                      </a:lnTo>
                      <a:lnTo>
                        <a:pt x="374" y="177"/>
                      </a:lnTo>
                      <a:lnTo>
                        <a:pt x="301" y="191"/>
                      </a:lnTo>
                      <a:lnTo>
                        <a:pt x="383" y="267"/>
                      </a:lnTo>
                      <a:lnTo>
                        <a:pt x="386" y="227"/>
                      </a:lnTo>
                      <a:lnTo>
                        <a:pt x="431" y="270"/>
                      </a:lnTo>
                      <a:lnTo>
                        <a:pt x="433" y="235"/>
                      </a:lnTo>
                      <a:lnTo>
                        <a:pt x="492" y="306"/>
                      </a:lnTo>
                      <a:lnTo>
                        <a:pt x="525" y="363"/>
                      </a:lnTo>
                      <a:lnTo>
                        <a:pt x="433" y="380"/>
                      </a:lnTo>
                      <a:lnTo>
                        <a:pt x="497" y="440"/>
                      </a:lnTo>
                      <a:lnTo>
                        <a:pt x="431" y="422"/>
                      </a:lnTo>
                      <a:lnTo>
                        <a:pt x="325" y="441"/>
                      </a:lnTo>
                      <a:lnTo>
                        <a:pt x="362" y="416"/>
                      </a:lnTo>
                      <a:lnTo>
                        <a:pt x="257" y="417"/>
                      </a:lnTo>
                      <a:lnTo>
                        <a:pt x="279" y="402"/>
                      </a:lnTo>
                      <a:lnTo>
                        <a:pt x="194" y="407"/>
                      </a:lnTo>
                      <a:lnTo>
                        <a:pt x="218" y="383"/>
                      </a:lnTo>
                      <a:lnTo>
                        <a:pt x="187" y="378"/>
                      </a:lnTo>
                      <a:lnTo>
                        <a:pt x="176" y="293"/>
                      </a:lnTo>
                      <a:lnTo>
                        <a:pt x="106" y="136"/>
                      </a:lnTo>
                      <a:lnTo>
                        <a:pt x="0" y="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52"/>
                <p:cNvSpPr>
                  <a:spLocks/>
                </p:cNvSpPr>
                <p:nvPr/>
              </p:nvSpPr>
              <p:spPr bwMode="auto">
                <a:xfrm>
                  <a:off x="4103" y="3132"/>
                  <a:ext cx="225" cy="130"/>
                </a:xfrm>
                <a:custGeom>
                  <a:avLst/>
                  <a:gdLst>
                    <a:gd name="T0" fmla="*/ 0 w 900"/>
                    <a:gd name="T1" fmla="*/ 0 h 519"/>
                    <a:gd name="T2" fmla="*/ 0 w 900"/>
                    <a:gd name="T3" fmla="*/ 0 h 519"/>
                    <a:gd name="T4" fmla="*/ 0 w 900"/>
                    <a:gd name="T5" fmla="*/ 0 h 519"/>
                    <a:gd name="T6" fmla="*/ 0 w 900"/>
                    <a:gd name="T7" fmla="*/ 0 h 519"/>
                    <a:gd name="T8" fmla="*/ 0 w 900"/>
                    <a:gd name="T9" fmla="*/ 0 h 519"/>
                    <a:gd name="T10" fmla="*/ 0 w 900"/>
                    <a:gd name="T11" fmla="*/ 0 h 519"/>
                    <a:gd name="T12" fmla="*/ 0 w 900"/>
                    <a:gd name="T13" fmla="*/ 0 h 519"/>
                    <a:gd name="T14" fmla="*/ 0 w 900"/>
                    <a:gd name="T15" fmla="*/ 0 h 519"/>
                    <a:gd name="T16" fmla="*/ 0 w 900"/>
                    <a:gd name="T17" fmla="*/ 0 h 519"/>
                    <a:gd name="T18" fmla="*/ 0 w 900"/>
                    <a:gd name="T19" fmla="*/ 0 h 519"/>
                    <a:gd name="T20" fmla="*/ 0 w 900"/>
                    <a:gd name="T21" fmla="*/ 0 h 519"/>
                    <a:gd name="T22" fmla="*/ 0 w 900"/>
                    <a:gd name="T23" fmla="*/ 0 h 519"/>
                    <a:gd name="T24" fmla="*/ 0 w 900"/>
                    <a:gd name="T25" fmla="*/ 0 h 519"/>
                    <a:gd name="T26" fmla="*/ 0 w 900"/>
                    <a:gd name="T27" fmla="*/ 0 h 519"/>
                    <a:gd name="T28" fmla="*/ 0 w 900"/>
                    <a:gd name="T29" fmla="*/ 0 h 519"/>
                    <a:gd name="T30" fmla="*/ 0 w 900"/>
                    <a:gd name="T31" fmla="*/ 0 h 519"/>
                    <a:gd name="T32" fmla="*/ 0 w 900"/>
                    <a:gd name="T33" fmla="*/ 0 h 519"/>
                    <a:gd name="T34" fmla="*/ 0 w 900"/>
                    <a:gd name="T35" fmla="*/ 0 h 519"/>
                    <a:gd name="T36" fmla="*/ 0 w 900"/>
                    <a:gd name="T37" fmla="*/ 0 h 519"/>
                    <a:gd name="T38" fmla="*/ 0 w 900"/>
                    <a:gd name="T39" fmla="*/ 0 h 519"/>
                    <a:gd name="T40" fmla="*/ 0 w 900"/>
                    <a:gd name="T41" fmla="*/ 0 h 519"/>
                    <a:gd name="T42" fmla="*/ 0 w 900"/>
                    <a:gd name="T43" fmla="*/ 0 h 519"/>
                    <a:gd name="T44" fmla="*/ 0 w 900"/>
                    <a:gd name="T45" fmla="*/ 0 h 519"/>
                    <a:gd name="T46" fmla="*/ 0 w 900"/>
                    <a:gd name="T47" fmla="*/ 0 h 519"/>
                    <a:gd name="T48" fmla="*/ 0 w 900"/>
                    <a:gd name="T49" fmla="*/ 0 h 519"/>
                    <a:gd name="T50" fmla="*/ 0 w 900"/>
                    <a:gd name="T51" fmla="*/ 0 h 519"/>
                    <a:gd name="T52" fmla="*/ 0 w 900"/>
                    <a:gd name="T53" fmla="*/ 0 h 519"/>
                    <a:gd name="T54" fmla="*/ 0 w 900"/>
                    <a:gd name="T55" fmla="*/ 0 h 519"/>
                    <a:gd name="T56" fmla="*/ 0 w 900"/>
                    <a:gd name="T57" fmla="*/ 0 h 519"/>
                    <a:gd name="T58" fmla="*/ 0 w 900"/>
                    <a:gd name="T59" fmla="*/ 0 h 519"/>
                    <a:gd name="T60" fmla="*/ 0 w 900"/>
                    <a:gd name="T61" fmla="*/ 0 h 519"/>
                    <a:gd name="T62" fmla="*/ 0 w 900"/>
                    <a:gd name="T63" fmla="*/ 0 h 519"/>
                    <a:gd name="T64" fmla="*/ 0 w 900"/>
                    <a:gd name="T65" fmla="*/ 0 h 519"/>
                    <a:gd name="T66" fmla="*/ 0 w 900"/>
                    <a:gd name="T67" fmla="*/ 0 h 519"/>
                    <a:gd name="T68" fmla="*/ 0 w 900"/>
                    <a:gd name="T69" fmla="*/ 0 h 519"/>
                    <a:gd name="T70" fmla="*/ 0 w 900"/>
                    <a:gd name="T71" fmla="*/ 0 h 519"/>
                    <a:gd name="T72" fmla="*/ 0 w 900"/>
                    <a:gd name="T73" fmla="*/ 0 h 519"/>
                    <a:gd name="T74" fmla="*/ 0 w 900"/>
                    <a:gd name="T75" fmla="*/ 0 h 519"/>
                    <a:gd name="T76" fmla="*/ 0 w 900"/>
                    <a:gd name="T77" fmla="*/ 0 h 5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0"/>
                    <a:gd name="T118" fmla="*/ 0 h 519"/>
                    <a:gd name="T119" fmla="*/ 900 w 900"/>
                    <a:gd name="T120" fmla="*/ 519 h 5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0" h="519">
                      <a:moveTo>
                        <a:pt x="549" y="66"/>
                      </a:moveTo>
                      <a:lnTo>
                        <a:pt x="315" y="0"/>
                      </a:lnTo>
                      <a:lnTo>
                        <a:pt x="162" y="22"/>
                      </a:lnTo>
                      <a:lnTo>
                        <a:pt x="329" y="49"/>
                      </a:lnTo>
                      <a:lnTo>
                        <a:pt x="149" y="84"/>
                      </a:lnTo>
                      <a:lnTo>
                        <a:pt x="0" y="102"/>
                      </a:lnTo>
                      <a:lnTo>
                        <a:pt x="149" y="132"/>
                      </a:lnTo>
                      <a:lnTo>
                        <a:pt x="69" y="155"/>
                      </a:lnTo>
                      <a:lnTo>
                        <a:pt x="224" y="203"/>
                      </a:lnTo>
                      <a:lnTo>
                        <a:pt x="105" y="221"/>
                      </a:lnTo>
                      <a:lnTo>
                        <a:pt x="290" y="252"/>
                      </a:lnTo>
                      <a:lnTo>
                        <a:pt x="189" y="278"/>
                      </a:lnTo>
                      <a:lnTo>
                        <a:pt x="303" y="335"/>
                      </a:lnTo>
                      <a:lnTo>
                        <a:pt x="224" y="339"/>
                      </a:lnTo>
                      <a:lnTo>
                        <a:pt x="118" y="348"/>
                      </a:lnTo>
                      <a:lnTo>
                        <a:pt x="228" y="396"/>
                      </a:lnTo>
                      <a:lnTo>
                        <a:pt x="315" y="419"/>
                      </a:lnTo>
                      <a:lnTo>
                        <a:pt x="267" y="436"/>
                      </a:lnTo>
                      <a:lnTo>
                        <a:pt x="347" y="515"/>
                      </a:lnTo>
                      <a:lnTo>
                        <a:pt x="479" y="519"/>
                      </a:lnTo>
                      <a:lnTo>
                        <a:pt x="381" y="414"/>
                      </a:lnTo>
                      <a:lnTo>
                        <a:pt x="531" y="444"/>
                      </a:lnTo>
                      <a:lnTo>
                        <a:pt x="474" y="378"/>
                      </a:lnTo>
                      <a:lnTo>
                        <a:pt x="681" y="441"/>
                      </a:lnTo>
                      <a:lnTo>
                        <a:pt x="681" y="401"/>
                      </a:lnTo>
                      <a:lnTo>
                        <a:pt x="839" y="344"/>
                      </a:lnTo>
                      <a:lnTo>
                        <a:pt x="813" y="309"/>
                      </a:lnTo>
                      <a:lnTo>
                        <a:pt x="900" y="295"/>
                      </a:lnTo>
                      <a:lnTo>
                        <a:pt x="693" y="141"/>
                      </a:lnTo>
                      <a:lnTo>
                        <a:pt x="720" y="212"/>
                      </a:lnTo>
                      <a:lnTo>
                        <a:pt x="593" y="186"/>
                      </a:lnTo>
                      <a:lnTo>
                        <a:pt x="641" y="229"/>
                      </a:lnTo>
                      <a:lnTo>
                        <a:pt x="426" y="234"/>
                      </a:lnTo>
                      <a:lnTo>
                        <a:pt x="492" y="181"/>
                      </a:lnTo>
                      <a:lnTo>
                        <a:pt x="435" y="141"/>
                      </a:lnTo>
                      <a:lnTo>
                        <a:pt x="545" y="129"/>
                      </a:lnTo>
                      <a:lnTo>
                        <a:pt x="461" y="97"/>
                      </a:lnTo>
                      <a:lnTo>
                        <a:pt x="54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53"/>
                <p:cNvSpPr>
                  <a:spLocks/>
                </p:cNvSpPr>
                <p:nvPr/>
              </p:nvSpPr>
              <p:spPr bwMode="auto">
                <a:xfrm>
                  <a:off x="3877" y="3103"/>
                  <a:ext cx="224" cy="193"/>
                </a:xfrm>
                <a:custGeom>
                  <a:avLst/>
                  <a:gdLst>
                    <a:gd name="T0" fmla="*/ 0 w 897"/>
                    <a:gd name="T1" fmla="*/ 0 h 775"/>
                    <a:gd name="T2" fmla="*/ 0 w 897"/>
                    <a:gd name="T3" fmla="*/ 0 h 775"/>
                    <a:gd name="T4" fmla="*/ 0 w 897"/>
                    <a:gd name="T5" fmla="*/ 0 h 775"/>
                    <a:gd name="T6" fmla="*/ 0 w 897"/>
                    <a:gd name="T7" fmla="*/ 0 h 775"/>
                    <a:gd name="T8" fmla="*/ 0 w 897"/>
                    <a:gd name="T9" fmla="*/ 0 h 775"/>
                    <a:gd name="T10" fmla="*/ 0 w 897"/>
                    <a:gd name="T11" fmla="*/ 0 h 775"/>
                    <a:gd name="T12" fmla="*/ 0 w 897"/>
                    <a:gd name="T13" fmla="*/ 0 h 775"/>
                    <a:gd name="T14" fmla="*/ 0 w 897"/>
                    <a:gd name="T15" fmla="*/ 0 h 775"/>
                    <a:gd name="T16" fmla="*/ 0 w 897"/>
                    <a:gd name="T17" fmla="*/ 0 h 775"/>
                    <a:gd name="T18" fmla="*/ 0 w 897"/>
                    <a:gd name="T19" fmla="*/ 0 h 775"/>
                    <a:gd name="T20" fmla="*/ 0 w 897"/>
                    <a:gd name="T21" fmla="*/ 0 h 775"/>
                    <a:gd name="T22" fmla="*/ 0 w 897"/>
                    <a:gd name="T23" fmla="*/ 0 h 775"/>
                    <a:gd name="T24" fmla="*/ 0 w 897"/>
                    <a:gd name="T25" fmla="*/ 0 h 775"/>
                    <a:gd name="T26" fmla="*/ 0 w 897"/>
                    <a:gd name="T27" fmla="*/ 0 h 775"/>
                    <a:gd name="T28" fmla="*/ 0 w 897"/>
                    <a:gd name="T29" fmla="*/ 0 h 775"/>
                    <a:gd name="T30" fmla="*/ 0 w 897"/>
                    <a:gd name="T31" fmla="*/ 0 h 775"/>
                    <a:gd name="T32" fmla="*/ 0 w 897"/>
                    <a:gd name="T33" fmla="*/ 0 h 775"/>
                    <a:gd name="T34" fmla="*/ 0 w 897"/>
                    <a:gd name="T35" fmla="*/ 0 h 775"/>
                    <a:gd name="T36" fmla="*/ 0 w 897"/>
                    <a:gd name="T37" fmla="*/ 0 h 775"/>
                    <a:gd name="T38" fmla="*/ 0 w 897"/>
                    <a:gd name="T39" fmla="*/ 0 h 775"/>
                    <a:gd name="T40" fmla="*/ 0 w 897"/>
                    <a:gd name="T41" fmla="*/ 0 h 775"/>
                    <a:gd name="T42" fmla="*/ 0 w 897"/>
                    <a:gd name="T43" fmla="*/ 0 h 775"/>
                    <a:gd name="T44" fmla="*/ 0 w 897"/>
                    <a:gd name="T45" fmla="*/ 0 h 775"/>
                    <a:gd name="T46" fmla="*/ 0 w 897"/>
                    <a:gd name="T47" fmla="*/ 0 h 775"/>
                    <a:gd name="T48" fmla="*/ 0 w 897"/>
                    <a:gd name="T49" fmla="*/ 0 h 775"/>
                    <a:gd name="T50" fmla="*/ 0 w 897"/>
                    <a:gd name="T51" fmla="*/ 0 h 775"/>
                    <a:gd name="T52" fmla="*/ 0 w 897"/>
                    <a:gd name="T53" fmla="*/ 0 h 775"/>
                    <a:gd name="T54" fmla="*/ 0 w 897"/>
                    <a:gd name="T55" fmla="*/ 0 h 775"/>
                    <a:gd name="T56" fmla="*/ 0 w 897"/>
                    <a:gd name="T57" fmla="*/ 0 h 775"/>
                    <a:gd name="T58" fmla="*/ 0 w 897"/>
                    <a:gd name="T59" fmla="*/ 0 h 775"/>
                    <a:gd name="T60" fmla="*/ 0 w 897"/>
                    <a:gd name="T61" fmla="*/ 0 h 775"/>
                    <a:gd name="T62" fmla="*/ 0 w 897"/>
                    <a:gd name="T63" fmla="*/ 0 h 775"/>
                    <a:gd name="T64" fmla="*/ 0 w 897"/>
                    <a:gd name="T65" fmla="*/ 0 h 775"/>
                    <a:gd name="T66" fmla="*/ 0 w 897"/>
                    <a:gd name="T67" fmla="*/ 0 h 775"/>
                    <a:gd name="T68" fmla="*/ 0 w 897"/>
                    <a:gd name="T69" fmla="*/ 0 h 775"/>
                    <a:gd name="T70" fmla="*/ 0 w 897"/>
                    <a:gd name="T71" fmla="*/ 0 h 775"/>
                    <a:gd name="T72" fmla="*/ 0 w 897"/>
                    <a:gd name="T73" fmla="*/ 0 h 775"/>
                    <a:gd name="T74" fmla="*/ 0 w 897"/>
                    <a:gd name="T75" fmla="*/ 0 h 775"/>
                    <a:gd name="T76" fmla="*/ 0 w 897"/>
                    <a:gd name="T77" fmla="*/ 0 h 775"/>
                    <a:gd name="T78" fmla="*/ 0 w 897"/>
                    <a:gd name="T79" fmla="*/ 0 h 775"/>
                    <a:gd name="T80" fmla="*/ 0 w 897"/>
                    <a:gd name="T81" fmla="*/ 0 h 775"/>
                    <a:gd name="T82" fmla="*/ 0 w 897"/>
                    <a:gd name="T83" fmla="*/ 0 h 775"/>
                    <a:gd name="T84" fmla="*/ 0 w 897"/>
                    <a:gd name="T85" fmla="*/ 0 h 775"/>
                    <a:gd name="T86" fmla="*/ 0 w 897"/>
                    <a:gd name="T87" fmla="*/ 0 h 775"/>
                    <a:gd name="T88" fmla="*/ 0 w 897"/>
                    <a:gd name="T89" fmla="*/ 0 h 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7"/>
                    <a:gd name="T136" fmla="*/ 0 h 775"/>
                    <a:gd name="T137" fmla="*/ 897 w 897"/>
                    <a:gd name="T138" fmla="*/ 775 h 7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7" h="775">
                      <a:moveTo>
                        <a:pt x="563" y="198"/>
                      </a:moveTo>
                      <a:lnTo>
                        <a:pt x="528" y="155"/>
                      </a:lnTo>
                      <a:lnTo>
                        <a:pt x="515" y="93"/>
                      </a:lnTo>
                      <a:lnTo>
                        <a:pt x="308" y="0"/>
                      </a:lnTo>
                      <a:lnTo>
                        <a:pt x="351" y="71"/>
                      </a:lnTo>
                      <a:lnTo>
                        <a:pt x="168" y="45"/>
                      </a:lnTo>
                      <a:lnTo>
                        <a:pt x="246" y="89"/>
                      </a:lnTo>
                      <a:lnTo>
                        <a:pt x="146" y="133"/>
                      </a:lnTo>
                      <a:lnTo>
                        <a:pt x="308" y="155"/>
                      </a:lnTo>
                      <a:lnTo>
                        <a:pt x="194" y="182"/>
                      </a:lnTo>
                      <a:lnTo>
                        <a:pt x="383" y="251"/>
                      </a:lnTo>
                      <a:lnTo>
                        <a:pt x="48" y="207"/>
                      </a:lnTo>
                      <a:lnTo>
                        <a:pt x="137" y="260"/>
                      </a:lnTo>
                      <a:lnTo>
                        <a:pt x="0" y="282"/>
                      </a:lnTo>
                      <a:lnTo>
                        <a:pt x="180" y="353"/>
                      </a:lnTo>
                      <a:lnTo>
                        <a:pt x="114" y="374"/>
                      </a:lnTo>
                      <a:lnTo>
                        <a:pt x="277" y="445"/>
                      </a:lnTo>
                      <a:lnTo>
                        <a:pt x="57" y="428"/>
                      </a:lnTo>
                      <a:lnTo>
                        <a:pt x="128" y="481"/>
                      </a:lnTo>
                      <a:lnTo>
                        <a:pt x="32" y="511"/>
                      </a:lnTo>
                      <a:lnTo>
                        <a:pt x="194" y="551"/>
                      </a:lnTo>
                      <a:lnTo>
                        <a:pt x="132" y="577"/>
                      </a:lnTo>
                      <a:lnTo>
                        <a:pt x="299" y="595"/>
                      </a:lnTo>
                      <a:lnTo>
                        <a:pt x="189" y="634"/>
                      </a:lnTo>
                      <a:lnTo>
                        <a:pt x="369" y="656"/>
                      </a:lnTo>
                      <a:lnTo>
                        <a:pt x="242" y="679"/>
                      </a:lnTo>
                      <a:lnTo>
                        <a:pt x="405" y="745"/>
                      </a:lnTo>
                      <a:lnTo>
                        <a:pt x="524" y="736"/>
                      </a:lnTo>
                      <a:lnTo>
                        <a:pt x="492" y="775"/>
                      </a:lnTo>
                      <a:lnTo>
                        <a:pt x="603" y="727"/>
                      </a:lnTo>
                      <a:lnTo>
                        <a:pt x="875" y="749"/>
                      </a:lnTo>
                      <a:lnTo>
                        <a:pt x="822" y="652"/>
                      </a:lnTo>
                      <a:lnTo>
                        <a:pt x="897" y="695"/>
                      </a:lnTo>
                      <a:lnTo>
                        <a:pt x="822" y="572"/>
                      </a:lnTo>
                      <a:lnTo>
                        <a:pt x="624" y="572"/>
                      </a:lnTo>
                      <a:lnTo>
                        <a:pt x="549" y="489"/>
                      </a:lnTo>
                      <a:lnTo>
                        <a:pt x="633" y="503"/>
                      </a:lnTo>
                      <a:lnTo>
                        <a:pt x="554" y="437"/>
                      </a:lnTo>
                      <a:lnTo>
                        <a:pt x="638" y="449"/>
                      </a:lnTo>
                      <a:lnTo>
                        <a:pt x="431" y="362"/>
                      </a:lnTo>
                      <a:lnTo>
                        <a:pt x="528" y="322"/>
                      </a:lnTo>
                      <a:lnTo>
                        <a:pt x="471" y="260"/>
                      </a:lnTo>
                      <a:lnTo>
                        <a:pt x="603" y="256"/>
                      </a:lnTo>
                      <a:lnTo>
                        <a:pt x="563" y="198"/>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54"/>
                <p:cNvSpPr>
                  <a:spLocks/>
                </p:cNvSpPr>
                <p:nvPr/>
              </p:nvSpPr>
              <p:spPr bwMode="auto">
                <a:xfrm>
                  <a:off x="3852" y="2865"/>
                  <a:ext cx="588" cy="204"/>
                </a:xfrm>
                <a:custGeom>
                  <a:avLst/>
                  <a:gdLst>
                    <a:gd name="T0" fmla="*/ 0 w 2351"/>
                    <a:gd name="T1" fmla="*/ 0 h 815"/>
                    <a:gd name="T2" fmla="*/ 0 w 2351"/>
                    <a:gd name="T3" fmla="*/ 0 h 815"/>
                    <a:gd name="T4" fmla="*/ 0 w 2351"/>
                    <a:gd name="T5" fmla="*/ 0 h 815"/>
                    <a:gd name="T6" fmla="*/ 0 w 2351"/>
                    <a:gd name="T7" fmla="*/ 0 h 815"/>
                    <a:gd name="T8" fmla="*/ 0 w 2351"/>
                    <a:gd name="T9" fmla="*/ 0 h 815"/>
                    <a:gd name="T10" fmla="*/ 0 w 2351"/>
                    <a:gd name="T11" fmla="*/ 0 h 815"/>
                    <a:gd name="T12" fmla="*/ 0 w 2351"/>
                    <a:gd name="T13" fmla="*/ 0 h 815"/>
                    <a:gd name="T14" fmla="*/ 0 w 2351"/>
                    <a:gd name="T15" fmla="*/ 0 h 815"/>
                    <a:gd name="T16" fmla="*/ 0 w 2351"/>
                    <a:gd name="T17" fmla="*/ 0 h 815"/>
                    <a:gd name="T18" fmla="*/ 0 w 2351"/>
                    <a:gd name="T19" fmla="*/ 0 h 815"/>
                    <a:gd name="T20" fmla="*/ 0 w 2351"/>
                    <a:gd name="T21" fmla="*/ 0 h 815"/>
                    <a:gd name="T22" fmla="*/ 0 w 2351"/>
                    <a:gd name="T23" fmla="*/ 0 h 815"/>
                    <a:gd name="T24" fmla="*/ 0 w 2351"/>
                    <a:gd name="T25" fmla="*/ 0 h 815"/>
                    <a:gd name="T26" fmla="*/ 0 w 2351"/>
                    <a:gd name="T27" fmla="*/ 0 h 815"/>
                    <a:gd name="T28" fmla="*/ 0 w 2351"/>
                    <a:gd name="T29" fmla="*/ 0 h 815"/>
                    <a:gd name="T30" fmla="*/ 0 w 2351"/>
                    <a:gd name="T31" fmla="*/ 0 h 815"/>
                    <a:gd name="T32" fmla="*/ 0 w 2351"/>
                    <a:gd name="T33" fmla="*/ 0 h 815"/>
                    <a:gd name="T34" fmla="*/ 0 w 2351"/>
                    <a:gd name="T35" fmla="*/ 0 h 815"/>
                    <a:gd name="T36" fmla="*/ 0 w 2351"/>
                    <a:gd name="T37" fmla="*/ 0 h 815"/>
                    <a:gd name="T38" fmla="*/ 0 w 2351"/>
                    <a:gd name="T39" fmla="*/ 0 h 815"/>
                    <a:gd name="T40" fmla="*/ 0 w 2351"/>
                    <a:gd name="T41" fmla="*/ 0 h 815"/>
                    <a:gd name="T42" fmla="*/ 0 w 2351"/>
                    <a:gd name="T43" fmla="*/ 0 h 815"/>
                    <a:gd name="T44" fmla="*/ 0 w 2351"/>
                    <a:gd name="T45" fmla="*/ 0 h 815"/>
                    <a:gd name="T46" fmla="*/ 0 w 2351"/>
                    <a:gd name="T47" fmla="*/ 0 h 815"/>
                    <a:gd name="T48" fmla="*/ 0 w 2351"/>
                    <a:gd name="T49" fmla="*/ 0 h 815"/>
                    <a:gd name="T50" fmla="*/ 0 w 2351"/>
                    <a:gd name="T51" fmla="*/ 0 h 815"/>
                    <a:gd name="T52" fmla="*/ 0 w 2351"/>
                    <a:gd name="T53" fmla="*/ 0 h 815"/>
                    <a:gd name="T54" fmla="*/ 0 w 2351"/>
                    <a:gd name="T55" fmla="*/ 0 h 815"/>
                    <a:gd name="T56" fmla="*/ 0 w 2351"/>
                    <a:gd name="T57" fmla="*/ 0 h 815"/>
                    <a:gd name="T58" fmla="*/ 0 w 2351"/>
                    <a:gd name="T59" fmla="*/ 0 h 815"/>
                    <a:gd name="T60" fmla="*/ 0 w 2351"/>
                    <a:gd name="T61" fmla="*/ 0 h 815"/>
                    <a:gd name="T62" fmla="*/ 0 w 2351"/>
                    <a:gd name="T63" fmla="*/ 0 h 815"/>
                    <a:gd name="T64" fmla="*/ 0 w 2351"/>
                    <a:gd name="T65" fmla="*/ 0 h 815"/>
                    <a:gd name="T66" fmla="*/ 0 w 2351"/>
                    <a:gd name="T67" fmla="*/ 0 h 815"/>
                    <a:gd name="T68" fmla="*/ 0 w 2351"/>
                    <a:gd name="T69" fmla="*/ 0 h 815"/>
                    <a:gd name="T70" fmla="*/ 0 w 2351"/>
                    <a:gd name="T71" fmla="*/ 0 h 815"/>
                    <a:gd name="T72" fmla="*/ 0 w 2351"/>
                    <a:gd name="T73" fmla="*/ 0 h 815"/>
                    <a:gd name="T74" fmla="*/ 0 w 2351"/>
                    <a:gd name="T75" fmla="*/ 0 h 815"/>
                    <a:gd name="T76" fmla="*/ 0 w 2351"/>
                    <a:gd name="T77" fmla="*/ 0 h 815"/>
                    <a:gd name="T78" fmla="*/ 0 w 2351"/>
                    <a:gd name="T79" fmla="*/ 0 h 815"/>
                    <a:gd name="T80" fmla="*/ 0 w 2351"/>
                    <a:gd name="T81" fmla="*/ 0 h 815"/>
                    <a:gd name="T82" fmla="*/ 0 w 2351"/>
                    <a:gd name="T83" fmla="*/ 0 h 815"/>
                    <a:gd name="T84" fmla="*/ 0 w 2351"/>
                    <a:gd name="T85" fmla="*/ 0 h 815"/>
                    <a:gd name="T86" fmla="*/ 0 w 2351"/>
                    <a:gd name="T87" fmla="*/ 0 h 815"/>
                    <a:gd name="T88" fmla="*/ 0 w 2351"/>
                    <a:gd name="T89" fmla="*/ 0 h 815"/>
                    <a:gd name="T90" fmla="*/ 0 w 2351"/>
                    <a:gd name="T91" fmla="*/ 0 h 815"/>
                    <a:gd name="T92" fmla="*/ 0 w 2351"/>
                    <a:gd name="T93" fmla="*/ 0 h 815"/>
                    <a:gd name="T94" fmla="*/ 0 w 2351"/>
                    <a:gd name="T95" fmla="*/ 0 h 815"/>
                    <a:gd name="T96" fmla="*/ 0 w 2351"/>
                    <a:gd name="T97" fmla="*/ 0 h 815"/>
                    <a:gd name="T98" fmla="*/ 0 w 2351"/>
                    <a:gd name="T99" fmla="*/ 0 h 815"/>
                    <a:gd name="T100" fmla="*/ 0 w 2351"/>
                    <a:gd name="T101" fmla="*/ 0 h 815"/>
                    <a:gd name="T102" fmla="*/ 0 w 2351"/>
                    <a:gd name="T103" fmla="*/ 0 h 815"/>
                    <a:gd name="T104" fmla="*/ 0 w 2351"/>
                    <a:gd name="T105" fmla="*/ 0 h 815"/>
                    <a:gd name="T106" fmla="*/ 0 w 2351"/>
                    <a:gd name="T107" fmla="*/ 0 h 815"/>
                    <a:gd name="T108" fmla="*/ 0 w 2351"/>
                    <a:gd name="T109" fmla="*/ 0 h 8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1"/>
                    <a:gd name="T166" fmla="*/ 0 h 815"/>
                    <a:gd name="T167" fmla="*/ 2351 w 2351"/>
                    <a:gd name="T168" fmla="*/ 815 h 8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1" h="815">
                      <a:moveTo>
                        <a:pt x="839" y="66"/>
                      </a:moveTo>
                      <a:lnTo>
                        <a:pt x="602" y="0"/>
                      </a:lnTo>
                      <a:lnTo>
                        <a:pt x="276" y="84"/>
                      </a:lnTo>
                      <a:lnTo>
                        <a:pt x="387" y="98"/>
                      </a:lnTo>
                      <a:lnTo>
                        <a:pt x="135" y="146"/>
                      </a:lnTo>
                      <a:lnTo>
                        <a:pt x="316" y="189"/>
                      </a:lnTo>
                      <a:lnTo>
                        <a:pt x="456" y="198"/>
                      </a:lnTo>
                      <a:lnTo>
                        <a:pt x="250" y="246"/>
                      </a:lnTo>
                      <a:lnTo>
                        <a:pt x="456" y="255"/>
                      </a:lnTo>
                      <a:lnTo>
                        <a:pt x="356" y="287"/>
                      </a:lnTo>
                      <a:lnTo>
                        <a:pt x="654" y="326"/>
                      </a:lnTo>
                      <a:lnTo>
                        <a:pt x="825" y="291"/>
                      </a:lnTo>
                      <a:lnTo>
                        <a:pt x="650" y="440"/>
                      </a:lnTo>
                      <a:lnTo>
                        <a:pt x="242" y="401"/>
                      </a:lnTo>
                      <a:lnTo>
                        <a:pt x="0" y="423"/>
                      </a:lnTo>
                      <a:lnTo>
                        <a:pt x="193" y="471"/>
                      </a:lnTo>
                      <a:lnTo>
                        <a:pt x="53" y="528"/>
                      </a:lnTo>
                      <a:lnTo>
                        <a:pt x="329" y="563"/>
                      </a:lnTo>
                      <a:lnTo>
                        <a:pt x="144" y="608"/>
                      </a:lnTo>
                      <a:lnTo>
                        <a:pt x="250" y="647"/>
                      </a:lnTo>
                      <a:lnTo>
                        <a:pt x="497" y="660"/>
                      </a:lnTo>
                      <a:lnTo>
                        <a:pt x="413" y="700"/>
                      </a:lnTo>
                      <a:lnTo>
                        <a:pt x="685" y="727"/>
                      </a:lnTo>
                      <a:lnTo>
                        <a:pt x="584" y="784"/>
                      </a:lnTo>
                      <a:lnTo>
                        <a:pt x="734" y="815"/>
                      </a:lnTo>
                      <a:lnTo>
                        <a:pt x="716" y="766"/>
                      </a:lnTo>
                      <a:lnTo>
                        <a:pt x="843" y="709"/>
                      </a:lnTo>
                      <a:lnTo>
                        <a:pt x="751" y="678"/>
                      </a:lnTo>
                      <a:lnTo>
                        <a:pt x="957" y="620"/>
                      </a:lnTo>
                      <a:lnTo>
                        <a:pt x="1142" y="669"/>
                      </a:lnTo>
                      <a:lnTo>
                        <a:pt x="1094" y="586"/>
                      </a:lnTo>
                      <a:lnTo>
                        <a:pt x="1467" y="669"/>
                      </a:lnTo>
                      <a:lnTo>
                        <a:pt x="1770" y="669"/>
                      </a:lnTo>
                      <a:lnTo>
                        <a:pt x="1634" y="743"/>
                      </a:lnTo>
                      <a:lnTo>
                        <a:pt x="1854" y="731"/>
                      </a:lnTo>
                      <a:lnTo>
                        <a:pt x="1841" y="784"/>
                      </a:lnTo>
                      <a:lnTo>
                        <a:pt x="2064" y="695"/>
                      </a:lnTo>
                      <a:lnTo>
                        <a:pt x="2276" y="757"/>
                      </a:lnTo>
                      <a:lnTo>
                        <a:pt x="2113" y="599"/>
                      </a:lnTo>
                      <a:lnTo>
                        <a:pt x="2351" y="638"/>
                      </a:lnTo>
                      <a:lnTo>
                        <a:pt x="2139" y="510"/>
                      </a:lnTo>
                      <a:lnTo>
                        <a:pt x="2284" y="515"/>
                      </a:lnTo>
                      <a:lnTo>
                        <a:pt x="2007" y="383"/>
                      </a:lnTo>
                      <a:lnTo>
                        <a:pt x="1823" y="296"/>
                      </a:lnTo>
                      <a:lnTo>
                        <a:pt x="1841" y="379"/>
                      </a:lnTo>
                      <a:lnTo>
                        <a:pt x="1674" y="366"/>
                      </a:lnTo>
                      <a:lnTo>
                        <a:pt x="1410" y="237"/>
                      </a:lnTo>
                      <a:lnTo>
                        <a:pt x="1419" y="287"/>
                      </a:lnTo>
                      <a:lnTo>
                        <a:pt x="1257" y="251"/>
                      </a:lnTo>
                      <a:lnTo>
                        <a:pt x="1383" y="163"/>
                      </a:lnTo>
                      <a:lnTo>
                        <a:pt x="1542" y="171"/>
                      </a:lnTo>
                      <a:lnTo>
                        <a:pt x="1362" y="89"/>
                      </a:lnTo>
                      <a:lnTo>
                        <a:pt x="1046" y="93"/>
                      </a:lnTo>
                      <a:lnTo>
                        <a:pt x="83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55"/>
                <p:cNvSpPr>
                  <a:spLocks/>
                </p:cNvSpPr>
                <p:nvPr/>
              </p:nvSpPr>
              <p:spPr bwMode="auto">
                <a:xfrm>
                  <a:off x="4050" y="3037"/>
                  <a:ext cx="154" cy="42"/>
                </a:xfrm>
                <a:custGeom>
                  <a:avLst/>
                  <a:gdLst>
                    <a:gd name="T0" fmla="*/ 0 w 615"/>
                    <a:gd name="T1" fmla="*/ 0 h 172"/>
                    <a:gd name="T2" fmla="*/ 0 w 615"/>
                    <a:gd name="T3" fmla="*/ 0 h 172"/>
                    <a:gd name="T4" fmla="*/ 0 w 615"/>
                    <a:gd name="T5" fmla="*/ 0 h 172"/>
                    <a:gd name="T6" fmla="*/ 0 w 615"/>
                    <a:gd name="T7" fmla="*/ 0 h 172"/>
                    <a:gd name="T8" fmla="*/ 0 w 615"/>
                    <a:gd name="T9" fmla="*/ 0 h 172"/>
                    <a:gd name="T10" fmla="*/ 0 w 615"/>
                    <a:gd name="T11" fmla="*/ 0 h 172"/>
                    <a:gd name="T12" fmla="*/ 0 w 615"/>
                    <a:gd name="T13" fmla="*/ 0 h 172"/>
                    <a:gd name="T14" fmla="*/ 0 w 615"/>
                    <a:gd name="T15" fmla="*/ 0 h 172"/>
                    <a:gd name="T16" fmla="*/ 0 w 615"/>
                    <a:gd name="T17" fmla="*/ 0 h 172"/>
                    <a:gd name="T18" fmla="*/ 0 w 615"/>
                    <a:gd name="T19" fmla="*/ 0 h 172"/>
                    <a:gd name="T20" fmla="*/ 0 w 615"/>
                    <a:gd name="T21" fmla="*/ 0 h 172"/>
                    <a:gd name="T22" fmla="*/ 0 w 615"/>
                    <a:gd name="T23" fmla="*/ 0 h 172"/>
                    <a:gd name="T24" fmla="*/ 0 w 615"/>
                    <a:gd name="T25" fmla="*/ 0 h 172"/>
                    <a:gd name="T26" fmla="*/ 0 w 615"/>
                    <a:gd name="T27" fmla="*/ 0 h 172"/>
                    <a:gd name="T28" fmla="*/ 0 w 615"/>
                    <a:gd name="T29" fmla="*/ 0 h 1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5"/>
                    <a:gd name="T46" fmla="*/ 0 h 172"/>
                    <a:gd name="T47" fmla="*/ 615 w 615"/>
                    <a:gd name="T48" fmla="*/ 172 h 1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5" h="172">
                      <a:moveTo>
                        <a:pt x="378" y="45"/>
                      </a:moveTo>
                      <a:lnTo>
                        <a:pt x="237" y="5"/>
                      </a:lnTo>
                      <a:lnTo>
                        <a:pt x="123" y="0"/>
                      </a:lnTo>
                      <a:lnTo>
                        <a:pt x="211" y="41"/>
                      </a:lnTo>
                      <a:lnTo>
                        <a:pt x="34" y="57"/>
                      </a:lnTo>
                      <a:lnTo>
                        <a:pt x="136" y="84"/>
                      </a:lnTo>
                      <a:lnTo>
                        <a:pt x="0" y="137"/>
                      </a:lnTo>
                      <a:lnTo>
                        <a:pt x="118" y="132"/>
                      </a:lnTo>
                      <a:lnTo>
                        <a:pt x="79" y="172"/>
                      </a:lnTo>
                      <a:lnTo>
                        <a:pt x="198" y="168"/>
                      </a:lnTo>
                      <a:lnTo>
                        <a:pt x="329" y="132"/>
                      </a:lnTo>
                      <a:lnTo>
                        <a:pt x="460" y="89"/>
                      </a:lnTo>
                      <a:lnTo>
                        <a:pt x="615" y="80"/>
                      </a:lnTo>
                      <a:lnTo>
                        <a:pt x="37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56"/>
                <p:cNvSpPr>
                  <a:spLocks/>
                </p:cNvSpPr>
                <p:nvPr/>
              </p:nvSpPr>
              <p:spPr bwMode="auto">
                <a:xfrm>
                  <a:off x="3915" y="2835"/>
                  <a:ext cx="390" cy="105"/>
                </a:xfrm>
                <a:custGeom>
                  <a:avLst/>
                  <a:gdLst>
                    <a:gd name="T0" fmla="*/ 0 w 1559"/>
                    <a:gd name="T1" fmla="*/ 0 h 418"/>
                    <a:gd name="T2" fmla="*/ 0 w 1559"/>
                    <a:gd name="T3" fmla="*/ 0 h 418"/>
                    <a:gd name="T4" fmla="*/ 0 w 1559"/>
                    <a:gd name="T5" fmla="*/ 0 h 418"/>
                    <a:gd name="T6" fmla="*/ 0 w 1559"/>
                    <a:gd name="T7" fmla="*/ 0 h 418"/>
                    <a:gd name="T8" fmla="*/ 0 w 1559"/>
                    <a:gd name="T9" fmla="*/ 0 h 418"/>
                    <a:gd name="T10" fmla="*/ 0 w 1559"/>
                    <a:gd name="T11" fmla="*/ 0 h 418"/>
                    <a:gd name="T12" fmla="*/ 0 w 1559"/>
                    <a:gd name="T13" fmla="*/ 0 h 418"/>
                    <a:gd name="T14" fmla="*/ 0 w 1559"/>
                    <a:gd name="T15" fmla="*/ 0 h 418"/>
                    <a:gd name="T16" fmla="*/ 0 w 1559"/>
                    <a:gd name="T17" fmla="*/ 0 h 418"/>
                    <a:gd name="T18" fmla="*/ 0 w 1559"/>
                    <a:gd name="T19" fmla="*/ 0 h 418"/>
                    <a:gd name="T20" fmla="*/ 0 w 1559"/>
                    <a:gd name="T21" fmla="*/ 0 h 418"/>
                    <a:gd name="T22" fmla="*/ 0 w 1559"/>
                    <a:gd name="T23" fmla="*/ 0 h 418"/>
                    <a:gd name="T24" fmla="*/ 0 w 1559"/>
                    <a:gd name="T25" fmla="*/ 0 h 418"/>
                    <a:gd name="T26" fmla="*/ 0 w 1559"/>
                    <a:gd name="T27" fmla="*/ 0 h 418"/>
                    <a:gd name="T28" fmla="*/ 0 w 1559"/>
                    <a:gd name="T29" fmla="*/ 0 h 418"/>
                    <a:gd name="T30" fmla="*/ 0 w 1559"/>
                    <a:gd name="T31" fmla="*/ 0 h 418"/>
                    <a:gd name="T32" fmla="*/ 0 w 1559"/>
                    <a:gd name="T33" fmla="*/ 0 h 418"/>
                    <a:gd name="T34" fmla="*/ 0 w 1559"/>
                    <a:gd name="T35" fmla="*/ 0 h 418"/>
                    <a:gd name="T36" fmla="*/ 0 w 1559"/>
                    <a:gd name="T37" fmla="*/ 0 h 418"/>
                    <a:gd name="T38" fmla="*/ 0 w 1559"/>
                    <a:gd name="T39" fmla="*/ 0 h 418"/>
                    <a:gd name="T40" fmla="*/ 0 w 1559"/>
                    <a:gd name="T41" fmla="*/ 0 h 418"/>
                    <a:gd name="T42" fmla="*/ 0 w 1559"/>
                    <a:gd name="T43" fmla="*/ 0 h 418"/>
                    <a:gd name="T44" fmla="*/ 0 w 1559"/>
                    <a:gd name="T45" fmla="*/ 0 h 418"/>
                    <a:gd name="T46" fmla="*/ 0 w 1559"/>
                    <a:gd name="T47" fmla="*/ 0 h 418"/>
                    <a:gd name="T48" fmla="*/ 0 w 1559"/>
                    <a:gd name="T49" fmla="*/ 0 h 418"/>
                    <a:gd name="T50" fmla="*/ 0 w 1559"/>
                    <a:gd name="T51" fmla="*/ 0 h 418"/>
                    <a:gd name="T52" fmla="*/ 0 w 1559"/>
                    <a:gd name="T53" fmla="*/ 0 h 418"/>
                    <a:gd name="T54" fmla="*/ 0 w 1559"/>
                    <a:gd name="T55" fmla="*/ 0 h 4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9"/>
                    <a:gd name="T85" fmla="*/ 0 h 418"/>
                    <a:gd name="T86" fmla="*/ 1559 w 1559"/>
                    <a:gd name="T87" fmla="*/ 418 h 4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9" h="418">
                      <a:moveTo>
                        <a:pt x="1043" y="100"/>
                      </a:moveTo>
                      <a:lnTo>
                        <a:pt x="556" y="125"/>
                      </a:lnTo>
                      <a:lnTo>
                        <a:pt x="710" y="170"/>
                      </a:lnTo>
                      <a:lnTo>
                        <a:pt x="417" y="165"/>
                      </a:lnTo>
                      <a:lnTo>
                        <a:pt x="159" y="214"/>
                      </a:lnTo>
                      <a:lnTo>
                        <a:pt x="378" y="219"/>
                      </a:lnTo>
                      <a:lnTo>
                        <a:pt x="0" y="274"/>
                      </a:lnTo>
                      <a:lnTo>
                        <a:pt x="129" y="299"/>
                      </a:lnTo>
                      <a:lnTo>
                        <a:pt x="338" y="299"/>
                      </a:lnTo>
                      <a:lnTo>
                        <a:pt x="149" y="354"/>
                      </a:lnTo>
                      <a:lnTo>
                        <a:pt x="352" y="349"/>
                      </a:lnTo>
                      <a:lnTo>
                        <a:pt x="228" y="388"/>
                      </a:lnTo>
                      <a:lnTo>
                        <a:pt x="407" y="398"/>
                      </a:lnTo>
                      <a:lnTo>
                        <a:pt x="715" y="359"/>
                      </a:lnTo>
                      <a:lnTo>
                        <a:pt x="591" y="418"/>
                      </a:lnTo>
                      <a:lnTo>
                        <a:pt x="870" y="364"/>
                      </a:lnTo>
                      <a:lnTo>
                        <a:pt x="1127" y="314"/>
                      </a:lnTo>
                      <a:lnTo>
                        <a:pt x="815" y="284"/>
                      </a:lnTo>
                      <a:lnTo>
                        <a:pt x="591" y="299"/>
                      </a:lnTo>
                      <a:lnTo>
                        <a:pt x="432" y="253"/>
                      </a:lnTo>
                      <a:lnTo>
                        <a:pt x="621" y="239"/>
                      </a:lnTo>
                      <a:lnTo>
                        <a:pt x="725" y="260"/>
                      </a:lnTo>
                      <a:lnTo>
                        <a:pt x="934" y="214"/>
                      </a:lnTo>
                      <a:lnTo>
                        <a:pt x="1142" y="154"/>
                      </a:lnTo>
                      <a:lnTo>
                        <a:pt x="1559" y="170"/>
                      </a:lnTo>
                      <a:lnTo>
                        <a:pt x="1033" y="0"/>
                      </a:lnTo>
                      <a:lnTo>
                        <a:pt x="1043"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157"/>
                <p:cNvSpPr>
                  <a:spLocks/>
                </p:cNvSpPr>
                <p:nvPr/>
              </p:nvSpPr>
              <p:spPr bwMode="auto">
                <a:xfrm>
                  <a:off x="3879" y="2953"/>
                  <a:ext cx="184" cy="71"/>
                </a:xfrm>
                <a:custGeom>
                  <a:avLst/>
                  <a:gdLst>
                    <a:gd name="T0" fmla="*/ 0 w 738"/>
                    <a:gd name="T1" fmla="*/ 0 h 282"/>
                    <a:gd name="T2" fmla="*/ 0 w 738"/>
                    <a:gd name="T3" fmla="*/ 0 h 282"/>
                    <a:gd name="T4" fmla="*/ 0 w 738"/>
                    <a:gd name="T5" fmla="*/ 0 h 282"/>
                    <a:gd name="T6" fmla="*/ 0 w 738"/>
                    <a:gd name="T7" fmla="*/ 0 h 282"/>
                    <a:gd name="T8" fmla="*/ 0 w 738"/>
                    <a:gd name="T9" fmla="*/ 0 h 282"/>
                    <a:gd name="T10" fmla="*/ 0 w 738"/>
                    <a:gd name="T11" fmla="*/ 0 h 282"/>
                    <a:gd name="T12" fmla="*/ 0 w 738"/>
                    <a:gd name="T13" fmla="*/ 0 h 282"/>
                    <a:gd name="T14" fmla="*/ 0 w 738"/>
                    <a:gd name="T15" fmla="*/ 0 h 282"/>
                    <a:gd name="T16" fmla="*/ 0 w 738"/>
                    <a:gd name="T17" fmla="*/ 0 h 282"/>
                    <a:gd name="T18" fmla="*/ 0 w 738"/>
                    <a:gd name="T19" fmla="*/ 0 h 282"/>
                    <a:gd name="T20" fmla="*/ 0 w 738"/>
                    <a:gd name="T21" fmla="*/ 0 h 282"/>
                    <a:gd name="T22" fmla="*/ 0 w 738"/>
                    <a:gd name="T23" fmla="*/ 0 h 282"/>
                    <a:gd name="T24" fmla="*/ 0 w 738"/>
                    <a:gd name="T25" fmla="*/ 0 h 282"/>
                    <a:gd name="T26" fmla="*/ 0 w 738"/>
                    <a:gd name="T27" fmla="*/ 0 h 282"/>
                    <a:gd name="T28" fmla="*/ 0 w 738"/>
                    <a:gd name="T29" fmla="*/ 0 h 282"/>
                    <a:gd name="T30" fmla="*/ 0 w 738"/>
                    <a:gd name="T31" fmla="*/ 0 h 282"/>
                    <a:gd name="T32" fmla="*/ 0 w 738"/>
                    <a:gd name="T33" fmla="*/ 0 h 282"/>
                    <a:gd name="T34" fmla="*/ 0 w 738"/>
                    <a:gd name="T35" fmla="*/ 0 h 282"/>
                    <a:gd name="T36" fmla="*/ 0 w 738"/>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8"/>
                    <a:gd name="T58" fmla="*/ 0 h 282"/>
                    <a:gd name="T59" fmla="*/ 738 w 738"/>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8" h="282">
                      <a:moveTo>
                        <a:pt x="738" y="19"/>
                      </a:moveTo>
                      <a:lnTo>
                        <a:pt x="474" y="47"/>
                      </a:lnTo>
                      <a:lnTo>
                        <a:pt x="269" y="0"/>
                      </a:lnTo>
                      <a:lnTo>
                        <a:pt x="402" y="86"/>
                      </a:lnTo>
                      <a:lnTo>
                        <a:pt x="190" y="68"/>
                      </a:lnTo>
                      <a:lnTo>
                        <a:pt x="0" y="81"/>
                      </a:lnTo>
                      <a:lnTo>
                        <a:pt x="217" y="121"/>
                      </a:lnTo>
                      <a:lnTo>
                        <a:pt x="70" y="171"/>
                      </a:lnTo>
                      <a:lnTo>
                        <a:pt x="302" y="209"/>
                      </a:lnTo>
                      <a:lnTo>
                        <a:pt x="214" y="277"/>
                      </a:lnTo>
                      <a:lnTo>
                        <a:pt x="410" y="282"/>
                      </a:lnTo>
                      <a:lnTo>
                        <a:pt x="365" y="177"/>
                      </a:lnTo>
                      <a:lnTo>
                        <a:pt x="558" y="262"/>
                      </a:lnTo>
                      <a:lnTo>
                        <a:pt x="733" y="268"/>
                      </a:lnTo>
                      <a:lnTo>
                        <a:pt x="553" y="178"/>
                      </a:lnTo>
                      <a:lnTo>
                        <a:pt x="708" y="154"/>
                      </a:lnTo>
                      <a:lnTo>
                        <a:pt x="580" y="102"/>
                      </a:lnTo>
                      <a:lnTo>
                        <a:pt x="73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58"/>
                <p:cNvSpPr>
                  <a:spLocks/>
                </p:cNvSpPr>
                <p:nvPr/>
              </p:nvSpPr>
              <p:spPr bwMode="auto">
                <a:xfrm>
                  <a:off x="4227" y="2898"/>
                  <a:ext cx="240" cy="78"/>
                </a:xfrm>
                <a:custGeom>
                  <a:avLst/>
                  <a:gdLst>
                    <a:gd name="T0" fmla="*/ 0 w 958"/>
                    <a:gd name="T1" fmla="*/ 0 h 310"/>
                    <a:gd name="T2" fmla="*/ 0 w 958"/>
                    <a:gd name="T3" fmla="*/ 0 h 310"/>
                    <a:gd name="T4" fmla="*/ 0 w 958"/>
                    <a:gd name="T5" fmla="*/ 0 h 310"/>
                    <a:gd name="T6" fmla="*/ 0 w 958"/>
                    <a:gd name="T7" fmla="*/ 0 h 310"/>
                    <a:gd name="T8" fmla="*/ 0 w 958"/>
                    <a:gd name="T9" fmla="*/ 0 h 310"/>
                    <a:gd name="T10" fmla="*/ 0 w 958"/>
                    <a:gd name="T11" fmla="*/ 0 h 310"/>
                    <a:gd name="T12" fmla="*/ 0 w 958"/>
                    <a:gd name="T13" fmla="*/ 0 h 310"/>
                    <a:gd name="T14" fmla="*/ 0 w 958"/>
                    <a:gd name="T15" fmla="*/ 0 h 310"/>
                    <a:gd name="T16" fmla="*/ 0 w 958"/>
                    <a:gd name="T17" fmla="*/ 0 h 310"/>
                    <a:gd name="T18" fmla="*/ 0 w 958"/>
                    <a:gd name="T19" fmla="*/ 0 h 310"/>
                    <a:gd name="T20" fmla="*/ 0 w 958"/>
                    <a:gd name="T21" fmla="*/ 0 h 310"/>
                    <a:gd name="T22" fmla="*/ 0 w 958"/>
                    <a:gd name="T23" fmla="*/ 0 h 310"/>
                    <a:gd name="T24" fmla="*/ 0 w 958"/>
                    <a:gd name="T25" fmla="*/ 0 h 310"/>
                    <a:gd name="T26" fmla="*/ 0 w 958"/>
                    <a:gd name="T27" fmla="*/ 0 h 310"/>
                    <a:gd name="T28" fmla="*/ 0 w 958"/>
                    <a:gd name="T29" fmla="*/ 0 h 310"/>
                    <a:gd name="T30" fmla="*/ 0 w 958"/>
                    <a:gd name="T31" fmla="*/ 0 h 310"/>
                    <a:gd name="T32" fmla="*/ 0 w 958"/>
                    <a:gd name="T33" fmla="*/ 0 h 310"/>
                    <a:gd name="T34" fmla="*/ 0 w 958"/>
                    <a:gd name="T35" fmla="*/ 0 h 310"/>
                    <a:gd name="T36" fmla="*/ 0 w 958"/>
                    <a:gd name="T37" fmla="*/ 0 h 310"/>
                    <a:gd name="T38" fmla="*/ 0 w 958"/>
                    <a:gd name="T39" fmla="*/ 0 h 310"/>
                    <a:gd name="T40" fmla="*/ 0 w 958"/>
                    <a:gd name="T41" fmla="*/ 0 h 310"/>
                    <a:gd name="T42" fmla="*/ 0 w 958"/>
                    <a:gd name="T43" fmla="*/ 0 h 310"/>
                    <a:gd name="T44" fmla="*/ 0 w 958"/>
                    <a:gd name="T45" fmla="*/ 0 h 310"/>
                    <a:gd name="T46" fmla="*/ 0 w 958"/>
                    <a:gd name="T47" fmla="*/ 0 h 3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8"/>
                    <a:gd name="T73" fmla="*/ 0 h 310"/>
                    <a:gd name="T74" fmla="*/ 958 w 958"/>
                    <a:gd name="T75" fmla="*/ 310 h 3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8" h="310">
                      <a:moveTo>
                        <a:pt x="660" y="126"/>
                      </a:moveTo>
                      <a:lnTo>
                        <a:pt x="526" y="41"/>
                      </a:lnTo>
                      <a:lnTo>
                        <a:pt x="371" y="0"/>
                      </a:lnTo>
                      <a:lnTo>
                        <a:pt x="471" y="80"/>
                      </a:lnTo>
                      <a:lnTo>
                        <a:pt x="267" y="26"/>
                      </a:lnTo>
                      <a:lnTo>
                        <a:pt x="317" y="96"/>
                      </a:lnTo>
                      <a:lnTo>
                        <a:pt x="192" y="61"/>
                      </a:lnTo>
                      <a:lnTo>
                        <a:pt x="0" y="96"/>
                      </a:lnTo>
                      <a:lnTo>
                        <a:pt x="187" y="116"/>
                      </a:lnTo>
                      <a:lnTo>
                        <a:pt x="64" y="140"/>
                      </a:lnTo>
                      <a:lnTo>
                        <a:pt x="298" y="181"/>
                      </a:lnTo>
                      <a:lnTo>
                        <a:pt x="292" y="126"/>
                      </a:lnTo>
                      <a:lnTo>
                        <a:pt x="471" y="191"/>
                      </a:lnTo>
                      <a:lnTo>
                        <a:pt x="421" y="111"/>
                      </a:lnTo>
                      <a:lnTo>
                        <a:pt x="610" y="181"/>
                      </a:lnTo>
                      <a:lnTo>
                        <a:pt x="560" y="215"/>
                      </a:lnTo>
                      <a:lnTo>
                        <a:pt x="729" y="245"/>
                      </a:lnTo>
                      <a:lnTo>
                        <a:pt x="695" y="191"/>
                      </a:lnTo>
                      <a:lnTo>
                        <a:pt x="819" y="205"/>
                      </a:lnTo>
                      <a:lnTo>
                        <a:pt x="958" y="310"/>
                      </a:lnTo>
                      <a:lnTo>
                        <a:pt x="793" y="131"/>
                      </a:lnTo>
                      <a:lnTo>
                        <a:pt x="620" y="36"/>
                      </a:lnTo>
                      <a:lnTo>
                        <a:pt x="66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59"/>
                <p:cNvSpPr>
                  <a:spLocks/>
                </p:cNvSpPr>
                <p:nvPr/>
              </p:nvSpPr>
              <p:spPr bwMode="auto">
                <a:xfrm>
                  <a:off x="4099" y="3017"/>
                  <a:ext cx="320" cy="69"/>
                </a:xfrm>
                <a:custGeom>
                  <a:avLst/>
                  <a:gdLst>
                    <a:gd name="T0" fmla="*/ 0 w 1277"/>
                    <a:gd name="T1" fmla="*/ 0 h 275"/>
                    <a:gd name="T2" fmla="*/ 0 w 1277"/>
                    <a:gd name="T3" fmla="*/ 0 h 275"/>
                    <a:gd name="T4" fmla="*/ 0 w 1277"/>
                    <a:gd name="T5" fmla="*/ 0 h 275"/>
                    <a:gd name="T6" fmla="*/ 0 w 1277"/>
                    <a:gd name="T7" fmla="*/ 0 h 275"/>
                    <a:gd name="T8" fmla="*/ 0 w 1277"/>
                    <a:gd name="T9" fmla="*/ 0 h 275"/>
                    <a:gd name="T10" fmla="*/ 0 w 1277"/>
                    <a:gd name="T11" fmla="*/ 0 h 275"/>
                    <a:gd name="T12" fmla="*/ 0 w 1277"/>
                    <a:gd name="T13" fmla="*/ 0 h 275"/>
                    <a:gd name="T14" fmla="*/ 0 w 1277"/>
                    <a:gd name="T15" fmla="*/ 0 h 275"/>
                    <a:gd name="T16" fmla="*/ 0 w 1277"/>
                    <a:gd name="T17" fmla="*/ 0 h 275"/>
                    <a:gd name="T18" fmla="*/ 0 w 1277"/>
                    <a:gd name="T19" fmla="*/ 0 h 275"/>
                    <a:gd name="T20" fmla="*/ 0 w 1277"/>
                    <a:gd name="T21" fmla="*/ 0 h 275"/>
                    <a:gd name="T22" fmla="*/ 0 w 1277"/>
                    <a:gd name="T23" fmla="*/ 0 h 275"/>
                    <a:gd name="T24" fmla="*/ 0 w 1277"/>
                    <a:gd name="T25" fmla="*/ 0 h 275"/>
                    <a:gd name="T26" fmla="*/ 0 w 1277"/>
                    <a:gd name="T27" fmla="*/ 0 h 275"/>
                    <a:gd name="T28" fmla="*/ 0 w 1277"/>
                    <a:gd name="T29" fmla="*/ 0 h 275"/>
                    <a:gd name="T30" fmla="*/ 0 w 1277"/>
                    <a:gd name="T31" fmla="*/ 0 h 275"/>
                    <a:gd name="T32" fmla="*/ 0 w 1277"/>
                    <a:gd name="T33" fmla="*/ 0 h 275"/>
                    <a:gd name="T34" fmla="*/ 0 w 1277"/>
                    <a:gd name="T35" fmla="*/ 0 h 275"/>
                    <a:gd name="T36" fmla="*/ 0 w 1277"/>
                    <a:gd name="T37" fmla="*/ 0 h 275"/>
                    <a:gd name="T38" fmla="*/ 0 w 1277"/>
                    <a:gd name="T39" fmla="*/ 0 h 275"/>
                    <a:gd name="T40" fmla="*/ 0 w 1277"/>
                    <a:gd name="T41" fmla="*/ 0 h 275"/>
                    <a:gd name="T42" fmla="*/ 0 w 1277"/>
                    <a:gd name="T43" fmla="*/ 0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7"/>
                    <a:gd name="T67" fmla="*/ 0 h 275"/>
                    <a:gd name="T68" fmla="*/ 1277 w 1277"/>
                    <a:gd name="T69" fmla="*/ 275 h 2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7" h="275">
                      <a:moveTo>
                        <a:pt x="450" y="20"/>
                      </a:moveTo>
                      <a:lnTo>
                        <a:pt x="386" y="69"/>
                      </a:lnTo>
                      <a:lnTo>
                        <a:pt x="535" y="85"/>
                      </a:lnTo>
                      <a:lnTo>
                        <a:pt x="487" y="133"/>
                      </a:lnTo>
                      <a:lnTo>
                        <a:pt x="805" y="84"/>
                      </a:lnTo>
                      <a:lnTo>
                        <a:pt x="687" y="137"/>
                      </a:lnTo>
                      <a:lnTo>
                        <a:pt x="877" y="146"/>
                      </a:lnTo>
                      <a:lnTo>
                        <a:pt x="1103" y="60"/>
                      </a:lnTo>
                      <a:lnTo>
                        <a:pt x="1277" y="148"/>
                      </a:lnTo>
                      <a:lnTo>
                        <a:pt x="1085" y="113"/>
                      </a:lnTo>
                      <a:lnTo>
                        <a:pt x="861" y="206"/>
                      </a:lnTo>
                      <a:lnTo>
                        <a:pt x="468" y="275"/>
                      </a:lnTo>
                      <a:lnTo>
                        <a:pt x="522" y="217"/>
                      </a:lnTo>
                      <a:lnTo>
                        <a:pt x="233" y="231"/>
                      </a:lnTo>
                      <a:lnTo>
                        <a:pt x="270" y="157"/>
                      </a:lnTo>
                      <a:lnTo>
                        <a:pt x="34" y="161"/>
                      </a:lnTo>
                      <a:lnTo>
                        <a:pt x="165" y="104"/>
                      </a:lnTo>
                      <a:lnTo>
                        <a:pt x="0" y="47"/>
                      </a:lnTo>
                      <a:lnTo>
                        <a:pt x="348" y="48"/>
                      </a:lnTo>
                      <a:lnTo>
                        <a:pt x="257" y="0"/>
                      </a:lnTo>
                      <a:lnTo>
                        <a:pt x="4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60"/>
                <p:cNvSpPr>
                  <a:spLocks/>
                </p:cNvSpPr>
                <p:nvPr/>
              </p:nvSpPr>
              <p:spPr bwMode="auto">
                <a:xfrm>
                  <a:off x="4392" y="3031"/>
                  <a:ext cx="204" cy="392"/>
                </a:xfrm>
                <a:custGeom>
                  <a:avLst/>
                  <a:gdLst>
                    <a:gd name="T0" fmla="*/ 0 w 817"/>
                    <a:gd name="T1" fmla="*/ 0 h 1566"/>
                    <a:gd name="T2" fmla="*/ 0 w 817"/>
                    <a:gd name="T3" fmla="*/ 0 h 1566"/>
                    <a:gd name="T4" fmla="*/ 0 w 817"/>
                    <a:gd name="T5" fmla="*/ 0 h 1566"/>
                    <a:gd name="T6" fmla="*/ 0 w 817"/>
                    <a:gd name="T7" fmla="*/ 0 h 1566"/>
                    <a:gd name="T8" fmla="*/ 0 w 817"/>
                    <a:gd name="T9" fmla="*/ 0 h 1566"/>
                    <a:gd name="T10" fmla="*/ 0 w 817"/>
                    <a:gd name="T11" fmla="*/ 0 h 1566"/>
                    <a:gd name="T12" fmla="*/ 0 w 817"/>
                    <a:gd name="T13" fmla="*/ 0 h 1566"/>
                    <a:gd name="T14" fmla="*/ 0 w 817"/>
                    <a:gd name="T15" fmla="*/ 0 h 1566"/>
                    <a:gd name="T16" fmla="*/ 0 w 817"/>
                    <a:gd name="T17" fmla="*/ 0 h 1566"/>
                    <a:gd name="T18" fmla="*/ 0 w 817"/>
                    <a:gd name="T19" fmla="*/ 0 h 1566"/>
                    <a:gd name="T20" fmla="*/ 0 w 817"/>
                    <a:gd name="T21" fmla="*/ 0 h 1566"/>
                    <a:gd name="T22" fmla="*/ 0 w 817"/>
                    <a:gd name="T23" fmla="*/ 0 h 1566"/>
                    <a:gd name="T24" fmla="*/ 0 w 817"/>
                    <a:gd name="T25" fmla="*/ 0 h 1566"/>
                    <a:gd name="T26" fmla="*/ 0 w 817"/>
                    <a:gd name="T27" fmla="*/ 0 h 1566"/>
                    <a:gd name="T28" fmla="*/ 0 w 817"/>
                    <a:gd name="T29" fmla="*/ 0 h 1566"/>
                    <a:gd name="T30" fmla="*/ 0 w 817"/>
                    <a:gd name="T31" fmla="*/ 0 h 1566"/>
                    <a:gd name="T32" fmla="*/ 0 w 817"/>
                    <a:gd name="T33" fmla="*/ 0 h 1566"/>
                    <a:gd name="T34" fmla="*/ 0 w 817"/>
                    <a:gd name="T35" fmla="*/ 0 h 1566"/>
                    <a:gd name="T36" fmla="*/ 0 w 817"/>
                    <a:gd name="T37" fmla="*/ 0 h 1566"/>
                    <a:gd name="T38" fmla="*/ 0 w 817"/>
                    <a:gd name="T39" fmla="*/ 0 h 1566"/>
                    <a:gd name="T40" fmla="*/ 0 w 817"/>
                    <a:gd name="T41" fmla="*/ 0 h 1566"/>
                    <a:gd name="T42" fmla="*/ 0 w 817"/>
                    <a:gd name="T43" fmla="*/ 0 h 1566"/>
                    <a:gd name="T44" fmla="*/ 0 w 817"/>
                    <a:gd name="T45" fmla="*/ 0 h 1566"/>
                    <a:gd name="T46" fmla="*/ 0 w 817"/>
                    <a:gd name="T47" fmla="*/ 0 h 1566"/>
                    <a:gd name="T48" fmla="*/ 0 w 817"/>
                    <a:gd name="T49" fmla="*/ 0 h 1566"/>
                    <a:gd name="T50" fmla="*/ 0 w 817"/>
                    <a:gd name="T51" fmla="*/ 0 h 1566"/>
                    <a:gd name="T52" fmla="*/ 0 w 817"/>
                    <a:gd name="T53" fmla="*/ 0 h 1566"/>
                    <a:gd name="T54" fmla="*/ 0 w 817"/>
                    <a:gd name="T55" fmla="*/ 0 h 1566"/>
                    <a:gd name="T56" fmla="*/ 0 w 817"/>
                    <a:gd name="T57" fmla="*/ 0 h 1566"/>
                    <a:gd name="T58" fmla="*/ 0 w 817"/>
                    <a:gd name="T59" fmla="*/ 0 h 1566"/>
                    <a:gd name="T60" fmla="*/ 0 w 817"/>
                    <a:gd name="T61" fmla="*/ 0 h 1566"/>
                    <a:gd name="T62" fmla="*/ 0 w 817"/>
                    <a:gd name="T63" fmla="*/ 0 h 1566"/>
                    <a:gd name="T64" fmla="*/ 0 w 817"/>
                    <a:gd name="T65" fmla="*/ 0 h 1566"/>
                    <a:gd name="T66" fmla="*/ 0 w 817"/>
                    <a:gd name="T67" fmla="*/ 0 h 1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7"/>
                    <a:gd name="T103" fmla="*/ 0 h 1566"/>
                    <a:gd name="T104" fmla="*/ 817 w 817"/>
                    <a:gd name="T105" fmla="*/ 1566 h 1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7" h="1566">
                      <a:moveTo>
                        <a:pt x="378" y="237"/>
                      </a:moveTo>
                      <a:lnTo>
                        <a:pt x="316" y="191"/>
                      </a:lnTo>
                      <a:lnTo>
                        <a:pt x="161" y="238"/>
                      </a:lnTo>
                      <a:lnTo>
                        <a:pt x="180" y="205"/>
                      </a:lnTo>
                      <a:lnTo>
                        <a:pt x="0" y="221"/>
                      </a:lnTo>
                      <a:lnTo>
                        <a:pt x="85" y="185"/>
                      </a:lnTo>
                      <a:lnTo>
                        <a:pt x="31" y="169"/>
                      </a:lnTo>
                      <a:lnTo>
                        <a:pt x="85" y="141"/>
                      </a:lnTo>
                      <a:lnTo>
                        <a:pt x="237" y="163"/>
                      </a:lnTo>
                      <a:lnTo>
                        <a:pt x="189" y="120"/>
                      </a:lnTo>
                      <a:lnTo>
                        <a:pt x="320" y="151"/>
                      </a:lnTo>
                      <a:lnTo>
                        <a:pt x="297" y="91"/>
                      </a:lnTo>
                      <a:lnTo>
                        <a:pt x="201" y="21"/>
                      </a:lnTo>
                      <a:lnTo>
                        <a:pt x="314" y="40"/>
                      </a:lnTo>
                      <a:lnTo>
                        <a:pt x="322" y="0"/>
                      </a:lnTo>
                      <a:lnTo>
                        <a:pt x="478" y="58"/>
                      </a:lnTo>
                      <a:lnTo>
                        <a:pt x="539" y="172"/>
                      </a:lnTo>
                      <a:lnTo>
                        <a:pt x="445" y="80"/>
                      </a:lnTo>
                      <a:lnTo>
                        <a:pt x="374" y="70"/>
                      </a:lnTo>
                      <a:lnTo>
                        <a:pt x="461" y="198"/>
                      </a:lnTo>
                      <a:lnTo>
                        <a:pt x="418" y="237"/>
                      </a:lnTo>
                      <a:lnTo>
                        <a:pt x="589" y="392"/>
                      </a:lnTo>
                      <a:lnTo>
                        <a:pt x="522" y="385"/>
                      </a:lnTo>
                      <a:lnTo>
                        <a:pt x="601" y="488"/>
                      </a:lnTo>
                      <a:lnTo>
                        <a:pt x="670" y="826"/>
                      </a:lnTo>
                      <a:lnTo>
                        <a:pt x="680" y="957"/>
                      </a:lnTo>
                      <a:lnTo>
                        <a:pt x="817" y="1113"/>
                      </a:lnTo>
                      <a:lnTo>
                        <a:pt x="764" y="1135"/>
                      </a:lnTo>
                      <a:lnTo>
                        <a:pt x="755" y="1566"/>
                      </a:lnTo>
                      <a:lnTo>
                        <a:pt x="670" y="1034"/>
                      </a:lnTo>
                      <a:lnTo>
                        <a:pt x="591" y="706"/>
                      </a:lnTo>
                      <a:lnTo>
                        <a:pt x="494" y="491"/>
                      </a:lnTo>
                      <a:lnTo>
                        <a:pt x="378"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61"/>
                <p:cNvSpPr>
                  <a:spLocks/>
                </p:cNvSpPr>
                <p:nvPr/>
              </p:nvSpPr>
              <p:spPr bwMode="auto">
                <a:xfrm>
                  <a:off x="4130" y="3144"/>
                  <a:ext cx="153" cy="98"/>
                </a:xfrm>
                <a:custGeom>
                  <a:avLst/>
                  <a:gdLst>
                    <a:gd name="T0" fmla="*/ 0 w 610"/>
                    <a:gd name="T1" fmla="*/ 0 h 392"/>
                    <a:gd name="T2" fmla="*/ 0 w 610"/>
                    <a:gd name="T3" fmla="*/ 0 h 392"/>
                    <a:gd name="T4" fmla="*/ 0 w 610"/>
                    <a:gd name="T5" fmla="*/ 0 h 392"/>
                    <a:gd name="T6" fmla="*/ 0 w 610"/>
                    <a:gd name="T7" fmla="*/ 0 h 392"/>
                    <a:gd name="T8" fmla="*/ 0 w 610"/>
                    <a:gd name="T9" fmla="*/ 0 h 392"/>
                    <a:gd name="T10" fmla="*/ 0 w 610"/>
                    <a:gd name="T11" fmla="*/ 0 h 392"/>
                    <a:gd name="T12" fmla="*/ 0 w 610"/>
                    <a:gd name="T13" fmla="*/ 0 h 392"/>
                    <a:gd name="T14" fmla="*/ 0 w 610"/>
                    <a:gd name="T15" fmla="*/ 0 h 392"/>
                    <a:gd name="T16" fmla="*/ 0 w 610"/>
                    <a:gd name="T17" fmla="*/ 0 h 392"/>
                    <a:gd name="T18" fmla="*/ 0 w 610"/>
                    <a:gd name="T19" fmla="*/ 0 h 392"/>
                    <a:gd name="T20" fmla="*/ 0 w 610"/>
                    <a:gd name="T21" fmla="*/ 0 h 392"/>
                    <a:gd name="T22" fmla="*/ 0 w 610"/>
                    <a:gd name="T23" fmla="*/ 0 h 392"/>
                    <a:gd name="T24" fmla="*/ 0 w 610"/>
                    <a:gd name="T25" fmla="*/ 0 h 392"/>
                    <a:gd name="T26" fmla="*/ 0 w 610"/>
                    <a:gd name="T27" fmla="*/ 0 h 392"/>
                    <a:gd name="T28" fmla="*/ 0 w 610"/>
                    <a:gd name="T29" fmla="*/ 0 h 392"/>
                    <a:gd name="T30" fmla="*/ 0 w 610"/>
                    <a:gd name="T31" fmla="*/ 0 h 392"/>
                    <a:gd name="T32" fmla="*/ 0 w 610"/>
                    <a:gd name="T33" fmla="*/ 0 h 392"/>
                    <a:gd name="T34" fmla="*/ 0 w 610"/>
                    <a:gd name="T35" fmla="*/ 0 h 392"/>
                    <a:gd name="T36" fmla="*/ 0 w 610"/>
                    <a:gd name="T37" fmla="*/ 0 h 392"/>
                    <a:gd name="T38" fmla="*/ 0 w 610"/>
                    <a:gd name="T39" fmla="*/ 0 h 392"/>
                    <a:gd name="T40" fmla="*/ 0 w 610"/>
                    <a:gd name="T41" fmla="*/ 0 h 392"/>
                    <a:gd name="T42" fmla="*/ 0 w 610"/>
                    <a:gd name="T43" fmla="*/ 0 h 392"/>
                    <a:gd name="T44" fmla="*/ 0 w 610"/>
                    <a:gd name="T45" fmla="*/ 0 h 392"/>
                    <a:gd name="T46" fmla="*/ 0 w 610"/>
                    <a:gd name="T47" fmla="*/ 0 h 392"/>
                    <a:gd name="T48" fmla="*/ 0 w 610"/>
                    <a:gd name="T49" fmla="*/ 0 h 392"/>
                    <a:gd name="T50" fmla="*/ 0 w 610"/>
                    <a:gd name="T51" fmla="*/ 0 h 392"/>
                    <a:gd name="T52" fmla="*/ 0 w 610"/>
                    <a:gd name="T53" fmla="*/ 0 h 392"/>
                    <a:gd name="T54" fmla="*/ 0 w 610"/>
                    <a:gd name="T55" fmla="*/ 0 h 392"/>
                    <a:gd name="T56" fmla="*/ 0 w 610"/>
                    <a:gd name="T57" fmla="*/ 0 h 392"/>
                    <a:gd name="T58" fmla="*/ 0 w 610"/>
                    <a:gd name="T59" fmla="*/ 0 h 392"/>
                    <a:gd name="T60" fmla="*/ 0 w 610"/>
                    <a:gd name="T61" fmla="*/ 0 h 392"/>
                    <a:gd name="T62" fmla="*/ 0 w 610"/>
                    <a:gd name="T63" fmla="*/ 0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0"/>
                    <a:gd name="T97" fmla="*/ 0 h 392"/>
                    <a:gd name="T98" fmla="*/ 610 w 610"/>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0" h="392">
                      <a:moveTo>
                        <a:pt x="435" y="26"/>
                      </a:moveTo>
                      <a:lnTo>
                        <a:pt x="250" y="0"/>
                      </a:lnTo>
                      <a:lnTo>
                        <a:pt x="285" y="48"/>
                      </a:lnTo>
                      <a:lnTo>
                        <a:pt x="123" y="35"/>
                      </a:lnTo>
                      <a:lnTo>
                        <a:pt x="0" y="66"/>
                      </a:lnTo>
                      <a:lnTo>
                        <a:pt x="153" y="88"/>
                      </a:lnTo>
                      <a:lnTo>
                        <a:pt x="39" y="106"/>
                      </a:lnTo>
                      <a:lnTo>
                        <a:pt x="139" y="128"/>
                      </a:lnTo>
                      <a:lnTo>
                        <a:pt x="100" y="154"/>
                      </a:lnTo>
                      <a:lnTo>
                        <a:pt x="214" y="203"/>
                      </a:lnTo>
                      <a:lnTo>
                        <a:pt x="153" y="242"/>
                      </a:lnTo>
                      <a:lnTo>
                        <a:pt x="259" y="277"/>
                      </a:lnTo>
                      <a:lnTo>
                        <a:pt x="197" y="313"/>
                      </a:lnTo>
                      <a:lnTo>
                        <a:pt x="105" y="326"/>
                      </a:lnTo>
                      <a:lnTo>
                        <a:pt x="223" y="352"/>
                      </a:lnTo>
                      <a:lnTo>
                        <a:pt x="294" y="392"/>
                      </a:lnTo>
                      <a:lnTo>
                        <a:pt x="280" y="335"/>
                      </a:lnTo>
                      <a:lnTo>
                        <a:pt x="355" y="343"/>
                      </a:lnTo>
                      <a:lnTo>
                        <a:pt x="325" y="299"/>
                      </a:lnTo>
                      <a:lnTo>
                        <a:pt x="469" y="299"/>
                      </a:lnTo>
                      <a:lnTo>
                        <a:pt x="303" y="242"/>
                      </a:lnTo>
                      <a:lnTo>
                        <a:pt x="501" y="237"/>
                      </a:lnTo>
                      <a:lnTo>
                        <a:pt x="610" y="194"/>
                      </a:lnTo>
                      <a:lnTo>
                        <a:pt x="426" y="203"/>
                      </a:lnTo>
                      <a:lnTo>
                        <a:pt x="439" y="167"/>
                      </a:lnTo>
                      <a:lnTo>
                        <a:pt x="255" y="176"/>
                      </a:lnTo>
                      <a:lnTo>
                        <a:pt x="298" y="128"/>
                      </a:lnTo>
                      <a:lnTo>
                        <a:pt x="197" y="66"/>
                      </a:lnTo>
                      <a:lnTo>
                        <a:pt x="391" y="83"/>
                      </a:lnTo>
                      <a:lnTo>
                        <a:pt x="328" y="44"/>
                      </a:lnTo>
                      <a:lnTo>
                        <a:pt x="43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62"/>
                <p:cNvSpPr>
                  <a:spLocks/>
                </p:cNvSpPr>
                <p:nvPr/>
              </p:nvSpPr>
              <p:spPr bwMode="auto">
                <a:xfrm>
                  <a:off x="4180" y="3240"/>
                  <a:ext cx="178" cy="43"/>
                </a:xfrm>
                <a:custGeom>
                  <a:avLst/>
                  <a:gdLst>
                    <a:gd name="T0" fmla="*/ 0 w 712"/>
                    <a:gd name="T1" fmla="*/ 0 h 171"/>
                    <a:gd name="T2" fmla="*/ 0 w 712"/>
                    <a:gd name="T3" fmla="*/ 0 h 171"/>
                    <a:gd name="T4" fmla="*/ 0 w 712"/>
                    <a:gd name="T5" fmla="*/ 0 h 171"/>
                    <a:gd name="T6" fmla="*/ 0 w 712"/>
                    <a:gd name="T7" fmla="*/ 0 h 171"/>
                    <a:gd name="T8" fmla="*/ 0 w 712"/>
                    <a:gd name="T9" fmla="*/ 0 h 171"/>
                    <a:gd name="T10" fmla="*/ 0 w 712"/>
                    <a:gd name="T11" fmla="*/ 0 h 171"/>
                    <a:gd name="T12" fmla="*/ 0 w 712"/>
                    <a:gd name="T13" fmla="*/ 0 h 171"/>
                    <a:gd name="T14" fmla="*/ 0 w 712"/>
                    <a:gd name="T15" fmla="*/ 0 h 171"/>
                    <a:gd name="T16" fmla="*/ 0 w 712"/>
                    <a:gd name="T17" fmla="*/ 0 h 171"/>
                    <a:gd name="T18" fmla="*/ 0 w 712"/>
                    <a:gd name="T19" fmla="*/ 0 h 171"/>
                    <a:gd name="T20" fmla="*/ 0 w 712"/>
                    <a:gd name="T21" fmla="*/ 0 h 171"/>
                    <a:gd name="T22" fmla="*/ 0 w 712"/>
                    <a:gd name="T23" fmla="*/ 0 h 171"/>
                    <a:gd name="T24" fmla="*/ 0 w 712"/>
                    <a:gd name="T25" fmla="*/ 0 h 171"/>
                    <a:gd name="T26" fmla="*/ 0 w 712"/>
                    <a:gd name="T27" fmla="*/ 0 h 171"/>
                    <a:gd name="T28" fmla="*/ 0 w 712"/>
                    <a:gd name="T29" fmla="*/ 0 h 171"/>
                    <a:gd name="T30" fmla="*/ 0 w 712"/>
                    <a:gd name="T31" fmla="*/ 0 h 171"/>
                    <a:gd name="T32" fmla="*/ 0 w 712"/>
                    <a:gd name="T33" fmla="*/ 0 h 171"/>
                    <a:gd name="T34" fmla="*/ 0 w 712"/>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2"/>
                    <a:gd name="T55" fmla="*/ 0 h 171"/>
                    <a:gd name="T56" fmla="*/ 712 w 71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2" h="171">
                      <a:moveTo>
                        <a:pt x="0" y="30"/>
                      </a:moveTo>
                      <a:lnTo>
                        <a:pt x="101" y="83"/>
                      </a:lnTo>
                      <a:lnTo>
                        <a:pt x="71" y="110"/>
                      </a:lnTo>
                      <a:lnTo>
                        <a:pt x="254" y="128"/>
                      </a:lnTo>
                      <a:lnTo>
                        <a:pt x="189" y="158"/>
                      </a:lnTo>
                      <a:lnTo>
                        <a:pt x="369" y="171"/>
                      </a:lnTo>
                      <a:lnTo>
                        <a:pt x="575" y="83"/>
                      </a:lnTo>
                      <a:lnTo>
                        <a:pt x="712" y="83"/>
                      </a:lnTo>
                      <a:lnTo>
                        <a:pt x="435" y="0"/>
                      </a:lnTo>
                      <a:lnTo>
                        <a:pt x="488" y="62"/>
                      </a:lnTo>
                      <a:lnTo>
                        <a:pt x="431" y="75"/>
                      </a:lnTo>
                      <a:lnTo>
                        <a:pt x="251" y="9"/>
                      </a:lnTo>
                      <a:lnTo>
                        <a:pt x="334" y="69"/>
                      </a:lnTo>
                      <a:lnTo>
                        <a:pt x="260" y="62"/>
                      </a:lnTo>
                      <a:lnTo>
                        <a:pt x="154" y="30"/>
                      </a:lnTo>
                      <a:lnTo>
                        <a:pt x="185" y="69"/>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63"/>
                <p:cNvSpPr>
                  <a:spLocks/>
                </p:cNvSpPr>
                <p:nvPr/>
              </p:nvSpPr>
              <p:spPr bwMode="auto">
                <a:xfrm>
                  <a:off x="4347" y="3188"/>
                  <a:ext cx="181" cy="238"/>
                </a:xfrm>
                <a:custGeom>
                  <a:avLst/>
                  <a:gdLst>
                    <a:gd name="T0" fmla="*/ 0 w 725"/>
                    <a:gd name="T1" fmla="*/ 0 h 950"/>
                    <a:gd name="T2" fmla="*/ 0 w 725"/>
                    <a:gd name="T3" fmla="*/ 0 h 950"/>
                    <a:gd name="T4" fmla="*/ 0 w 725"/>
                    <a:gd name="T5" fmla="*/ 0 h 950"/>
                    <a:gd name="T6" fmla="*/ 0 w 725"/>
                    <a:gd name="T7" fmla="*/ 0 h 950"/>
                    <a:gd name="T8" fmla="*/ 0 w 725"/>
                    <a:gd name="T9" fmla="*/ 0 h 950"/>
                    <a:gd name="T10" fmla="*/ 0 w 725"/>
                    <a:gd name="T11" fmla="*/ 0 h 950"/>
                    <a:gd name="T12" fmla="*/ 0 w 725"/>
                    <a:gd name="T13" fmla="*/ 0 h 950"/>
                    <a:gd name="T14" fmla="*/ 0 w 725"/>
                    <a:gd name="T15" fmla="*/ 0 h 950"/>
                    <a:gd name="T16" fmla="*/ 0 w 725"/>
                    <a:gd name="T17" fmla="*/ 0 h 950"/>
                    <a:gd name="T18" fmla="*/ 0 w 725"/>
                    <a:gd name="T19" fmla="*/ 0 h 950"/>
                    <a:gd name="T20" fmla="*/ 0 w 725"/>
                    <a:gd name="T21" fmla="*/ 0 h 950"/>
                    <a:gd name="T22" fmla="*/ 0 w 725"/>
                    <a:gd name="T23" fmla="*/ 0 h 950"/>
                    <a:gd name="T24" fmla="*/ 0 w 725"/>
                    <a:gd name="T25" fmla="*/ 0 h 950"/>
                    <a:gd name="T26" fmla="*/ 0 w 725"/>
                    <a:gd name="T27" fmla="*/ 0 h 950"/>
                    <a:gd name="T28" fmla="*/ 0 w 725"/>
                    <a:gd name="T29" fmla="*/ 0 h 950"/>
                    <a:gd name="T30" fmla="*/ 0 w 725"/>
                    <a:gd name="T31" fmla="*/ 0 h 950"/>
                    <a:gd name="T32" fmla="*/ 0 w 725"/>
                    <a:gd name="T33" fmla="*/ 0 h 950"/>
                    <a:gd name="T34" fmla="*/ 0 w 725"/>
                    <a:gd name="T35" fmla="*/ 0 h 950"/>
                    <a:gd name="T36" fmla="*/ 0 w 725"/>
                    <a:gd name="T37" fmla="*/ 0 h 950"/>
                    <a:gd name="T38" fmla="*/ 0 w 725"/>
                    <a:gd name="T39" fmla="*/ 0 h 950"/>
                    <a:gd name="T40" fmla="*/ 0 w 725"/>
                    <a:gd name="T41" fmla="*/ 0 h 950"/>
                    <a:gd name="T42" fmla="*/ 0 w 725"/>
                    <a:gd name="T43" fmla="*/ 0 h 950"/>
                    <a:gd name="T44" fmla="*/ 0 w 725"/>
                    <a:gd name="T45" fmla="*/ 0 h 950"/>
                    <a:gd name="T46" fmla="*/ 0 w 725"/>
                    <a:gd name="T47" fmla="*/ 0 h 950"/>
                    <a:gd name="T48" fmla="*/ 0 w 725"/>
                    <a:gd name="T49" fmla="*/ 0 h 950"/>
                    <a:gd name="T50" fmla="*/ 0 w 725"/>
                    <a:gd name="T51" fmla="*/ 0 h 950"/>
                    <a:gd name="T52" fmla="*/ 0 w 725"/>
                    <a:gd name="T53" fmla="*/ 0 h 950"/>
                    <a:gd name="T54" fmla="*/ 0 w 725"/>
                    <a:gd name="T55" fmla="*/ 0 h 950"/>
                    <a:gd name="T56" fmla="*/ 0 w 725"/>
                    <a:gd name="T57" fmla="*/ 0 h 950"/>
                    <a:gd name="T58" fmla="*/ 0 w 725"/>
                    <a:gd name="T59" fmla="*/ 0 h 950"/>
                    <a:gd name="T60" fmla="*/ 0 w 725"/>
                    <a:gd name="T61" fmla="*/ 0 h 950"/>
                    <a:gd name="T62" fmla="*/ 0 w 725"/>
                    <a:gd name="T63" fmla="*/ 0 h 950"/>
                    <a:gd name="T64" fmla="*/ 0 w 725"/>
                    <a:gd name="T65" fmla="*/ 0 h 950"/>
                    <a:gd name="T66" fmla="*/ 0 w 725"/>
                    <a:gd name="T67" fmla="*/ 0 h 950"/>
                    <a:gd name="T68" fmla="*/ 0 w 725"/>
                    <a:gd name="T69" fmla="*/ 0 h 950"/>
                    <a:gd name="T70" fmla="*/ 0 w 725"/>
                    <a:gd name="T71" fmla="*/ 0 h 9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5"/>
                    <a:gd name="T109" fmla="*/ 0 h 950"/>
                    <a:gd name="T110" fmla="*/ 725 w 725"/>
                    <a:gd name="T111" fmla="*/ 950 h 9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5" h="950">
                      <a:moveTo>
                        <a:pt x="0" y="44"/>
                      </a:moveTo>
                      <a:lnTo>
                        <a:pt x="155" y="181"/>
                      </a:lnTo>
                      <a:lnTo>
                        <a:pt x="213" y="298"/>
                      </a:lnTo>
                      <a:lnTo>
                        <a:pt x="223" y="363"/>
                      </a:lnTo>
                      <a:lnTo>
                        <a:pt x="323" y="378"/>
                      </a:lnTo>
                      <a:lnTo>
                        <a:pt x="295" y="396"/>
                      </a:lnTo>
                      <a:lnTo>
                        <a:pt x="371" y="393"/>
                      </a:lnTo>
                      <a:lnTo>
                        <a:pt x="318" y="427"/>
                      </a:lnTo>
                      <a:lnTo>
                        <a:pt x="472" y="406"/>
                      </a:lnTo>
                      <a:lnTo>
                        <a:pt x="533" y="443"/>
                      </a:lnTo>
                      <a:lnTo>
                        <a:pt x="725" y="950"/>
                      </a:lnTo>
                      <a:lnTo>
                        <a:pt x="710" y="855"/>
                      </a:lnTo>
                      <a:lnTo>
                        <a:pt x="586" y="498"/>
                      </a:lnTo>
                      <a:lnTo>
                        <a:pt x="531" y="408"/>
                      </a:lnTo>
                      <a:lnTo>
                        <a:pt x="572" y="374"/>
                      </a:lnTo>
                      <a:lnTo>
                        <a:pt x="540" y="341"/>
                      </a:lnTo>
                      <a:lnTo>
                        <a:pt x="533" y="361"/>
                      </a:lnTo>
                      <a:lnTo>
                        <a:pt x="493" y="296"/>
                      </a:lnTo>
                      <a:lnTo>
                        <a:pt x="481" y="344"/>
                      </a:lnTo>
                      <a:lnTo>
                        <a:pt x="440" y="328"/>
                      </a:lnTo>
                      <a:lnTo>
                        <a:pt x="392" y="275"/>
                      </a:lnTo>
                      <a:lnTo>
                        <a:pt x="399" y="339"/>
                      </a:lnTo>
                      <a:lnTo>
                        <a:pt x="336" y="287"/>
                      </a:lnTo>
                      <a:lnTo>
                        <a:pt x="290" y="259"/>
                      </a:lnTo>
                      <a:lnTo>
                        <a:pt x="270" y="301"/>
                      </a:lnTo>
                      <a:lnTo>
                        <a:pt x="207" y="224"/>
                      </a:lnTo>
                      <a:lnTo>
                        <a:pt x="352" y="226"/>
                      </a:lnTo>
                      <a:lnTo>
                        <a:pt x="274" y="194"/>
                      </a:lnTo>
                      <a:lnTo>
                        <a:pt x="379" y="185"/>
                      </a:lnTo>
                      <a:lnTo>
                        <a:pt x="190" y="137"/>
                      </a:lnTo>
                      <a:lnTo>
                        <a:pt x="247" y="110"/>
                      </a:lnTo>
                      <a:lnTo>
                        <a:pt x="179" y="93"/>
                      </a:lnTo>
                      <a:lnTo>
                        <a:pt x="37" y="0"/>
                      </a:lnTo>
                      <a:lnTo>
                        <a:pt x="114" y="85"/>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64"/>
                <p:cNvSpPr>
                  <a:spLocks/>
                </p:cNvSpPr>
                <p:nvPr/>
              </p:nvSpPr>
              <p:spPr bwMode="auto">
                <a:xfrm>
                  <a:off x="3897" y="3159"/>
                  <a:ext cx="251" cy="281"/>
                </a:xfrm>
                <a:custGeom>
                  <a:avLst/>
                  <a:gdLst>
                    <a:gd name="T0" fmla="*/ 0 w 1005"/>
                    <a:gd name="T1" fmla="*/ 0 h 1125"/>
                    <a:gd name="T2" fmla="*/ 0 w 1005"/>
                    <a:gd name="T3" fmla="*/ 0 h 1125"/>
                    <a:gd name="T4" fmla="*/ 0 w 1005"/>
                    <a:gd name="T5" fmla="*/ 0 h 1125"/>
                    <a:gd name="T6" fmla="*/ 0 w 1005"/>
                    <a:gd name="T7" fmla="*/ 0 h 1125"/>
                    <a:gd name="T8" fmla="*/ 0 w 1005"/>
                    <a:gd name="T9" fmla="*/ 0 h 1125"/>
                    <a:gd name="T10" fmla="*/ 0 w 1005"/>
                    <a:gd name="T11" fmla="*/ 0 h 1125"/>
                    <a:gd name="T12" fmla="*/ 0 w 1005"/>
                    <a:gd name="T13" fmla="*/ 0 h 1125"/>
                    <a:gd name="T14" fmla="*/ 0 w 1005"/>
                    <a:gd name="T15" fmla="*/ 0 h 1125"/>
                    <a:gd name="T16" fmla="*/ 0 w 1005"/>
                    <a:gd name="T17" fmla="*/ 0 h 1125"/>
                    <a:gd name="T18" fmla="*/ 0 w 1005"/>
                    <a:gd name="T19" fmla="*/ 0 h 1125"/>
                    <a:gd name="T20" fmla="*/ 0 w 1005"/>
                    <a:gd name="T21" fmla="*/ 0 h 1125"/>
                    <a:gd name="T22" fmla="*/ 0 w 1005"/>
                    <a:gd name="T23" fmla="*/ 0 h 1125"/>
                    <a:gd name="T24" fmla="*/ 0 w 1005"/>
                    <a:gd name="T25" fmla="*/ 0 h 1125"/>
                    <a:gd name="T26" fmla="*/ 0 w 1005"/>
                    <a:gd name="T27" fmla="*/ 0 h 1125"/>
                    <a:gd name="T28" fmla="*/ 0 w 1005"/>
                    <a:gd name="T29" fmla="*/ 0 h 1125"/>
                    <a:gd name="T30" fmla="*/ 0 w 1005"/>
                    <a:gd name="T31" fmla="*/ 0 h 1125"/>
                    <a:gd name="T32" fmla="*/ 0 w 1005"/>
                    <a:gd name="T33" fmla="*/ 0 h 1125"/>
                    <a:gd name="T34" fmla="*/ 0 w 1005"/>
                    <a:gd name="T35" fmla="*/ 0 h 1125"/>
                    <a:gd name="T36" fmla="*/ 0 w 1005"/>
                    <a:gd name="T37" fmla="*/ 0 h 1125"/>
                    <a:gd name="T38" fmla="*/ 0 w 1005"/>
                    <a:gd name="T39" fmla="*/ 0 h 1125"/>
                    <a:gd name="T40" fmla="*/ 0 w 1005"/>
                    <a:gd name="T41" fmla="*/ 0 h 1125"/>
                    <a:gd name="T42" fmla="*/ 0 w 1005"/>
                    <a:gd name="T43" fmla="*/ 0 h 1125"/>
                    <a:gd name="T44" fmla="*/ 0 w 1005"/>
                    <a:gd name="T45" fmla="*/ 0 h 1125"/>
                    <a:gd name="T46" fmla="*/ 0 w 1005"/>
                    <a:gd name="T47" fmla="*/ 0 h 1125"/>
                    <a:gd name="T48" fmla="*/ 0 w 1005"/>
                    <a:gd name="T49" fmla="*/ 0 h 1125"/>
                    <a:gd name="T50" fmla="*/ 0 w 1005"/>
                    <a:gd name="T51" fmla="*/ 0 h 1125"/>
                    <a:gd name="T52" fmla="*/ 0 w 1005"/>
                    <a:gd name="T53" fmla="*/ 0 h 1125"/>
                    <a:gd name="T54" fmla="*/ 0 w 1005"/>
                    <a:gd name="T55" fmla="*/ 0 h 1125"/>
                    <a:gd name="T56" fmla="*/ 0 w 1005"/>
                    <a:gd name="T57" fmla="*/ 0 h 1125"/>
                    <a:gd name="T58" fmla="*/ 0 w 1005"/>
                    <a:gd name="T59" fmla="*/ 0 h 1125"/>
                    <a:gd name="T60" fmla="*/ 0 w 1005"/>
                    <a:gd name="T61" fmla="*/ 0 h 1125"/>
                    <a:gd name="T62" fmla="*/ 0 w 1005"/>
                    <a:gd name="T63" fmla="*/ 0 h 1125"/>
                    <a:gd name="T64" fmla="*/ 0 w 1005"/>
                    <a:gd name="T65" fmla="*/ 0 h 1125"/>
                    <a:gd name="T66" fmla="*/ 0 w 1005"/>
                    <a:gd name="T67" fmla="*/ 0 h 1125"/>
                    <a:gd name="T68" fmla="*/ 0 w 1005"/>
                    <a:gd name="T69" fmla="*/ 0 h 1125"/>
                    <a:gd name="T70" fmla="*/ 0 w 1005"/>
                    <a:gd name="T71" fmla="*/ 0 h 1125"/>
                    <a:gd name="T72" fmla="*/ 0 w 1005"/>
                    <a:gd name="T73" fmla="*/ 0 h 1125"/>
                    <a:gd name="T74" fmla="*/ 0 w 1005"/>
                    <a:gd name="T75" fmla="*/ 0 h 1125"/>
                    <a:gd name="T76" fmla="*/ 0 w 1005"/>
                    <a:gd name="T77" fmla="*/ 0 h 1125"/>
                    <a:gd name="T78" fmla="*/ 0 w 1005"/>
                    <a:gd name="T79" fmla="*/ 0 h 1125"/>
                    <a:gd name="T80" fmla="*/ 0 w 1005"/>
                    <a:gd name="T81" fmla="*/ 0 h 1125"/>
                    <a:gd name="T82" fmla="*/ 0 w 1005"/>
                    <a:gd name="T83" fmla="*/ 0 h 1125"/>
                    <a:gd name="T84" fmla="*/ 0 w 1005"/>
                    <a:gd name="T85" fmla="*/ 0 h 1125"/>
                    <a:gd name="T86" fmla="*/ 0 w 1005"/>
                    <a:gd name="T87" fmla="*/ 0 h 1125"/>
                    <a:gd name="T88" fmla="*/ 0 w 1005"/>
                    <a:gd name="T89" fmla="*/ 0 h 1125"/>
                    <a:gd name="T90" fmla="*/ 0 w 1005"/>
                    <a:gd name="T91" fmla="*/ 0 h 1125"/>
                    <a:gd name="T92" fmla="*/ 0 w 1005"/>
                    <a:gd name="T93" fmla="*/ 0 h 1125"/>
                    <a:gd name="T94" fmla="*/ 0 w 1005"/>
                    <a:gd name="T95" fmla="*/ 0 h 1125"/>
                    <a:gd name="T96" fmla="*/ 0 w 1005"/>
                    <a:gd name="T97" fmla="*/ 0 h 1125"/>
                    <a:gd name="T98" fmla="*/ 0 w 1005"/>
                    <a:gd name="T99" fmla="*/ 0 h 1125"/>
                    <a:gd name="T100" fmla="*/ 0 w 1005"/>
                    <a:gd name="T101" fmla="*/ 0 h 1125"/>
                    <a:gd name="T102" fmla="*/ 0 w 1005"/>
                    <a:gd name="T103" fmla="*/ 0 h 1125"/>
                    <a:gd name="T104" fmla="*/ 0 w 1005"/>
                    <a:gd name="T105" fmla="*/ 0 h 1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1125"/>
                    <a:gd name="T161" fmla="*/ 1005 w 1005"/>
                    <a:gd name="T162" fmla="*/ 1125 h 1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1125">
                      <a:moveTo>
                        <a:pt x="180" y="18"/>
                      </a:moveTo>
                      <a:lnTo>
                        <a:pt x="36" y="0"/>
                      </a:lnTo>
                      <a:lnTo>
                        <a:pt x="106" y="53"/>
                      </a:lnTo>
                      <a:lnTo>
                        <a:pt x="0" y="71"/>
                      </a:lnTo>
                      <a:lnTo>
                        <a:pt x="155" y="115"/>
                      </a:lnTo>
                      <a:lnTo>
                        <a:pt x="114" y="158"/>
                      </a:lnTo>
                      <a:lnTo>
                        <a:pt x="212" y="189"/>
                      </a:lnTo>
                      <a:lnTo>
                        <a:pt x="128" y="229"/>
                      </a:lnTo>
                      <a:lnTo>
                        <a:pt x="41" y="215"/>
                      </a:lnTo>
                      <a:lnTo>
                        <a:pt x="111" y="260"/>
                      </a:lnTo>
                      <a:lnTo>
                        <a:pt x="18" y="286"/>
                      </a:lnTo>
                      <a:lnTo>
                        <a:pt x="146" y="317"/>
                      </a:lnTo>
                      <a:lnTo>
                        <a:pt x="114" y="343"/>
                      </a:lnTo>
                      <a:lnTo>
                        <a:pt x="229" y="356"/>
                      </a:lnTo>
                      <a:lnTo>
                        <a:pt x="282" y="388"/>
                      </a:lnTo>
                      <a:lnTo>
                        <a:pt x="185" y="409"/>
                      </a:lnTo>
                      <a:lnTo>
                        <a:pt x="282" y="427"/>
                      </a:lnTo>
                      <a:lnTo>
                        <a:pt x="339" y="454"/>
                      </a:lnTo>
                      <a:lnTo>
                        <a:pt x="264" y="475"/>
                      </a:lnTo>
                      <a:lnTo>
                        <a:pt x="366" y="499"/>
                      </a:lnTo>
                      <a:lnTo>
                        <a:pt x="541" y="477"/>
                      </a:lnTo>
                      <a:lnTo>
                        <a:pt x="717" y="524"/>
                      </a:lnTo>
                      <a:lnTo>
                        <a:pt x="664" y="553"/>
                      </a:lnTo>
                      <a:lnTo>
                        <a:pt x="737" y="567"/>
                      </a:lnTo>
                      <a:lnTo>
                        <a:pt x="806" y="639"/>
                      </a:lnTo>
                      <a:lnTo>
                        <a:pt x="1005" y="1125"/>
                      </a:lnTo>
                      <a:lnTo>
                        <a:pt x="998" y="1056"/>
                      </a:lnTo>
                      <a:lnTo>
                        <a:pt x="968" y="928"/>
                      </a:lnTo>
                      <a:lnTo>
                        <a:pt x="884" y="770"/>
                      </a:lnTo>
                      <a:lnTo>
                        <a:pt x="872" y="677"/>
                      </a:lnTo>
                      <a:lnTo>
                        <a:pt x="757" y="531"/>
                      </a:lnTo>
                      <a:lnTo>
                        <a:pt x="798" y="522"/>
                      </a:lnTo>
                      <a:lnTo>
                        <a:pt x="749" y="449"/>
                      </a:lnTo>
                      <a:lnTo>
                        <a:pt x="638" y="413"/>
                      </a:lnTo>
                      <a:lnTo>
                        <a:pt x="690" y="479"/>
                      </a:lnTo>
                      <a:lnTo>
                        <a:pt x="525" y="406"/>
                      </a:lnTo>
                      <a:lnTo>
                        <a:pt x="438" y="436"/>
                      </a:lnTo>
                      <a:lnTo>
                        <a:pt x="399" y="395"/>
                      </a:lnTo>
                      <a:lnTo>
                        <a:pt x="468" y="356"/>
                      </a:lnTo>
                      <a:lnTo>
                        <a:pt x="372" y="313"/>
                      </a:lnTo>
                      <a:lnTo>
                        <a:pt x="213" y="299"/>
                      </a:lnTo>
                      <a:lnTo>
                        <a:pt x="269" y="251"/>
                      </a:lnTo>
                      <a:lnTo>
                        <a:pt x="212" y="229"/>
                      </a:lnTo>
                      <a:lnTo>
                        <a:pt x="330" y="212"/>
                      </a:lnTo>
                      <a:lnTo>
                        <a:pt x="418" y="229"/>
                      </a:lnTo>
                      <a:lnTo>
                        <a:pt x="374" y="172"/>
                      </a:lnTo>
                      <a:lnTo>
                        <a:pt x="220" y="128"/>
                      </a:lnTo>
                      <a:lnTo>
                        <a:pt x="300" y="123"/>
                      </a:lnTo>
                      <a:lnTo>
                        <a:pt x="155" y="44"/>
                      </a:lnTo>
                      <a:lnTo>
                        <a:pt x="229" y="49"/>
                      </a:lnTo>
                      <a:lnTo>
                        <a:pt x="378" y="14"/>
                      </a:lnTo>
                      <a:lnTo>
                        <a:pt x="18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65"/>
                <p:cNvSpPr>
                  <a:spLocks/>
                </p:cNvSpPr>
                <p:nvPr/>
              </p:nvSpPr>
              <p:spPr bwMode="auto">
                <a:xfrm>
                  <a:off x="4254" y="3174"/>
                  <a:ext cx="112" cy="67"/>
                </a:xfrm>
                <a:custGeom>
                  <a:avLst/>
                  <a:gdLst>
                    <a:gd name="T0" fmla="*/ 0 w 448"/>
                    <a:gd name="T1" fmla="*/ 0 h 268"/>
                    <a:gd name="T2" fmla="*/ 0 w 448"/>
                    <a:gd name="T3" fmla="*/ 0 h 268"/>
                    <a:gd name="T4" fmla="*/ 0 w 448"/>
                    <a:gd name="T5" fmla="*/ 0 h 268"/>
                    <a:gd name="T6" fmla="*/ 0 w 448"/>
                    <a:gd name="T7" fmla="*/ 0 h 268"/>
                    <a:gd name="T8" fmla="*/ 0 w 448"/>
                    <a:gd name="T9" fmla="*/ 0 h 268"/>
                    <a:gd name="T10" fmla="*/ 0 w 448"/>
                    <a:gd name="T11" fmla="*/ 0 h 268"/>
                    <a:gd name="T12" fmla="*/ 0 w 448"/>
                    <a:gd name="T13" fmla="*/ 0 h 268"/>
                    <a:gd name="T14" fmla="*/ 0 w 448"/>
                    <a:gd name="T15" fmla="*/ 0 h 268"/>
                    <a:gd name="T16" fmla="*/ 0 w 448"/>
                    <a:gd name="T17" fmla="*/ 0 h 268"/>
                    <a:gd name="T18" fmla="*/ 0 w 448"/>
                    <a:gd name="T19" fmla="*/ 0 h 268"/>
                    <a:gd name="T20" fmla="*/ 0 w 448"/>
                    <a:gd name="T21" fmla="*/ 0 h 268"/>
                    <a:gd name="T22" fmla="*/ 0 w 448"/>
                    <a:gd name="T23" fmla="*/ 0 h 268"/>
                    <a:gd name="T24" fmla="*/ 0 w 448"/>
                    <a:gd name="T25" fmla="*/ 0 h 268"/>
                    <a:gd name="T26" fmla="*/ 0 w 448"/>
                    <a:gd name="T27" fmla="*/ 0 h 268"/>
                    <a:gd name="T28" fmla="*/ 0 w 448"/>
                    <a:gd name="T29" fmla="*/ 0 h 268"/>
                    <a:gd name="T30" fmla="*/ 0 w 448"/>
                    <a:gd name="T31" fmla="*/ 0 h 268"/>
                    <a:gd name="T32" fmla="*/ 0 w 448"/>
                    <a:gd name="T33" fmla="*/ 0 h 268"/>
                    <a:gd name="T34" fmla="*/ 0 w 448"/>
                    <a:gd name="T35" fmla="*/ 0 h 268"/>
                    <a:gd name="T36" fmla="*/ 0 w 448"/>
                    <a:gd name="T37" fmla="*/ 0 h 2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8"/>
                    <a:gd name="T58" fmla="*/ 0 h 268"/>
                    <a:gd name="T59" fmla="*/ 448 w 448"/>
                    <a:gd name="T60" fmla="*/ 268 h 2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8" h="268">
                      <a:moveTo>
                        <a:pt x="224" y="110"/>
                      </a:moveTo>
                      <a:lnTo>
                        <a:pt x="136" y="101"/>
                      </a:lnTo>
                      <a:lnTo>
                        <a:pt x="180" y="158"/>
                      </a:lnTo>
                      <a:lnTo>
                        <a:pt x="62" y="167"/>
                      </a:lnTo>
                      <a:lnTo>
                        <a:pt x="0" y="162"/>
                      </a:lnTo>
                      <a:lnTo>
                        <a:pt x="78" y="198"/>
                      </a:lnTo>
                      <a:lnTo>
                        <a:pt x="18" y="219"/>
                      </a:lnTo>
                      <a:lnTo>
                        <a:pt x="87" y="242"/>
                      </a:lnTo>
                      <a:lnTo>
                        <a:pt x="255" y="189"/>
                      </a:lnTo>
                      <a:lnTo>
                        <a:pt x="228" y="228"/>
                      </a:lnTo>
                      <a:lnTo>
                        <a:pt x="333" y="207"/>
                      </a:lnTo>
                      <a:lnTo>
                        <a:pt x="448" y="268"/>
                      </a:lnTo>
                      <a:lnTo>
                        <a:pt x="396" y="194"/>
                      </a:lnTo>
                      <a:lnTo>
                        <a:pt x="273" y="153"/>
                      </a:lnTo>
                      <a:lnTo>
                        <a:pt x="333" y="141"/>
                      </a:lnTo>
                      <a:lnTo>
                        <a:pt x="255" y="44"/>
                      </a:lnTo>
                      <a:lnTo>
                        <a:pt x="105" y="0"/>
                      </a:lnTo>
                      <a:lnTo>
                        <a:pt x="224"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66"/>
                <p:cNvSpPr>
                  <a:spLocks/>
                </p:cNvSpPr>
                <p:nvPr/>
              </p:nvSpPr>
              <p:spPr bwMode="auto">
                <a:xfrm>
                  <a:off x="4419" y="3097"/>
                  <a:ext cx="86" cy="74"/>
                </a:xfrm>
                <a:custGeom>
                  <a:avLst/>
                  <a:gdLst>
                    <a:gd name="T0" fmla="*/ 0 w 343"/>
                    <a:gd name="T1" fmla="*/ 0 h 294"/>
                    <a:gd name="T2" fmla="*/ 0 w 343"/>
                    <a:gd name="T3" fmla="*/ 0 h 294"/>
                    <a:gd name="T4" fmla="*/ 0 w 343"/>
                    <a:gd name="T5" fmla="*/ 0 h 294"/>
                    <a:gd name="T6" fmla="*/ 0 w 343"/>
                    <a:gd name="T7" fmla="*/ 0 h 294"/>
                    <a:gd name="T8" fmla="*/ 0 w 343"/>
                    <a:gd name="T9" fmla="*/ 0 h 294"/>
                    <a:gd name="T10" fmla="*/ 0 w 343"/>
                    <a:gd name="T11" fmla="*/ 0 h 294"/>
                    <a:gd name="T12" fmla="*/ 0 w 343"/>
                    <a:gd name="T13" fmla="*/ 0 h 294"/>
                    <a:gd name="T14" fmla="*/ 0 w 343"/>
                    <a:gd name="T15" fmla="*/ 0 h 294"/>
                    <a:gd name="T16" fmla="*/ 0 w 343"/>
                    <a:gd name="T17" fmla="*/ 0 h 294"/>
                    <a:gd name="T18" fmla="*/ 0 w 343"/>
                    <a:gd name="T19" fmla="*/ 0 h 294"/>
                    <a:gd name="T20" fmla="*/ 0 w 343"/>
                    <a:gd name="T21" fmla="*/ 0 h 294"/>
                    <a:gd name="T22" fmla="*/ 0 w 343"/>
                    <a:gd name="T23" fmla="*/ 0 h 294"/>
                    <a:gd name="T24" fmla="*/ 0 w 343"/>
                    <a:gd name="T25" fmla="*/ 0 h 294"/>
                    <a:gd name="T26" fmla="*/ 0 w 343"/>
                    <a:gd name="T27" fmla="*/ 0 h 294"/>
                    <a:gd name="T28" fmla="*/ 0 w 343"/>
                    <a:gd name="T29" fmla="*/ 0 h 294"/>
                    <a:gd name="T30" fmla="*/ 0 w 343"/>
                    <a:gd name="T31" fmla="*/ 0 h 294"/>
                    <a:gd name="T32" fmla="*/ 0 w 343"/>
                    <a:gd name="T33" fmla="*/ 0 h 294"/>
                    <a:gd name="T34" fmla="*/ 0 w 34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3"/>
                    <a:gd name="T55" fmla="*/ 0 h 294"/>
                    <a:gd name="T56" fmla="*/ 343 w 34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3" h="294">
                      <a:moveTo>
                        <a:pt x="75" y="0"/>
                      </a:moveTo>
                      <a:lnTo>
                        <a:pt x="26" y="50"/>
                      </a:lnTo>
                      <a:lnTo>
                        <a:pt x="0" y="83"/>
                      </a:lnTo>
                      <a:lnTo>
                        <a:pt x="22" y="198"/>
                      </a:lnTo>
                      <a:lnTo>
                        <a:pt x="114" y="246"/>
                      </a:lnTo>
                      <a:lnTo>
                        <a:pt x="189" y="246"/>
                      </a:lnTo>
                      <a:lnTo>
                        <a:pt x="251" y="294"/>
                      </a:lnTo>
                      <a:lnTo>
                        <a:pt x="343" y="255"/>
                      </a:lnTo>
                      <a:lnTo>
                        <a:pt x="330" y="127"/>
                      </a:lnTo>
                      <a:lnTo>
                        <a:pt x="286" y="228"/>
                      </a:lnTo>
                      <a:lnTo>
                        <a:pt x="177" y="157"/>
                      </a:lnTo>
                      <a:lnTo>
                        <a:pt x="154" y="28"/>
                      </a:lnTo>
                      <a:lnTo>
                        <a:pt x="118" y="81"/>
                      </a:lnTo>
                      <a:lnTo>
                        <a:pt x="120" y="173"/>
                      </a:lnTo>
                      <a:lnTo>
                        <a:pt x="61" y="142"/>
                      </a:lnTo>
                      <a:lnTo>
                        <a:pt x="49" y="67"/>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67"/>
                <p:cNvSpPr>
                  <a:spLocks/>
                </p:cNvSpPr>
                <p:nvPr/>
              </p:nvSpPr>
              <p:spPr bwMode="auto">
                <a:xfrm>
                  <a:off x="4364" y="3295"/>
                  <a:ext cx="22" cy="29"/>
                </a:xfrm>
                <a:custGeom>
                  <a:avLst/>
                  <a:gdLst>
                    <a:gd name="T0" fmla="*/ 0 w 88"/>
                    <a:gd name="T1" fmla="*/ 0 h 115"/>
                    <a:gd name="T2" fmla="*/ 0 w 88"/>
                    <a:gd name="T3" fmla="*/ 0 h 115"/>
                    <a:gd name="T4" fmla="*/ 0 w 88"/>
                    <a:gd name="T5" fmla="*/ 0 h 115"/>
                    <a:gd name="T6" fmla="*/ 0 w 88"/>
                    <a:gd name="T7" fmla="*/ 0 h 115"/>
                    <a:gd name="T8" fmla="*/ 0 w 88"/>
                    <a:gd name="T9" fmla="*/ 0 h 115"/>
                    <a:gd name="T10" fmla="*/ 0 w 88"/>
                    <a:gd name="T11" fmla="*/ 0 h 115"/>
                    <a:gd name="T12" fmla="*/ 0 w 88"/>
                    <a:gd name="T13" fmla="*/ 0 h 115"/>
                    <a:gd name="T14" fmla="*/ 0 w 88"/>
                    <a:gd name="T15" fmla="*/ 0 h 115"/>
                    <a:gd name="T16" fmla="*/ 0 w 8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15"/>
                    <a:gd name="T29" fmla="*/ 88 w 8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15">
                      <a:moveTo>
                        <a:pt x="88" y="0"/>
                      </a:moveTo>
                      <a:lnTo>
                        <a:pt x="18" y="26"/>
                      </a:lnTo>
                      <a:lnTo>
                        <a:pt x="0" y="64"/>
                      </a:lnTo>
                      <a:lnTo>
                        <a:pt x="19" y="108"/>
                      </a:lnTo>
                      <a:lnTo>
                        <a:pt x="75" y="115"/>
                      </a:lnTo>
                      <a:lnTo>
                        <a:pt x="31" y="73"/>
                      </a:lnTo>
                      <a:lnTo>
                        <a:pt x="87" y="42"/>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168"/>
                <p:cNvSpPr>
                  <a:spLocks/>
                </p:cNvSpPr>
                <p:nvPr/>
              </p:nvSpPr>
              <p:spPr bwMode="auto">
                <a:xfrm>
                  <a:off x="3934" y="3114"/>
                  <a:ext cx="87" cy="50"/>
                </a:xfrm>
                <a:custGeom>
                  <a:avLst/>
                  <a:gdLst>
                    <a:gd name="T0" fmla="*/ 0 w 347"/>
                    <a:gd name="T1" fmla="*/ 0 h 200"/>
                    <a:gd name="T2" fmla="*/ 0 w 347"/>
                    <a:gd name="T3" fmla="*/ 0 h 200"/>
                    <a:gd name="T4" fmla="*/ 0 w 347"/>
                    <a:gd name="T5" fmla="*/ 0 h 200"/>
                    <a:gd name="T6" fmla="*/ 0 w 347"/>
                    <a:gd name="T7" fmla="*/ 0 h 200"/>
                    <a:gd name="T8" fmla="*/ 0 w 347"/>
                    <a:gd name="T9" fmla="*/ 0 h 200"/>
                    <a:gd name="T10" fmla="*/ 0 w 347"/>
                    <a:gd name="T11" fmla="*/ 0 h 200"/>
                    <a:gd name="T12" fmla="*/ 0 w 347"/>
                    <a:gd name="T13" fmla="*/ 0 h 200"/>
                    <a:gd name="T14" fmla="*/ 0 w 347"/>
                    <a:gd name="T15" fmla="*/ 0 h 200"/>
                    <a:gd name="T16" fmla="*/ 0 w 347"/>
                    <a:gd name="T17" fmla="*/ 0 h 200"/>
                    <a:gd name="T18" fmla="*/ 0 w 347"/>
                    <a:gd name="T19" fmla="*/ 0 h 200"/>
                    <a:gd name="T20" fmla="*/ 0 w 347"/>
                    <a:gd name="T21" fmla="*/ 0 h 200"/>
                    <a:gd name="T22" fmla="*/ 0 w 347"/>
                    <a:gd name="T23" fmla="*/ 0 h 200"/>
                    <a:gd name="T24" fmla="*/ 0 w 347"/>
                    <a:gd name="T25" fmla="*/ 0 h 200"/>
                    <a:gd name="T26" fmla="*/ 0 w 347"/>
                    <a:gd name="T27" fmla="*/ 0 h 200"/>
                    <a:gd name="T28" fmla="*/ 0 w 347"/>
                    <a:gd name="T29" fmla="*/ 0 h 200"/>
                    <a:gd name="T30" fmla="*/ 0 w 347"/>
                    <a:gd name="T31" fmla="*/ 0 h 200"/>
                    <a:gd name="T32" fmla="*/ 0 w 347"/>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7"/>
                    <a:gd name="T52" fmla="*/ 0 h 200"/>
                    <a:gd name="T53" fmla="*/ 347 w 347"/>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7" h="200">
                      <a:moveTo>
                        <a:pt x="347" y="200"/>
                      </a:moveTo>
                      <a:lnTo>
                        <a:pt x="264" y="131"/>
                      </a:lnTo>
                      <a:lnTo>
                        <a:pt x="229" y="49"/>
                      </a:lnTo>
                      <a:lnTo>
                        <a:pt x="129" y="0"/>
                      </a:lnTo>
                      <a:lnTo>
                        <a:pt x="209" y="86"/>
                      </a:lnTo>
                      <a:lnTo>
                        <a:pt x="129" y="49"/>
                      </a:lnTo>
                      <a:lnTo>
                        <a:pt x="0" y="6"/>
                      </a:lnTo>
                      <a:lnTo>
                        <a:pt x="93" y="63"/>
                      </a:lnTo>
                      <a:lnTo>
                        <a:pt x="0" y="80"/>
                      </a:lnTo>
                      <a:lnTo>
                        <a:pt x="123" y="90"/>
                      </a:lnTo>
                      <a:lnTo>
                        <a:pt x="9" y="117"/>
                      </a:lnTo>
                      <a:lnTo>
                        <a:pt x="143" y="120"/>
                      </a:lnTo>
                      <a:lnTo>
                        <a:pt x="82" y="147"/>
                      </a:lnTo>
                      <a:lnTo>
                        <a:pt x="180" y="147"/>
                      </a:lnTo>
                      <a:lnTo>
                        <a:pt x="229" y="170"/>
                      </a:lnTo>
                      <a:lnTo>
                        <a:pt x="34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169"/>
                <p:cNvSpPr>
                  <a:spLocks/>
                </p:cNvSpPr>
                <p:nvPr/>
              </p:nvSpPr>
              <p:spPr bwMode="auto">
                <a:xfrm>
                  <a:off x="4300" y="3260"/>
                  <a:ext cx="137" cy="184"/>
                </a:xfrm>
                <a:custGeom>
                  <a:avLst/>
                  <a:gdLst>
                    <a:gd name="T0" fmla="*/ 0 w 548"/>
                    <a:gd name="T1" fmla="*/ 0 h 734"/>
                    <a:gd name="T2" fmla="*/ 0 w 548"/>
                    <a:gd name="T3" fmla="*/ 0 h 734"/>
                    <a:gd name="T4" fmla="*/ 0 w 548"/>
                    <a:gd name="T5" fmla="*/ 0 h 734"/>
                    <a:gd name="T6" fmla="*/ 0 w 548"/>
                    <a:gd name="T7" fmla="*/ 0 h 734"/>
                    <a:gd name="T8" fmla="*/ 0 w 548"/>
                    <a:gd name="T9" fmla="*/ 0 h 734"/>
                    <a:gd name="T10" fmla="*/ 0 w 548"/>
                    <a:gd name="T11" fmla="*/ 0 h 734"/>
                    <a:gd name="T12" fmla="*/ 0 w 548"/>
                    <a:gd name="T13" fmla="*/ 0 h 734"/>
                    <a:gd name="T14" fmla="*/ 0 w 548"/>
                    <a:gd name="T15" fmla="*/ 0 h 734"/>
                    <a:gd name="T16" fmla="*/ 0 w 548"/>
                    <a:gd name="T17" fmla="*/ 0 h 734"/>
                    <a:gd name="T18" fmla="*/ 0 w 548"/>
                    <a:gd name="T19" fmla="*/ 0 h 734"/>
                    <a:gd name="T20" fmla="*/ 0 w 548"/>
                    <a:gd name="T21" fmla="*/ 0 h 734"/>
                    <a:gd name="T22" fmla="*/ 0 w 548"/>
                    <a:gd name="T23" fmla="*/ 0 h 734"/>
                    <a:gd name="T24" fmla="*/ 0 w 548"/>
                    <a:gd name="T25" fmla="*/ 0 h 734"/>
                    <a:gd name="T26" fmla="*/ 0 w 548"/>
                    <a:gd name="T27" fmla="*/ 0 h 734"/>
                    <a:gd name="T28" fmla="*/ 0 w 548"/>
                    <a:gd name="T29" fmla="*/ 0 h 734"/>
                    <a:gd name="T30" fmla="*/ 0 w 548"/>
                    <a:gd name="T31" fmla="*/ 0 h 734"/>
                    <a:gd name="T32" fmla="*/ 0 w 548"/>
                    <a:gd name="T33" fmla="*/ 0 h 734"/>
                    <a:gd name="T34" fmla="*/ 0 w 548"/>
                    <a:gd name="T35" fmla="*/ 0 h 734"/>
                    <a:gd name="T36" fmla="*/ 0 w 548"/>
                    <a:gd name="T37" fmla="*/ 0 h 734"/>
                    <a:gd name="T38" fmla="*/ 0 w 548"/>
                    <a:gd name="T39" fmla="*/ 0 h 734"/>
                    <a:gd name="T40" fmla="*/ 0 w 548"/>
                    <a:gd name="T41" fmla="*/ 0 h 734"/>
                    <a:gd name="T42" fmla="*/ 0 w 548"/>
                    <a:gd name="T43" fmla="*/ 0 h 734"/>
                    <a:gd name="T44" fmla="*/ 0 w 548"/>
                    <a:gd name="T45" fmla="*/ 0 h 734"/>
                    <a:gd name="T46" fmla="*/ 0 w 548"/>
                    <a:gd name="T47" fmla="*/ 0 h 7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8"/>
                    <a:gd name="T73" fmla="*/ 0 h 734"/>
                    <a:gd name="T74" fmla="*/ 548 w 548"/>
                    <a:gd name="T75" fmla="*/ 734 h 7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8" h="734">
                      <a:moveTo>
                        <a:pt x="334" y="105"/>
                      </a:moveTo>
                      <a:lnTo>
                        <a:pt x="199" y="139"/>
                      </a:lnTo>
                      <a:lnTo>
                        <a:pt x="244" y="95"/>
                      </a:lnTo>
                      <a:lnTo>
                        <a:pt x="136" y="122"/>
                      </a:lnTo>
                      <a:lnTo>
                        <a:pt x="170" y="86"/>
                      </a:lnTo>
                      <a:lnTo>
                        <a:pt x="70" y="92"/>
                      </a:lnTo>
                      <a:lnTo>
                        <a:pt x="0" y="61"/>
                      </a:lnTo>
                      <a:lnTo>
                        <a:pt x="99" y="32"/>
                      </a:lnTo>
                      <a:lnTo>
                        <a:pt x="83" y="68"/>
                      </a:lnTo>
                      <a:lnTo>
                        <a:pt x="156" y="19"/>
                      </a:lnTo>
                      <a:lnTo>
                        <a:pt x="221" y="43"/>
                      </a:lnTo>
                      <a:lnTo>
                        <a:pt x="274" y="0"/>
                      </a:lnTo>
                      <a:lnTo>
                        <a:pt x="313" y="48"/>
                      </a:lnTo>
                      <a:lnTo>
                        <a:pt x="377" y="100"/>
                      </a:lnTo>
                      <a:lnTo>
                        <a:pt x="363" y="205"/>
                      </a:lnTo>
                      <a:lnTo>
                        <a:pt x="454" y="313"/>
                      </a:lnTo>
                      <a:lnTo>
                        <a:pt x="440" y="366"/>
                      </a:lnTo>
                      <a:lnTo>
                        <a:pt x="548" y="652"/>
                      </a:lnTo>
                      <a:lnTo>
                        <a:pt x="518" y="734"/>
                      </a:lnTo>
                      <a:lnTo>
                        <a:pt x="436" y="460"/>
                      </a:lnTo>
                      <a:lnTo>
                        <a:pt x="387" y="279"/>
                      </a:lnTo>
                      <a:lnTo>
                        <a:pt x="330" y="209"/>
                      </a:lnTo>
                      <a:lnTo>
                        <a:pt x="334"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170"/>
                <p:cNvSpPr>
                  <a:spLocks/>
                </p:cNvSpPr>
                <p:nvPr/>
              </p:nvSpPr>
              <p:spPr bwMode="auto">
                <a:xfrm>
                  <a:off x="4242" y="3151"/>
                  <a:ext cx="102" cy="29"/>
                </a:xfrm>
                <a:custGeom>
                  <a:avLst/>
                  <a:gdLst>
                    <a:gd name="T0" fmla="*/ 0 w 404"/>
                    <a:gd name="T1" fmla="*/ 0 h 112"/>
                    <a:gd name="T2" fmla="*/ 0 w 404"/>
                    <a:gd name="T3" fmla="*/ 0 h 112"/>
                    <a:gd name="T4" fmla="*/ 0 w 404"/>
                    <a:gd name="T5" fmla="*/ 0 h 112"/>
                    <a:gd name="T6" fmla="*/ 0 w 404"/>
                    <a:gd name="T7" fmla="*/ 0 h 112"/>
                    <a:gd name="T8" fmla="*/ 0 w 404"/>
                    <a:gd name="T9" fmla="*/ 0 h 112"/>
                    <a:gd name="T10" fmla="*/ 0 w 404"/>
                    <a:gd name="T11" fmla="*/ 0 h 112"/>
                    <a:gd name="T12" fmla="*/ 0 w 404"/>
                    <a:gd name="T13" fmla="*/ 0 h 112"/>
                    <a:gd name="T14" fmla="*/ 0 w 404"/>
                    <a:gd name="T15" fmla="*/ 0 h 112"/>
                    <a:gd name="T16" fmla="*/ 0 w 404"/>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4"/>
                    <a:gd name="T28" fmla="*/ 0 h 112"/>
                    <a:gd name="T29" fmla="*/ 404 w 404"/>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4" h="112">
                      <a:moveTo>
                        <a:pt x="82" y="0"/>
                      </a:moveTo>
                      <a:lnTo>
                        <a:pt x="186" y="3"/>
                      </a:lnTo>
                      <a:lnTo>
                        <a:pt x="404" y="112"/>
                      </a:lnTo>
                      <a:lnTo>
                        <a:pt x="190" y="34"/>
                      </a:lnTo>
                      <a:lnTo>
                        <a:pt x="73" y="30"/>
                      </a:lnTo>
                      <a:lnTo>
                        <a:pt x="116" y="107"/>
                      </a:lnTo>
                      <a:lnTo>
                        <a:pt x="0" y="17"/>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71"/>
                <p:cNvSpPr>
                  <a:spLocks/>
                </p:cNvSpPr>
                <p:nvPr/>
              </p:nvSpPr>
              <p:spPr bwMode="auto">
                <a:xfrm>
                  <a:off x="4351" y="3156"/>
                  <a:ext cx="91" cy="42"/>
                </a:xfrm>
                <a:custGeom>
                  <a:avLst/>
                  <a:gdLst>
                    <a:gd name="T0" fmla="*/ 0 w 367"/>
                    <a:gd name="T1" fmla="*/ 0 h 167"/>
                    <a:gd name="T2" fmla="*/ 0 w 367"/>
                    <a:gd name="T3" fmla="*/ 0 h 167"/>
                    <a:gd name="T4" fmla="*/ 0 w 367"/>
                    <a:gd name="T5" fmla="*/ 0 h 167"/>
                    <a:gd name="T6" fmla="*/ 0 w 367"/>
                    <a:gd name="T7" fmla="*/ 0 h 167"/>
                    <a:gd name="T8" fmla="*/ 0 w 367"/>
                    <a:gd name="T9" fmla="*/ 0 h 167"/>
                    <a:gd name="T10" fmla="*/ 0 w 367"/>
                    <a:gd name="T11" fmla="*/ 0 h 167"/>
                    <a:gd name="T12" fmla="*/ 0 w 367"/>
                    <a:gd name="T13" fmla="*/ 0 h 167"/>
                    <a:gd name="T14" fmla="*/ 0 w 367"/>
                    <a:gd name="T15" fmla="*/ 0 h 167"/>
                    <a:gd name="T16" fmla="*/ 0 w 367"/>
                    <a:gd name="T17" fmla="*/ 0 h 167"/>
                    <a:gd name="T18" fmla="*/ 0 w 367"/>
                    <a:gd name="T19" fmla="*/ 0 h 167"/>
                    <a:gd name="T20" fmla="*/ 0 w 367"/>
                    <a:gd name="T21" fmla="*/ 0 h 167"/>
                    <a:gd name="T22" fmla="*/ 0 w 367"/>
                    <a:gd name="T23" fmla="*/ 0 h 167"/>
                    <a:gd name="T24" fmla="*/ 0 w 367"/>
                    <a:gd name="T25" fmla="*/ 0 h 167"/>
                    <a:gd name="T26" fmla="*/ 0 w 367"/>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7"/>
                    <a:gd name="T43" fmla="*/ 0 h 167"/>
                    <a:gd name="T44" fmla="*/ 367 w 36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7" h="167">
                      <a:moveTo>
                        <a:pt x="17" y="73"/>
                      </a:moveTo>
                      <a:lnTo>
                        <a:pt x="47" y="116"/>
                      </a:lnTo>
                      <a:lnTo>
                        <a:pt x="164" y="143"/>
                      </a:lnTo>
                      <a:lnTo>
                        <a:pt x="103" y="104"/>
                      </a:lnTo>
                      <a:lnTo>
                        <a:pt x="177" y="104"/>
                      </a:lnTo>
                      <a:lnTo>
                        <a:pt x="301" y="167"/>
                      </a:lnTo>
                      <a:lnTo>
                        <a:pt x="281" y="130"/>
                      </a:lnTo>
                      <a:lnTo>
                        <a:pt x="367" y="147"/>
                      </a:lnTo>
                      <a:lnTo>
                        <a:pt x="250" y="93"/>
                      </a:lnTo>
                      <a:lnTo>
                        <a:pt x="113" y="57"/>
                      </a:lnTo>
                      <a:lnTo>
                        <a:pt x="0" y="0"/>
                      </a:lnTo>
                      <a:lnTo>
                        <a:pt x="87" y="69"/>
                      </a:lnTo>
                      <a:lnTo>
                        <a:pt x="17"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72"/>
                <p:cNvSpPr>
                  <a:spLocks/>
                </p:cNvSpPr>
                <p:nvPr/>
              </p:nvSpPr>
              <p:spPr bwMode="auto">
                <a:xfrm>
                  <a:off x="4002" y="3145"/>
                  <a:ext cx="120" cy="173"/>
                </a:xfrm>
                <a:custGeom>
                  <a:avLst/>
                  <a:gdLst>
                    <a:gd name="T0" fmla="*/ 0 w 480"/>
                    <a:gd name="T1" fmla="*/ 0 h 692"/>
                    <a:gd name="T2" fmla="*/ 0 w 480"/>
                    <a:gd name="T3" fmla="*/ 0 h 692"/>
                    <a:gd name="T4" fmla="*/ 0 w 480"/>
                    <a:gd name="T5" fmla="*/ 0 h 692"/>
                    <a:gd name="T6" fmla="*/ 0 w 480"/>
                    <a:gd name="T7" fmla="*/ 0 h 692"/>
                    <a:gd name="T8" fmla="*/ 0 w 480"/>
                    <a:gd name="T9" fmla="*/ 0 h 692"/>
                    <a:gd name="T10" fmla="*/ 0 w 480"/>
                    <a:gd name="T11" fmla="*/ 0 h 692"/>
                    <a:gd name="T12" fmla="*/ 0 w 480"/>
                    <a:gd name="T13" fmla="*/ 0 h 692"/>
                    <a:gd name="T14" fmla="*/ 0 w 480"/>
                    <a:gd name="T15" fmla="*/ 0 h 692"/>
                    <a:gd name="T16" fmla="*/ 0 w 480"/>
                    <a:gd name="T17" fmla="*/ 0 h 692"/>
                    <a:gd name="T18" fmla="*/ 0 w 480"/>
                    <a:gd name="T19" fmla="*/ 0 h 692"/>
                    <a:gd name="T20" fmla="*/ 0 w 480"/>
                    <a:gd name="T21" fmla="*/ 0 h 692"/>
                    <a:gd name="T22" fmla="*/ 0 w 480"/>
                    <a:gd name="T23" fmla="*/ 0 h 692"/>
                    <a:gd name="T24" fmla="*/ 0 w 480"/>
                    <a:gd name="T25" fmla="*/ 0 h 692"/>
                    <a:gd name="T26" fmla="*/ 0 w 480"/>
                    <a:gd name="T27" fmla="*/ 0 h 692"/>
                    <a:gd name="T28" fmla="*/ 0 w 480"/>
                    <a:gd name="T29" fmla="*/ 0 h 692"/>
                    <a:gd name="T30" fmla="*/ 0 w 480"/>
                    <a:gd name="T31" fmla="*/ 0 h 692"/>
                    <a:gd name="T32" fmla="*/ 0 w 480"/>
                    <a:gd name="T33" fmla="*/ 0 h 692"/>
                    <a:gd name="T34" fmla="*/ 0 w 480"/>
                    <a:gd name="T35" fmla="*/ 0 h 692"/>
                    <a:gd name="T36" fmla="*/ 0 w 480"/>
                    <a:gd name="T37" fmla="*/ 0 h 692"/>
                    <a:gd name="T38" fmla="*/ 0 w 480"/>
                    <a:gd name="T39" fmla="*/ 0 h 692"/>
                    <a:gd name="T40" fmla="*/ 0 w 480"/>
                    <a:gd name="T41" fmla="*/ 0 h 692"/>
                    <a:gd name="T42" fmla="*/ 0 w 480"/>
                    <a:gd name="T43" fmla="*/ 0 h 692"/>
                    <a:gd name="T44" fmla="*/ 0 w 480"/>
                    <a:gd name="T45" fmla="*/ 0 h 692"/>
                    <a:gd name="T46" fmla="*/ 0 w 480"/>
                    <a:gd name="T47" fmla="*/ 0 h 692"/>
                    <a:gd name="T48" fmla="*/ 0 w 480"/>
                    <a:gd name="T49" fmla="*/ 0 h 692"/>
                    <a:gd name="T50" fmla="*/ 0 w 480"/>
                    <a:gd name="T51" fmla="*/ 0 h 692"/>
                    <a:gd name="T52" fmla="*/ 0 w 480"/>
                    <a:gd name="T53" fmla="*/ 0 h 692"/>
                    <a:gd name="T54" fmla="*/ 0 w 480"/>
                    <a:gd name="T55" fmla="*/ 0 h 692"/>
                    <a:gd name="T56" fmla="*/ 0 w 480"/>
                    <a:gd name="T57" fmla="*/ 0 h 692"/>
                    <a:gd name="T58" fmla="*/ 0 w 480"/>
                    <a:gd name="T59" fmla="*/ 0 h 692"/>
                    <a:gd name="T60" fmla="*/ 0 w 480"/>
                    <a:gd name="T61" fmla="*/ 0 h 692"/>
                    <a:gd name="T62" fmla="*/ 0 w 480"/>
                    <a:gd name="T63" fmla="*/ 0 h 692"/>
                    <a:gd name="T64" fmla="*/ 0 w 480"/>
                    <a:gd name="T65" fmla="*/ 0 h 692"/>
                    <a:gd name="T66" fmla="*/ 0 w 480"/>
                    <a:gd name="T67" fmla="*/ 0 h 692"/>
                    <a:gd name="T68" fmla="*/ 0 w 480"/>
                    <a:gd name="T69" fmla="*/ 0 h 692"/>
                    <a:gd name="T70" fmla="*/ 0 w 480"/>
                    <a:gd name="T71" fmla="*/ 0 h 692"/>
                    <a:gd name="T72" fmla="*/ 0 w 480"/>
                    <a:gd name="T73" fmla="*/ 0 h 692"/>
                    <a:gd name="T74" fmla="*/ 0 w 480"/>
                    <a:gd name="T75" fmla="*/ 0 h 692"/>
                    <a:gd name="T76" fmla="*/ 0 w 480"/>
                    <a:gd name="T77" fmla="*/ 0 h 6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0"/>
                    <a:gd name="T118" fmla="*/ 0 h 692"/>
                    <a:gd name="T119" fmla="*/ 480 w 480"/>
                    <a:gd name="T120" fmla="*/ 692 h 6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0" h="692">
                      <a:moveTo>
                        <a:pt x="277" y="108"/>
                      </a:moveTo>
                      <a:lnTo>
                        <a:pt x="211" y="37"/>
                      </a:lnTo>
                      <a:lnTo>
                        <a:pt x="103" y="0"/>
                      </a:lnTo>
                      <a:lnTo>
                        <a:pt x="205" y="78"/>
                      </a:lnTo>
                      <a:lnTo>
                        <a:pt x="123" y="61"/>
                      </a:lnTo>
                      <a:lnTo>
                        <a:pt x="164" y="117"/>
                      </a:lnTo>
                      <a:lnTo>
                        <a:pt x="43" y="115"/>
                      </a:lnTo>
                      <a:lnTo>
                        <a:pt x="113" y="158"/>
                      </a:lnTo>
                      <a:lnTo>
                        <a:pt x="0" y="172"/>
                      </a:lnTo>
                      <a:lnTo>
                        <a:pt x="121" y="208"/>
                      </a:lnTo>
                      <a:lnTo>
                        <a:pt x="84" y="228"/>
                      </a:lnTo>
                      <a:lnTo>
                        <a:pt x="166" y="245"/>
                      </a:lnTo>
                      <a:lnTo>
                        <a:pt x="250" y="241"/>
                      </a:lnTo>
                      <a:lnTo>
                        <a:pt x="182" y="272"/>
                      </a:lnTo>
                      <a:lnTo>
                        <a:pt x="274" y="305"/>
                      </a:lnTo>
                      <a:lnTo>
                        <a:pt x="154" y="325"/>
                      </a:lnTo>
                      <a:lnTo>
                        <a:pt x="270" y="345"/>
                      </a:lnTo>
                      <a:lnTo>
                        <a:pt x="197" y="377"/>
                      </a:lnTo>
                      <a:lnTo>
                        <a:pt x="131" y="358"/>
                      </a:lnTo>
                      <a:lnTo>
                        <a:pt x="175" y="400"/>
                      </a:lnTo>
                      <a:lnTo>
                        <a:pt x="122" y="428"/>
                      </a:lnTo>
                      <a:lnTo>
                        <a:pt x="265" y="425"/>
                      </a:lnTo>
                      <a:lnTo>
                        <a:pt x="387" y="472"/>
                      </a:lnTo>
                      <a:lnTo>
                        <a:pt x="415" y="521"/>
                      </a:lnTo>
                      <a:lnTo>
                        <a:pt x="480" y="692"/>
                      </a:lnTo>
                      <a:lnTo>
                        <a:pt x="406" y="406"/>
                      </a:lnTo>
                      <a:lnTo>
                        <a:pt x="395" y="442"/>
                      </a:lnTo>
                      <a:lnTo>
                        <a:pt x="317" y="335"/>
                      </a:lnTo>
                      <a:lnTo>
                        <a:pt x="316" y="278"/>
                      </a:lnTo>
                      <a:lnTo>
                        <a:pt x="264" y="205"/>
                      </a:lnTo>
                      <a:lnTo>
                        <a:pt x="166" y="158"/>
                      </a:lnTo>
                      <a:lnTo>
                        <a:pt x="234" y="162"/>
                      </a:lnTo>
                      <a:lnTo>
                        <a:pt x="205" y="104"/>
                      </a:lnTo>
                      <a:lnTo>
                        <a:pt x="250" y="117"/>
                      </a:lnTo>
                      <a:lnTo>
                        <a:pt x="352" y="241"/>
                      </a:lnTo>
                      <a:lnTo>
                        <a:pt x="338" y="127"/>
                      </a:lnTo>
                      <a:lnTo>
                        <a:pt x="248" y="0"/>
                      </a:lnTo>
                      <a:lnTo>
                        <a:pt x="277"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73"/>
                <p:cNvSpPr>
                  <a:spLocks/>
                </p:cNvSpPr>
                <p:nvPr/>
              </p:nvSpPr>
              <p:spPr bwMode="auto">
                <a:xfrm>
                  <a:off x="4069" y="3302"/>
                  <a:ext cx="33" cy="42"/>
                </a:xfrm>
                <a:custGeom>
                  <a:avLst/>
                  <a:gdLst>
                    <a:gd name="T0" fmla="*/ 0 w 131"/>
                    <a:gd name="T1" fmla="*/ 0 h 166"/>
                    <a:gd name="T2" fmla="*/ 0 w 131"/>
                    <a:gd name="T3" fmla="*/ 0 h 166"/>
                    <a:gd name="T4" fmla="*/ 0 w 131"/>
                    <a:gd name="T5" fmla="*/ 0 h 166"/>
                    <a:gd name="T6" fmla="*/ 0 w 131"/>
                    <a:gd name="T7" fmla="*/ 0 h 166"/>
                    <a:gd name="T8" fmla="*/ 0 w 131"/>
                    <a:gd name="T9" fmla="*/ 0 h 166"/>
                    <a:gd name="T10" fmla="*/ 0 w 131"/>
                    <a:gd name="T11" fmla="*/ 0 h 166"/>
                    <a:gd name="T12" fmla="*/ 0 w 131"/>
                    <a:gd name="T13" fmla="*/ 0 h 166"/>
                    <a:gd name="T14" fmla="*/ 0 w 131"/>
                    <a:gd name="T15" fmla="*/ 0 h 166"/>
                    <a:gd name="T16" fmla="*/ 0 w 131"/>
                    <a:gd name="T17" fmla="*/ 0 h 166"/>
                    <a:gd name="T18" fmla="*/ 0 w 131"/>
                    <a:gd name="T19" fmla="*/ 0 h 166"/>
                    <a:gd name="T20" fmla="*/ 0 w 131"/>
                    <a:gd name="T21" fmla="*/ 0 h 166"/>
                    <a:gd name="T22" fmla="*/ 0 w 131"/>
                    <a:gd name="T23" fmla="*/ 0 h 166"/>
                    <a:gd name="T24" fmla="*/ 0 w 131"/>
                    <a:gd name="T25" fmla="*/ 0 h 166"/>
                    <a:gd name="T26" fmla="*/ 0 w 131"/>
                    <a:gd name="T27" fmla="*/ 0 h 166"/>
                    <a:gd name="T28" fmla="*/ 0 w 131"/>
                    <a:gd name="T29" fmla="*/ 0 h 166"/>
                    <a:gd name="T30" fmla="*/ 0 w 131"/>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66"/>
                    <a:gd name="T50" fmla="*/ 131 w 131"/>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66">
                      <a:moveTo>
                        <a:pt x="86" y="0"/>
                      </a:moveTo>
                      <a:lnTo>
                        <a:pt x="17" y="29"/>
                      </a:lnTo>
                      <a:lnTo>
                        <a:pt x="0" y="59"/>
                      </a:lnTo>
                      <a:lnTo>
                        <a:pt x="13" y="99"/>
                      </a:lnTo>
                      <a:lnTo>
                        <a:pt x="36" y="122"/>
                      </a:lnTo>
                      <a:lnTo>
                        <a:pt x="27" y="69"/>
                      </a:lnTo>
                      <a:lnTo>
                        <a:pt x="52" y="57"/>
                      </a:lnTo>
                      <a:lnTo>
                        <a:pt x="51" y="101"/>
                      </a:lnTo>
                      <a:lnTo>
                        <a:pt x="64" y="144"/>
                      </a:lnTo>
                      <a:lnTo>
                        <a:pt x="107" y="166"/>
                      </a:lnTo>
                      <a:lnTo>
                        <a:pt x="131" y="136"/>
                      </a:lnTo>
                      <a:lnTo>
                        <a:pt x="88" y="126"/>
                      </a:lnTo>
                      <a:lnTo>
                        <a:pt x="72" y="70"/>
                      </a:lnTo>
                      <a:lnTo>
                        <a:pt x="111" y="64"/>
                      </a:lnTo>
                      <a:lnTo>
                        <a:pt x="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74"/>
                <p:cNvSpPr>
                  <a:spLocks/>
                </p:cNvSpPr>
                <p:nvPr/>
              </p:nvSpPr>
              <p:spPr bwMode="auto">
                <a:xfrm>
                  <a:off x="4439" y="3194"/>
                  <a:ext cx="55" cy="80"/>
                </a:xfrm>
                <a:custGeom>
                  <a:avLst/>
                  <a:gdLst>
                    <a:gd name="T0" fmla="*/ 0 w 219"/>
                    <a:gd name="T1" fmla="*/ 0 h 319"/>
                    <a:gd name="T2" fmla="*/ 0 w 219"/>
                    <a:gd name="T3" fmla="*/ 0 h 319"/>
                    <a:gd name="T4" fmla="*/ 0 w 219"/>
                    <a:gd name="T5" fmla="*/ 0 h 319"/>
                    <a:gd name="T6" fmla="*/ 0 w 219"/>
                    <a:gd name="T7" fmla="*/ 0 h 319"/>
                    <a:gd name="T8" fmla="*/ 0 w 219"/>
                    <a:gd name="T9" fmla="*/ 0 h 319"/>
                    <a:gd name="T10" fmla="*/ 0 w 219"/>
                    <a:gd name="T11" fmla="*/ 0 h 319"/>
                    <a:gd name="T12" fmla="*/ 0 w 219"/>
                    <a:gd name="T13" fmla="*/ 0 h 319"/>
                    <a:gd name="T14" fmla="*/ 0 w 219"/>
                    <a:gd name="T15" fmla="*/ 0 h 319"/>
                    <a:gd name="T16" fmla="*/ 0 w 219"/>
                    <a:gd name="T17" fmla="*/ 0 h 319"/>
                    <a:gd name="T18" fmla="*/ 0 w 219"/>
                    <a:gd name="T19" fmla="*/ 0 h 319"/>
                    <a:gd name="T20" fmla="*/ 0 w 219"/>
                    <a:gd name="T21" fmla="*/ 0 h 319"/>
                    <a:gd name="T22" fmla="*/ 0 w 219"/>
                    <a:gd name="T23" fmla="*/ 0 h 319"/>
                    <a:gd name="T24" fmla="*/ 0 w 219"/>
                    <a:gd name="T25" fmla="*/ 0 h 319"/>
                    <a:gd name="T26" fmla="*/ 0 w 219"/>
                    <a:gd name="T27" fmla="*/ 0 h 319"/>
                    <a:gd name="T28" fmla="*/ 0 w 219"/>
                    <a:gd name="T29" fmla="*/ 0 h 319"/>
                    <a:gd name="T30" fmla="*/ 0 w 219"/>
                    <a:gd name="T31" fmla="*/ 0 h 319"/>
                    <a:gd name="T32" fmla="*/ 0 w 219"/>
                    <a:gd name="T33" fmla="*/ 0 h 319"/>
                    <a:gd name="T34" fmla="*/ 0 w 219"/>
                    <a:gd name="T35" fmla="*/ 0 h 319"/>
                    <a:gd name="T36" fmla="*/ 0 w 219"/>
                    <a:gd name="T37" fmla="*/ 0 h 319"/>
                    <a:gd name="T38" fmla="*/ 0 w 219"/>
                    <a:gd name="T39" fmla="*/ 0 h 3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319"/>
                    <a:gd name="T62" fmla="*/ 219 w 219"/>
                    <a:gd name="T63" fmla="*/ 319 h 3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319">
                      <a:moveTo>
                        <a:pt x="152" y="107"/>
                      </a:moveTo>
                      <a:lnTo>
                        <a:pt x="128" y="0"/>
                      </a:lnTo>
                      <a:lnTo>
                        <a:pt x="117" y="73"/>
                      </a:lnTo>
                      <a:lnTo>
                        <a:pt x="87" y="38"/>
                      </a:lnTo>
                      <a:lnTo>
                        <a:pt x="9" y="5"/>
                      </a:lnTo>
                      <a:lnTo>
                        <a:pt x="90" y="79"/>
                      </a:lnTo>
                      <a:lnTo>
                        <a:pt x="0" y="57"/>
                      </a:lnTo>
                      <a:lnTo>
                        <a:pt x="63" y="97"/>
                      </a:lnTo>
                      <a:lnTo>
                        <a:pt x="9" y="104"/>
                      </a:lnTo>
                      <a:lnTo>
                        <a:pt x="48" y="119"/>
                      </a:lnTo>
                      <a:lnTo>
                        <a:pt x="114" y="137"/>
                      </a:lnTo>
                      <a:lnTo>
                        <a:pt x="75" y="158"/>
                      </a:lnTo>
                      <a:lnTo>
                        <a:pt x="145" y="167"/>
                      </a:lnTo>
                      <a:lnTo>
                        <a:pt x="185" y="220"/>
                      </a:lnTo>
                      <a:lnTo>
                        <a:pt x="134" y="211"/>
                      </a:lnTo>
                      <a:lnTo>
                        <a:pt x="195" y="247"/>
                      </a:lnTo>
                      <a:lnTo>
                        <a:pt x="219" y="319"/>
                      </a:lnTo>
                      <a:lnTo>
                        <a:pt x="207" y="205"/>
                      </a:lnTo>
                      <a:lnTo>
                        <a:pt x="152"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75"/>
                <p:cNvSpPr>
                  <a:spLocks/>
                </p:cNvSpPr>
                <p:nvPr/>
              </p:nvSpPr>
              <p:spPr bwMode="auto">
                <a:xfrm>
                  <a:off x="4373" y="3320"/>
                  <a:ext cx="23" cy="16"/>
                </a:xfrm>
                <a:custGeom>
                  <a:avLst/>
                  <a:gdLst>
                    <a:gd name="T0" fmla="*/ 0 w 91"/>
                    <a:gd name="T1" fmla="*/ 0 h 63"/>
                    <a:gd name="T2" fmla="*/ 0 w 91"/>
                    <a:gd name="T3" fmla="*/ 0 h 63"/>
                    <a:gd name="T4" fmla="*/ 0 w 91"/>
                    <a:gd name="T5" fmla="*/ 0 h 63"/>
                    <a:gd name="T6" fmla="*/ 0 w 91"/>
                    <a:gd name="T7" fmla="*/ 0 h 63"/>
                    <a:gd name="T8" fmla="*/ 0 w 91"/>
                    <a:gd name="T9" fmla="*/ 0 h 63"/>
                    <a:gd name="T10" fmla="*/ 0 w 91"/>
                    <a:gd name="T11" fmla="*/ 0 h 63"/>
                    <a:gd name="T12" fmla="*/ 0 w 91"/>
                    <a:gd name="T13" fmla="*/ 0 h 63"/>
                    <a:gd name="T14" fmla="*/ 0 w 9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63"/>
                    <a:gd name="T26" fmla="*/ 91 w 9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63">
                      <a:moveTo>
                        <a:pt x="19" y="58"/>
                      </a:moveTo>
                      <a:lnTo>
                        <a:pt x="55" y="63"/>
                      </a:lnTo>
                      <a:lnTo>
                        <a:pt x="91" y="29"/>
                      </a:lnTo>
                      <a:lnTo>
                        <a:pt x="75" y="0"/>
                      </a:lnTo>
                      <a:lnTo>
                        <a:pt x="41" y="40"/>
                      </a:lnTo>
                      <a:lnTo>
                        <a:pt x="0" y="28"/>
                      </a:lnTo>
                      <a:lnTo>
                        <a:pt x="1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176"/>
                <p:cNvSpPr>
                  <a:spLocks/>
                </p:cNvSpPr>
                <p:nvPr/>
              </p:nvSpPr>
              <p:spPr bwMode="auto">
                <a:xfrm>
                  <a:off x="4406" y="3290"/>
                  <a:ext cx="61" cy="154"/>
                </a:xfrm>
                <a:custGeom>
                  <a:avLst/>
                  <a:gdLst>
                    <a:gd name="T0" fmla="*/ 0 w 245"/>
                    <a:gd name="T1" fmla="*/ 0 h 617"/>
                    <a:gd name="T2" fmla="*/ 0 w 245"/>
                    <a:gd name="T3" fmla="*/ 0 h 617"/>
                    <a:gd name="T4" fmla="*/ 0 w 245"/>
                    <a:gd name="T5" fmla="*/ 0 h 617"/>
                    <a:gd name="T6" fmla="*/ 0 w 245"/>
                    <a:gd name="T7" fmla="*/ 0 h 617"/>
                    <a:gd name="T8" fmla="*/ 0 w 245"/>
                    <a:gd name="T9" fmla="*/ 0 h 617"/>
                    <a:gd name="T10" fmla="*/ 0 w 245"/>
                    <a:gd name="T11" fmla="*/ 0 h 617"/>
                    <a:gd name="T12" fmla="*/ 0 w 245"/>
                    <a:gd name="T13" fmla="*/ 0 h 617"/>
                    <a:gd name="T14" fmla="*/ 0 w 245"/>
                    <a:gd name="T15" fmla="*/ 0 h 617"/>
                    <a:gd name="T16" fmla="*/ 0 w 245"/>
                    <a:gd name="T17" fmla="*/ 0 h 617"/>
                    <a:gd name="T18" fmla="*/ 0 w 245"/>
                    <a:gd name="T19" fmla="*/ 0 h 617"/>
                    <a:gd name="T20" fmla="*/ 0 w 245"/>
                    <a:gd name="T21" fmla="*/ 0 h 617"/>
                    <a:gd name="T22" fmla="*/ 0 w 245"/>
                    <a:gd name="T23" fmla="*/ 0 h 617"/>
                    <a:gd name="T24" fmla="*/ 0 w 245"/>
                    <a:gd name="T25" fmla="*/ 0 h 617"/>
                    <a:gd name="T26" fmla="*/ 0 w 245"/>
                    <a:gd name="T27" fmla="*/ 0 h 617"/>
                    <a:gd name="T28" fmla="*/ 0 w 245"/>
                    <a:gd name="T29" fmla="*/ 0 h 617"/>
                    <a:gd name="T30" fmla="*/ 0 w 245"/>
                    <a:gd name="T31" fmla="*/ 0 h 617"/>
                    <a:gd name="T32" fmla="*/ 0 w 245"/>
                    <a:gd name="T33" fmla="*/ 0 h 617"/>
                    <a:gd name="T34" fmla="*/ 0 w 245"/>
                    <a:gd name="T35" fmla="*/ 0 h 6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5"/>
                    <a:gd name="T55" fmla="*/ 0 h 617"/>
                    <a:gd name="T56" fmla="*/ 245 w 245"/>
                    <a:gd name="T57" fmla="*/ 617 h 6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5" h="617">
                      <a:moveTo>
                        <a:pt x="4" y="0"/>
                      </a:moveTo>
                      <a:lnTo>
                        <a:pt x="0" y="63"/>
                      </a:lnTo>
                      <a:lnTo>
                        <a:pt x="28" y="86"/>
                      </a:lnTo>
                      <a:lnTo>
                        <a:pt x="56" y="151"/>
                      </a:lnTo>
                      <a:lnTo>
                        <a:pt x="67" y="248"/>
                      </a:lnTo>
                      <a:lnTo>
                        <a:pt x="94" y="268"/>
                      </a:lnTo>
                      <a:lnTo>
                        <a:pt x="133" y="402"/>
                      </a:lnTo>
                      <a:lnTo>
                        <a:pt x="122" y="438"/>
                      </a:lnTo>
                      <a:lnTo>
                        <a:pt x="155" y="459"/>
                      </a:lnTo>
                      <a:lnTo>
                        <a:pt x="245" y="617"/>
                      </a:lnTo>
                      <a:lnTo>
                        <a:pt x="233" y="544"/>
                      </a:lnTo>
                      <a:lnTo>
                        <a:pt x="196" y="473"/>
                      </a:lnTo>
                      <a:lnTo>
                        <a:pt x="152" y="392"/>
                      </a:lnTo>
                      <a:lnTo>
                        <a:pt x="118" y="248"/>
                      </a:lnTo>
                      <a:lnTo>
                        <a:pt x="85" y="199"/>
                      </a:lnTo>
                      <a:lnTo>
                        <a:pt x="72" y="12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177"/>
                <p:cNvSpPr>
                  <a:spLocks/>
                </p:cNvSpPr>
                <p:nvPr/>
              </p:nvSpPr>
              <p:spPr bwMode="auto">
                <a:xfrm>
                  <a:off x="4493" y="3286"/>
                  <a:ext cx="57" cy="135"/>
                </a:xfrm>
                <a:custGeom>
                  <a:avLst/>
                  <a:gdLst>
                    <a:gd name="T0" fmla="*/ 0 w 229"/>
                    <a:gd name="T1" fmla="*/ 0 h 539"/>
                    <a:gd name="T2" fmla="*/ 0 w 229"/>
                    <a:gd name="T3" fmla="*/ 0 h 539"/>
                    <a:gd name="T4" fmla="*/ 0 w 229"/>
                    <a:gd name="T5" fmla="*/ 0 h 539"/>
                    <a:gd name="T6" fmla="*/ 0 w 229"/>
                    <a:gd name="T7" fmla="*/ 0 h 539"/>
                    <a:gd name="T8" fmla="*/ 0 w 229"/>
                    <a:gd name="T9" fmla="*/ 0 h 539"/>
                    <a:gd name="T10" fmla="*/ 0 w 229"/>
                    <a:gd name="T11" fmla="*/ 0 h 539"/>
                    <a:gd name="T12" fmla="*/ 0 w 229"/>
                    <a:gd name="T13" fmla="*/ 0 h 539"/>
                    <a:gd name="T14" fmla="*/ 0 w 229"/>
                    <a:gd name="T15" fmla="*/ 0 h 539"/>
                    <a:gd name="T16" fmla="*/ 0 w 229"/>
                    <a:gd name="T17" fmla="*/ 0 h 539"/>
                    <a:gd name="T18" fmla="*/ 0 w 229"/>
                    <a:gd name="T19" fmla="*/ 0 h 539"/>
                    <a:gd name="T20" fmla="*/ 0 w 229"/>
                    <a:gd name="T21" fmla="*/ 0 h 539"/>
                    <a:gd name="T22" fmla="*/ 0 w 229"/>
                    <a:gd name="T23" fmla="*/ 0 h 539"/>
                    <a:gd name="T24" fmla="*/ 0 w 229"/>
                    <a:gd name="T25" fmla="*/ 0 h 539"/>
                    <a:gd name="T26" fmla="*/ 0 w 229"/>
                    <a:gd name="T27" fmla="*/ 0 h 539"/>
                    <a:gd name="T28" fmla="*/ 0 w 229"/>
                    <a:gd name="T29" fmla="*/ 0 h 539"/>
                    <a:gd name="T30" fmla="*/ 0 w 229"/>
                    <a:gd name="T31" fmla="*/ 0 h 539"/>
                    <a:gd name="T32" fmla="*/ 0 w 229"/>
                    <a:gd name="T33" fmla="*/ 0 h 539"/>
                    <a:gd name="T34" fmla="*/ 0 w 229"/>
                    <a:gd name="T35" fmla="*/ 0 h 539"/>
                    <a:gd name="T36" fmla="*/ 0 w 229"/>
                    <a:gd name="T37" fmla="*/ 0 h 539"/>
                    <a:gd name="T38" fmla="*/ 0 w 229"/>
                    <a:gd name="T39" fmla="*/ 0 h 539"/>
                    <a:gd name="T40" fmla="*/ 0 w 229"/>
                    <a:gd name="T41" fmla="*/ 0 h 539"/>
                    <a:gd name="T42" fmla="*/ 0 w 229"/>
                    <a:gd name="T43" fmla="*/ 0 h 539"/>
                    <a:gd name="T44" fmla="*/ 0 w 229"/>
                    <a:gd name="T45" fmla="*/ 0 h 539"/>
                    <a:gd name="T46" fmla="*/ 0 w 229"/>
                    <a:gd name="T47" fmla="*/ 0 h 539"/>
                    <a:gd name="T48" fmla="*/ 0 w 229"/>
                    <a:gd name="T49" fmla="*/ 0 h 539"/>
                    <a:gd name="T50" fmla="*/ 0 w 229"/>
                    <a:gd name="T51" fmla="*/ 0 h 539"/>
                    <a:gd name="T52" fmla="*/ 0 w 229"/>
                    <a:gd name="T53" fmla="*/ 0 h 539"/>
                    <a:gd name="T54" fmla="*/ 0 w 229"/>
                    <a:gd name="T55" fmla="*/ 0 h 539"/>
                    <a:gd name="T56" fmla="*/ 0 w 229"/>
                    <a:gd name="T57" fmla="*/ 0 h 539"/>
                    <a:gd name="T58" fmla="*/ 0 w 229"/>
                    <a:gd name="T59" fmla="*/ 0 h 539"/>
                    <a:gd name="T60" fmla="*/ 0 w 229"/>
                    <a:gd name="T61" fmla="*/ 0 h 539"/>
                    <a:gd name="T62" fmla="*/ 0 w 229"/>
                    <a:gd name="T63" fmla="*/ 0 h 539"/>
                    <a:gd name="T64" fmla="*/ 0 w 229"/>
                    <a:gd name="T65" fmla="*/ 0 h 539"/>
                    <a:gd name="T66" fmla="*/ 0 w 229"/>
                    <a:gd name="T67" fmla="*/ 0 h 539"/>
                    <a:gd name="T68" fmla="*/ 0 w 229"/>
                    <a:gd name="T69" fmla="*/ 0 h 5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539"/>
                    <a:gd name="T107" fmla="*/ 229 w 229"/>
                    <a:gd name="T108" fmla="*/ 539 h 5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539">
                      <a:moveTo>
                        <a:pt x="2" y="3"/>
                      </a:moveTo>
                      <a:lnTo>
                        <a:pt x="42" y="0"/>
                      </a:lnTo>
                      <a:lnTo>
                        <a:pt x="62" y="24"/>
                      </a:lnTo>
                      <a:lnTo>
                        <a:pt x="55" y="52"/>
                      </a:lnTo>
                      <a:lnTo>
                        <a:pt x="74" y="57"/>
                      </a:lnTo>
                      <a:lnTo>
                        <a:pt x="80" y="78"/>
                      </a:lnTo>
                      <a:lnTo>
                        <a:pt x="61" y="99"/>
                      </a:lnTo>
                      <a:lnTo>
                        <a:pt x="62" y="72"/>
                      </a:lnTo>
                      <a:lnTo>
                        <a:pt x="40" y="72"/>
                      </a:lnTo>
                      <a:lnTo>
                        <a:pt x="32" y="61"/>
                      </a:lnTo>
                      <a:lnTo>
                        <a:pt x="45" y="38"/>
                      </a:lnTo>
                      <a:lnTo>
                        <a:pt x="13" y="40"/>
                      </a:lnTo>
                      <a:lnTo>
                        <a:pt x="55" y="123"/>
                      </a:lnTo>
                      <a:lnTo>
                        <a:pt x="79" y="148"/>
                      </a:lnTo>
                      <a:lnTo>
                        <a:pt x="71" y="173"/>
                      </a:lnTo>
                      <a:lnTo>
                        <a:pt x="106" y="244"/>
                      </a:lnTo>
                      <a:lnTo>
                        <a:pt x="146" y="286"/>
                      </a:lnTo>
                      <a:lnTo>
                        <a:pt x="147" y="312"/>
                      </a:lnTo>
                      <a:lnTo>
                        <a:pt x="197" y="427"/>
                      </a:lnTo>
                      <a:lnTo>
                        <a:pt x="223" y="489"/>
                      </a:lnTo>
                      <a:lnTo>
                        <a:pt x="229" y="539"/>
                      </a:lnTo>
                      <a:lnTo>
                        <a:pt x="180" y="532"/>
                      </a:lnTo>
                      <a:lnTo>
                        <a:pt x="202" y="502"/>
                      </a:lnTo>
                      <a:lnTo>
                        <a:pt x="187" y="452"/>
                      </a:lnTo>
                      <a:lnTo>
                        <a:pt x="150" y="435"/>
                      </a:lnTo>
                      <a:lnTo>
                        <a:pt x="161" y="417"/>
                      </a:lnTo>
                      <a:lnTo>
                        <a:pt x="135" y="331"/>
                      </a:lnTo>
                      <a:lnTo>
                        <a:pt x="102" y="309"/>
                      </a:lnTo>
                      <a:lnTo>
                        <a:pt x="108" y="276"/>
                      </a:lnTo>
                      <a:lnTo>
                        <a:pt x="61" y="203"/>
                      </a:lnTo>
                      <a:lnTo>
                        <a:pt x="37" y="170"/>
                      </a:lnTo>
                      <a:lnTo>
                        <a:pt x="59" y="147"/>
                      </a:lnTo>
                      <a:lnTo>
                        <a:pt x="0" y="57"/>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178"/>
                <p:cNvSpPr>
                  <a:spLocks/>
                </p:cNvSpPr>
                <p:nvPr/>
              </p:nvSpPr>
              <p:spPr bwMode="auto">
                <a:xfrm>
                  <a:off x="4154" y="3291"/>
                  <a:ext cx="173" cy="151"/>
                </a:xfrm>
                <a:custGeom>
                  <a:avLst/>
                  <a:gdLst>
                    <a:gd name="T0" fmla="*/ 0 w 691"/>
                    <a:gd name="T1" fmla="*/ 0 h 608"/>
                    <a:gd name="T2" fmla="*/ 0 w 691"/>
                    <a:gd name="T3" fmla="*/ 0 h 608"/>
                    <a:gd name="T4" fmla="*/ 0 w 691"/>
                    <a:gd name="T5" fmla="*/ 0 h 608"/>
                    <a:gd name="T6" fmla="*/ 0 w 691"/>
                    <a:gd name="T7" fmla="*/ 0 h 608"/>
                    <a:gd name="T8" fmla="*/ 0 w 691"/>
                    <a:gd name="T9" fmla="*/ 0 h 608"/>
                    <a:gd name="T10" fmla="*/ 0 w 691"/>
                    <a:gd name="T11" fmla="*/ 0 h 608"/>
                    <a:gd name="T12" fmla="*/ 0 w 691"/>
                    <a:gd name="T13" fmla="*/ 0 h 608"/>
                    <a:gd name="T14" fmla="*/ 0 w 691"/>
                    <a:gd name="T15" fmla="*/ 0 h 608"/>
                    <a:gd name="T16" fmla="*/ 0 w 691"/>
                    <a:gd name="T17" fmla="*/ 0 h 608"/>
                    <a:gd name="T18" fmla="*/ 0 w 691"/>
                    <a:gd name="T19" fmla="*/ 0 h 608"/>
                    <a:gd name="T20" fmla="*/ 0 w 691"/>
                    <a:gd name="T21" fmla="*/ 0 h 608"/>
                    <a:gd name="T22" fmla="*/ 0 w 691"/>
                    <a:gd name="T23" fmla="*/ 0 h 608"/>
                    <a:gd name="T24" fmla="*/ 0 w 691"/>
                    <a:gd name="T25" fmla="*/ 0 h 608"/>
                    <a:gd name="T26" fmla="*/ 0 w 691"/>
                    <a:gd name="T27" fmla="*/ 0 h 608"/>
                    <a:gd name="T28" fmla="*/ 0 w 691"/>
                    <a:gd name="T29" fmla="*/ 0 h 608"/>
                    <a:gd name="T30" fmla="*/ 0 w 691"/>
                    <a:gd name="T31" fmla="*/ 0 h 608"/>
                    <a:gd name="T32" fmla="*/ 0 w 691"/>
                    <a:gd name="T33" fmla="*/ 0 h 608"/>
                    <a:gd name="T34" fmla="*/ 0 w 691"/>
                    <a:gd name="T35" fmla="*/ 0 h 608"/>
                    <a:gd name="T36" fmla="*/ 0 w 691"/>
                    <a:gd name="T37" fmla="*/ 0 h 608"/>
                    <a:gd name="T38" fmla="*/ 0 w 691"/>
                    <a:gd name="T39" fmla="*/ 0 h 608"/>
                    <a:gd name="T40" fmla="*/ 0 w 691"/>
                    <a:gd name="T41" fmla="*/ 0 h 608"/>
                    <a:gd name="T42" fmla="*/ 0 w 691"/>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1"/>
                    <a:gd name="T67" fmla="*/ 0 h 608"/>
                    <a:gd name="T68" fmla="*/ 691 w 691"/>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1" h="608">
                      <a:moveTo>
                        <a:pt x="608" y="274"/>
                      </a:moveTo>
                      <a:lnTo>
                        <a:pt x="436" y="76"/>
                      </a:lnTo>
                      <a:lnTo>
                        <a:pt x="308" y="0"/>
                      </a:lnTo>
                      <a:lnTo>
                        <a:pt x="329" y="42"/>
                      </a:lnTo>
                      <a:lnTo>
                        <a:pt x="239" y="13"/>
                      </a:lnTo>
                      <a:lnTo>
                        <a:pt x="81" y="40"/>
                      </a:lnTo>
                      <a:lnTo>
                        <a:pt x="297" y="79"/>
                      </a:lnTo>
                      <a:lnTo>
                        <a:pt x="0" y="99"/>
                      </a:lnTo>
                      <a:lnTo>
                        <a:pt x="194" y="136"/>
                      </a:lnTo>
                      <a:lnTo>
                        <a:pt x="53" y="172"/>
                      </a:lnTo>
                      <a:lnTo>
                        <a:pt x="154" y="197"/>
                      </a:lnTo>
                      <a:lnTo>
                        <a:pt x="344" y="189"/>
                      </a:lnTo>
                      <a:lnTo>
                        <a:pt x="222" y="253"/>
                      </a:lnTo>
                      <a:lnTo>
                        <a:pt x="381" y="238"/>
                      </a:lnTo>
                      <a:lnTo>
                        <a:pt x="466" y="213"/>
                      </a:lnTo>
                      <a:lnTo>
                        <a:pt x="567" y="295"/>
                      </a:lnTo>
                      <a:lnTo>
                        <a:pt x="596" y="358"/>
                      </a:lnTo>
                      <a:lnTo>
                        <a:pt x="652" y="608"/>
                      </a:lnTo>
                      <a:lnTo>
                        <a:pt x="653" y="476"/>
                      </a:lnTo>
                      <a:lnTo>
                        <a:pt x="691" y="551"/>
                      </a:lnTo>
                      <a:lnTo>
                        <a:pt x="608"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Freeform 179"/>
                <p:cNvSpPr>
                  <a:spLocks/>
                </p:cNvSpPr>
                <p:nvPr/>
              </p:nvSpPr>
              <p:spPr bwMode="auto">
                <a:xfrm>
                  <a:off x="4530" y="3087"/>
                  <a:ext cx="123" cy="331"/>
                </a:xfrm>
                <a:custGeom>
                  <a:avLst/>
                  <a:gdLst>
                    <a:gd name="T0" fmla="*/ 0 w 492"/>
                    <a:gd name="T1" fmla="*/ 0 h 1325"/>
                    <a:gd name="T2" fmla="*/ 0 w 492"/>
                    <a:gd name="T3" fmla="*/ 0 h 1325"/>
                    <a:gd name="T4" fmla="*/ 0 w 492"/>
                    <a:gd name="T5" fmla="*/ 0 h 1325"/>
                    <a:gd name="T6" fmla="*/ 0 w 492"/>
                    <a:gd name="T7" fmla="*/ 0 h 1325"/>
                    <a:gd name="T8" fmla="*/ 0 w 492"/>
                    <a:gd name="T9" fmla="*/ 0 h 1325"/>
                    <a:gd name="T10" fmla="*/ 0 w 492"/>
                    <a:gd name="T11" fmla="*/ 0 h 1325"/>
                    <a:gd name="T12" fmla="*/ 0 w 492"/>
                    <a:gd name="T13" fmla="*/ 0 h 1325"/>
                    <a:gd name="T14" fmla="*/ 0 w 492"/>
                    <a:gd name="T15" fmla="*/ 0 h 1325"/>
                    <a:gd name="T16" fmla="*/ 0 w 492"/>
                    <a:gd name="T17" fmla="*/ 0 h 1325"/>
                    <a:gd name="T18" fmla="*/ 0 w 492"/>
                    <a:gd name="T19" fmla="*/ 0 h 1325"/>
                    <a:gd name="T20" fmla="*/ 0 w 492"/>
                    <a:gd name="T21" fmla="*/ 0 h 1325"/>
                    <a:gd name="T22" fmla="*/ 0 w 492"/>
                    <a:gd name="T23" fmla="*/ 0 h 1325"/>
                    <a:gd name="T24" fmla="*/ 0 w 492"/>
                    <a:gd name="T25" fmla="*/ 0 h 1325"/>
                    <a:gd name="T26" fmla="*/ 0 w 492"/>
                    <a:gd name="T27" fmla="*/ 0 h 1325"/>
                    <a:gd name="T28" fmla="*/ 0 w 492"/>
                    <a:gd name="T29" fmla="*/ 0 h 1325"/>
                    <a:gd name="T30" fmla="*/ 0 w 492"/>
                    <a:gd name="T31" fmla="*/ 0 h 1325"/>
                    <a:gd name="T32" fmla="*/ 0 w 492"/>
                    <a:gd name="T33" fmla="*/ 0 h 1325"/>
                    <a:gd name="T34" fmla="*/ 0 w 492"/>
                    <a:gd name="T35" fmla="*/ 0 h 13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1325"/>
                    <a:gd name="T56" fmla="*/ 492 w 492"/>
                    <a:gd name="T57" fmla="*/ 1325 h 13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1325">
                      <a:moveTo>
                        <a:pt x="0" y="0"/>
                      </a:moveTo>
                      <a:lnTo>
                        <a:pt x="150" y="180"/>
                      </a:lnTo>
                      <a:lnTo>
                        <a:pt x="157" y="255"/>
                      </a:lnTo>
                      <a:lnTo>
                        <a:pt x="298" y="681"/>
                      </a:lnTo>
                      <a:lnTo>
                        <a:pt x="303" y="753"/>
                      </a:lnTo>
                      <a:lnTo>
                        <a:pt x="452" y="1104"/>
                      </a:lnTo>
                      <a:lnTo>
                        <a:pt x="443" y="1196"/>
                      </a:lnTo>
                      <a:lnTo>
                        <a:pt x="492" y="1325"/>
                      </a:lnTo>
                      <a:lnTo>
                        <a:pt x="395" y="1259"/>
                      </a:lnTo>
                      <a:lnTo>
                        <a:pt x="289" y="1289"/>
                      </a:lnTo>
                      <a:lnTo>
                        <a:pt x="412" y="1153"/>
                      </a:lnTo>
                      <a:lnTo>
                        <a:pt x="303" y="813"/>
                      </a:lnTo>
                      <a:lnTo>
                        <a:pt x="211" y="717"/>
                      </a:lnTo>
                      <a:lnTo>
                        <a:pt x="237" y="624"/>
                      </a:lnTo>
                      <a:lnTo>
                        <a:pt x="92" y="243"/>
                      </a:lnTo>
                      <a:lnTo>
                        <a:pt x="114" y="1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180"/>
                <p:cNvSpPr>
                  <a:spLocks/>
                </p:cNvSpPr>
                <p:nvPr/>
              </p:nvSpPr>
              <p:spPr bwMode="auto">
                <a:xfrm>
                  <a:off x="4125" y="3330"/>
                  <a:ext cx="57" cy="103"/>
                </a:xfrm>
                <a:custGeom>
                  <a:avLst/>
                  <a:gdLst>
                    <a:gd name="T0" fmla="*/ 0 w 224"/>
                    <a:gd name="T1" fmla="*/ 0 h 411"/>
                    <a:gd name="T2" fmla="*/ 0 w 224"/>
                    <a:gd name="T3" fmla="*/ 0 h 411"/>
                    <a:gd name="T4" fmla="*/ 0 w 224"/>
                    <a:gd name="T5" fmla="*/ 0 h 411"/>
                    <a:gd name="T6" fmla="*/ 0 w 224"/>
                    <a:gd name="T7" fmla="*/ 0 h 411"/>
                    <a:gd name="T8" fmla="*/ 0 w 224"/>
                    <a:gd name="T9" fmla="*/ 0 h 411"/>
                    <a:gd name="T10" fmla="*/ 0 w 224"/>
                    <a:gd name="T11" fmla="*/ 0 h 411"/>
                    <a:gd name="T12" fmla="*/ 0 w 224"/>
                    <a:gd name="T13" fmla="*/ 0 h 411"/>
                    <a:gd name="T14" fmla="*/ 0 w 224"/>
                    <a:gd name="T15" fmla="*/ 0 h 411"/>
                    <a:gd name="T16" fmla="*/ 0 w 224"/>
                    <a:gd name="T17" fmla="*/ 0 h 411"/>
                    <a:gd name="T18" fmla="*/ 0 w 224"/>
                    <a:gd name="T19" fmla="*/ 0 h 411"/>
                    <a:gd name="T20" fmla="*/ 0 w 224"/>
                    <a:gd name="T21" fmla="*/ 0 h 411"/>
                    <a:gd name="T22" fmla="*/ 0 w 224"/>
                    <a:gd name="T23" fmla="*/ 0 h 411"/>
                    <a:gd name="T24" fmla="*/ 0 w 224"/>
                    <a:gd name="T25" fmla="*/ 0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411"/>
                    <a:gd name="T41" fmla="*/ 224 w 224"/>
                    <a:gd name="T42" fmla="*/ 411 h 4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411">
                      <a:moveTo>
                        <a:pt x="6" y="0"/>
                      </a:moveTo>
                      <a:lnTo>
                        <a:pt x="68" y="99"/>
                      </a:lnTo>
                      <a:lnTo>
                        <a:pt x="116" y="241"/>
                      </a:lnTo>
                      <a:lnTo>
                        <a:pt x="224" y="411"/>
                      </a:lnTo>
                      <a:lnTo>
                        <a:pt x="144" y="380"/>
                      </a:lnTo>
                      <a:lnTo>
                        <a:pt x="149" y="338"/>
                      </a:lnTo>
                      <a:lnTo>
                        <a:pt x="90" y="261"/>
                      </a:lnTo>
                      <a:lnTo>
                        <a:pt x="81" y="192"/>
                      </a:lnTo>
                      <a:lnTo>
                        <a:pt x="39" y="140"/>
                      </a:lnTo>
                      <a:lnTo>
                        <a:pt x="42" y="100"/>
                      </a:lnTo>
                      <a:lnTo>
                        <a:pt x="0" y="33"/>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181"/>
                <p:cNvSpPr>
                  <a:spLocks/>
                </p:cNvSpPr>
                <p:nvPr/>
              </p:nvSpPr>
              <p:spPr bwMode="auto">
                <a:xfrm>
                  <a:off x="4231" y="3356"/>
                  <a:ext cx="67" cy="20"/>
                </a:xfrm>
                <a:custGeom>
                  <a:avLst/>
                  <a:gdLst>
                    <a:gd name="T0" fmla="*/ 0 w 269"/>
                    <a:gd name="T1" fmla="*/ 0 h 80"/>
                    <a:gd name="T2" fmla="*/ 0 w 269"/>
                    <a:gd name="T3" fmla="*/ 0 h 80"/>
                    <a:gd name="T4" fmla="*/ 0 w 269"/>
                    <a:gd name="T5" fmla="*/ 0 h 80"/>
                    <a:gd name="T6" fmla="*/ 0 w 269"/>
                    <a:gd name="T7" fmla="*/ 0 h 80"/>
                    <a:gd name="T8" fmla="*/ 0 w 269"/>
                    <a:gd name="T9" fmla="*/ 0 h 80"/>
                    <a:gd name="T10" fmla="*/ 0 w 269"/>
                    <a:gd name="T11" fmla="*/ 0 h 80"/>
                    <a:gd name="T12" fmla="*/ 0 w 269"/>
                    <a:gd name="T13" fmla="*/ 0 h 80"/>
                    <a:gd name="T14" fmla="*/ 0 w 269"/>
                    <a:gd name="T15" fmla="*/ 0 h 80"/>
                    <a:gd name="T16" fmla="*/ 0 w 269"/>
                    <a:gd name="T17" fmla="*/ 0 h 80"/>
                    <a:gd name="T18" fmla="*/ 0 w 269"/>
                    <a:gd name="T19" fmla="*/ 0 h 80"/>
                    <a:gd name="T20" fmla="*/ 0 w 269"/>
                    <a:gd name="T21" fmla="*/ 0 h 80"/>
                    <a:gd name="T22" fmla="*/ 0 w 269"/>
                    <a:gd name="T23" fmla="*/ 0 h 80"/>
                    <a:gd name="T24" fmla="*/ 0 w 26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80"/>
                    <a:gd name="T41" fmla="*/ 269 w 26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80">
                      <a:moveTo>
                        <a:pt x="251" y="4"/>
                      </a:moveTo>
                      <a:lnTo>
                        <a:pt x="187" y="35"/>
                      </a:lnTo>
                      <a:lnTo>
                        <a:pt x="143" y="11"/>
                      </a:lnTo>
                      <a:lnTo>
                        <a:pt x="80" y="0"/>
                      </a:lnTo>
                      <a:lnTo>
                        <a:pt x="129" y="29"/>
                      </a:lnTo>
                      <a:lnTo>
                        <a:pt x="43" y="43"/>
                      </a:lnTo>
                      <a:lnTo>
                        <a:pt x="0" y="60"/>
                      </a:lnTo>
                      <a:lnTo>
                        <a:pt x="137" y="48"/>
                      </a:lnTo>
                      <a:lnTo>
                        <a:pt x="94" y="80"/>
                      </a:lnTo>
                      <a:lnTo>
                        <a:pt x="167" y="60"/>
                      </a:lnTo>
                      <a:lnTo>
                        <a:pt x="269" y="24"/>
                      </a:lnTo>
                      <a:lnTo>
                        <a:pt x="25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 name="Freeform 182"/>
                <p:cNvSpPr>
                  <a:spLocks/>
                </p:cNvSpPr>
                <p:nvPr/>
              </p:nvSpPr>
              <p:spPr bwMode="auto">
                <a:xfrm>
                  <a:off x="4468" y="3084"/>
                  <a:ext cx="35" cy="42"/>
                </a:xfrm>
                <a:custGeom>
                  <a:avLst/>
                  <a:gdLst>
                    <a:gd name="T0" fmla="*/ 0 w 141"/>
                    <a:gd name="T1" fmla="*/ 0 h 166"/>
                    <a:gd name="T2" fmla="*/ 0 w 141"/>
                    <a:gd name="T3" fmla="*/ 0 h 166"/>
                    <a:gd name="T4" fmla="*/ 0 w 141"/>
                    <a:gd name="T5" fmla="*/ 0 h 166"/>
                    <a:gd name="T6" fmla="*/ 0 w 141"/>
                    <a:gd name="T7" fmla="*/ 0 h 166"/>
                    <a:gd name="T8" fmla="*/ 0 w 141"/>
                    <a:gd name="T9" fmla="*/ 0 h 166"/>
                    <a:gd name="T10" fmla="*/ 0 w 141"/>
                    <a:gd name="T11" fmla="*/ 0 h 166"/>
                    <a:gd name="T12" fmla="*/ 0 w 141"/>
                    <a:gd name="T13" fmla="*/ 0 h 166"/>
                    <a:gd name="T14" fmla="*/ 0 60000 65536"/>
                    <a:gd name="T15" fmla="*/ 0 60000 65536"/>
                    <a:gd name="T16" fmla="*/ 0 60000 65536"/>
                    <a:gd name="T17" fmla="*/ 0 60000 65536"/>
                    <a:gd name="T18" fmla="*/ 0 60000 65536"/>
                    <a:gd name="T19" fmla="*/ 0 60000 65536"/>
                    <a:gd name="T20" fmla="*/ 0 60000 65536"/>
                    <a:gd name="T21" fmla="*/ 0 w 141"/>
                    <a:gd name="T22" fmla="*/ 0 h 166"/>
                    <a:gd name="T23" fmla="*/ 141 w 141"/>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66">
                      <a:moveTo>
                        <a:pt x="71" y="0"/>
                      </a:moveTo>
                      <a:lnTo>
                        <a:pt x="0" y="48"/>
                      </a:lnTo>
                      <a:lnTo>
                        <a:pt x="9" y="148"/>
                      </a:lnTo>
                      <a:lnTo>
                        <a:pt x="84" y="166"/>
                      </a:lnTo>
                      <a:lnTo>
                        <a:pt x="141" y="144"/>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Freeform 183"/>
                <p:cNvSpPr>
                  <a:spLocks/>
                </p:cNvSpPr>
                <p:nvPr/>
              </p:nvSpPr>
              <p:spPr bwMode="auto">
                <a:xfrm>
                  <a:off x="4091" y="3314"/>
                  <a:ext cx="11" cy="15"/>
                </a:xfrm>
                <a:custGeom>
                  <a:avLst/>
                  <a:gdLst>
                    <a:gd name="T0" fmla="*/ 0 w 46"/>
                    <a:gd name="T1" fmla="*/ 0 h 59"/>
                    <a:gd name="T2" fmla="*/ 0 w 46"/>
                    <a:gd name="T3" fmla="*/ 0 h 59"/>
                    <a:gd name="T4" fmla="*/ 0 w 46"/>
                    <a:gd name="T5" fmla="*/ 0 h 59"/>
                    <a:gd name="T6" fmla="*/ 0 w 46"/>
                    <a:gd name="T7" fmla="*/ 0 h 59"/>
                    <a:gd name="T8" fmla="*/ 0 w 46"/>
                    <a:gd name="T9" fmla="*/ 0 h 59"/>
                    <a:gd name="T10" fmla="*/ 0 w 46"/>
                    <a:gd name="T11" fmla="*/ 0 h 59"/>
                    <a:gd name="T12" fmla="*/ 0 w 46"/>
                    <a:gd name="T13" fmla="*/ 0 h 59"/>
                    <a:gd name="T14" fmla="*/ 0 60000 65536"/>
                    <a:gd name="T15" fmla="*/ 0 60000 65536"/>
                    <a:gd name="T16" fmla="*/ 0 60000 65536"/>
                    <a:gd name="T17" fmla="*/ 0 60000 65536"/>
                    <a:gd name="T18" fmla="*/ 0 60000 65536"/>
                    <a:gd name="T19" fmla="*/ 0 60000 65536"/>
                    <a:gd name="T20" fmla="*/ 0 60000 65536"/>
                    <a:gd name="T21" fmla="*/ 0 w 46"/>
                    <a:gd name="T22" fmla="*/ 0 h 59"/>
                    <a:gd name="T23" fmla="*/ 46 w 4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9">
                      <a:moveTo>
                        <a:pt x="23" y="0"/>
                      </a:moveTo>
                      <a:lnTo>
                        <a:pt x="0" y="24"/>
                      </a:lnTo>
                      <a:lnTo>
                        <a:pt x="19" y="57"/>
                      </a:lnTo>
                      <a:lnTo>
                        <a:pt x="36" y="59"/>
                      </a:lnTo>
                      <a:lnTo>
                        <a:pt x="46" y="21"/>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184"/>
                <p:cNvSpPr>
                  <a:spLocks/>
                </p:cNvSpPr>
                <p:nvPr/>
              </p:nvSpPr>
              <p:spPr bwMode="auto">
                <a:xfrm>
                  <a:off x="4001" y="2803"/>
                  <a:ext cx="222" cy="40"/>
                </a:xfrm>
                <a:custGeom>
                  <a:avLst/>
                  <a:gdLst>
                    <a:gd name="T0" fmla="*/ 0 w 885"/>
                    <a:gd name="T1" fmla="*/ 0 h 162"/>
                    <a:gd name="T2" fmla="*/ 0 w 885"/>
                    <a:gd name="T3" fmla="*/ 0 h 162"/>
                    <a:gd name="T4" fmla="*/ 0 w 885"/>
                    <a:gd name="T5" fmla="*/ 0 h 162"/>
                    <a:gd name="T6" fmla="*/ 0 w 885"/>
                    <a:gd name="T7" fmla="*/ 0 h 162"/>
                    <a:gd name="T8" fmla="*/ 0 w 885"/>
                    <a:gd name="T9" fmla="*/ 0 h 162"/>
                    <a:gd name="T10" fmla="*/ 0 w 885"/>
                    <a:gd name="T11" fmla="*/ 0 h 162"/>
                    <a:gd name="T12" fmla="*/ 0 w 885"/>
                    <a:gd name="T13" fmla="*/ 0 h 162"/>
                    <a:gd name="T14" fmla="*/ 0 w 885"/>
                    <a:gd name="T15" fmla="*/ 0 h 162"/>
                    <a:gd name="T16" fmla="*/ 0 w 885"/>
                    <a:gd name="T17" fmla="*/ 0 h 162"/>
                    <a:gd name="T18" fmla="*/ 0 w 885"/>
                    <a:gd name="T19" fmla="*/ 0 h 162"/>
                    <a:gd name="T20" fmla="*/ 0 w 885"/>
                    <a:gd name="T21" fmla="*/ 0 h 162"/>
                    <a:gd name="T22" fmla="*/ 0 w 885"/>
                    <a:gd name="T23" fmla="*/ 0 h 162"/>
                    <a:gd name="T24" fmla="*/ 0 w 885"/>
                    <a:gd name="T25" fmla="*/ 0 h 162"/>
                    <a:gd name="T26" fmla="*/ 0 w 885"/>
                    <a:gd name="T27" fmla="*/ 0 h 162"/>
                    <a:gd name="T28" fmla="*/ 0 w 885"/>
                    <a:gd name="T29" fmla="*/ 0 h 162"/>
                    <a:gd name="T30" fmla="*/ 0 w 885"/>
                    <a:gd name="T31" fmla="*/ 0 h 162"/>
                    <a:gd name="T32" fmla="*/ 0 w 885"/>
                    <a:gd name="T33" fmla="*/ 0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5"/>
                    <a:gd name="T52" fmla="*/ 0 h 162"/>
                    <a:gd name="T53" fmla="*/ 885 w 885"/>
                    <a:gd name="T54" fmla="*/ 162 h 1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5" h="162">
                      <a:moveTo>
                        <a:pt x="0" y="145"/>
                      </a:moveTo>
                      <a:lnTo>
                        <a:pt x="122" y="115"/>
                      </a:lnTo>
                      <a:lnTo>
                        <a:pt x="39" y="33"/>
                      </a:lnTo>
                      <a:lnTo>
                        <a:pt x="297" y="90"/>
                      </a:lnTo>
                      <a:lnTo>
                        <a:pt x="256" y="0"/>
                      </a:lnTo>
                      <a:lnTo>
                        <a:pt x="450" y="43"/>
                      </a:lnTo>
                      <a:lnTo>
                        <a:pt x="655" y="39"/>
                      </a:lnTo>
                      <a:lnTo>
                        <a:pt x="885" y="125"/>
                      </a:lnTo>
                      <a:lnTo>
                        <a:pt x="559" y="66"/>
                      </a:lnTo>
                      <a:lnTo>
                        <a:pt x="596" y="105"/>
                      </a:lnTo>
                      <a:lnTo>
                        <a:pt x="322" y="39"/>
                      </a:lnTo>
                      <a:lnTo>
                        <a:pt x="359" y="105"/>
                      </a:lnTo>
                      <a:lnTo>
                        <a:pt x="458" y="162"/>
                      </a:lnTo>
                      <a:lnTo>
                        <a:pt x="177" y="96"/>
                      </a:lnTo>
                      <a:lnTo>
                        <a:pt x="217" y="142"/>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185"/>
                <p:cNvSpPr>
                  <a:spLocks/>
                </p:cNvSpPr>
                <p:nvPr/>
              </p:nvSpPr>
              <p:spPr bwMode="auto">
                <a:xfrm>
                  <a:off x="3887" y="3015"/>
                  <a:ext cx="501" cy="99"/>
                </a:xfrm>
                <a:custGeom>
                  <a:avLst/>
                  <a:gdLst>
                    <a:gd name="T0" fmla="*/ 0 w 2005"/>
                    <a:gd name="T1" fmla="*/ 0 h 396"/>
                    <a:gd name="T2" fmla="*/ 0 w 2005"/>
                    <a:gd name="T3" fmla="*/ 0 h 396"/>
                    <a:gd name="T4" fmla="*/ 0 w 2005"/>
                    <a:gd name="T5" fmla="*/ 0 h 396"/>
                    <a:gd name="T6" fmla="*/ 0 w 2005"/>
                    <a:gd name="T7" fmla="*/ 0 h 396"/>
                    <a:gd name="T8" fmla="*/ 0 w 2005"/>
                    <a:gd name="T9" fmla="*/ 0 h 396"/>
                    <a:gd name="T10" fmla="*/ 0 w 2005"/>
                    <a:gd name="T11" fmla="*/ 0 h 396"/>
                    <a:gd name="T12" fmla="*/ 0 w 2005"/>
                    <a:gd name="T13" fmla="*/ 0 h 396"/>
                    <a:gd name="T14" fmla="*/ 0 w 2005"/>
                    <a:gd name="T15" fmla="*/ 0 h 396"/>
                    <a:gd name="T16" fmla="*/ 0 w 2005"/>
                    <a:gd name="T17" fmla="*/ 0 h 396"/>
                    <a:gd name="T18" fmla="*/ 0 w 2005"/>
                    <a:gd name="T19" fmla="*/ 0 h 396"/>
                    <a:gd name="T20" fmla="*/ 0 w 2005"/>
                    <a:gd name="T21" fmla="*/ 0 h 396"/>
                    <a:gd name="T22" fmla="*/ 0 w 2005"/>
                    <a:gd name="T23" fmla="*/ 0 h 396"/>
                    <a:gd name="T24" fmla="*/ 0 w 2005"/>
                    <a:gd name="T25" fmla="*/ 0 h 396"/>
                    <a:gd name="T26" fmla="*/ 0 w 2005"/>
                    <a:gd name="T27" fmla="*/ 0 h 396"/>
                    <a:gd name="T28" fmla="*/ 0 w 2005"/>
                    <a:gd name="T29" fmla="*/ 0 h 396"/>
                    <a:gd name="T30" fmla="*/ 0 w 2005"/>
                    <a:gd name="T31" fmla="*/ 0 h 396"/>
                    <a:gd name="T32" fmla="*/ 0 w 2005"/>
                    <a:gd name="T33" fmla="*/ 0 h 396"/>
                    <a:gd name="T34" fmla="*/ 0 w 2005"/>
                    <a:gd name="T35" fmla="*/ 0 h 396"/>
                    <a:gd name="T36" fmla="*/ 0 w 2005"/>
                    <a:gd name="T37" fmla="*/ 0 h 396"/>
                    <a:gd name="T38" fmla="*/ 0 w 2005"/>
                    <a:gd name="T39" fmla="*/ 0 h 396"/>
                    <a:gd name="T40" fmla="*/ 0 w 2005"/>
                    <a:gd name="T41" fmla="*/ 0 h 396"/>
                    <a:gd name="T42" fmla="*/ 0 w 2005"/>
                    <a:gd name="T43" fmla="*/ 0 h 396"/>
                    <a:gd name="T44" fmla="*/ 0 w 2005"/>
                    <a:gd name="T45" fmla="*/ 0 h 396"/>
                    <a:gd name="T46" fmla="*/ 0 w 2005"/>
                    <a:gd name="T47" fmla="*/ 0 h 396"/>
                    <a:gd name="T48" fmla="*/ 0 w 2005"/>
                    <a:gd name="T49" fmla="*/ 0 h 396"/>
                    <a:gd name="T50" fmla="*/ 0 w 2005"/>
                    <a:gd name="T51" fmla="*/ 0 h 396"/>
                    <a:gd name="T52" fmla="*/ 0 w 2005"/>
                    <a:gd name="T53" fmla="*/ 0 h 396"/>
                    <a:gd name="T54" fmla="*/ 0 w 2005"/>
                    <a:gd name="T55" fmla="*/ 0 h 396"/>
                    <a:gd name="T56" fmla="*/ 0 w 2005"/>
                    <a:gd name="T57" fmla="*/ 0 h 396"/>
                    <a:gd name="T58" fmla="*/ 0 w 2005"/>
                    <a:gd name="T59" fmla="*/ 0 h 396"/>
                    <a:gd name="T60" fmla="*/ 0 w 2005"/>
                    <a:gd name="T61" fmla="*/ 0 h 396"/>
                    <a:gd name="T62" fmla="*/ 0 w 2005"/>
                    <a:gd name="T63" fmla="*/ 0 h 396"/>
                    <a:gd name="T64" fmla="*/ 0 w 2005"/>
                    <a:gd name="T65" fmla="*/ 0 h 396"/>
                    <a:gd name="T66" fmla="*/ 0 w 2005"/>
                    <a:gd name="T67" fmla="*/ 0 h 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5"/>
                    <a:gd name="T103" fmla="*/ 0 h 396"/>
                    <a:gd name="T104" fmla="*/ 2005 w 2005"/>
                    <a:gd name="T105" fmla="*/ 396 h 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5" h="396">
                      <a:moveTo>
                        <a:pt x="0" y="0"/>
                      </a:moveTo>
                      <a:lnTo>
                        <a:pt x="142" y="43"/>
                      </a:lnTo>
                      <a:lnTo>
                        <a:pt x="375" y="53"/>
                      </a:lnTo>
                      <a:lnTo>
                        <a:pt x="287" y="92"/>
                      </a:lnTo>
                      <a:lnTo>
                        <a:pt x="398" y="105"/>
                      </a:lnTo>
                      <a:lnTo>
                        <a:pt x="559" y="105"/>
                      </a:lnTo>
                      <a:lnTo>
                        <a:pt x="487" y="172"/>
                      </a:lnTo>
                      <a:lnTo>
                        <a:pt x="615" y="208"/>
                      </a:lnTo>
                      <a:lnTo>
                        <a:pt x="536" y="231"/>
                      </a:lnTo>
                      <a:lnTo>
                        <a:pt x="718" y="241"/>
                      </a:lnTo>
                      <a:lnTo>
                        <a:pt x="685" y="297"/>
                      </a:lnTo>
                      <a:lnTo>
                        <a:pt x="938" y="270"/>
                      </a:lnTo>
                      <a:lnTo>
                        <a:pt x="1093" y="274"/>
                      </a:lnTo>
                      <a:lnTo>
                        <a:pt x="982" y="336"/>
                      </a:lnTo>
                      <a:lnTo>
                        <a:pt x="1363" y="313"/>
                      </a:lnTo>
                      <a:lnTo>
                        <a:pt x="1277" y="360"/>
                      </a:lnTo>
                      <a:lnTo>
                        <a:pt x="1580" y="327"/>
                      </a:lnTo>
                      <a:lnTo>
                        <a:pt x="2005" y="237"/>
                      </a:lnTo>
                      <a:lnTo>
                        <a:pt x="1611" y="396"/>
                      </a:lnTo>
                      <a:lnTo>
                        <a:pt x="1050" y="396"/>
                      </a:lnTo>
                      <a:lnTo>
                        <a:pt x="1186" y="350"/>
                      </a:lnTo>
                      <a:lnTo>
                        <a:pt x="922" y="360"/>
                      </a:lnTo>
                      <a:lnTo>
                        <a:pt x="990" y="297"/>
                      </a:lnTo>
                      <a:lnTo>
                        <a:pt x="625" y="333"/>
                      </a:lnTo>
                      <a:lnTo>
                        <a:pt x="662" y="257"/>
                      </a:lnTo>
                      <a:lnTo>
                        <a:pt x="412" y="247"/>
                      </a:lnTo>
                      <a:lnTo>
                        <a:pt x="454" y="208"/>
                      </a:lnTo>
                      <a:lnTo>
                        <a:pt x="356" y="169"/>
                      </a:lnTo>
                      <a:lnTo>
                        <a:pt x="468" y="129"/>
                      </a:lnTo>
                      <a:lnTo>
                        <a:pt x="178" y="122"/>
                      </a:lnTo>
                      <a:lnTo>
                        <a:pt x="257" y="63"/>
                      </a:lnTo>
                      <a:lnTo>
                        <a:pt x="105"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186"/>
                <p:cNvSpPr>
                  <a:spLocks/>
                </p:cNvSpPr>
                <p:nvPr/>
              </p:nvSpPr>
              <p:spPr bwMode="auto">
                <a:xfrm>
                  <a:off x="4053" y="2928"/>
                  <a:ext cx="153" cy="68"/>
                </a:xfrm>
                <a:custGeom>
                  <a:avLst/>
                  <a:gdLst>
                    <a:gd name="T0" fmla="*/ 0 w 612"/>
                    <a:gd name="T1" fmla="*/ 0 h 270"/>
                    <a:gd name="T2" fmla="*/ 0 w 612"/>
                    <a:gd name="T3" fmla="*/ 0 h 270"/>
                    <a:gd name="T4" fmla="*/ 0 w 612"/>
                    <a:gd name="T5" fmla="*/ 0 h 270"/>
                    <a:gd name="T6" fmla="*/ 0 w 612"/>
                    <a:gd name="T7" fmla="*/ 0 h 270"/>
                    <a:gd name="T8" fmla="*/ 0 w 612"/>
                    <a:gd name="T9" fmla="*/ 0 h 270"/>
                    <a:gd name="T10" fmla="*/ 0 w 612"/>
                    <a:gd name="T11" fmla="*/ 0 h 270"/>
                    <a:gd name="T12" fmla="*/ 0 w 612"/>
                    <a:gd name="T13" fmla="*/ 0 h 270"/>
                    <a:gd name="T14" fmla="*/ 0 w 612"/>
                    <a:gd name="T15" fmla="*/ 0 h 270"/>
                    <a:gd name="T16" fmla="*/ 0 w 612"/>
                    <a:gd name="T17" fmla="*/ 0 h 270"/>
                    <a:gd name="T18" fmla="*/ 0 w 612"/>
                    <a:gd name="T19" fmla="*/ 0 h 270"/>
                    <a:gd name="T20" fmla="*/ 0 w 612"/>
                    <a:gd name="T21" fmla="*/ 0 h 270"/>
                    <a:gd name="T22" fmla="*/ 0 w 612"/>
                    <a:gd name="T23" fmla="*/ 0 h 270"/>
                    <a:gd name="T24" fmla="*/ 0 w 612"/>
                    <a:gd name="T25" fmla="*/ 0 h 270"/>
                    <a:gd name="T26" fmla="*/ 0 w 612"/>
                    <a:gd name="T27" fmla="*/ 0 h 270"/>
                    <a:gd name="T28" fmla="*/ 0 w 612"/>
                    <a:gd name="T29" fmla="*/ 0 h 270"/>
                    <a:gd name="T30" fmla="*/ 0 w 612"/>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2"/>
                    <a:gd name="T49" fmla="*/ 0 h 270"/>
                    <a:gd name="T50" fmla="*/ 612 w 612"/>
                    <a:gd name="T51" fmla="*/ 270 h 2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2" h="270">
                      <a:moveTo>
                        <a:pt x="484" y="53"/>
                      </a:moveTo>
                      <a:lnTo>
                        <a:pt x="383" y="0"/>
                      </a:lnTo>
                      <a:lnTo>
                        <a:pt x="402" y="40"/>
                      </a:lnTo>
                      <a:lnTo>
                        <a:pt x="300" y="40"/>
                      </a:lnTo>
                      <a:lnTo>
                        <a:pt x="224" y="80"/>
                      </a:lnTo>
                      <a:lnTo>
                        <a:pt x="115" y="73"/>
                      </a:lnTo>
                      <a:lnTo>
                        <a:pt x="46" y="69"/>
                      </a:lnTo>
                      <a:lnTo>
                        <a:pt x="105" y="156"/>
                      </a:lnTo>
                      <a:lnTo>
                        <a:pt x="0" y="181"/>
                      </a:lnTo>
                      <a:lnTo>
                        <a:pt x="154" y="230"/>
                      </a:lnTo>
                      <a:lnTo>
                        <a:pt x="63" y="270"/>
                      </a:lnTo>
                      <a:lnTo>
                        <a:pt x="465" y="218"/>
                      </a:lnTo>
                      <a:lnTo>
                        <a:pt x="402" y="123"/>
                      </a:lnTo>
                      <a:lnTo>
                        <a:pt x="612" y="119"/>
                      </a:lnTo>
                      <a:lnTo>
                        <a:pt x="484" y="5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187"/>
                <p:cNvSpPr>
                  <a:spLocks/>
                </p:cNvSpPr>
                <p:nvPr/>
              </p:nvSpPr>
              <p:spPr bwMode="auto">
                <a:xfrm>
                  <a:off x="4065" y="2936"/>
                  <a:ext cx="306" cy="75"/>
                </a:xfrm>
                <a:custGeom>
                  <a:avLst/>
                  <a:gdLst>
                    <a:gd name="T0" fmla="*/ 0 w 1222"/>
                    <a:gd name="T1" fmla="*/ 0 h 299"/>
                    <a:gd name="T2" fmla="*/ 0 w 1222"/>
                    <a:gd name="T3" fmla="*/ 0 h 299"/>
                    <a:gd name="T4" fmla="*/ 0 w 1222"/>
                    <a:gd name="T5" fmla="*/ 0 h 299"/>
                    <a:gd name="T6" fmla="*/ 0 w 1222"/>
                    <a:gd name="T7" fmla="*/ 0 h 299"/>
                    <a:gd name="T8" fmla="*/ 0 w 1222"/>
                    <a:gd name="T9" fmla="*/ 0 h 299"/>
                    <a:gd name="T10" fmla="*/ 0 w 1222"/>
                    <a:gd name="T11" fmla="*/ 0 h 299"/>
                    <a:gd name="T12" fmla="*/ 0 w 1222"/>
                    <a:gd name="T13" fmla="*/ 0 h 299"/>
                    <a:gd name="T14" fmla="*/ 0 w 1222"/>
                    <a:gd name="T15" fmla="*/ 0 h 299"/>
                    <a:gd name="T16" fmla="*/ 0 w 1222"/>
                    <a:gd name="T17" fmla="*/ 0 h 299"/>
                    <a:gd name="T18" fmla="*/ 0 w 1222"/>
                    <a:gd name="T19" fmla="*/ 0 h 299"/>
                    <a:gd name="T20" fmla="*/ 0 w 1222"/>
                    <a:gd name="T21" fmla="*/ 0 h 299"/>
                    <a:gd name="T22" fmla="*/ 0 w 1222"/>
                    <a:gd name="T23" fmla="*/ 0 h 299"/>
                    <a:gd name="T24" fmla="*/ 0 w 1222"/>
                    <a:gd name="T25" fmla="*/ 0 h 299"/>
                    <a:gd name="T26" fmla="*/ 0 w 1222"/>
                    <a:gd name="T27" fmla="*/ 0 h 299"/>
                    <a:gd name="T28" fmla="*/ 0 w 1222"/>
                    <a:gd name="T29" fmla="*/ 0 h 299"/>
                    <a:gd name="T30" fmla="*/ 0 w 1222"/>
                    <a:gd name="T31" fmla="*/ 0 h 299"/>
                    <a:gd name="T32" fmla="*/ 0 w 1222"/>
                    <a:gd name="T33" fmla="*/ 0 h 299"/>
                    <a:gd name="T34" fmla="*/ 0 w 1222"/>
                    <a:gd name="T35" fmla="*/ 0 h 299"/>
                    <a:gd name="T36" fmla="*/ 0 w 1222"/>
                    <a:gd name="T37" fmla="*/ 0 h 299"/>
                    <a:gd name="T38" fmla="*/ 0 w 1222"/>
                    <a:gd name="T39" fmla="*/ 0 h 299"/>
                    <a:gd name="T40" fmla="*/ 0 w 1222"/>
                    <a:gd name="T41" fmla="*/ 0 h 299"/>
                    <a:gd name="T42" fmla="*/ 0 w 1222"/>
                    <a:gd name="T43" fmla="*/ 0 h 299"/>
                    <a:gd name="T44" fmla="*/ 0 w 1222"/>
                    <a:gd name="T45" fmla="*/ 0 h 299"/>
                    <a:gd name="T46" fmla="*/ 0 w 1222"/>
                    <a:gd name="T47" fmla="*/ 0 h 299"/>
                    <a:gd name="T48" fmla="*/ 0 w 1222"/>
                    <a:gd name="T49" fmla="*/ 0 h 299"/>
                    <a:gd name="T50" fmla="*/ 0 w 1222"/>
                    <a:gd name="T51" fmla="*/ 0 h 299"/>
                    <a:gd name="T52" fmla="*/ 0 w 1222"/>
                    <a:gd name="T53" fmla="*/ 0 h 299"/>
                    <a:gd name="T54" fmla="*/ 0 w 1222"/>
                    <a:gd name="T55" fmla="*/ 0 h 299"/>
                    <a:gd name="T56" fmla="*/ 0 w 1222"/>
                    <a:gd name="T57" fmla="*/ 0 h 299"/>
                    <a:gd name="T58" fmla="*/ 0 w 1222"/>
                    <a:gd name="T59" fmla="*/ 0 h 299"/>
                    <a:gd name="T60" fmla="*/ 0 w 1222"/>
                    <a:gd name="T61" fmla="*/ 0 h 299"/>
                    <a:gd name="T62" fmla="*/ 0 w 1222"/>
                    <a:gd name="T63" fmla="*/ 0 h 299"/>
                    <a:gd name="T64" fmla="*/ 0 w 1222"/>
                    <a:gd name="T65" fmla="*/ 0 h 299"/>
                    <a:gd name="T66" fmla="*/ 0 w 1222"/>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2"/>
                    <a:gd name="T103" fmla="*/ 0 h 299"/>
                    <a:gd name="T104" fmla="*/ 1222 w 1222"/>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2" h="299">
                      <a:moveTo>
                        <a:pt x="1049" y="199"/>
                      </a:moveTo>
                      <a:lnTo>
                        <a:pt x="909" y="274"/>
                      </a:lnTo>
                      <a:lnTo>
                        <a:pt x="730" y="299"/>
                      </a:lnTo>
                      <a:lnTo>
                        <a:pt x="805" y="244"/>
                      </a:lnTo>
                      <a:lnTo>
                        <a:pt x="636" y="284"/>
                      </a:lnTo>
                      <a:lnTo>
                        <a:pt x="403" y="279"/>
                      </a:lnTo>
                      <a:lnTo>
                        <a:pt x="531" y="239"/>
                      </a:lnTo>
                      <a:lnTo>
                        <a:pt x="398" y="230"/>
                      </a:lnTo>
                      <a:lnTo>
                        <a:pt x="25" y="239"/>
                      </a:lnTo>
                      <a:lnTo>
                        <a:pt x="189" y="204"/>
                      </a:lnTo>
                      <a:lnTo>
                        <a:pt x="0" y="155"/>
                      </a:lnTo>
                      <a:lnTo>
                        <a:pt x="95" y="135"/>
                      </a:lnTo>
                      <a:lnTo>
                        <a:pt x="45" y="90"/>
                      </a:lnTo>
                      <a:lnTo>
                        <a:pt x="144" y="80"/>
                      </a:lnTo>
                      <a:lnTo>
                        <a:pt x="269" y="110"/>
                      </a:lnTo>
                      <a:lnTo>
                        <a:pt x="214" y="60"/>
                      </a:lnTo>
                      <a:lnTo>
                        <a:pt x="293" y="31"/>
                      </a:lnTo>
                      <a:lnTo>
                        <a:pt x="502" y="65"/>
                      </a:lnTo>
                      <a:lnTo>
                        <a:pt x="383" y="10"/>
                      </a:lnTo>
                      <a:lnTo>
                        <a:pt x="452" y="0"/>
                      </a:lnTo>
                      <a:lnTo>
                        <a:pt x="616" y="55"/>
                      </a:lnTo>
                      <a:lnTo>
                        <a:pt x="596" y="10"/>
                      </a:lnTo>
                      <a:lnTo>
                        <a:pt x="745" y="70"/>
                      </a:lnTo>
                      <a:lnTo>
                        <a:pt x="844" y="110"/>
                      </a:lnTo>
                      <a:lnTo>
                        <a:pt x="1043" y="114"/>
                      </a:lnTo>
                      <a:lnTo>
                        <a:pt x="914" y="155"/>
                      </a:lnTo>
                      <a:lnTo>
                        <a:pt x="691" y="145"/>
                      </a:lnTo>
                      <a:lnTo>
                        <a:pt x="393" y="129"/>
                      </a:lnTo>
                      <a:lnTo>
                        <a:pt x="790" y="194"/>
                      </a:lnTo>
                      <a:lnTo>
                        <a:pt x="953" y="204"/>
                      </a:lnTo>
                      <a:lnTo>
                        <a:pt x="1083" y="165"/>
                      </a:lnTo>
                      <a:lnTo>
                        <a:pt x="1222" y="239"/>
                      </a:lnTo>
                      <a:lnTo>
                        <a:pt x="1049" y="1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188"/>
                <p:cNvSpPr>
                  <a:spLocks/>
                </p:cNvSpPr>
                <p:nvPr/>
              </p:nvSpPr>
              <p:spPr bwMode="auto">
                <a:xfrm>
                  <a:off x="4345" y="2858"/>
                  <a:ext cx="179" cy="190"/>
                </a:xfrm>
                <a:custGeom>
                  <a:avLst/>
                  <a:gdLst>
                    <a:gd name="T0" fmla="*/ 0 w 718"/>
                    <a:gd name="T1" fmla="*/ 0 h 758"/>
                    <a:gd name="T2" fmla="*/ 0 w 718"/>
                    <a:gd name="T3" fmla="*/ 0 h 758"/>
                    <a:gd name="T4" fmla="*/ 0 w 718"/>
                    <a:gd name="T5" fmla="*/ 0 h 758"/>
                    <a:gd name="T6" fmla="*/ 0 w 718"/>
                    <a:gd name="T7" fmla="*/ 0 h 758"/>
                    <a:gd name="T8" fmla="*/ 0 w 718"/>
                    <a:gd name="T9" fmla="*/ 0 h 758"/>
                    <a:gd name="T10" fmla="*/ 0 w 718"/>
                    <a:gd name="T11" fmla="*/ 0 h 758"/>
                    <a:gd name="T12" fmla="*/ 0 w 718"/>
                    <a:gd name="T13" fmla="*/ 0 h 758"/>
                    <a:gd name="T14" fmla="*/ 0 w 718"/>
                    <a:gd name="T15" fmla="*/ 0 h 758"/>
                    <a:gd name="T16" fmla="*/ 0 w 718"/>
                    <a:gd name="T17" fmla="*/ 0 h 758"/>
                    <a:gd name="T18" fmla="*/ 0 w 718"/>
                    <a:gd name="T19" fmla="*/ 0 h 758"/>
                    <a:gd name="T20" fmla="*/ 0 w 718"/>
                    <a:gd name="T21" fmla="*/ 0 h 758"/>
                    <a:gd name="T22" fmla="*/ 0 w 718"/>
                    <a:gd name="T23" fmla="*/ 0 h 758"/>
                    <a:gd name="T24" fmla="*/ 0 w 718"/>
                    <a:gd name="T25" fmla="*/ 0 h 758"/>
                    <a:gd name="T26" fmla="*/ 0 w 718"/>
                    <a:gd name="T27" fmla="*/ 0 h 758"/>
                    <a:gd name="T28" fmla="*/ 0 w 718"/>
                    <a:gd name="T29" fmla="*/ 0 h 758"/>
                    <a:gd name="T30" fmla="*/ 0 w 718"/>
                    <a:gd name="T31" fmla="*/ 0 h 758"/>
                    <a:gd name="T32" fmla="*/ 0 w 718"/>
                    <a:gd name="T33" fmla="*/ 0 h 758"/>
                    <a:gd name="T34" fmla="*/ 0 w 718"/>
                    <a:gd name="T35" fmla="*/ 0 h 758"/>
                    <a:gd name="T36" fmla="*/ 0 w 718"/>
                    <a:gd name="T37" fmla="*/ 0 h 758"/>
                    <a:gd name="T38" fmla="*/ 0 w 718"/>
                    <a:gd name="T39" fmla="*/ 0 h 758"/>
                    <a:gd name="T40" fmla="*/ 0 w 718"/>
                    <a:gd name="T41" fmla="*/ 0 h 7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8"/>
                    <a:gd name="T64" fmla="*/ 0 h 758"/>
                    <a:gd name="T65" fmla="*/ 718 w 718"/>
                    <a:gd name="T66" fmla="*/ 758 h 7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8" h="758">
                      <a:moveTo>
                        <a:pt x="0" y="0"/>
                      </a:moveTo>
                      <a:lnTo>
                        <a:pt x="94" y="130"/>
                      </a:lnTo>
                      <a:lnTo>
                        <a:pt x="280" y="220"/>
                      </a:lnTo>
                      <a:lnTo>
                        <a:pt x="407" y="308"/>
                      </a:lnTo>
                      <a:lnTo>
                        <a:pt x="488" y="474"/>
                      </a:lnTo>
                      <a:lnTo>
                        <a:pt x="348" y="357"/>
                      </a:lnTo>
                      <a:lnTo>
                        <a:pt x="468" y="494"/>
                      </a:lnTo>
                      <a:lnTo>
                        <a:pt x="571" y="622"/>
                      </a:lnTo>
                      <a:lnTo>
                        <a:pt x="575" y="518"/>
                      </a:lnTo>
                      <a:lnTo>
                        <a:pt x="615" y="688"/>
                      </a:lnTo>
                      <a:lnTo>
                        <a:pt x="668" y="688"/>
                      </a:lnTo>
                      <a:lnTo>
                        <a:pt x="698" y="758"/>
                      </a:lnTo>
                      <a:lnTo>
                        <a:pt x="718" y="612"/>
                      </a:lnTo>
                      <a:lnTo>
                        <a:pt x="658" y="658"/>
                      </a:lnTo>
                      <a:lnTo>
                        <a:pt x="558" y="394"/>
                      </a:lnTo>
                      <a:lnTo>
                        <a:pt x="531" y="498"/>
                      </a:lnTo>
                      <a:lnTo>
                        <a:pt x="431" y="277"/>
                      </a:lnTo>
                      <a:lnTo>
                        <a:pt x="178" y="73"/>
                      </a:lnTo>
                      <a:lnTo>
                        <a:pt x="197" y="161"/>
                      </a:lnTo>
                      <a:lnTo>
                        <a:pt x="0" y="0"/>
                      </a:lnTo>
                      <a:close/>
                    </a:path>
                  </a:pathLst>
                </a:custGeom>
                <a:solidFill>
                  <a:srgbClr val="26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189"/>
                <p:cNvSpPr>
                  <a:spLocks/>
                </p:cNvSpPr>
                <p:nvPr/>
              </p:nvSpPr>
              <p:spPr bwMode="auto">
                <a:xfrm>
                  <a:off x="4239" y="2802"/>
                  <a:ext cx="286" cy="240"/>
                </a:xfrm>
                <a:custGeom>
                  <a:avLst/>
                  <a:gdLst>
                    <a:gd name="T0" fmla="*/ 0 w 1143"/>
                    <a:gd name="T1" fmla="*/ 0 h 959"/>
                    <a:gd name="T2" fmla="*/ 0 w 1143"/>
                    <a:gd name="T3" fmla="*/ 0 h 959"/>
                    <a:gd name="T4" fmla="*/ 0 w 1143"/>
                    <a:gd name="T5" fmla="*/ 0 h 959"/>
                    <a:gd name="T6" fmla="*/ 0 w 1143"/>
                    <a:gd name="T7" fmla="*/ 0 h 959"/>
                    <a:gd name="T8" fmla="*/ 0 w 1143"/>
                    <a:gd name="T9" fmla="*/ 0 h 959"/>
                    <a:gd name="T10" fmla="*/ 0 w 1143"/>
                    <a:gd name="T11" fmla="*/ 0 h 959"/>
                    <a:gd name="T12" fmla="*/ 0 w 1143"/>
                    <a:gd name="T13" fmla="*/ 0 h 959"/>
                    <a:gd name="T14" fmla="*/ 0 w 1143"/>
                    <a:gd name="T15" fmla="*/ 0 h 959"/>
                    <a:gd name="T16" fmla="*/ 0 w 1143"/>
                    <a:gd name="T17" fmla="*/ 0 h 959"/>
                    <a:gd name="T18" fmla="*/ 0 w 1143"/>
                    <a:gd name="T19" fmla="*/ 0 h 959"/>
                    <a:gd name="T20" fmla="*/ 0 w 1143"/>
                    <a:gd name="T21" fmla="*/ 0 h 959"/>
                    <a:gd name="T22" fmla="*/ 0 w 1143"/>
                    <a:gd name="T23" fmla="*/ 0 h 959"/>
                    <a:gd name="T24" fmla="*/ 0 w 1143"/>
                    <a:gd name="T25" fmla="*/ 0 h 959"/>
                    <a:gd name="T26" fmla="*/ 0 w 1143"/>
                    <a:gd name="T27" fmla="*/ 0 h 959"/>
                    <a:gd name="T28" fmla="*/ 0 w 1143"/>
                    <a:gd name="T29" fmla="*/ 0 h 959"/>
                    <a:gd name="T30" fmla="*/ 0 w 1143"/>
                    <a:gd name="T31" fmla="*/ 0 h 959"/>
                    <a:gd name="T32" fmla="*/ 0 w 1143"/>
                    <a:gd name="T33" fmla="*/ 0 h 959"/>
                    <a:gd name="T34" fmla="*/ 0 w 1143"/>
                    <a:gd name="T35" fmla="*/ 0 h 959"/>
                    <a:gd name="T36" fmla="*/ 0 w 1143"/>
                    <a:gd name="T37" fmla="*/ 0 h 959"/>
                    <a:gd name="T38" fmla="*/ 0 w 1143"/>
                    <a:gd name="T39" fmla="*/ 0 h 959"/>
                    <a:gd name="T40" fmla="*/ 0 w 1143"/>
                    <a:gd name="T41" fmla="*/ 0 h 959"/>
                    <a:gd name="T42" fmla="*/ 0 w 1143"/>
                    <a:gd name="T43" fmla="*/ 0 h 959"/>
                    <a:gd name="T44" fmla="*/ 0 w 1143"/>
                    <a:gd name="T45" fmla="*/ 0 h 959"/>
                    <a:gd name="T46" fmla="*/ 0 w 1143"/>
                    <a:gd name="T47" fmla="*/ 0 h 959"/>
                    <a:gd name="T48" fmla="*/ 0 w 1143"/>
                    <a:gd name="T49" fmla="*/ 0 h 959"/>
                    <a:gd name="T50" fmla="*/ 0 w 1143"/>
                    <a:gd name="T51" fmla="*/ 0 h 959"/>
                    <a:gd name="T52" fmla="*/ 0 w 1143"/>
                    <a:gd name="T53" fmla="*/ 0 h 9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3"/>
                    <a:gd name="T82" fmla="*/ 0 h 959"/>
                    <a:gd name="T83" fmla="*/ 1143 w 1143"/>
                    <a:gd name="T84" fmla="*/ 959 h 9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3" h="959">
                      <a:moveTo>
                        <a:pt x="0" y="0"/>
                      </a:moveTo>
                      <a:lnTo>
                        <a:pt x="243" y="165"/>
                      </a:lnTo>
                      <a:lnTo>
                        <a:pt x="363" y="211"/>
                      </a:lnTo>
                      <a:lnTo>
                        <a:pt x="353" y="145"/>
                      </a:lnTo>
                      <a:lnTo>
                        <a:pt x="478" y="233"/>
                      </a:lnTo>
                      <a:lnTo>
                        <a:pt x="590" y="343"/>
                      </a:lnTo>
                      <a:lnTo>
                        <a:pt x="544" y="233"/>
                      </a:lnTo>
                      <a:lnTo>
                        <a:pt x="685" y="355"/>
                      </a:lnTo>
                      <a:lnTo>
                        <a:pt x="840" y="474"/>
                      </a:lnTo>
                      <a:lnTo>
                        <a:pt x="951" y="660"/>
                      </a:lnTo>
                      <a:lnTo>
                        <a:pt x="965" y="557"/>
                      </a:lnTo>
                      <a:lnTo>
                        <a:pt x="1040" y="718"/>
                      </a:lnTo>
                      <a:lnTo>
                        <a:pt x="1083" y="847"/>
                      </a:lnTo>
                      <a:lnTo>
                        <a:pt x="1143" y="781"/>
                      </a:lnTo>
                      <a:lnTo>
                        <a:pt x="1143" y="959"/>
                      </a:lnTo>
                      <a:lnTo>
                        <a:pt x="1122" y="860"/>
                      </a:lnTo>
                      <a:lnTo>
                        <a:pt x="1074" y="916"/>
                      </a:lnTo>
                      <a:lnTo>
                        <a:pt x="988" y="646"/>
                      </a:lnTo>
                      <a:lnTo>
                        <a:pt x="955" y="767"/>
                      </a:lnTo>
                      <a:lnTo>
                        <a:pt x="837" y="501"/>
                      </a:lnTo>
                      <a:lnTo>
                        <a:pt x="658" y="379"/>
                      </a:lnTo>
                      <a:lnTo>
                        <a:pt x="662" y="425"/>
                      </a:lnTo>
                      <a:lnTo>
                        <a:pt x="398" y="204"/>
                      </a:lnTo>
                      <a:lnTo>
                        <a:pt x="412" y="283"/>
                      </a:lnTo>
                      <a:lnTo>
                        <a:pt x="257" y="2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4" name="Group 124"/>
              <p:cNvGrpSpPr>
                <a:grpSpLocks/>
              </p:cNvGrpSpPr>
              <p:nvPr/>
            </p:nvGrpSpPr>
            <p:grpSpPr bwMode="auto">
              <a:xfrm flipH="1">
                <a:off x="2133600" y="2286000"/>
                <a:ext cx="1897063" cy="1543050"/>
                <a:chOff x="1236" y="1631"/>
                <a:chExt cx="1195" cy="972"/>
              </a:xfrm>
            </p:grpSpPr>
            <p:sp>
              <p:nvSpPr>
                <p:cNvPr id="115" name="Freeform 69"/>
                <p:cNvSpPr>
                  <a:spLocks/>
                </p:cNvSpPr>
                <p:nvPr/>
              </p:nvSpPr>
              <p:spPr bwMode="auto">
                <a:xfrm>
                  <a:off x="1268" y="1631"/>
                  <a:ext cx="933" cy="545"/>
                </a:xfrm>
                <a:custGeom>
                  <a:avLst/>
                  <a:gdLst>
                    <a:gd name="T0" fmla="*/ 892 w 933"/>
                    <a:gd name="T1" fmla="*/ 399 h 545"/>
                    <a:gd name="T2" fmla="*/ 926 w 933"/>
                    <a:gd name="T3" fmla="*/ 348 h 545"/>
                    <a:gd name="T4" fmla="*/ 933 w 933"/>
                    <a:gd name="T5" fmla="*/ 283 h 545"/>
                    <a:gd name="T6" fmla="*/ 907 w 933"/>
                    <a:gd name="T7" fmla="*/ 232 h 545"/>
                    <a:gd name="T8" fmla="*/ 850 w 933"/>
                    <a:gd name="T9" fmla="*/ 218 h 545"/>
                    <a:gd name="T10" fmla="*/ 811 w 933"/>
                    <a:gd name="T11" fmla="*/ 214 h 545"/>
                    <a:gd name="T12" fmla="*/ 792 w 933"/>
                    <a:gd name="T13" fmla="*/ 219 h 545"/>
                    <a:gd name="T14" fmla="*/ 782 w 933"/>
                    <a:gd name="T15" fmla="*/ 235 h 545"/>
                    <a:gd name="T16" fmla="*/ 799 w 933"/>
                    <a:gd name="T17" fmla="*/ 229 h 545"/>
                    <a:gd name="T18" fmla="*/ 823 w 933"/>
                    <a:gd name="T19" fmla="*/ 194 h 545"/>
                    <a:gd name="T20" fmla="*/ 828 w 933"/>
                    <a:gd name="T21" fmla="*/ 162 h 545"/>
                    <a:gd name="T22" fmla="*/ 817 w 933"/>
                    <a:gd name="T23" fmla="*/ 136 h 545"/>
                    <a:gd name="T24" fmla="*/ 795 w 933"/>
                    <a:gd name="T25" fmla="*/ 115 h 545"/>
                    <a:gd name="T26" fmla="*/ 769 w 933"/>
                    <a:gd name="T27" fmla="*/ 104 h 545"/>
                    <a:gd name="T28" fmla="*/ 740 w 933"/>
                    <a:gd name="T29" fmla="*/ 102 h 545"/>
                    <a:gd name="T30" fmla="*/ 714 w 933"/>
                    <a:gd name="T31" fmla="*/ 113 h 545"/>
                    <a:gd name="T32" fmla="*/ 705 w 933"/>
                    <a:gd name="T33" fmla="*/ 93 h 545"/>
                    <a:gd name="T34" fmla="*/ 687 w 933"/>
                    <a:gd name="T35" fmla="*/ 46 h 545"/>
                    <a:gd name="T36" fmla="*/ 648 w 933"/>
                    <a:gd name="T37" fmla="*/ 16 h 545"/>
                    <a:gd name="T38" fmla="*/ 596 w 933"/>
                    <a:gd name="T39" fmla="*/ 3 h 545"/>
                    <a:gd name="T40" fmla="*/ 539 w 933"/>
                    <a:gd name="T41" fmla="*/ 3 h 545"/>
                    <a:gd name="T42" fmla="*/ 485 w 933"/>
                    <a:gd name="T43" fmla="*/ 17 h 545"/>
                    <a:gd name="T44" fmla="*/ 439 w 933"/>
                    <a:gd name="T45" fmla="*/ 45 h 545"/>
                    <a:gd name="T46" fmla="*/ 411 w 933"/>
                    <a:gd name="T47" fmla="*/ 85 h 545"/>
                    <a:gd name="T48" fmla="*/ 389 w 933"/>
                    <a:gd name="T49" fmla="*/ 101 h 545"/>
                    <a:gd name="T50" fmla="*/ 352 w 933"/>
                    <a:gd name="T51" fmla="*/ 109 h 545"/>
                    <a:gd name="T52" fmla="*/ 321 w 933"/>
                    <a:gd name="T53" fmla="*/ 146 h 545"/>
                    <a:gd name="T54" fmla="*/ 317 w 933"/>
                    <a:gd name="T55" fmla="*/ 202 h 545"/>
                    <a:gd name="T56" fmla="*/ 313 w 933"/>
                    <a:gd name="T57" fmla="*/ 218 h 545"/>
                    <a:gd name="T58" fmla="*/ 278 w 933"/>
                    <a:gd name="T59" fmla="*/ 194 h 545"/>
                    <a:gd name="T60" fmla="*/ 242 w 933"/>
                    <a:gd name="T61" fmla="*/ 179 h 545"/>
                    <a:gd name="T62" fmla="*/ 209 w 933"/>
                    <a:gd name="T63" fmla="*/ 175 h 545"/>
                    <a:gd name="T64" fmla="*/ 180 w 933"/>
                    <a:gd name="T65" fmla="*/ 182 h 545"/>
                    <a:gd name="T66" fmla="*/ 157 w 933"/>
                    <a:gd name="T67" fmla="*/ 198 h 545"/>
                    <a:gd name="T68" fmla="*/ 142 w 933"/>
                    <a:gd name="T69" fmla="*/ 225 h 545"/>
                    <a:gd name="T70" fmla="*/ 139 w 933"/>
                    <a:gd name="T71" fmla="*/ 263 h 545"/>
                    <a:gd name="T72" fmla="*/ 105 w 933"/>
                    <a:gd name="T73" fmla="*/ 283 h 545"/>
                    <a:gd name="T74" fmla="*/ 49 w 933"/>
                    <a:gd name="T75" fmla="*/ 300 h 545"/>
                    <a:gd name="T76" fmla="*/ 15 w 933"/>
                    <a:gd name="T77" fmla="*/ 334 h 545"/>
                    <a:gd name="T78" fmla="*/ 1 w 933"/>
                    <a:gd name="T79" fmla="*/ 377 h 545"/>
                    <a:gd name="T80" fmla="*/ 3 w 933"/>
                    <a:gd name="T81" fmla="*/ 425 h 545"/>
                    <a:gd name="T82" fmla="*/ 21 w 933"/>
                    <a:gd name="T83" fmla="*/ 467 h 545"/>
                    <a:gd name="T84" fmla="*/ 53 w 933"/>
                    <a:gd name="T85" fmla="*/ 498 h 545"/>
                    <a:gd name="T86" fmla="*/ 95 w 933"/>
                    <a:gd name="T87" fmla="*/ 510 h 545"/>
                    <a:gd name="T88" fmla="*/ 133 w 933"/>
                    <a:gd name="T89" fmla="*/ 518 h 545"/>
                    <a:gd name="T90" fmla="*/ 164 w 933"/>
                    <a:gd name="T91" fmla="*/ 533 h 545"/>
                    <a:gd name="T92" fmla="*/ 203 w 933"/>
                    <a:gd name="T93" fmla="*/ 542 h 545"/>
                    <a:gd name="T94" fmla="*/ 244 w 933"/>
                    <a:gd name="T95" fmla="*/ 545 h 545"/>
                    <a:gd name="T96" fmla="*/ 285 w 933"/>
                    <a:gd name="T97" fmla="*/ 544 h 545"/>
                    <a:gd name="T98" fmla="*/ 325 w 933"/>
                    <a:gd name="T99" fmla="*/ 538 h 545"/>
                    <a:gd name="T100" fmla="*/ 358 w 933"/>
                    <a:gd name="T101" fmla="*/ 529 h 545"/>
                    <a:gd name="T102" fmla="*/ 383 w 933"/>
                    <a:gd name="T103" fmla="*/ 516 h 545"/>
                    <a:gd name="T104" fmla="*/ 411 w 933"/>
                    <a:gd name="T105" fmla="*/ 510 h 545"/>
                    <a:gd name="T106" fmla="*/ 475 w 933"/>
                    <a:gd name="T107" fmla="*/ 516 h 545"/>
                    <a:gd name="T108" fmla="*/ 562 w 933"/>
                    <a:gd name="T109" fmla="*/ 524 h 545"/>
                    <a:gd name="T110" fmla="*/ 660 w 933"/>
                    <a:gd name="T111" fmla="*/ 529 h 545"/>
                    <a:gd name="T112" fmla="*/ 754 w 933"/>
                    <a:gd name="T113" fmla="*/ 527 h 545"/>
                    <a:gd name="T114" fmla="*/ 832 w 933"/>
                    <a:gd name="T115" fmla="*/ 515 h 545"/>
                    <a:gd name="T116" fmla="*/ 879 w 933"/>
                    <a:gd name="T117" fmla="*/ 489 h 545"/>
                    <a:gd name="T118" fmla="*/ 884 w 933"/>
                    <a:gd name="T119" fmla="*/ 441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3"/>
                    <a:gd name="T181" fmla="*/ 0 h 545"/>
                    <a:gd name="T182" fmla="*/ 933 w 933"/>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3" h="545">
                      <a:moveTo>
                        <a:pt x="866" y="410"/>
                      </a:moveTo>
                      <a:lnTo>
                        <a:pt x="892" y="399"/>
                      </a:lnTo>
                      <a:lnTo>
                        <a:pt x="911" y="377"/>
                      </a:lnTo>
                      <a:lnTo>
                        <a:pt x="926" y="348"/>
                      </a:lnTo>
                      <a:lnTo>
                        <a:pt x="933" y="316"/>
                      </a:lnTo>
                      <a:lnTo>
                        <a:pt x="933" y="283"/>
                      </a:lnTo>
                      <a:lnTo>
                        <a:pt x="925" y="254"/>
                      </a:lnTo>
                      <a:lnTo>
                        <a:pt x="907" y="232"/>
                      </a:lnTo>
                      <a:lnTo>
                        <a:pt x="879" y="221"/>
                      </a:lnTo>
                      <a:lnTo>
                        <a:pt x="850" y="218"/>
                      </a:lnTo>
                      <a:lnTo>
                        <a:pt x="828" y="215"/>
                      </a:lnTo>
                      <a:lnTo>
                        <a:pt x="811" y="214"/>
                      </a:lnTo>
                      <a:lnTo>
                        <a:pt x="800" y="215"/>
                      </a:lnTo>
                      <a:lnTo>
                        <a:pt x="792" y="219"/>
                      </a:lnTo>
                      <a:lnTo>
                        <a:pt x="787" y="225"/>
                      </a:lnTo>
                      <a:lnTo>
                        <a:pt x="782" y="235"/>
                      </a:lnTo>
                      <a:lnTo>
                        <a:pt x="778" y="247"/>
                      </a:lnTo>
                      <a:lnTo>
                        <a:pt x="799" y="229"/>
                      </a:lnTo>
                      <a:lnTo>
                        <a:pt x="814" y="211"/>
                      </a:lnTo>
                      <a:lnTo>
                        <a:pt x="823" y="194"/>
                      </a:lnTo>
                      <a:lnTo>
                        <a:pt x="828" y="178"/>
                      </a:lnTo>
                      <a:lnTo>
                        <a:pt x="828" y="162"/>
                      </a:lnTo>
                      <a:lnTo>
                        <a:pt x="824" y="149"/>
                      </a:lnTo>
                      <a:lnTo>
                        <a:pt x="817" y="136"/>
                      </a:lnTo>
                      <a:lnTo>
                        <a:pt x="807" y="125"/>
                      </a:lnTo>
                      <a:lnTo>
                        <a:pt x="795" y="115"/>
                      </a:lnTo>
                      <a:lnTo>
                        <a:pt x="783" y="109"/>
                      </a:lnTo>
                      <a:lnTo>
                        <a:pt x="769" y="104"/>
                      </a:lnTo>
                      <a:lnTo>
                        <a:pt x="754" y="102"/>
                      </a:lnTo>
                      <a:lnTo>
                        <a:pt x="740" y="102"/>
                      </a:lnTo>
                      <a:lnTo>
                        <a:pt x="726" y="105"/>
                      </a:lnTo>
                      <a:lnTo>
                        <a:pt x="714" y="113"/>
                      </a:lnTo>
                      <a:lnTo>
                        <a:pt x="703" y="122"/>
                      </a:lnTo>
                      <a:lnTo>
                        <a:pt x="705" y="93"/>
                      </a:lnTo>
                      <a:lnTo>
                        <a:pt x="699" y="68"/>
                      </a:lnTo>
                      <a:lnTo>
                        <a:pt x="687" y="46"/>
                      </a:lnTo>
                      <a:lnTo>
                        <a:pt x="670" y="29"/>
                      </a:lnTo>
                      <a:lnTo>
                        <a:pt x="648" y="16"/>
                      </a:lnTo>
                      <a:lnTo>
                        <a:pt x="624" y="7"/>
                      </a:lnTo>
                      <a:lnTo>
                        <a:pt x="596" y="3"/>
                      </a:lnTo>
                      <a:lnTo>
                        <a:pt x="568" y="0"/>
                      </a:lnTo>
                      <a:lnTo>
                        <a:pt x="539" y="3"/>
                      </a:lnTo>
                      <a:lnTo>
                        <a:pt x="511" y="7"/>
                      </a:lnTo>
                      <a:lnTo>
                        <a:pt x="485" y="17"/>
                      </a:lnTo>
                      <a:lnTo>
                        <a:pt x="460" y="29"/>
                      </a:lnTo>
                      <a:lnTo>
                        <a:pt x="439" y="45"/>
                      </a:lnTo>
                      <a:lnTo>
                        <a:pt x="422" y="63"/>
                      </a:lnTo>
                      <a:lnTo>
                        <a:pt x="411" y="85"/>
                      </a:lnTo>
                      <a:lnTo>
                        <a:pt x="405" y="109"/>
                      </a:lnTo>
                      <a:lnTo>
                        <a:pt x="389" y="101"/>
                      </a:lnTo>
                      <a:lnTo>
                        <a:pt x="370" y="101"/>
                      </a:lnTo>
                      <a:lnTo>
                        <a:pt x="352" y="109"/>
                      </a:lnTo>
                      <a:lnTo>
                        <a:pt x="335" y="125"/>
                      </a:lnTo>
                      <a:lnTo>
                        <a:pt x="321" y="146"/>
                      </a:lnTo>
                      <a:lnTo>
                        <a:pt x="315" y="173"/>
                      </a:lnTo>
                      <a:lnTo>
                        <a:pt x="317" y="202"/>
                      </a:lnTo>
                      <a:lnTo>
                        <a:pt x="330" y="235"/>
                      </a:lnTo>
                      <a:lnTo>
                        <a:pt x="313" y="218"/>
                      </a:lnTo>
                      <a:lnTo>
                        <a:pt x="296" y="204"/>
                      </a:lnTo>
                      <a:lnTo>
                        <a:pt x="278" y="194"/>
                      </a:lnTo>
                      <a:lnTo>
                        <a:pt x="260" y="185"/>
                      </a:lnTo>
                      <a:lnTo>
                        <a:pt x="242" y="179"/>
                      </a:lnTo>
                      <a:lnTo>
                        <a:pt x="225" y="177"/>
                      </a:lnTo>
                      <a:lnTo>
                        <a:pt x="209" y="175"/>
                      </a:lnTo>
                      <a:lnTo>
                        <a:pt x="193" y="178"/>
                      </a:lnTo>
                      <a:lnTo>
                        <a:pt x="180" y="182"/>
                      </a:lnTo>
                      <a:lnTo>
                        <a:pt x="167" y="189"/>
                      </a:lnTo>
                      <a:lnTo>
                        <a:pt x="157" y="198"/>
                      </a:lnTo>
                      <a:lnTo>
                        <a:pt x="148" y="211"/>
                      </a:lnTo>
                      <a:lnTo>
                        <a:pt x="142" y="225"/>
                      </a:lnTo>
                      <a:lnTo>
                        <a:pt x="139" y="242"/>
                      </a:lnTo>
                      <a:lnTo>
                        <a:pt x="139" y="263"/>
                      </a:lnTo>
                      <a:lnTo>
                        <a:pt x="141" y="284"/>
                      </a:lnTo>
                      <a:lnTo>
                        <a:pt x="105" y="283"/>
                      </a:lnTo>
                      <a:lnTo>
                        <a:pt x="75" y="289"/>
                      </a:lnTo>
                      <a:lnTo>
                        <a:pt x="49" y="300"/>
                      </a:lnTo>
                      <a:lnTo>
                        <a:pt x="30" y="316"/>
                      </a:lnTo>
                      <a:lnTo>
                        <a:pt x="15" y="334"/>
                      </a:lnTo>
                      <a:lnTo>
                        <a:pt x="6" y="354"/>
                      </a:lnTo>
                      <a:lnTo>
                        <a:pt x="1" y="377"/>
                      </a:lnTo>
                      <a:lnTo>
                        <a:pt x="0" y="402"/>
                      </a:lnTo>
                      <a:lnTo>
                        <a:pt x="3" y="425"/>
                      </a:lnTo>
                      <a:lnTo>
                        <a:pt x="11" y="448"/>
                      </a:lnTo>
                      <a:lnTo>
                        <a:pt x="21" y="467"/>
                      </a:lnTo>
                      <a:lnTo>
                        <a:pt x="35" y="485"/>
                      </a:lnTo>
                      <a:lnTo>
                        <a:pt x="53" y="498"/>
                      </a:lnTo>
                      <a:lnTo>
                        <a:pt x="72" y="507"/>
                      </a:lnTo>
                      <a:lnTo>
                        <a:pt x="95" y="510"/>
                      </a:lnTo>
                      <a:lnTo>
                        <a:pt x="119" y="507"/>
                      </a:lnTo>
                      <a:lnTo>
                        <a:pt x="133" y="518"/>
                      </a:lnTo>
                      <a:lnTo>
                        <a:pt x="147" y="526"/>
                      </a:lnTo>
                      <a:lnTo>
                        <a:pt x="164" y="533"/>
                      </a:lnTo>
                      <a:lnTo>
                        <a:pt x="184" y="538"/>
                      </a:lnTo>
                      <a:lnTo>
                        <a:pt x="203" y="542"/>
                      </a:lnTo>
                      <a:lnTo>
                        <a:pt x="223" y="544"/>
                      </a:lnTo>
                      <a:lnTo>
                        <a:pt x="244" y="545"/>
                      </a:lnTo>
                      <a:lnTo>
                        <a:pt x="265" y="545"/>
                      </a:lnTo>
                      <a:lnTo>
                        <a:pt x="285" y="544"/>
                      </a:lnTo>
                      <a:lnTo>
                        <a:pt x="306" y="541"/>
                      </a:lnTo>
                      <a:lnTo>
                        <a:pt x="325" y="538"/>
                      </a:lnTo>
                      <a:lnTo>
                        <a:pt x="342" y="533"/>
                      </a:lnTo>
                      <a:lnTo>
                        <a:pt x="358" y="529"/>
                      </a:lnTo>
                      <a:lnTo>
                        <a:pt x="372" y="522"/>
                      </a:lnTo>
                      <a:lnTo>
                        <a:pt x="383" y="516"/>
                      </a:lnTo>
                      <a:lnTo>
                        <a:pt x="392" y="509"/>
                      </a:lnTo>
                      <a:lnTo>
                        <a:pt x="411" y="510"/>
                      </a:lnTo>
                      <a:lnTo>
                        <a:pt x="439" y="513"/>
                      </a:lnTo>
                      <a:lnTo>
                        <a:pt x="475" y="516"/>
                      </a:lnTo>
                      <a:lnTo>
                        <a:pt x="516" y="520"/>
                      </a:lnTo>
                      <a:lnTo>
                        <a:pt x="562" y="524"/>
                      </a:lnTo>
                      <a:lnTo>
                        <a:pt x="610" y="527"/>
                      </a:lnTo>
                      <a:lnTo>
                        <a:pt x="660" y="529"/>
                      </a:lnTo>
                      <a:lnTo>
                        <a:pt x="708" y="530"/>
                      </a:lnTo>
                      <a:lnTo>
                        <a:pt x="754" y="527"/>
                      </a:lnTo>
                      <a:lnTo>
                        <a:pt x="795" y="524"/>
                      </a:lnTo>
                      <a:lnTo>
                        <a:pt x="832" y="515"/>
                      </a:lnTo>
                      <a:lnTo>
                        <a:pt x="861" y="504"/>
                      </a:lnTo>
                      <a:lnTo>
                        <a:pt x="879" y="489"/>
                      </a:lnTo>
                      <a:lnTo>
                        <a:pt x="887" y="468"/>
                      </a:lnTo>
                      <a:lnTo>
                        <a:pt x="884" y="441"/>
                      </a:lnTo>
                      <a:lnTo>
                        <a:pt x="866" y="41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70"/>
                <p:cNvSpPr>
                  <a:spLocks/>
                </p:cNvSpPr>
                <p:nvPr/>
              </p:nvSpPr>
              <p:spPr bwMode="auto">
                <a:xfrm>
                  <a:off x="1314" y="1672"/>
                  <a:ext cx="849" cy="467"/>
                </a:xfrm>
                <a:custGeom>
                  <a:avLst/>
                  <a:gdLst>
                    <a:gd name="T0" fmla="*/ 811 w 849"/>
                    <a:gd name="T1" fmla="*/ 359 h 467"/>
                    <a:gd name="T2" fmla="*/ 841 w 849"/>
                    <a:gd name="T3" fmla="*/ 315 h 467"/>
                    <a:gd name="T4" fmla="*/ 849 w 849"/>
                    <a:gd name="T5" fmla="*/ 255 h 467"/>
                    <a:gd name="T6" fmla="*/ 827 w 849"/>
                    <a:gd name="T7" fmla="*/ 211 h 467"/>
                    <a:gd name="T8" fmla="*/ 778 w 849"/>
                    <a:gd name="T9" fmla="*/ 197 h 467"/>
                    <a:gd name="T10" fmla="*/ 746 w 849"/>
                    <a:gd name="T11" fmla="*/ 194 h 467"/>
                    <a:gd name="T12" fmla="*/ 725 w 849"/>
                    <a:gd name="T13" fmla="*/ 194 h 467"/>
                    <a:gd name="T14" fmla="*/ 703 w 849"/>
                    <a:gd name="T15" fmla="*/ 201 h 467"/>
                    <a:gd name="T16" fmla="*/ 719 w 849"/>
                    <a:gd name="T17" fmla="*/ 179 h 467"/>
                    <a:gd name="T18" fmla="*/ 728 w 849"/>
                    <a:gd name="T19" fmla="*/ 131 h 467"/>
                    <a:gd name="T20" fmla="*/ 693 w 849"/>
                    <a:gd name="T21" fmla="*/ 99 h 467"/>
                    <a:gd name="T22" fmla="*/ 643 w 849"/>
                    <a:gd name="T23" fmla="*/ 97 h 467"/>
                    <a:gd name="T24" fmla="*/ 625 w 849"/>
                    <a:gd name="T25" fmla="*/ 84 h 467"/>
                    <a:gd name="T26" fmla="*/ 610 w 849"/>
                    <a:gd name="T27" fmla="*/ 41 h 467"/>
                    <a:gd name="T28" fmla="*/ 578 w 849"/>
                    <a:gd name="T29" fmla="*/ 15 h 467"/>
                    <a:gd name="T30" fmla="*/ 533 w 849"/>
                    <a:gd name="T31" fmla="*/ 1 h 467"/>
                    <a:gd name="T32" fmla="*/ 485 w 849"/>
                    <a:gd name="T33" fmla="*/ 1 h 467"/>
                    <a:gd name="T34" fmla="*/ 436 w 849"/>
                    <a:gd name="T35" fmla="*/ 15 h 467"/>
                    <a:gd name="T36" fmla="*/ 396 w 849"/>
                    <a:gd name="T37" fmla="*/ 40 h 467"/>
                    <a:gd name="T38" fmla="*/ 371 w 849"/>
                    <a:gd name="T39" fmla="*/ 78 h 467"/>
                    <a:gd name="T40" fmla="*/ 352 w 849"/>
                    <a:gd name="T41" fmla="*/ 95 h 467"/>
                    <a:gd name="T42" fmla="*/ 316 w 849"/>
                    <a:gd name="T43" fmla="*/ 107 h 467"/>
                    <a:gd name="T44" fmla="*/ 287 w 849"/>
                    <a:gd name="T45" fmla="*/ 143 h 467"/>
                    <a:gd name="T46" fmla="*/ 281 w 849"/>
                    <a:gd name="T47" fmla="*/ 191 h 467"/>
                    <a:gd name="T48" fmla="*/ 267 w 849"/>
                    <a:gd name="T49" fmla="*/ 183 h 467"/>
                    <a:gd name="T50" fmla="*/ 210 w 849"/>
                    <a:gd name="T51" fmla="*/ 149 h 467"/>
                    <a:gd name="T52" fmla="*/ 160 w 849"/>
                    <a:gd name="T53" fmla="*/ 159 h 467"/>
                    <a:gd name="T54" fmla="*/ 136 w 849"/>
                    <a:gd name="T55" fmla="*/ 203 h 467"/>
                    <a:gd name="T56" fmla="*/ 79 w 849"/>
                    <a:gd name="T57" fmla="*/ 241 h 467"/>
                    <a:gd name="T58" fmla="*/ 11 w 849"/>
                    <a:gd name="T59" fmla="*/ 299 h 467"/>
                    <a:gd name="T60" fmla="*/ 2 w 849"/>
                    <a:gd name="T61" fmla="*/ 379 h 467"/>
                    <a:gd name="T62" fmla="*/ 46 w 849"/>
                    <a:gd name="T63" fmla="*/ 432 h 467"/>
                    <a:gd name="T64" fmla="*/ 96 w 849"/>
                    <a:gd name="T65" fmla="*/ 442 h 467"/>
                    <a:gd name="T66" fmla="*/ 128 w 849"/>
                    <a:gd name="T67" fmla="*/ 455 h 467"/>
                    <a:gd name="T68" fmla="*/ 165 w 849"/>
                    <a:gd name="T69" fmla="*/ 462 h 467"/>
                    <a:gd name="T70" fmla="*/ 208 w 849"/>
                    <a:gd name="T71" fmla="*/ 467 h 467"/>
                    <a:gd name="T72" fmla="*/ 250 w 849"/>
                    <a:gd name="T73" fmla="*/ 467 h 467"/>
                    <a:gd name="T74" fmla="*/ 290 w 849"/>
                    <a:gd name="T75" fmla="*/ 463 h 467"/>
                    <a:gd name="T76" fmla="*/ 324 w 849"/>
                    <a:gd name="T77" fmla="*/ 457 h 467"/>
                    <a:gd name="T78" fmla="*/ 349 w 849"/>
                    <a:gd name="T79" fmla="*/ 448 h 467"/>
                    <a:gd name="T80" fmla="*/ 373 w 849"/>
                    <a:gd name="T81" fmla="*/ 444 h 467"/>
                    <a:gd name="T82" fmla="*/ 430 w 849"/>
                    <a:gd name="T83" fmla="*/ 449 h 467"/>
                    <a:gd name="T84" fmla="*/ 509 w 849"/>
                    <a:gd name="T85" fmla="*/ 455 h 467"/>
                    <a:gd name="T86" fmla="*/ 597 w 849"/>
                    <a:gd name="T87" fmla="*/ 460 h 467"/>
                    <a:gd name="T88" fmla="*/ 683 w 849"/>
                    <a:gd name="T89" fmla="*/ 460 h 467"/>
                    <a:gd name="T90" fmla="*/ 754 w 849"/>
                    <a:gd name="T91" fmla="*/ 450 h 467"/>
                    <a:gd name="T92" fmla="*/ 798 w 849"/>
                    <a:gd name="T93" fmla="*/ 429 h 467"/>
                    <a:gd name="T94" fmla="*/ 804 w 849"/>
                    <a:gd name="T95" fmla="*/ 393 h 4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9"/>
                    <a:gd name="T145" fmla="*/ 0 h 467"/>
                    <a:gd name="T146" fmla="*/ 849 w 849"/>
                    <a:gd name="T147" fmla="*/ 467 h 4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9" h="467">
                      <a:moveTo>
                        <a:pt x="788" y="369"/>
                      </a:moveTo>
                      <a:lnTo>
                        <a:pt x="811" y="359"/>
                      </a:lnTo>
                      <a:lnTo>
                        <a:pt x="829" y="340"/>
                      </a:lnTo>
                      <a:lnTo>
                        <a:pt x="841" y="315"/>
                      </a:lnTo>
                      <a:lnTo>
                        <a:pt x="849" y="284"/>
                      </a:lnTo>
                      <a:lnTo>
                        <a:pt x="849" y="255"/>
                      </a:lnTo>
                      <a:lnTo>
                        <a:pt x="843" y="230"/>
                      </a:lnTo>
                      <a:lnTo>
                        <a:pt x="827" y="211"/>
                      </a:lnTo>
                      <a:lnTo>
                        <a:pt x="804" y="201"/>
                      </a:lnTo>
                      <a:lnTo>
                        <a:pt x="778" y="197"/>
                      </a:lnTo>
                      <a:lnTo>
                        <a:pt x="760" y="195"/>
                      </a:lnTo>
                      <a:lnTo>
                        <a:pt x="746" y="194"/>
                      </a:lnTo>
                      <a:lnTo>
                        <a:pt x="735" y="193"/>
                      </a:lnTo>
                      <a:lnTo>
                        <a:pt x="725" y="194"/>
                      </a:lnTo>
                      <a:lnTo>
                        <a:pt x="716" y="196"/>
                      </a:lnTo>
                      <a:lnTo>
                        <a:pt x="703" y="201"/>
                      </a:lnTo>
                      <a:lnTo>
                        <a:pt x="689" y="207"/>
                      </a:lnTo>
                      <a:lnTo>
                        <a:pt x="719" y="179"/>
                      </a:lnTo>
                      <a:lnTo>
                        <a:pt x="731" y="154"/>
                      </a:lnTo>
                      <a:lnTo>
                        <a:pt x="728" y="131"/>
                      </a:lnTo>
                      <a:lnTo>
                        <a:pt x="714" y="113"/>
                      </a:lnTo>
                      <a:lnTo>
                        <a:pt x="693" y="99"/>
                      </a:lnTo>
                      <a:lnTo>
                        <a:pt x="667" y="95"/>
                      </a:lnTo>
                      <a:lnTo>
                        <a:pt x="643" y="97"/>
                      </a:lnTo>
                      <a:lnTo>
                        <a:pt x="624" y="110"/>
                      </a:lnTo>
                      <a:lnTo>
                        <a:pt x="625" y="84"/>
                      </a:lnTo>
                      <a:lnTo>
                        <a:pt x="620" y="61"/>
                      </a:lnTo>
                      <a:lnTo>
                        <a:pt x="610" y="41"/>
                      </a:lnTo>
                      <a:lnTo>
                        <a:pt x="596" y="27"/>
                      </a:lnTo>
                      <a:lnTo>
                        <a:pt x="578" y="15"/>
                      </a:lnTo>
                      <a:lnTo>
                        <a:pt x="556" y="6"/>
                      </a:lnTo>
                      <a:lnTo>
                        <a:pt x="533" y="1"/>
                      </a:lnTo>
                      <a:lnTo>
                        <a:pt x="509" y="0"/>
                      </a:lnTo>
                      <a:lnTo>
                        <a:pt x="485" y="1"/>
                      </a:lnTo>
                      <a:lnTo>
                        <a:pt x="459" y="6"/>
                      </a:lnTo>
                      <a:lnTo>
                        <a:pt x="436" y="15"/>
                      </a:lnTo>
                      <a:lnTo>
                        <a:pt x="414" y="26"/>
                      </a:lnTo>
                      <a:lnTo>
                        <a:pt x="396" y="40"/>
                      </a:lnTo>
                      <a:lnTo>
                        <a:pt x="382" y="57"/>
                      </a:lnTo>
                      <a:lnTo>
                        <a:pt x="371" y="78"/>
                      </a:lnTo>
                      <a:lnTo>
                        <a:pt x="366" y="101"/>
                      </a:lnTo>
                      <a:lnTo>
                        <a:pt x="352" y="95"/>
                      </a:lnTo>
                      <a:lnTo>
                        <a:pt x="335" y="97"/>
                      </a:lnTo>
                      <a:lnTo>
                        <a:pt x="316" y="107"/>
                      </a:lnTo>
                      <a:lnTo>
                        <a:pt x="301" y="122"/>
                      </a:lnTo>
                      <a:lnTo>
                        <a:pt x="287" y="143"/>
                      </a:lnTo>
                      <a:lnTo>
                        <a:pt x="281" y="166"/>
                      </a:lnTo>
                      <a:lnTo>
                        <a:pt x="281" y="191"/>
                      </a:lnTo>
                      <a:lnTo>
                        <a:pt x="292" y="217"/>
                      </a:lnTo>
                      <a:lnTo>
                        <a:pt x="267" y="183"/>
                      </a:lnTo>
                      <a:lnTo>
                        <a:pt x="238" y="160"/>
                      </a:lnTo>
                      <a:lnTo>
                        <a:pt x="210" y="149"/>
                      </a:lnTo>
                      <a:lnTo>
                        <a:pt x="183" y="149"/>
                      </a:lnTo>
                      <a:lnTo>
                        <a:pt x="160" y="159"/>
                      </a:lnTo>
                      <a:lnTo>
                        <a:pt x="145" y="177"/>
                      </a:lnTo>
                      <a:lnTo>
                        <a:pt x="136" y="203"/>
                      </a:lnTo>
                      <a:lnTo>
                        <a:pt x="139" y="236"/>
                      </a:lnTo>
                      <a:lnTo>
                        <a:pt x="79" y="241"/>
                      </a:lnTo>
                      <a:lnTo>
                        <a:pt x="37" y="264"/>
                      </a:lnTo>
                      <a:lnTo>
                        <a:pt x="11" y="299"/>
                      </a:lnTo>
                      <a:lnTo>
                        <a:pt x="0" y="339"/>
                      </a:lnTo>
                      <a:lnTo>
                        <a:pt x="2" y="379"/>
                      </a:lnTo>
                      <a:lnTo>
                        <a:pt x="18" y="413"/>
                      </a:lnTo>
                      <a:lnTo>
                        <a:pt x="46" y="432"/>
                      </a:lnTo>
                      <a:lnTo>
                        <a:pt x="86" y="433"/>
                      </a:lnTo>
                      <a:lnTo>
                        <a:pt x="96" y="442"/>
                      </a:lnTo>
                      <a:lnTo>
                        <a:pt x="111" y="449"/>
                      </a:lnTo>
                      <a:lnTo>
                        <a:pt x="128" y="455"/>
                      </a:lnTo>
                      <a:lnTo>
                        <a:pt x="146" y="459"/>
                      </a:lnTo>
                      <a:lnTo>
                        <a:pt x="165" y="462"/>
                      </a:lnTo>
                      <a:lnTo>
                        <a:pt x="186" y="465"/>
                      </a:lnTo>
                      <a:lnTo>
                        <a:pt x="208" y="467"/>
                      </a:lnTo>
                      <a:lnTo>
                        <a:pt x="228" y="467"/>
                      </a:lnTo>
                      <a:lnTo>
                        <a:pt x="250" y="467"/>
                      </a:lnTo>
                      <a:lnTo>
                        <a:pt x="271" y="466"/>
                      </a:lnTo>
                      <a:lnTo>
                        <a:pt x="290" y="463"/>
                      </a:lnTo>
                      <a:lnTo>
                        <a:pt x="308" y="460"/>
                      </a:lnTo>
                      <a:lnTo>
                        <a:pt x="324" y="457"/>
                      </a:lnTo>
                      <a:lnTo>
                        <a:pt x="337" y="452"/>
                      </a:lnTo>
                      <a:lnTo>
                        <a:pt x="349" y="448"/>
                      </a:lnTo>
                      <a:lnTo>
                        <a:pt x="356" y="443"/>
                      </a:lnTo>
                      <a:lnTo>
                        <a:pt x="373" y="444"/>
                      </a:lnTo>
                      <a:lnTo>
                        <a:pt x="399" y="445"/>
                      </a:lnTo>
                      <a:lnTo>
                        <a:pt x="430" y="449"/>
                      </a:lnTo>
                      <a:lnTo>
                        <a:pt x="468" y="451"/>
                      </a:lnTo>
                      <a:lnTo>
                        <a:pt x="509" y="455"/>
                      </a:lnTo>
                      <a:lnTo>
                        <a:pt x="552" y="457"/>
                      </a:lnTo>
                      <a:lnTo>
                        <a:pt x="597" y="460"/>
                      </a:lnTo>
                      <a:lnTo>
                        <a:pt x="642" y="460"/>
                      </a:lnTo>
                      <a:lnTo>
                        <a:pt x="683" y="460"/>
                      </a:lnTo>
                      <a:lnTo>
                        <a:pt x="722" y="456"/>
                      </a:lnTo>
                      <a:lnTo>
                        <a:pt x="754" y="450"/>
                      </a:lnTo>
                      <a:lnTo>
                        <a:pt x="780" y="442"/>
                      </a:lnTo>
                      <a:lnTo>
                        <a:pt x="798" y="429"/>
                      </a:lnTo>
                      <a:lnTo>
                        <a:pt x="806" y="414"/>
                      </a:lnTo>
                      <a:lnTo>
                        <a:pt x="804" y="393"/>
                      </a:lnTo>
                      <a:lnTo>
                        <a:pt x="788" y="3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71"/>
                <p:cNvSpPr>
                  <a:spLocks/>
                </p:cNvSpPr>
                <p:nvPr/>
              </p:nvSpPr>
              <p:spPr bwMode="auto">
                <a:xfrm>
                  <a:off x="1845" y="1826"/>
                  <a:ext cx="586" cy="422"/>
                </a:xfrm>
                <a:custGeom>
                  <a:avLst/>
                  <a:gdLst>
                    <a:gd name="T0" fmla="*/ 438 w 586"/>
                    <a:gd name="T1" fmla="*/ 378 h 422"/>
                    <a:gd name="T2" fmla="*/ 419 w 586"/>
                    <a:gd name="T3" fmla="*/ 398 h 422"/>
                    <a:gd name="T4" fmla="*/ 391 w 586"/>
                    <a:gd name="T5" fmla="*/ 411 h 422"/>
                    <a:gd name="T6" fmla="*/ 359 w 586"/>
                    <a:gd name="T7" fmla="*/ 419 h 422"/>
                    <a:gd name="T8" fmla="*/ 322 w 586"/>
                    <a:gd name="T9" fmla="*/ 422 h 422"/>
                    <a:gd name="T10" fmla="*/ 285 w 586"/>
                    <a:gd name="T11" fmla="*/ 418 h 422"/>
                    <a:gd name="T12" fmla="*/ 249 w 586"/>
                    <a:gd name="T13" fmla="*/ 411 h 422"/>
                    <a:gd name="T14" fmla="*/ 215 w 586"/>
                    <a:gd name="T15" fmla="*/ 398 h 422"/>
                    <a:gd name="T16" fmla="*/ 162 w 586"/>
                    <a:gd name="T17" fmla="*/ 399 h 422"/>
                    <a:gd name="T18" fmla="*/ 102 w 586"/>
                    <a:gd name="T19" fmla="*/ 405 h 422"/>
                    <a:gd name="T20" fmla="*/ 60 w 586"/>
                    <a:gd name="T21" fmla="*/ 402 h 422"/>
                    <a:gd name="T22" fmla="*/ 31 w 586"/>
                    <a:gd name="T23" fmla="*/ 390 h 422"/>
                    <a:gd name="T24" fmla="*/ 14 w 586"/>
                    <a:gd name="T25" fmla="*/ 373 h 422"/>
                    <a:gd name="T26" fmla="*/ 6 w 586"/>
                    <a:gd name="T27" fmla="*/ 350 h 422"/>
                    <a:gd name="T28" fmla="*/ 2 w 586"/>
                    <a:gd name="T29" fmla="*/ 325 h 422"/>
                    <a:gd name="T30" fmla="*/ 1 w 586"/>
                    <a:gd name="T31" fmla="*/ 300 h 422"/>
                    <a:gd name="T32" fmla="*/ 1 w 586"/>
                    <a:gd name="T33" fmla="*/ 263 h 422"/>
                    <a:gd name="T34" fmla="*/ 22 w 586"/>
                    <a:gd name="T35" fmla="*/ 220 h 422"/>
                    <a:gd name="T36" fmla="*/ 61 w 586"/>
                    <a:gd name="T37" fmla="*/ 186 h 422"/>
                    <a:gd name="T38" fmla="*/ 106 w 586"/>
                    <a:gd name="T39" fmla="*/ 168 h 422"/>
                    <a:gd name="T40" fmla="*/ 114 w 586"/>
                    <a:gd name="T41" fmla="*/ 151 h 422"/>
                    <a:gd name="T42" fmla="*/ 105 w 586"/>
                    <a:gd name="T43" fmla="*/ 116 h 422"/>
                    <a:gd name="T44" fmla="*/ 114 w 586"/>
                    <a:gd name="T45" fmla="*/ 78 h 422"/>
                    <a:gd name="T46" fmla="*/ 139 w 586"/>
                    <a:gd name="T47" fmla="*/ 46 h 422"/>
                    <a:gd name="T48" fmla="*/ 174 w 586"/>
                    <a:gd name="T49" fmla="*/ 18 h 422"/>
                    <a:gd name="T50" fmla="*/ 216 w 586"/>
                    <a:gd name="T51" fmla="*/ 2 h 422"/>
                    <a:gd name="T52" fmla="*/ 263 w 586"/>
                    <a:gd name="T53" fmla="*/ 2 h 422"/>
                    <a:gd name="T54" fmla="*/ 310 w 586"/>
                    <a:gd name="T55" fmla="*/ 22 h 422"/>
                    <a:gd name="T56" fmla="*/ 351 w 586"/>
                    <a:gd name="T57" fmla="*/ 28 h 422"/>
                    <a:gd name="T58" fmla="*/ 393 w 586"/>
                    <a:gd name="T59" fmla="*/ 16 h 422"/>
                    <a:gd name="T60" fmla="*/ 436 w 586"/>
                    <a:gd name="T61" fmla="*/ 18 h 422"/>
                    <a:gd name="T62" fmla="*/ 476 w 586"/>
                    <a:gd name="T63" fmla="*/ 32 h 422"/>
                    <a:gd name="T64" fmla="*/ 509 w 586"/>
                    <a:gd name="T65" fmla="*/ 55 h 422"/>
                    <a:gd name="T66" fmla="*/ 530 w 586"/>
                    <a:gd name="T67" fmla="*/ 84 h 422"/>
                    <a:gd name="T68" fmla="*/ 539 w 586"/>
                    <a:gd name="T69" fmla="*/ 120 h 422"/>
                    <a:gd name="T70" fmla="*/ 527 w 586"/>
                    <a:gd name="T71" fmla="*/ 156 h 422"/>
                    <a:gd name="T72" fmla="*/ 535 w 586"/>
                    <a:gd name="T73" fmla="*/ 182 h 422"/>
                    <a:gd name="T74" fmla="*/ 567 w 586"/>
                    <a:gd name="T75" fmla="*/ 210 h 422"/>
                    <a:gd name="T76" fmla="*/ 584 w 586"/>
                    <a:gd name="T77" fmla="*/ 249 h 422"/>
                    <a:gd name="T78" fmla="*/ 586 w 586"/>
                    <a:gd name="T79" fmla="*/ 292 h 422"/>
                    <a:gd name="T80" fmla="*/ 575 w 586"/>
                    <a:gd name="T81" fmla="*/ 334 h 422"/>
                    <a:gd name="T82" fmla="*/ 552 w 586"/>
                    <a:gd name="T83" fmla="*/ 365 h 422"/>
                    <a:gd name="T84" fmla="*/ 518 w 586"/>
                    <a:gd name="T85" fmla="*/ 383 h 422"/>
                    <a:gd name="T86" fmla="*/ 471 w 586"/>
                    <a:gd name="T87" fmla="*/ 378 h 4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6"/>
                    <a:gd name="T133" fmla="*/ 0 h 422"/>
                    <a:gd name="T134" fmla="*/ 586 w 586"/>
                    <a:gd name="T135" fmla="*/ 422 h 4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6" h="422">
                      <a:moveTo>
                        <a:pt x="445" y="366"/>
                      </a:moveTo>
                      <a:lnTo>
                        <a:pt x="438" y="378"/>
                      </a:lnTo>
                      <a:lnTo>
                        <a:pt x="430" y="389"/>
                      </a:lnTo>
                      <a:lnTo>
                        <a:pt x="419" y="398"/>
                      </a:lnTo>
                      <a:lnTo>
                        <a:pt x="406" y="405"/>
                      </a:lnTo>
                      <a:lnTo>
                        <a:pt x="391" y="411"/>
                      </a:lnTo>
                      <a:lnTo>
                        <a:pt x="376" y="416"/>
                      </a:lnTo>
                      <a:lnTo>
                        <a:pt x="359" y="419"/>
                      </a:lnTo>
                      <a:lnTo>
                        <a:pt x="341" y="421"/>
                      </a:lnTo>
                      <a:lnTo>
                        <a:pt x="322" y="422"/>
                      </a:lnTo>
                      <a:lnTo>
                        <a:pt x="304" y="421"/>
                      </a:lnTo>
                      <a:lnTo>
                        <a:pt x="285" y="418"/>
                      </a:lnTo>
                      <a:lnTo>
                        <a:pt x="267" y="415"/>
                      </a:lnTo>
                      <a:lnTo>
                        <a:pt x="249" y="411"/>
                      </a:lnTo>
                      <a:lnTo>
                        <a:pt x="230" y="405"/>
                      </a:lnTo>
                      <a:lnTo>
                        <a:pt x="215" y="398"/>
                      </a:lnTo>
                      <a:lnTo>
                        <a:pt x="199" y="390"/>
                      </a:lnTo>
                      <a:lnTo>
                        <a:pt x="162" y="399"/>
                      </a:lnTo>
                      <a:lnTo>
                        <a:pt x="130" y="404"/>
                      </a:lnTo>
                      <a:lnTo>
                        <a:pt x="102" y="405"/>
                      </a:lnTo>
                      <a:lnTo>
                        <a:pt x="79" y="405"/>
                      </a:lnTo>
                      <a:lnTo>
                        <a:pt x="60" y="402"/>
                      </a:lnTo>
                      <a:lnTo>
                        <a:pt x="44" y="398"/>
                      </a:lnTo>
                      <a:lnTo>
                        <a:pt x="31" y="390"/>
                      </a:lnTo>
                      <a:lnTo>
                        <a:pt x="21" y="382"/>
                      </a:lnTo>
                      <a:lnTo>
                        <a:pt x="14" y="373"/>
                      </a:lnTo>
                      <a:lnTo>
                        <a:pt x="9" y="363"/>
                      </a:lnTo>
                      <a:lnTo>
                        <a:pt x="6" y="350"/>
                      </a:lnTo>
                      <a:lnTo>
                        <a:pt x="3" y="338"/>
                      </a:lnTo>
                      <a:lnTo>
                        <a:pt x="2" y="325"/>
                      </a:lnTo>
                      <a:lnTo>
                        <a:pt x="1" y="313"/>
                      </a:lnTo>
                      <a:lnTo>
                        <a:pt x="1" y="300"/>
                      </a:lnTo>
                      <a:lnTo>
                        <a:pt x="0" y="288"/>
                      </a:lnTo>
                      <a:lnTo>
                        <a:pt x="1" y="263"/>
                      </a:lnTo>
                      <a:lnTo>
                        <a:pt x="9" y="240"/>
                      </a:lnTo>
                      <a:lnTo>
                        <a:pt x="22" y="220"/>
                      </a:lnTo>
                      <a:lnTo>
                        <a:pt x="41" y="201"/>
                      </a:lnTo>
                      <a:lnTo>
                        <a:pt x="61" y="186"/>
                      </a:lnTo>
                      <a:lnTo>
                        <a:pt x="83" y="174"/>
                      </a:lnTo>
                      <a:lnTo>
                        <a:pt x="106" y="168"/>
                      </a:lnTo>
                      <a:lnTo>
                        <a:pt x="128" y="167"/>
                      </a:lnTo>
                      <a:lnTo>
                        <a:pt x="114" y="151"/>
                      </a:lnTo>
                      <a:lnTo>
                        <a:pt x="107" y="134"/>
                      </a:lnTo>
                      <a:lnTo>
                        <a:pt x="105" y="116"/>
                      </a:lnTo>
                      <a:lnTo>
                        <a:pt x="107" y="98"/>
                      </a:lnTo>
                      <a:lnTo>
                        <a:pt x="114" y="78"/>
                      </a:lnTo>
                      <a:lnTo>
                        <a:pt x="124" y="61"/>
                      </a:lnTo>
                      <a:lnTo>
                        <a:pt x="139" y="46"/>
                      </a:lnTo>
                      <a:lnTo>
                        <a:pt x="154" y="30"/>
                      </a:lnTo>
                      <a:lnTo>
                        <a:pt x="174" y="18"/>
                      </a:lnTo>
                      <a:lnTo>
                        <a:pt x="194" y="9"/>
                      </a:lnTo>
                      <a:lnTo>
                        <a:pt x="216" y="2"/>
                      </a:lnTo>
                      <a:lnTo>
                        <a:pt x="239" y="0"/>
                      </a:lnTo>
                      <a:lnTo>
                        <a:pt x="263" y="2"/>
                      </a:lnTo>
                      <a:lnTo>
                        <a:pt x="286" y="9"/>
                      </a:lnTo>
                      <a:lnTo>
                        <a:pt x="310" y="22"/>
                      </a:lnTo>
                      <a:lnTo>
                        <a:pt x="332" y="40"/>
                      </a:lnTo>
                      <a:lnTo>
                        <a:pt x="351" y="28"/>
                      </a:lnTo>
                      <a:lnTo>
                        <a:pt x="372" y="20"/>
                      </a:lnTo>
                      <a:lnTo>
                        <a:pt x="393" y="16"/>
                      </a:lnTo>
                      <a:lnTo>
                        <a:pt x="414" y="16"/>
                      </a:lnTo>
                      <a:lnTo>
                        <a:pt x="436" y="18"/>
                      </a:lnTo>
                      <a:lnTo>
                        <a:pt x="457" y="24"/>
                      </a:lnTo>
                      <a:lnTo>
                        <a:pt x="476" y="32"/>
                      </a:lnTo>
                      <a:lnTo>
                        <a:pt x="493" y="42"/>
                      </a:lnTo>
                      <a:lnTo>
                        <a:pt x="509" y="55"/>
                      </a:lnTo>
                      <a:lnTo>
                        <a:pt x="521" y="69"/>
                      </a:lnTo>
                      <a:lnTo>
                        <a:pt x="530" y="84"/>
                      </a:lnTo>
                      <a:lnTo>
                        <a:pt x="536" y="101"/>
                      </a:lnTo>
                      <a:lnTo>
                        <a:pt x="539" y="120"/>
                      </a:lnTo>
                      <a:lnTo>
                        <a:pt x="535" y="138"/>
                      </a:lnTo>
                      <a:lnTo>
                        <a:pt x="527" y="156"/>
                      </a:lnTo>
                      <a:lnTo>
                        <a:pt x="513" y="174"/>
                      </a:lnTo>
                      <a:lnTo>
                        <a:pt x="535" y="182"/>
                      </a:lnTo>
                      <a:lnTo>
                        <a:pt x="552" y="194"/>
                      </a:lnTo>
                      <a:lnTo>
                        <a:pt x="567" y="210"/>
                      </a:lnTo>
                      <a:lnTo>
                        <a:pt x="576" y="230"/>
                      </a:lnTo>
                      <a:lnTo>
                        <a:pt x="584" y="249"/>
                      </a:lnTo>
                      <a:lnTo>
                        <a:pt x="586" y="271"/>
                      </a:lnTo>
                      <a:lnTo>
                        <a:pt x="586" y="292"/>
                      </a:lnTo>
                      <a:lnTo>
                        <a:pt x="582" y="313"/>
                      </a:lnTo>
                      <a:lnTo>
                        <a:pt x="575" y="334"/>
                      </a:lnTo>
                      <a:lnTo>
                        <a:pt x="565" y="350"/>
                      </a:lnTo>
                      <a:lnTo>
                        <a:pt x="552" y="365"/>
                      </a:lnTo>
                      <a:lnTo>
                        <a:pt x="536" y="376"/>
                      </a:lnTo>
                      <a:lnTo>
                        <a:pt x="518" y="383"/>
                      </a:lnTo>
                      <a:lnTo>
                        <a:pt x="497" y="383"/>
                      </a:lnTo>
                      <a:lnTo>
                        <a:pt x="471" y="378"/>
                      </a:lnTo>
                      <a:lnTo>
                        <a:pt x="445" y="36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72"/>
                <p:cNvSpPr>
                  <a:spLocks/>
                </p:cNvSpPr>
                <p:nvPr/>
              </p:nvSpPr>
              <p:spPr bwMode="auto">
                <a:xfrm>
                  <a:off x="1877" y="1863"/>
                  <a:ext cx="515" cy="359"/>
                </a:xfrm>
                <a:custGeom>
                  <a:avLst/>
                  <a:gdLst>
                    <a:gd name="T0" fmla="*/ 411 w 515"/>
                    <a:gd name="T1" fmla="*/ 309 h 359"/>
                    <a:gd name="T2" fmla="*/ 386 w 515"/>
                    <a:gd name="T3" fmla="*/ 324 h 359"/>
                    <a:gd name="T4" fmla="*/ 358 w 515"/>
                    <a:gd name="T5" fmla="*/ 340 h 359"/>
                    <a:gd name="T6" fmla="*/ 329 w 515"/>
                    <a:gd name="T7" fmla="*/ 352 h 359"/>
                    <a:gd name="T8" fmla="*/ 298 w 515"/>
                    <a:gd name="T9" fmla="*/ 359 h 359"/>
                    <a:gd name="T10" fmla="*/ 265 w 515"/>
                    <a:gd name="T11" fmla="*/ 358 h 359"/>
                    <a:gd name="T12" fmla="*/ 231 w 515"/>
                    <a:gd name="T13" fmla="*/ 347 h 359"/>
                    <a:gd name="T14" fmla="*/ 197 w 515"/>
                    <a:gd name="T15" fmla="*/ 326 h 359"/>
                    <a:gd name="T16" fmla="*/ 144 w 515"/>
                    <a:gd name="T17" fmla="*/ 318 h 359"/>
                    <a:gd name="T18" fmla="*/ 85 w 515"/>
                    <a:gd name="T19" fmla="*/ 332 h 359"/>
                    <a:gd name="T20" fmla="*/ 45 w 515"/>
                    <a:gd name="T21" fmla="*/ 333 h 359"/>
                    <a:gd name="T22" fmla="*/ 18 w 515"/>
                    <a:gd name="T23" fmla="*/ 321 h 359"/>
                    <a:gd name="T24" fmla="*/ 0 w 515"/>
                    <a:gd name="T25" fmla="*/ 269 h 359"/>
                    <a:gd name="T26" fmla="*/ 15 w 515"/>
                    <a:gd name="T27" fmla="*/ 209 h 359"/>
                    <a:gd name="T28" fmla="*/ 59 w 515"/>
                    <a:gd name="T29" fmla="*/ 174 h 359"/>
                    <a:gd name="T30" fmla="*/ 109 w 515"/>
                    <a:gd name="T31" fmla="*/ 160 h 359"/>
                    <a:gd name="T32" fmla="*/ 115 w 515"/>
                    <a:gd name="T33" fmla="*/ 137 h 359"/>
                    <a:gd name="T34" fmla="*/ 103 w 515"/>
                    <a:gd name="T35" fmla="*/ 96 h 359"/>
                    <a:gd name="T36" fmla="*/ 108 w 515"/>
                    <a:gd name="T37" fmla="*/ 60 h 359"/>
                    <a:gd name="T38" fmla="*/ 126 w 515"/>
                    <a:gd name="T39" fmla="*/ 32 h 359"/>
                    <a:gd name="T40" fmla="*/ 155 w 515"/>
                    <a:gd name="T41" fmla="*/ 14 h 359"/>
                    <a:gd name="T42" fmla="*/ 191 w 515"/>
                    <a:gd name="T43" fmla="*/ 5 h 359"/>
                    <a:gd name="T44" fmla="*/ 232 w 515"/>
                    <a:gd name="T45" fmla="*/ 10 h 359"/>
                    <a:gd name="T46" fmla="*/ 276 w 515"/>
                    <a:gd name="T47" fmla="*/ 29 h 359"/>
                    <a:gd name="T48" fmla="*/ 311 w 515"/>
                    <a:gd name="T49" fmla="*/ 27 h 359"/>
                    <a:gd name="T50" fmla="*/ 342 w 515"/>
                    <a:gd name="T51" fmla="*/ 6 h 359"/>
                    <a:gd name="T52" fmla="*/ 377 w 515"/>
                    <a:gd name="T53" fmla="*/ 0 h 359"/>
                    <a:gd name="T54" fmla="*/ 410 w 515"/>
                    <a:gd name="T55" fmla="*/ 9 h 359"/>
                    <a:gd name="T56" fmla="*/ 438 w 515"/>
                    <a:gd name="T57" fmla="*/ 26 h 359"/>
                    <a:gd name="T58" fmla="*/ 457 w 515"/>
                    <a:gd name="T59" fmla="*/ 50 h 359"/>
                    <a:gd name="T60" fmla="*/ 466 w 515"/>
                    <a:gd name="T61" fmla="*/ 79 h 359"/>
                    <a:gd name="T62" fmla="*/ 458 w 515"/>
                    <a:gd name="T63" fmla="*/ 108 h 359"/>
                    <a:gd name="T64" fmla="*/ 479 w 515"/>
                    <a:gd name="T65" fmla="*/ 139 h 359"/>
                    <a:gd name="T66" fmla="*/ 513 w 515"/>
                    <a:gd name="T67" fmla="*/ 207 h 359"/>
                    <a:gd name="T68" fmla="*/ 508 w 515"/>
                    <a:gd name="T69" fmla="*/ 280 h 359"/>
                    <a:gd name="T70" fmla="*/ 462 w 515"/>
                    <a:gd name="T71" fmla="*/ 313 h 3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359"/>
                    <a:gd name="T110" fmla="*/ 515 w 515"/>
                    <a:gd name="T111" fmla="*/ 359 h 3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359">
                      <a:moveTo>
                        <a:pt x="423" y="301"/>
                      </a:moveTo>
                      <a:lnTo>
                        <a:pt x="411" y="309"/>
                      </a:lnTo>
                      <a:lnTo>
                        <a:pt x="399" y="317"/>
                      </a:lnTo>
                      <a:lnTo>
                        <a:pt x="386" y="324"/>
                      </a:lnTo>
                      <a:lnTo>
                        <a:pt x="373" y="333"/>
                      </a:lnTo>
                      <a:lnTo>
                        <a:pt x="358" y="340"/>
                      </a:lnTo>
                      <a:lnTo>
                        <a:pt x="344" y="346"/>
                      </a:lnTo>
                      <a:lnTo>
                        <a:pt x="329" y="352"/>
                      </a:lnTo>
                      <a:lnTo>
                        <a:pt x="313" y="356"/>
                      </a:lnTo>
                      <a:lnTo>
                        <a:pt x="298" y="359"/>
                      </a:lnTo>
                      <a:lnTo>
                        <a:pt x="281" y="359"/>
                      </a:lnTo>
                      <a:lnTo>
                        <a:pt x="265" y="358"/>
                      </a:lnTo>
                      <a:lnTo>
                        <a:pt x="248" y="355"/>
                      </a:lnTo>
                      <a:lnTo>
                        <a:pt x="231" y="347"/>
                      </a:lnTo>
                      <a:lnTo>
                        <a:pt x="214" y="338"/>
                      </a:lnTo>
                      <a:lnTo>
                        <a:pt x="197" y="326"/>
                      </a:lnTo>
                      <a:lnTo>
                        <a:pt x="180" y="309"/>
                      </a:lnTo>
                      <a:lnTo>
                        <a:pt x="144" y="318"/>
                      </a:lnTo>
                      <a:lnTo>
                        <a:pt x="111" y="327"/>
                      </a:lnTo>
                      <a:lnTo>
                        <a:pt x="85" y="332"/>
                      </a:lnTo>
                      <a:lnTo>
                        <a:pt x="63" y="334"/>
                      </a:lnTo>
                      <a:lnTo>
                        <a:pt x="45" y="333"/>
                      </a:lnTo>
                      <a:lnTo>
                        <a:pt x="30" y="328"/>
                      </a:lnTo>
                      <a:lnTo>
                        <a:pt x="18" y="321"/>
                      </a:lnTo>
                      <a:lnTo>
                        <a:pt x="11" y="309"/>
                      </a:lnTo>
                      <a:lnTo>
                        <a:pt x="0" y="269"/>
                      </a:lnTo>
                      <a:lnTo>
                        <a:pt x="3" y="236"/>
                      </a:lnTo>
                      <a:lnTo>
                        <a:pt x="15" y="209"/>
                      </a:lnTo>
                      <a:lnTo>
                        <a:pt x="35" y="189"/>
                      </a:lnTo>
                      <a:lnTo>
                        <a:pt x="59" y="174"/>
                      </a:lnTo>
                      <a:lnTo>
                        <a:pt x="85" y="165"/>
                      </a:lnTo>
                      <a:lnTo>
                        <a:pt x="109" y="160"/>
                      </a:lnTo>
                      <a:lnTo>
                        <a:pt x="128" y="160"/>
                      </a:lnTo>
                      <a:lnTo>
                        <a:pt x="115" y="137"/>
                      </a:lnTo>
                      <a:lnTo>
                        <a:pt x="107" y="116"/>
                      </a:lnTo>
                      <a:lnTo>
                        <a:pt x="103" y="96"/>
                      </a:lnTo>
                      <a:lnTo>
                        <a:pt x="103" y="76"/>
                      </a:lnTo>
                      <a:lnTo>
                        <a:pt x="108" y="60"/>
                      </a:lnTo>
                      <a:lnTo>
                        <a:pt x="115" y="45"/>
                      </a:lnTo>
                      <a:lnTo>
                        <a:pt x="126" y="32"/>
                      </a:lnTo>
                      <a:lnTo>
                        <a:pt x="139" y="22"/>
                      </a:lnTo>
                      <a:lnTo>
                        <a:pt x="155" y="14"/>
                      </a:lnTo>
                      <a:lnTo>
                        <a:pt x="173" y="9"/>
                      </a:lnTo>
                      <a:lnTo>
                        <a:pt x="191" y="5"/>
                      </a:lnTo>
                      <a:lnTo>
                        <a:pt x="212" y="6"/>
                      </a:lnTo>
                      <a:lnTo>
                        <a:pt x="232" y="10"/>
                      </a:lnTo>
                      <a:lnTo>
                        <a:pt x="254" y="17"/>
                      </a:lnTo>
                      <a:lnTo>
                        <a:pt x="276" y="29"/>
                      </a:lnTo>
                      <a:lnTo>
                        <a:pt x="296" y="44"/>
                      </a:lnTo>
                      <a:lnTo>
                        <a:pt x="311" y="27"/>
                      </a:lnTo>
                      <a:lnTo>
                        <a:pt x="327" y="15"/>
                      </a:lnTo>
                      <a:lnTo>
                        <a:pt x="342" y="6"/>
                      </a:lnTo>
                      <a:lnTo>
                        <a:pt x="359" y="2"/>
                      </a:lnTo>
                      <a:lnTo>
                        <a:pt x="377" y="0"/>
                      </a:lnTo>
                      <a:lnTo>
                        <a:pt x="394" y="3"/>
                      </a:lnTo>
                      <a:lnTo>
                        <a:pt x="410" y="9"/>
                      </a:lnTo>
                      <a:lnTo>
                        <a:pt x="425" y="16"/>
                      </a:lnTo>
                      <a:lnTo>
                        <a:pt x="438" y="26"/>
                      </a:lnTo>
                      <a:lnTo>
                        <a:pt x="449" y="38"/>
                      </a:lnTo>
                      <a:lnTo>
                        <a:pt x="457" y="50"/>
                      </a:lnTo>
                      <a:lnTo>
                        <a:pt x="463" y="64"/>
                      </a:lnTo>
                      <a:lnTo>
                        <a:pt x="466" y="79"/>
                      </a:lnTo>
                      <a:lnTo>
                        <a:pt x="463" y="93"/>
                      </a:lnTo>
                      <a:lnTo>
                        <a:pt x="458" y="108"/>
                      </a:lnTo>
                      <a:lnTo>
                        <a:pt x="448" y="122"/>
                      </a:lnTo>
                      <a:lnTo>
                        <a:pt x="479" y="139"/>
                      </a:lnTo>
                      <a:lnTo>
                        <a:pt x="501" y="170"/>
                      </a:lnTo>
                      <a:lnTo>
                        <a:pt x="513" y="207"/>
                      </a:lnTo>
                      <a:lnTo>
                        <a:pt x="515" y="245"/>
                      </a:lnTo>
                      <a:lnTo>
                        <a:pt x="508" y="280"/>
                      </a:lnTo>
                      <a:lnTo>
                        <a:pt x="490" y="304"/>
                      </a:lnTo>
                      <a:lnTo>
                        <a:pt x="462" y="313"/>
                      </a:lnTo>
                      <a:lnTo>
                        <a:pt x="423" y="301"/>
                      </a:lnTo>
                      <a:close/>
                    </a:path>
                  </a:pathLst>
                </a:custGeom>
                <a:solidFill>
                  <a:srgbClr val="F4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73"/>
                <p:cNvSpPr>
                  <a:spLocks/>
                </p:cNvSpPr>
                <p:nvPr/>
              </p:nvSpPr>
              <p:spPr bwMode="auto">
                <a:xfrm>
                  <a:off x="1268" y="2427"/>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74"/>
                <p:cNvSpPr>
                  <a:spLocks/>
                </p:cNvSpPr>
                <p:nvPr/>
              </p:nvSpPr>
              <p:spPr bwMode="auto">
                <a:xfrm>
                  <a:off x="1268" y="2435"/>
                  <a:ext cx="17" cy="22"/>
                </a:xfrm>
                <a:custGeom>
                  <a:avLst/>
                  <a:gdLst>
                    <a:gd name="T0" fmla="*/ 13 w 17"/>
                    <a:gd name="T1" fmla="*/ 5 h 22"/>
                    <a:gd name="T2" fmla="*/ 13 w 17"/>
                    <a:gd name="T3" fmla="*/ 5 h 22"/>
                    <a:gd name="T4" fmla="*/ 17 w 17"/>
                    <a:gd name="T5" fmla="*/ 7 h 22"/>
                    <a:gd name="T6" fmla="*/ 17 w 17"/>
                    <a:gd name="T7" fmla="*/ 7 h 22"/>
                    <a:gd name="T8" fmla="*/ 15 w 17"/>
                    <a:gd name="T9" fmla="*/ 4 h 22"/>
                    <a:gd name="T10" fmla="*/ 17 w 17"/>
                    <a:gd name="T11" fmla="*/ 0 h 22"/>
                    <a:gd name="T12" fmla="*/ 0 w 17"/>
                    <a:gd name="T13" fmla="*/ 0 h 22"/>
                    <a:gd name="T14" fmla="*/ 1 w 17"/>
                    <a:gd name="T15" fmla="*/ 4 h 22"/>
                    <a:gd name="T16" fmla="*/ 2 w 17"/>
                    <a:gd name="T17" fmla="*/ 10 h 22"/>
                    <a:gd name="T18" fmla="*/ 5 w 17"/>
                    <a:gd name="T19" fmla="*/ 17 h 22"/>
                    <a:gd name="T20" fmla="*/ 13 w 17"/>
                    <a:gd name="T21" fmla="*/ 22 h 22"/>
                    <a:gd name="T22" fmla="*/ 13 w 17"/>
                    <a:gd name="T23" fmla="*/ 22 h 22"/>
                    <a:gd name="T24" fmla="*/ 13 w 17"/>
                    <a:gd name="T25" fmla="*/ 5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2"/>
                    <a:gd name="T41" fmla="*/ 17 w 1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2">
                      <a:moveTo>
                        <a:pt x="13" y="5"/>
                      </a:moveTo>
                      <a:lnTo>
                        <a:pt x="13" y="5"/>
                      </a:lnTo>
                      <a:lnTo>
                        <a:pt x="17" y="7"/>
                      </a:lnTo>
                      <a:lnTo>
                        <a:pt x="15" y="4"/>
                      </a:lnTo>
                      <a:lnTo>
                        <a:pt x="17" y="0"/>
                      </a:lnTo>
                      <a:lnTo>
                        <a:pt x="0" y="0"/>
                      </a:lnTo>
                      <a:lnTo>
                        <a:pt x="1" y="4"/>
                      </a:lnTo>
                      <a:lnTo>
                        <a:pt x="2" y="10"/>
                      </a:lnTo>
                      <a:lnTo>
                        <a:pt x="5" y="17"/>
                      </a:lnTo>
                      <a:lnTo>
                        <a:pt x="13" y="22"/>
                      </a:lnTo>
                      <a:lnTo>
                        <a:pt x="13" y="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75"/>
                <p:cNvSpPr>
                  <a:spLocks/>
                </p:cNvSpPr>
                <p:nvPr/>
              </p:nvSpPr>
              <p:spPr bwMode="auto">
                <a:xfrm>
                  <a:off x="1281" y="2439"/>
                  <a:ext cx="53" cy="22"/>
                </a:xfrm>
                <a:custGeom>
                  <a:avLst/>
                  <a:gdLst>
                    <a:gd name="T0" fmla="*/ 40 w 53"/>
                    <a:gd name="T1" fmla="*/ 0 h 22"/>
                    <a:gd name="T2" fmla="*/ 39 w 53"/>
                    <a:gd name="T3" fmla="*/ 3 h 22"/>
                    <a:gd name="T4" fmla="*/ 38 w 53"/>
                    <a:gd name="T5" fmla="*/ 5 h 22"/>
                    <a:gd name="T6" fmla="*/ 38 w 53"/>
                    <a:gd name="T7" fmla="*/ 5 h 22"/>
                    <a:gd name="T8" fmla="*/ 35 w 53"/>
                    <a:gd name="T9" fmla="*/ 5 h 22"/>
                    <a:gd name="T10" fmla="*/ 29 w 53"/>
                    <a:gd name="T11" fmla="*/ 5 h 22"/>
                    <a:gd name="T12" fmla="*/ 22 w 53"/>
                    <a:gd name="T13" fmla="*/ 5 h 22"/>
                    <a:gd name="T14" fmla="*/ 16 w 53"/>
                    <a:gd name="T15" fmla="*/ 3 h 22"/>
                    <a:gd name="T16" fmla="*/ 7 w 53"/>
                    <a:gd name="T17" fmla="*/ 2 h 22"/>
                    <a:gd name="T18" fmla="*/ 0 w 53"/>
                    <a:gd name="T19" fmla="*/ 1 h 22"/>
                    <a:gd name="T20" fmla="*/ 0 w 53"/>
                    <a:gd name="T21" fmla="*/ 18 h 22"/>
                    <a:gd name="T22" fmla="*/ 7 w 53"/>
                    <a:gd name="T23" fmla="*/ 17 h 22"/>
                    <a:gd name="T24" fmla="*/ 13 w 53"/>
                    <a:gd name="T25" fmla="*/ 18 h 22"/>
                    <a:gd name="T26" fmla="*/ 22 w 53"/>
                    <a:gd name="T27" fmla="*/ 19 h 22"/>
                    <a:gd name="T28" fmla="*/ 29 w 53"/>
                    <a:gd name="T29" fmla="*/ 19 h 22"/>
                    <a:gd name="T30" fmla="*/ 35 w 53"/>
                    <a:gd name="T31" fmla="*/ 22 h 22"/>
                    <a:gd name="T32" fmla="*/ 42 w 53"/>
                    <a:gd name="T33" fmla="*/ 19 h 22"/>
                    <a:gd name="T34" fmla="*/ 50 w 53"/>
                    <a:gd name="T35" fmla="*/ 14 h 22"/>
                    <a:gd name="T36" fmla="*/ 53 w 53"/>
                    <a:gd name="T37" fmla="*/ 6 h 22"/>
                    <a:gd name="T38" fmla="*/ 52 w 53"/>
                    <a:gd name="T39" fmla="*/ 9 h 22"/>
                    <a:gd name="T40" fmla="*/ 40 w 53"/>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2"/>
                    <a:gd name="T65" fmla="*/ 53 w 53"/>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2">
                      <a:moveTo>
                        <a:pt x="40" y="0"/>
                      </a:moveTo>
                      <a:lnTo>
                        <a:pt x="39" y="3"/>
                      </a:lnTo>
                      <a:lnTo>
                        <a:pt x="38" y="5"/>
                      </a:lnTo>
                      <a:lnTo>
                        <a:pt x="35" y="5"/>
                      </a:lnTo>
                      <a:lnTo>
                        <a:pt x="29" y="5"/>
                      </a:lnTo>
                      <a:lnTo>
                        <a:pt x="22" y="5"/>
                      </a:lnTo>
                      <a:lnTo>
                        <a:pt x="16" y="3"/>
                      </a:lnTo>
                      <a:lnTo>
                        <a:pt x="7" y="2"/>
                      </a:lnTo>
                      <a:lnTo>
                        <a:pt x="0" y="1"/>
                      </a:lnTo>
                      <a:lnTo>
                        <a:pt x="0" y="18"/>
                      </a:lnTo>
                      <a:lnTo>
                        <a:pt x="7" y="17"/>
                      </a:lnTo>
                      <a:lnTo>
                        <a:pt x="13" y="18"/>
                      </a:lnTo>
                      <a:lnTo>
                        <a:pt x="22" y="19"/>
                      </a:lnTo>
                      <a:lnTo>
                        <a:pt x="29" y="19"/>
                      </a:lnTo>
                      <a:lnTo>
                        <a:pt x="35" y="22"/>
                      </a:lnTo>
                      <a:lnTo>
                        <a:pt x="42" y="19"/>
                      </a:lnTo>
                      <a:lnTo>
                        <a:pt x="50" y="14"/>
                      </a:lnTo>
                      <a:lnTo>
                        <a:pt x="53" y="6"/>
                      </a:lnTo>
                      <a:lnTo>
                        <a:pt x="52" y="9"/>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76"/>
                <p:cNvSpPr>
                  <a:spLocks/>
                </p:cNvSpPr>
                <p:nvPr/>
              </p:nvSpPr>
              <p:spPr bwMode="auto">
                <a:xfrm>
                  <a:off x="1306" y="2381"/>
                  <a:ext cx="35" cy="67"/>
                </a:xfrm>
                <a:custGeom>
                  <a:avLst/>
                  <a:gdLst>
                    <a:gd name="T0" fmla="*/ 2 w 35"/>
                    <a:gd name="T1" fmla="*/ 14 h 67"/>
                    <a:gd name="T2" fmla="*/ 0 w 35"/>
                    <a:gd name="T3" fmla="*/ 14 h 67"/>
                    <a:gd name="T4" fmla="*/ 15 w 35"/>
                    <a:gd name="T5" fmla="*/ 23 h 67"/>
                    <a:gd name="T6" fmla="*/ 21 w 35"/>
                    <a:gd name="T7" fmla="*/ 32 h 67"/>
                    <a:gd name="T8" fmla="*/ 21 w 35"/>
                    <a:gd name="T9" fmla="*/ 46 h 67"/>
                    <a:gd name="T10" fmla="*/ 15 w 35"/>
                    <a:gd name="T11" fmla="*/ 58 h 67"/>
                    <a:gd name="T12" fmla="*/ 27 w 35"/>
                    <a:gd name="T13" fmla="*/ 67 h 67"/>
                    <a:gd name="T14" fmla="*/ 35 w 35"/>
                    <a:gd name="T15" fmla="*/ 48 h 67"/>
                    <a:gd name="T16" fmla="*/ 35 w 35"/>
                    <a:gd name="T17" fmla="*/ 30 h 67"/>
                    <a:gd name="T18" fmla="*/ 25 w 35"/>
                    <a:gd name="T19" fmla="*/ 11 h 67"/>
                    <a:gd name="T20" fmla="*/ 5 w 35"/>
                    <a:gd name="T21" fmla="*/ 0 h 67"/>
                    <a:gd name="T22" fmla="*/ 4 w 35"/>
                    <a:gd name="T23" fmla="*/ 0 h 67"/>
                    <a:gd name="T24" fmla="*/ 2 w 35"/>
                    <a:gd name="T25" fmla="*/ 14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7"/>
                    <a:gd name="T41" fmla="*/ 35 w 3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7">
                      <a:moveTo>
                        <a:pt x="2" y="14"/>
                      </a:moveTo>
                      <a:lnTo>
                        <a:pt x="0" y="14"/>
                      </a:lnTo>
                      <a:lnTo>
                        <a:pt x="15" y="23"/>
                      </a:lnTo>
                      <a:lnTo>
                        <a:pt x="21" y="32"/>
                      </a:lnTo>
                      <a:lnTo>
                        <a:pt x="21" y="46"/>
                      </a:lnTo>
                      <a:lnTo>
                        <a:pt x="15" y="58"/>
                      </a:lnTo>
                      <a:lnTo>
                        <a:pt x="27" y="67"/>
                      </a:lnTo>
                      <a:lnTo>
                        <a:pt x="35" y="48"/>
                      </a:lnTo>
                      <a:lnTo>
                        <a:pt x="35" y="30"/>
                      </a:lnTo>
                      <a:lnTo>
                        <a:pt x="25" y="11"/>
                      </a:lnTo>
                      <a:lnTo>
                        <a:pt x="5" y="0"/>
                      </a:lnTo>
                      <a:lnTo>
                        <a:pt x="4" y="0"/>
                      </a:lnTo>
                      <a:lnTo>
                        <a:pt x="2"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77"/>
                <p:cNvSpPr>
                  <a:spLocks/>
                </p:cNvSpPr>
                <p:nvPr/>
              </p:nvSpPr>
              <p:spPr bwMode="auto">
                <a:xfrm>
                  <a:off x="1240" y="2378"/>
                  <a:ext cx="70" cy="35"/>
                </a:xfrm>
                <a:custGeom>
                  <a:avLst/>
                  <a:gdLst>
                    <a:gd name="T0" fmla="*/ 14 w 70"/>
                    <a:gd name="T1" fmla="*/ 34 h 35"/>
                    <a:gd name="T2" fmla="*/ 14 w 70"/>
                    <a:gd name="T3" fmla="*/ 35 h 35"/>
                    <a:gd name="T4" fmla="*/ 18 w 70"/>
                    <a:gd name="T5" fmla="*/ 31 h 35"/>
                    <a:gd name="T6" fmla="*/ 23 w 70"/>
                    <a:gd name="T7" fmla="*/ 25 h 35"/>
                    <a:gd name="T8" fmla="*/ 28 w 70"/>
                    <a:gd name="T9" fmla="*/ 22 h 35"/>
                    <a:gd name="T10" fmla="*/ 35 w 70"/>
                    <a:gd name="T11" fmla="*/ 19 h 35"/>
                    <a:gd name="T12" fmla="*/ 41 w 70"/>
                    <a:gd name="T13" fmla="*/ 16 h 35"/>
                    <a:gd name="T14" fmla="*/ 51 w 70"/>
                    <a:gd name="T15" fmla="*/ 17 h 35"/>
                    <a:gd name="T16" fmla="*/ 59 w 70"/>
                    <a:gd name="T17" fmla="*/ 16 h 35"/>
                    <a:gd name="T18" fmla="*/ 68 w 70"/>
                    <a:gd name="T19" fmla="*/ 17 h 35"/>
                    <a:gd name="T20" fmla="*/ 70 w 70"/>
                    <a:gd name="T21" fmla="*/ 3 h 35"/>
                    <a:gd name="T22" fmla="*/ 59 w 70"/>
                    <a:gd name="T23" fmla="*/ 2 h 35"/>
                    <a:gd name="T24" fmla="*/ 51 w 70"/>
                    <a:gd name="T25" fmla="*/ 0 h 35"/>
                    <a:gd name="T26" fmla="*/ 41 w 70"/>
                    <a:gd name="T27" fmla="*/ 2 h 35"/>
                    <a:gd name="T28" fmla="*/ 30 w 70"/>
                    <a:gd name="T29" fmla="*/ 4 h 35"/>
                    <a:gd name="T30" fmla="*/ 20 w 70"/>
                    <a:gd name="T31" fmla="*/ 8 h 35"/>
                    <a:gd name="T32" fmla="*/ 13 w 70"/>
                    <a:gd name="T33" fmla="*/ 12 h 35"/>
                    <a:gd name="T34" fmla="*/ 6 w 70"/>
                    <a:gd name="T35" fmla="*/ 21 h 35"/>
                    <a:gd name="T36" fmla="*/ 0 w 70"/>
                    <a:gd name="T37" fmla="*/ 31 h 35"/>
                    <a:gd name="T38" fmla="*/ 0 w 70"/>
                    <a:gd name="T39" fmla="*/ 32 h 35"/>
                    <a:gd name="T40" fmla="*/ 14 w 70"/>
                    <a:gd name="T41" fmla="*/ 3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4"/>
                      </a:moveTo>
                      <a:lnTo>
                        <a:pt x="14" y="35"/>
                      </a:lnTo>
                      <a:lnTo>
                        <a:pt x="18" y="31"/>
                      </a:lnTo>
                      <a:lnTo>
                        <a:pt x="23" y="25"/>
                      </a:lnTo>
                      <a:lnTo>
                        <a:pt x="28" y="22"/>
                      </a:lnTo>
                      <a:lnTo>
                        <a:pt x="35" y="19"/>
                      </a:lnTo>
                      <a:lnTo>
                        <a:pt x="41" y="16"/>
                      </a:lnTo>
                      <a:lnTo>
                        <a:pt x="51" y="17"/>
                      </a:lnTo>
                      <a:lnTo>
                        <a:pt x="59" y="16"/>
                      </a:lnTo>
                      <a:lnTo>
                        <a:pt x="68" y="17"/>
                      </a:lnTo>
                      <a:lnTo>
                        <a:pt x="70" y="3"/>
                      </a:lnTo>
                      <a:lnTo>
                        <a:pt x="59" y="2"/>
                      </a:lnTo>
                      <a:lnTo>
                        <a:pt x="51" y="0"/>
                      </a:lnTo>
                      <a:lnTo>
                        <a:pt x="41" y="2"/>
                      </a:lnTo>
                      <a:lnTo>
                        <a:pt x="30" y="4"/>
                      </a:lnTo>
                      <a:lnTo>
                        <a:pt x="20" y="8"/>
                      </a:lnTo>
                      <a:lnTo>
                        <a:pt x="13" y="12"/>
                      </a:lnTo>
                      <a:lnTo>
                        <a:pt x="6" y="21"/>
                      </a:lnTo>
                      <a:lnTo>
                        <a:pt x="0" y="31"/>
                      </a:lnTo>
                      <a:lnTo>
                        <a:pt x="0" y="32"/>
                      </a:lnTo>
                      <a:lnTo>
                        <a:pt x="14"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78"/>
                <p:cNvSpPr>
                  <a:spLocks/>
                </p:cNvSpPr>
                <p:nvPr/>
              </p:nvSpPr>
              <p:spPr bwMode="auto">
                <a:xfrm>
                  <a:off x="1236" y="2410"/>
                  <a:ext cx="56" cy="107"/>
                </a:xfrm>
                <a:custGeom>
                  <a:avLst/>
                  <a:gdLst>
                    <a:gd name="T0" fmla="*/ 56 w 56"/>
                    <a:gd name="T1" fmla="*/ 93 h 107"/>
                    <a:gd name="T2" fmla="*/ 56 w 56"/>
                    <a:gd name="T3" fmla="*/ 93 h 107"/>
                    <a:gd name="T4" fmla="*/ 43 w 56"/>
                    <a:gd name="T5" fmla="*/ 87 h 107"/>
                    <a:gd name="T6" fmla="*/ 34 w 56"/>
                    <a:gd name="T7" fmla="*/ 78 h 107"/>
                    <a:gd name="T8" fmla="*/ 26 w 56"/>
                    <a:gd name="T9" fmla="*/ 69 h 107"/>
                    <a:gd name="T10" fmla="*/ 21 w 56"/>
                    <a:gd name="T11" fmla="*/ 57 h 107"/>
                    <a:gd name="T12" fmla="*/ 17 w 56"/>
                    <a:gd name="T13" fmla="*/ 43 h 107"/>
                    <a:gd name="T14" fmla="*/ 17 w 56"/>
                    <a:gd name="T15" fmla="*/ 30 h 107"/>
                    <a:gd name="T16" fmla="*/ 16 w 56"/>
                    <a:gd name="T17" fmla="*/ 16 h 107"/>
                    <a:gd name="T18" fmla="*/ 18 w 56"/>
                    <a:gd name="T19" fmla="*/ 2 h 107"/>
                    <a:gd name="T20" fmla="*/ 4 w 56"/>
                    <a:gd name="T21" fmla="*/ 0 h 107"/>
                    <a:gd name="T22" fmla="*/ 1 w 56"/>
                    <a:gd name="T23" fmla="*/ 16 h 107"/>
                    <a:gd name="T24" fmla="*/ 0 w 56"/>
                    <a:gd name="T25" fmla="*/ 30 h 107"/>
                    <a:gd name="T26" fmla="*/ 3 w 56"/>
                    <a:gd name="T27" fmla="*/ 46 h 107"/>
                    <a:gd name="T28" fmla="*/ 6 w 56"/>
                    <a:gd name="T29" fmla="*/ 61 h 107"/>
                    <a:gd name="T30" fmla="*/ 14 w 56"/>
                    <a:gd name="T31" fmla="*/ 76 h 107"/>
                    <a:gd name="T32" fmla="*/ 22 w 56"/>
                    <a:gd name="T33" fmla="*/ 88 h 107"/>
                    <a:gd name="T34" fmla="*/ 35 w 56"/>
                    <a:gd name="T35" fmla="*/ 99 h 107"/>
                    <a:gd name="T36" fmla="*/ 51 w 56"/>
                    <a:gd name="T37" fmla="*/ 107 h 107"/>
                    <a:gd name="T38" fmla="*/ 51 w 56"/>
                    <a:gd name="T39" fmla="*/ 107 h 107"/>
                    <a:gd name="T40" fmla="*/ 56 w 56"/>
                    <a:gd name="T41" fmla="*/ 93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7"/>
                    <a:gd name="T65" fmla="*/ 56 w 5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7">
                      <a:moveTo>
                        <a:pt x="56" y="93"/>
                      </a:moveTo>
                      <a:lnTo>
                        <a:pt x="56" y="93"/>
                      </a:lnTo>
                      <a:lnTo>
                        <a:pt x="43" y="87"/>
                      </a:lnTo>
                      <a:lnTo>
                        <a:pt x="34" y="78"/>
                      </a:lnTo>
                      <a:lnTo>
                        <a:pt x="26" y="69"/>
                      </a:lnTo>
                      <a:lnTo>
                        <a:pt x="21" y="57"/>
                      </a:lnTo>
                      <a:lnTo>
                        <a:pt x="17" y="43"/>
                      </a:lnTo>
                      <a:lnTo>
                        <a:pt x="17" y="30"/>
                      </a:lnTo>
                      <a:lnTo>
                        <a:pt x="16" y="16"/>
                      </a:lnTo>
                      <a:lnTo>
                        <a:pt x="18" y="2"/>
                      </a:lnTo>
                      <a:lnTo>
                        <a:pt x="4" y="0"/>
                      </a:lnTo>
                      <a:lnTo>
                        <a:pt x="1" y="16"/>
                      </a:lnTo>
                      <a:lnTo>
                        <a:pt x="0" y="30"/>
                      </a:lnTo>
                      <a:lnTo>
                        <a:pt x="3" y="46"/>
                      </a:lnTo>
                      <a:lnTo>
                        <a:pt x="6" y="61"/>
                      </a:lnTo>
                      <a:lnTo>
                        <a:pt x="14" y="76"/>
                      </a:lnTo>
                      <a:lnTo>
                        <a:pt x="22" y="88"/>
                      </a:lnTo>
                      <a:lnTo>
                        <a:pt x="35" y="99"/>
                      </a:lnTo>
                      <a:lnTo>
                        <a:pt x="51" y="107"/>
                      </a:lnTo>
                      <a:lnTo>
                        <a:pt x="56"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79"/>
                <p:cNvSpPr>
                  <a:spLocks/>
                </p:cNvSpPr>
                <p:nvPr/>
              </p:nvSpPr>
              <p:spPr bwMode="auto">
                <a:xfrm>
                  <a:off x="1287" y="2503"/>
                  <a:ext cx="48" cy="19"/>
                </a:xfrm>
                <a:custGeom>
                  <a:avLst/>
                  <a:gdLst>
                    <a:gd name="T0" fmla="*/ 41 w 48"/>
                    <a:gd name="T1" fmla="*/ 0 h 19"/>
                    <a:gd name="T2" fmla="*/ 42 w 48"/>
                    <a:gd name="T3" fmla="*/ 0 h 19"/>
                    <a:gd name="T4" fmla="*/ 39 w 48"/>
                    <a:gd name="T5" fmla="*/ 1 h 19"/>
                    <a:gd name="T6" fmla="*/ 34 w 48"/>
                    <a:gd name="T7" fmla="*/ 2 h 19"/>
                    <a:gd name="T8" fmla="*/ 29 w 48"/>
                    <a:gd name="T9" fmla="*/ 4 h 19"/>
                    <a:gd name="T10" fmla="*/ 24 w 48"/>
                    <a:gd name="T11" fmla="*/ 2 h 19"/>
                    <a:gd name="T12" fmla="*/ 18 w 48"/>
                    <a:gd name="T13" fmla="*/ 4 h 19"/>
                    <a:gd name="T14" fmla="*/ 15 w 48"/>
                    <a:gd name="T15" fmla="*/ 2 h 19"/>
                    <a:gd name="T16" fmla="*/ 9 w 48"/>
                    <a:gd name="T17" fmla="*/ 1 h 19"/>
                    <a:gd name="T18" fmla="*/ 5 w 48"/>
                    <a:gd name="T19" fmla="*/ 0 h 19"/>
                    <a:gd name="T20" fmla="*/ 0 w 48"/>
                    <a:gd name="T21" fmla="*/ 14 h 19"/>
                    <a:gd name="T22" fmla="*/ 6 w 48"/>
                    <a:gd name="T23" fmla="*/ 16 h 19"/>
                    <a:gd name="T24" fmla="*/ 12 w 48"/>
                    <a:gd name="T25" fmla="*/ 17 h 19"/>
                    <a:gd name="T26" fmla="*/ 18 w 48"/>
                    <a:gd name="T27" fmla="*/ 18 h 19"/>
                    <a:gd name="T28" fmla="*/ 24 w 48"/>
                    <a:gd name="T29" fmla="*/ 19 h 19"/>
                    <a:gd name="T30" fmla="*/ 29 w 48"/>
                    <a:gd name="T31" fmla="*/ 18 h 19"/>
                    <a:gd name="T32" fmla="*/ 36 w 48"/>
                    <a:gd name="T33" fmla="*/ 17 h 19"/>
                    <a:gd name="T34" fmla="*/ 41 w 48"/>
                    <a:gd name="T35" fmla="*/ 16 h 19"/>
                    <a:gd name="T36" fmla="*/ 47 w 48"/>
                    <a:gd name="T37" fmla="*/ 14 h 19"/>
                    <a:gd name="T38" fmla="*/ 48 w 48"/>
                    <a:gd name="T39" fmla="*/ 14 h 19"/>
                    <a:gd name="T40" fmla="*/ 41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41" y="0"/>
                      </a:moveTo>
                      <a:lnTo>
                        <a:pt x="42" y="0"/>
                      </a:lnTo>
                      <a:lnTo>
                        <a:pt x="39" y="1"/>
                      </a:lnTo>
                      <a:lnTo>
                        <a:pt x="34" y="2"/>
                      </a:lnTo>
                      <a:lnTo>
                        <a:pt x="29" y="4"/>
                      </a:lnTo>
                      <a:lnTo>
                        <a:pt x="24" y="2"/>
                      </a:lnTo>
                      <a:lnTo>
                        <a:pt x="18" y="4"/>
                      </a:lnTo>
                      <a:lnTo>
                        <a:pt x="15" y="2"/>
                      </a:lnTo>
                      <a:lnTo>
                        <a:pt x="9" y="1"/>
                      </a:lnTo>
                      <a:lnTo>
                        <a:pt x="5" y="0"/>
                      </a:lnTo>
                      <a:lnTo>
                        <a:pt x="0" y="14"/>
                      </a:lnTo>
                      <a:lnTo>
                        <a:pt x="6" y="16"/>
                      </a:lnTo>
                      <a:lnTo>
                        <a:pt x="12" y="17"/>
                      </a:lnTo>
                      <a:lnTo>
                        <a:pt x="18" y="18"/>
                      </a:lnTo>
                      <a:lnTo>
                        <a:pt x="24" y="19"/>
                      </a:lnTo>
                      <a:lnTo>
                        <a:pt x="29" y="18"/>
                      </a:lnTo>
                      <a:lnTo>
                        <a:pt x="36" y="17"/>
                      </a:lnTo>
                      <a:lnTo>
                        <a:pt x="41" y="16"/>
                      </a:lnTo>
                      <a:lnTo>
                        <a:pt x="47" y="14"/>
                      </a:lnTo>
                      <a:lnTo>
                        <a:pt x="48" y="14"/>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80"/>
                <p:cNvSpPr>
                  <a:spLocks/>
                </p:cNvSpPr>
                <p:nvPr/>
              </p:nvSpPr>
              <p:spPr bwMode="auto">
                <a:xfrm>
                  <a:off x="1328" y="2434"/>
                  <a:ext cx="109" cy="83"/>
                </a:xfrm>
                <a:custGeom>
                  <a:avLst/>
                  <a:gdLst>
                    <a:gd name="T0" fmla="*/ 97 w 109"/>
                    <a:gd name="T1" fmla="*/ 0 h 83"/>
                    <a:gd name="T2" fmla="*/ 97 w 109"/>
                    <a:gd name="T3" fmla="*/ 0 h 83"/>
                    <a:gd name="T4" fmla="*/ 87 w 109"/>
                    <a:gd name="T5" fmla="*/ 10 h 83"/>
                    <a:gd name="T6" fmla="*/ 76 w 109"/>
                    <a:gd name="T7" fmla="*/ 19 h 83"/>
                    <a:gd name="T8" fmla="*/ 64 w 109"/>
                    <a:gd name="T9" fmla="*/ 29 h 83"/>
                    <a:gd name="T10" fmla="*/ 52 w 109"/>
                    <a:gd name="T11" fmla="*/ 37 h 83"/>
                    <a:gd name="T12" fmla="*/ 41 w 109"/>
                    <a:gd name="T13" fmla="*/ 47 h 83"/>
                    <a:gd name="T14" fmla="*/ 28 w 109"/>
                    <a:gd name="T15" fmla="*/ 53 h 83"/>
                    <a:gd name="T16" fmla="*/ 13 w 109"/>
                    <a:gd name="T17" fmla="*/ 62 h 83"/>
                    <a:gd name="T18" fmla="*/ 0 w 109"/>
                    <a:gd name="T19" fmla="*/ 69 h 83"/>
                    <a:gd name="T20" fmla="*/ 7 w 109"/>
                    <a:gd name="T21" fmla="*/ 83 h 83"/>
                    <a:gd name="T22" fmla="*/ 21 w 109"/>
                    <a:gd name="T23" fmla="*/ 76 h 83"/>
                    <a:gd name="T24" fmla="*/ 35 w 109"/>
                    <a:gd name="T25" fmla="*/ 68 h 83"/>
                    <a:gd name="T26" fmla="*/ 49 w 109"/>
                    <a:gd name="T27" fmla="*/ 59 h 83"/>
                    <a:gd name="T28" fmla="*/ 62 w 109"/>
                    <a:gd name="T29" fmla="*/ 50 h 83"/>
                    <a:gd name="T30" fmla="*/ 74 w 109"/>
                    <a:gd name="T31" fmla="*/ 41 h 83"/>
                    <a:gd name="T32" fmla="*/ 86 w 109"/>
                    <a:gd name="T33" fmla="*/ 31 h 83"/>
                    <a:gd name="T34" fmla="*/ 97 w 109"/>
                    <a:gd name="T35" fmla="*/ 22 h 83"/>
                    <a:gd name="T36" fmla="*/ 109 w 109"/>
                    <a:gd name="T37" fmla="*/ 10 h 83"/>
                    <a:gd name="T38" fmla="*/ 109 w 109"/>
                    <a:gd name="T39" fmla="*/ 10 h 83"/>
                    <a:gd name="T40" fmla="*/ 97 w 109"/>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3"/>
                    <a:gd name="T65" fmla="*/ 109 w 109"/>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3">
                      <a:moveTo>
                        <a:pt x="97" y="0"/>
                      </a:moveTo>
                      <a:lnTo>
                        <a:pt x="97" y="0"/>
                      </a:lnTo>
                      <a:lnTo>
                        <a:pt x="87" y="10"/>
                      </a:lnTo>
                      <a:lnTo>
                        <a:pt x="76" y="19"/>
                      </a:lnTo>
                      <a:lnTo>
                        <a:pt x="64" y="29"/>
                      </a:lnTo>
                      <a:lnTo>
                        <a:pt x="52" y="37"/>
                      </a:lnTo>
                      <a:lnTo>
                        <a:pt x="41" y="47"/>
                      </a:lnTo>
                      <a:lnTo>
                        <a:pt x="28" y="53"/>
                      </a:lnTo>
                      <a:lnTo>
                        <a:pt x="13" y="62"/>
                      </a:lnTo>
                      <a:lnTo>
                        <a:pt x="0" y="69"/>
                      </a:lnTo>
                      <a:lnTo>
                        <a:pt x="7" y="83"/>
                      </a:lnTo>
                      <a:lnTo>
                        <a:pt x="21" y="76"/>
                      </a:lnTo>
                      <a:lnTo>
                        <a:pt x="35" y="68"/>
                      </a:lnTo>
                      <a:lnTo>
                        <a:pt x="49" y="59"/>
                      </a:lnTo>
                      <a:lnTo>
                        <a:pt x="62" y="50"/>
                      </a:lnTo>
                      <a:lnTo>
                        <a:pt x="74" y="41"/>
                      </a:lnTo>
                      <a:lnTo>
                        <a:pt x="86" y="31"/>
                      </a:lnTo>
                      <a:lnTo>
                        <a:pt x="97" y="22"/>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81"/>
                <p:cNvSpPr>
                  <a:spLocks/>
                </p:cNvSpPr>
                <p:nvPr/>
              </p:nvSpPr>
              <p:spPr bwMode="auto">
                <a:xfrm>
                  <a:off x="1425" y="2186"/>
                  <a:ext cx="336" cy="258"/>
                </a:xfrm>
                <a:custGeom>
                  <a:avLst/>
                  <a:gdLst>
                    <a:gd name="T0" fmla="*/ 326 w 336"/>
                    <a:gd name="T1" fmla="*/ 0 h 258"/>
                    <a:gd name="T2" fmla="*/ 312 w 336"/>
                    <a:gd name="T3" fmla="*/ 11 h 258"/>
                    <a:gd name="T4" fmla="*/ 296 w 336"/>
                    <a:gd name="T5" fmla="*/ 23 h 258"/>
                    <a:gd name="T6" fmla="*/ 276 w 336"/>
                    <a:gd name="T7" fmla="*/ 36 h 258"/>
                    <a:gd name="T8" fmla="*/ 254 w 336"/>
                    <a:gd name="T9" fmla="*/ 52 h 258"/>
                    <a:gd name="T10" fmla="*/ 231 w 336"/>
                    <a:gd name="T11" fmla="*/ 68 h 258"/>
                    <a:gd name="T12" fmla="*/ 208 w 336"/>
                    <a:gd name="T13" fmla="*/ 85 h 258"/>
                    <a:gd name="T14" fmla="*/ 183 w 336"/>
                    <a:gd name="T15" fmla="*/ 103 h 258"/>
                    <a:gd name="T16" fmla="*/ 158 w 336"/>
                    <a:gd name="T17" fmla="*/ 121 h 258"/>
                    <a:gd name="T18" fmla="*/ 133 w 336"/>
                    <a:gd name="T19" fmla="*/ 139 h 258"/>
                    <a:gd name="T20" fmla="*/ 109 w 336"/>
                    <a:gd name="T21" fmla="*/ 157 h 258"/>
                    <a:gd name="T22" fmla="*/ 86 w 336"/>
                    <a:gd name="T23" fmla="*/ 175 h 258"/>
                    <a:gd name="T24" fmla="*/ 64 w 336"/>
                    <a:gd name="T25" fmla="*/ 191 h 258"/>
                    <a:gd name="T26" fmla="*/ 45 w 336"/>
                    <a:gd name="T27" fmla="*/ 208 h 258"/>
                    <a:gd name="T28" fmla="*/ 28 w 336"/>
                    <a:gd name="T29" fmla="*/ 223 h 258"/>
                    <a:gd name="T30" fmla="*/ 12 w 336"/>
                    <a:gd name="T31" fmla="*/ 236 h 258"/>
                    <a:gd name="T32" fmla="*/ 0 w 336"/>
                    <a:gd name="T33" fmla="*/ 248 h 258"/>
                    <a:gd name="T34" fmla="*/ 12 w 336"/>
                    <a:gd name="T35" fmla="*/ 258 h 258"/>
                    <a:gd name="T36" fmla="*/ 22 w 336"/>
                    <a:gd name="T37" fmla="*/ 248 h 258"/>
                    <a:gd name="T38" fmla="*/ 37 w 336"/>
                    <a:gd name="T39" fmla="*/ 235 h 258"/>
                    <a:gd name="T40" fmla="*/ 54 w 336"/>
                    <a:gd name="T41" fmla="*/ 220 h 258"/>
                    <a:gd name="T42" fmla="*/ 74 w 336"/>
                    <a:gd name="T43" fmla="*/ 203 h 258"/>
                    <a:gd name="T44" fmla="*/ 95 w 336"/>
                    <a:gd name="T45" fmla="*/ 188 h 258"/>
                    <a:gd name="T46" fmla="*/ 118 w 336"/>
                    <a:gd name="T47" fmla="*/ 169 h 258"/>
                    <a:gd name="T48" fmla="*/ 143 w 336"/>
                    <a:gd name="T49" fmla="*/ 151 h 258"/>
                    <a:gd name="T50" fmla="*/ 168 w 336"/>
                    <a:gd name="T51" fmla="*/ 133 h 258"/>
                    <a:gd name="T52" fmla="*/ 192 w 336"/>
                    <a:gd name="T53" fmla="*/ 115 h 258"/>
                    <a:gd name="T54" fmla="*/ 218 w 336"/>
                    <a:gd name="T55" fmla="*/ 97 h 258"/>
                    <a:gd name="T56" fmla="*/ 241 w 336"/>
                    <a:gd name="T57" fmla="*/ 80 h 258"/>
                    <a:gd name="T58" fmla="*/ 264 w 336"/>
                    <a:gd name="T59" fmla="*/ 64 h 258"/>
                    <a:gd name="T60" fmla="*/ 285 w 336"/>
                    <a:gd name="T61" fmla="*/ 48 h 258"/>
                    <a:gd name="T62" fmla="*/ 303 w 336"/>
                    <a:gd name="T63" fmla="*/ 35 h 258"/>
                    <a:gd name="T64" fmla="*/ 322 w 336"/>
                    <a:gd name="T65" fmla="*/ 23 h 258"/>
                    <a:gd name="T66" fmla="*/ 336 w 336"/>
                    <a:gd name="T67" fmla="*/ 12 h 258"/>
                    <a:gd name="T68" fmla="*/ 326 w 336"/>
                    <a:gd name="T69" fmla="*/ 0 h 2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258"/>
                    <a:gd name="T107" fmla="*/ 336 w 336"/>
                    <a:gd name="T108" fmla="*/ 258 h 2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258">
                      <a:moveTo>
                        <a:pt x="326" y="0"/>
                      </a:moveTo>
                      <a:lnTo>
                        <a:pt x="312" y="11"/>
                      </a:lnTo>
                      <a:lnTo>
                        <a:pt x="296" y="23"/>
                      </a:lnTo>
                      <a:lnTo>
                        <a:pt x="276" y="36"/>
                      </a:lnTo>
                      <a:lnTo>
                        <a:pt x="254" y="52"/>
                      </a:lnTo>
                      <a:lnTo>
                        <a:pt x="231" y="68"/>
                      </a:lnTo>
                      <a:lnTo>
                        <a:pt x="208" y="85"/>
                      </a:lnTo>
                      <a:lnTo>
                        <a:pt x="183" y="103"/>
                      </a:lnTo>
                      <a:lnTo>
                        <a:pt x="158" y="121"/>
                      </a:lnTo>
                      <a:lnTo>
                        <a:pt x="133" y="139"/>
                      </a:lnTo>
                      <a:lnTo>
                        <a:pt x="109" y="157"/>
                      </a:lnTo>
                      <a:lnTo>
                        <a:pt x="86" y="175"/>
                      </a:lnTo>
                      <a:lnTo>
                        <a:pt x="64" y="191"/>
                      </a:lnTo>
                      <a:lnTo>
                        <a:pt x="45" y="208"/>
                      </a:lnTo>
                      <a:lnTo>
                        <a:pt x="28" y="223"/>
                      </a:lnTo>
                      <a:lnTo>
                        <a:pt x="12" y="236"/>
                      </a:lnTo>
                      <a:lnTo>
                        <a:pt x="0" y="248"/>
                      </a:lnTo>
                      <a:lnTo>
                        <a:pt x="12" y="258"/>
                      </a:lnTo>
                      <a:lnTo>
                        <a:pt x="22" y="248"/>
                      </a:lnTo>
                      <a:lnTo>
                        <a:pt x="37" y="235"/>
                      </a:lnTo>
                      <a:lnTo>
                        <a:pt x="54" y="220"/>
                      </a:lnTo>
                      <a:lnTo>
                        <a:pt x="74" y="203"/>
                      </a:lnTo>
                      <a:lnTo>
                        <a:pt x="95" y="188"/>
                      </a:lnTo>
                      <a:lnTo>
                        <a:pt x="118" y="169"/>
                      </a:lnTo>
                      <a:lnTo>
                        <a:pt x="143" y="151"/>
                      </a:lnTo>
                      <a:lnTo>
                        <a:pt x="168" y="133"/>
                      </a:lnTo>
                      <a:lnTo>
                        <a:pt x="192" y="115"/>
                      </a:lnTo>
                      <a:lnTo>
                        <a:pt x="218" y="97"/>
                      </a:lnTo>
                      <a:lnTo>
                        <a:pt x="241" y="80"/>
                      </a:lnTo>
                      <a:lnTo>
                        <a:pt x="264" y="64"/>
                      </a:lnTo>
                      <a:lnTo>
                        <a:pt x="285" y="48"/>
                      </a:lnTo>
                      <a:lnTo>
                        <a:pt x="303" y="35"/>
                      </a:lnTo>
                      <a:lnTo>
                        <a:pt x="322" y="23"/>
                      </a:lnTo>
                      <a:lnTo>
                        <a:pt x="336" y="12"/>
                      </a:lnTo>
                      <a:lnTo>
                        <a:pt x="32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82"/>
                <p:cNvSpPr>
                  <a:spLocks/>
                </p:cNvSpPr>
                <p:nvPr/>
              </p:nvSpPr>
              <p:spPr bwMode="auto">
                <a:xfrm>
                  <a:off x="1751" y="2185"/>
                  <a:ext cx="13" cy="13"/>
                </a:xfrm>
                <a:custGeom>
                  <a:avLst/>
                  <a:gdLst>
                    <a:gd name="T0" fmla="*/ 10 w 13"/>
                    <a:gd name="T1" fmla="*/ 13 h 13"/>
                    <a:gd name="T2" fmla="*/ 13 w 13"/>
                    <a:gd name="T3" fmla="*/ 8 h 13"/>
                    <a:gd name="T4" fmla="*/ 11 w 13"/>
                    <a:gd name="T5" fmla="*/ 2 h 13"/>
                    <a:gd name="T6" fmla="*/ 6 w 13"/>
                    <a:gd name="T7" fmla="*/ 0 h 13"/>
                    <a:gd name="T8" fmla="*/ 0 w 13"/>
                    <a:gd name="T9" fmla="*/ 1 h 13"/>
                    <a:gd name="T10" fmla="*/ 10 w 13"/>
                    <a:gd name="T11" fmla="*/ 1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0" y="13"/>
                      </a:moveTo>
                      <a:lnTo>
                        <a:pt x="13" y="8"/>
                      </a:lnTo>
                      <a:lnTo>
                        <a:pt x="11" y="2"/>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83"/>
                <p:cNvSpPr>
                  <a:spLocks/>
                </p:cNvSpPr>
                <p:nvPr/>
              </p:nvSpPr>
              <p:spPr bwMode="auto">
                <a:xfrm>
                  <a:off x="1724" y="2525"/>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84"/>
                <p:cNvSpPr>
                  <a:spLocks/>
                </p:cNvSpPr>
                <p:nvPr/>
              </p:nvSpPr>
              <p:spPr bwMode="auto">
                <a:xfrm>
                  <a:off x="1724" y="2533"/>
                  <a:ext cx="17" cy="16"/>
                </a:xfrm>
                <a:custGeom>
                  <a:avLst/>
                  <a:gdLst>
                    <a:gd name="T0" fmla="*/ 12 w 17"/>
                    <a:gd name="T1" fmla="*/ 1 h 16"/>
                    <a:gd name="T2" fmla="*/ 10 w 17"/>
                    <a:gd name="T3" fmla="*/ 1 h 16"/>
                    <a:gd name="T4" fmla="*/ 14 w 17"/>
                    <a:gd name="T5" fmla="*/ 3 h 16"/>
                    <a:gd name="T6" fmla="*/ 17 w 17"/>
                    <a:gd name="T7" fmla="*/ 4 h 16"/>
                    <a:gd name="T8" fmla="*/ 15 w 17"/>
                    <a:gd name="T9" fmla="*/ 1 h 16"/>
                    <a:gd name="T10" fmla="*/ 17 w 17"/>
                    <a:gd name="T11" fmla="*/ 0 h 16"/>
                    <a:gd name="T12" fmla="*/ 0 w 17"/>
                    <a:gd name="T13" fmla="*/ 0 h 16"/>
                    <a:gd name="T14" fmla="*/ 1 w 17"/>
                    <a:gd name="T15" fmla="*/ 4 h 16"/>
                    <a:gd name="T16" fmla="*/ 2 w 17"/>
                    <a:gd name="T17" fmla="*/ 9 h 16"/>
                    <a:gd name="T18" fmla="*/ 7 w 17"/>
                    <a:gd name="T19" fmla="*/ 15 h 16"/>
                    <a:gd name="T20" fmla="*/ 15 w 17"/>
                    <a:gd name="T21" fmla="*/ 16 h 16"/>
                    <a:gd name="T22" fmla="*/ 14 w 17"/>
                    <a:gd name="T23" fmla="*/ 16 h 16"/>
                    <a:gd name="T24" fmla="*/ 12 w 17"/>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2" y="1"/>
                      </a:moveTo>
                      <a:lnTo>
                        <a:pt x="10" y="1"/>
                      </a:lnTo>
                      <a:lnTo>
                        <a:pt x="14" y="3"/>
                      </a:lnTo>
                      <a:lnTo>
                        <a:pt x="17" y="4"/>
                      </a:lnTo>
                      <a:lnTo>
                        <a:pt x="15" y="1"/>
                      </a:lnTo>
                      <a:lnTo>
                        <a:pt x="17" y="0"/>
                      </a:lnTo>
                      <a:lnTo>
                        <a:pt x="0" y="0"/>
                      </a:lnTo>
                      <a:lnTo>
                        <a:pt x="1" y="4"/>
                      </a:lnTo>
                      <a:lnTo>
                        <a:pt x="2" y="9"/>
                      </a:lnTo>
                      <a:lnTo>
                        <a:pt x="7" y="15"/>
                      </a:lnTo>
                      <a:lnTo>
                        <a:pt x="15" y="16"/>
                      </a:lnTo>
                      <a:lnTo>
                        <a:pt x="14" y="16"/>
                      </a:lnTo>
                      <a:lnTo>
                        <a:pt x="12"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85"/>
                <p:cNvSpPr>
                  <a:spLocks/>
                </p:cNvSpPr>
                <p:nvPr/>
              </p:nvSpPr>
              <p:spPr bwMode="auto">
                <a:xfrm>
                  <a:off x="1736" y="2530"/>
                  <a:ext cx="40" cy="19"/>
                </a:xfrm>
                <a:custGeom>
                  <a:avLst/>
                  <a:gdLst>
                    <a:gd name="T0" fmla="*/ 25 w 40"/>
                    <a:gd name="T1" fmla="*/ 0 h 19"/>
                    <a:gd name="T2" fmla="*/ 25 w 40"/>
                    <a:gd name="T3" fmla="*/ 2 h 19"/>
                    <a:gd name="T4" fmla="*/ 25 w 40"/>
                    <a:gd name="T5" fmla="*/ 1 h 19"/>
                    <a:gd name="T6" fmla="*/ 20 w 40"/>
                    <a:gd name="T7" fmla="*/ 2 h 19"/>
                    <a:gd name="T8" fmla="*/ 12 w 40"/>
                    <a:gd name="T9" fmla="*/ 3 h 19"/>
                    <a:gd name="T10" fmla="*/ 0 w 40"/>
                    <a:gd name="T11" fmla="*/ 4 h 19"/>
                    <a:gd name="T12" fmla="*/ 2 w 40"/>
                    <a:gd name="T13" fmla="*/ 19 h 19"/>
                    <a:gd name="T14" fmla="*/ 12 w 40"/>
                    <a:gd name="T15" fmla="*/ 18 h 19"/>
                    <a:gd name="T16" fmla="*/ 23 w 40"/>
                    <a:gd name="T17" fmla="*/ 16 h 19"/>
                    <a:gd name="T18" fmla="*/ 32 w 40"/>
                    <a:gd name="T19" fmla="*/ 13 h 19"/>
                    <a:gd name="T20" fmla="*/ 40 w 40"/>
                    <a:gd name="T21" fmla="*/ 2 h 19"/>
                    <a:gd name="T22" fmla="*/ 40 w 40"/>
                    <a:gd name="T23" fmla="*/ 4 h 19"/>
                    <a:gd name="T24" fmla="*/ 25 w 4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9"/>
                    <a:gd name="T41" fmla="*/ 40 w 4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9">
                      <a:moveTo>
                        <a:pt x="25" y="0"/>
                      </a:moveTo>
                      <a:lnTo>
                        <a:pt x="25" y="2"/>
                      </a:lnTo>
                      <a:lnTo>
                        <a:pt x="25" y="1"/>
                      </a:lnTo>
                      <a:lnTo>
                        <a:pt x="20" y="2"/>
                      </a:lnTo>
                      <a:lnTo>
                        <a:pt x="12" y="3"/>
                      </a:lnTo>
                      <a:lnTo>
                        <a:pt x="0" y="4"/>
                      </a:lnTo>
                      <a:lnTo>
                        <a:pt x="2" y="19"/>
                      </a:lnTo>
                      <a:lnTo>
                        <a:pt x="12" y="18"/>
                      </a:lnTo>
                      <a:lnTo>
                        <a:pt x="23" y="16"/>
                      </a:lnTo>
                      <a:lnTo>
                        <a:pt x="32" y="13"/>
                      </a:lnTo>
                      <a:lnTo>
                        <a:pt x="40" y="2"/>
                      </a:lnTo>
                      <a:lnTo>
                        <a:pt x="40" y="4"/>
                      </a:lnTo>
                      <a:lnTo>
                        <a:pt x="2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86"/>
                <p:cNvSpPr>
                  <a:spLocks/>
                </p:cNvSpPr>
                <p:nvPr/>
              </p:nvSpPr>
              <p:spPr bwMode="auto">
                <a:xfrm>
                  <a:off x="1747" y="2488"/>
                  <a:ext cx="32" cy="46"/>
                </a:xfrm>
                <a:custGeom>
                  <a:avLst/>
                  <a:gdLst>
                    <a:gd name="T0" fmla="*/ 0 w 32"/>
                    <a:gd name="T1" fmla="*/ 15 h 46"/>
                    <a:gd name="T2" fmla="*/ 0 w 32"/>
                    <a:gd name="T3" fmla="*/ 15 h 46"/>
                    <a:gd name="T4" fmla="*/ 9 w 32"/>
                    <a:gd name="T5" fmla="*/ 19 h 46"/>
                    <a:gd name="T6" fmla="*/ 14 w 32"/>
                    <a:gd name="T7" fmla="*/ 25 h 46"/>
                    <a:gd name="T8" fmla="*/ 15 w 32"/>
                    <a:gd name="T9" fmla="*/ 32 h 46"/>
                    <a:gd name="T10" fmla="*/ 14 w 32"/>
                    <a:gd name="T11" fmla="*/ 42 h 46"/>
                    <a:gd name="T12" fmla="*/ 29 w 32"/>
                    <a:gd name="T13" fmla="*/ 46 h 46"/>
                    <a:gd name="T14" fmla="*/ 32 w 32"/>
                    <a:gd name="T15" fmla="*/ 32 h 46"/>
                    <a:gd name="T16" fmla="*/ 29 w 32"/>
                    <a:gd name="T17" fmla="*/ 17 h 46"/>
                    <a:gd name="T18" fmla="*/ 17 w 32"/>
                    <a:gd name="T19" fmla="*/ 6 h 46"/>
                    <a:gd name="T20" fmla="*/ 0 w 32"/>
                    <a:gd name="T21" fmla="*/ 0 h 46"/>
                    <a:gd name="T22" fmla="*/ 0 w 32"/>
                    <a:gd name="T23" fmla="*/ 0 h 46"/>
                    <a:gd name="T24" fmla="*/ 0 w 32"/>
                    <a:gd name="T25" fmla="*/ 15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6"/>
                    <a:gd name="T41" fmla="*/ 32 w 3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6">
                      <a:moveTo>
                        <a:pt x="0" y="15"/>
                      </a:moveTo>
                      <a:lnTo>
                        <a:pt x="0" y="15"/>
                      </a:lnTo>
                      <a:lnTo>
                        <a:pt x="9" y="19"/>
                      </a:lnTo>
                      <a:lnTo>
                        <a:pt x="14" y="25"/>
                      </a:lnTo>
                      <a:lnTo>
                        <a:pt x="15" y="32"/>
                      </a:lnTo>
                      <a:lnTo>
                        <a:pt x="14" y="42"/>
                      </a:lnTo>
                      <a:lnTo>
                        <a:pt x="29" y="46"/>
                      </a:lnTo>
                      <a:lnTo>
                        <a:pt x="32" y="32"/>
                      </a:lnTo>
                      <a:lnTo>
                        <a:pt x="29" y="17"/>
                      </a:lnTo>
                      <a:lnTo>
                        <a:pt x="17" y="6"/>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87"/>
                <p:cNvSpPr>
                  <a:spLocks/>
                </p:cNvSpPr>
                <p:nvPr/>
              </p:nvSpPr>
              <p:spPr bwMode="auto">
                <a:xfrm>
                  <a:off x="1702" y="2488"/>
                  <a:ext cx="45" cy="33"/>
                </a:xfrm>
                <a:custGeom>
                  <a:avLst/>
                  <a:gdLst>
                    <a:gd name="T0" fmla="*/ 14 w 45"/>
                    <a:gd name="T1" fmla="*/ 33 h 33"/>
                    <a:gd name="T2" fmla="*/ 14 w 45"/>
                    <a:gd name="T3" fmla="*/ 33 h 33"/>
                    <a:gd name="T4" fmla="*/ 16 w 45"/>
                    <a:gd name="T5" fmla="*/ 29 h 33"/>
                    <a:gd name="T6" fmla="*/ 18 w 45"/>
                    <a:gd name="T7" fmla="*/ 27 h 33"/>
                    <a:gd name="T8" fmla="*/ 20 w 45"/>
                    <a:gd name="T9" fmla="*/ 23 h 33"/>
                    <a:gd name="T10" fmla="*/ 24 w 45"/>
                    <a:gd name="T11" fmla="*/ 22 h 33"/>
                    <a:gd name="T12" fmla="*/ 29 w 45"/>
                    <a:gd name="T13" fmla="*/ 19 h 33"/>
                    <a:gd name="T14" fmla="*/ 34 w 45"/>
                    <a:gd name="T15" fmla="*/ 17 h 33"/>
                    <a:gd name="T16" fmla="*/ 40 w 45"/>
                    <a:gd name="T17" fmla="*/ 16 h 33"/>
                    <a:gd name="T18" fmla="*/ 45 w 45"/>
                    <a:gd name="T19" fmla="*/ 15 h 33"/>
                    <a:gd name="T20" fmla="*/ 45 w 45"/>
                    <a:gd name="T21" fmla="*/ 0 h 33"/>
                    <a:gd name="T22" fmla="*/ 37 w 45"/>
                    <a:gd name="T23" fmla="*/ 2 h 33"/>
                    <a:gd name="T24" fmla="*/ 31 w 45"/>
                    <a:gd name="T25" fmla="*/ 3 h 33"/>
                    <a:gd name="T26" fmla="*/ 24 w 45"/>
                    <a:gd name="T27" fmla="*/ 4 h 33"/>
                    <a:gd name="T28" fmla="*/ 17 w 45"/>
                    <a:gd name="T29" fmla="*/ 8 h 33"/>
                    <a:gd name="T30" fmla="*/ 11 w 45"/>
                    <a:gd name="T31" fmla="*/ 11 h 33"/>
                    <a:gd name="T32" fmla="*/ 6 w 45"/>
                    <a:gd name="T33" fmla="*/ 17 h 33"/>
                    <a:gd name="T34" fmla="*/ 1 w 45"/>
                    <a:gd name="T35" fmla="*/ 25 h 33"/>
                    <a:gd name="T36" fmla="*/ 0 w 45"/>
                    <a:gd name="T37" fmla="*/ 33 h 33"/>
                    <a:gd name="T38" fmla="*/ 0 w 45"/>
                    <a:gd name="T39" fmla="*/ 33 h 33"/>
                    <a:gd name="T40" fmla="*/ 14 w 45"/>
                    <a:gd name="T41" fmla="*/ 33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3"/>
                    <a:gd name="T65" fmla="*/ 45 w 4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3">
                      <a:moveTo>
                        <a:pt x="14" y="33"/>
                      </a:moveTo>
                      <a:lnTo>
                        <a:pt x="14" y="33"/>
                      </a:lnTo>
                      <a:lnTo>
                        <a:pt x="16" y="29"/>
                      </a:lnTo>
                      <a:lnTo>
                        <a:pt x="18" y="27"/>
                      </a:lnTo>
                      <a:lnTo>
                        <a:pt x="20" y="23"/>
                      </a:lnTo>
                      <a:lnTo>
                        <a:pt x="24" y="22"/>
                      </a:lnTo>
                      <a:lnTo>
                        <a:pt x="29" y="19"/>
                      </a:lnTo>
                      <a:lnTo>
                        <a:pt x="34" y="17"/>
                      </a:lnTo>
                      <a:lnTo>
                        <a:pt x="40" y="16"/>
                      </a:lnTo>
                      <a:lnTo>
                        <a:pt x="45" y="15"/>
                      </a:lnTo>
                      <a:lnTo>
                        <a:pt x="45" y="0"/>
                      </a:lnTo>
                      <a:lnTo>
                        <a:pt x="37" y="2"/>
                      </a:lnTo>
                      <a:lnTo>
                        <a:pt x="31" y="3"/>
                      </a:lnTo>
                      <a:lnTo>
                        <a:pt x="24" y="4"/>
                      </a:lnTo>
                      <a:lnTo>
                        <a:pt x="17" y="8"/>
                      </a:lnTo>
                      <a:lnTo>
                        <a:pt x="11" y="11"/>
                      </a:lnTo>
                      <a:lnTo>
                        <a:pt x="6" y="17"/>
                      </a:lnTo>
                      <a:lnTo>
                        <a:pt x="1" y="25"/>
                      </a:lnTo>
                      <a:lnTo>
                        <a:pt x="0" y="33"/>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88"/>
                <p:cNvSpPr>
                  <a:spLocks/>
                </p:cNvSpPr>
                <p:nvPr/>
              </p:nvSpPr>
              <p:spPr bwMode="auto">
                <a:xfrm>
                  <a:off x="1702" y="2521"/>
                  <a:ext cx="51" cy="69"/>
                </a:xfrm>
                <a:custGeom>
                  <a:avLst/>
                  <a:gdLst>
                    <a:gd name="T0" fmla="*/ 51 w 51"/>
                    <a:gd name="T1" fmla="*/ 54 h 69"/>
                    <a:gd name="T2" fmla="*/ 51 w 51"/>
                    <a:gd name="T3" fmla="*/ 54 h 69"/>
                    <a:gd name="T4" fmla="*/ 42 w 51"/>
                    <a:gd name="T5" fmla="*/ 52 h 69"/>
                    <a:gd name="T6" fmla="*/ 34 w 51"/>
                    <a:gd name="T7" fmla="*/ 48 h 69"/>
                    <a:gd name="T8" fmla="*/ 29 w 51"/>
                    <a:gd name="T9" fmla="*/ 44 h 69"/>
                    <a:gd name="T10" fmla="*/ 23 w 51"/>
                    <a:gd name="T11" fmla="*/ 36 h 69"/>
                    <a:gd name="T12" fmla="*/ 19 w 51"/>
                    <a:gd name="T13" fmla="*/ 28 h 69"/>
                    <a:gd name="T14" fmla="*/ 17 w 51"/>
                    <a:gd name="T15" fmla="*/ 19 h 69"/>
                    <a:gd name="T16" fmla="*/ 14 w 51"/>
                    <a:gd name="T17" fmla="*/ 11 h 69"/>
                    <a:gd name="T18" fmla="*/ 14 w 51"/>
                    <a:gd name="T19" fmla="*/ 0 h 69"/>
                    <a:gd name="T20" fmla="*/ 0 w 51"/>
                    <a:gd name="T21" fmla="*/ 0 h 69"/>
                    <a:gd name="T22" fmla="*/ 0 w 51"/>
                    <a:gd name="T23" fmla="*/ 11 h 69"/>
                    <a:gd name="T24" fmla="*/ 2 w 51"/>
                    <a:gd name="T25" fmla="*/ 22 h 69"/>
                    <a:gd name="T26" fmla="*/ 5 w 51"/>
                    <a:gd name="T27" fmla="*/ 33 h 69"/>
                    <a:gd name="T28" fmla="*/ 11 w 51"/>
                    <a:gd name="T29" fmla="*/ 44 h 69"/>
                    <a:gd name="T30" fmla="*/ 17 w 51"/>
                    <a:gd name="T31" fmla="*/ 53 h 69"/>
                    <a:gd name="T32" fmla="*/ 26 w 51"/>
                    <a:gd name="T33" fmla="*/ 60 h 69"/>
                    <a:gd name="T34" fmla="*/ 37 w 51"/>
                    <a:gd name="T35" fmla="*/ 67 h 69"/>
                    <a:gd name="T36" fmla="*/ 51 w 51"/>
                    <a:gd name="T37" fmla="*/ 69 h 69"/>
                    <a:gd name="T38" fmla="*/ 51 w 51"/>
                    <a:gd name="T39" fmla="*/ 69 h 69"/>
                    <a:gd name="T40" fmla="*/ 51 w 51"/>
                    <a:gd name="T41" fmla="*/ 54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69"/>
                    <a:gd name="T65" fmla="*/ 51 w 51"/>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69">
                      <a:moveTo>
                        <a:pt x="51" y="54"/>
                      </a:moveTo>
                      <a:lnTo>
                        <a:pt x="51" y="54"/>
                      </a:lnTo>
                      <a:lnTo>
                        <a:pt x="42" y="52"/>
                      </a:lnTo>
                      <a:lnTo>
                        <a:pt x="34" y="48"/>
                      </a:lnTo>
                      <a:lnTo>
                        <a:pt x="29" y="44"/>
                      </a:lnTo>
                      <a:lnTo>
                        <a:pt x="23" y="36"/>
                      </a:lnTo>
                      <a:lnTo>
                        <a:pt x="19" y="28"/>
                      </a:lnTo>
                      <a:lnTo>
                        <a:pt x="17" y="19"/>
                      </a:lnTo>
                      <a:lnTo>
                        <a:pt x="14" y="11"/>
                      </a:lnTo>
                      <a:lnTo>
                        <a:pt x="14" y="0"/>
                      </a:lnTo>
                      <a:lnTo>
                        <a:pt x="0" y="0"/>
                      </a:lnTo>
                      <a:lnTo>
                        <a:pt x="0" y="11"/>
                      </a:lnTo>
                      <a:lnTo>
                        <a:pt x="2" y="22"/>
                      </a:lnTo>
                      <a:lnTo>
                        <a:pt x="5" y="33"/>
                      </a:lnTo>
                      <a:lnTo>
                        <a:pt x="11" y="44"/>
                      </a:lnTo>
                      <a:lnTo>
                        <a:pt x="17" y="53"/>
                      </a:lnTo>
                      <a:lnTo>
                        <a:pt x="26" y="60"/>
                      </a:lnTo>
                      <a:lnTo>
                        <a:pt x="37" y="67"/>
                      </a:lnTo>
                      <a:lnTo>
                        <a:pt x="51" y="69"/>
                      </a:lnTo>
                      <a:lnTo>
                        <a:pt x="51" y="5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89"/>
                <p:cNvSpPr>
                  <a:spLocks/>
                </p:cNvSpPr>
                <p:nvPr/>
              </p:nvSpPr>
              <p:spPr bwMode="auto">
                <a:xfrm>
                  <a:off x="1753" y="2569"/>
                  <a:ext cx="33" cy="21"/>
                </a:xfrm>
                <a:custGeom>
                  <a:avLst/>
                  <a:gdLst>
                    <a:gd name="T0" fmla="*/ 24 w 33"/>
                    <a:gd name="T1" fmla="*/ 0 h 21"/>
                    <a:gd name="T2" fmla="*/ 25 w 33"/>
                    <a:gd name="T3" fmla="*/ 0 h 21"/>
                    <a:gd name="T4" fmla="*/ 19 w 33"/>
                    <a:gd name="T5" fmla="*/ 3 h 21"/>
                    <a:gd name="T6" fmla="*/ 13 w 33"/>
                    <a:gd name="T7" fmla="*/ 5 h 21"/>
                    <a:gd name="T8" fmla="*/ 7 w 33"/>
                    <a:gd name="T9" fmla="*/ 6 h 21"/>
                    <a:gd name="T10" fmla="*/ 0 w 33"/>
                    <a:gd name="T11" fmla="*/ 6 h 21"/>
                    <a:gd name="T12" fmla="*/ 0 w 33"/>
                    <a:gd name="T13" fmla="*/ 21 h 21"/>
                    <a:gd name="T14" fmla="*/ 7 w 33"/>
                    <a:gd name="T15" fmla="*/ 21 h 21"/>
                    <a:gd name="T16" fmla="*/ 15 w 33"/>
                    <a:gd name="T17" fmla="*/ 20 h 21"/>
                    <a:gd name="T18" fmla="*/ 24 w 33"/>
                    <a:gd name="T19" fmla="*/ 17 h 21"/>
                    <a:gd name="T20" fmla="*/ 32 w 33"/>
                    <a:gd name="T21" fmla="*/ 12 h 21"/>
                    <a:gd name="T22" fmla="*/ 33 w 33"/>
                    <a:gd name="T23" fmla="*/ 12 h 21"/>
                    <a:gd name="T24" fmla="*/ 24 w 3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1"/>
                    <a:gd name="T41" fmla="*/ 33 w 3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1">
                      <a:moveTo>
                        <a:pt x="24" y="0"/>
                      </a:moveTo>
                      <a:lnTo>
                        <a:pt x="25" y="0"/>
                      </a:lnTo>
                      <a:lnTo>
                        <a:pt x="19" y="3"/>
                      </a:lnTo>
                      <a:lnTo>
                        <a:pt x="13" y="5"/>
                      </a:lnTo>
                      <a:lnTo>
                        <a:pt x="7" y="6"/>
                      </a:lnTo>
                      <a:lnTo>
                        <a:pt x="0" y="6"/>
                      </a:lnTo>
                      <a:lnTo>
                        <a:pt x="0" y="21"/>
                      </a:lnTo>
                      <a:lnTo>
                        <a:pt x="7" y="21"/>
                      </a:lnTo>
                      <a:lnTo>
                        <a:pt x="15" y="20"/>
                      </a:lnTo>
                      <a:lnTo>
                        <a:pt x="24" y="17"/>
                      </a:lnTo>
                      <a:lnTo>
                        <a:pt x="32" y="12"/>
                      </a:lnTo>
                      <a:lnTo>
                        <a:pt x="33" y="12"/>
                      </a:lnTo>
                      <a:lnTo>
                        <a:pt x="2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90"/>
                <p:cNvSpPr>
                  <a:spLocks/>
                </p:cNvSpPr>
                <p:nvPr/>
              </p:nvSpPr>
              <p:spPr bwMode="auto">
                <a:xfrm>
                  <a:off x="1777" y="2509"/>
                  <a:ext cx="69" cy="72"/>
                </a:xfrm>
                <a:custGeom>
                  <a:avLst/>
                  <a:gdLst>
                    <a:gd name="T0" fmla="*/ 54 w 69"/>
                    <a:gd name="T1" fmla="*/ 0 h 72"/>
                    <a:gd name="T2" fmla="*/ 55 w 69"/>
                    <a:gd name="T3" fmla="*/ 0 h 72"/>
                    <a:gd name="T4" fmla="*/ 49 w 69"/>
                    <a:gd name="T5" fmla="*/ 7 h 72"/>
                    <a:gd name="T6" fmla="*/ 43 w 69"/>
                    <a:gd name="T7" fmla="*/ 16 h 72"/>
                    <a:gd name="T8" fmla="*/ 36 w 69"/>
                    <a:gd name="T9" fmla="*/ 24 h 72"/>
                    <a:gd name="T10" fmla="*/ 30 w 69"/>
                    <a:gd name="T11" fmla="*/ 33 h 72"/>
                    <a:gd name="T12" fmla="*/ 24 w 69"/>
                    <a:gd name="T13" fmla="*/ 40 h 72"/>
                    <a:gd name="T14" fmla="*/ 17 w 69"/>
                    <a:gd name="T15" fmla="*/ 46 h 72"/>
                    <a:gd name="T16" fmla="*/ 8 w 69"/>
                    <a:gd name="T17" fmla="*/ 53 h 72"/>
                    <a:gd name="T18" fmla="*/ 0 w 69"/>
                    <a:gd name="T19" fmla="*/ 60 h 72"/>
                    <a:gd name="T20" fmla="*/ 9 w 69"/>
                    <a:gd name="T21" fmla="*/ 72 h 72"/>
                    <a:gd name="T22" fmla="*/ 18 w 69"/>
                    <a:gd name="T23" fmla="*/ 65 h 72"/>
                    <a:gd name="T24" fmla="*/ 26 w 69"/>
                    <a:gd name="T25" fmla="*/ 58 h 72"/>
                    <a:gd name="T26" fmla="*/ 34 w 69"/>
                    <a:gd name="T27" fmla="*/ 50 h 72"/>
                    <a:gd name="T28" fmla="*/ 42 w 69"/>
                    <a:gd name="T29" fmla="*/ 42 h 72"/>
                    <a:gd name="T30" fmla="*/ 48 w 69"/>
                    <a:gd name="T31" fmla="*/ 34 h 72"/>
                    <a:gd name="T32" fmla="*/ 55 w 69"/>
                    <a:gd name="T33" fmla="*/ 25 h 72"/>
                    <a:gd name="T34" fmla="*/ 61 w 69"/>
                    <a:gd name="T35" fmla="*/ 17 h 72"/>
                    <a:gd name="T36" fmla="*/ 68 w 69"/>
                    <a:gd name="T37" fmla="*/ 7 h 72"/>
                    <a:gd name="T38" fmla="*/ 69 w 69"/>
                    <a:gd name="T39" fmla="*/ 7 h 72"/>
                    <a:gd name="T40" fmla="*/ 54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4" y="0"/>
                      </a:moveTo>
                      <a:lnTo>
                        <a:pt x="55" y="0"/>
                      </a:lnTo>
                      <a:lnTo>
                        <a:pt x="49" y="7"/>
                      </a:lnTo>
                      <a:lnTo>
                        <a:pt x="43" y="16"/>
                      </a:lnTo>
                      <a:lnTo>
                        <a:pt x="36" y="24"/>
                      </a:lnTo>
                      <a:lnTo>
                        <a:pt x="30" y="33"/>
                      </a:lnTo>
                      <a:lnTo>
                        <a:pt x="24" y="40"/>
                      </a:lnTo>
                      <a:lnTo>
                        <a:pt x="17" y="46"/>
                      </a:lnTo>
                      <a:lnTo>
                        <a:pt x="8" y="53"/>
                      </a:lnTo>
                      <a:lnTo>
                        <a:pt x="0" y="60"/>
                      </a:lnTo>
                      <a:lnTo>
                        <a:pt x="9" y="72"/>
                      </a:lnTo>
                      <a:lnTo>
                        <a:pt x="18" y="65"/>
                      </a:lnTo>
                      <a:lnTo>
                        <a:pt x="26" y="58"/>
                      </a:lnTo>
                      <a:lnTo>
                        <a:pt x="34" y="50"/>
                      </a:lnTo>
                      <a:lnTo>
                        <a:pt x="42" y="42"/>
                      </a:lnTo>
                      <a:lnTo>
                        <a:pt x="48" y="34"/>
                      </a:lnTo>
                      <a:lnTo>
                        <a:pt x="55" y="25"/>
                      </a:lnTo>
                      <a:lnTo>
                        <a:pt x="61" y="17"/>
                      </a:lnTo>
                      <a:lnTo>
                        <a:pt x="68" y="7"/>
                      </a:lnTo>
                      <a:lnTo>
                        <a:pt x="69" y="7"/>
                      </a:lnTo>
                      <a:lnTo>
                        <a:pt x="5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91"/>
                <p:cNvSpPr>
                  <a:spLocks/>
                </p:cNvSpPr>
                <p:nvPr/>
              </p:nvSpPr>
              <p:spPr bwMode="auto">
                <a:xfrm>
                  <a:off x="1831" y="2290"/>
                  <a:ext cx="197" cy="226"/>
                </a:xfrm>
                <a:custGeom>
                  <a:avLst/>
                  <a:gdLst>
                    <a:gd name="T0" fmla="*/ 185 w 197"/>
                    <a:gd name="T1" fmla="*/ 0 h 226"/>
                    <a:gd name="T2" fmla="*/ 167 w 197"/>
                    <a:gd name="T3" fmla="*/ 21 h 226"/>
                    <a:gd name="T4" fmla="*/ 144 w 197"/>
                    <a:gd name="T5" fmla="*/ 46 h 226"/>
                    <a:gd name="T6" fmla="*/ 118 w 197"/>
                    <a:gd name="T7" fmla="*/ 76 h 226"/>
                    <a:gd name="T8" fmla="*/ 88 w 197"/>
                    <a:gd name="T9" fmla="*/ 109 h 226"/>
                    <a:gd name="T10" fmla="*/ 61 w 197"/>
                    <a:gd name="T11" fmla="*/ 140 h 226"/>
                    <a:gd name="T12" fmla="*/ 36 w 197"/>
                    <a:gd name="T13" fmla="*/ 171 h 226"/>
                    <a:gd name="T14" fmla="*/ 16 w 197"/>
                    <a:gd name="T15" fmla="*/ 197 h 226"/>
                    <a:gd name="T16" fmla="*/ 0 w 197"/>
                    <a:gd name="T17" fmla="*/ 219 h 226"/>
                    <a:gd name="T18" fmla="*/ 15 w 197"/>
                    <a:gd name="T19" fmla="*/ 226 h 226"/>
                    <a:gd name="T20" fmla="*/ 28 w 197"/>
                    <a:gd name="T21" fmla="*/ 207 h 226"/>
                    <a:gd name="T22" fmla="*/ 49 w 197"/>
                    <a:gd name="T23" fmla="*/ 180 h 226"/>
                    <a:gd name="T24" fmla="*/ 73 w 197"/>
                    <a:gd name="T25" fmla="*/ 150 h 226"/>
                    <a:gd name="T26" fmla="*/ 101 w 197"/>
                    <a:gd name="T27" fmla="*/ 119 h 226"/>
                    <a:gd name="T28" fmla="*/ 130 w 197"/>
                    <a:gd name="T29" fmla="*/ 86 h 226"/>
                    <a:gd name="T30" fmla="*/ 156 w 197"/>
                    <a:gd name="T31" fmla="*/ 56 h 226"/>
                    <a:gd name="T32" fmla="*/ 179 w 197"/>
                    <a:gd name="T33" fmla="*/ 30 h 226"/>
                    <a:gd name="T34" fmla="*/ 197 w 197"/>
                    <a:gd name="T35" fmla="*/ 10 h 226"/>
                    <a:gd name="T36" fmla="*/ 185 w 197"/>
                    <a:gd name="T37" fmla="*/ 0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226"/>
                    <a:gd name="T59" fmla="*/ 197 w 197"/>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226">
                      <a:moveTo>
                        <a:pt x="185" y="0"/>
                      </a:moveTo>
                      <a:lnTo>
                        <a:pt x="167" y="21"/>
                      </a:lnTo>
                      <a:lnTo>
                        <a:pt x="144" y="46"/>
                      </a:lnTo>
                      <a:lnTo>
                        <a:pt x="118" y="76"/>
                      </a:lnTo>
                      <a:lnTo>
                        <a:pt x="88" y="109"/>
                      </a:lnTo>
                      <a:lnTo>
                        <a:pt x="61" y="140"/>
                      </a:lnTo>
                      <a:lnTo>
                        <a:pt x="36" y="171"/>
                      </a:lnTo>
                      <a:lnTo>
                        <a:pt x="16" y="197"/>
                      </a:lnTo>
                      <a:lnTo>
                        <a:pt x="0" y="219"/>
                      </a:lnTo>
                      <a:lnTo>
                        <a:pt x="15" y="226"/>
                      </a:lnTo>
                      <a:lnTo>
                        <a:pt x="28" y="207"/>
                      </a:lnTo>
                      <a:lnTo>
                        <a:pt x="49" y="180"/>
                      </a:lnTo>
                      <a:lnTo>
                        <a:pt x="73" y="150"/>
                      </a:lnTo>
                      <a:lnTo>
                        <a:pt x="101" y="119"/>
                      </a:lnTo>
                      <a:lnTo>
                        <a:pt x="130" y="86"/>
                      </a:lnTo>
                      <a:lnTo>
                        <a:pt x="156" y="56"/>
                      </a:lnTo>
                      <a:lnTo>
                        <a:pt x="179" y="30"/>
                      </a:lnTo>
                      <a:lnTo>
                        <a:pt x="197" y="10"/>
                      </a:lnTo>
                      <a:lnTo>
                        <a:pt x="18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92"/>
                <p:cNvSpPr>
                  <a:spLocks/>
                </p:cNvSpPr>
                <p:nvPr/>
              </p:nvSpPr>
              <p:spPr bwMode="auto">
                <a:xfrm>
                  <a:off x="2016" y="2288"/>
                  <a:ext cx="14" cy="12"/>
                </a:xfrm>
                <a:custGeom>
                  <a:avLst/>
                  <a:gdLst>
                    <a:gd name="T0" fmla="*/ 12 w 14"/>
                    <a:gd name="T1" fmla="*/ 12 h 12"/>
                    <a:gd name="T2" fmla="*/ 14 w 14"/>
                    <a:gd name="T3" fmla="*/ 6 h 12"/>
                    <a:gd name="T4" fmla="*/ 11 w 14"/>
                    <a:gd name="T5" fmla="*/ 1 h 12"/>
                    <a:gd name="T6" fmla="*/ 5 w 14"/>
                    <a:gd name="T7" fmla="*/ 0 h 12"/>
                    <a:gd name="T8" fmla="*/ 0 w 14"/>
                    <a:gd name="T9" fmla="*/ 2 h 12"/>
                    <a:gd name="T10" fmla="*/ 12 w 14"/>
                    <a:gd name="T11" fmla="*/ 1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2" y="12"/>
                      </a:moveTo>
                      <a:lnTo>
                        <a:pt x="14" y="6"/>
                      </a:lnTo>
                      <a:lnTo>
                        <a:pt x="11" y="1"/>
                      </a:lnTo>
                      <a:lnTo>
                        <a:pt x="5" y="0"/>
                      </a:lnTo>
                      <a:lnTo>
                        <a:pt x="0" y="2"/>
                      </a:lnTo>
                      <a:lnTo>
                        <a:pt x="12"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93"/>
                <p:cNvSpPr>
                  <a:spLocks/>
                </p:cNvSpPr>
                <p:nvPr/>
              </p:nvSpPr>
              <p:spPr bwMode="auto">
                <a:xfrm>
                  <a:off x="1467" y="2508"/>
                  <a:ext cx="17" cy="8"/>
                </a:xfrm>
                <a:custGeom>
                  <a:avLst/>
                  <a:gdLst>
                    <a:gd name="T0" fmla="*/ 17 w 17"/>
                    <a:gd name="T1" fmla="*/ 8 h 8"/>
                    <a:gd name="T2" fmla="*/ 15 w 17"/>
                    <a:gd name="T3" fmla="*/ 2 h 8"/>
                    <a:gd name="T4" fmla="*/ 9 w 17"/>
                    <a:gd name="T5" fmla="*/ 0 h 8"/>
                    <a:gd name="T6" fmla="*/ 3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5" y="2"/>
                      </a:lnTo>
                      <a:lnTo>
                        <a:pt x="9" y="0"/>
                      </a:lnTo>
                      <a:lnTo>
                        <a:pt x="3"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94"/>
                <p:cNvSpPr>
                  <a:spLocks/>
                </p:cNvSpPr>
                <p:nvPr/>
              </p:nvSpPr>
              <p:spPr bwMode="auto">
                <a:xfrm>
                  <a:off x="1467" y="2516"/>
                  <a:ext cx="18" cy="23"/>
                </a:xfrm>
                <a:custGeom>
                  <a:avLst/>
                  <a:gdLst>
                    <a:gd name="T0" fmla="*/ 14 w 18"/>
                    <a:gd name="T1" fmla="*/ 6 h 23"/>
                    <a:gd name="T2" fmla="*/ 14 w 18"/>
                    <a:gd name="T3" fmla="*/ 6 h 23"/>
                    <a:gd name="T4" fmla="*/ 18 w 18"/>
                    <a:gd name="T5" fmla="*/ 10 h 23"/>
                    <a:gd name="T6" fmla="*/ 17 w 18"/>
                    <a:gd name="T7" fmla="*/ 7 h 23"/>
                    <a:gd name="T8" fmla="*/ 16 w 18"/>
                    <a:gd name="T9" fmla="*/ 5 h 23"/>
                    <a:gd name="T10" fmla="*/ 17 w 18"/>
                    <a:gd name="T11" fmla="*/ 0 h 23"/>
                    <a:gd name="T12" fmla="*/ 0 w 18"/>
                    <a:gd name="T13" fmla="*/ 0 h 23"/>
                    <a:gd name="T14" fmla="*/ 1 w 18"/>
                    <a:gd name="T15" fmla="*/ 5 h 23"/>
                    <a:gd name="T16" fmla="*/ 3 w 18"/>
                    <a:gd name="T17" fmla="*/ 10 h 23"/>
                    <a:gd name="T18" fmla="*/ 4 w 18"/>
                    <a:gd name="T19" fmla="*/ 17 h 23"/>
                    <a:gd name="T20" fmla="*/ 14 w 18"/>
                    <a:gd name="T21" fmla="*/ 23 h 23"/>
                    <a:gd name="T22" fmla="*/ 14 w 18"/>
                    <a:gd name="T23" fmla="*/ 23 h 23"/>
                    <a:gd name="T24" fmla="*/ 14 w 18"/>
                    <a:gd name="T25" fmla="*/ 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3"/>
                    <a:gd name="T41" fmla="*/ 18 w 18"/>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3">
                      <a:moveTo>
                        <a:pt x="14" y="6"/>
                      </a:moveTo>
                      <a:lnTo>
                        <a:pt x="14" y="6"/>
                      </a:lnTo>
                      <a:lnTo>
                        <a:pt x="18" y="10"/>
                      </a:lnTo>
                      <a:lnTo>
                        <a:pt x="17" y="7"/>
                      </a:lnTo>
                      <a:lnTo>
                        <a:pt x="16" y="5"/>
                      </a:lnTo>
                      <a:lnTo>
                        <a:pt x="17" y="0"/>
                      </a:lnTo>
                      <a:lnTo>
                        <a:pt x="0" y="0"/>
                      </a:lnTo>
                      <a:lnTo>
                        <a:pt x="1" y="5"/>
                      </a:lnTo>
                      <a:lnTo>
                        <a:pt x="3" y="10"/>
                      </a:lnTo>
                      <a:lnTo>
                        <a:pt x="4" y="17"/>
                      </a:lnTo>
                      <a:lnTo>
                        <a:pt x="14" y="23"/>
                      </a:lnTo>
                      <a:lnTo>
                        <a:pt x="14"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95"/>
                <p:cNvSpPr>
                  <a:spLocks/>
                </p:cNvSpPr>
                <p:nvPr/>
              </p:nvSpPr>
              <p:spPr bwMode="auto">
                <a:xfrm>
                  <a:off x="1481" y="2521"/>
                  <a:ext cx="54" cy="22"/>
                </a:xfrm>
                <a:custGeom>
                  <a:avLst/>
                  <a:gdLst>
                    <a:gd name="T0" fmla="*/ 41 w 54"/>
                    <a:gd name="T1" fmla="*/ 0 h 22"/>
                    <a:gd name="T2" fmla="*/ 39 w 54"/>
                    <a:gd name="T3" fmla="*/ 2 h 22"/>
                    <a:gd name="T4" fmla="*/ 39 w 54"/>
                    <a:gd name="T5" fmla="*/ 5 h 22"/>
                    <a:gd name="T6" fmla="*/ 37 w 54"/>
                    <a:gd name="T7" fmla="*/ 5 h 22"/>
                    <a:gd name="T8" fmla="*/ 35 w 54"/>
                    <a:gd name="T9" fmla="*/ 5 h 22"/>
                    <a:gd name="T10" fmla="*/ 29 w 54"/>
                    <a:gd name="T11" fmla="*/ 5 h 22"/>
                    <a:gd name="T12" fmla="*/ 21 w 54"/>
                    <a:gd name="T13" fmla="*/ 5 h 22"/>
                    <a:gd name="T14" fmla="*/ 15 w 54"/>
                    <a:gd name="T15" fmla="*/ 4 h 22"/>
                    <a:gd name="T16" fmla="*/ 7 w 54"/>
                    <a:gd name="T17" fmla="*/ 2 h 22"/>
                    <a:gd name="T18" fmla="*/ 0 w 54"/>
                    <a:gd name="T19" fmla="*/ 1 h 22"/>
                    <a:gd name="T20" fmla="*/ 0 w 54"/>
                    <a:gd name="T21" fmla="*/ 18 h 22"/>
                    <a:gd name="T22" fmla="*/ 7 w 54"/>
                    <a:gd name="T23" fmla="*/ 17 h 22"/>
                    <a:gd name="T24" fmla="*/ 13 w 54"/>
                    <a:gd name="T25" fmla="*/ 18 h 22"/>
                    <a:gd name="T26" fmla="*/ 21 w 54"/>
                    <a:gd name="T27" fmla="*/ 19 h 22"/>
                    <a:gd name="T28" fmla="*/ 29 w 54"/>
                    <a:gd name="T29" fmla="*/ 19 h 22"/>
                    <a:gd name="T30" fmla="*/ 35 w 54"/>
                    <a:gd name="T31" fmla="*/ 22 h 22"/>
                    <a:gd name="T32" fmla="*/ 42 w 54"/>
                    <a:gd name="T33" fmla="*/ 19 h 22"/>
                    <a:gd name="T34" fmla="*/ 49 w 54"/>
                    <a:gd name="T35" fmla="*/ 15 h 22"/>
                    <a:gd name="T36" fmla="*/ 54 w 54"/>
                    <a:gd name="T37" fmla="*/ 7 h 22"/>
                    <a:gd name="T38" fmla="*/ 53 w 54"/>
                    <a:gd name="T39" fmla="*/ 10 h 22"/>
                    <a:gd name="T40" fmla="*/ 41 w 54"/>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2"/>
                    <a:gd name="T65" fmla="*/ 54 w 5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2">
                      <a:moveTo>
                        <a:pt x="41" y="0"/>
                      </a:moveTo>
                      <a:lnTo>
                        <a:pt x="39" y="2"/>
                      </a:lnTo>
                      <a:lnTo>
                        <a:pt x="39" y="5"/>
                      </a:lnTo>
                      <a:lnTo>
                        <a:pt x="37" y="5"/>
                      </a:lnTo>
                      <a:lnTo>
                        <a:pt x="35" y="5"/>
                      </a:lnTo>
                      <a:lnTo>
                        <a:pt x="29" y="5"/>
                      </a:lnTo>
                      <a:lnTo>
                        <a:pt x="21" y="5"/>
                      </a:lnTo>
                      <a:lnTo>
                        <a:pt x="15" y="4"/>
                      </a:lnTo>
                      <a:lnTo>
                        <a:pt x="7" y="2"/>
                      </a:lnTo>
                      <a:lnTo>
                        <a:pt x="0" y="1"/>
                      </a:lnTo>
                      <a:lnTo>
                        <a:pt x="0" y="18"/>
                      </a:lnTo>
                      <a:lnTo>
                        <a:pt x="7" y="17"/>
                      </a:lnTo>
                      <a:lnTo>
                        <a:pt x="13" y="18"/>
                      </a:lnTo>
                      <a:lnTo>
                        <a:pt x="21" y="19"/>
                      </a:lnTo>
                      <a:lnTo>
                        <a:pt x="29" y="19"/>
                      </a:lnTo>
                      <a:lnTo>
                        <a:pt x="35" y="22"/>
                      </a:lnTo>
                      <a:lnTo>
                        <a:pt x="42" y="19"/>
                      </a:lnTo>
                      <a:lnTo>
                        <a:pt x="49" y="15"/>
                      </a:lnTo>
                      <a:lnTo>
                        <a:pt x="54" y="7"/>
                      </a:lnTo>
                      <a:lnTo>
                        <a:pt x="53" y="10"/>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96"/>
                <p:cNvSpPr>
                  <a:spLocks/>
                </p:cNvSpPr>
                <p:nvPr/>
              </p:nvSpPr>
              <p:spPr bwMode="auto">
                <a:xfrm>
                  <a:off x="1507" y="2462"/>
                  <a:ext cx="35" cy="69"/>
                </a:xfrm>
                <a:custGeom>
                  <a:avLst/>
                  <a:gdLst>
                    <a:gd name="T0" fmla="*/ 1 w 35"/>
                    <a:gd name="T1" fmla="*/ 14 h 69"/>
                    <a:gd name="T2" fmla="*/ 0 w 35"/>
                    <a:gd name="T3" fmla="*/ 14 h 69"/>
                    <a:gd name="T4" fmla="*/ 15 w 35"/>
                    <a:gd name="T5" fmla="*/ 23 h 69"/>
                    <a:gd name="T6" fmla="*/ 21 w 35"/>
                    <a:gd name="T7" fmla="*/ 34 h 69"/>
                    <a:gd name="T8" fmla="*/ 21 w 35"/>
                    <a:gd name="T9" fmla="*/ 47 h 69"/>
                    <a:gd name="T10" fmla="*/ 15 w 35"/>
                    <a:gd name="T11" fmla="*/ 59 h 69"/>
                    <a:gd name="T12" fmla="*/ 27 w 35"/>
                    <a:gd name="T13" fmla="*/ 69 h 69"/>
                    <a:gd name="T14" fmla="*/ 35 w 35"/>
                    <a:gd name="T15" fmla="*/ 49 h 69"/>
                    <a:gd name="T16" fmla="*/ 35 w 35"/>
                    <a:gd name="T17" fmla="*/ 31 h 69"/>
                    <a:gd name="T18" fmla="*/ 24 w 35"/>
                    <a:gd name="T19" fmla="*/ 13 h 69"/>
                    <a:gd name="T20" fmla="*/ 5 w 35"/>
                    <a:gd name="T21" fmla="*/ 0 h 69"/>
                    <a:gd name="T22" fmla="*/ 4 w 35"/>
                    <a:gd name="T23" fmla="*/ 0 h 69"/>
                    <a:gd name="T24" fmla="*/ 1 w 35"/>
                    <a:gd name="T25" fmla="*/ 14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 y="14"/>
                      </a:moveTo>
                      <a:lnTo>
                        <a:pt x="0" y="14"/>
                      </a:lnTo>
                      <a:lnTo>
                        <a:pt x="15" y="23"/>
                      </a:lnTo>
                      <a:lnTo>
                        <a:pt x="21" y="34"/>
                      </a:lnTo>
                      <a:lnTo>
                        <a:pt x="21" y="47"/>
                      </a:lnTo>
                      <a:lnTo>
                        <a:pt x="15" y="59"/>
                      </a:lnTo>
                      <a:lnTo>
                        <a:pt x="27" y="69"/>
                      </a:lnTo>
                      <a:lnTo>
                        <a:pt x="35" y="49"/>
                      </a:lnTo>
                      <a:lnTo>
                        <a:pt x="35" y="31"/>
                      </a:lnTo>
                      <a:lnTo>
                        <a:pt x="24" y="13"/>
                      </a:lnTo>
                      <a:lnTo>
                        <a:pt x="5" y="0"/>
                      </a:lnTo>
                      <a:lnTo>
                        <a:pt x="4" y="0"/>
                      </a:lnTo>
                      <a:lnTo>
                        <a:pt x="1"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97"/>
                <p:cNvSpPr>
                  <a:spLocks/>
                </p:cNvSpPr>
                <p:nvPr/>
              </p:nvSpPr>
              <p:spPr bwMode="auto">
                <a:xfrm>
                  <a:off x="1441" y="2461"/>
                  <a:ext cx="70" cy="35"/>
                </a:xfrm>
                <a:custGeom>
                  <a:avLst/>
                  <a:gdLst>
                    <a:gd name="T0" fmla="*/ 14 w 70"/>
                    <a:gd name="T1" fmla="*/ 33 h 35"/>
                    <a:gd name="T2" fmla="*/ 14 w 70"/>
                    <a:gd name="T3" fmla="*/ 35 h 35"/>
                    <a:gd name="T4" fmla="*/ 18 w 70"/>
                    <a:gd name="T5" fmla="*/ 29 h 35"/>
                    <a:gd name="T6" fmla="*/ 23 w 70"/>
                    <a:gd name="T7" fmla="*/ 24 h 35"/>
                    <a:gd name="T8" fmla="*/ 27 w 70"/>
                    <a:gd name="T9" fmla="*/ 20 h 35"/>
                    <a:gd name="T10" fmla="*/ 33 w 70"/>
                    <a:gd name="T11" fmla="*/ 17 h 35"/>
                    <a:gd name="T12" fmla="*/ 41 w 70"/>
                    <a:gd name="T13" fmla="*/ 15 h 35"/>
                    <a:gd name="T14" fmla="*/ 50 w 70"/>
                    <a:gd name="T15" fmla="*/ 14 h 35"/>
                    <a:gd name="T16" fmla="*/ 59 w 70"/>
                    <a:gd name="T17" fmla="*/ 14 h 35"/>
                    <a:gd name="T18" fmla="*/ 67 w 70"/>
                    <a:gd name="T19" fmla="*/ 15 h 35"/>
                    <a:gd name="T20" fmla="*/ 70 w 70"/>
                    <a:gd name="T21" fmla="*/ 1 h 35"/>
                    <a:gd name="T22" fmla="*/ 59 w 70"/>
                    <a:gd name="T23" fmla="*/ 0 h 35"/>
                    <a:gd name="T24" fmla="*/ 50 w 70"/>
                    <a:gd name="T25" fmla="*/ 0 h 35"/>
                    <a:gd name="T26" fmla="*/ 41 w 70"/>
                    <a:gd name="T27" fmla="*/ 1 h 35"/>
                    <a:gd name="T28" fmla="*/ 31 w 70"/>
                    <a:gd name="T29" fmla="*/ 2 h 35"/>
                    <a:gd name="T30" fmla="*/ 20 w 70"/>
                    <a:gd name="T31" fmla="*/ 6 h 35"/>
                    <a:gd name="T32" fmla="*/ 13 w 70"/>
                    <a:gd name="T33" fmla="*/ 12 h 35"/>
                    <a:gd name="T34" fmla="*/ 6 w 70"/>
                    <a:gd name="T35" fmla="*/ 19 h 35"/>
                    <a:gd name="T36" fmla="*/ 0 w 70"/>
                    <a:gd name="T37" fmla="*/ 30 h 35"/>
                    <a:gd name="T38" fmla="*/ 0 w 70"/>
                    <a:gd name="T39" fmla="*/ 31 h 35"/>
                    <a:gd name="T40" fmla="*/ 14 w 70"/>
                    <a:gd name="T41" fmla="*/ 3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3"/>
                      </a:moveTo>
                      <a:lnTo>
                        <a:pt x="14" y="35"/>
                      </a:lnTo>
                      <a:lnTo>
                        <a:pt x="18" y="29"/>
                      </a:lnTo>
                      <a:lnTo>
                        <a:pt x="23" y="24"/>
                      </a:lnTo>
                      <a:lnTo>
                        <a:pt x="27" y="20"/>
                      </a:lnTo>
                      <a:lnTo>
                        <a:pt x="33" y="17"/>
                      </a:lnTo>
                      <a:lnTo>
                        <a:pt x="41" y="15"/>
                      </a:lnTo>
                      <a:lnTo>
                        <a:pt x="50" y="14"/>
                      </a:lnTo>
                      <a:lnTo>
                        <a:pt x="59" y="14"/>
                      </a:lnTo>
                      <a:lnTo>
                        <a:pt x="67" y="15"/>
                      </a:lnTo>
                      <a:lnTo>
                        <a:pt x="70" y="1"/>
                      </a:lnTo>
                      <a:lnTo>
                        <a:pt x="59" y="0"/>
                      </a:lnTo>
                      <a:lnTo>
                        <a:pt x="50" y="0"/>
                      </a:lnTo>
                      <a:lnTo>
                        <a:pt x="41" y="1"/>
                      </a:lnTo>
                      <a:lnTo>
                        <a:pt x="31" y="2"/>
                      </a:lnTo>
                      <a:lnTo>
                        <a:pt x="20" y="6"/>
                      </a:lnTo>
                      <a:lnTo>
                        <a:pt x="13" y="12"/>
                      </a:lnTo>
                      <a:lnTo>
                        <a:pt x="6" y="19"/>
                      </a:lnTo>
                      <a:lnTo>
                        <a:pt x="0" y="30"/>
                      </a:lnTo>
                      <a:lnTo>
                        <a:pt x="0" y="31"/>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98"/>
                <p:cNvSpPr>
                  <a:spLocks/>
                </p:cNvSpPr>
                <p:nvPr/>
              </p:nvSpPr>
              <p:spPr bwMode="auto">
                <a:xfrm>
                  <a:off x="1436" y="2492"/>
                  <a:ext cx="57" cy="108"/>
                </a:xfrm>
                <a:custGeom>
                  <a:avLst/>
                  <a:gdLst>
                    <a:gd name="T0" fmla="*/ 55 w 57"/>
                    <a:gd name="T1" fmla="*/ 93 h 108"/>
                    <a:gd name="T2" fmla="*/ 57 w 57"/>
                    <a:gd name="T3" fmla="*/ 93 h 108"/>
                    <a:gd name="T4" fmla="*/ 43 w 57"/>
                    <a:gd name="T5" fmla="*/ 87 h 108"/>
                    <a:gd name="T6" fmla="*/ 34 w 57"/>
                    <a:gd name="T7" fmla="*/ 79 h 108"/>
                    <a:gd name="T8" fmla="*/ 25 w 57"/>
                    <a:gd name="T9" fmla="*/ 69 h 108"/>
                    <a:gd name="T10" fmla="*/ 20 w 57"/>
                    <a:gd name="T11" fmla="*/ 57 h 108"/>
                    <a:gd name="T12" fmla="*/ 17 w 57"/>
                    <a:gd name="T13" fmla="*/ 44 h 108"/>
                    <a:gd name="T14" fmla="*/ 17 w 57"/>
                    <a:gd name="T15" fmla="*/ 30 h 108"/>
                    <a:gd name="T16" fmla="*/ 17 w 57"/>
                    <a:gd name="T17" fmla="*/ 16 h 108"/>
                    <a:gd name="T18" fmla="*/ 19 w 57"/>
                    <a:gd name="T19" fmla="*/ 2 h 108"/>
                    <a:gd name="T20" fmla="*/ 5 w 57"/>
                    <a:gd name="T21" fmla="*/ 0 h 108"/>
                    <a:gd name="T22" fmla="*/ 2 w 57"/>
                    <a:gd name="T23" fmla="*/ 16 h 108"/>
                    <a:gd name="T24" fmla="*/ 0 w 57"/>
                    <a:gd name="T25" fmla="*/ 30 h 108"/>
                    <a:gd name="T26" fmla="*/ 2 w 57"/>
                    <a:gd name="T27" fmla="*/ 46 h 108"/>
                    <a:gd name="T28" fmla="*/ 6 w 57"/>
                    <a:gd name="T29" fmla="*/ 62 h 108"/>
                    <a:gd name="T30" fmla="*/ 13 w 57"/>
                    <a:gd name="T31" fmla="*/ 76 h 108"/>
                    <a:gd name="T32" fmla="*/ 24 w 57"/>
                    <a:gd name="T33" fmla="*/ 88 h 108"/>
                    <a:gd name="T34" fmla="*/ 36 w 57"/>
                    <a:gd name="T35" fmla="*/ 99 h 108"/>
                    <a:gd name="T36" fmla="*/ 52 w 57"/>
                    <a:gd name="T37" fmla="*/ 108 h 108"/>
                    <a:gd name="T38" fmla="*/ 53 w 57"/>
                    <a:gd name="T39" fmla="*/ 108 h 108"/>
                    <a:gd name="T40" fmla="*/ 55 w 57"/>
                    <a:gd name="T41" fmla="*/ 93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8"/>
                    <a:gd name="T65" fmla="*/ 57 w 5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8">
                      <a:moveTo>
                        <a:pt x="55" y="93"/>
                      </a:moveTo>
                      <a:lnTo>
                        <a:pt x="57" y="93"/>
                      </a:lnTo>
                      <a:lnTo>
                        <a:pt x="43" y="87"/>
                      </a:lnTo>
                      <a:lnTo>
                        <a:pt x="34" y="79"/>
                      </a:lnTo>
                      <a:lnTo>
                        <a:pt x="25" y="69"/>
                      </a:lnTo>
                      <a:lnTo>
                        <a:pt x="20" y="57"/>
                      </a:lnTo>
                      <a:lnTo>
                        <a:pt x="17" y="44"/>
                      </a:lnTo>
                      <a:lnTo>
                        <a:pt x="17" y="30"/>
                      </a:lnTo>
                      <a:lnTo>
                        <a:pt x="17" y="16"/>
                      </a:lnTo>
                      <a:lnTo>
                        <a:pt x="19" y="2"/>
                      </a:lnTo>
                      <a:lnTo>
                        <a:pt x="5" y="0"/>
                      </a:lnTo>
                      <a:lnTo>
                        <a:pt x="2" y="16"/>
                      </a:lnTo>
                      <a:lnTo>
                        <a:pt x="0" y="30"/>
                      </a:lnTo>
                      <a:lnTo>
                        <a:pt x="2" y="46"/>
                      </a:lnTo>
                      <a:lnTo>
                        <a:pt x="6" y="62"/>
                      </a:lnTo>
                      <a:lnTo>
                        <a:pt x="13" y="76"/>
                      </a:lnTo>
                      <a:lnTo>
                        <a:pt x="24" y="88"/>
                      </a:lnTo>
                      <a:lnTo>
                        <a:pt x="36" y="99"/>
                      </a:lnTo>
                      <a:lnTo>
                        <a:pt x="52" y="108"/>
                      </a:lnTo>
                      <a:lnTo>
                        <a:pt x="53" y="108"/>
                      </a:lnTo>
                      <a:lnTo>
                        <a:pt x="55"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99"/>
                <p:cNvSpPr>
                  <a:spLocks/>
                </p:cNvSpPr>
                <p:nvPr/>
              </p:nvSpPr>
              <p:spPr bwMode="auto">
                <a:xfrm>
                  <a:off x="1489" y="2585"/>
                  <a:ext cx="47" cy="18"/>
                </a:xfrm>
                <a:custGeom>
                  <a:avLst/>
                  <a:gdLst>
                    <a:gd name="T0" fmla="*/ 40 w 47"/>
                    <a:gd name="T1" fmla="*/ 0 h 18"/>
                    <a:gd name="T2" fmla="*/ 42 w 47"/>
                    <a:gd name="T3" fmla="*/ 0 h 18"/>
                    <a:gd name="T4" fmla="*/ 37 w 47"/>
                    <a:gd name="T5" fmla="*/ 1 h 18"/>
                    <a:gd name="T6" fmla="*/ 33 w 47"/>
                    <a:gd name="T7" fmla="*/ 3 h 18"/>
                    <a:gd name="T8" fmla="*/ 28 w 47"/>
                    <a:gd name="T9" fmla="*/ 1 h 18"/>
                    <a:gd name="T10" fmla="*/ 23 w 47"/>
                    <a:gd name="T11" fmla="*/ 1 h 18"/>
                    <a:gd name="T12" fmla="*/ 17 w 47"/>
                    <a:gd name="T13" fmla="*/ 1 h 18"/>
                    <a:gd name="T14" fmla="*/ 12 w 47"/>
                    <a:gd name="T15" fmla="*/ 3 h 18"/>
                    <a:gd name="T16" fmla="*/ 7 w 47"/>
                    <a:gd name="T17" fmla="*/ 1 h 18"/>
                    <a:gd name="T18" fmla="*/ 2 w 47"/>
                    <a:gd name="T19" fmla="*/ 0 h 18"/>
                    <a:gd name="T20" fmla="*/ 0 w 47"/>
                    <a:gd name="T21" fmla="*/ 15 h 18"/>
                    <a:gd name="T22" fmla="*/ 5 w 47"/>
                    <a:gd name="T23" fmla="*/ 16 h 18"/>
                    <a:gd name="T24" fmla="*/ 12 w 47"/>
                    <a:gd name="T25" fmla="*/ 17 h 18"/>
                    <a:gd name="T26" fmla="*/ 17 w 47"/>
                    <a:gd name="T27" fmla="*/ 18 h 18"/>
                    <a:gd name="T28" fmla="*/ 23 w 47"/>
                    <a:gd name="T29" fmla="*/ 18 h 18"/>
                    <a:gd name="T30" fmla="*/ 28 w 47"/>
                    <a:gd name="T31" fmla="*/ 18 h 18"/>
                    <a:gd name="T32" fmla="*/ 33 w 47"/>
                    <a:gd name="T33" fmla="*/ 17 h 18"/>
                    <a:gd name="T34" fmla="*/ 40 w 47"/>
                    <a:gd name="T35" fmla="*/ 16 h 18"/>
                    <a:gd name="T36" fmla="*/ 45 w 47"/>
                    <a:gd name="T37" fmla="*/ 15 h 18"/>
                    <a:gd name="T38" fmla="*/ 47 w 47"/>
                    <a:gd name="T39" fmla="*/ 15 h 18"/>
                    <a:gd name="T40" fmla="*/ 40 w 4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8"/>
                    <a:gd name="T65" fmla="*/ 47 w 4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8">
                      <a:moveTo>
                        <a:pt x="40" y="0"/>
                      </a:moveTo>
                      <a:lnTo>
                        <a:pt x="42" y="0"/>
                      </a:lnTo>
                      <a:lnTo>
                        <a:pt x="37" y="1"/>
                      </a:lnTo>
                      <a:lnTo>
                        <a:pt x="33" y="3"/>
                      </a:lnTo>
                      <a:lnTo>
                        <a:pt x="28" y="1"/>
                      </a:lnTo>
                      <a:lnTo>
                        <a:pt x="23" y="1"/>
                      </a:lnTo>
                      <a:lnTo>
                        <a:pt x="17" y="1"/>
                      </a:lnTo>
                      <a:lnTo>
                        <a:pt x="12" y="3"/>
                      </a:lnTo>
                      <a:lnTo>
                        <a:pt x="7" y="1"/>
                      </a:lnTo>
                      <a:lnTo>
                        <a:pt x="2" y="0"/>
                      </a:lnTo>
                      <a:lnTo>
                        <a:pt x="0" y="15"/>
                      </a:lnTo>
                      <a:lnTo>
                        <a:pt x="5" y="16"/>
                      </a:lnTo>
                      <a:lnTo>
                        <a:pt x="12" y="17"/>
                      </a:lnTo>
                      <a:lnTo>
                        <a:pt x="17" y="18"/>
                      </a:lnTo>
                      <a:lnTo>
                        <a:pt x="23" y="18"/>
                      </a:lnTo>
                      <a:lnTo>
                        <a:pt x="28" y="18"/>
                      </a:lnTo>
                      <a:lnTo>
                        <a:pt x="33" y="17"/>
                      </a:lnTo>
                      <a:lnTo>
                        <a:pt x="40" y="16"/>
                      </a:lnTo>
                      <a:lnTo>
                        <a:pt x="45" y="15"/>
                      </a:lnTo>
                      <a:lnTo>
                        <a:pt x="47" y="15"/>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00"/>
                <p:cNvSpPr>
                  <a:spLocks/>
                </p:cNvSpPr>
                <p:nvPr/>
              </p:nvSpPr>
              <p:spPr bwMode="auto">
                <a:xfrm>
                  <a:off x="1529" y="2516"/>
                  <a:ext cx="109" cy="84"/>
                </a:xfrm>
                <a:custGeom>
                  <a:avLst/>
                  <a:gdLst>
                    <a:gd name="T0" fmla="*/ 97 w 109"/>
                    <a:gd name="T1" fmla="*/ 0 h 84"/>
                    <a:gd name="T2" fmla="*/ 98 w 109"/>
                    <a:gd name="T3" fmla="*/ 0 h 84"/>
                    <a:gd name="T4" fmla="*/ 87 w 109"/>
                    <a:gd name="T5" fmla="*/ 10 h 84"/>
                    <a:gd name="T6" fmla="*/ 75 w 109"/>
                    <a:gd name="T7" fmla="*/ 20 h 84"/>
                    <a:gd name="T8" fmla="*/ 64 w 109"/>
                    <a:gd name="T9" fmla="*/ 29 h 84"/>
                    <a:gd name="T10" fmla="*/ 52 w 109"/>
                    <a:gd name="T11" fmla="*/ 38 h 84"/>
                    <a:gd name="T12" fmla="*/ 40 w 109"/>
                    <a:gd name="T13" fmla="*/ 47 h 84"/>
                    <a:gd name="T14" fmla="*/ 28 w 109"/>
                    <a:gd name="T15" fmla="*/ 53 h 84"/>
                    <a:gd name="T16" fmla="*/ 13 w 109"/>
                    <a:gd name="T17" fmla="*/ 62 h 84"/>
                    <a:gd name="T18" fmla="*/ 0 w 109"/>
                    <a:gd name="T19" fmla="*/ 69 h 84"/>
                    <a:gd name="T20" fmla="*/ 7 w 109"/>
                    <a:gd name="T21" fmla="*/ 84 h 84"/>
                    <a:gd name="T22" fmla="*/ 20 w 109"/>
                    <a:gd name="T23" fmla="*/ 76 h 84"/>
                    <a:gd name="T24" fmla="*/ 35 w 109"/>
                    <a:gd name="T25" fmla="*/ 68 h 84"/>
                    <a:gd name="T26" fmla="*/ 47 w 109"/>
                    <a:gd name="T27" fmla="*/ 59 h 84"/>
                    <a:gd name="T28" fmla="*/ 62 w 109"/>
                    <a:gd name="T29" fmla="*/ 50 h 84"/>
                    <a:gd name="T30" fmla="*/ 74 w 109"/>
                    <a:gd name="T31" fmla="*/ 41 h 84"/>
                    <a:gd name="T32" fmla="*/ 85 w 109"/>
                    <a:gd name="T33" fmla="*/ 32 h 84"/>
                    <a:gd name="T34" fmla="*/ 97 w 109"/>
                    <a:gd name="T35" fmla="*/ 22 h 84"/>
                    <a:gd name="T36" fmla="*/ 108 w 109"/>
                    <a:gd name="T37" fmla="*/ 10 h 84"/>
                    <a:gd name="T38" fmla="*/ 109 w 109"/>
                    <a:gd name="T39" fmla="*/ 10 h 84"/>
                    <a:gd name="T40" fmla="*/ 97 w 109"/>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4"/>
                    <a:gd name="T65" fmla="*/ 109 w 109"/>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4">
                      <a:moveTo>
                        <a:pt x="97" y="0"/>
                      </a:moveTo>
                      <a:lnTo>
                        <a:pt x="98" y="0"/>
                      </a:lnTo>
                      <a:lnTo>
                        <a:pt x="87" y="10"/>
                      </a:lnTo>
                      <a:lnTo>
                        <a:pt x="75" y="20"/>
                      </a:lnTo>
                      <a:lnTo>
                        <a:pt x="64" y="29"/>
                      </a:lnTo>
                      <a:lnTo>
                        <a:pt x="52" y="38"/>
                      </a:lnTo>
                      <a:lnTo>
                        <a:pt x="40" y="47"/>
                      </a:lnTo>
                      <a:lnTo>
                        <a:pt x="28" y="53"/>
                      </a:lnTo>
                      <a:lnTo>
                        <a:pt x="13" y="62"/>
                      </a:lnTo>
                      <a:lnTo>
                        <a:pt x="0" y="69"/>
                      </a:lnTo>
                      <a:lnTo>
                        <a:pt x="7" y="84"/>
                      </a:lnTo>
                      <a:lnTo>
                        <a:pt x="20" y="76"/>
                      </a:lnTo>
                      <a:lnTo>
                        <a:pt x="35" y="68"/>
                      </a:lnTo>
                      <a:lnTo>
                        <a:pt x="47" y="59"/>
                      </a:lnTo>
                      <a:lnTo>
                        <a:pt x="62" y="50"/>
                      </a:lnTo>
                      <a:lnTo>
                        <a:pt x="74" y="41"/>
                      </a:lnTo>
                      <a:lnTo>
                        <a:pt x="85" y="32"/>
                      </a:lnTo>
                      <a:lnTo>
                        <a:pt x="97" y="22"/>
                      </a:lnTo>
                      <a:lnTo>
                        <a:pt x="108" y="10"/>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01"/>
                <p:cNvSpPr>
                  <a:spLocks/>
                </p:cNvSpPr>
                <p:nvPr/>
              </p:nvSpPr>
              <p:spPr bwMode="auto">
                <a:xfrm>
                  <a:off x="1626" y="2289"/>
                  <a:ext cx="244" cy="237"/>
                </a:xfrm>
                <a:custGeom>
                  <a:avLst/>
                  <a:gdLst>
                    <a:gd name="T0" fmla="*/ 229 w 244"/>
                    <a:gd name="T1" fmla="*/ 0 h 237"/>
                    <a:gd name="T2" fmla="*/ 222 w 244"/>
                    <a:gd name="T3" fmla="*/ 13 h 237"/>
                    <a:gd name="T4" fmla="*/ 212 w 244"/>
                    <a:gd name="T5" fmla="*/ 25 h 237"/>
                    <a:gd name="T6" fmla="*/ 199 w 244"/>
                    <a:gd name="T7" fmla="*/ 40 h 237"/>
                    <a:gd name="T8" fmla="*/ 186 w 244"/>
                    <a:gd name="T9" fmla="*/ 54 h 237"/>
                    <a:gd name="T10" fmla="*/ 171 w 244"/>
                    <a:gd name="T11" fmla="*/ 70 h 237"/>
                    <a:gd name="T12" fmla="*/ 156 w 244"/>
                    <a:gd name="T13" fmla="*/ 85 h 237"/>
                    <a:gd name="T14" fmla="*/ 139 w 244"/>
                    <a:gd name="T15" fmla="*/ 100 h 237"/>
                    <a:gd name="T16" fmla="*/ 122 w 244"/>
                    <a:gd name="T17" fmla="*/ 116 h 237"/>
                    <a:gd name="T18" fmla="*/ 104 w 244"/>
                    <a:gd name="T19" fmla="*/ 132 h 237"/>
                    <a:gd name="T20" fmla="*/ 87 w 244"/>
                    <a:gd name="T21" fmla="*/ 146 h 237"/>
                    <a:gd name="T22" fmla="*/ 70 w 244"/>
                    <a:gd name="T23" fmla="*/ 162 h 237"/>
                    <a:gd name="T24" fmla="*/ 53 w 244"/>
                    <a:gd name="T25" fmla="*/ 176 h 237"/>
                    <a:gd name="T26" fmla="*/ 38 w 244"/>
                    <a:gd name="T27" fmla="*/ 190 h 237"/>
                    <a:gd name="T28" fmla="*/ 24 w 244"/>
                    <a:gd name="T29" fmla="*/ 203 h 237"/>
                    <a:gd name="T30" fmla="*/ 12 w 244"/>
                    <a:gd name="T31" fmla="*/ 216 h 237"/>
                    <a:gd name="T32" fmla="*/ 0 w 244"/>
                    <a:gd name="T33" fmla="*/ 227 h 237"/>
                    <a:gd name="T34" fmla="*/ 12 w 244"/>
                    <a:gd name="T35" fmla="*/ 237 h 237"/>
                    <a:gd name="T36" fmla="*/ 21 w 244"/>
                    <a:gd name="T37" fmla="*/ 226 h 237"/>
                    <a:gd name="T38" fmla="*/ 34 w 244"/>
                    <a:gd name="T39" fmla="*/ 215 h 237"/>
                    <a:gd name="T40" fmla="*/ 48 w 244"/>
                    <a:gd name="T41" fmla="*/ 202 h 237"/>
                    <a:gd name="T42" fmla="*/ 63 w 244"/>
                    <a:gd name="T43" fmla="*/ 189 h 237"/>
                    <a:gd name="T44" fmla="*/ 79 w 244"/>
                    <a:gd name="T45" fmla="*/ 174 h 237"/>
                    <a:gd name="T46" fmla="*/ 96 w 244"/>
                    <a:gd name="T47" fmla="*/ 158 h 237"/>
                    <a:gd name="T48" fmla="*/ 113 w 244"/>
                    <a:gd name="T49" fmla="*/ 144 h 237"/>
                    <a:gd name="T50" fmla="*/ 131 w 244"/>
                    <a:gd name="T51" fmla="*/ 128 h 237"/>
                    <a:gd name="T52" fmla="*/ 148 w 244"/>
                    <a:gd name="T53" fmla="*/ 112 h 237"/>
                    <a:gd name="T54" fmla="*/ 165 w 244"/>
                    <a:gd name="T55" fmla="*/ 97 h 237"/>
                    <a:gd name="T56" fmla="*/ 181 w 244"/>
                    <a:gd name="T57" fmla="*/ 80 h 237"/>
                    <a:gd name="T58" fmla="*/ 198 w 244"/>
                    <a:gd name="T59" fmla="*/ 64 h 237"/>
                    <a:gd name="T60" fmla="*/ 211 w 244"/>
                    <a:gd name="T61" fmla="*/ 49 h 237"/>
                    <a:gd name="T62" fmla="*/ 225 w 244"/>
                    <a:gd name="T63" fmla="*/ 35 h 237"/>
                    <a:gd name="T64" fmla="*/ 234 w 244"/>
                    <a:gd name="T65" fmla="*/ 20 h 237"/>
                    <a:gd name="T66" fmla="*/ 244 w 244"/>
                    <a:gd name="T67" fmla="*/ 7 h 237"/>
                    <a:gd name="T68" fmla="*/ 229 w 244"/>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237"/>
                    <a:gd name="T107" fmla="*/ 244 w 244"/>
                    <a:gd name="T108" fmla="*/ 237 h 2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237">
                      <a:moveTo>
                        <a:pt x="229" y="0"/>
                      </a:moveTo>
                      <a:lnTo>
                        <a:pt x="222" y="13"/>
                      </a:lnTo>
                      <a:lnTo>
                        <a:pt x="212" y="25"/>
                      </a:lnTo>
                      <a:lnTo>
                        <a:pt x="199" y="40"/>
                      </a:lnTo>
                      <a:lnTo>
                        <a:pt x="186" y="54"/>
                      </a:lnTo>
                      <a:lnTo>
                        <a:pt x="171" y="70"/>
                      </a:lnTo>
                      <a:lnTo>
                        <a:pt x="156" y="85"/>
                      </a:lnTo>
                      <a:lnTo>
                        <a:pt x="139" y="100"/>
                      </a:lnTo>
                      <a:lnTo>
                        <a:pt x="122" y="116"/>
                      </a:lnTo>
                      <a:lnTo>
                        <a:pt x="104" y="132"/>
                      </a:lnTo>
                      <a:lnTo>
                        <a:pt x="87" y="146"/>
                      </a:lnTo>
                      <a:lnTo>
                        <a:pt x="70" y="162"/>
                      </a:lnTo>
                      <a:lnTo>
                        <a:pt x="53" y="176"/>
                      </a:lnTo>
                      <a:lnTo>
                        <a:pt x="38" y="190"/>
                      </a:lnTo>
                      <a:lnTo>
                        <a:pt x="24" y="203"/>
                      </a:lnTo>
                      <a:lnTo>
                        <a:pt x="12" y="216"/>
                      </a:lnTo>
                      <a:lnTo>
                        <a:pt x="0" y="227"/>
                      </a:lnTo>
                      <a:lnTo>
                        <a:pt x="12" y="237"/>
                      </a:lnTo>
                      <a:lnTo>
                        <a:pt x="21" y="226"/>
                      </a:lnTo>
                      <a:lnTo>
                        <a:pt x="34" y="215"/>
                      </a:lnTo>
                      <a:lnTo>
                        <a:pt x="48" y="202"/>
                      </a:lnTo>
                      <a:lnTo>
                        <a:pt x="63" y="189"/>
                      </a:lnTo>
                      <a:lnTo>
                        <a:pt x="79" y="174"/>
                      </a:lnTo>
                      <a:lnTo>
                        <a:pt x="96" y="158"/>
                      </a:lnTo>
                      <a:lnTo>
                        <a:pt x="113" y="144"/>
                      </a:lnTo>
                      <a:lnTo>
                        <a:pt x="131" y="128"/>
                      </a:lnTo>
                      <a:lnTo>
                        <a:pt x="148" y="112"/>
                      </a:lnTo>
                      <a:lnTo>
                        <a:pt x="165" y="97"/>
                      </a:lnTo>
                      <a:lnTo>
                        <a:pt x="181" y="80"/>
                      </a:lnTo>
                      <a:lnTo>
                        <a:pt x="198" y="64"/>
                      </a:lnTo>
                      <a:lnTo>
                        <a:pt x="211" y="49"/>
                      </a:lnTo>
                      <a:lnTo>
                        <a:pt x="225" y="35"/>
                      </a:lnTo>
                      <a:lnTo>
                        <a:pt x="234" y="20"/>
                      </a:lnTo>
                      <a:lnTo>
                        <a:pt x="244" y="7"/>
                      </a:lnTo>
                      <a:lnTo>
                        <a:pt x="22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02"/>
                <p:cNvSpPr>
                  <a:spLocks/>
                </p:cNvSpPr>
                <p:nvPr/>
              </p:nvSpPr>
              <p:spPr bwMode="auto">
                <a:xfrm>
                  <a:off x="1855" y="2284"/>
                  <a:ext cx="15" cy="12"/>
                </a:xfrm>
                <a:custGeom>
                  <a:avLst/>
                  <a:gdLst>
                    <a:gd name="T0" fmla="*/ 15 w 15"/>
                    <a:gd name="T1" fmla="*/ 12 h 12"/>
                    <a:gd name="T2" fmla="*/ 15 w 15"/>
                    <a:gd name="T3" fmla="*/ 6 h 12"/>
                    <a:gd name="T4" fmla="*/ 11 w 15"/>
                    <a:gd name="T5" fmla="*/ 1 h 12"/>
                    <a:gd name="T6" fmla="*/ 5 w 15"/>
                    <a:gd name="T7" fmla="*/ 0 h 12"/>
                    <a:gd name="T8" fmla="*/ 0 w 15"/>
                    <a:gd name="T9" fmla="*/ 5 h 12"/>
                    <a:gd name="T10" fmla="*/ 15 w 15"/>
                    <a:gd name="T11" fmla="*/ 12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15" y="6"/>
                      </a:lnTo>
                      <a:lnTo>
                        <a:pt x="11" y="1"/>
                      </a:lnTo>
                      <a:lnTo>
                        <a:pt x="5" y="0"/>
                      </a:lnTo>
                      <a:lnTo>
                        <a:pt x="0" y="5"/>
                      </a:lnTo>
                      <a:lnTo>
                        <a:pt x="15"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03"/>
                <p:cNvSpPr>
                  <a:spLocks/>
                </p:cNvSpPr>
                <p:nvPr/>
              </p:nvSpPr>
              <p:spPr bwMode="auto">
                <a:xfrm>
                  <a:off x="1589" y="2416"/>
                  <a:ext cx="9" cy="14"/>
                </a:xfrm>
                <a:custGeom>
                  <a:avLst/>
                  <a:gdLst>
                    <a:gd name="T0" fmla="*/ 6 w 9"/>
                    <a:gd name="T1" fmla="*/ 0 h 14"/>
                    <a:gd name="T2" fmla="*/ 2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2"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104"/>
                <p:cNvSpPr>
                  <a:spLocks/>
                </p:cNvSpPr>
                <p:nvPr/>
              </p:nvSpPr>
              <p:spPr bwMode="auto">
                <a:xfrm>
                  <a:off x="1595" y="2409"/>
                  <a:ext cx="29" cy="21"/>
                </a:xfrm>
                <a:custGeom>
                  <a:avLst/>
                  <a:gdLst>
                    <a:gd name="T0" fmla="*/ 15 w 29"/>
                    <a:gd name="T1" fmla="*/ 2 h 21"/>
                    <a:gd name="T2" fmla="*/ 15 w 29"/>
                    <a:gd name="T3" fmla="*/ 2 h 21"/>
                    <a:gd name="T4" fmla="*/ 15 w 29"/>
                    <a:gd name="T5" fmla="*/ 4 h 21"/>
                    <a:gd name="T6" fmla="*/ 14 w 29"/>
                    <a:gd name="T7" fmla="*/ 3 h 21"/>
                    <a:gd name="T8" fmla="*/ 8 w 29"/>
                    <a:gd name="T9" fmla="*/ 6 h 21"/>
                    <a:gd name="T10" fmla="*/ 0 w 29"/>
                    <a:gd name="T11" fmla="*/ 7 h 21"/>
                    <a:gd name="T12" fmla="*/ 3 w 29"/>
                    <a:gd name="T13" fmla="*/ 21 h 21"/>
                    <a:gd name="T14" fmla="*/ 10 w 29"/>
                    <a:gd name="T15" fmla="*/ 20 h 21"/>
                    <a:gd name="T16" fmla="*/ 19 w 29"/>
                    <a:gd name="T17" fmla="*/ 18 h 21"/>
                    <a:gd name="T18" fmla="*/ 27 w 29"/>
                    <a:gd name="T19" fmla="*/ 12 h 21"/>
                    <a:gd name="T20" fmla="*/ 29 w 29"/>
                    <a:gd name="T21" fmla="*/ 0 h 21"/>
                    <a:gd name="T22" fmla="*/ 29 w 29"/>
                    <a:gd name="T23" fmla="*/ 0 h 21"/>
                    <a:gd name="T24" fmla="*/ 15 w 29"/>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1"/>
                    <a:gd name="T41" fmla="*/ 29 w 2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1">
                      <a:moveTo>
                        <a:pt x="15" y="2"/>
                      </a:moveTo>
                      <a:lnTo>
                        <a:pt x="15" y="2"/>
                      </a:lnTo>
                      <a:lnTo>
                        <a:pt x="15" y="4"/>
                      </a:lnTo>
                      <a:lnTo>
                        <a:pt x="14" y="3"/>
                      </a:lnTo>
                      <a:lnTo>
                        <a:pt x="8" y="6"/>
                      </a:lnTo>
                      <a:lnTo>
                        <a:pt x="0" y="7"/>
                      </a:lnTo>
                      <a:lnTo>
                        <a:pt x="3" y="21"/>
                      </a:lnTo>
                      <a:lnTo>
                        <a:pt x="10" y="20"/>
                      </a:lnTo>
                      <a:lnTo>
                        <a:pt x="19" y="18"/>
                      </a:lnTo>
                      <a:lnTo>
                        <a:pt x="27" y="12"/>
                      </a:lnTo>
                      <a:lnTo>
                        <a:pt x="29" y="0"/>
                      </a:lnTo>
                      <a:lnTo>
                        <a:pt x="15"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05"/>
                <p:cNvSpPr>
                  <a:spLocks/>
                </p:cNvSpPr>
                <p:nvPr/>
              </p:nvSpPr>
              <p:spPr bwMode="auto">
                <a:xfrm>
                  <a:off x="1595" y="2358"/>
                  <a:ext cx="29" cy="53"/>
                </a:xfrm>
                <a:custGeom>
                  <a:avLst/>
                  <a:gdLst>
                    <a:gd name="T0" fmla="*/ 3 w 29"/>
                    <a:gd name="T1" fmla="*/ 14 h 53"/>
                    <a:gd name="T2" fmla="*/ 0 w 29"/>
                    <a:gd name="T3" fmla="*/ 14 h 53"/>
                    <a:gd name="T4" fmla="*/ 6 w 29"/>
                    <a:gd name="T5" fmla="*/ 18 h 53"/>
                    <a:gd name="T6" fmla="*/ 10 w 29"/>
                    <a:gd name="T7" fmla="*/ 28 h 53"/>
                    <a:gd name="T8" fmla="*/ 13 w 29"/>
                    <a:gd name="T9" fmla="*/ 41 h 53"/>
                    <a:gd name="T10" fmla="*/ 15 w 29"/>
                    <a:gd name="T11" fmla="*/ 53 h 53"/>
                    <a:gd name="T12" fmla="*/ 29 w 29"/>
                    <a:gd name="T13" fmla="*/ 51 h 53"/>
                    <a:gd name="T14" fmla="*/ 27 w 29"/>
                    <a:gd name="T15" fmla="*/ 39 h 53"/>
                    <a:gd name="T16" fmla="*/ 25 w 29"/>
                    <a:gd name="T17" fmla="*/ 25 h 53"/>
                    <a:gd name="T18" fmla="*/ 19 w 29"/>
                    <a:gd name="T19" fmla="*/ 11 h 53"/>
                    <a:gd name="T20" fmla="*/ 8 w 29"/>
                    <a:gd name="T21" fmla="*/ 0 h 53"/>
                    <a:gd name="T22" fmla="*/ 5 w 29"/>
                    <a:gd name="T23" fmla="*/ 0 h 53"/>
                    <a:gd name="T24" fmla="*/ 3 w 29"/>
                    <a:gd name="T25" fmla="*/ 14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3"/>
                    <a:gd name="T41" fmla="*/ 29 w 29"/>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3">
                      <a:moveTo>
                        <a:pt x="3" y="14"/>
                      </a:moveTo>
                      <a:lnTo>
                        <a:pt x="0" y="14"/>
                      </a:lnTo>
                      <a:lnTo>
                        <a:pt x="6" y="18"/>
                      </a:lnTo>
                      <a:lnTo>
                        <a:pt x="10" y="28"/>
                      </a:lnTo>
                      <a:lnTo>
                        <a:pt x="13" y="41"/>
                      </a:lnTo>
                      <a:lnTo>
                        <a:pt x="15" y="53"/>
                      </a:lnTo>
                      <a:lnTo>
                        <a:pt x="29" y="51"/>
                      </a:lnTo>
                      <a:lnTo>
                        <a:pt x="27" y="39"/>
                      </a:lnTo>
                      <a:lnTo>
                        <a:pt x="25" y="25"/>
                      </a:lnTo>
                      <a:lnTo>
                        <a:pt x="19" y="11"/>
                      </a:lnTo>
                      <a:lnTo>
                        <a:pt x="8" y="0"/>
                      </a:lnTo>
                      <a:lnTo>
                        <a:pt x="5" y="0"/>
                      </a:lnTo>
                      <a:lnTo>
                        <a:pt x="3"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06"/>
                <p:cNvSpPr>
                  <a:spLocks/>
                </p:cNvSpPr>
                <p:nvPr/>
              </p:nvSpPr>
              <p:spPr bwMode="auto">
                <a:xfrm>
                  <a:off x="1558" y="2358"/>
                  <a:ext cx="42" cy="32"/>
                </a:xfrm>
                <a:custGeom>
                  <a:avLst/>
                  <a:gdLst>
                    <a:gd name="T0" fmla="*/ 14 w 42"/>
                    <a:gd name="T1" fmla="*/ 31 h 32"/>
                    <a:gd name="T2" fmla="*/ 14 w 42"/>
                    <a:gd name="T3" fmla="*/ 32 h 32"/>
                    <a:gd name="T4" fmla="*/ 19 w 42"/>
                    <a:gd name="T5" fmla="*/ 25 h 32"/>
                    <a:gd name="T6" fmla="*/ 27 w 42"/>
                    <a:gd name="T7" fmla="*/ 18 h 32"/>
                    <a:gd name="T8" fmla="*/ 33 w 42"/>
                    <a:gd name="T9" fmla="*/ 14 h 32"/>
                    <a:gd name="T10" fmla="*/ 40 w 42"/>
                    <a:gd name="T11" fmla="*/ 14 h 32"/>
                    <a:gd name="T12" fmla="*/ 42 w 42"/>
                    <a:gd name="T13" fmla="*/ 0 h 32"/>
                    <a:gd name="T14" fmla="*/ 30 w 42"/>
                    <a:gd name="T15" fmla="*/ 0 h 32"/>
                    <a:gd name="T16" fmla="*/ 17 w 42"/>
                    <a:gd name="T17" fmla="*/ 6 h 32"/>
                    <a:gd name="T18" fmla="*/ 7 w 42"/>
                    <a:gd name="T19" fmla="*/ 16 h 32"/>
                    <a:gd name="T20" fmla="*/ 0 w 42"/>
                    <a:gd name="T21" fmla="*/ 28 h 32"/>
                    <a:gd name="T22" fmla="*/ 0 w 42"/>
                    <a:gd name="T23" fmla="*/ 29 h 32"/>
                    <a:gd name="T24" fmla="*/ 14 w 42"/>
                    <a:gd name="T25" fmla="*/ 3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32"/>
                    <a:gd name="T41" fmla="*/ 42 w 4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32">
                      <a:moveTo>
                        <a:pt x="14" y="31"/>
                      </a:moveTo>
                      <a:lnTo>
                        <a:pt x="14" y="32"/>
                      </a:lnTo>
                      <a:lnTo>
                        <a:pt x="19" y="25"/>
                      </a:lnTo>
                      <a:lnTo>
                        <a:pt x="27" y="18"/>
                      </a:lnTo>
                      <a:lnTo>
                        <a:pt x="33" y="14"/>
                      </a:lnTo>
                      <a:lnTo>
                        <a:pt x="40" y="14"/>
                      </a:lnTo>
                      <a:lnTo>
                        <a:pt x="42" y="0"/>
                      </a:lnTo>
                      <a:lnTo>
                        <a:pt x="30" y="0"/>
                      </a:lnTo>
                      <a:lnTo>
                        <a:pt x="17" y="6"/>
                      </a:lnTo>
                      <a:lnTo>
                        <a:pt x="7" y="16"/>
                      </a:lnTo>
                      <a:lnTo>
                        <a:pt x="0" y="28"/>
                      </a:lnTo>
                      <a:lnTo>
                        <a:pt x="0" y="29"/>
                      </a:lnTo>
                      <a:lnTo>
                        <a:pt x="14" y="3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07"/>
                <p:cNvSpPr>
                  <a:spLocks/>
                </p:cNvSpPr>
                <p:nvPr/>
              </p:nvSpPr>
              <p:spPr bwMode="auto">
                <a:xfrm>
                  <a:off x="1556" y="2387"/>
                  <a:ext cx="21" cy="48"/>
                </a:xfrm>
                <a:custGeom>
                  <a:avLst/>
                  <a:gdLst>
                    <a:gd name="T0" fmla="*/ 21 w 21"/>
                    <a:gd name="T1" fmla="*/ 46 h 48"/>
                    <a:gd name="T2" fmla="*/ 21 w 21"/>
                    <a:gd name="T3" fmla="*/ 46 h 48"/>
                    <a:gd name="T4" fmla="*/ 19 w 21"/>
                    <a:gd name="T5" fmla="*/ 34 h 48"/>
                    <a:gd name="T6" fmla="*/ 16 w 21"/>
                    <a:gd name="T7" fmla="*/ 23 h 48"/>
                    <a:gd name="T8" fmla="*/ 16 w 21"/>
                    <a:gd name="T9" fmla="*/ 13 h 48"/>
                    <a:gd name="T10" fmla="*/ 16 w 21"/>
                    <a:gd name="T11" fmla="*/ 2 h 48"/>
                    <a:gd name="T12" fmla="*/ 2 w 21"/>
                    <a:gd name="T13" fmla="*/ 0 h 48"/>
                    <a:gd name="T14" fmla="*/ 0 w 21"/>
                    <a:gd name="T15" fmla="*/ 13 h 48"/>
                    <a:gd name="T16" fmla="*/ 2 w 21"/>
                    <a:gd name="T17" fmla="*/ 25 h 48"/>
                    <a:gd name="T18" fmla="*/ 4 w 21"/>
                    <a:gd name="T19" fmla="*/ 36 h 48"/>
                    <a:gd name="T20" fmla="*/ 7 w 21"/>
                    <a:gd name="T21" fmla="*/ 48 h 48"/>
                    <a:gd name="T22" fmla="*/ 7 w 21"/>
                    <a:gd name="T23" fmla="*/ 48 h 48"/>
                    <a:gd name="T24" fmla="*/ 21 w 21"/>
                    <a:gd name="T25" fmla="*/ 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48"/>
                    <a:gd name="T41" fmla="*/ 21 w 21"/>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48">
                      <a:moveTo>
                        <a:pt x="21" y="46"/>
                      </a:moveTo>
                      <a:lnTo>
                        <a:pt x="21" y="46"/>
                      </a:lnTo>
                      <a:lnTo>
                        <a:pt x="19" y="34"/>
                      </a:lnTo>
                      <a:lnTo>
                        <a:pt x="16" y="23"/>
                      </a:lnTo>
                      <a:lnTo>
                        <a:pt x="16" y="13"/>
                      </a:lnTo>
                      <a:lnTo>
                        <a:pt x="16" y="2"/>
                      </a:lnTo>
                      <a:lnTo>
                        <a:pt x="2" y="0"/>
                      </a:lnTo>
                      <a:lnTo>
                        <a:pt x="0" y="13"/>
                      </a:lnTo>
                      <a:lnTo>
                        <a:pt x="2" y="25"/>
                      </a:lnTo>
                      <a:lnTo>
                        <a:pt x="4" y="36"/>
                      </a:lnTo>
                      <a:lnTo>
                        <a:pt x="7" y="48"/>
                      </a:lnTo>
                      <a:lnTo>
                        <a:pt x="21" y="4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08"/>
                <p:cNvSpPr>
                  <a:spLocks/>
                </p:cNvSpPr>
                <p:nvPr/>
              </p:nvSpPr>
              <p:spPr bwMode="auto">
                <a:xfrm>
                  <a:off x="1563" y="2433"/>
                  <a:ext cx="36" cy="26"/>
                </a:xfrm>
                <a:custGeom>
                  <a:avLst/>
                  <a:gdLst>
                    <a:gd name="T0" fmla="*/ 36 w 36"/>
                    <a:gd name="T1" fmla="*/ 9 h 26"/>
                    <a:gd name="T2" fmla="*/ 36 w 36"/>
                    <a:gd name="T3" fmla="*/ 9 h 26"/>
                    <a:gd name="T4" fmla="*/ 28 w 36"/>
                    <a:gd name="T5" fmla="*/ 9 h 26"/>
                    <a:gd name="T6" fmla="*/ 22 w 36"/>
                    <a:gd name="T7" fmla="*/ 7 h 26"/>
                    <a:gd name="T8" fmla="*/ 17 w 36"/>
                    <a:gd name="T9" fmla="*/ 3 h 26"/>
                    <a:gd name="T10" fmla="*/ 14 w 36"/>
                    <a:gd name="T11" fmla="*/ 0 h 26"/>
                    <a:gd name="T12" fmla="*/ 0 w 36"/>
                    <a:gd name="T13" fmla="*/ 2 h 26"/>
                    <a:gd name="T14" fmla="*/ 5 w 36"/>
                    <a:gd name="T15" fmla="*/ 13 h 26"/>
                    <a:gd name="T16" fmla="*/ 14 w 36"/>
                    <a:gd name="T17" fmla="*/ 22 h 26"/>
                    <a:gd name="T18" fmla="*/ 25 w 36"/>
                    <a:gd name="T19" fmla="*/ 24 h 26"/>
                    <a:gd name="T20" fmla="*/ 36 w 36"/>
                    <a:gd name="T21" fmla="*/ 26 h 26"/>
                    <a:gd name="T22" fmla="*/ 36 w 36"/>
                    <a:gd name="T23" fmla="*/ 26 h 26"/>
                    <a:gd name="T24" fmla="*/ 36 w 36"/>
                    <a:gd name="T25" fmla="*/ 9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6"/>
                    <a:gd name="T41" fmla="*/ 36 w 36"/>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6">
                      <a:moveTo>
                        <a:pt x="36" y="9"/>
                      </a:moveTo>
                      <a:lnTo>
                        <a:pt x="36" y="9"/>
                      </a:lnTo>
                      <a:lnTo>
                        <a:pt x="28" y="9"/>
                      </a:lnTo>
                      <a:lnTo>
                        <a:pt x="22" y="7"/>
                      </a:lnTo>
                      <a:lnTo>
                        <a:pt x="17" y="3"/>
                      </a:lnTo>
                      <a:lnTo>
                        <a:pt x="14" y="0"/>
                      </a:lnTo>
                      <a:lnTo>
                        <a:pt x="0" y="2"/>
                      </a:lnTo>
                      <a:lnTo>
                        <a:pt x="5" y="13"/>
                      </a:lnTo>
                      <a:lnTo>
                        <a:pt x="14" y="22"/>
                      </a:lnTo>
                      <a:lnTo>
                        <a:pt x="25" y="24"/>
                      </a:lnTo>
                      <a:lnTo>
                        <a:pt x="36" y="26"/>
                      </a:lnTo>
                      <a:lnTo>
                        <a:pt x="36" y="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09"/>
                <p:cNvSpPr>
                  <a:spLocks/>
                </p:cNvSpPr>
                <p:nvPr/>
              </p:nvSpPr>
              <p:spPr bwMode="auto">
                <a:xfrm>
                  <a:off x="1599" y="2430"/>
                  <a:ext cx="62" cy="29"/>
                </a:xfrm>
                <a:custGeom>
                  <a:avLst/>
                  <a:gdLst>
                    <a:gd name="T0" fmla="*/ 54 w 62"/>
                    <a:gd name="T1" fmla="*/ 2 h 29"/>
                    <a:gd name="T2" fmla="*/ 54 w 62"/>
                    <a:gd name="T3" fmla="*/ 0 h 29"/>
                    <a:gd name="T4" fmla="*/ 50 w 62"/>
                    <a:gd name="T5" fmla="*/ 4 h 29"/>
                    <a:gd name="T6" fmla="*/ 42 w 62"/>
                    <a:gd name="T7" fmla="*/ 6 h 29"/>
                    <a:gd name="T8" fmla="*/ 36 w 62"/>
                    <a:gd name="T9" fmla="*/ 9 h 29"/>
                    <a:gd name="T10" fmla="*/ 30 w 62"/>
                    <a:gd name="T11" fmla="*/ 10 h 29"/>
                    <a:gd name="T12" fmla="*/ 22 w 62"/>
                    <a:gd name="T13" fmla="*/ 12 h 29"/>
                    <a:gd name="T14" fmla="*/ 16 w 62"/>
                    <a:gd name="T15" fmla="*/ 12 h 29"/>
                    <a:gd name="T16" fmla="*/ 9 w 62"/>
                    <a:gd name="T17" fmla="*/ 14 h 29"/>
                    <a:gd name="T18" fmla="*/ 0 w 62"/>
                    <a:gd name="T19" fmla="*/ 12 h 29"/>
                    <a:gd name="T20" fmla="*/ 0 w 62"/>
                    <a:gd name="T21" fmla="*/ 29 h 29"/>
                    <a:gd name="T22" fmla="*/ 9 w 62"/>
                    <a:gd name="T23" fmla="*/ 28 h 29"/>
                    <a:gd name="T24" fmla="*/ 16 w 62"/>
                    <a:gd name="T25" fmla="*/ 27 h 29"/>
                    <a:gd name="T26" fmla="*/ 24 w 62"/>
                    <a:gd name="T27" fmla="*/ 27 h 29"/>
                    <a:gd name="T28" fmla="*/ 33 w 62"/>
                    <a:gd name="T29" fmla="*/ 25 h 29"/>
                    <a:gd name="T30" fmla="*/ 39 w 62"/>
                    <a:gd name="T31" fmla="*/ 23 h 29"/>
                    <a:gd name="T32" fmla="*/ 47 w 62"/>
                    <a:gd name="T33" fmla="*/ 21 h 29"/>
                    <a:gd name="T34" fmla="*/ 54 w 62"/>
                    <a:gd name="T35" fmla="*/ 18 h 29"/>
                    <a:gd name="T36" fmla="*/ 62 w 62"/>
                    <a:gd name="T37" fmla="*/ 15 h 29"/>
                    <a:gd name="T38" fmla="*/ 62 w 62"/>
                    <a:gd name="T39" fmla="*/ 14 h 29"/>
                    <a:gd name="T40" fmla="*/ 54 w 62"/>
                    <a:gd name="T41" fmla="*/ 2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29"/>
                    <a:gd name="T65" fmla="*/ 62 w 6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29">
                      <a:moveTo>
                        <a:pt x="54" y="2"/>
                      </a:moveTo>
                      <a:lnTo>
                        <a:pt x="54" y="0"/>
                      </a:lnTo>
                      <a:lnTo>
                        <a:pt x="50" y="4"/>
                      </a:lnTo>
                      <a:lnTo>
                        <a:pt x="42" y="6"/>
                      </a:lnTo>
                      <a:lnTo>
                        <a:pt x="36" y="9"/>
                      </a:lnTo>
                      <a:lnTo>
                        <a:pt x="30" y="10"/>
                      </a:lnTo>
                      <a:lnTo>
                        <a:pt x="22" y="12"/>
                      </a:lnTo>
                      <a:lnTo>
                        <a:pt x="16" y="12"/>
                      </a:lnTo>
                      <a:lnTo>
                        <a:pt x="9" y="14"/>
                      </a:lnTo>
                      <a:lnTo>
                        <a:pt x="0" y="12"/>
                      </a:lnTo>
                      <a:lnTo>
                        <a:pt x="0" y="29"/>
                      </a:lnTo>
                      <a:lnTo>
                        <a:pt x="9" y="28"/>
                      </a:lnTo>
                      <a:lnTo>
                        <a:pt x="16" y="27"/>
                      </a:lnTo>
                      <a:lnTo>
                        <a:pt x="24" y="27"/>
                      </a:lnTo>
                      <a:lnTo>
                        <a:pt x="33" y="25"/>
                      </a:lnTo>
                      <a:lnTo>
                        <a:pt x="39" y="23"/>
                      </a:lnTo>
                      <a:lnTo>
                        <a:pt x="47" y="21"/>
                      </a:lnTo>
                      <a:lnTo>
                        <a:pt x="54" y="18"/>
                      </a:lnTo>
                      <a:lnTo>
                        <a:pt x="62" y="15"/>
                      </a:lnTo>
                      <a:lnTo>
                        <a:pt x="62" y="14"/>
                      </a:lnTo>
                      <a:lnTo>
                        <a:pt x="54"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10"/>
                <p:cNvSpPr>
                  <a:spLocks/>
                </p:cNvSpPr>
                <p:nvPr/>
              </p:nvSpPr>
              <p:spPr bwMode="auto">
                <a:xfrm>
                  <a:off x="1653" y="2372"/>
                  <a:ext cx="69" cy="72"/>
                </a:xfrm>
                <a:custGeom>
                  <a:avLst/>
                  <a:gdLst>
                    <a:gd name="T0" fmla="*/ 59 w 69"/>
                    <a:gd name="T1" fmla="*/ 0 h 72"/>
                    <a:gd name="T2" fmla="*/ 57 w 69"/>
                    <a:gd name="T3" fmla="*/ 2 h 72"/>
                    <a:gd name="T4" fmla="*/ 50 w 69"/>
                    <a:gd name="T5" fmla="*/ 10 h 72"/>
                    <a:gd name="T6" fmla="*/ 44 w 69"/>
                    <a:gd name="T7" fmla="*/ 18 h 72"/>
                    <a:gd name="T8" fmla="*/ 37 w 69"/>
                    <a:gd name="T9" fmla="*/ 27 h 72"/>
                    <a:gd name="T10" fmla="*/ 31 w 69"/>
                    <a:gd name="T11" fmla="*/ 34 h 72"/>
                    <a:gd name="T12" fmla="*/ 23 w 69"/>
                    <a:gd name="T13" fmla="*/ 41 h 72"/>
                    <a:gd name="T14" fmla="*/ 16 w 69"/>
                    <a:gd name="T15" fmla="*/ 47 h 72"/>
                    <a:gd name="T16" fmla="*/ 8 w 69"/>
                    <a:gd name="T17" fmla="*/ 54 h 72"/>
                    <a:gd name="T18" fmla="*/ 0 w 69"/>
                    <a:gd name="T19" fmla="*/ 60 h 72"/>
                    <a:gd name="T20" fmla="*/ 8 w 69"/>
                    <a:gd name="T21" fmla="*/ 72 h 72"/>
                    <a:gd name="T22" fmla="*/ 17 w 69"/>
                    <a:gd name="T23" fmla="*/ 66 h 72"/>
                    <a:gd name="T24" fmla="*/ 26 w 69"/>
                    <a:gd name="T25" fmla="*/ 60 h 72"/>
                    <a:gd name="T26" fmla="*/ 33 w 69"/>
                    <a:gd name="T27" fmla="*/ 51 h 72"/>
                    <a:gd name="T28" fmla="*/ 40 w 69"/>
                    <a:gd name="T29" fmla="*/ 44 h 72"/>
                    <a:gd name="T30" fmla="*/ 49 w 69"/>
                    <a:gd name="T31" fmla="*/ 37 h 72"/>
                    <a:gd name="T32" fmla="*/ 56 w 69"/>
                    <a:gd name="T33" fmla="*/ 28 h 72"/>
                    <a:gd name="T34" fmla="*/ 62 w 69"/>
                    <a:gd name="T35" fmla="*/ 20 h 72"/>
                    <a:gd name="T36" fmla="*/ 69 w 69"/>
                    <a:gd name="T37" fmla="*/ 11 h 72"/>
                    <a:gd name="T38" fmla="*/ 68 w 69"/>
                    <a:gd name="T39" fmla="*/ 12 h 72"/>
                    <a:gd name="T40" fmla="*/ 59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9" y="0"/>
                      </a:moveTo>
                      <a:lnTo>
                        <a:pt x="57" y="2"/>
                      </a:lnTo>
                      <a:lnTo>
                        <a:pt x="50" y="10"/>
                      </a:lnTo>
                      <a:lnTo>
                        <a:pt x="44" y="18"/>
                      </a:lnTo>
                      <a:lnTo>
                        <a:pt x="37" y="27"/>
                      </a:lnTo>
                      <a:lnTo>
                        <a:pt x="31" y="34"/>
                      </a:lnTo>
                      <a:lnTo>
                        <a:pt x="23" y="41"/>
                      </a:lnTo>
                      <a:lnTo>
                        <a:pt x="16" y="47"/>
                      </a:lnTo>
                      <a:lnTo>
                        <a:pt x="8" y="54"/>
                      </a:lnTo>
                      <a:lnTo>
                        <a:pt x="0" y="60"/>
                      </a:lnTo>
                      <a:lnTo>
                        <a:pt x="8" y="72"/>
                      </a:lnTo>
                      <a:lnTo>
                        <a:pt x="17" y="66"/>
                      </a:lnTo>
                      <a:lnTo>
                        <a:pt x="26" y="60"/>
                      </a:lnTo>
                      <a:lnTo>
                        <a:pt x="33" y="51"/>
                      </a:lnTo>
                      <a:lnTo>
                        <a:pt x="40" y="44"/>
                      </a:lnTo>
                      <a:lnTo>
                        <a:pt x="49" y="37"/>
                      </a:lnTo>
                      <a:lnTo>
                        <a:pt x="56" y="28"/>
                      </a:lnTo>
                      <a:lnTo>
                        <a:pt x="62" y="20"/>
                      </a:lnTo>
                      <a:lnTo>
                        <a:pt x="69" y="11"/>
                      </a:lnTo>
                      <a:lnTo>
                        <a:pt x="68" y="12"/>
                      </a:lnTo>
                      <a:lnTo>
                        <a:pt x="5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11"/>
                <p:cNvSpPr>
                  <a:spLocks/>
                </p:cNvSpPr>
                <p:nvPr/>
              </p:nvSpPr>
              <p:spPr bwMode="auto">
                <a:xfrm>
                  <a:off x="1712" y="2274"/>
                  <a:ext cx="96" cy="110"/>
                </a:xfrm>
                <a:custGeom>
                  <a:avLst/>
                  <a:gdLst>
                    <a:gd name="T0" fmla="*/ 90 w 96"/>
                    <a:gd name="T1" fmla="*/ 0 h 110"/>
                    <a:gd name="T2" fmla="*/ 84 w 96"/>
                    <a:gd name="T3" fmla="*/ 5 h 110"/>
                    <a:gd name="T4" fmla="*/ 76 w 96"/>
                    <a:gd name="T5" fmla="*/ 16 h 110"/>
                    <a:gd name="T6" fmla="*/ 66 w 96"/>
                    <a:gd name="T7" fmla="*/ 28 h 110"/>
                    <a:gd name="T8" fmla="*/ 55 w 96"/>
                    <a:gd name="T9" fmla="*/ 41 h 110"/>
                    <a:gd name="T10" fmla="*/ 43 w 96"/>
                    <a:gd name="T11" fmla="*/ 55 h 110"/>
                    <a:gd name="T12" fmla="*/ 32 w 96"/>
                    <a:gd name="T13" fmla="*/ 67 h 110"/>
                    <a:gd name="T14" fmla="*/ 20 w 96"/>
                    <a:gd name="T15" fmla="*/ 79 h 110"/>
                    <a:gd name="T16" fmla="*/ 9 w 96"/>
                    <a:gd name="T17" fmla="*/ 90 h 110"/>
                    <a:gd name="T18" fmla="*/ 0 w 96"/>
                    <a:gd name="T19" fmla="*/ 98 h 110"/>
                    <a:gd name="T20" fmla="*/ 9 w 96"/>
                    <a:gd name="T21" fmla="*/ 110 h 110"/>
                    <a:gd name="T22" fmla="*/ 19 w 96"/>
                    <a:gd name="T23" fmla="*/ 100 h 110"/>
                    <a:gd name="T24" fmla="*/ 30 w 96"/>
                    <a:gd name="T25" fmla="*/ 89 h 110"/>
                    <a:gd name="T26" fmla="*/ 42 w 96"/>
                    <a:gd name="T27" fmla="*/ 77 h 110"/>
                    <a:gd name="T28" fmla="*/ 55 w 96"/>
                    <a:gd name="T29" fmla="*/ 64 h 110"/>
                    <a:gd name="T30" fmla="*/ 67 w 96"/>
                    <a:gd name="T31" fmla="*/ 51 h 110"/>
                    <a:gd name="T32" fmla="*/ 78 w 96"/>
                    <a:gd name="T33" fmla="*/ 38 h 110"/>
                    <a:gd name="T34" fmla="*/ 88 w 96"/>
                    <a:gd name="T35" fmla="*/ 26 h 110"/>
                    <a:gd name="T36" fmla="*/ 96 w 96"/>
                    <a:gd name="T37" fmla="*/ 12 h 110"/>
                    <a:gd name="T38" fmla="*/ 90 w 96"/>
                    <a:gd name="T39" fmla="*/ 17 h 110"/>
                    <a:gd name="T40" fmla="*/ 90 w 96"/>
                    <a:gd name="T41" fmla="*/ 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10"/>
                    <a:gd name="T65" fmla="*/ 96 w 96"/>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10">
                      <a:moveTo>
                        <a:pt x="90" y="0"/>
                      </a:moveTo>
                      <a:lnTo>
                        <a:pt x="84" y="5"/>
                      </a:lnTo>
                      <a:lnTo>
                        <a:pt x="76" y="16"/>
                      </a:lnTo>
                      <a:lnTo>
                        <a:pt x="66" y="28"/>
                      </a:lnTo>
                      <a:lnTo>
                        <a:pt x="55" y="41"/>
                      </a:lnTo>
                      <a:lnTo>
                        <a:pt x="43" y="55"/>
                      </a:lnTo>
                      <a:lnTo>
                        <a:pt x="32" y="67"/>
                      </a:lnTo>
                      <a:lnTo>
                        <a:pt x="20" y="79"/>
                      </a:lnTo>
                      <a:lnTo>
                        <a:pt x="9" y="90"/>
                      </a:lnTo>
                      <a:lnTo>
                        <a:pt x="0" y="98"/>
                      </a:lnTo>
                      <a:lnTo>
                        <a:pt x="9" y="110"/>
                      </a:lnTo>
                      <a:lnTo>
                        <a:pt x="19" y="100"/>
                      </a:lnTo>
                      <a:lnTo>
                        <a:pt x="30" y="89"/>
                      </a:lnTo>
                      <a:lnTo>
                        <a:pt x="42" y="77"/>
                      </a:lnTo>
                      <a:lnTo>
                        <a:pt x="55" y="64"/>
                      </a:lnTo>
                      <a:lnTo>
                        <a:pt x="67" y="51"/>
                      </a:lnTo>
                      <a:lnTo>
                        <a:pt x="78" y="38"/>
                      </a:lnTo>
                      <a:lnTo>
                        <a:pt x="88" y="26"/>
                      </a:lnTo>
                      <a:lnTo>
                        <a:pt x="96" y="12"/>
                      </a:lnTo>
                      <a:lnTo>
                        <a:pt x="90" y="17"/>
                      </a:lnTo>
                      <a:lnTo>
                        <a:pt x="9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12"/>
                <p:cNvSpPr>
                  <a:spLocks/>
                </p:cNvSpPr>
                <p:nvPr/>
              </p:nvSpPr>
              <p:spPr bwMode="auto">
                <a:xfrm>
                  <a:off x="1785" y="2274"/>
                  <a:ext cx="22" cy="31"/>
                </a:xfrm>
                <a:custGeom>
                  <a:avLst/>
                  <a:gdLst>
                    <a:gd name="T0" fmla="*/ 8 w 22"/>
                    <a:gd name="T1" fmla="*/ 16 h 31"/>
                    <a:gd name="T2" fmla="*/ 15 w 22"/>
                    <a:gd name="T3" fmla="*/ 26 h 31"/>
                    <a:gd name="T4" fmla="*/ 18 w 22"/>
                    <a:gd name="T5" fmla="*/ 21 h 31"/>
                    <a:gd name="T6" fmla="*/ 22 w 22"/>
                    <a:gd name="T7" fmla="*/ 15 h 31"/>
                    <a:gd name="T8" fmla="*/ 17 w 22"/>
                    <a:gd name="T9" fmla="*/ 0 h 31"/>
                    <a:gd name="T10" fmla="*/ 17 w 22"/>
                    <a:gd name="T11" fmla="*/ 17 h 31"/>
                    <a:gd name="T12" fmla="*/ 10 w 22"/>
                    <a:gd name="T13" fmla="*/ 8 h 31"/>
                    <a:gd name="T14" fmla="*/ 6 w 22"/>
                    <a:gd name="T15" fmla="*/ 11 h 31"/>
                    <a:gd name="T16" fmla="*/ 0 w 22"/>
                    <a:gd name="T17" fmla="*/ 19 h 31"/>
                    <a:gd name="T18" fmla="*/ 10 w 22"/>
                    <a:gd name="T19" fmla="*/ 31 h 31"/>
                    <a:gd name="T20" fmla="*/ 8 w 22"/>
                    <a:gd name="T21" fmla="*/ 1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1"/>
                    <a:gd name="T35" fmla="*/ 22 w 22"/>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1">
                      <a:moveTo>
                        <a:pt x="8" y="16"/>
                      </a:moveTo>
                      <a:lnTo>
                        <a:pt x="15" y="26"/>
                      </a:lnTo>
                      <a:lnTo>
                        <a:pt x="18" y="21"/>
                      </a:lnTo>
                      <a:lnTo>
                        <a:pt x="22" y="15"/>
                      </a:lnTo>
                      <a:lnTo>
                        <a:pt x="17" y="0"/>
                      </a:lnTo>
                      <a:lnTo>
                        <a:pt x="17" y="17"/>
                      </a:lnTo>
                      <a:lnTo>
                        <a:pt x="10" y="8"/>
                      </a:lnTo>
                      <a:lnTo>
                        <a:pt x="6" y="11"/>
                      </a:lnTo>
                      <a:lnTo>
                        <a:pt x="0" y="19"/>
                      </a:lnTo>
                      <a:lnTo>
                        <a:pt x="10" y="31"/>
                      </a:lnTo>
                      <a:lnTo>
                        <a:pt x="8" y="1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13"/>
                <p:cNvSpPr>
                  <a:spLocks/>
                </p:cNvSpPr>
                <p:nvPr/>
              </p:nvSpPr>
              <p:spPr bwMode="auto">
                <a:xfrm>
                  <a:off x="1793" y="2290"/>
                  <a:ext cx="8" cy="15"/>
                </a:xfrm>
                <a:custGeom>
                  <a:avLst/>
                  <a:gdLst>
                    <a:gd name="T0" fmla="*/ 2 w 8"/>
                    <a:gd name="T1" fmla="*/ 15 h 15"/>
                    <a:gd name="T2" fmla="*/ 7 w 8"/>
                    <a:gd name="T3" fmla="*/ 12 h 15"/>
                    <a:gd name="T4" fmla="*/ 8 w 8"/>
                    <a:gd name="T5" fmla="*/ 6 h 15"/>
                    <a:gd name="T6" fmla="*/ 6 w 8"/>
                    <a:gd name="T7" fmla="*/ 1 h 15"/>
                    <a:gd name="T8" fmla="*/ 0 w 8"/>
                    <a:gd name="T9" fmla="*/ 0 h 15"/>
                    <a:gd name="T10" fmla="*/ 2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2" y="15"/>
                      </a:moveTo>
                      <a:lnTo>
                        <a:pt x="7" y="12"/>
                      </a:lnTo>
                      <a:lnTo>
                        <a:pt x="8" y="6"/>
                      </a:lnTo>
                      <a:lnTo>
                        <a:pt x="6" y="1"/>
                      </a:lnTo>
                      <a:lnTo>
                        <a:pt x="0" y="0"/>
                      </a:lnTo>
                      <a:lnTo>
                        <a:pt x="2"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14"/>
                <p:cNvSpPr>
                  <a:spLocks/>
                </p:cNvSpPr>
                <p:nvPr/>
              </p:nvSpPr>
              <p:spPr bwMode="auto">
                <a:xfrm>
                  <a:off x="1490" y="2283"/>
                  <a:ext cx="9" cy="14"/>
                </a:xfrm>
                <a:custGeom>
                  <a:avLst/>
                  <a:gdLst>
                    <a:gd name="T0" fmla="*/ 6 w 9"/>
                    <a:gd name="T1" fmla="*/ 0 h 14"/>
                    <a:gd name="T2" fmla="*/ 1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1"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15"/>
                <p:cNvSpPr>
                  <a:spLocks/>
                </p:cNvSpPr>
                <p:nvPr/>
              </p:nvSpPr>
              <p:spPr bwMode="auto">
                <a:xfrm>
                  <a:off x="1496" y="2270"/>
                  <a:ext cx="18" cy="27"/>
                </a:xfrm>
                <a:custGeom>
                  <a:avLst/>
                  <a:gdLst>
                    <a:gd name="T0" fmla="*/ 4 w 18"/>
                    <a:gd name="T1" fmla="*/ 1 h 27"/>
                    <a:gd name="T2" fmla="*/ 4 w 18"/>
                    <a:gd name="T3" fmla="*/ 2 h 27"/>
                    <a:gd name="T4" fmla="*/ 4 w 18"/>
                    <a:gd name="T5" fmla="*/ 7 h 27"/>
                    <a:gd name="T6" fmla="*/ 3 w 18"/>
                    <a:gd name="T7" fmla="*/ 10 h 27"/>
                    <a:gd name="T8" fmla="*/ 1 w 18"/>
                    <a:gd name="T9" fmla="*/ 12 h 27"/>
                    <a:gd name="T10" fmla="*/ 0 w 18"/>
                    <a:gd name="T11" fmla="*/ 13 h 27"/>
                    <a:gd name="T12" fmla="*/ 3 w 18"/>
                    <a:gd name="T13" fmla="*/ 27 h 27"/>
                    <a:gd name="T14" fmla="*/ 11 w 18"/>
                    <a:gd name="T15" fmla="*/ 24 h 27"/>
                    <a:gd name="T16" fmla="*/ 17 w 18"/>
                    <a:gd name="T17" fmla="*/ 15 h 27"/>
                    <a:gd name="T18" fmla="*/ 18 w 18"/>
                    <a:gd name="T19" fmla="*/ 7 h 27"/>
                    <a:gd name="T20" fmla="*/ 18 w 18"/>
                    <a:gd name="T21" fmla="*/ 0 h 27"/>
                    <a:gd name="T22" fmla="*/ 18 w 18"/>
                    <a:gd name="T23" fmla="*/ 1 h 27"/>
                    <a:gd name="T24" fmla="*/ 4 w 18"/>
                    <a:gd name="T25" fmla="*/ 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7"/>
                    <a:gd name="T41" fmla="*/ 18 w 18"/>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7">
                      <a:moveTo>
                        <a:pt x="4" y="1"/>
                      </a:moveTo>
                      <a:lnTo>
                        <a:pt x="4" y="2"/>
                      </a:lnTo>
                      <a:lnTo>
                        <a:pt x="4" y="7"/>
                      </a:lnTo>
                      <a:lnTo>
                        <a:pt x="3" y="10"/>
                      </a:lnTo>
                      <a:lnTo>
                        <a:pt x="1" y="12"/>
                      </a:lnTo>
                      <a:lnTo>
                        <a:pt x="0" y="13"/>
                      </a:lnTo>
                      <a:lnTo>
                        <a:pt x="3" y="27"/>
                      </a:lnTo>
                      <a:lnTo>
                        <a:pt x="11" y="24"/>
                      </a:lnTo>
                      <a:lnTo>
                        <a:pt x="17" y="15"/>
                      </a:lnTo>
                      <a:lnTo>
                        <a:pt x="18" y="7"/>
                      </a:lnTo>
                      <a:lnTo>
                        <a:pt x="18" y="0"/>
                      </a:lnTo>
                      <a:lnTo>
                        <a:pt x="18" y="1"/>
                      </a:lnTo>
                      <a:lnTo>
                        <a:pt x="4"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16"/>
                <p:cNvSpPr>
                  <a:spLocks/>
                </p:cNvSpPr>
                <p:nvPr/>
              </p:nvSpPr>
              <p:spPr bwMode="auto">
                <a:xfrm>
                  <a:off x="1473" y="2239"/>
                  <a:ext cx="41" cy="32"/>
                </a:xfrm>
                <a:custGeom>
                  <a:avLst/>
                  <a:gdLst>
                    <a:gd name="T0" fmla="*/ 0 w 41"/>
                    <a:gd name="T1" fmla="*/ 15 h 32"/>
                    <a:gd name="T2" fmla="*/ 0 w 41"/>
                    <a:gd name="T3" fmla="*/ 15 h 32"/>
                    <a:gd name="T4" fmla="*/ 16 w 41"/>
                    <a:gd name="T5" fmla="*/ 16 h 32"/>
                    <a:gd name="T6" fmla="*/ 22 w 41"/>
                    <a:gd name="T7" fmla="*/ 18 h 32"/>
                    <a:gd name="T8" fmla="*/ 24 w 41"/>
                    <a:gd name="T9" fmla="*/ 26 h 32"/>
                    <a:gd name="T10" fmla="*/ 27 w 41"/>
                    <a:gd name="T11" fmla="*/ 32 h 32"/>
                    <a:gd name="T12" fmla="*/ 41 w 41"/>
                    <a:gd name="T13" fmla="*/ 32 h 32"/>
                    <a:gd name="T14" fmla="*/ 39 w 41"/>
                    <a:gd name="T15" fmla="*/ 21 h 32"/>
                    <a:gd name="T16" fmla="*/ 32 w 41"/>
                    <a:gd name="T17" fmla="*/ 9 h 32"/>
                    <a:gd name="T18" fmla="*/ 18 w 41"/>
                    <a:gd name="T19" fmla="*/ 2 h 32"/>
                    <a:gd name="T20" fmla="*/ 0 w 41"/>
                    <a:gd name="T21" fmla="*/ 0 h 32"/>
                    <a:gd name="T22" fmla="*/ 0 w 41"/>
                    <a:gd name="T23" fmla="*/ 0 h 32"/>
                    <a:gd name="T24" fmla="*/ 0 w 41"/>
                    <a:gd name="T25" fmla="*/ 1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32"/>
                    <a:gd name="T41" fmla="*/ 41 w 41"/>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32">
                      <a:moveTo>
                        <a:pt x="0" y="15"/>
                      </a:moveTo>
                      <a:lnTo>
                        <a:pt x="0" y="15"/>
                      </a:lnTo>
                      <a:lnTo>
                        <a:pt x="16" y="16"/>
                      </a:lnTo>
                      <a:lnTo>
                        <a:pt x="22" y="18"/>
                      </a:lnTo>
                      <a:lnTo>
                        <a:pt x="24" y="26"/>
                      </a:lnTo>
                      <a:lnTo>
                        <a:pt x="27" y="32"/>
                      </a:lnTo>
                      <a:lnTo>
                        <a:pt x="41" y="32"/>
                      </a:lnTo>
                      <a:lnTo>
                        <a:pt x="39" y="21"/>
                      </a:lnTo>
                      <a:lnTo>
                        <a:pt x="32" y="9"/>
                      </a:lnTo>
                      <a:lnTo>
                        <a:pt x="18" y="2"/>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17"/>
                <p:cNvSpPr>
                  <a:spLocks/>
                </p:cNvSpPr>
                <p:nvPr/>
              </p:nvSpPr>
              <p:spPr bwMode="auto">
                <a:xfrm>
                  <a:off x="1444" y="2239"/>
                  <a:ext cx="29" cy="43"/>
                </a:xfrm>
                <a:custGeom>
                  <a:avLst/>
                  <a:gdLst>
                    <a:gd name="T0" fmla="*/ 15 w 29"/>
                    <a:gd name="T1" fmla="*/ 40 h 43"/>
                    <a:gd name="T2" fmla="*/ 15 w 29"/>
                    <a:gd name="T3" fmla="*/ 43 h 43"/>
                    <a:gd name="T4" fmla="*/ 18 w 29"/>
                    <a:gd name="T5" fmla="*/ 34 h 43"/>
                    <a:gd name="T6" fmla="*/ 24 w 29"/>
                    <a:gd name="T7" fmla="*/ 23 h 43"/>
                    <a:gd name="T8" fmla="*/ 27 w 29"/>
                    <a:gd name="T9" fmla="*/ 16 h 43"/>
                    <a:gd name="T10" fmla="*/ 29 w 29"/>
                    <a:gd name="T11" fmla="*/ 15 h 43"/>
                    <a:gd name="T12" fmla="*/ 29 w 29"/>
                    <a:gd name="T13" fmla="*/ 0 h 43"/>
                    <a:gd name="T14" fmla="*/ 17 w 29"/>
                    <a:gd name="T15" fmla="*/ 6 h 43"/>
                    <a:gd name="T16" fmla="*/ 10 w 29"/>
                    <a:gd name="T17" fmla="*/ 16 h 43"/>
                    <a:gd name="T18" fmla="*/ 4 w 29"/>
                    <a:gd name="T19" fmla="*/ 27 h 43"/>
                    <a:gd name="T20" fmla="*/ 0 w 29"/>
                    <a:gd name="T21" fmla="*/ 35 h 43"/>
                    <a:gd name="T22" fmla="*/ 0 w 29"/>
                    <a:gd name="T23" fmla="*/ 38 h 43"/>
                    <a:gd name="T24" fmla="*/ 15 w 29"/>
                    <a:gd name="T25" fmla="*/ 4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3"/>
                    <a:gd name="T41" fmla="*/ 29 w 29"/>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3">
                      <a:moveTo>
                        <a:pt x="15" y="40"/>
                      </a:moveTo>
                      <a:lnTo>
                        <a:pt x="15" y="43"/>
                      </a:lnTo>
                      <a:lnTo>
                        <a:pt x="18" y="34"/>
                      </a:lnTo>
                      <a:lnTo>
                        <a:pt x="24" y="23"/>
                      </a:lnTo>
                      <a:lnTo>
                        <a:pt x="27" y="16"/>
                      </a:lnTo>
                      <a:lnTo>
                        <a:pt x="29" y="15"/>
                      </a:lnTo>
                      <a:lnTo>
                        <a:pt x="29" y="0"/>
                      </a:lnTo>
                      <a:lnTo>
                        <a:pt x="17" y="6"/>
                      </a:lnTo>
                      <a:lnTo>
                        <a:pt x="10" y="16"/>
                      </a:lnTo>
                      <a:lnTo>
                        <a:pt x="4" y="27"/>
                      </a:lnTo>
                      <a:lnTo>
                        <a:pt x="0" y="35"/>
                      </a:lnTo>
                      <a:lnTo>
                        <a:pt x="0" y="38"/>
                      </a:lnTo>
                      <a:lnTo>
                        <a:pt x="15" y="4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18"/>
                <p:cNvSpPr>
                  <a:spLocks/>
                </p:cNvSpPr>
                <p:nvPr/>
              </p:nvSpPr>
              <p:spPr bwMode="auto">
                <a:xfrm>
                  <a:off x="1444" y="2277"/>
                  <a:ext cx="20" cy="35"/>
                </a:xfrm>
                <a:custGeom>
                  <a:avLst/>
                  <a:gdLst>
                    <a:gd name="T0" fmla="*/ 20 w 20"/>
                    <a:gd name="T1" fmla="*/ 34 h 35"/>
                    <a:gd name="T2" fmla="*/ 20 w 20"/>
                    <a:gd name="T3" fmla="*/ 32 h 35"/>
                    <a:gd name="T4" fmla="*/ 17 w 20"/>
                    <a:gd name="T5" fmla="*/ 24 h 35"/>
                    <a:gd name="T6" fmla="*/ 16 w 20"/>
                    <a:gd name="T7" fmla="*/ 16 h 35"/>
                    <a:gd name="T8" fmla="*/ 15 w 20"/>
                    <a:gd name="T9" fmla="*/ 9 h 35"/>
                    <a:gd name="T10" fmla="*/ 15 w 20"/>
                    <a:gd name="T11" fmla="*/ 2 h 35"/>
                    <a:gd name="T12" fmla="*/ 0 w 20"/>
                    <a:gd name="T13" fmla="*/ 0 h 35"/>
                    <a:gd name="T14" fmla="*/ 0 w 20"/>
                    <a:gd name="T15" fmla="*/ 9 h 35"/>
                    <a:gd name="T16" fmla="*/ 1 w 20"/>
                    <a:gd name="T17" fmla="*/ 18 h 35"/>
                    <a:gd name="T18" fmla="*/ 3 w 20"/>
                    <a:gd name="T19" fmla="*/ 26 h 35"/>
                    <a:gd name="T20" fmla="*/ 5 w 20"/>
                    <a:gd name="T21" fmla="*/ 35 h 35"/>
                    <a:gd name="T22" fmla="*/ 5 w 20"/>
                    <a:gd name="T23" fmla="*/ 34 h 35"/>
                    <a:gd name="T24" fmla="*/ 20 w 20"/>
                    <a:gd name="T25" fmla="*/ 34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5"/>
                    <a:gd name="T41" fmla="*/ 20 w 2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5">
                      <a:moveTo>
                        <a:pt x="20" y="34"/>
                      </a:moveTo>
                      <a:lnTo>
                        <a:pt x="20" y="32"/>
                      </a:lnTo>
                      <a:lnTo>
                        <a:pt x="17" y="24"/>
                      </a:lnTo>
                      <a:lnTo>
                        <a:pt x="16" y="16"/>
                      </a:lnTo>
                      <a:lnTo>
                        <a:pt x="15" y="9"/>
                      </a:lnTo>
                      <a:lnTo>
                        <a:pt x="15" y="2"/>
                      </a:lnTo>
                      <a:lnTo>
                        <a:pt x="0" y="0"/>
                      </a:lnTo>
                      <a:lnTo>
                        <a:pt x="0" y="9"/>
                      </a:lnTo>
                      <a:lnTo>
                        <a:pt x="1" y="18"/>
                      </a:lnTo>
                      <a:lnTo>
                        <a:pt x="3" y="26"/>
                      </a:lnTo>
                      <a:lnTo>
                        <a:pt x="5" y="35"/>
                      </a:lnTo>
                      <a:lnTo>
                        <a:pt x="5" y="34"/>
                      </a:lnTo>
                      <a:lnTo>
                        <a:pt x="20"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19"/>
                <p:cNvSpPr>
                  <a:spLocks/>
                </p:cNvSpPr>
                <p:nvPr/>
              </p:nvSpPr>
              <p:spPr bwMode="auto">
                <a:xfrm>
                  <a:off x="1449" y="2311"/>
                  <a:ext cx="27" cy="19"/>
                </a:xfrm>
                <a:custGeom>
                  <a:avLst/>
                  <a:gdLst>
                    <a:gd name="T0" fmla="*/ 27 w 27"/>
                    <a:gd name="T1" fmla="*/ 4 h 19"/>
                    <a:gd name="T2" fmla="*/ 27 w 27"/>
                    <a:gd name="T3" fmla="*/ 4 h 19"/>
                    <a:gd name="T4" fmla="*/ 22 w 27"/>
                    <a:gd name="T5" fmla="*/ 3 h 19"/>
                    <a:gd name="T6" fmla="*/ 18 w 27"/>
                    <a:gd name="T7" fmla="*/ 1 h 19"/>
                    <a:gd name="T8" fmla="*/ 16 w 27"/>
                    <a:gd name="T9" fmla="*/ 0 h 19"/>
                    <a:gd name="T10" fmla="*/ 15 w 27"/>
                    <a:gd name="T11" fmla="*/ 0 h 19"/>
                    <a:gd name="T12" fmla="*/ 0 w 27"/>
                    <a:gd name="T13" fmla="*/ 0 h 19"/>
                    <a:gd name="T14" fmla="*/ 4 w 27"/>
                    <a:gd name="T15" fmla="*/ 9 h 19"/>
                    <a:gd name="T16" fmla="*/ 11 w 27"/>
                    <a:gd name="T17" fmla="*/ 15 h 19"/>
                    <a:gd name="T18" fmla="*/ 19 w 27"/>
                    <a:gd name="T19" fmla="*/ 18 h 19"/>
                    <a:gd name="T20" fmla="*/ 27 w 27"/>
                    <a:gd name="T21" fmla="*/ 19 h 19"/>
                    <a:gd name="T22" fmla="*/ 27 w 27"/>
                    <a:gd name="T23" fmla="*/ 19 h 19"/>
                    <a:gd name="T24" fmla="*/ 27 w 27"/>
                    <a:gd name="T25" fmla="*/ 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9"/>
                    <a:gd name="T41" fmla="*/ 27 w 2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9">
                      <a:moveTo>
                        <a:pt x="27" y="4"/>
                      </a:moveTo>
                      <a:lnTo>
                        <a:pt x="27" y="4"/>
                      </a:lnTo>
                      <a:lnTo>
                        <a:pt x="22" y="3"/>
                      </a:lnTo>
                      <a:lnTo>
                        <a:pt x="18" y="1"/>
                      </a:lnTo>
                      <a:lnTo>
                        <a:pt x="16" y="0"/>
                      </a:lnTo>
                      <a:lnTo>
                        <a:pt x="15" y="0"/>
                      </a:lnTo>
                      <a:lnTo>
                        <a:pt x="0" y="0"/>
                      </a:lnTo>
                      <a:lnTo>
                        <a:pt x="4" y="9"/>
                      </a:lnTo>
                      <a:lnTo>
                        <a:pt x="11" y="15"/>
                      </a:lnTo>
                      <a:lnTo>
                        <a:pt x="19" y="18"/>
                      </a:lnTo>
                      <a:lnTo>
                        <a:pt x="27" y="19"/>
                      </a:lnTo>
                      <a:lnTo>
                        <a:pt x="27" y="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20"/>
                <p:cNvSpPr>
                  <a:spLocks/>
                </p:cNvSpPr>
                <p:nvPr/>
              </p:nvSpPr>
              <p:spPr bwMode="auto">
                <a:xfrm>
                  <a:off x="1476" y="2306"/>
                  <a:ext cx="44" cy="24"/>
                </a:xfrm>
                <a:custGeom>
                  <a:avLst/>
                  <a:gdLst>
                    <a:gd name="T0" fmla="*/ 37 w 44"/>
                    <a:gd name="T1" fmla="*/ 1 h 24"/>
                    <a:gd name="T2" fmla="*/ 37 w 44"/>
                    <a:gd name="T3" fmla="*/ 0 h 24"/>
                    <a:gd name="T4" fmla="*/ 34 w 44"/>
                    <a:gd name="T5" fmla="*/ 2 h 24"/>
                    <a:gd name="T6" fmla="*/ 30 w 44"/>
                    <a:gd name="T7" fmla="*/ 3 h 24"/>
                    <a:gd name="T8" fmla="*/ 25 w 44"/>
                    <a:gd name="T9" fmla="*/ 5 h 24"/>
                    <a:gd name="T10" fmla="*/ 20 w 44"/>
                    <a:gd name="T11" fmla="*/ 6 h 24"/>
                    <a:gd name="T12" fmla="*/ 15 w 44"/>
                    <a:gd name="T13" fmla="*/ 7 h 24"/>
                    <a:gd name="T14" fmla="*/ 9 w 44"/>
                    <a:gd name="T15" fmla="*/ 8 h 24"/>
                    <a:gd name="T16" fmla="*/ 6 w 44"/>
                    <a:gd name="T17" fmla="*/ 9 h 24"/>
                    <a:gd name="T18" fmla="*/ 0 w 44"/>
                    <a:gd name="T19" fmla="*/ 9 h 24"/>
                    <a:gd name="T20" fmla="*/ 0 w 44"/>
                    <a:gd name="T21" fmla="*/ 24 h 24"/>
                    <a:gd name="T22" fmla="*/ 6 w 44"/>
                    <a:gd name="T23" fmla="*/ 24 h 24"/>
                    <a:gd name="T24" fmla="*/ 12 w 44"/>
                    <a:gd name="T25" fmla="*/ 23 h 24"/>
                    <a:gd name="T26" fmla="*/ 18 w 44"/>
                    <a:gd name="T27" fmla="*/ 22 h 24"/>
                    <a:gd name="T28" fmla="*/ 23 w 44"/>
                    <a:gd name="T29" fmla="*/ 20 h 24"/>
                    <a:gd name="T30" fmla="*/ 28 w 44"/>
                    <a:gd name="T31" fmla="*/ 19 h 24"/>
                    <a:gd name="T32" fmla="*/ 32 w 44"/>
                    <a:gd name="T33" fmla="*/ 18 h 24"/>
                    <a:gd name="T34" fmla="*/ 38 w 44"/>
                    <a:gd name="T35" fmla="*/ 17 h 24"/>
                    <a:gd name="T36" fmla="*/ 44 w 44"/>
                    <a:gd name="T37" fmla="*/ 14 h 24"/>
                    <a:gd name="T38" fmla="*/ 44 w 44"/>
                    <a:gd name="T39" fmla="*/ 13 h 24"/>
                    <a:gd name="T40" fmla="*/ 37 w 44"/>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24"/>
                    <a:gd name="T65" fmla="*/ 44 w 4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24">
                      <a:moveTo>
                        <a:pt x="37" y="1"/>
                      </a:moveTo>
                      <a:lnTo>
                        <a:pt x="37" y="0"/>
                      </a:lnTo>
                      <a:lnTo>
                        <a:pt x="34" y="2"/>
                      </a:lnTo>
                      <a:lnTo>
                        <a:pt x="30" y="3"/>
                      </a:lnTo>
                      <a:lnTo>
                        <a:pt x="25" y="5"/>
                      </a:lnTo>
                      <a:lnTo>
                        <a:pt x="20" y="6"/>
                      </a:lnTo>
                      <a:lnTo>
                        <a:pt x="15" y="7"/>
                      </a:lnTo>
                      <a:lnTo>
                        <a:pt x="9" y="8"/>
                      </a:lnTo>
                      <a:lnTo>
                        <a:pt x="6" y="9"/>
                      </a:lnTo>
                      <a:lnTo>
                        <a:pt x="0" y="9"/>
                      </a:lnTo>
                      <a:lnTo>
                        <a:pt x="0" y="24"/>
                      </a:lnTo>
                      <a:lnTo>
                        <a:pt x="6" y="24"/>
                      </a:lnTo>
                      <a:lnTo>
                        <a:pt x="12" y="23"/>
                      </a:lnTo>
                      <a:lnTo>
                        <a:pt x="18" y="22"/>
                      </a:lnTo>
                      <a:lnTo>
                        <a:pt x="23" y="20"/>
                      </a:lnTo>
                      <a:lnTo>
                        <a:pt x="28" y="19"/>
                      </a:lnTo>
                      <a:lnTo>
                        <a:pt x="32" y="18"/>
                      </a:lnTo>
                      <a:lnTo>
                        <a:pt x="38" y="17"/>
                      </a:lnTo>
                      <a:lnTo>
                        <a:pt x="44" y="14"/>
                      </a:lnTo>
                      <a:lnTo>
                        <a:pt x="44" y="13"/>
                      </a:lnTo>
                      <a:lnTo>
                        <a:pt x="37"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21"/>
                <p:cNvSpPr>
                  <a:spLocks/>
                </p:cNvSpPr>
                <p:nvPr/>
              </p:nvSpPr>
              <p:spPr bwMode="auto">
                <a:xfrm>
                  <a:off x="1513" y="2265"/>
                  <a:ext cx="51" cy="54"/>
                </a:xfrm>
                <a:custGeom>
                  <a:avLst/>
                  <a:gdLst>
                    <a:gd name="T0" fmla="*/ 40 w 51"/>
                    <a:gd name="T1" fmla="*/ 0 h 54"/>
                    <a:gd name="T2" fmla="*/ 39 w 51"/>
                    <a:gd name="T3" fmla="*/ 1 h 54"/>
                    <a:gd name="T4" fmla="*/ 34 w 51"/>
                    <a:gd name="T5" fmla="*/ 7 h 54"/>
                    <a:gd name="T6" fmla="*/ 29 w 51"/>
                    <a:gd name="T7" fmla="*/ 13 h 54"/>
                    <a:gd name="T8" fmla="*/ 24 w 51"/>
                    <a:gd name="T9" fmla="*/ 19 h 54"/>
                    <a:gd name="T10" fmla="*/ 20 w 51"/>
                    <a:gd name="T11" fmla="*/ 25 h 54"/>
                    <a:gd name="T12" fmla="*/ 16 w 51"/>
                    <a:gd name="T13" fmla="*/ 29 h 54"/>
                    <a:gd name="T14" fmla="*/ 10 w 51"/>
                    <a:gd name="T15" fmla="*/ 34 h 54"/>
                    <a:gd name="T16" fmla="*/ 5 w 51"/>
                    <a:gd name="T17" fmla="*/ 38 h 54"/>
                    <a:gd name="T18" fmla="*/ 0 w 51"/>
                    <a:gd name="T19" fmla="*/ 42 h 54"/>
                    <a:gd name="T20" fmla="*/ 7 w 51"/>
                    <a:gd name="T21" fmla="*/ 54 h 54"/>
                    <a:gd name="T22" fmla="*/ 15 w 51"/>
                    <a:gd name="T23" fmla="*/ 50 h 54"/>
                    <a:gd name="T24" fmla="*/ 20 w 51"/>
                    <a:gd name="T25" fmla="*/ 46 h 54"/>
                    <a:gd name="T26" fmla="*/ 26 w 51"/>
                    <a:gd name="T27" fmla="*/ 41 h 54"/>
                    <a:gd name="T28" fmla="*/ 32 w 51"/>
                    <a:gd name="T29" fmla="*/ 35 h 54"/>
                    <a:gd name="T30" fmla="*/ 36 w 51"/>
                    <a:gd name="T31" fmla="*/ 29 h 54"/>
                    <a:gd name="T32" fmla="*/ 41 w 51"/>
                    <a:gd name="T33" fmla="*/ 23 h 54"/>
                    <a:gd name="T34" fmla="*/ 46 w 51"/>
                    <a:gd name="T35" fmla="*/ 17 h 54"/>
                    <a:gd name="T36" fmla="*/ 51 w 51"/>
                    <a:gd name="T37" fmla="*/ 11 h 54"/>
                    <a:gd name="T38" fmla="*/ 50 w 51"/>
                    <a:gd name="T39" fmla="*/ 12 h 54"/>
                    <a:gd name="T40" fmla="*/ 40 w 51"/>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54"/>
                    <a:gd name="T65" fmla="*/ 51 w 5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54">
                      <a:moveTo>
                        <a:pt x="40" y="0"/>
                      </a:moveTo>
                      <a:lnTo>
                        <a:pt x="39" y="1"/>
                      </a:lnTo>
                      <a:lnTo>
                        <a:pt x="34" y="7"/>
                      </a:lnTo>
                      <a:lnTo>
                        <a:pt x="29" y="13"/>
                      </a:lnTo>
                      <a:lnTo>
                        <a:pt x="24" y="19"/>
                      </a:lnTo>
                      <a:lnTo>
                        <a:pt x="20" y="25"/>
                      </a:lnTo>
                      <a:lnTo>
                        <a:pt x="16" y="29"/>
                      </a:lnTo>
                      <a:lnTo>
                        <a:pt x="10" y="34"/>
                      </a:lnTo>
                      <a:lnTo>
                        <a:pt x="5" y="38"/>
                      </a:lnTo>
                      <a:lnTo>
                        <a:pt x="0" y="42"/>
                      </a:lnTo>
                      <a:lnTo>
                        <a:pt x="7" y="54"/>
                      </a:lnTo>
                      <a:lnTo>
                        <a:pt x="15" y="50"/>
                      </a:lnTo>
                      <a:lnTo>
                        <a:pt x="20" y="46"/>
                      </a:lnTo>
                      <a:lnTo>
                        <a:pt x="26" y="41"/>
                      </a:lnTo>
                      <a:lnTo>
                        <a:pt x="32" y="35"/>
                      </a:lnTo>
                      <a:lnTo>
                        <a:pt x="36" y="29"/>
                      </a:lnTo>
                      <a:lnTo>
                        <a:pt x="41" y="23"/>
                      </a:lnTo>
                      <a:lnTo>
                        <a:pt x="46" y="17"/>
                      </a:lnTo>
                      <a:lnTo>
                        <a:pt x="51" y="11"/>
                      </a:lnTo>
                      <a:lnTo>
                        <a:pt x="50" y="12"/>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22"/>
                <p:cNvSpPr>
                  <a:spLocks/>
                </p:cNvSpPr>
                <p:nvPr/>
              </p:nvSpPr>
              <p:spPr bwMode="auto">
                <a:xfrm>
                  <a:off x="1553" y="2193"/>
                  <a:ext cx="107" cy="84"/>
                </a:xfrm>
                <a:custGeom>
                  <a:avLst/>
                  <a:gdLst>
                    <a:gd name="T0" fmla="*/ 102 w 107"/>
                    <a:gd name="T1" fmla="*/ 6 h 84"/>
                    <a:gd name="T2" fmla="*/ 97 w 107"/>
                    <a:gd name="T3" fmla="*/ 0 h 84"/>
                    <a:gd name="T4" fmla="*/ 0 w 107"/>
                    <a:gd name="T5" fmla="*/ 72 h 84"/>
                    <a:gd name="T6" fmla="*/ 10 w 107"/>
                    <a:gd name="T7" fmla="*/ 84 h 84"/>
                    <a:gd name="T8" fmla="*/ 107 w 107"/>
                    <a:gd name="T9" fmla="*/ 12 h 84"/>
                    <a:gd name="T10" fmla="*/ 102 w 107"/>
                    <a:gd name="T11" fmla="*/ 6 h 84"/>
                    <a:gd name="T12" fmla="*/ 0 60000 65536"/>
                    <a:gd name="T13" fmla="*/ 0 60000 65536"/>
                    <a:gd name="T14" fmla="*/ 0 60000 65536"/>
                    <a:gd name="T15" fmla="*/ 0 60000 65536"/>
                    <a:gd name="T16" fmla="*/ 0 60000 65536"/>
                    <a:gd name="T17" fmla="*/ 0 60000 65536"/>
                    <a:gd name="T18" fmla="*/ 0 w 107"/>
                    <a:gd name="T19" fmla="*/ 0 h 84"/>
                    <a:gd name="T20" fmla="*/ 107 w 107"/>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07" h="84">
                      <a:moveTo>
                        <a:pt x="102" y="6"/>
                      </a:moveTo>
                      <a:lnTo>
                        <a:pt x="97" y="0"/>
                      </a:lnTo>
                      <a:lnTo>
                        <a:pt x="0" y="72"/>
                      </a:lnTo>
                      <a:lnTo>
                        <a:pt x="10" y="84"/>
                      </a:lnTo>
                      <a:lnTo>
                        <a:pt x="107" y="12"/>
                      </a:lnTo>
                      <a:lnTo>
                        <a:pt x="102"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23"/>
                <p:cNvSpPr>
                  <a:spLocks/>
                </p:cNvSpPr>
                <p:nvPr/>
              </p:nvSpPr>
              <p:spPr bwMode="auto">
                <a:xfrm>
                  <a:off x="1650" y="2192"/>
                  <a:ext cx="12" cy="13"/>
                </a:xfrm>
                <a:custGeom>
                  <a:avLst/>
                  <a:gdLst>
                    <a:gd name="T0" fmla="*/ 10 w 12"/>
                    <a:gd name="T1" fmla="*/ 13 h 13"/>
                    <a:gd name="T2" fmla="*/ 12 w 12"/>
                    <a:gd name="T3" fmla="*/ 9 h 13"/>
                    <a:gd name="T4" fmla="*/ 11 w 12"/>
                    <a:gd name="T5" fmla="*/ 3 h 13"/>
                    <a:gd name="T6" fmla="*/ 6 w 12"/>
                    <a:gd name="T7" fmla="*/ 0 h 13"/>
                    <a:gd name="T8" fmla="*/ 0 w 12"/>
                    <a:gd name="T9" fmla="*/ 1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12" y="9"/>
                      </a:lnTo>
                      <a:lnTo>
                        <a:pt x="11" y="3"/>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 name="Rounded Rectangular Callout 109"/>
            <p:cNvSpPr/>
            <p:nvPr/>
          </p:nvSpPr>
          <p:spPr bwMode="auto">
            <a:xfrm>
              <a:off x="609600" y="1638300"/>
              <a:ext cx="4685506" cy="1028700"/>
            </a:xfrm>
            <a:prstGeom prst="wedgeRoundRectCallout">
              <a:avLst>
                <a:gd name="adj1" fmla="val 72152"/>
                <a:gd name="adj2" fmla="val 26033"/>
                <a:gd name="adj3" fmla="val 16667"/>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altLang="en-US" i="0" dirty="0"/>
                <a:t>I implored you to not worry </a:t>
              </a:r>
              <a:br>
                <a:rPr lang="en-US" altLang="en-US" i="0" dirty="0"/>
              </a:br>
              <a:r>
                <a:rPr lang="en-US" altLang="en-US" i="0" dirty="0"/>
                <a:t>about the entire computation.</a:t>
              </a:r>
            </a:p>
          </p:txBody>
        </p:sp>
      </p:grpSp>
      <p:sp>
        <p:nvSpPr>
          <p:cNvPr id="241" name="Rectangle 2"/>
          <p:cNvSpPr txBox="1">
            <a:spLocks noChangeArrowheads="1"/>
          </p:cNvSpPr>
          <p:nvPr/>
        </p:nvSpPr>
        <p:spPr bwMode="auto">
          <a:xfrm>
            <a:off x="3048000" y="228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chemeClr val="tx2"/>
                </a:solidFill>
                <a:effectLst/>
                <a:uLnTx/>
                <a:uFillTx/>
                <a:ea typeface="+mj-ea"/>
                <a:cs typeface="+mj-cs"/>
              </a:rPr>
              <a:t>Iterative Algorithms </a:t>
            </a:r>
            <a:br>
              <a:rPr kumimoji="0" lang="en-US" altLang="en-US" sz="4400" b="0" i="0" u="none" strike="noStrike" kern="0" cap="none" spc="0" normalizeH="0" baseline="0" noProof="0" dirty="0">
                <a:ln>
                  <a:noFill/>
                </a:ln>
                <a:solidFill>
                  <a:schemeClr val="tx2"/>
                </a:solidFill>
                <a:effectLst/>
                <a:uLnTx/>
                <a:uFillTx/>
                <a:ea typeface="+mj-ea"/>
                <a:cs typeface="+mj-cs"/>
              </a:rPr>
            </a:br>
            <a:endParaRPr kumimoji="0" lang="en-US" altLang="en-US" sz="4400" b="0" i="0" u="none" strike="noStrike" kern="0" cap="none" spc="0" normalizeH="0" baseline="0" noProof="0" dirty="0">
              <a:ln>
                <a:noFill/>
              </a:ln>
              <a:solidFill>
                <a:schemeClr val="tx2"/>
              </a:solidFill>
              <a:effectLst/>
              <a:uLnTx/>
              <a:uFillTx/>
              <a:ea typeface="+mj-ea"/>
              <a:cs typeface="+mj-cs"/>
            </a:endParaRPr>
          </a:p>
        </p:txBody>
      </p:sp>
      <p:grpSp>
        <p:nvGrpSpPr>
          <p:cNvPr id="242" name="Group 78"/>
          <p:cNvGrpSpPr>
            <a:grpSpLocks noChangeAspect="1"/>
          </p:cNvGrpSpPr>
          <p:nvPr/>
        </p:nvGrpSpPr>
        <p:grpSpPr bwMode="auto">
          <a:xfrm>
            <a:off x="304800" y="4419600"/>
            <a:ext cx="2879725" cy="1704975"/>
            <a:chOff x="288" y="1208"/>
            <a:chExt cx="5254" cy="3112"/>
          </a:xfrm>
        </p:grpSpPr>
        <p:sp>
          <p:nvSpPr>
            <p:cNvPr id="243" name="Freeform 79" descr="Green marble"/>
            <p:cNvSpPr>
              <a:spLocks noChangeAspect="1"/>
            </p:cNvSpPr>
            <p:nvPr/>
          </p:nvSpPr>
          <p:spPr bwMode="auto">
            <a:xfrm>
              <a:off x="1224" y="2535"/>
              <a:ext cx="2280" cy="1785"/>
            </a:xfrm>
            <a:custGeom>
              <a:avLst/>
              <a:gdLst>
                <a:gd name="T0" fmla="*/ 748 w 2280"/>
                <a:gd name="T1" fmla="*/ 30 h 1785"/>
                <a:gd name="T2" fmla="*/ 1224 w 2280"/>
                <a:gd name="T3" fmla="*/ 305 h 1785"/>
                <a:gd name="T4" fmla="*/ 2184 w 2280"/>
                <a:gd name="T5" fmla="*/ 257 h 1785"/>
                <a:gd name="T6" fmla="*/ 1800 w 2280"/>
                <a:gd name="T7" fmla="*/ 1121 h 1785"/>
                <a:gd name="T8" fmla="*/ 1743 w 2280"/>
                <a:gd name="T9" fmla="*/ 1313 h 1785"/>
                <a:gd name="T10" fmla="*/ 1717 w 2280"/>
                <a:gd name="T11" fmla="*/ 1479 h 1785"/>
                <a:gd name="T12" fmla="*/ 1560 w 2280"/>
                <a:gd name="T13" fmla="*/ 1549 h 1785"/>
                <a:gd name="T14" fmla="*/ 1272 w 2280"/>
                <a:gd name="T15" fmla="*/ 1553 h 1785"/>
                <a:gd name="T16" fmla="*/ 168 w 2280"/>
                <a:gd name="T17" fmla="*/ 1649 h 1785"/>
                <a:gd name="T18" fmla="*/ 264 w 2280"/>
                <a:gd name="T19" fmla="*/ 737 h 1785"/>
                <a:gd name="T20" fmla="*/ 425 w 2280"/>
                <a:gd name="T21" fmla="*/ 126 h 1785"/>
                <a:gd name="T22" fmla="*/ 748 w 2280"/>
                <a:gd name="T23" fmla="*/ 30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1785"/>
                <a:gd name="T38" fmla="*/ 2280 w 2280"/>
                <a:gd name="T39" fmla="*/ 1785 h 17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grpSp>
          <p:nvGrpSpPr>
            <p:cNvPr id="244" name="Group 80"/>
            <p:cNvGrpSpPr>
              <a:grpSpLocks noChangeAspect="1"/>
            </p:cNvGrpSpPr>
            <p:nvPr/>
          </p:nvGrpSpPr>
          <p:grpSpPr bwMode="auto">
            <a:xfrm>
              <a:off x="288" y="1208"/>
              <a:ext cx="5254" cy="2992"/>
              <a:chOff x="288" y="1208"/>
              <a:chExt cx="5254" cy="2992"/>
            </a:xfrm>
          </p:grpSpPr>
          <p:sp>
            <p:nvSpPr>
              <p:cNvPr id="245" name="Freeform 81" descr="Green marble"/>
              <p:cNvSpPr>
                <a:spLocks noChangeAspect="1"/>
              </p:cNvSpPr>
              <p:nvPr/>
            </p:nvSpPr>
            <p:spPr bwMode="auto">
              <a:xfrm>
                <a:off x="3056" y="1624"/>
                <a:ext cx="1312" cy="1296"/>
              </a:xfrm>
              <a:custGeom>
                <a:avLst/>
                <a:gdLst>
                  <a:gd name="T0" fmla="*/ 592 w 1312"/>
                  <a:gd name="T1" fmla="*/ 160 h 1296"/>
                  <a:gd name="T2" fmla="*/ 16 w 1312"/>
                  <a:gd name="T3" fmla="*/ 640 h 1296"/>
                  <a:gd name="T4" fmla="*/ 496 w 1312"/>
                  <a:gd name="T5" fmla="*/ 1024 h 1296"/>
                  <a:gd name="T6" fmla="*/ 1216 w 1312"/>
                  <a:gd name="T7" fmla="*/ 1216 h 1296"/>
                  <a:gd name="T8" fmla="*/ 1072 w 1312"/>
                  <a:gd name="T9" fmla="*/ 544 h 1296"/>
                  <a:gd name="T10" fmla="*/ 1120 w 1312"/>
                  <a:gd name="T11" fmla="*/ 64 h 1296"/>
                  <a:gd name="T12" fmla="*/ 592 w 1312"/>
                  <a:gd name="T13" fmla="*/ 160 h 1296"/>
                  <a:gd name="T14" fmla="*/ 0 60000 65536"/>
                  <a:gd name="T15" fmla="*/ 0 60000 65536"/>
                  <a:gd name="T16" fmla="*/ 0 60000 65536"/>
                  <a:gd name="T17" fmla="*/ 0 60000 65536"/>
                  <a:gd name="T18" fmla="*/ 0 60000 65536"/>
                  <a:gd name="T19" fmla="*/ 0 60000 65536"/>
                  <a:gd name="T20" fmla="*/ 0 60000 65536"/>
                  <a:gd name="T21" fmla="*/ 0 w 1312"/>
                  <a:gd name="T22" fmla="*/ 0 h 1296"/>
                  <a:gd name="T23" fmla="*/ 1312 w 1312"/>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2" h="1296">
                    <a:moveTo>
                      <a:pt x="592" y="160"/>
                    </a:moveTo>
                    <a:cubicBezTo>
                      <a:pt x="408" y="256"/>
                      <a:pt x="32" y="496"/>
                      <a:pt x="16" y="640"/>
                    </a:cubicBezTo>
                    <a:cubicBezTo>
                      <a:pt x="0" y="784"/>
                      <a:pt x="296" y="928"/>
                      <a:pt x="496" y="1024"/>
                    </a:cubicBezTo>
                    <a:cubicBezTo>
                      <a:pt x="696" y="1120"/>
                      <a:pt x="1120" y="1296"/>
                      <a:pt x="1216" y="1216"/>
                    </a:cubicBezTo>
                    <a:cubicBezTo>
                      <a:pt x="1312" y="1136"/>
                      <a:pt x="1088" y="736"/>
                      <a:pt x="1072" y="544"/>
                    </a:cubicBezTo>
                    <a:cubicBezTo>
                      <a:pt x="1056" y="352"/>
                      <a:pt x="1208" y="128"/>
                      <a:pt x="1120" y="64"/>
                    </a:cubicBezTo>
                    <a:cubicBezTo>
                      <a:pt x="1032" y="0"/>
                      <a:pt x="776" y="64"/>
                      <a:pt x="592" y="16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sp>
            <p:nvSpPr>
              <p:cNvPr id="246" name="Freeform 82" descr="Green marble"/>
              <p:cNvSpPr>
                <a:spLocks noChangeAspect="1"/>
              </p:cNvSpPr>
              <p:nvPr/>
            </p:nvSpPr>
            <p:spPr bwMode="auto">
              <a:xfrm>
                <a:off x="3384" y="3048"/>
                <a:ext cx="1192" cy="1152"/>
              </a:xfrm>
              <a:custGeom>
                <a:avLst/>
                <a:gdLst>
                  <a:gd name="T0" fmla="*/ 408 w 1192"/>
                  <a:gd name="T1" fmla="*/ 224 h 1152"/>
                  <a:gd name="T2" fmla="*/ 264 w 1192"/>
                  <a:gd name="T3" fmla="*/ 512 h 1152"/>
                  <a:gd name="T4" fmla="*/ 72 w 1192"/>
                  <a:gd name="T5" fmla="*/ 944 h 1152"/>
                  <a:gd name="T6" fmla="*/ 696 w 1192"/>
                  <a:gd name="T7" fmla="*/ 1088 h 1152"/>
                  <a:gd name="T8" fmla="*/ 792 w 1192"/>
                  <a:gd name="T9" fmla="*/ 560 h 1152"/>
                  <a:gd name="T10" fmla="*/ 1176 w 1192"/>
                  <a:gd name="T11" fmla="*/ 416 h 1152"/>
                  <a:gd name="T12" fmla="*/ 696 w 1192"/>
                  <a:gd name="T13" fmla="*/ 32 h 1152"/>
                  <a:gd name="T14" fmla="*/ 408 w 1192"/>
                  <a:gd name="T15" fmla="*/ 224 h 1152"/>
                  <a:gd name="T16" fmla="*/ 0 60000 65536"/>
                  <a:gd name="T17" fmla="*/ 0 60000 65536"/>
                  <a:gd name="T18" fmla="*/ 0 60000 65536"/>
                  <a:gd name="T19" fmla="*/ 0 60000 65536"/>
                  <a:gd name="T20" fmla="*/ 0 60000 65536"/>
                  <a:gd name="T21" fmla="*/ 0 60000 65536"/>
                  <a:gd name="T22" fmla="*/ 0 60000 65536"/>
                  <a:gd name="T23" fmla="*/ 0 60000 65536"/>
                  <a:gd name="T24" fmla="*/ 0 w 1192"/>
                  <a:gd name="T25" fmla="*/ 0 h 1152"/>
                  <a:gd name="T26" fmla="*/ 1192 w 1192"/>
                  <a:gd name="T27" fmla="*/ 1152 h 1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2" h="1152">
                    <a:moveTo>
                      <a:pt x="408" y="224"/>
                    </a:moveTo>
                    <a:cubicBezTo>
                      <a:pt x="336" y="304"/>
                      <a:pt x="320" y="392"/>
                      <a:pt x="264" y="512"/>
                    </a:cubicBezTo>
                    <a:cubicBezTo>
                      <a:pt x="208" y="632"/>
                      <a:pt x="0" y="848"/>
                      <a:pt x="72" y="944"/>
                    </a:cubicBezTo>
                    <a:cubicBezTo>
                      <a:pt x="144" y="1040"/>
                      <a:pt x="576" y="1152"/>
                      <a:pt x="696" y="1088"/>
                    </a:cubicBezTo>
                    <a:cubicBezTo>
                      <a:pt x="816" y="1024"/>
                      <a:pt x="712" y="672"/>
                      <a:pt x="792" y="560"/>
                    </a:cubicBezTo>
                    <a:cubicBezTo>
                      <a:pt x="872" y="448"/>
                      <a:pt x="1192" y="504"/>
                      <a:pt x="1176" y="416"/>
                    </a:cubicBezTo>
                    <a:cubicBezTo>
                      <a:pt x="1160" y="328"/>
                      <a:pt x="824" y="64"/>
                      <a:pt x="696" y="32"/>
                    </a:cubicBezTo>
                    <a:cubicBezTo>
                      <a:pt x="568" y="0"/>
                      <a:pt x="480" y="144"/>
                      <a:pt x="408" y="224"/>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pic>
            <p:nvPicPr>
              <p:cNvPr id="247" name="Picture 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 y="2024"/>
                <a:ext cx="88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 name="Picture 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 y="1880"/>
                <a:ext cx="770"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Freeform 85" descr="Green marble"/>
              <p:cNvSpPr>
                <a:spLocks noChangeAspect="1"/>
              </p:cNvSpPr>
              <p:nvPr/>
            </p:nvSpPr>
            <p:spPr bwMode="auto">
              <a:xfrm>
                <a:off x="1152" y="1304"/>
                <a:ext cx="1192" cy="1152"/>
              </a:xfrm>
              <a:custGeom>
                <a:avLst/>
                <a:gdLst>
                  <a:gd name="T0" fmla="*/ 112 w 1192"/>
                  <a:gd name="T1" fmla="*/ 200 h 1152"/>
                  <a:gd name="T2" fmla="*/ 64 w 1192"/>
                  <a:gd name="T3" fmla="*/ 968 h 1152"/>
                  <a:gd name="T4" fmla="*/ 496 w 1192"/>
                  <a:gd name="T5" fmla="*/ 1112 h 1152"/>
                  <a:gd name="T6" fmla="*/ 784 w 1192"/>
                  <a:gd name="T7" fmla="*/ 728 h 1152"/>
                  <a:gd name="T8" fmla="*/ 1120 w 1192"/>
                  <a:gd name="T9" fmla="*/ 536 h 1152"/>
                  <a:gd name="T10" fmla="*/ 352 w 1192"/>
                  <a:gd name="T11" fmla="*/ 56 h 1152"/>
                  <a:gd name="T12" fmla="*/ 112 w 1192"/>
                  <a:gd name="T13" fmla="*/ 200 h 1152"/>
                  <a:gd name="T14" fmla="*/ 0 60000 65536"/>
                  <a:gd name="T15" fmla="*/ 0 60000 65536"/>
                  <a:gd name="T16" fmla="*/ 0 60000 65536"/>
                  <a:gd name="T17" fmla="*/ 0 60000 65536"/>
                  <a:gd name="T18" fmla="*/ 0 60000 65536"/>
                  <a:gd name="T19" fmla="*/ 0 60000 65536"/>
                  <a:gd name="T20" fmla="*/ 0 60000 65536"/>
                  <a:gd name="T21" fmla="*/ 0 w 1192"/>
                  <a:gd name="T22" fmla="*/ 0 h 1152"/>
                  <a:gd name="T23" fmla="*/ 1192 w 119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2" h="1152">
                    <a:moveTo>
                      <a:pt x="112" y="200"/>
                    </a:moveTo>
                    <a:cubicBezTo>
                      <a:pt x="64" y="352"/>
                      <a:pt x="0" y="816"/>
                      <a:pt x="64" y="968"/>
                    </a:cubicBezTo>
                    <a:cubicBezTo>
                      <a:pt x="128" y="1120"/>
                      <a:pt x="376" y="1152"/>
                      <a:pt x="496" y="1112"/>
                    </a:cubicBezTo>
                    <a:cubicBezTo>
                      <a:pt x="616" y="1072"/>
                      <a:pt x="680" y="824"/>
                      <a:pt x="784" y="728"/>
                    </a:cubicBezTo>
                    <a:cubicBezTo>
                      <a:pt x="888" y="632"/>
                      <a:pt x="1192" y="648"/>
                      <a:pt x="1120" y="536"/>
                    </a:cubicBezTo>
                    <a:cubicBezTo>
                      <a:pt x="1048" y="424"/>
                      <a:pt x="512" y="112"/>
                      <a:pt x="352" y="56"/>
                    </a:cubicBezTo>
                    <a:cubicBezTo>
                      <a:pt x="192" y="0"/>
                      <a:pt x="160" y="48"/>
                      <a:pt x="112" y="20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grpSp>
            <p:nvGrpSpPr>
              <p:cNvPr id="250" name="Group 86"/>
              <p:cNvGrpSpPr>
                <a:grpSpLocks noChangeAspect="1"/>
              </p:cNvGrpSpPr>
              <p:nvPr/>
            </p:nvGrpSpPr>
            <p:grpSpPr bwMode="auto">
              <a:xfrm>
                <a:off x="1776" y="1208"/>
                <a:ext cx="1944" cy="2413"/>
                <a:chOff x="2227" y="1194"/>
                <a:chExt cx="1944" cy="2413"/>
              </a:xfrm>
            </p:grpSpPr>
            <p:sp>
              <p:nvSpPr>
                <p:cNvPr id="257" name="Freeform 87"/>
                <p:cNvSpPr>
                  <a:spLocks noChangeAspect="1"/>
                </p:cNvSpPr>
                <p:nvPr/>
              </p:nvSpPr>
              <p:spPr bwMode="auto">
                <a:xfrm rot="-2705309">
                  <a:off x="2708" y="1513"/>
                  <a:ext cx="406" cy="340"/>
                </a:xfrm>
                <a:custGeom>
                  <a:avLst/>
                  <a:gdLst>
                    <a:gd name="T0" fmla="*/ 8 w 600"/>
                    <a:gd name="T1" fmla="*/ 1 h 608"/>
                    <a:gd name="T2" fmla="*/ 7 w 600"/>
                    <a:gd name="T3" fmla="*/ 1 h 608"/>
                    <a:gd name="T4" fmla="*/ 7 w 600"/>
                    <a:gd name="T5" fmla="*/ 1 h 608"/>
                    <a:gd name="T6" fmla="*/ 6 w 600"/>
                    <a:gd name="T7" fmla="*/ 1 h 608"/>
                    <a:gd name="T8" fmla="*/ 3 w 600"/>
                    <a:gd name="T9" fmla="*/ 0 h 608"/>
                    <a:gd name="T10" fmla="*/ 2 w 600"/>
                    <a:gd name="T11" fmla="*/ 1 h 608"/>
                    <a:gd name="T12" fmla="*/ 1 w 600"/>
                    <a:gd name="T13" fmla="*/ 1 h 608"/>
                    <a:gd name="T14" fmla="*/ 0 w 600"/>
                    <a:gd name="T15" fmla="*/ 1 h 608"/>
                    <a:gd name="T16" fmla="*/ 1 w 600"/>
                    <a:gd name="T17" fmla="*/ 1 h 608"/>
                    <a:gd name="T18" fmla="*/ 1 w 600"/>
                    <a:gd name="T19" fmla="*/ 1 h 608"/>
                    <a:gd name="T20" fmla="*/ 2 w 600"/>
                    <a:gd name="T21" fmla="*/ 2 h 608"/>
                    <a:gd name="T22" fmla="*/ 3 w 600"/>
                    <a:gd name="T23" fmla="*/ 2 h 608"/>
                    <a:gd name="T24" fmla="*/ 3 w 600"/>
                    <a:gd name="T25" fmla="*/ 2 h 608"/>
                    <a:gd name="T26" fmla="*/ 5 w 600"/>
                    <a:gd name="T27" fmla="*/ 2 h 608"/>
                    <a:gd name="T28" fmla="*/ 6 w 600"/>
                    <a:gd name="T29" fmla="*/ 2 h 608"/>
                    <a:gd name="T30" fmla="*/ 7 w 600"/>
                    <a:gd name="T31" fmla="*/ 1 h 608"/>
                    <a:gd name="T32" fmla="*/ 8 w 600"/>
                    <a:gd name="T33" fmla="*/ 1 h 608"/>
                    <a:gd name="T34" fmla="*/ 8 w 600"/>
                    <a:gd name="T35" fmla="*/ 1 h 608"/>
                    <a:gd name="T36" fmla="*/ 12 w 600"/>
                    <a:gd name="T37" fmla="*/ 1 h 608"/>
                    <a:gd name="T38" fmla="*/ 12 w 600"/>
                    <a:gd name="T39" fmla="*/ 1 h 608"/>
                    <a:gd name="T40" fmla="*/ 12 w 600"/>
                    <a:gd name="T41" fmla="*/ 1 h 608"/>
                    <a:gd name="T42" fmla="*/ 8 w 600"/>
                    <a:gd name="T43" fmla="*/ 1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88"/>
                <p:cNvSpPr>
                  <a:spLocks noChangeAspect="1"/>
                </p:cNvSpPr>
                <p:nvPr/>
              </p:nvSpPr>
              <p:spPr bwMode="auto">
                <a:xfrm rot="-2705309">
                  <a:off x="2999" y="1873"/>
                  <a:ext cx="418" cy="758"/>
                </a:xfrm>
                <a:custGeom>
                  <a:avLst/>
                  <a:gdLst>
                    <a:gd name="T0" fmla="*/ 4 w 619"/>
                    <a:gd name="T1" fmla="*/ 4 h 1085"/>
                    <a:gd name="T2" fmla="*/ 5 w 619"/>
                    <a:gd name="T3" fmla="*/ 2 h 1085"/>
                    <a:gd name="T4" fmla="*/ 8 w 619"/>
                    <a:gd name="T5" fmla="*/ 1 h 1085"/>
                    <a:gd name="T6" fmla="*/ 9 w 619"/>
                    <a:gd name="T7" fmla="*/ 0 h 1085"/>
                    <a:gd name="T8" fmla="*/ 11 w 619"/>
                    <a:gd name="T9" fmla="*/ 1 h 1085"/>
                    <a:gd name="T10" fmla="*/ 12 w 619"/>
                    <a:gd name="T11" fmla="*/ 2 h 1085"/>
                    <a:gd name="T12" fmla="*/ 12 w 619"/>
                    <a:gd name="T13" fmla="*/ 4 h 1085"/>
                    <a:gd name="T14" fmla="*/ 11 w 619"/>
                    <a:gd name="T15" fmla="*/ 8 h 1085"/>
                    <a:gd name="T16" fmla="*/ 9 w 619"/>
                    <a:gd name="T17" fmla="*/ 12 h 1085"/>
                    <a:gd name="T18" fmla="*/ 8 w 619"/>
                    <a:gd name="T19" fmla="*/ 14 h 1085"/>
                    <a:gd name="T20" fmla="*/ 8 w 619"/>
                    <a:gd name="T21" fmla="*/ 17 h 1085"/>
                    <a:gd name="T22" fmla="*/ 8 w 619"/>
                    <a:gd name="T23" fmla="*/ 20 h 1085"/>
                    <a:gd name="T24" fmla="*/ 9 w 619"/>
                    <a:gd name="T25" fmla="*/ 22 h 1085"/>
                    <a:gd name="T26" fmla="*/ 9 w 619"/>
                    <a:gd name="T27" fmla="*/ 26 h 1085"/>
                    <a:gd name="T28" fmla="*/ 8 w 619"/>
                    <a:gd name="T29" fmla="*/ 28 h 1085"/>
                    <a:gd name="T30" fmla="*/ 7 w 619"/>
                    <a:gd name="T31" fmla="*/ 29 h 1085"/>
                    <a:gd name="T32" fmla="*/ 5 w 619"/>
                    <a:gd name="T33" fmla="*/ 30 h 1085"/>
                    <a:gd name="T34" fmla="*/ 3 w 619"/>
                    <a:gd name="T35" fmla="*/ 30 h 1085"/>
                    <a:gd name="T36" fmla="*/ 2 w 619"/>
                    <a:gd name="T37" fmla="*/ 29 h 1085"/>
                    <a:gd name="T38" fmla="*/ 1 w 619"/>
                    <a:gd name="T39" fmla="*/ 25 h 1085"/>
                    <a:gd name="T40" fmla="*/ 0 w 619"/>
                    <a:gd name="T41" fmla="*/ 22 h 1085"/>
                    <a:gd name="T42" fmla="*/ 1 w 619"/>
                    <a:gd name="T43" fmla="*/ 17 h 1085"/>
                    <a:gd name="T44" fmla="*/ 1 w 619"/>
                    <a:gd name="T45" fmla="*/ 12 h 1085"/>
                    <a:gd name="T46" fmla="*/ 2 w 619"/>
                    <a:gd name="T47" fmla="*/ 7 h 1085"/>
                    <a:gd name="T48" fmla="*/ 4 w 619"/>
                    <a:gd name="T49" fmla="*/ 4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89"/>
                <p:cNvSpPr>
                  <a:spLocks noChangeAspect="1"/>
                </p:cNvSpPr>
                <p:nvPr/>
              </p:nvSpPr>
              <p:spPr bwMode="auto">
                <a:xfrm rot="-2705309">
                  <a:off x="3504" y="2064"/>
                  <a:ext cx="812" cy="523"/>
                </a:xfrm>
                <a:custGeom>
                  <a:avLst/>
                  <a:gdLst>
                    <a:gd name="T0" fmla="*/ 0 w 782"/>
                    <a:gd name="T1" fmla="*/ 1 h 808"/>
                    <a:gd name="T2" fmla="*/ 97 w 782"/>
                    <a:gd name="T3" fmla="*/ 0 h 808"/>
                    <a:gd name="T4" fmla="*/ 237 w 782"/>
                    <a:gd name="T5" fmla="*/ 0 h 808"/>
                    <a:gd name="T6" fmla="*/ 499 w 782"/>
                    <a:gd name="T7" fmla="*/ 1 h 808"/>
                    <a:gd name="T8" fmla="*/ 810 w 782"/>
                    <a:gd name="T9" fmla="*/ 1 h 808"/>
                    <a:gd name="T10" fmla="*/ 924 w 782"/>
                    <a:gd name="T11" fmla="*/ 1 h 808"/>
                    <a:gd name="T12" fmla="*/ 977 w 782"/>
                    <a:gd name="T13" fmla="*/ 1 h 808"/>
                    <a:gd name="T14" fmla="*/ 987 w 782"/>
                    <a:gd name="T15" fmla="*/ 3 h 808"/>
                    <a:gd name="T16" fmla="*/ 952 w 782"/>
                    <a:gd name="T17" fmla="*/ 3 h 808"/>
                    <a:gd name="T18" fmla="*/ 856 w 782"/>
                    <a:gd name="T19" fmla="*/ 5 h 808"/>
                    <a:gd name="T20" fmla="*/ 733 w 782"/>
                    <a:gd name="T21" fmla="*/ 6 h 808"/>
                    <a:gd name="T22" fmla="*/ 640 w 782"/>
                    <a:gd name="T23" fmla="*/ 6 h 808"/>
                    <a:gd name="T24" fmla="*/ 600 w 782"/>
                    <a:gd name="T25" fmla="*/ 8 h 808"/>
                    <a:gd name="T26" fmla="*/ 573 w 782"/>
                    <a:gd name="T27" fmla="*/ 8 h 808"/>
                    <a:gd name="T28" fmla="*/ 584 w 782"/>
                    <a:gd name="T29" fmla="*/ 9 h 808"/>
                    <a:gd name="T30" fmla="*/ 590 w 782"/>
                    <a:gd name="T31" fmla="*/ 9 h 808"/>
                    <a:gd name="T32" fmla="*/ 701 w 782"/>
                    <a:gd name="T33" fmla="*/ 9 h 808"/>
                    <a:gd name="T34" fmla="*/ 876 w 782"/>
                    <a:gd name="T35" fmla="*/ 9 h 808"/>
                    <a:gd name="T36" fmla="*/ 987 w 782"/>
                    <a:gd name="T37" fmla="*/ 9 h 808"/>
                    <a:gd name="T38" fmla="*/ 1104 w 782"/>
                    <a:gd name="T39" fmla="*/ 9 h 808"/>
                    <a:gd name="T40" fmla="*/ 1140 w 782"/>
                    <a:gd name="T41" fmla="*/ 10 h 808"/>
                    <a:gd name="T42" fmla="*/ 1104 w 782"/>
                    <a:gd name="T43" fmla="*/ 10 h 808"/>
                    <a:gd name="T44" fmla="*/ 1056 w 782"/>
                    <a:gd name="T45" fmla="*/ 10 h 808"/>
                    <a:gd name="T46" fmla="*/ 977 w 782"/>
                    <a:gd name="T47" fmla="*/ 10 h 808"/>
                    <a:gd name="T48" fmla="*/ 872 w 782"/>
                    <a:gd name="T49" fmla="*/ 10 h 808"/>
                    <a:gd name="T50" fmla="*/ 758 w 782"/>
                    <a:gd name="T51" fmla="*/ 10 h 808"/>
                    <a:gd name="T52" fmla="*/ 573 w 782"/>
                    <a:gd name="T53" fmla="*/ 10 h 808"/>
                    <a:gd name="T54" fmla="*/ 517 w 782"/>
                    <a:gd name="T55" fmla="*/ 10 h 808"/>
                    <a:gd name="T56" fmla="*/ 487 w 782"/>
                    <a:gd name="T57" fmla="*/ 10 h 808"/>
                    <a:gd name="T58" fmla="*/ 487 w 782"/>
                    <a:gd name="T59" fmla="*/ 9 h 808"/>
                    <a:gd name="T60" fmla="*/ 487 w 782"/>
                    <a:gd name="T61" fmla="*/ 8 h 808"/>
                    <a:gd name="T62" fmla="*/ 566 w 782"/>
                    <a:gd name="T63" fmla="*/ 6 h 808"/>
                    <a:gd name="T64" fmla="*/ 684 w 782"/>
                    <a:gd name="T65" fmla="*/ 5 h 808"/>
                    <a:gd name="T66" fmla="*/ 787 w 782"/>
                    <a:gd name="T67" fmla="*/ 4 h 808"/>
                    <a:gd name="T68" fmla="*/ 851 w 782"/>
                    <a:gd name="T69" fmla="*/ 3 h 808"/>
                    <a:gd name="T70" fmla="*/ 885 w 782"/>
                    <a:gd name="T71" fmla="*/ 3 h 808"/>
                    <a:gd name="T72" fmla="*/ 872 w 782"/>
                    <a:gd name="T73" fmla="*/ 2 h 808"/>
                    <a:gd name="T74" fmla="*/ 823 w 782"/>
                    <a:gd name="T75" fmla="*/ 1 h 808"/>
                    <a:gd name="T76" fmla="*/ 758 w 782"/>
                    <a:gd name="T77" fmla="*/ 1 h 808"/>
                    <a:gd name="T78" fmla="*/ 684 w 782"/>
                    <a:gd name="T79" fmla="*/ 1 h 808"/>
                    <a:gd name="T80" fmla="*/ 522 w 782"/>
                    <a:gd name="T81" fmla="*/ 1 h 808"/>
                    <a:gd name="T82" fmla="*/ 281 w 782"/>
                    <a:gd name="T83" fmla="*/ 2 h 808"/>
                    <a:gd name="T84" fmla="*/ 102 w 782"/>
                    <a:gd name="T85" fmla="*/ 2 h 808"/>
                    <a:gd name="T86" fmla="*/ 30 w 782"/>
                    <a:gd name="T87" fmla="*/ 2 h 808"/>
                    <a:gd name="T88" fmla="*/ 0 w 782"/>
                    <a:gd name="T89" fmla="*/ 1 h 808"/>
                    <a:gd name="T90" fmla="*/ 0 w 782"/>
                    <a:gd name="T91" fmla="*/ 1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90"/>
                <p:cNvSpPr>
                  <a:spLocks noChangeAspect="1"/>
                </p:cNvSpPr>
                <p:nvPr/>
              </p:nvSpPr>
              <p:spPr bwMode="auto">
                <a:xfrm rot="-4121048">
                  <a:off x="2675" y="2797"/>
                  <a:ext cx="1159" cy="461"/>
                </a:xfrm>
                <a:custGeom>
                  <a:avLst/>
                  <a:gdLst>
                    <a:gd name="T0" fmla="*/ 3830 w 992"/>
                    <a:gd name="T1" fmla="*/ 2 h 770"/>
                    <a:gd name="T2" fmla="*/ 3902 w 992"/>
                    <a:gd name="T3" fmla="*/ 1 h 770"/>
                    <a:gd name="T4" fmla="*/ 4171 w 992"/>
                    <a:gd name="T5" fmla="*/ 1 h 770"/>
                    <a:gd name="T6" fmla="*/ 4502 w 992"/>
                    <a:gd name="T7" fmla="*/ 1 h 770"/>
                    <a:gd name="T8" fmla="*/ 4700 w 992"/>
                    <a:gd name="T9" fmla="*/ 1 h 770"/>
                    <a:gd name="T10" fmla="*/ 4613 w 992"/>
                    <a:gd name="T11" fmla="*/ 2 h 770"/>
                    <a:gd name="T12" fmla="*/ 4430 w 992"/>
                    <a:gd name="T13" fmla="*/ 2 h 770"/>
                    <a:gd name="T14" fmla="*/ 4062 w 992"/>
                    <a:gd name="T15" fmla="*/ 4 h 770"/>
                    <a:gd name="T16" fmla="*/ 3608 w 992"/>
                    <a:gd name="T17" fmla="*/ 4 h 770"/>
                    <a:gd name="T18" fmla="*/ 3230 w 992"/>
                    <a:gd name="T19" fmla="*/ 4 h 770"/>
                    <a:gd name="T20" fmla="*/ 2806 w 992"/>
                    <a:gd name="T21" fmla="*/ 5 h 770"/>
                    <a:gd name="T22" fmla="*/ 2402 w 992"/>
                    <a:gd name="T23" fmla="*/ 5 h 770"/>
                    <a:gd name="T24" fmla="*/ 2095 w 992"/>
                    <a:gd name="T25" fmla="*/ 4 h 770"/>
                    <a:gd name="T26" fmla="*/ 1982 w 992"/>
                    <a:gd name="T27" fmla="*/ 4 h 770"/>
                    <a:gd name="T28" fmla="*/ 1858 w 992"/>
                    <a:gd name="T29" fmla="*/ 4 h 770"/>
                    <a:gd name="T30" fmla="*/ 1712 w 992"/>
                    <a:gd name="T31" fmla="*/ 2 h 770"/>
                    <a:gd name="T32" fmla="*/ 1603 w 992"/>
                    <a:gd name="T33" fmla="*/ 1 h 770"/>
                    <a:gd name="T34" fmla="*/ 1603 w 992"/>
                    <a:gd name="T35" fmla="*/ 1 h 770"/>
                    <a:gd name="T36" fmla="*/ 1527 w 992"/>
                    <a:gd name="T37" fmla="*/ 1 h 770"/>
                    <a:gd name="T38" fmla="*/ 1317 w 992"/>
                    <a:gd name="T39" fmla="*/ 1 h 770"/>
                    <a:gd name="T40" fmla="*/ 1060 w 992"/>
                    <a:gd name="T41" fmla="*/ 1 h 770"/>
                    <a:gd name="T42" fmla="*/ 818 w 992"/>
                    <a:gd name="T43" fmla="*/ 1 h 770"/>
                    <a:gd name="T44" fmla="*/ 543 w 992"/>
                    <a:gd name="T45" fmla="*/ 1 h 770"/>
                    <a:gd name="T46" fmla="*/ 125 w 992"/>
                    <a:gd name="T47" fmla="*/ 1 h 770"/>
                    <a:gd name="T48" fmla="*/ 0 w 992"/>
                    <a:gd name="T49" fmla="*/ 1 h 770"/>
                    <a:gd name="T50" fmla="*/ 0 w 992"/>
                    <a:gd name="T51" fmla="*/ 1 h 770"/>
                    <a:gd name="T52" fmla="*/ 187 w 992"/>
                    <a:gd name="T53" fmla="*/ 1 h 770"/>
                    <a:gd name="T54" fmla="*/ 388 w 992"/>
                    <a:gd name="T55" fmla="*/ 1 h 770"/>
                    <a:gd name="T56" fmla="*/ 561 w 992"/>
                    <a:gd name="T57" fmla="*/ 1 h 770"/>
                    <a:gd name="T58" fmla="*/ 894 w 992"/>
                    <a:gd name="T59" fmla="*/ 1 h 770"/>
                    <a:gd name="T60" fmla="*/ 1219 w 992"/>
                    <a:gd name="T61" fmla="*/ 1 h 770"/>
                    <a:gd name="T62" fmla="*/ 1527 w 992"/>
                    <a:gd name="T63" fmla="*/ 1 h 770"/>
                    <a:gd name="T64" fmla="*/ 1967 w 992"/>
                    <a:gd name="T65" fmla="*/ 0 h 770"/>
                    <a:gd name="T66" fmla="*/ 1982 w 992"/>
                    <a:gd name="T67" fmla="*/ 1 h 770"/>
                    <a:gd name="T68" fmla="*/ 1883 w 992"/>
                    <a:gd name="T69" fmla="*/ 1 h 770"/>
                    <a:gd name="T70" fmla="*/ 1858 w 992"/>
                    <a:gd name="T71" fmla="*/ 1 h 770"/>
                    <a:gd name="T72" fmla="*/ 1982 w 992"/>
                    <a:gd name="T73" fmla="*/ 2 h 770"/>
                    <a:gd name="T74" fmla="*/ 2189 w 992"/>
                    <a:gd name="T75" fmla="*/ 3 h 770"/>
                    <a:gd name="T76" fmla="*/ 2367 w 992"/>
                    <a:gd name="T77" fmla="*/ 4 h 770"/>
                    <a:gd name="T78" fmla="*/ 2645 w 992"/>
                    <a:gd name="T79" fmla="*/ 4 h 770"/>
                    <a:gd name="T80" fmla="*/ 2914 w 992"/>
                    <a:gd name="T81" fmla="*/ 4 h 770"/>
                    <a:gd name="T82" fmla="*/ 3190 w 992"/>
                    <a:gd name="T83" fmla="*/ 4 h 770"/>
                    <a:gd name="T84" fmla="*/ 3552 w 992"/>
                    <a:gd name="T85" fmla="*/ 3 h 770"/>
                    <a:gd name="T86" fmla="*/ 3792 w 992"/>
                    <a:gd name="T87" fmla="*/ 2 h 770"/>
                    <a:gd name="T88" fmla="*/ 3830 w 992"/>
                    <a:gd name="T89" fmla="*/ 2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91"/>
                <p:cNvSpPr>
                  <a:spLocks noChangeAspect="1"/>
                </p:cNvSpPr>
                <p:nvPr/>
              </p:nvSpPr>
              <p:spPr bwMode="auto">
                <a:xfrm rot="-2705309">
                  <a:off x="2414" y="1540"/>
                  <a:ext cx="474" cy="848"/>
                </a:xfrm>
                <a:custGeom>
                  <a:avLst/>
                  <a:gdLst>
                    <a:gd name="T0" fmla="*/ 9 w 699"/>
                    <a:gd name="T1" fmla="*/ 25 h 1216"/>
                    <a:gd name="T2" fmla="*/ 12 w 699"/>
                    <a:gd name="T3" fmla="*/ 29 h 1216"/>
                    <a:gd name="T4" fmla="*/ 12 w 699"/>
                    <a:gd name="T5" fmla="*/ 29 h 1216"/>
                    <a:gd name="T6" fmla="*/ 14 w 699"/>
                    <a:gd name="T7" fmla="*/ 30 h 1216"/>
                    <a:gd name="T8" fmla="*/ 14 w 699"/>
                    <a:gd name="T9" fmla="*/ 31 h 1216"/>
                    <a:gd name="T10" fmla="*/ 14 w 699"/>
                    <a:gd name="T11" fmla="*/ 33 h 1216"/>
                    <a:gd name="T12" fmla="*/ 13 w 699"/>
                    <a:gd name="T13" fmla="*/ 33 h 1216"/>
                    <a:gd name="T14" fmla="*/ 11 w 699"/>
                    <a:gd name="T15" fmla="*/ 31 h 1216"/>
                    <a:gd name="T16" fmla="*/ 8 w 699"/>
                    <a:gd name="T17" fmla="*/ 28 h 1216"/>
                    <a:gd name="T18" fmla="*/ 6 w 699"/>
                    <a:gd name="T19" fmla="*/ 24 h 1216"/>
                    <a:gd name="T20" fmla="*/ 5 w 699"/>
                    <a:gd name="T21" fmla="*/ 21 h 1216"/>
                    <a:gd name="T22" fmla="*/ 4 w 699"/>
                    <a:gd name="T23" fmla="*/ 16 h 1216"/>
                    <a:gd name="T24" fmla="*/ 4 w 699"/>
                    <a:gd name="T25" fmla="*/ 10 h 1216"/>
                    <a:gd name="T26" fmla="*/ 4 w 699"/>
                    <a:gd name="T27" fmla="*/ 8 h 1216"/>
                    <a:gd name="T28" fmla="*/ 3 w 699"/>
                    <a:gd name="T29" fmla="*/ 6 h 1216"/>
                    <a:gd name="T30" fmla="*/ 1 w 699"/>
                    <a:gd name="T31" fmla="*/ 7 h 1216"/>
                    <a:gd name="T32" fmla="*/ 0 w 699"/>
                    <a:gd name="T33" fmla="*/ 6 h 1216"/>
                    <a:gd name="T34" fmla="*/ 1 w 699"/>
                    <a:gd name="T35" fmla="*/ 6 h 1216"/>
                    <a:gd name="T36" fmla="*/ 2 w 699"/>
                    <a:gd name="T37" fmla="*/ 6 h 1216"/>
                    <a:gd name="T38" fmla="*/ 3 w 699"/>
                    <a:gd name="T39" fmla="*/ 5 h 1216"/>
                    <a:gd name="T40" fmla="*/ 1 w 699"/>
                    <a:gd name="T41" fmla="*/ 3 h 1216"/>
                    <a:gd name="T42" fmla="*/ 1 w 699"/>
                    <a:gd name="T43" fmla="*/ 2 h 1216"/>
                    <a:gd name="T44" fmla="*/ 1 w 699"/>
                    <a:gd name="T45" fmla="*/ 2 h 1216"/>
                    <a:gd name="T46" fmla="*/ 3 w 699"/>
                    <a:gd name="T47" fmla="*/ 3 h 1216"/>
                    <a:gd name="T48" fmla="*/ 3 w 699"/>
                    <a:gd name="T49" fmla="*/ 3 h 1216"/>
                    <a:gd name="T50" fmla="*/ 3 w 699"/>
                    <a:gd name="T51" fmla="*/ 1 h 1216"/>
                    <a:gd name="T52" fmla="*/ 3 w 699"/>
                    <a:gd name="T53" fmla="*/ 0 h 1216"/>
                    <a:gd name="T54" fmla="*/ 3 w 699"/>
                    <a:gd name="T55" fmla="*/ 1 h 1216"/>
                    <a:gd name="T56" fmla="*/ 4 w 699"/>
                    <a:gd name="T57" fmla="*/ 3 h 1216"/>
                    <a:gd name="T58" fmla="*/ 5 w 699"/>
                    <a:gd name="T59" fmla="*/ 3 h 1216"/>
                    <a:gd name="T60" fmla="*/ 6 w 699"/>
                    <a:gd name="T61" fmla="*/ 1 h 1216"/>
                    <a:gd name="T62" fmla="*/ 6 w 699"/>
                    <a:gd name="T63" fmla="*/ 1 h 1216"/>
                    <a:gd name="T64" fmla="*/ 6 w 699"/>
                    <a:gd name="T65" fmla="*/ 1 h 1216"/>
                    <a:gd name="T66" fmla="*/ 5 w 699"/>
                    <a:gd name="T67" fmla="*/ 4 h 1216"/>
                    <a:gd name="T68" fmla="*/ 5 w 699"/>
                    <a:gd name="T69" fmla="*/ 6 h 1216"/>
                    <a:gd name="T70" fmla="*/ 5 w 699"/>
                    <a:gd name="T71" fmla="*/ 7 h 1216"/>
                    <a:gd name="T72" fmla="*/ 5 w 699"/>
                    <a:gd name="T73" fmla="*/ 10 h 1216"/>
                    <a:gd name="T74" fmla="*/ 5 w 699"/>
                    <a:gd name="T75" fmla="*/ 15 h 1216"/>
                    <a:gd name="T76" fmla="*/ 6 w 699"/>
                    <a:gd name="T77" fmla="*/ 17 h 1216"/>
                    <a:gd name="T78" fmla="*/ 7 w 699"/>
                    <a:gd name="T79" fmla="*/ 21 h 1216"/>
                    <a:gd name="T80" fmla="*/ 8 w 699"/>
                    <a:gd name="T81" fmla="*/ 23 h 1216"/>
                    <a:gd name="T82" fmla="*/ 9 w 699"/>
                    <a:gd name="T83" fmla="*/ 25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92"/>
                <p:cNvSpPr>
                  <a:spLocks noChangeAspect="1"/>
                </p:cNvSpPr>
                <p:nvPr/>
              </p:nvSpPr>
              <p:spPr bwMode="auto">
                <a:xfrm rot="-2705309">
                  <a:off x="2793" y="1150"/>
                  <a:ext cx="620" cy="708"/>
                </a:xfrm>
                <a:custGeom>
                  <a:avLst/>
                  <a:gdLst>
                    <a:gd name="T0" fmla="*/ 1 w 915"/>
                    <a:gd name="T1" fmla="*/ 9 h 1139"/>
                    <a:gd name="T2" fmla="*/ 0 w 915"/>
                    <a:gd name="T3" fmla="*/ 9 h 1139"/>
                    <a:gd name="T4" fmla="*/ 1 w 915"/>
                    <a:gd name="T5" fmla="*/ 10 h 1139"/>
                    <a:gd name="T6" fmla="*/ 1 w 915"/>
                    <a:gd name="T7" fmla="*/ 10 h 1139"/>
                    <a:gd name="T8" fmla="*/ 5 w 915"/>
                    <a:gd name="T9" fmla="*/ 10 h 1139"/>
                    <a:gd name="T10" fmla="*/ 8 w 915"/>
                    <a:gd name="T11" fmla="*/ 9 h 1139"/>
                    <a:gd name="T12" fmla="*/ 12 w 915"/>
                    <a:gd name="T13" fmla="*/ 8 h 1139"/>
                    <a:gd name="T14" fmla="*/ 13 w 915"/>
                    <a:gd name="T15" fmla="*/ 7 h 1139"/>
                    <a:gd name="T16" fmla="*/ 15 w 915"/>
                    <a:gd name="T17" fmla="*/ 5 h 1139"/>
                    <a:gd name="T18" fmla="*/ 15 w 915"/>
                    <a:gd name="T19" fmla="*/ 4 h 1139"/>
                    <a:gd name="T20" fmla="*/ 15 w 915"/>
                    <a:gd name="T21" fmla="*/ 2 h 1139"/>
                    <a:gd name="T22" fmla="*/ 16 w 915"/>
                    <a:gd name="T23" fmla="*/ 2 h 1139"/>
                    <a:gd name="T24" fmla="*/ 18 w 915"/>
                    <a:gd name="T25" fmla="*/ 1 h 1139"/>
                    <a:gd name="T26" fmla="*/ 19 w 915"/>
                    <a:gd name="T27" fmla="*/ 1 h 1139"/>
                    <a:gd name="T28" fmla="*/ 19 w 915"/>
                    <a:gd name="T29" fmla="*/ 1 h 1139"/>
                    <a:gd name="T30" fmla="*/ 17 w 915"/>
                    <a:gd name="T31" fmla="*/ 1 h 1139"/>
                    <a:gd name="T32" fmla="*/ 16 w 915"/>
                    <a:gd name="T33" fmla="*/ 1 h 1139"/>
                    <a:gd name="T34" fmla="*/ 18 w 915"/>
                    <a:gd name="T35" fmla="*/ 1 h 1139"/>
                    <a:gd name="T36" fmla="*/ 18 w 915"/>
                    <a:gd name="T37" fmla="*/ 1 h 1139"/>
                    <a:gd name="T38" fmla="*/ 18 w 915"/>
                    <a:gd name="T39" fmla="*/ 1 h 1139"/>
                    <a:gd name="T40" fmla="*/ 16 w 915"/>
                    <a:gd name="T41" fmla="*/ 1 h 1139"/>
                    <a:gd name="T42" fmla="*/ 16 w 915"/>
                    <a:gd name="T43" fmla="*/ 1 h 1139"/>
                    <a:gd name="T44" fmla="*/ 16 w 915"/>
                    <a:gd name="T45" fmla="*/ 1 h 1139"/>
                    <a:gd name="T46" fmla="*/ 16 w 915"/>
                    <a:gd name="T47" fmla="*/ 0 h 1139"/>
                    <a:gd name="T48" fmla="*/ 15 w 915"/>
                    <a:gd name="T49" fmla="*/ 1 h 1139"/>
                    <a:gd name="T50" fmla="*/ 15 w 915"/>
                    <a:gd name="T51" fmla="*/ 1 h 1139"/>
                    <a:gd name="T52" fmla="*/ 15 w 915"/>
                    <a:gd name="T53" fmla="*/ 1 h 1139"/>
                    <a:gd name="T54" fmla="*/ 14 w 915"/>
                    <a:gd name="T55" fmla="*/ 1 h 1139"/>
                    <a:gd name="T56" fmla="*/ 13 w 915"/>
                    <a:gd name="T57" fmla="*/ 1 h 1139"/>
                    <a:gd name="T58" fmla="*/ 13 w 915"/>
                    <a:gd name="T59" fmla="*/ 1 h 1139"/>
                    <a:gd name="T60" fmla="*/ 14 w 915"/>
                    <a:gd name="T61" fmla="*/ 1 h 1139"/>
                    <a:gd name="T62" fmla="*/ 14 w 915"/>
                    <a:gd name="T63" fmla="*/ 1 h 1139"/>
                    <a:gd name="T64" fmla="*/ 14 w 915"/>
                    <a:gd name="T65" fmla="*/ 2 h 1139"/>
                    <a:gd name="T66" fmla="*/ 14 w 915"/>
                    <a:gd name="T67" fmla="*/ 2 h 1139"/>
                    <a:gd name="T68" fmla="*/ 14 w 915"/>
                    <a:gd name="T69" fmla="*/ 4 h 1139"/>
                    <a:gd name="T70" fmla="*/ 13 w 915"/>
                    <a:gd name="T71" fmla="*/ 6 h 1139"/>
                    <a:gd name="T72" fmla="*/ 13 w 915"/>
                    <a:gd name="T73" fmla="*/ 6 h 1139"/>
                    <a:gd name="T74" fmla="*/ 12 w 915"/>
                    <a:gd name="T75" fmla="*/ 7 h 1139"/>
                    <a:gd name="T76" fmla="*/ 10 w 915"/>
                    <a:gd name="T77" fmla="*/ 8 h 1139"/>
                    <a:gd name="T78" fmla="*/ 9 w 915"/>
                    <a:gd name="T79" fmla="*/ 8 h 1139"/>
                    <a:gd name="T80" fmla="*/ 7 w 915"/>
                    <a:gd name="T81" fmla="*/ 9 h 1139"/>
                    <a:gd name="T82" fmla="*/ 4 w 915"/>
                    <a:gd name="T83" fmla="*/ 9 h 1139"/>
                    <a:gd name="T84" fmla="*/ 2 w 915"/>
                    <a:gd name="T85" fmla="*/ 9 h 1139"/>
                    <a:gd name="T86" fmla="*/ 1 w 915"/>
                    <a:gd name="T87" fmla="*/ 9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1" name="Group 93"/>
              <p:cNvGrpSpPr>
                <a:grpSpLocks noChangeAspect="1"/>
              </p:cNvGrpSpPr>
              <p:nvPr/>
            </p:nvGrpSpPr>
            <p:grpSpPr bwMode="auto">
              <a:xfrm>
                <a:off x="1584" y="3168"/>
                <a:ext cx="768" cy="672"/>
                <a:chOff x="1584" y="2256"/>
                <a:chExt cx="768" cy="672"/>
              </a:xfrm>
            </p:grpSpPr>
            <p:sp>
              <p:nvSpPr>
                <p:cNvPr id="255" name="AutoShape 94"/>
                <p:cNvSpPr>
                  <a:spLocks noChangeAspect="1" noChangeArrowheads="1"/>
                </p:cNvSpPr>
                <p:nvPr/>
              </p:nvSpPr>
              <p:spPr bwMode="auto">
                <a:xfrm>
                  <a:off x="1584"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dirty="0">
                      <a:solidFill>
                        <a:schemeClr val="bg2"/>
                      </a:solidFill>
                    </a:rPr>
                    <a:t>9 km </a:t>
                  </a:r>
                  <a:endParaRPr lang="en-CA" altLang="en-US" sz="2400" i="0" baseline="-8000" dirty="0">
                    <a:solidFill>
                      <a:schemeClr val="bg2"/>
                    </a:solidFill>
                  </a:endParaRPr>
                </a:p>
              </p:txBody>
            </p:sp>
            <p:sp>
              <p:nvSpPr>
                <p:cNvPr id="256" name="Line 95"/>
                <p:cNvSpPr>
                  <a:spLocks noChangeAspect="1" noChangeShapeType="1"/>
                </p:cNvSpPr>
                <p:nvPr/>
              </p:nvSpPr>
              <p:spPr bwMode="auto">
                <a:xfrm>
                  <a:off x="1968"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52" name="Group 96"/>
              <p:cNvGrpSpPr>
                <a:grpSpLocks noChangeAspect="1"/>
              </p:cNvGrpSpPr>
              <p:nvPr/>
            </p:nvGrpSpPr>
            <p:grpSpPr bwMode="auto">
              <a:xfrm>
                <a:off x="3648" y="1392"/>
                <a:ext cx="768" cy="672"/>
                <a:chOff x="3072" y="2256"/>
                <a:chExt cx="768" cy="672"/>
              </a:xfrm>
            </p:grpSpPr>
            <p:sp>
              <p:nvSpPr>
                <p:cNvPr id="253" name="AutoShape 97"/>
                <p:cNvSpPr>
                  <a:spLocks noChangeAspect="1" noChangeArrowheads="1"/>
                </p:cNvSpPr>
                <p:nvPr/>
              </p:nvSpPr>
              <p:spPr bwMode="auto">
                <a:xfrm>
                  <a:off x="3072"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a:solidFill>
                        <a:schemeClr val="bg2"/>
                      </a:solidFill>
                    </a:rPr>
                    <a:t>5 km </a:t>
                  </a:r>
                  <a:endParaRPr lang="en-CA" altLang="en-US" sz="2400" i="0" baseline="-8000">
                    <a:solidFill>
                      <a:schemeClr val="bg2"/>
                    </a:solidFill>
                  </a:endParaRPr>
                </a:p>
              </p:txBody>
            </p:sp>
            <p:sp>
              <p:nvSpPr>
                <p:cNvPr id="254" name="Line 98"/>
                <p:cNvSpPr>
                  <a:spLocks noChangeAspect="1" noChangeShapeType="1"/>
                </p:cNvSpPr>
                <p:nvPr/>
              </p:nvSpPr>
              <p:spPr bwMode="auto">
                <a:xfrm>
                  <a:off x="3456"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63" name="Rectangle 13"/>
          <p:cNvSpPr>
            <a:spLocks noChangeArrowheads="1"/>
          </p:cNvSpPr>
          <p:nvPr/>
        </p:nvSpPr>
        <p:spPr bwMode="auto">
          <a:xfrm>
            <a:off x="2971800" y="3962400"/>
            <a:ext cx="5943600"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10000"/>
              </a:spcBef>
              <a:buNone/>
            </a:pPr>
            <a:r>
              <a:rPr lang="en-US" altLang="en-US" sz="3000" i="0" dirty="0"/>
              <a:t>A </a:t>
            </a:r>
            <a:r>
              <a:rPr lang="en-US" altLang="en-US" sz="3000" i="0" dirty="0">
                <a:solidFill>
                  <a:srgbClr val="00B050"/>
                </a:solidFill>
              </a:rPr>
              <a:t>loop invariant </a:t>
            </a:r>
            <a:r>
              <a:rPr lang="en-US" altLang="en-US" sz="3000" i="0" dirty="0"/>
              <a:t>is a statement/picture </a:t>
            </a:r>
            <a:br>
              <a:rPr lang="en-US" altLang="en-US" sz="3000" i="0" dirty="0"/>
            </a:br>
            <a:r>
              <a:rPr lang="en-US" altLang="en-US" sz="3000" i="0" dirty="0"/>
              <a:t>about the state of your computation</a:t>
            </a:r>
            <a:br>
              <a:rPr lang="en-US" altLang="en-US" sz="3000" i="0" dirty="0"/>
            </a:br>
            <a:r>
              <a:rPr lang="en-US" altLang="en-US" sz="3000" i="0" dirty="0"/>
              <a:t>to make sure it does not get lost.</a:t>
            </a:r>
          </a:p>
          <a:p>
            <a:pPr algn="ctr" eaLnBrk="1" hangingPunct="1">
              <a:spcBef>
                <a:spcPct val="10000"/>
              </a:spcBef>
              <a:buNone/>
            </a:pPr>
            <a:r>
              <a:rPr lang="en-US" altLang="en-US" sz="3000" i="0" dirty="0"/>
              <a:t>Your algorithm must only maintain it</a:t>
            </a:r>
            <a:br>
              <a:rPr lang="en-US" altLang="en-US" sz="3000" i="0" dirty="0"/>
            </a:br>
            <a:r>
              <a:rPr lang="en-US" altLang="en-US" sz="3000" i="0" dirty="0"/>
              <a:t>while making progress</a:t>
            </a:r>
          </a:p>
        </p:txBody>
      </p:sp>
    </p:spTree>
    <p:extLst>
      <p:ext uri="{BB962C8B-B14F-4D97-AF65-F5344CB8AC3E}">
        <p14:creationId xmlns:p14="http://schemas.microsoft.com/office/powerpoint/2010/main" val="235462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additive="base">
                                        <p:cTn id="13" dur="500" fill="hold"/>
                                        <p:tgtEl>
                                          <p:spTgt spid="108"/>
                                        </p:tgtEl>
                                        <p:attrNameLst>
                                          <p:attrName>ppt_x</p:attrName>
                                        </p:attrNameLst>
                                      </p:cBhvr>
                                      <p:tavLst>
                                        <p:tav tm="0">
                                          <p:val>
                                            <p:strVal val="#ppt_x"/>
                                          </p:val>
                                        </p:tav>
                                        <p:tav tm="100000">
                                          <p:val>
                                            <p:strVal val="#ppt_x"/>
                                          </p:val>
                                        </p:tav>
                                      </p:tavLst>
                                    </p:anim>
                                    <p:anim calcmode="lin" valueType="num">
                                      <p:cBhvr additive="base">
                                        <p:cTn id="1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3">
                                            <p:txEl>
                                              <p:pRg st="0" end="0"/>
                                            </p:txEl>
                                          </p:spTgt>
                                        </p:tgtEl>
                                        <p:attrNameLst>
                                          <p:attrName>style.visibility</p:attrName>
                                        </p:attrNameLst>
                                      </p:cBhvr>
                                      <p:to>
                                        <p:strVal val="visible"/>
                                      </p:to>
                                    </p:set>
                                    <p:anim calcmode="lin" valueType="num">
                                      <p:cBhvr additive="base">
                                        <p:cTn id="19" dur="500" fill="hold"/>
                                        <p:tgtEl>
                                          <p:spTgt spid="26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2"/>
                                        </p:tgtEl>
                                        <p:attrNameLst>
                                          <p:attrName>style.visibility</p:attrName>
                                        </p:attrNameLst>
                                      </p:cBhvr>
                                      <p:to>
                                        <p:strVal val="visible"/>
                                      </p:to>
                                    </p:set>
                                    <p:anim calcmode="lin" valueType="num">
                                      <p:cBhvr additive="base">
                                        <p:cTn id="23" dur="500" fill="hold"/>
                                        <p:tgtEl>
                                          <p:spTgt spid="242"/>
                                        </p:tgtEl>
                                        <p:attrNameLst>
                                          <p:attrName>ppt_x</p:attrName>
                                        </p:attrNameLst>
                                      </p:cBhvr>
                                      <p:tavLst>
                                        <p:tav tm="0">
                                          <p:val>
                                            <p:strVal val="#ppt_x"/>
                                          </p:val>
                                        </p:tav>
                                        <p:tav tm="100000">
                                          <p:val>
                                            <p:strVal val="#ppt_x"/>
                                          </p:val>
                                        </p:tav>
                                      </p:tavLst>
                                    </p:anim>
                                    <p:anim calcmode="lin" valueType="num">
                                      <p:cBhvr additive="base">
                                        <p:cTn id="24"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3">
                                            <p:txEl>
                                              <p:pRg st="1" end="1"/>
                                            </p:txEl>
                                          </p:spTgt>
                                        </p:tgtEl>
                                        <p:attrNameLst>
                                          <p:attrName>style.visibility</p:attrName>
                                        </p:attrNameLst>
                                      </p:cBhvr>
                                      <p:to>
                                        <p:strVal val="visible"/>
                                      </p:to>
                                    </p:set>
                                    <p:anim calcmode="lin" valueType="num">
                                      <p:cBhvr additive="base">
                                        <p:cTn id="29" dur="500" fill="hold"/>
                                        <p:tgtEl>
                                          <p:spTgt spid="26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1371600"/>
            <a:ext cx="7772400" cy="1143000"/>
          </a:xfrm>
        </p:spPr>
        <p:txBody>
          <a:bodyPr/>
          <a:lstStyle/>
          <a:p>
            <a:pPr eaLnBrk="1" hangingPunct="1"/>
            <a:r>
              <a:rPr lang="en-US" altLang="en-US" b="0" dirty="0">
                <a:effectLst/>
              </a:rPr>
              <a:t>Graph Search </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5088" y="1143000"/>
            <a:ext cx="4971712"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3048000" y="228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chemeClr val="tx2"/>
                </a:solidFill>
                <a:effectLst/>
                <a:uLnTx/>
                <a:uFillTx/>
                <a:ea typeface="+mj-ea"/>
                <a:cs typeface="+mj-cs"/>
              </a:rPr>
              <a:t>Iterative Algorithms </a:t>
            </a:r>
            <a:br>
              <a:rPr kumimoji="0" lang="en-US" altLang="en-US" sz="4400" b="0" i="0" u="none" strike="noStrike" kern="0" cap="none" spc="0" normalizeH="0" baseline="0" noProof="0" dirty="0">
                <a:ln>
                  <a:noFill/>
                </a:ln>
                <a:solidFill>
                  <a:schemeClr val="tx2"/>
                </a:solidFill>
                <a:effectLst/>
                <a:uLnTx/>
                <a:uFillTx/>
                <a:ea typeface="+mj-ea"/>
                <a:cs typeface="+mj-cs"/>
              </a:rPr>
            </a:br>
            <a:endParaRPr kumimoji="0" lang="en-US" altLang="en-US" sz="4400" b="0" i="0" u="none" strike="noStrike" kern="0" cap="none" spc="0" normalizeH="0" baseline="0" noProof="0" dirty="0">
              <a:ln>
                <a:noFill/>
              </a:ln>
              <a:solidFill>
                <a:schemeClr val="tx2"/>
              </a:solidFill>
              <a:effectLst/>
              <a:uLnTx/>
              <a:uFillTx/>
              <a:ea typeface="+mj-ea"/>
              <a:cs typeface="+mj-cs"/>
            </a:endParaRPr>
          </a:p>
        </p:txBody>
      </p:sp>
    </p:spTree>
    <p:extLst>
      <p:ext uri="{BB962C8B-B14F-4D97-AF65-F5344CB8AC3E}">
        <p14:creationId xmlns:p14="http://schemas.microsoft.com/office/powerpoint/2010/main" val="2230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ppt_x"/>
                                          </p:val>
                                        </p:tav>
                                        <p:tav tm="100000">
                                          <p:val>
                                            <p:strVal val="#ppt_x"/>
                                          </p:val>
                                        </p:tav>
                                      </p:tavLst>
                                    </p:anim>
                                    <p:anim calcmode="lin" valueType="num">
                                      <p:cBhvr additive="base">
                                        <p:cTn id="8" dur="500" fill="hold"/>
                                        <p:tgtEl>
                                          <p:spTgt spid="542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93700" y="1905000"/>
            <a:ext cx="8355013" cy="4114800"/>
            <a:chOff x="393700" y="2743200"/>
            <a:chExt cx="8355013" cy="4114800"/>
          </a:xfrm>
        </p:grpSpPr>
        <p:pic>
          <p:nvPicPr>
            <p:cNvPr id="29712" name="Picture 5" descr="capture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 y="2743200"/>
              <a:ext cx="8355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Rectangle 18"/>
            <p:cNvSpPr>
              <a:spLocks noChangeArrowheads="1"/>
            </p:cNvSpPr>
            <p:nvPr/>
          </p:nvSpPr>
          <p:spPr bwMode="auto">
            <a:xfrm rot="8507812">
              <a:off x="2933503" y="3131065"/>
              <a:ext cx="2244725" cy="1117684"/>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29714" name="Rectangle 22"/>
            <p:cNvSpPr>
              <a:spLocks noChangeArrowheads="1"/>
            </p:cNvSpPr>
            <p:nvPr/>
          </p:nvSpPr>
          <p:spPr bwMode="auto">
            <a:xfrm rot="-10769233">
              <a:off x="457200" y="2895600"/>
              <a:ext cx="8228013" cy="3817938"/>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a:effectLst/>
              </a:rPr>
              <a:t>Recursive Algorithms</a:t>
            </a:r>
          </a:p>
        </p:txBody>
      </p:sp>
      <p:grpSp>
        <p:nvGrpSpPr>
          <p:cNvPr id="3" name="Group 33"/>
          <p:cNvGrpSpPr/>
          <p:nvPr/>
        </p:nvGrpSpPr>
        <p:grpSpPr>
          <a:xfrm>
            <a:off x="457200" y="2235200"/>
            <a:ext cx="7010400" cy="3403600"/>
            <a:chOff x="457200" y="2235200"/>
            <a:chExt cx="7010400" cy="3403600"/>
          </a:xfrm>
        </p:grpSpPr>
        <p:pic>
          <p:nvPicPr>
            <p:cNvPr id="32" name="Picture 4" descr="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35200"/>
              <a:ext cx="45720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recursive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998787"/>
              <a:ext cx="19812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a:t>A recursive algorithm is one that calls itself.</a:t>
            </a:r>
          </a:p>
        </p:txBody>
      </p:sp>
    </p:spTree>
    <p:extLst>
      <p:ext uri="{BB962C8B-B14F-4D97-AF65-F5344CB8AC3E}">
        <p14:creationId xmlns:p14="http://schemas.microsoft.com/office/powerpoint/2010/main" val="2811300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hlink"/>
          </a:solidFill>
        </a:ln>
      </a:spPr>
      <a:bodyPr wrap="square" rtlCol="0" anchor="ctr">
        <a:spAutoFit/>
      </a:bodyPr>
      <a:lstStyle>
        <a:defPPr algn="l">
          <a:defRPr sz="2400" dirty="0"/>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CA"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CA"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54906</TotalTime>
  <Words>4677</Words>
  <Application>Microsoft Office PowerPoint</Application>
  <PresentationFormat>On-screen Show (4:3)</PresentationFormat>
  <Paragraphs>1160</Paragraphs>
  <Slides>114</Slides>
  <Notes>51</Notes>
  <HiddenSlides>0</HiddenSlides>
  <MMClips>1</MMClips>
  <ScaleCrop>false</ScaleCrop>
  <HeadingPairs>
    <vt:vector size="12" baseType="variant">
      <vt:variant>
        <vt:lpstr>Fonts Used</vt:lpstr>
      </vt:variant>
      <vt:variant>
        <vt:i4>9</vt:i4>
      </vt:variant>
      <vt:variant>
        <vt:lpstr>Theme</vt:lpstr>
      </vt:variant>
      <vt:variant>
        <vt:i4>9</vt:i4>
      </vt:variant>
      <vt:variant>
        <vt:lpstr>Links</vt:lpstr>
      </vt:variant>
      <vt:variant>
        <vt:i4>2</vt:i4>
      </vt:variant>
      <vt:variant>
        <vt:lpstr>Embedded OLE Servers</vt:lpstr>
      </vt:variant>
      <vt:variant>
        <vt:i4>1</vt:i4>
      </vt:variant>
      <vt:variant>
        <vt:lpstr>Slide Titles</vt:lpstr>
      </vt:variant>
      <vt:variant>
        <vt:i4>114</vt:i4>
      </vt:variant>
      <vt:variant>
        <vt:lpstr>Custom Shows</vt:lpstr>
      </vt:variant>
      <vt:variant>
        <vt:i4>1</vt:i4>
      </vt:variant>
    </vt:vector>
  </HeadingPairs>
  <TitlesOfParts>
    <vt:vector size="136" baseType="lpstr">
      <vt:lpstr>Wingdings</vt:lpstr>
      <vt:lpstr>Agency FB</vt:lpstr>
      <vt:lpstr>Courier New</vt:lpstr>
      <vt:lpstr>Times New Roman</vt:lpstr>
      <vt:lpstr>Arial</vt:lpstr>
      <vt:lpstr>Arial Rounded MT Bold</vt:lpstr>
      <vt:lpstr>Symbol</vt:lpstr>
      <vt:lpstr>Monotype Corsiva</vt:lpstr>
      <vt:lpstr>Calibri</vt:lpstr>
      <vt:lpstr>Default Design</vt:lpstr>
      <vt:lpstr>Office Theme</vt:lpstr>
      <vt:lpstr>1_Office Theme</vt:lpstr>
      <vt:lpstr>2_Office Theme</vt:lpstr>
      <vt:lpstr>3_Office Theme</vt:lpstr>
      <vt:lpstr>4_Office Theme</vt:lpstr>
      <vt:lpstr>5_Office Theme</vt:lpstr>
      <vt:lpstr>6_Office Theme</vt:lpstr>
      <vt:lpstr>1_Default Design</vt:lpstr>
      <vt:lpstr>file:///C:\Users\Desktop\CCC_Seminars\Graphics\S4_Hanrahan.pdf</vt:lpstr>
      <vt:lpstr>file:///C:\Users\Desktop\CCC_Seminars\Graphics\S4_Hanrahan.pdf</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Layers of Abstraction</vt:lpstr>
      <vt:lpstr>Layers of Abstraction</vt:lpstr>
      <vt:lpstr>Layers of Abstraction</vt:lpstr>
      <vt:lpstr>Layers of Abstraction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do it again more slowly.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2 n-bit numbers</vt:lpstr>
      <vt:lpstr>Add 2 n-bit numbers</vt:lpstr>
      <vt:lpstr>Add 2 n-bit numbers</vt:lpstr>
      <vt:lpstr>Add 2 n-bit numbers</vt:lpstr>
      <vt:lpstr>Add 2 n-bit numbers</vt:lpstr>
      <vt:lpstr>Add 2 n-bit numbers</vt:lpstr>
      <vt:lpstr>Add 2 n-bit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 Data Types</vt:lpstr>
      <vt:lpstr>PowerPoint Presentation</vt:lpstr>
      <vt:lpstr>PowerPoint Presentation</vt:lpstr>
      <vt:lpstr>PowerPoint Presentation</vt:lpstr>
      <vt:lpstr>PowerPoint Presentation</vt:lpstr>
      <vt:lpstr>PowerPoint Presentation</vt:lpstr>
      <vt:lpstr>Graph Search </vt:lpstr>
      <vt:lpstr>Recursive Algorithms</vt:lpstr>
      <vt:lpstr>Recursive Algorithms</vt:lpstr>
      <vt:lpstr>Recursive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3101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 Edmonds</cp:lastModifiedBy>
  <cp:revision>1308</cp:revision>
  <cp:lastPrinted>1998-01-22T22:42:46Z</cp:lastPrinted>
  <dcterms:created xsi:type="dcterms:W3CDTF">1996-09-30T18:28:10Z</dcterms:created>
  <dcterms:modified xsi:type="dcterms:W3CDTF">2024-07-07T14:24:24Z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