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450" r:id="rId3"/>
    <p:sldId id="476" r:id="rId4"/>
    <p:sldId id="477" r:id="rId5"/>
    <p:sldId id="475" r:id="rId6"/>
    <p:sldId id="451" r:id="rId7"/>
    <p:sldId id="452" r:id="rId8"/>
    <p:sldId id="478" r:id="rId9"/>
    <p:sldId id="2785" r:id="rId10"/>
    <p:sldId id="442" r:id="rId11"/>
    <p:sldId id="428" r:id="rId12"/>
    <p:sldId id="441" r:id="rId13"/>
    <p:sldId id="443" r:id="rId14"/>
    <p:sldId id="444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33CC33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86518" autoAdjust="0"/>
  </p:normalViewPr>
  <p:slideViewPr>
    <p:cSldViewPr>
      <p:cViewPr varScale="1">
        <p:scale>
          <a:sx n="66" d="100"/>
          <a:sy n="66" d="100"/>
        </p:scale>
        <p:origin x="1194" y="48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84D0090C-72AB-4081-B43C-5C70C2B01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19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B0F405E9-9865-426F-A414-6E54B18D75A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2015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0CFDA1-DBA3-457C-B630-041B0A3F4A6F}" type="slidenum">
              <a:rPr lang="en-CA" altLang="en-US" sz="1200" i="0" smtClean="0"/>
              <a:pPr eaLnBrk="1" hangingPunct="1"/>
              <a:t>1</a:t>
            </a:fld>
            <a:endParaRPr lang="en-CA" altLang="en-US" sz="1200" i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53A0D3-9172-4F18-BB42-2BF52CEA7D22}" type="slidenum">
              <a:rPr lang="en-CA" altLang="en-US" sz="1200" i="0" smtClean="0"/>
              <a:pPr eaLnBrk="1" hangingPunct="1"/>
              <a:t>3</a:t>
            </a:fld>
            <a:endParaRPr lang="en-CA" altLang="en-US" sz="1200" i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41BB40-12BF-409B-B774-EA36B906B6ED}" type="slidenum">
              <a:rPr lang="en-CA" altLang="en-US" sz="1200" i="0" smtClean="0"/>
              <a:pPr eaLnBrk="1" hangingPunct="1"/>
              <a:t>5</a:t>
            </a:fld>
            <a:endParaRPr lang="en-CA" altLang="en-US" sz="1200" i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FB6659-D6D4-4070-B2DD-18609DDC32FC}" type="slidenum">
              <a:rPr lang="en-CA" altLang="en-US" sz="1200" i="0" smtClean="0"/>
              <a:pPr eaLnBrk="1" hangingPunct="1"/>
              <a:t>7</a:t>
            </a:fld>
            <a:endParaRPr lang="en-CA" altLang="en-US" sz="1200" i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88FD425-AB81-40D5-96ED-1FD1649FFE29}" type="slidenum">
              <a:rPr lang="en-CA" altLang="en-US" smtClean="0"/>
              <a:pPr eaLnBrk="1" hangingPunct="1">
                <a:spcBef>
                  <a:spcPct val="0"/>
                </a:spcBef>
                <a:defRPr/>
              </a:pPr>
              <a:t>10</a:t>
            </a:fld>
            <a:endParaRPr lang="en-CA" altLang="en-US"/>
          </a:p>
        </p:txBody>
      </p:sp>
      <p:sp>
        <p:nvSpPr>
          <p:cNvPr id="74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2DF92F2-3C07-4D3A-B10B-8F84AC12F93E}" type="slidenum">
              <a:rPr lang="en-CA" altLang="en-US" smtClean="0"/>
              <a:pPr eaLnBrk="1" hangingPunct="1">
                <a:spcBef>
                  <a:spcPct val="0"/>
                </a:spcBef>
                <a:defRPr/>
              </a:pPr>
              <a:t>12</a:t>
            </a:fld>
            <a:endParaRPr lang="en-CA" altLang="en-US"/>
          </a:p>
        </p:txBody>
      </p:sp>
      <p:sp>
        <p:nvSpPr>
          <p:cNvPr id="74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C62D24A-40AD-4C60-9889-3B6965DFECBA}" type="slidenum">
              <a:rPr lang="en-CA" altLang="en-US" smtClean="0"/>
              <a:pPr eaLnBrk="1" hangingPunct="1">
                <a:spcBef>
                  <a:spcPct val="0"/>
                </a:spcBef>
                <a:defRPr/>
              </a:pPr>
              <a:t>13</a:t>
            </a:fld>
            <a:endParaRPr lang="en-CA" altLang="en-US"/>
          </a:p>
        </p:txBody>
      </p:sp>
      <p:sp>
        <p:nvSpPr>
          <p:cNvPr id="74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DC0E-78E2-4207-8C2D-3F4EC5956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1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FA09-5D37-4B37-85F7-EDD26FDEB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93EF-ABCC-4FC3-9F5E-BB9999066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0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8756-31AF-4923-BB58-9F34057F9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5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33F27-AEF1-487E-9290-35B7729B7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6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1F075-14A2-469E-985E-D5EB3EFD0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8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6C40C-D6E0-4A11-9077-52E9CB4A8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7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1284-DDD8-453E-B90A-E32103FDF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B8C57-7207-4853-B6FF-638386F12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0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4DBC-B193-4533-81A3-696B4A8BA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6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6CDA-4A9B-4AFA-AF1D-92B4C627D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9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5E690-B8AB-476E-AB63-5C376906A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C1B80A1F-857D-4D94-8DA8-D821D9AEF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525F339-52BD-4A13-8B74-81B365CB3991}" type="slidenum">
              <a:rPr lang="en-CA" sz="1400" i="0"/>
              <a:pPr algn="r">
                <a:defRPr/>
              </a:pPr>
              <a:t>‹#›</a:t>
            </a:fld>
            <a:endParaRPr lang="en-CA" sz="1400" i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838200" y="533400"/>
            <a:ext cx="6781800" cy="1066800"/>
          </a:xfrm>
        </p:spPr>
        <p:txBody>
          <a:bodyPr/>
          <a:lstStyle/>
          <a:p>
            <a:pPr eaLnBrk="1" hangingPunct="1"/>
            <a:r>
              <a:rPr lang="en-US" altLang="en-US"/>
              <a:t>Recursion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562600"/>
            <a:ext cx="2462213" cy="76200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Jeff Edmonds </a:t>
            </a:r>
          </a:p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York University</a:t>
            </a:r>
            <a:endParaRPr lang="en-US" alt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286625" y="6399213"/>
            <a:ext cx="208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01" tIns="45717" rIns="274301" bIns="45717" anchor="ctr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b="1" i="0">
                <a:solidFill>
                  <a:schemeClr val="accent2"/>
                </a:solidFill>
              </a:rPr>
              <a:t>COSC 3101</a:t>
            </a:r>
            <a:endParaRPr lang="en-US" altLang="en-US" sz="2400" i="0">
              <a:solidFill>
                <a:schemeClr val="accent2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0" y="6399213"/>
            <a:ext cx="19589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274301" tIns="45717" rIns="274301" bIns="45717" anchor="ctr">
            <a:spAutoFit/>
          </a:bodyPr>
          <a:lstStyle/>
          <a:p>
            <a:pPr eaLnBrk="0" hangingPunct="0">
              <a:defRPr/>
            </a:pPr>
            <a:r>
              <a:rPr lang="en-US" sz="2400" b="1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</a:t>
            </a:r>
            <a:r>
              <a:rPr lang="en-US" sz="24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2400" i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30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63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Thinking about Algorithms Abstractly</a:t>
            </a:r>
          </a:p>
        </p:txBody>
      </p:sp>
      <p:pic>
        <p:nvPicPr>
          <p:cNvPr id="1032" name="Picture 11" descr="02-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41910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 descr="capture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7619" name="Rectangle 5"/>
          <p:cNvSpPr>
            <a:spLocks noChangeArrowheads="1"/>
          </p:cNvSpPr>
          <p:nvPr/>
        </p:nvSpPr>
        <p:spPr bwMode="auto">
          <a:xfrm>
            <a:off x="609600" y="28194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7620" name="Rectangle 6"/>
          <p:cNvSpPr>
            <a:spLocks noChangeArrowheads="1"/>
          </p:cNvSpPr>
          <p:nvPr/>
        </p:nvSpPr>
        <p:spPr bwMode="auto">
          <a:xfrm>
            <a:off x="3048000" y="9906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2" name="Picture 2" descr="cap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43" name="Rectangle 5"/>
          <p:cNvSpPr>
            <a:spLocks noChangeArrowheads="1"/>
          </p:cNvSpPr>
          <p:nvPr/>
        </p:nvSpPr>
        <p:spPr bwMode="auto">
          <a:xfrm>
            <a:off x="914400" y="1447800"/>
            <a:ext cx="7315200" cy="4724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8644" name="Rectangle 6"/>
          <p:cNvSpPr>
            <a:spLocks noChangeArrowheads="1"/>
          </p:cNvSpPr>
          <p:nvPr/>
        </p:nvSpPr>
        <p:spPr bwMode="auto">
          <a:xfrm>
            <a:off x="609600" y="28194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8645" name="Rectangle 7"/>
          <p:cNvSpPr>
            <a:spLocks noChangeArrowheads="1"/>
          </p:cNvSpPr>
          <p:nvPr/>
        </p:nvSpPr>
        <p:spPr bwMode="auto">
          <a:xfrm>
            <a:off x="3048000" y="9906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666" name="Picture 2" descr="capture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67" name="Line 3"/>
          <p:cNvSpPr>
            <a:spLocks noChangeShapeType="1"/>
          </p:cNvSpPr>
          <p:nvPr/>
        </p:nvSpPr>
        <p:spPr bwMode="auto">
          <a:xfrm>
            <a:off x="762000" y="2895600"/>
            <a:ext cx="800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8" name="Line 4"/>
          <p:cNvSpPr>
            <a:spLocks noChangeShapeType="1"/>
          </p:cNvSpPr>
          <p:nvPr/>
        </p:nvSpPr>
        <p:spPr bwMode="auto">
          <a:xfrm>
            <a:off x="3124200" y="1219200"/>
            <a:ext cx="0" cy="5257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9" name="Rectangle 5"/>
          <p:cNvSpPr>
            <a:spLocks noChangeArrowheads="1"/>
          </p:cNvSpPr>
          <p:nvPr/>
        </p:nvSpPr>
        <p:spPr bwMode="auto">
          <a:xfrm>
            <a:off x="914400" y="1447800"/>
            <a:ext cx="2209800" cy="1371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3200400" y="1447800"/>
            <a:ext cx="5029200" cy="1371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903288" y="3048000"/>
            <a:ext cx="2209800" cy="3200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69672" name="Rectangle 8"/>
          <p:cNvSpPr>
            <a:spLocks noChangeArrowheads="1"/>
          </p:cNvSpPr>
          <p:nvPr/>
        </p:nvSpPr>
        <p:spPr bwMode="auto">
          <a:xfrm>
            <a:off x="3200400" y="3048000"/>
            <a:ext cx="5029200" cy="3124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1828800" y="1676400"/>
            <a:ext cx="3962400" cy="3200400"/>
            <a:chOff x="1152" y="1056"/>
            <a:chExt cx="2496" cy="2016"/>
          </a:xfrm>
        </p:grpSpPr>
        <p:grpSp>
          <p:nvGrpSpPr>
            <p:cNvPr id="369674" name="Group 9"/>
            <p:cNvGrpSpPr>
              <a:grpSpLocks/>
            </p:cNvGrpSpPr>
            <p:nvPr/>
          </p:nvGrpSpPr>
          <p:grpSpPr bwMode="auto">
            <a:xfrm flipH="1">
              <a:off x="1152" y="1056"/>
              <a:ext cx="240" cy="626"/>
              <a:chOff x="2308" y="1513"/>
              <a:chExt cx="1162" cy="2570"/>
            </a:xfrm>
          </p:grpSpPr>
          <p:grpSp>
            <p:nvGrpSpPr>
              <p:cNvPr id="369720" name="Group 10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369728" name="Freeform 11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29" name="Freeform 12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30" name="Freeform 13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31" name="Freeform 14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32" name="Freeform 15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33" name="Freeform 16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721" name="Freeform 17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22" name="Freeform 18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23" name="Oval 19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24" name="Oval 20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25" name="Oval 21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26" name="Oval 22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27" name="Oval 23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CA" altLang="en-US" sz="2400" i="0">
                  <a:latin typeface="Arial Rounded MT Bold" pitchFamily="34" charset="0"/>
                </a:endParaRPr>
              </a:p>
            </p:txBody>
          </p:sp>
        </p:grpSp>
        <p:grpSp>
          <p:nvGrpSpPr>
            <p:cNvPr id="369675" name="Group 24"/>
            <p:cNvGrpSpPr>
              <a:grpSpLocks/>
            </p:cNvGrpSpPr>
            <p:nvPr/>
          </p:nvGrpSpPr>
          <p:grpSpPr bwMode="auto">
            <a:xfrm flipH="1">
              <a:off x="3408" y="1056"/>
              <a:ext cx="240" cy="626"/>
              <a:chOff x="2308" y="1513"/>
              <a:chExt cx="1162" cy="2570"/>
            </a:xfrm>
          </p:grpSpPr>
          <p:grpSp>
            <p:nvGrpSpPr>
              <p:cNvPr id="369706" name="Group 25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369714" name="Freeform 26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15" name="Freeform 27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16" name="Freeform 28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17" name="Freeform 29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18" name="Freeform 30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19" name="Freeform 31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707" name="Freeform 32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08" name="Freeform 33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09" name="Oval 34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10" name="Oval 35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11" name="Oval 36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12" name="Oval 37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713" name="Oval 38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CA" altLang="en-US" sz="2400" i="0">
                  <a:latin typeface="Arial Rounded MT Bold" pitchFamily="34" charset="0"/>
                </a:endParaRPr>
              </a:p>
            </p:txBody>
          </p:sp>
        </p:grpSp>
        <p:grpSp>
          <p:nvGrpSpPr>
            <p:cNvPr id="369676" name="Group 39"/>
            <p:cNvGrpSpPr>
              <a:grpSpLocks/>
            </p:cNvGrpSpPr>
            <p:nvPr/>
          </p:nvGrpSpPr>
          <p:grpSpPr bwMode="auto">
            <a:xfrm flipH="1">
              <a:off x="3408" y="2446"/>
              <a:ext cx="240" cy="626"/>
              <a:chOff x="2308" y="1513"/>
              <a:chExt cx="1162" cy="2570"/>
            </a:xfrm>
          </p:grpSpPr>
          <p:grpSp>
            <p:nvGrpSpPr>
              <p:cNvPr id="369692" name="Group 40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369700" name="Freeform 41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01" name="Freeform 42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02" name="Freeform 43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03" name="Freeform 44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04" name="Freeform 45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705" name="Freeform 46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693" name="Freeform 47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94" name="Freeform 48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95" name="Oval 49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96" name="Oval 50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97" name="Oval 51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98" name="Oval 52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99" name="Oval 53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CA" altLang="en-US" sz="2400" i="0">
                  <a:latin typeface="Arial Rounded MT Bold" pitchFamily="34" charset="0"/>
                </a:endParaRPr>
              </a:p>
            </p:txBody>
          </p:sp>
        </p:grpSp>
        <p:grpSp>
          <p:nvGrpSpPr>
            <p:cNvPr id="369677" name="Group 54"/>
            <p:cNvGrpSpPr>
              <a:grpSpLocks/>
            </p:cNvGrpSpPr>
            <p:nvPr/>
          </p:nvGrpSpPr>
          <p:grpSpPr bwMode="auto">
            <a:xfrm flipH="1">
              <a:off x="1152" y="2400"/>
              <a:ext cx="240" cy="626"/>
              <a:chOff x="2308" y="1513"/>
              <a:chExt cx="1162" cy="2570"/>
            </a:xfrm>
          </p:grpSpPr>
          <p:grpSp>
            <p:nvGrpSpPr>
              <p:cNvPr id="369678" name="Group 55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369686" name="Freeform 56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87" name="Freeform 57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88" name="Freeform 58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89" name="Freeform 59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90" name="Freeform 60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91" name="Freeform 61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679" name="Freeform 62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80" name="Freeform 63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81" name="Oval 64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82" name="Oval 65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83" name="Oval 66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84" name="Oval 67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2800"/>
              </a:p>
            </p:txBody>
          </p:sp>
          <p:sp>
            <p:nvSpPr>
              <p:cNvPr id="369685" name="Oval 68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CA" altLang="en-US" sz="2400" i="0">
                  <a:latin typeface="Arial Rounded MT Bold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690" name="Picture 2" descr="capture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0691" name="Line 3"/>
          <p:cNvSpPr>
            <a:spLocks noChangeShapeType="1"/>
          </p:cNvSpPr>
          <p:nvPr/>
        </p:nvSpPr>
        <p:spPr bwMode="auto">
          <a:xfrm>
            <a:off x="762000" y="2895600"/>
            <a:ext cx="800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2" name="Line 4"/>
          <p:cNvSpPr>
            <a:spLocks noChangeShapeType="1"/>
          </p:cNvSpPr>
          <p:nvPr/>
        </p:nvSpPr>
        <p:spPr bwMode="auto">
          <a:xfrm>
            <a:off x="3124200" y="1219200"/>
            <a:ext cx="0" cy="5257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14" name="Picture 2" descr="cap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1715" name="Rectangle 5"/>
          <p:cNvSpPr>
            <a:spLocks noChangeArrowheads="1"/>
          </p:cNvSpPr>
          <p:nvPr/>
        </p:nvSpPr>
        <p:spPr bwMode="auto">
          <a:xfrm>
            <a:off x="609600" y="28194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  <p:sp>
        <p:nvSpPr>
          <p:cNvPr id="371716" name="Rectangle 6"/>
          <p:cNvSpPr>
            <a:spLocks noChangeArrowheads="1"/>
          </p:cNvSpPr>
          <p:nvPr/>
        </p:nvSpPr>
        <p:spPr bwMode="auto">
          <a:xfrm>
            <a:off x="3048000" y="990600"/>
            <a:ext cx="152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i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3075" name="Picture 8" descr="cap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3352800"/>
            <a:ext cx="19081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" descr="cap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6238"/>
            <a:ext cx="108585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517525" y="1085850"/>
            <a:ext cx="218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=0, draw</a:t>
            </a:r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593725" y="2762250"/>
            <a:ext cx="1833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else draw </a:t>
            </a:r>
          </a:p>
        </p:txBody>
      </p:sp>
      <p:grpSp>
        <p:nvGrpSpPr>
          <p:cNvPr id="3079" name="Group 15"/>
          <p:cNvGrpSpPr>
            <a:grpSpLocks/>
          </p:cNvGrpSpPr>
          <p:nvPr/>
        </p:nvGrpSpPr>
        <p:grpSpPr bwMode="auto">
          <a:xfrm flipH="1">
            <a:off x="2971800" y="4724400"/>
            <a:ext cx="381000" cy="993775"/>
            <a:chOff x="2308" y="1513"/>
            <a:chExt cx="1162" cy="2570"/>
          </a:xfrm>
        </p:grpSpPr>
        <p:grpSp>
          <p:nvGrpSpPr>
            <p:cNvPr id="3085" name="Group 16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3093" name="Freeform 17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18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19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20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21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22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6" name="Freeform 23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4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Oval 25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3089" name="Oval 26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3090" name="Oval 27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3091" name="Oval 28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3092" name="Oval 29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 sz="2400" i="0"/>
            </a:p>
          </p:txBody>
        </p:sp>
      </p:grpSp>
      <p:sp>
        <p:nvSpPr>
          <p:cNvPr id="3080" name="Text Box 31"/>
          <p:cNvSpPr txBox="1">
            <a:spLocks noChangeArrowheads="1"/>
          </p:cNvSpPr>
          <p:nvPr/>
        </p:nvSpPr>
        <p:spPr bwMode="auto">
          <a:xfrm>
            <a:off x="762000" y="5638800"/>
            <a:ext cx="3355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And recursively</a:t>
            </a:r>
          </a:p>
          <a:p>
            <a:pPr algn="l" eaLnBrk="1" hangingPunct="1"/>
            <a:r>
              <a:rPr lang="en-US" altLang="en-US" sz="3200" i="0"/>
              <a:t>Draw here with </a:t>
            </a:r>
            <a:r>
              <a:rPr lang="en-US" altLang="en-US" sz="3200"/>
              <a:t>n</a:t>
            </a:r>
            <a:r>
              <a:rPr lang="en-US" altLang="en-US" sz="3200" i="0"/>
              <a:t>-1</a:t>
            </a:r>
          </a:p>
        </p:txBody>
      </p:sp>
      <p:sp>
        <p:nvSpPr>
          <p:cNvPr id="220192" name="Rectangle 32"/>
          <p:cNvSpPr>
            <a:spLocks noChangeArrowheads="1"/>
          </p:cNvSpPr>
          <p:nvPr/>
        </p:nvSpPr>
        <p:spPr bwMode="auto">
          <a:xfrm>
            <a:off x="4267200" y="1524000"/>
            <a:ext cx="4495800" cy="4191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CA" altLang="en-US" sz="3200" i="0"/>
          </a:p>
        </p:txBody>
      </p:sp>
      <p:sp>
        <p:nvSpPr>
          <p:cNvPr id="220193" name="Oval 33"/>
          <p:cNvSpPr>
            <a:spLocks noChangeArrowheads="1"/>
          </p:cNvSpPr>
          <p:nvPr/>
        </p:nvSpPr>
        <p:spPr bwMode="auto">
          <a:xfrm>
            <a:off x="4381500" y="1663700"/>
            <a:ext cx="4267200" cy="3962400"/>
          </a:xfrm>
          <a:prstGeom prst="ellips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CA" altLang="en-US" sz="3200" i="0"/>
          </a:p>
        </p:txBody>
      </p:sp>
      <p:sp>
        <p:nvSpPr>
          <p:cNvPr id="220196" name="Rectangle 36"/>
          <p:cNvSpPr>
            <a:spLocks noChangeArrowheads="1"/>
          </p:cNvSpPr>
          <p:nvPr/>
        </p:nvSpPr>
        <p:spPr bwMode="auto">
          <a:xfrm>
            <a:off x="3886200" y="944563"/>
            <a:ext cx="116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=1</a:t>
            </a:r>
          </a:p>
        </p:txBody>
      </p:sp>
      <p:sp>
        <p:nvSpPr>
          <p:cNvPr id="220197" name="Rectangle 37"/>
          <p:cNvSpPr>
            <a:spLocks noChangeArrowheads="1"/>
          </p:cNvSpPr>
          <p:nvPr/>
        </p:nvSpPr>
        <p:spPr bwMode="auto">
          <a:xfrm>
            <a:off x="4591050" y="1630363"/>
            <a:ext cx="819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/>
              <a:t>n</a:t>
            </a:r>
            <a:r>
              <a:rPr lang="en-US" altLang="en-US" sz="3200" i="0"/>
              <a:t>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0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0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92" grpId="0" animBg="1" autoUpdateAnimBg="0"/>
      <p:bldP spid="220193" grpId="0" animBg="1" autoUpdateAnimBg="0"/>
      <p:bldP spid="220196" grpId="0" autoUpdateAnimBg="0"/>
      <p:bldP spid="22019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4099" name="Picture 3" descr="captur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3352800"/>
            <a:ext cx="19081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aptur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6238"/>
            <a:ext cx="108585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17525" y="1085850"/>
            <a:ext cx="218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=0, draw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93725" y="2762250"/>
            <a:ext cx="1833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else draw </a:t>
            </a:r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 flipH="1">
            <a:off x="2971800" y="4724400"/>
            <a:ext cx="381000" cy="993775"/>
            <a:chOff x="2308" y="1513"/>
            <a:chExt cx="1162" cy="2570"/>
          </a:xfrm>
        </p:grpSpPr>
        <p:grpSp>
          <p:nvGrpSpPr>
            <p:cNvPr id="4111" name="Group 8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4119" name="Freeform 9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10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11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12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13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14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2" name="Freeform 15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6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Oval 17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4115" name="Oval 18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4116" name="Oval 19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4117" name="Oval 20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4118" name="Oval 21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 sz="2400" i="0"/>
            </a:p>
          </p:txBody>
        </p:sp>
      </p:grpSp>
      <p:sp>
        <p:nvSpPr>
          <p:cNvPr id="4104" name="Text Box 22"/>
          <p:cNvSpPr txBox="1">
            <a:spLocks noChangeArrowheads="1"/>
          </p:cNvSpPr>
          <p:nvPr/>
        </p:nvSpPr>
        <p:spPr bwMode="auto">
          <a:xfrm>
            <a:off x="762000" y="5638800"/>
            <a:ext cx="3355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And recursively</a:t>
            </a:r>
          </a:p>
          <a:p>
            <a:pPr algn="l" eaLnBrk="1" hangingPunct="1"/>
            <a:r>
              <a:rPr lang="en-US" altLang="en-US" sz="3200" i="0"/>
              <a:t>Draw here with </a:t>
            </a:r>
            <a:r>
              <a:rPr lang="en-US" altLang="en-US" sz="3200"/>
              <a:t>n</a:t>
            </a:r>
            <a:r>
              <a:rPr lang="en-US" altLang="en-US" sz="3200" i="0"/>
              <a:t>-1</a:t>
            </a:r>
          </a:p>
        </p:txBody>
      </p:sp>
      <p:sp>
        <p:nvSpPr>
          <p:cNvPr id="4105" name="Rectangle 23"/>
          <p:cNvSpPr>
            <a:spLocks noChangeArrowheads="1"/>
          </p:cNvSpPr>
          <p:nvPr/>
        </p:nvSpPr>
        <p:spPr bwMode="auto">
          <a:xfrm>
            <a:off x="4267200" y="1524000"/>
            <a:ext cx="4495800" cy="4191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CA" altLang="en-US" sz="3200" i="0"/>
          </a:p>
        </p:txBody>
      </p:sp>
      <p:sp>
        <p:nvSpPr>
          <p:cNvPr id="4106" name="Rectangle 25"/>
          <p:cNvSpPr>
            <a:spLocks noChangeArrowheads="1"/>
          </p:cNvSpPr>
          <p:nvPr/>
        </p:nvSpPr>
        <p:spPr bwMode="auto">
          <a:xfrm>
            <a:off x="3886200" y="944563"/>
            <a:ext cx="116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=2</a:t>
            </a:r>
          </a:p>
        </p:txBody>
      </p:sp>
      <p:sp>
        <p:nvSpPr>
          <p:cNvPr id="248858" name="Rectangle 26"/>
          <p:cNvSpPr>
            <a:spLocks noChangeArrowheads="1"/>
          </p:cNvSpPr>
          <p:nvPr/>
        </p:nvSpPr>
        <p:spPr bwMode="auto">
          <a:xfrm>
            <a:off x="4591050" y="1630363"/>
            <a:ext cx="819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/>
              <a:t>n</a:t>
            </a:r>
            <a:r>
              <a:rPr lang="en-US" altLang="en-US" sz="3200" i="0"/>
              <a:t>=1</a:t>
            </a:r>
          </a:p>
        </p:txBody>
      </p:sp>
      <p:grpSp>
        <p:nvGrpSpPr>
          <p:cNvPr id="4" name="Group 29"/>
          <p:cNvGrpSpPr>
            <a:grpSpLocks noChangeAspect="1"/>
          </p:cNvGrpSpPr>
          <p:nvPr/>
        </p:nvGrpSpPr>
        <p:grpSpPr bwMode="auto">
          <a:xfrm rot="-714942">
            <a:off x="4637088" y="1847850"/>
            <a:ext cx="3821112" cy="3562350"/>
            <a:chOff x="2688" y="960"/>
            <a:chExt cx="2832" cy="2640"/>
          </a:xfrm>
        </p:grpSpPr>
        <p:sp>
          <p:nvSpPr>
            <p:cNvPr id="4109" name="Rectangle 27"/>
            <p:cNvSpPr>
              <a:spLocks noChangeAspect="1" noChangeArrowheads="1"/>
            </p:cNvSpPr>
            <p:nvPr/>
          </p:nvSpPr>
          <p:spPr bwMode="auto">
            <a:xfrm>
              <a:off x="2688" y="960"/>
              <a:ext cx="2832" cy="2640"/>
            </a:xfrm>
            <a:prstGeom prst="rect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4110" name="Oval 28"/>
            <p:cNvSpPr>
              <a:spLocks noChangeAspect="1" noChangeArrowheads="1"/>
            </p:cNvSpPr>
            <p:nvPr/>
          </p:nvSpPr>
          <p:spPr bwMode="auto">
            <a:xfrm>
              <a:off x="2760" y="1048"/>
              <a:ext cx="2688" cy="2496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5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5123" name="Picture 3" descr="cap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3352800"/>
            <a:ext cx="19081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ap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6238"/>
            <a:ext cx="108585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7525" y="1085850"/>
            <a:ext cx="218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=0, draw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93725" y="2762250"/>
            <a:ext cx="1833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else draw </a:t>
            </a: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 flipH="1">
            <a:off x="2971800" y="4724400"/>
            <a:ext cx="381000" cy="993775"/>
            <a:chOff x="2308" y="1513"/>
            <a:chExt cx="1162" cy="2570"/>
          </a:xfrm>
        </p:grpSpPr>
        <p:grpSp>
          <p:nvGrpSpPr>
            <p:cNvPr id="5137" name="Group 8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5145" name="Freeform 9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10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11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12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13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Freeform 14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8" name="Freeform 15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6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Oval 17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5141" name="Oval 18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5142" name="Oval 19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5143" name="Oval 20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5144" name="Oval 21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 sz="2400" i="0"/>
            </a:p>
          </p:txBody>
        </p:sp>
      </p:grpSp>
      <p:sp>
        <p:nvSpPr>
          <p:cNvPr id="5128" name="Text Box 22"/>
          <p:cNvSpPr txBox="1">
            <a:spLocks noChangeArrowheads="1"/>
          </p:cNvSpPr>
          <p:nvPr/>
        </p:nvSpPr>
        <p:spPr bwMode="auto">
          <a:xfrm>
            <a:off x="762000" y="5638800"/>
            <a:ext cx="3355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And recursively</a:t>
            </a:r>
          </a:p>
          <a:p>
            <a:pPr algn="l" eaLnBrk="1" hangingPunct="1"/>
            <a:r>
              <a:rPr lang="en-US" altLang="en-US" sz="3200" i="0"/>
              <a:t>Draw here with </a:t>
            </a:r>
            <a:r>
              <a:rPr lang="en-US" altLang="en-US" sz="3200"/>
              <a:t>n</a:t>
            </a:r>
            <a:r>
              <a:rPr lang="en-US" altLang="en-US" sz="3200" i="0"/>
              <a:t>-1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4267200" y="1524000"/>
            <a:ext cx="4495800" cy="4191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CA" altLang="en-US" sz="3200" i="0"/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3886200" y="944563"/>
            <a:ext cx="116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=3</a:t>
            </a:r>
          </a:p>
        </p:txBody>
      </p:sp>
      <p:sp>
        <p:nvSpPr>
          <p:cNvPr id="249881" name="Rectangle 25"/>
          <p:cNvSpPr>
            <a:spLocks noChangeArrowheads="1"/>
          </p:cNvSpPr>
          <p:nvPr/>
        </p:nvSpPr>
        <p:spPr bwMode="auto">
          <a:xfrm>
            <a:off x="4591050" y="1630363"/>
            <a:ext cx="819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/>
              <a:t>n</a:t>
            </a:r>
            <a:r>
              <a:rPr lang="en-US" altLang="en-US" sz="3200" i="0"/>
              <a:t>=2</a:t>
            </a:r>
          </a:p>
        </p:txBody>
      </p:sp>
      <p:grpSp>
        <p:nvGrpSpPr>
          <p:cNvPr id="4" name="Group 43"/>
          <p:cNvGrpSpPr>
            <a:grpSpLocks noChangeAspect="1"/>
          </p:cNvGrpSpPr>
          <p:nvPr/>
        </p:nvGrpSpPr>
        <p:grpSpPr bwMode="auto">
          <a:xfrm rot="-1051078">
            <a:off x="4713288" y="1943100"/>
            <a:ext cx="3592512" cy="3349625"/>
            <a:chOff x="2688" y="960"/>
            <a:chExt cx="2832" cy="2640"/>
          </a:xfrm>
        </p:grpSpPr>
        <p:sp>
          <p:nvSpPr>
            <p:cNvPr id="5133" name="Rectangle 39"/>
            <p:cNvSpPr>
              <a:spLocks noChangeAspect="1" noChangeArrowheads="1"/>
            </p:cNvSpPr>
            <p:nvPr/>
          </p:nvSpPr>
          <p:spPr bwMode="auto">
            <a:xfrm>
              <a:off x="2688" y="960"/>
              <a:ext cx="2832" cy="2640"/>
            </a:xfrm>
            <a:prstGeom prst="rect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grpSp>
          <p:nvGrpSpPr>
            <p:cNvPr id="5134" name="Group 40"/>
            <p:cNvGrpSpPr>
              <a:grpSpLocks noChangeAspect="1"/>
            </p:cNvGrpSpPr>
            <p:nvPr/>
          </p:nvGrpSpPr>
          <p:grpSpPr bwMode="auto">
            <a:xfrm rot="-714942">
              <a:off x="2921" y="1164"/>
              <a:ext cx="2407" cy="2244"/>
              <a:chOff x="2688" y="960"/>
              <a:chExt cx="2832" cy="2640"/>
            </a:xfrm>
          </p:grpSpPr>
          <p:sp>
            <p:nvSpPr>
              <p:cNvPr id="5135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2688" y="960"/>
                <a:ext cx="2832" cy="2640"/>
              </a:xfrm>
              <a:prstGeom prst="rect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CA" altLang="en-US"/>
              </a:p>
            </p:txBody>
          </p:sp>
          <p:sp>
            <p:nvSpPr>
              <p:cNvPr id="5136" name="Oval 42"/>
              <p:cNvSpPr>
                <a:spLocks noChangeAspect="1" noChangeArrowheads="1"/>
              </p:cNvSpPr>
              <p:nvPr/>
            </p:nvSpPr>
            <p:spPr bwMode="auto">
              <a:xfrm>
                <a:off x="2760" y="1048"/>
                <a:ext cx="2688" cy="2496"/>
              </a:xfrm>
              <a:prstGeom prst="ellips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CA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8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247811" name="Picture 3" descr="captur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70038"/>
            <a:ext cx="4903788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capture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3352800"/>
            <a:ext cx="19081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capture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6238"/>
            <a:ext cx="108585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7525" y="1085850"/>
            <a:ext cx="218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=0, draw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93725" y="2762250"/>
            <a:ext cx="1833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else draw </a:t>
            </a:r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 flipH="1">
            <a:off x="2971800" y="4724400"/>
            <a:ext cx="381000" cy="993775"/>
            <a:chOff x="2308" y="1513"/>
            <a:chExt cx="1162" cy="2570"/>
          </a:xfrm>
        </p:grpSpPr>
        <p:grpSp>
          <p:nvGrpSpPr>
            <p:cNvPr id="6155" name="Group 9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6163" name="Freeform 10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Freeform 11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12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13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14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15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6" name="Freeform 16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7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Oval 18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6159" name="Oval 19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6160" name="Oval 20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6161" name="Oval 21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6162" name="Oval 22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 sz="2400" i="0"/>
            </a:p>
          </p:txBody>
        </p:sp>
      </p:grpSp>
      <p:sp>
        <p:nvSpPr>
          <p:cNvPr id="6153" name="Text Box 23"/>
          <p:cNvSpPr txBox="1">
            <a:spLocks noChangeArrowheads="1"/>
          </p:cNvSpPr>
          <p:nvPr/>
        </p:nvSpPr>
        <p:spPr bwMode="auto">
          <a:xfrm>
            <a:off x="762000" y="5638800"/>
            <a:ext cx="3355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And recursively</a:t>
            </a:r>
          </a:p>
          <a:p>
            <a:pPr algn="l" eaLnBrk="1" hangingPunct="1"/>
            <a:r>
              <a:rPr lang="en-US" altLang="en-US" sz="3200" i="0"/>
              <a:t>Draw here with </a:t>
            </a:r>
            <a:r>
              <a:rPr lang="en-US" altLang="en-US" sz="3200"/>
              <a:t>n</a:t>
            </a:r>
            <a:r>
              <a:rPr lang="en-US" altLang="en-US" sz="3200" i="0"/>
              <a:t>-1</a:t>
            </a:r>
          </a:p>
        </p:txBody>
      </p:sp>
      <p:sp>
        <p:nvSpPr>
          <p:cNvPr id="6154" name="Rectangle 24"/>
          <p:cNvSpPr>
            <a:spLocks noChangeArrowheads="1"/>
          </p:cNvSpPr>
          <p:nvPr/>
        </p:nvSpPr>
        <p:spPr bwMode="auto">
          <a:xfrm>
            <a:off x="3886200" y="944563"/>
            <a:ext cx="1371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if </a:t>
            </a:r>
            <a:r>
              <a:rPr lang="en-US" altLang="en-US" sz="3200"/>
              <a:t>n</a:t>
            </a:r>
            <a:r>
              <a:rPr lang="en-US" altLang="en-US" sz="3200" i="0"/>
              <a:t>=30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7171" name="Picture 4" descr="cap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63" y="763588"/>
            <a:ext cx="5532437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 descr="captur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2743200"/>
            <a:ext cx="83550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57400" y="3352800"/>
            <a:ext cx="1371600" cy="596900"/>
            <a:chOff x="1296" y="2112"/>
            <a:chExt cx="864" cy="376"/>
          </a:xfrm>
        </p:grpSpPr>
        <p:sp>
          <p:nvSpPr>
            <p:cNvPr id="7187" name="Rectangle 6"/>
            <p:cNvSpPr>
              <a:spLocks noChangeArrowheads="1"/>
            </p:cNvSpPr>
            <p:nvPr/>
          </p:nvSpPr>
          <p:spPr bwMode="auto">
            <a:xfrm>
              <a:off x="2072" y="2440"/>
              <a:ext cx="88" cy="48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8" name="Rectangle 7"/>
            <p:cNvSpPr>
              <a:spLocks noChangeArrowheads="1"/>
            </p:cNvSpPr>
            <p:nvPr/>
          </p:nvSpPr>
          <p:spPr bwMode="auto">
            <a:xfrm>
              <a:off x="1296" y="2112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=1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057400" y="3352800"/>
            <a:ext cx="1409700" cy="685800"/>
            <a:chOff x="1296" y="2112"/>
            <a:chExt cx="888" cy="432"/>
          </a:xfrm>
        </p:grpSpPr>
        <p:sp>
          <p:nvSpPr>
            <p:cNvPr id="7185" name="Rectangle 10"/>
            <p:cNvSpPr>
              <a:spLocks noChangeArrowheads="1"/>
            </p:cNvSpPr>
            <p:nvPr/>
          </p:nvSpPr>
          <p:spPr bwMode="auto">
            <a:xfrm rot="2992896">
              <a:off x="2044" y="2404"/>
              <a:ext cx="192" cy="88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6" name="Rectangle 11"/>
            <p:cNvSpPr>
              <a:spLocks noChangeArrowheads="1"/>
            </p:cNvSpPr>
            <p:nvPr/>
          </p:nvSpPr>
          <p:spPr bwMode="auto">
            <a:xfrm>
              <a:off x="1296" y="2112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=2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057400" y="3352800"/>
            <a:ext cx="1616075" cy="736600"/>
            <a:chOff x="1296" y="2112"/>
            <a:chExt cx="1018" cy="464"/>
          </a:xfrm>
        </p:grpSpPr>
        <p:sp>
          <p:nvSpPr>
            <p:cNvPr id="7183" name="Rectangle 14"/>
            <p:cNvSpPr>
              <a:spLocks noChangeArrowheads="1"/>
            </p:cNvSpPr>
            <p:nvPr/>
          </p:nvSpPr>
          <p:spPr bwMode="auto">
            <a:xfrm rot="5699865">
              <a:off x="1994" y="2256"/>
              <a:ext cx="432" cy="208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4" name="Rectangle 15"/>
            <p:cNvSpPr>
              <a:spLocks noChangeArrowheads="1"/>
            </p:cNvSpPr>
            <p:nvPr/>
          </p:nvSpPr>
          <p:spPr bwMode="auto">
            <a:xfrm>
              <a:off x="1296" y="2112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=3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057400" y="3352800"/>
            <a:ext cx="3106738" cy="914400"/>
            <a:chOff x="1296" y="2098"/>
            <a:chExt cx="1957" cy="576"/>
          </a:xfrm>
        </p:grpSpPr>
        <p:sp>
          <p:nvSpPr>
            <p:cNvPr id="7181" name="Rectangle 18"/>
            <p:cNvSpPr>
              <a:spLocks noChangeArrowheads="1"/>
            </p:cNvSpPr>
            <p:nvPr/>
          </p:nvSpPr>
          <p:spPr bwMode="auto">
            <a:xfrm rot="8507812">
              <a:off x="1839" y="2098"/>
              <a:ext cx="1414" cy="576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2" name="Rectangle 19"/>
            <p:cNvSpPr>
              <a:spLocks noChangeArrowheads="1"/>
            </p:cNvSpPr>
            <p:nvPr/>
          </p:nvSpPr>
          <p:spPr bwMode="auto">
            <a:xfrm>
              <a:off x="1296" y="2112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=4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57200" y="2895600"/>
            <a:ext cx="8228013" cy="3817938"/>
            <a:chOff x="291" y="1824"/>
            <a:chExt cx="5183" cy="2405"/>
          </a:xfrm>
        </p:grpSpPr>
        <p:sp>
          <p:nvSpPr>
            <p:cNvPr id="7179" name="Rectangle 22"/>
            <p:cNvSpPr>
              <a:spLocks noChangeArrowheads="1"/>
            </p:cNvSpPr>
            <p:nvPr/>
          </p:nvSpPr>
          <p:spPr bwMode="auto">
            <a:xfrm rot="-10769233">
              <a:off x="291" y="1824"/>
              <a:ext cx="5183" cy="2405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0" name="Rectangle 23"/>
            <p:cNvSpPr>
              <a:spLocks noChangeArrowheads="1"/>
            </p:cNvSpPr>
            <p:nvPr/>
          </p:nvSpPr>
          <p:spPr bwMode="auto">
            <a:xfrm>
              <a:off x="1296" y="2102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=5</a:t>
              </a:r>
            </a:p>
          </p:txBody>
        </p:sp>
      </p:grpSp>
      <p:sp>
        <p:nvSpPr>
          <p:cNvPr id="221210" name="Rectangle 26"/>
          <p:cNvSpPr>
            <a:spLocks noChangeArrowheads="1"/>
          </p:cNvSpPr>
          <p:nvPr/>
        </p:nvSpPr>
        <p:spPr bwMode="auto">
          <a:xfrm>
            <a:off x="2438400" y="1600200"/>
            <a:ext cx="116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>
                <a:solidFill>
                  <a:schemeClr val="hlink"/>
                </a:solidFill>
              </a:rPr>
              <a:t>if </a:t>
            </a:r>
            <a:r>
              <a:rPr lang="en-US" altLang="en-US" sz="3200">
                <a:solidFill>
                  <a:schemeClr val="hlink"/>
                </a:solidFill>
              </a:rPr>
              <a:t>n</a:t>
            </a:r>
            <a:r>
              <a:rPr lang="en-US" altLang="en-US" sz="3200" i="0">
                <a:solidFill>
                  <a:schemeClr val="hlink"/>
                </a:solidFill>
              </a:rPr>
              <a:t>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8195" name="Picture 3" descr="captur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3648075"/>
            <a:ext cx="867727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capture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1371600"/>
            <a:ext cx="6103937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81000" y="3962400"/>
            <a:ext cx="1320800" cy="2133600"/>
            <a:chOff x="240" y="2496"/>
            <a:chExt cx="832" cy="1344"/>
          </a:xfrm>
        </p:grpSpPr>
        <p:sp>
          <p:nvSpPr>
            <p:cNvPr id="8211" name="Rectangle 6"/>
            <p:cNvSpPr>
              <a:spLocks noChangeArrowheads="1"/>
            </p:cNvSpPr>
            <p:nvPr/>
          </p:nvSpPr>
          <p:spPr bwMode="auto">
            <a:xfrm>
              <a:off x="240" y="3792"/>
              <a:ext cx="88" cy="48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12" name="Rectangle 7"/>
            <p:cNvSpPr>
              <a:spLocks noChangeArrowheads="1"/>
            </p:cNvSpPr>
            <p:nvPr/>
          </p:nvSpPr>
          <p:spPr bwMode="auto">
            <a:xfrm>
              <a:off x="336" y="2496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=1</a:t>
              </a:r>
            </a:p>
          </p:txBody>
        </p:sp>
      </p:grp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2209800" y="2316163"/>
            <a:ext cx="116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>
                <a:solidFill>
                  <a:schemeClr val="hlink"/>
                </a:solidFill>
              </a:rPr>
              <a:t>if </a:t>
            </a:r>
            <a:r>
              <a:rPr lang="en-US" altLang="en-US" sz="3200">
                <a:solidFill>
                  <a:schemeClr val="hlink"/>
                </a:solidFill>
              </a:rPr>
              <a:t>n</a:t>
            </a:r>
            <a:r>
              <a:rPr lang="en-US" altLang="en-US" sz="3200" i="0">
                <a:solidFill>
                  <a:schemeClr val="hlink"/>
                </a:solidFill>
              </a:rPr>
              <a:t>=0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81000" y="3962400"/>
            <a:ext cx="1320800" cy="2133600"/>
            <a:chOff x="240" y="2496"/>
            <a:chExt cx="832" cy="1344"/>
          </a:xfrm>
        </p:grpSpPr>
        <p:sp>
          <p:nvSpPr>
            <p:cNvPr id="8209" name="Rectangle 11"/>
            <p:cNvSpPr>
              <a:spLocks noChangeArrowheads="1"/>
            </p:cNvSpPr>
            <p:nvPr/>
          </p:nvSpPr>
          <p:spPr bwMode="auto">
            <a:xfrm>
              <a:off x="240" y="3744"/>
              <a:ext cx="192" cy="96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10" name="Rectangle 12"/>
            <p:cNvSpPr>
              <a:spLocks noChangeArrowheads="1"/>
            </p:cNvSpPr>
            <p:nvPr/>
          </p:nvSpPr>
          <p:spPr bwMode="auto">
            <a:xfrm>
              <a:off x="336" y="2496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=2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81000" y="3962400"/>
            <a:ext cx="1320800" cy="2133600"/>
            <a:chOff x="240" y="2496"/>
            <a:chExt cx="832" cy="1344"/>
          </a:xfrm>
        </p:grpSpPr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40" y="3648"/>
              <a:ext cx="624" cy="192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36" y="2496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=3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81000" y="3962400"/>
            <a:ext cx="2743200" cy="2171700"/>
            <a:chOff x="240" y="2496"/>
            <a:chExt cx="1728" cy="1368"/>
          </a:xfrm>
        </p:grpSpPr>
        <p:sp>
          <p:nvSpPr>
            <p:cNvPr id="8205" name="Rectangle 19"/>
            <p:cNvSpPr>
              <a:spLocks noChangeArrowheads="1"/>
            </p:cNvSpPr>
            <p:nvPr/>
          </p:nvSpPr>
          <p:spPr bwMode="auto">
            <a:xfrm>
              <a:off x="240" y="3264"/>
              <a:ext cx="1728" cy="600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06" name="Rectangle 20"/>
            <p:cNvSpPr>
              <a:spLocks noChangeArrowheads="1"/>
            </p:cNvSpPr>
            <p:nvPr/>
          </p:nvSpPr>
          <p:spPr bwMode="auto">
            <a:xfrm>
              <a:off x="336" y="2496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=4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81000" y="3733800"/>
            <a:ext cx="8305800" cy="2400300"/>
            <a:chOff x="240" y="2352"/>
            <a:chExt cx="5232" cy="1512"/>
          </a:xfrm>
        </p:grpSpPr>
        <p:sp>
          <p:nvSpPr>
            <p:cNvPr id="8203" name="Rectangle 23"/>
            <p:cNvSpPr>
              <a:spLocks noChangeArrowheads="1"/>
            </p:cNvSpPr>
            <p:nvPr/>
          </p:nvSpPr>
          <p:spPr bwMode="auto">
            <a:xfrm>
              <a:off x="240" y="2352"/>
              <a:ext cx="5232" cy="1512"/>
            </a:xfrm>
            <a:prstGeom prst="rect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04" name="Rectangle 24"/>
            <p:cNvSpPr>
              <a:spLocks noChangeArrowheads="1"/>
            </p:cNvSpPr>
            <p:nvPr/>
          </p:nvSpPr>
          <p:spPr bwMode="auto">
            <a:xfrm>
              <a:off x="336" y="2496"/>
              <a:ext cx="7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3200" i="0">
                  <a:solidFill>
                    <a:schemeClr val="hlink"/>
                  </a:solidFill>
                </a:rPr>
                <a:t>if </a:t>
              </a:r>
              <a:r>
                <a:rPr lang="en-US" altLang="en-US" sz="3200">
                  <a:solidFill>
                    <a:schemeClr val="hlink"/>
                  </a:solidFill>
                </a:rPr>
                <a:t>n</a:t>
              </a:r>
              <a:r>
                <a:rPr lang="en-US" altLang="en-US" sz="3200" i="0">
                  <a:solidFill>
                    <a:schemeClr val="hlink"/>
                  </a:solidFill>
                </a:rPr>
                <a:t>=5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9219" name="Picture 3" descr="captur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78300"/>
            <a:ext cx="86868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21"/>
          <p:cNvSpPr txBox="1">
            <a:spLocks noChangeArrowheads="1"/>
          </p:cNvSpPr>
          <p:nvPr/>
        </p:nvSpPr>
        <p:spPr bwMode="auto">
          <a:xfrm>
            <a:off x="1127125" y="1162050"/>
            <a:ext cx="2832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/>
              <a:t>L</a:t>
            </a:r>
            <a:r>
              <a:rPr lang="en-US" altLang="en-US" sz="3200" i="0"/>
              <a:t>(</a:t>
            </a:r>
            <a:r>
              <a:rPr lang="en-US" altLang="en-US" sz="3200"/>
              <a:t>n</a:t>
            </a:r>
            <a:r>
              <a:rPr lang="en-US" altLang="en-US" sz="3200" i="0"/>
              <a:t>) = </a:t>
            </a:r>
            <a:r>
              <a:rPr lang="en-US" altLang="en-US" sz="3200" i="0" baseline="30000"/>
              <a:t>4</a:t>
            </a:r>
            <a:r>
              <a:rPr lang="en-US" altLang="en-US" sz="3200" i="0"/>
              <a:t>/</a:t>
            </a:r>
            <a:r>
              <a:rPr lang="en-US" altLang="en-US" sz="3200" i="0" baseline="-25000"/>
              <a:t>3</a:t>
            </a:r>
            <a:r>
              <a:rPr lang="en-US" altLang="en-US" sz="3200" i="0"/>
              <a:t> </a:t>
            </a:r>
            <a:r>
              <a:rPr lang="en-US" altLang="en-US" sz="3200"/>
              <a:t>L</a:t>
            </a:r>
            <a:r>
              <a:rPr lang="en-US" altLang="en-US" sz="3200" i="0"/>
              <a:t>(</a:t>
            </a:r>
            <a:r>
              <a:rPr lang="en-US" altLang="en-US" sz="3200"/>
              <a:t>n</a:t>
            </a:r>
            <a:r>
              <a:rPr lang="en-US" altLang="en-US" sz="3200" i="0"/>
              <a:t>-1)</a:t>
            </a:r>
            <a:endParaRPr lang="en-US" altLang="en-US" sz="3200" i="0" baseline="30000"/>
          </a:p>
        </p:txBody>
      </p:sp>
      <p:sp>
        <p:nvSpPr>
          <p:cNvPr id="250918" name="Rectangle 38"/>
          <p:cNvSpPr>
            <a:spLocks noChangeArrowheads="1"/>
          </p:cNvSpPr>
          <p:nvPr/>
        </p:nvSpPr>
        <p:spPr bwMode="auto">
          <a:xfrm>
            <a:off x="5410200" y="1004888"/>
            <a:ext cx="911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2400" i="0">
                <a:latin typeface="Symbol" pitchFamily="18" charset="2"/>
              </a:rPr>
              <a:t>Þ</a:t>
            </a:r>
            <a:r>
              <a:rPr lang="en-US" altLang="en-US" sz="3200" i="0"/>
              <a:t> </a:t>
            </a:r>
            <a:r>
              <a:rPr lang="en-US" altLang="en-US" sz="3600" i="0">
                <a:latin typeface="Symbol" pitchFamily="18" charset="2"/>
              </a:rPr>
              <a:t>¥</a:t>
            </a:r>
          </a:p>
        </p:txBody>
      </p:sp>
      <p:pic>
        <p:nvPicPr>
          <p:cNvPr id="9222" name="Picture 40" descr="captur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2159000"/>
            <a:ext cx="6103937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0921" name="Rectangle 41"/>
          <p:cNvSpPr>
            <a:spLocks noChangeArrowheads="1"/>
          </p:cNvSpPr>
          <p:nvPr/>
        </p:nvSpPr>
        <p:spPr bwMode="auto">
          <a:xfrm>
            <a:off x="3962400" y="1143000"/>
            <a:ext cx="1296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 i="0"/>
              <a:t>= (</a:t>
            </a:r>
            <a:r>
              <a:rPr lang="en-US" altLang="en-US" sz="3200" i="0" baseline="30000"/>
              <a:t>4</a:t>
            </a:r>
            <a:r>
              <a:rPr lang="en-US" altLang="en-US" sz="3200" i="0"/>
              <a:t>/</a:t>
            </a:r>
            <a:r>
              <a:rPr lang="en-US" altLang="en-US" sz="3200" i="0" baseline="-25000"/>
              <a:t>3</a:t>
            </a:r>
            <a:r>
              <a:rPr lang="en-US" altLang="en-US" sz="3200" i="0"/>
              <a:t>)</a:t>
            </a:r>
            <a:r>
              <a:rPr lang="en-US" altLang="en-US" sz="3200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918" grpId="0" autoUpdateAnimBg="0"/>
      <p:bldP spid="2509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Text Box 2"/>
          <p:cNvSpPr txBox="1">
            <a:spLocks noChangeArrowheads="1"/>
          </p:cNvSpPr>
          <p:nvPr/>
        </p:nvSpPr>
        <p:spPr bwMode="auto">
          <a:xfrm>
            <a:off x="2816225" y="58738"/>
            <a:ext cx="4170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i="0" u="sng">
                <a:solidFill>
                  <a:schemeClr val="tx2"/>
                </a:solidFill>
              </a:rPr>
              <a:t>Recursive Images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09755A-859C-4F15-9275-2E09970D9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2971800"/>
            <a:ext cx="9047050" cy="3019425"/>
          </a:xfrm>
          <a:prstGeom prst="rect">
            <a:avLst/>
          </a:prstGeom>
        </p:spPr>
      </p:pic>
      <p:sp>
        <p:nvSpPr>
          <p:cNvPr id="12" name="Text Box 21">
            <a:extLst>
              <a:ext uri="{FF2B5EF4-FFF2-40B4-BE49-F238E27FC236}">
                <a16:creationId xmlns:a16="http://schemas.microsoft.com/office/drawing/2014/main" id="{303ADC1B-2C18-4997-9872-D7358DF45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225" y="1143000"/>
            <a:ext cx="5867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i="0" dirty="0"/>
              <a:t>A Hilbert Space-filling Curve is a 1-dim line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i="0" dirty="0"/>
              <a:t>that “fills” a 2D plane,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i="0" dirty="0"/>
              <a:t>then a 3D cube. </a:t>
            </a:r>
            <a:endParaRPr lang="en-US" altLang="en-US" sz="2400" i="0" baseline="30000" dirty="0"/>
          </a:p>
        </p:txBody>
      </p:sp>
    </p:spTree>
    <p:extLst>
      <p:ext uri="{BB962C8B-B14F-4D97-AF65-F5344CB8AC3E}">
        <p14:creationId xmlns:p14="http://schemas.microsoft.com/office/powerpoint/2010/main" val="17170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9673</TotalTime>
  <Words>203</Words>
  <Application>Microsoft Office PowerPoint</Application>
  <PresentationFormat>On-screen Show (4:3)</PresentationFormat>
  <Paragraphs>62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Rounded MT Bold</vt:lpstr>
      <vt:lpstr>Symbol</vt:lpstr>
      <vt:lpstr>Times New Roman</vt:lpstr>
      <vt:lpstr>Default Design</vt:lpstr>
      <vt:lpstr>Equation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 of Stack Frames</dc:title>
  <dc:creator>Dept. of Computer Science</dc:creator>
  <cp:lastModifiedBy>Jeff Edmonds</cp:lastModifiedBy>
  <cp:revision>149</cp:revision>
  <dcterms:created xsi:type="dcterms:W3CDTF">2000-09-21T20:56:02Z</dcterms:created>
  <dcterms:modified xsi:type="dcterms:W3CDTF">2021-03-18T14:21:45Z</dcterms:modified>
</cp:coreProperties>
</file>