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4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FF"/>
    <a:srgbClr val="33CC33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47" autoAdjust="0"/>
    <p:restoredTop sz="86518" autoAdjust="0"/>
  </p:normalViewPr>
  <p:slideViewPr>
    <p:cSldViewPr>
      <p:cViewPr varScale="1">
        <p:scale>
          <a:sx n="67" d="100"/>
          <a:sy n="67" d="100"/>
        </p:scale>
        <p:origin x="-1164" y="-102"/>
      </p:cViewPr>
      <p:guideLst>
        <p:guide orient="horz" pos="2160"/>
        <p:guide pos="2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89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4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8.wmf"/><Relationship Id="rId1" Type="http://schemas.openxmlformats.org/officeDocument/2006/relationships/image" Target="../media/image4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8.wmf"/><Relationship Id="rId1" Type="http://schemas.openxmlformats.org/officeDocument/2006/relationships/image" Target="../media/image4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78D314A6-2F25-4904-B363-95E8DE23B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79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i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22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i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8550CB2E-51E2-4D5F-AF72-A20A0188FB1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0754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8B33A0C-D10E-4386-8175-BE92BC64F1F2}" type="slidenum">
              <a:rPr lang="en-CA" altLang="en-US" sz="1200" i="0" smtClean="0"/>
              <a:pPr eaLnBrk="1" hangingPunct="1"/>
              <a:t>1</a:t>
            </a:fld>
            <a:endParaRPr lang="en-CA" altLang="en-US" sz="1200" i="0" smtClean="0"/>
          </a:p>
        </p:txBody>
      </p:sp>
      <p:sp>
        <p:nvSpPr>
          <p:cNvPr id="133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6B0FC50-0762-41DB-9DBC-7C12B477B7D9}" type="slidenum">
              <a:rPr lang="en-US" altLang="en-US" sz="1200" i="0" smtClean="0"/>
              <a:pPr eaLnBrk="1" hangingPunct="1"/>
              <a:t>2</a:t>
            </a:fld>
            <a:endParaRPr lang="en-US" altLang="en-US" sz="1200" i="0" smtClean="0"/>
          </a:p>
        </p:txBody>
      </p:sp>
      <p:sp>
        <p:nvSpPr>
          <p:cNvPr id="1433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6D3BE283-61DB-4EB4-901E-925568456267}" type="slidenum">
              <a:rPr lang="en-CA" altLang="en-US" sz="1200"/>
              <a:pPr algn="r" eaLnBrk="1" hangingPunct="1"/>
              <a:t>2</a:t>
            </a:fld>
            <a:endParaRPr lang="en-CA" altLang="en-US" sz="1200"/>
          </a:p>
        </p:txBody>
      </p:sp>
      <p:sp>
        <p:nvSpPr>
          <p:cNvPr id="1434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2855F20-C39C-44B7-A496-2CB056B6AF02}" type="slidenum">
              <a:rPr lang="en-US" altLang="en-US" sz="1200" i="0" smtClean="0"/>
              <a:pPr eaLnBrk="1" hangingPunct="1"/>
              <a:t>3</a:t>
            </a:fld>
            <a:endParaRPr lang="en-US" altLang="en-US" sz="1200" i="0" smtClean="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F58415E6-4682-402B-A5C3-00CF6FDBF3F2}" type="slidenum">
              <a:rPr lang="en-CA" altLang="en-US" sz="1200"/>
              <a:pPr algn="r" eaLnBrk="1" hangingPunct="1"/>
              <a:t>3</a:t>
            </a:fld>
            <a:endParaRPr lang="en-CA" altLang="en-US" sz="1200"/>
          </a:p>
        </p:txBody>
      </p:sp>
      <p:sp>
        <p:nvSpPr>
          <p:cNvPr id="1536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5A94D82-73EA-47C0-BBEF-434D3B41E62F}" type="slidenum">
              <a:rPr lang="en-US" altLang="en-US" sz="1200" i="0" smtClean="0"/>
              <a:pPr eaLnBrk="1" hangingPunct="1"/>
              <a:t>4</a:t>
            </a:fld>
            <a:endParaRPr lang="en-US" altLang="en-US" sz="1200" i="0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81A8F95A-00F7-40FD-BEC6-8688F78DD5CA}" type="slidenum">
              <a:rPr lang="en-CA" altLang="en-US" sz="1200"/>
              <a:pPr algn="r" eaLnBrk="1" hangingPunct="1"/>
              <a:t>4</a:t>
            </a:fld>
            <a:endParaRPr lang="en-CA" altLang="en-US" sz="1200"/>
          </a:p>
        </p:txBody>
      </p:sp>
      <p:sp>
        <p:nvSpPr>
          <p:cNvPr id="1638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11F214D-0CD6-4FE7-89C3-A46A195A3F69}" type="slidenum">
              <a:rPr lang="en-US" altLang="en-US" sz="1200" i="0" smtClean="0"/>
              <a:pPr eaLnBrk="1" hangingPunct="1"/>
              <a:t>5</a:t>
            </a:fld>
            <a:endParaRPr lang="en-US" altLang="en-US" sz="1200" i="0" smtClean="0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597E5BA8-3464-454B-908C-7BEE2AA7C3D0}" type="slidenum">
              <a:rPr lang="en-CA" altLang="en-US" sz="1200"/>
              <a:pPr algn="r" eaLnBrk="1" hangingPunct="1"/>
              <a:t>5</a:t>
            </a:fld>
            <a:endParaRPr lang="en-CA" altLang="en-US" sz="1200"/>
          </a:p>
        </p:txBody>
      </p:sp>
      <p:sp>
        <p:nvSpPr>
          <p:cNvPr id="1741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1BF42A-6259-40CD-821F-2D111D9528C7}" type="slidenum">
              <a:rPr lang="en-US" altLang="en-US" sz="1200" i="0" smtClean="0"/>
              <a:pPr eaLnBrk="1" hangingPunct="1"/>
              <a:t>10</a:t>
            </a:fld>
            <a:endParaRPr lang="en-US" altLang="en-US" sz="1200" i="0" smtClean="0"/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70E9B044-11C3-4101-AD03-3704AD8A6A7F}" type="slidenum">
              <a:rPr lang="en-CA" altLang="en-US" sz="1200"/>
              <a:pPr algn="r" eaLnBrk="1" hangingPunct="1"/>
              <a:t>10</a:t>
            </a:fld>
            <a:endParaRPr lang="en-CA" altLang="en-US" sz="1200"/>
          </a:p>
        </p:txBody>
      </p:sp>
      <p:sp>
        <p:nvSpPr>
          <p:cNvPr id="1843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26816-CC39-45AA-A882-1C2122C66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95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65A77-C74E-49CD-80F3-3353B586E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6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61180-6FD0-49DD-A9A8-D9B6BEB8C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72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CC8A5-DE47-44C7-8346-08FFD8077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78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10F01-FB85-45A2-B10F-B58960305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5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D2241-8B57-4DD3-8407-DCF7D5D46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2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A9E23-4CBC-41AD-96DF-C8A52A8A6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4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D9913-9614-4800-8402-D2C1AD7C7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5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DD0F0-DC8B-4A9A-8F83-D391D278A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0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19562-1D0F-47A7-9377-6C53542F2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9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BAEB6-26BD-4E02-BAF1-E0EEC3337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51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8EF34-A921-4845-956C-C20A77D66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55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pPr>
              <a:defRPr/>
            </a:pPr>
            <a:fld id="{31942CE9-C9F6-488F-9646-6AE5B775A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8686800" y="6553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1E6A2EF8-1587-498F-B509-08802238082D}" type="slidenum">
              <a:rPr lang="en-CA" sz="1400" i="0"/>
              <a:pPr algn="r">
                <a:defRPr/>
              </a:pPr>
              <a:t>‹#›</a:t>
            </a:fld>
            <a:endParaRPr lang="en-CA" sz="1400" i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3.wmf"/><Relationship Id="rId5" Type="http://schemas.openxmlformats.org/officeDocument/2006/relationships/image" Target="../media/image4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6.wmf"/><Relationship Id="rId5" Type="http://schemas.openxmlformats.org/officeDocument/2006/relationships/image" Target="../media/image4.wmf"/><Relationship Id="rId15" Type="http://schemas.openxmlformats.org/officeDocument/2006/relationships/oleObject" Target="../embeddings/oleObject22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2.wmf"/><Relationship Id="rId1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838200" y="533400"/>
            <a:ext cx="6781800" cy="1066800"/>
          </a:xfrm>
        </p:spPr>
        <p:txBody>
          <a:bodyPr/>
          <a:lstStyle/>
          <a:p>
            <a:pPr eaLnBrk="1" hangingPunct="1"/>
            <a:r>
              <a:rPr lang="en-US" altLang="en-US" smtClean="0"/>
              <a:t>Recursion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562600"/>
            <a:ext cx="2462213" cy="762000"/>
          </a:xfrm>
        </p:spPr>
        <p:txBody>
          <a:bodyPr/>
          <a:lstStyle/>
          <a:p>
            <a:pPr eaLnBrk="1" hangingPunct="1"/>
            <a:r>
              <a:rPr lang="en-US" altLang="en-US" sz="2400" b="1" smtClean="0">
                <a:solidFill>
                  <a:schemeClr val="tx2"/>
                </a:solidFill>
              </a:rPr>
              <a:t>Jeff Edmonds </a:t>
            </a:r>
          </a:p>
          <a:p>
            <a:pPr eaLnBrk="1" hangingPunct="1"/>
            <a:r>
              <a:rPr lang="en-US" altLang="en-US" sz="2400" b="1" smtClean="0">
                <a:solidFill>
                  <a:schemeClr val="tx2"/>
                </a:solidFill>
              </a:rPr>
              <a:t>York University</a:t>
            </a:r>
            <a:endParaRPr lang="en-US" altLang="en-US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514850" y="3321050"/>
          <a:ext cx="112713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2713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7286625" y="6399213"/>
            <a:ext cx="208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01" tIns="45717" rIns="274301" bIns="45717" anchor="ctr">
            <a:spAutoFit/>
          </a:bodyPr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400" b="1" i="0">
                <a:solidFill>
                  <a:schemeClr val="accent2"/>
                </a:solidFill>
              </a:rPr>
              <a:t>COSC 3101</a:t>
            </a:r>
            <a:endParaRPr lang="en-US" altLang="en-US" sz="2400" i="0">
              <a:solidFill>
                <a:schemeClr val="accent2"/>
              </a:solidFill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0" y="6399213"/>
            <a:ext cx="195897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274301" tIns="45717" rIns="274301" bIns="45717" anchor="ctr">
            <a:spAutoFit/>
          </a:bodyPr>
          <a:lstStyle/>
          <a:p>
            <a:pPr eaLnBrk="0" hangingPunct="0">
              <a:defRPr/>
            </a:pPr>
            <a:r>
              <a:rPr lang="en-US" sz="2400" b="1" i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Lecture</a:t>
            </a:r>
            <a:r>
              <a:rPr lang="en-US" sz="2400" i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i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en-US" sz="2400" i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31" name="WordArt 7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8305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6350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"/>
                <a:cs typeface="Arial"/>
              </a:rPr>
              <a:t>Thinking about Algorithms Abstractly</a:t>
            </a:r>
          </a:p>
        </p:txBody>
      </p:sp>
      <p:pic>
        <p:nvPicPr>
          <p:cNvPr id="1032" name="Picture 11" descr="02-0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4191000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Ackermann’s Function</a:t>
            </a:r>
          </a:p>
        </p:txBody>
      </p:sp>
      <p:pic>
        <p:nvPicPr>
          <p:cNvPr id="151555" name="Picture 4" descr="capture4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1905000"/>
            <a:ext cx="52578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200400" y="3810000"/>
            <a:ext cx="2282825" cy="2743200"/>
            <a:chOff x="2065" y="1551"/>
            <a:chExt cx="1628" cy="1988"/>
          </a:xfrm>
        </p:grpSpPr>
        <p:sp>
          <p:nvSpPr>
            <p:cNvPr id="5" name="Freeform 10"/>
            <p:cNvSpPr>
              <a:spLocks/>
            </p:cNvSpPr>
            <p:nvPr/>
          </p:nvSpPr>
          <p:spPr bwMode="auto">
            <a:xfrm>
              <a:off x="2778" y="1977"/>
              <a:ext cx="331" cy="335"/>
            </a:xfrm>
            <a:custGeom>
              <a:avLst/>
              <a:gdLst>
                <a:gd name="T0" fmla="*/ 255 w 331"/>
                <a:gd name="T1" fmla="*/ 212 h 334"/>
                <a:gd name="T2" fmla="*/ 284 w 331"/>
                <a:gd name="T3" fmla="*/ 141 h 334"/>
                <a:gd name="T4" fmla="*/ 279 w 331"/>
                <a:gd name="T5" fmla="*/ 85 h 334"/>
                <a:gd name="T6" fmla="*/ 270 w 331"/>
                <a:gd name="T7" fmla="*/ 38 h 334"/>
                <a:gd name="T8" fmla="*/ 227 w 331"/>
                <a:gd name="T9" fmla="*/ 5 h 334"/>
                <a:gd name="T10" fmla="*/ 166 w 331"/>
                <a:gd name="T11" fmla="*/ 0 h 334"/>
                <a:gd name="T12" fmla="*/ 118 w 331"/>
                <a:gd name="T13" fmla="*/ 5 h 334"/>
                <a:gd name="T14" fmla="*/ 47 w 331"/>
                <a:gd name="T15" fmla="*/ 47 h 334"/>
                <a:gd name="T16" fmla="*/ 14 w 331"/>
                <a:gd name="T17" fmla="*/ 113 h 334"/>
                <a:gd name="T18" fmla="*/ 0 w 331"/>
                <a:gd name="T19" fmla="*/ 193 h 334"/>
                <a:gd name="T20" fmla="*/ 14 w 331"/>
                <a:gd name="T21" fmla="*/ 282 h 334"/>
                <a:gd name="T22" fmla="*/ 43 w 331"/>
                <a:gd name="T23" fmla="*/ 315 h 334"/>
                <a:gd name="T24" fmla="*/ 95 w 331"/>
                <a:gd name="T25" fmla="*/ 334 h 334"/>
                <a:gd name="T26" fmla="*/ 147 w 331"/>
                <a:gd name="T27" fmla="*/ 329 h 334"/>
                <a:gd name="T28" fmla="*/ 203 w 331"/>
                <a:gd name="T29" fmla="*/ 306 h 334"/>
                <a:gd name="T30" fmla="*/ 241 w 331"/>
                <a:gd name="T31" fmla="*/ 273 h 334"/>
                <a:gd name="T32" fmla="*/ 303 w 331"/>
                <a:gd name="T33" fmla="*/ 325 h 334"/>
                <a:gd name="T34" fmla="*/ 331 w 331"/>
                <a:gd name="T35" fmla="*/ 325 h 334"/>
                <a:gd name="T36" fmla="*/ 331 w 331"/>
                <a:gd name="T37" fmla="*/ 296 h 334"/>
                <a:gd name="T38" fmla="*/ 317 w 331"/>
                <a:gd name="T39" fmla="*/ 273 h 334"/>
                <a:gd name="T40" fmla="*/ 255 w 331"/>
                <a:gd name="T41" fmla="*/ 212 h 3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31"/>
                <a:gd name="T64" fmla="*/ 0 h 334"/>
                <a:gd name="T65" fmla="*/ 331 w 331"/>
                <a:gd name="T66" fmla="*/ 334 h 3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31" h="334">
                  <a:moveTo>
                    <a:pt x="255" y="212"/>
                  </a:moveTo>
                  <a:lnTo>
                    <a:pt x="284" y="141"/>
                  </a:lnTo>
                  <a:lnTo>
                    <a:pt x="279" y="85"/>
                  </a:lnTo>
                  <a:lnTo>
                    <a:pt x="270" y="38"/>
                  </a:lnTo>
                  <a:lnTo>
                    <a:pt x="227" y="5"/>
                  </a:lnTo>
                  <a:lnTo>
                    <a:pt x="166" y="0"/>
                  </a:lnTo>
                  <a:lnTo>
                    <a:pt x="118" y="5"/>
                  </a:lnTo>
                  <a:lnTo>
                    <a:pt x="47" y="47"/>
                  </a:lnTo>
                  <a:lnTo>
                    <a:pt x="14" y="113"/>
                  </a:lnTo>
                  <a:lnTo>
                    <a:pt x="0" y="193"/>
                  </a:lnTo>
                  <a:lnTo>
                    <a:pt x="14" y="282"/>
                  </a:lnTo>
                  <a:lnTo>
                    <a:pt x="43" y="315"/>
                  </a:lnTo>
                  <a:lnTo>
                    <a:pt x="95" y="334"/>
                  </a:lnTo>
                  <a:lnTo>
                    <a:pt x="147" y="329"/>
                  </a:lnTo>
                  <a:lnTo>
                    <a:pt x="203" y="306"/>
                  </a:lnTo>
                  <a:lnTo>
                    <a:pt x="241" y="273"/>
                  </a:lnTo>
                  <a:lnTo>
                    <a:pt x="303" y="325"/>
                  </a:lnTo>
                  <a:lnTo>
                    <a:pt x="331" y="325"/>
                  </a:lnTo>
                  <a:lnTo>
                    <a:pt x="331" y="296"/>
                  </a:lnTo>
                  <a:lnTo>
                    <a:pt x="317" y="273"/>
                  </a:lnTo>
                  <a:lnTo>
                    <a:pt x="255" y="21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11"/>
            <p:cNvSpPr>
              <a:spLocks/>
            </p:cNvSpPr>
            <p:nvPr/>
          </p:nvSpPr>
          <p:spPr bwMode="auto">
            <a:xfrm>
              <a:off x="2811" y="1930"/>
              <a:ext cx="303" cy="130"/>
            </a:xfrm>
            <a:custGeom>
              <a:avLst/>
              <a:gdLst>
                <a:gd name="T0" fmla="*/ 234 w 303"/>
                <a:gd name="T1" fmla="*/ 127 h 127"/>
                <a:gd name="T2" fmla="*/ 303 w 303"/>
                <a:gd name="T3" fmla="*/ 117 h 127"/>
                <a:gd name="T4" fmla="*/ 303 w 303"/>
                <a:gd name="T5" fmla="*/ 90 h 127"/>
                <a:gd name="T6" fmla="*/ 223 w 303"/>
                <a:gd name="T7" fmla="*/ 110 h 127"/>
                <a:gd name="T8" fmla="*/ 213 w 303"/>
                <a:gd name="T9" fmla="*/ 100 h 127"/>
                <a:gd name="T10" fmla="*/ 265 w 303"/>
                <a:gd name="T11" fmla="*/ 61 h 127"/>
                <a:gd name="T12" fmla="*/ 246 w 303"/>
                <a:gd name="T13" fmla="*/ 51 h 127"/>
                <a:gd name="T14" fmla="*/ 199 w 303"/>
                <a:gd name="T15" fmla="*/ 81 h 127"/>
                <a:gd name="T16" fmla="*/ 180 w 303"/>
                <a:gd name="T17" fmla="*/ 71 h 127"/>
                <a:gd name="T18" fmla="*/ 253 w 303"/>
                <a:gd name="T19" fmla="*/ 24 h 127"/>
                <a:gd name="T20" fmla="*/ 239 w 303"/>
                <a:gd name="T21" fmla="*/ 0 h 127"/>
                <a:gd name="T22" fmla="*/ 147 w 303"/>
                <a:gd name="T23" fmla="*/ 71 h 127"/>
                <a:gd name="T24" fmla="*/ 85 w 303"/>
                <a:gd name="T25" fmla="*/ 90 h 127"/>
                <a:gd name="T26" fmla="*/ 69 w 303"/>
                <a:gd name="T27" fmla="*/ 66 h 127"/>
                <a:gd name="T28" fmla="*/ 50 w 303"/>
                <a:gd name="T29" fmla="*/ 17 h 127"/>
                <a:gd name="T30" fmla="*/ 28 w 303"/>
                <a:gd name="T31" fmla="*/ 37 h 127"/>
                <a:gd name="T32" fmla="*/ 52 w 303"/>
                <a:gd name="T33" fmla="*/ 85 h 127"/>
                <a:gd name="T34" fmla="*/ 38 w 303"/>
                <a:gd name="T35" fmla="*/ 95 h 127"/>
                <a:gd name="T36" fmla="*/ 14 w 303"/>
                <a:gd name="T37" fmla="*/ 51 h 127"/>
                <a:gd name="T38" fmla="*/ 0 w 303"/>
                <a:gd name="T39" fmla="*/ 76 h 127"/>
                <a:gd name="T40" fmla="*/ 17 w 303"/>
                <a:gd name="T41" fmla="*/ 120 h 127"/>
                <a:gd name="T42" fmla="*/ 133 w 303"/>
                <a:gd name="T43" fmla="*/ 105 h 127"/>
                <a:gd name="T44" fmla="*/ 234 w 303"/>
                <a:gd name="T45" fmla="*/ 127 h 12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03"/>
                <a:gd name="T70" fmla="*/ 0 h 127"/>
                <a:gd name="T71" fmla="*/ 303 w 303"/>
                <a:gd name="T72" fmla="*/ 127 h 12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03" h="127">
                  <a:moveTo>
                    <a:pt x="234" y="127"/>
                  </a:moveTo>
                  <a:lnTo>
                    <a:pt x="303" y="117"/>
                  </a:lnTo>
                  <a:lnTo>
                    <a:pt x="303" y="90"/>
                  </a:lnTo>
                  <a:lnTo>
                    <a:pt x="223" y="110"/>
                  </a:lnTo>
                  <a:lnTo>
                    <a:pt x="213" y="100"/>
                  </a:lnTo>
                  <a:lnTo>
                    <a:pt x="265" y="61"/>
                  </a:lnTo>
                  <a:lnTo>
                    <a:pt x="246" y="51"/>
                  </a:lnTo>
                  <a:lnTo>
                    <a:pt x="199" y="81"/>
                  </a:lnTo>
                  <a:lnTo>
                    <a:pt x="180" y="71"/>
                  </a:lnTo>
                  <a:lnTo>
                    <a:pt x="253" y="24"/>
                  </a:lnTo>
                  <a:lnTo>
                    <a:pt x="239" y="0"/>
                  </a:lnTo>
                  <a:lnTo>
                    <a:pt x="147" y="71"/>
                  </a:lnTo>
                  <a:lnTo>
                    <a:pt x="85" y="90"/>
                  </a:lnTo>
                  <a:lnTo>
                    <a:pt x="69" y="66"/>
                  </a:lnTo>
                  <a:lnTo>
                    <a:pt x="50" y="17"/>
                  </a:lnTo>
                  <a:lnTo>
                    <a:pt x="28" y="37"/>
                  </a:lnTo>
                  <a:lnTo>
                    <a:pt x="52" y="85"/>
                  </a:lnTo>
                  <a:lnTo>
                    <a:pt x="38" y="95"/>
                  </a:lnTo>
                  <a:lnTo>
                    <a:pt x="14" y="51"/>
                  </a:lnTo>
                  <a:lnTo>
                    <a:pt x="0" y="76"/>
                  </a:lnTo>
                  <a:lnTo>
                    <a:pt x="17" y="120"/>
                  </a:lnTo>
                  <a:lnTo>
                    <a:pt x="133" y="105"/>
                  </a:lnTo>
                  <a:lnTo>
                    <a:pt x="234" y="127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2890" y="1839"/>
              <a:ext cx="515" cy="634"/>
            </a:xfrm>
            <a:custGeom>
              <a:avLst/>
              <a:gdLst>
                <a:gd name="T0" fmla="*/ 14 w 518"/>
                <a:gd name="T1" fmla="*/ 623 h 632"/>
                <a:gd name="T2" fmla="*/ 0 w 518"/>
                <a:gd name="T3" fmla="*/ 595 h 632"/>
                <a:gd name="T4" fmla="*/ 9 w 518"/>
                <a:gd name="T5" fmla="*/ 567 h 632"/>
                <a:gd name="T6" fmla="*/ 42 w 518"/>
                <a:gd name="T7" fmla="*/ 539 h 632"/>
                <a:gd name="T8" fmla="*/ 126 w 518"/>
                <a:gd name="T9" fmla="*/ 525 h 632"/>
                <a:gd name="T10" fmla="*/ 233 w 518"/>
                <a:gd name="T11" fmla="*/ 534 h 632"/>
                <a:gd name="T12" fmla="*/ 369 w 518"/>
                <a:gd name="T13" fmla="*/ 516 h 632"/>
                <a:gd name="T14" fmla="*/ 453 w 518"/>
                <a:gd name="T15" fmla="*/ 474 h 632"/>
                <a:gd name="T16" fmla="*/ 471 w 518"/>
                <a:gd name="T17" fmla="*/ 451 h 632"/>
                <a:gd name="T18" fmla="*/ 457 w 518"/>
                <a:gd name="T19" fmla="*/ 390 h 632"/>
                <a:gd name="T20" fmla="*/ 420 w 518"/>
                <a:gd name="T21" fmla="*/ 256 h 632"/>
                <a:gd name="T22" fmla="*/ 364 w 518"/>
                <a:gd name="T23" fmla="*/ 177 h 632"/>
                <a:gd name="T24" fmla="*/ 327 w 518"/>
                <a:gd name="T25" fmla="*/ 153 h 632"/>
                <a:gd name="T26" fmla="*/ 322 w 518"/>
                <a:gd name="T27" fmla="*/ 130 h 632"/>
                <a:gd name="T28" fmla="*/ 341 w 518"/>
                <a:gd name="T29" fmla="*/ 121 h 632"/>
                <a:gd name="T30" fmla="*/ 355 w 518"/>
                <a:gd name="T31" fmla="*/ 98 h 632"/>
                <a:gd name="T32" fmla="*/ 327 w 518"/>
                <a:gd name="T33" fmla="*/ 65 h 632"/>
                <a:gd name="T34" fmla="*/ 294 w 518"/>
                <a:gd name="T35" fmla="*/ 70 h 632"/>
                <a:gd name="T36" fmla="*/ 275 w 518"/>
                <a:gd name="T37" fmla="*/ 46 h 632"/>
                <a:gd name="T38" fmla="*/ 299 w 518"/>
                <a:gd name="T39" fmla="*/ 14 h 632"/>
                <a:gd name="T40" fmla="*/ 341 w 518"/>
                <a:gd name="T41" fmla="*/ 0 h 632"/>
                <a:gd name="T42" fmla="*/ 392 w 518"/>
                <a:gd name="T43" fmla="*/ 14 h 632"/>
                <a:gd name="T44" fmla="*/ 411 w 518"/>
                <a:gd name="T45" fmla="*/ 60 h 632"/>
                <a:gd name="T46" fmla="*/ 406 w 518"/>
                <a:gd name="T47" fmla="*/ 121 h 632"/>
                <a:gd name="T48" fmla="*/ 373 w 518"/>
                <a:gd name="T49" fmla="*/ 144 h 632"/>
                <a:gd name="T50" fmla="*/ 411 w 518"/>
                <a:gd name="T51" fmla="*/ 181 h 632"/>
                <a:gd name="T52" fmla="*/ 457 w 518"/>
                <a:gd name="T53" fmla="*/ 237 h 632"/>
                <a:gd name="T54" fmla="*/ 485 w 518"/>
                <a:gd name="T55" fmla="*/ 339 h 632"/>
                <a:gd name="T56" fmla="*/ 518 w 518"/>
                <a:gd name="T57" fmla="*/ 455 h 632"/>
                <a:gd name="T58" fmla="*/ 518 w 518"/>
                <a:gd name="T59" fmla="*/ 502 h 632"/>
                <a:gd name="T60" fmla="*/ 504 w 518"/>
                <a:gd name="T61" fmla="*/ 511 h 632"/>
                <a:gd name="T62" fmla="*/ 420 w 518"/>
                <a:gd name="T63" fmla="*/ 548 h 632"/>
                <a:gd name="T64" fmla="*/ 322 w 518"/>
                <a:gd name="T65" fmla="*/ 576 h 632"/>
                <a:gd name="T66" fmla="*/ 154 w 518"/>
                <a:gd name="T67" fmla="*/ 599 h 632"/>
                <a:gd name="T68" fmla="*/ 56 w 518"/>
                <a:gd name="T69" fmla="*/ 632 h 632"/>
                <a:gd name="T70" fmla="*/ 14 w 518"/>
                <a:gd name="T71" fmla="*/ 623 h 6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18"/>
                <a:gd name="T109" fmla="*/ 0 h 632"/>
                <a:gd name="T110" fmla="*/ 518 w 518"/>
                <a:gd name="T111" fmla="*/ 632 h 6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18" h="632">
                  <a:moveTo>
                    <a:pt x="14" y="623"/>
                  </a:moveTo>
                  <a:lnTo>
                    <a:pt x="0" y="595"/>
                  </a:lnTo>
                  <a:lnTo>
                    <a:pt x="9" y="567"/>
                  </a:lnTo>
                  <a:lnTo>
                    <a:pt x="42" y="539"/>
                  </a:lnTo>
                  <a:lnTo>
                    <a:pt x="126" y="525"/>
                  </a:lnTo>
                  <a:lnTo>
                    <a:pt x="233" y="534"/>
                  </a:lnTo>
                  <a:lnTo>
                    <a:pt x="369" y="516"/>
                  </a:lnTo>
                  <a:lnTo>
                    <a:pt x="453" y="474"/>
                  </a:lnTo>
                  <a:lnTo>
                    <a:pt x="471" y="451"/>
                  </a:lnTo>
                  <a:lnTo>
                    <a:pt x="457" y="390"/>
                  </a:lnTo>
                  <a:lnTo>
                    <a:pt x="420" y="256"/>
                  </a:lnTo>
                  <a:lnTo>
                    <a:pt x="364" y="177"/>
                  </a:lnTo>
                  <a:lnTo>
                    <a:pt x="327" y="153"/>
                  </a:lnTo>
                  <a:lnTo>
                    <a:pt x="322" y="130"/>
                  </a:lnTo>
                  <a:lnTo>
                    <a:pt x="341" y="121"/>
                  </a:lnTo>
                  <a:lnTo>
                    <a:pt x="355" y="98"/>
                  </a:lnTo>
                  <a:lnTo>
                    <a:pt x="327" y="65"/>
                  </a:lnTo>
                  <a:lnTo>
                    <a:pt x="294" y="70"/>
                  </a:lnTo>
                  <a:lnTo>
                    <a:pt x="275" y="46"/>
                  </a:lnTo>
                  <a:lnTo>
                    <a:pt x="299" y="14"/>
                  </a:lnTo>
                  <a:lnTo>
                    <a:pt x="341" y="0"/>
                  </a:lnTo>
                  <a:lnTo>
                    <a:pt x="392" y="14"/>
                  </a:lnTo>
                  <a:lnTo>
                    <a:pt x="411" y="60"/>
                  </a:lnTo>
                  <a:lnTo>
                    <a:pt x="406" y="121"/>
                  </a:lnTo>
                  <a:lnTo>
                    <a:pt x="373" y="144"/>
                  </a:lnTo>
                  <a:lnTo>
                    <a:pt x="411" y="181"/>
                  </a:lnTo>
                  <a:lnTo>
                    <a:pt x="457" y="237"/>
                  </a:lnTo>
                  <a:lnTo>
                    <a:pt x="485" y="339"/>
                  </a:lnTo>
                  <a:lnTo>
                    <a:pt x="518" y="455"/>
                  </a:lnTo>
                  <a:lnTo>
                    <a:pt x="518" y="502"/>
                  </a:lnTo>
                  <a:lnTo>
                    <a:pt x="504" y="511"/>
                  </a:lnTo>
                  <a:lnTo>
                    <a:pt x="420" y="548"/>
                  </a:lnTo>
                  <a:lnTo>
                    <a:pt x="322" y="576"/>
                  </a:lnTo>
                  <a:lnTo>
                    <a:pt x="154" y="599"/>
                  </a:lnTo>
                  <a:lnTo>
                    <a:pt x="56" y="632"/>
                  </a:lnTo>
                  <a:lnTo>
                    <a:pt x="14" y="623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3189" y="2046"/>
              <a:ext cx="45" cy="86"/>
            </a:xfrm>
            <a:custGeom>
              <a:avLst/>
              <a:gdLst>
                <a:gd name="T0" fmla="*/ 10 w 47"/>
                <a:gd name="T1" fmla="*/ 32 h 86"/>
                <a:gd name="T2" fmla="*/ 28 w 47"/>
                <a:gd name="T3" fmla="*/ 75 h 86"/>
                <a:gd name="T4" fmla="*/ 35 w 47"/>
                <a:gd name="T5" fmla="*/ 86 h 86"/>
                <a:gd name="T6" fmla="*/ 43 w 47"/>
                <a:gd name="T7" fmla="*/ 85 h 86"/>
                <a:gd name="T8" fmla="*/ 47 w 47"/>
                <a:gd name="T9" fmla="*/ 73 h 86"/>
                <a:gd name="T10" fmla="*/ 1 w 47"/>
                <a:gd name="T11" fmla="*/ 0 h 86"/>
                <a:gd name="T12" fmla="*/ 0 w 47"/>
                <a:gd name="T13" fmla="*/ 15 h 86"/>
                <a:gd name="T14" fmla="*/ 10 w 47"/>
                <a:gd name="T15" fmla="*/ 32 h 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7"/>
                <a:gd name="T25" fmla="*/ 0 h 86"/>
                <a:gd name="T26" fmla="*/ 47 w 47"/>
                <a:gd name="T27" fmla="*/ 86 h 8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7" h="86">
                  <a:moveTo>
                    <a:pt x="10" y="32"/>
                  </a:moveTo>
                  <a:lnTo>
                    <a:pt x="28" y="75"/>
                  </a:lnTo>
                  <a:lnTo>
                    <a:pt x="35" y="86"/>
                  </a:lnTo>
                  <a:lnTo>
                    <a:pt x="43" y="85"/>
                  </a:lnTo>
                  <a:lnTo>
                    <a:pt x="47" y="73"/>
                  </a:lnTo>
                  <a:lnTo>
                    <a:pt x="1" y="0"/>
                  </a:lnTo>
                  <a:lnTo>
                    <a:pt x="0" y="15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3142" y="1561"/>
              <a:ext cx="551" cy="452"/>
            </a:xfrm>
            <a:custGeom>
              <a:avLst/>
              <a:gdLst>
                <a:gd name="T0" fmla="*/ 93 w 551"/>
                <a:gd name="T1" fmla="*/ 345 h 452"/>
                <a:gd name="T2" fmla="*/ 0 w 551"/>
                <a:gd name="T3" fmla="*/ 373 h 452"/>
                <a:gd name="T4" fmla="*/ 9 w 551"/>
                <a:gd name="T5" fmla="*/ 410 h 452"/>
                <a:gd name="T6" fmla="*/ 140 w 551"/>
                <a:gd name="T7" fmla="*/ 345 h 452"/>
                <a:gd name="T8" fmla="*/ 9 w 551"/>
                <a:gd name="T9" fmla="*/ 429 h 452"/>
                <a:gd name="T10" fmla="*/ 23 w 551"/>
                <a:gd name="T11" fmla="*/ 452 h 452"/>
                <a:gd name="T12" fmla="*/ 121 w 551"/>
                <a:gd name="T13" fmla="*/ 382 h 452"/>
                <a:gd name="T14" fmla="*/ 196 w 551"/>
                <a:gd name="T15" fmla="*/ 345 h 452"/>
                <a:gd name="T16" fmla="*/ 313 w 551"/>
                <a:gd name="T17" fmla="*/ 312 h 452"/>
                <a:gd name="T18" fmla="*/ 434 w 551"/>
                <a:gd name="T19" fmla="*/ 312 h 452"/>
                <a:gd name="T20" fmla="*/ 546 w 551"/>
                <a:gd name="T21" fmla="*/ 308 h 452"/>
                <a:gd name="T22" fmla="*/ 551 w 551"/>
                <a:gd name="T23" fmla="*/ 275 h 452"/>
                <a:gd name="T24" fmla="*/ 430 w 551"/>
                <a:gd name="T25" fmla="*/ 284 h 452"/>
                <a:gd name="T26" fmla="*/ 313 w 551"/>
                <a:gd name="T27" fmla="*/ 294 h 452"/>
                <a:gd name="T28" fmla="*/ 196 w 551"/>
                <a:gd name="T29" fmla="*/ 322 h 452"/>
                <a:gd name="T30" fmla="*/ 177 w 551"/>
                <a:gd name="T31" fmla="*/ 326 h 452"/>
                <a:gd name="T32" fmla="*/ 313 w 551"/>
                <a:gd name="T33" fmla="*/ 261 h 452"/>
                <a:gd name="T34" fmla="*/ 448 w 551"/>
                <a:gd name="T35" fmla="*/ 172 h 452"/>
                <a:gd name="T36" fmla="*/ 453 w 551"/>
                <a:gd name="T37" fmla="*/ 140 h 452"/>
                <a:gd name="T38" fmla="*/ 350 w 551"/>
                <a:gd name="T39" fmla="*/ 210 h 452"/>
                <a:gd name="T40" fmla="*/ 224 w 551"/>
                <a:gd name="T41" fmla="*/ 284 h 452"/>
                <a:gd name="T42" fmla="*/ 168 w 551"/>
                <a:gd name="T43" fmla="*/ 303 h 452"/>
                <a:gd name="T44" fmla="*/ 271 w 551"/>
                <a:gd name="T45" fmla="*/ 224 h 452"/>
                <a:gd name="T46" fmla="*/ 332 w 551"/>
                <a:gd name="T47" fmla="*/ 135 h 452"/>
                <a:gd name="T48" fmla="*/ 360 w 551"/>
                <a:gd name="T49" fmla="*/ 47 h 452"/>
                <a:gd name="T50" fmla="*/ 332 w 551"/>
                <a:gd name="T51" fmla="*/ 0 h 452"/>
                <a:gd name="T52" fmla="*/ 318 w 551"/>
                <a:gd name="T53" fmla="*/ 103 h 452"/>
                <a:gd name="T54" fmla="*/ 266 w 551"/>
                <a:gd name="T55" fmla="*/ 196 h 452"/>
                <a:gd name="T56" fmla="*/ 191 w 551"/>
                <a:gd name="T57" fmla="*/ 256 h 452"/>
                <a:gd name="T58" fmla="*/ 93 w 551"/>
                <a:gd name="T59" fmla="*/ 345 h 45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51"/>
                <a:gd name="T91" fmla="*/ 0 h 452"/>
                <a:gd name="T92" fmla="*/ 551 w 551"/>
                <a:gd name="T93" fmla="*/ 452 h 45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51" h="452">
                  <a:moveTo>
                    <a:pt x="93" y="345"/>
                  </a:moveTo>
                  <a:lnTo>
                    <a:pt x="0" y="373"/>
                  </a:lnTo>
                  <a:lnTo>
                    <a:pt x="9" y="410"/>
                  </a:lnTo>
                  <a:lnTo>
                    <a:pt x="140" y="345"/>
                  </a:lnTo>
                  <a:lnTo>
                    <a:pt x="9" y="429"/>
                  </a:lnTo>
                  <a:lnTo>
                    <a:pt x="23" y="452"/>
                  </a:lnTo>
                  <a:lnTo>
                    <a:pt x="121" y="382"/>
                  </a:lnTo>
                  <a:lnTo>
                    <a:pt x="196" y="345"/>
                  </a:lnTo>
                  <a:lnTo>
                    <a:pt x="313" y="312"/>
                  </a:lnTo>
                  <a:lnTo>
                    <a:pt x="434" y="312"/>
                  </a:lnTo>
                  <a:lnTo>
                    <a:pt x="546" y="308"/>
                  </a:lnTo>
                  <a:lnTo>
                    <a:pt x="551" y="275"/>
                  </a:lnTo>
                  <a:lnTo>
                    <a:pt x="430" y="284"/>
                  </a:lnTo>
                  <a:lnTo>
                    <a:pt x="313" y="294"/>
                  </a:lnTo>
                  <a:lnTo>
                    <a:pt x="196" y="322"/>
                  </a:lnTo>
                  <a:lnTo>
                    <a:pt x="177" y="326"/>
                  </a:lnTo>
                  <a:lnTo>
                    <a:pt x="313" y="261"/>
                  </a:lnTo>
                  <a:lnTo>
                    <a:pt x="448" y="172"/>
                  </a:lnTo>
                  <a:lnTo>
                    <a:pt x="453" y="140"/>
                  </a:lnTo>
                  <a:lnTo>
                    <a:pt x="350" y="210"/>
                  </a:lnTo>
                  <a:lnTo>
                    <a:pt x="224" y="284"/>
                  </a:lnTo>
                  <a:lnTo>
                    <a:pt x="168" y="303"/>
                  </a:lnTo>
                  <a:lnTo>
                    <a:pt x="271" y="224"/>
                  </a:lnTo>
                  <a:lnTo>
                    <a:pt x="332" y="135"/>
                  </a:lnTo>
                  <a:lnTo>
                    <a:pt x="360" y="47"/>
                  </a:lnTo>
                  <a:lnTo>
                    <a:pt x="332" y="0"/>
                  </a:lnTo>
                  <a:lnTo>
                    <a:pt x="318" y="103"/>
                  </a:lnTo>
                  <a:lnTo>
                    <a:pt x="266" y="196"/>
                  </a:lnTo>
                  <a:lnTo>
                    <a:pt x="191" y="256"/>
                  </a:lnTo>
                  <a:lnTo>
                    <a:pt x="93" y="34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15"/>
            <p:cNvSpPr>
              <a:spLocks/>
            </p:cNvSpPr>
            <p:nvPr/>
          </p:nvSpPr>
          <p:spPr bwMode="auto">
            <a:xfrm>
              <a:off x="3135" y="2056"/>
              <a:ext cx="32" cy="92"/>
            </a:xfrm>
            <a:custGeom>
              <a:avLst/>
              <a:gdLst>
                <a:gd name="T0" fmla="*/ 16 w 31"/>
                <a:gd name="T1" fmla="*/ 32 h 92"/>
                <a:gd name="T2" fmla="*/ 6 w 31"/>
                <a:gd name="T3" fmla="*/ 77 h 92"/>
                <a:gd name="T4" fmla="*/ 0 w 31"/>
                <a:gd name="T5" fmla="*/ 87 h 92"/>
                <a:gd name="T6" fmla="*/ 9 w 31"/>
                <a:gd name="T7" fmla="*/ 92 h 92"/>
                <a:gd name="T8" fmla="*/ 22 w 31"/>
                <a:gd name="T9" fmla="*/ 85 h 92"/>
                <a:gd name="T10" fmla="*/ 31 w 31"/>
                <a:gd name="T11" fmla="*/ 0 h 92"/>
                <a:gd name="T12" fmla="*/ 19 w 31"/>
                <a:gd name="T13" fmla="*/ 12 h 92"/>
                <a:gd name="T14" fmla="*/ 16 w 31"/>
                <a:gd name="T15" fmla="*/ 32 h 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1"/>
                <a:gd name="T25" fmla="*/ 0 h 92"/>
                <a:gd name="T26" fmla="*/ 31 w 31"/>
                <a:gd name="T27" fmla="*/ 92 h 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1" h="92">
                  <a:moveTo>
                    <a:pt x="16" y="32"/>
                  </a:moveTo>
                  <a:lnTo>
                    <a:pt x="6" y="77"/>
                  </a:lnTo>
                  <a:lnTo>
                    <a:pt x="0" y="87"/>
                  </a:lnTo>
                  <a:lnTo>
                    <a:pt x="9" y="92"/>
                  </a:lnTo>
                  <a:lnTo>
                    <a:pt x="22" y="85"/>
                  </a:lnTo>
                  <a:lnTo>
                    <a:pt x="31" y="0"/>
                  </a:lnTo>
                  <a:lnTo>
                    <a:pt x="19" y="12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16"/>
            <p:cNvSpPr>
              <a:spLocks/>
            </p:cNvSpPr>
            <p:nvPr/>
          </p:nvSpPr>
          <p:spPr bwMode="auto">
            <a:xfrm>
              <a:off x="3098" y="1812"/>
              <a:ext cx="27" cy="92"/>
            </a:xfrm>
            <a:custGeom>
              <a:avLst/>
              <a:gdLst>
                <a:gd name="T0" fmla="*/ 17 w 27"/>
                <a:gd name="T1" fmla="*/ 62 h 92"/>
                <a:gd name="T2" fmla="*/ 7 w 27"/>
                <a:gd name="T3" fmla="*/ 17 h 92"/>
                <a:gd name="T4" fmla="*/ 0 w 27"/>
                <a:gd name="T5" fmla="*/ 5 h 92"/>
                <a:gd name="T6" fmla="*/ 14 w 27"/>
                <a:gd name="T7" fmla="*/ 0 h 92"/>
                <a:gd name="T8" fmla="*/ 27 w 27"/>
                <a:gd name="T9" fmla="*/ 7 h 92"/>
                <a:gd name="T10" fmla="*/ 24 w 27"/>
                <a:gd name="T11" fmla="*/ 92 h 92"/>
                <a:gd name="T12" fmla="*/ 14 w 27"/>
                <a:gd name="T13" fmla="*/ 80 h 92"/>
                <a:gd name="T14" fmla="*/ 17 w 27"/>
                <a:gd name="T15" fmla="*/ 62 h 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7"/>
                <a:gd name="T25" fmla="*/ 0 h 92"/>
                <a:gd name="T26" fmla="*/ 27 w 27"/>
                <a:gd name="T27" fmla="*/ 92 h 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7" h="92">
                  <a:moveTo>
                    <a:pt x="17" y="62"/>
                  </a:moveTo>
                  <a:lnTo>
                    <a:pt x="7" y="17"/>
                  </a:lnTo>
                  <a:lnTo>
                    <a:pt x="0" y="5"/>
                  </a:lnTo>
                  <a:lnTo>
                    <a:pt x="14" y="0"/>
                  </a:lnTo>
                  <a:lnTo>
                    <a:pt x="27" y="7"/>
                  </a:lnTo>
                  <a:lnTo>
                    <a:pt x="24" y="92"/>
                  </a:lnTo>
                  <a:lnTo>
                    <a:pt x="14" y="80"/>
                  </a:lnTo>
                  <a:lnTo>
                    <a:pt x="17" y="6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7"/>
            <p:cNvSpPr>
              <a:spLocks/>
            </p:cNvSpPr>
            <p:nvPr/>
          </p:nvSpPr>
          <p:spPr bwMode="auto">
            <a:xfrm>
              <a:off x="3037" y="1831"/>
              <a:ext cx="67" cy="76"/>
            </a:xfrm>
            <a:custGeom>
              <a:avLst/>
              <a:gdLst>
                <a:gd name="T0" fmla="*/ 40 w 66"/>
                <a:gd name="T1" fmla="*/ 50 h 73"/>
                <a:gd name="T2" fmla="*/ 8 w 66"/>
                <a:gd name="T3" fmla="*/ 15 h 73"/>
                <a:gd name="T4" fmla="*/ 0 w 66"/>
                <a:gd name="T5" fmla="*/ 8 h 73"/>
                <a:gd name="T6" fmla="*/ 3 w 66"/>
                <a:gd name="T7" fmla="*/ 0 h 73"/>
                <a:gd name="T8" fmla="*/ 18 w 66"/>
                <a:gd name="T9" fmla="*/ 3 h 73"/>
                <a:gd name="T10" fmla="*/ 66 w 66"/>
                <a:gd name="T11" fmla="*/ 73 h 73"/>
                <a:gd name="T12" fmla="*/ 53 w 66"/>
                <a:gd name="T13" fmla="*/ 68 h 73"/>
                <a:gd name="T14" fmla="*/ 40 w 66"/>
                <a:gd name="T15" fmla="*/ 50 h 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6"/>
                <a:gd name="T25" fmla="*/ 0 h 73"/>
                <a:gd name="T26" fmla="*/ 66 w 66"/>
                <a:gd name="T27" fmla="*/ 73 h 7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6" h="73">
                  <a:moveTo>
                    <a:pt x="40" y="50"/>
                  </a:moveTo>
                  <a:lnTo>
                    <a:pt x="8" y="15"/>
                  </a:lnTo>
                  <a:lnTo>
                    <a:pt x="0" y="8"/>
                  </a:lnTo>
                  <a:lnTo>
                    <a:pt x="3" y="0"/>
                  </a:lnTo>
                  <a:lnTo>
                    <a:pt x="18" y="3"/>
                  </a:lnTo>
                  <a:lnTo>
                    <a:pt x="66" y="73"/>
                  </a:lnTo>
                  <a:lnTo>
                    <a:pt x="53" y="68"/>
                  </a:lnTo>
                  <a:lnTo>
                    <a:pt x="40" y="5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8"/>
            <p:cNvSpPr>
              <a:spLocks/>
            </p:cNvSpPr>
            <p:nvPr/>
          </p:nvSpPr>
          <p:spPr bwMode="auto">
            <a:xfrm>
              <a:off x="2440" y="1819"/>
              <a:ext cx="421" cy="670"/>
            </a:xfrm>
            <a:custGeom>
              <a:avLst/>
              <a:gdLst>
                <a:gd name="T0" fmla="*/ 64 w 421"/>
                <a:gd name="T1" fmla="*/ 299 h 670"/>
                <a:gd name="T2" fmla="*/ 191 w 421"/>
                <a:gd name="T3" fmla="*/ 378 h 670"/>
                <a:gd name="T4" fmla="*/ 308 w 421"/>
                <a:gd name="T5" fmla="*/ 468 h 670"/>
                <a:gd name="T6" fmla="*/ 393 w 421"/>
                <a:gd name="T7" fmla="*/ 563 h 670"/>
                <a:gd name="T8" fmla="*/ 421 w 421"/>
                <a:gd name="T9" fmla="*/ 607 h 670"/>
                <a:gd name="T10" fmla="*/ 414 w 421"/>
                <a:gd name="T11" fmla="*/ 649 h 670"/>
                <a:gd name="T12" fmla="*/ 386 w 421"/>
                <a:gd name="T13" fmla="*/ 670 h 670"/>
                <a:gd name="T14" fmla="*/ 332 w 421"/>
                <a:gd name="T15" fmla="*/ 670 h 670"/>
                <a:gd name="T16" fmla="*/ 294 w 421"/>
                <a:gd name="T17" fmla="*/ 591 h 670"/>
                <a:gd name="T18" fmla="*/ 233 w 421"/>
                <a:gd name="T19" fmla="*/ 503 h 670"/>
                <a:gd name="T20" fmla="*/ 148 w 421"/>
                <a:gd name="T21" fmla="*/ 427 h 670"/>
                <a:gd name="T22" fmla="*/ 61 w 421"/>
                <a:gd name="T23" fmla="*/ 348 h 670"/>
                <a:gd name="T24" fmla="*/ 5 w 421"/>
                <a:gd name="T25" fmla="*/ 313 h 670"/>
                <a:gd name="T26" fmla="*/ 0 w 421"/>
                <a:gd name="T27" fmla="*/ 287 h 670"/>
                <a:gd name="T28" fmla="*/ 28 w 421"/>
                <a:gd name="T29" fmla="*/ 230 h 670"/>
                <a:gd name="T30" fmla="*/ 96 w 421"/>
                <a:gd name="T31" fmla="*/ 155 h 670"/>
                <a:gd name="T32" fmla="*/ 202 w 421"/>
                <a:gd name="T33" fmla="*/ 104 h 670"/>
                <a:gd name="T34" fmla="*/ 289 w 421"/>
                <a:gd name="T35" fmla="*/ 83 h 670"/>
                <a:gd name="T36" fmla="*/ 289 w 421"/>
                <a:gd name="T37" fmla="*/ 37 h 670"/>
                <a:gd name="T38" fmla="*/ 346 w 421"/>
                <a:gd name="T39" fmla="*/ 0 h 670"/>
                <a:gd name="T40" fmla="*/ 395 w 421"/>
                <a:gd name="T41" fmla="*/ 0 h 670"/>
                <a:gd name="T42" fmla="*/ 402 w 421"/>
                <a:gd name="T43" fmla="*/ 21 h 670"/>
                <a:gd name="T44" fmla="*/ 381 w 421"/>
                <a:gd name="T45" fmla="*/ 42 h 670"/>
                <a:gd name="T46" fmla="*/ 346 w 421"/>
                <a:gd name="T47" fmla="*/ 42 h 670"/>
                <a:gd name="T48" fmla="*/ 332 w 421"/>
                <a:gd name="T49" fmla="*/ 72 h 670"/>
                <a:gd name="T50" fmla="*/ 329 w 421"/>
                <a:gd name="T51" fmla="*/ 121 h 670"/>
                <a:gd name="T52" fmla="*/ 303 w 421"/>
                <a:gd name="T53" fmla="*/ 121 h 670"/>
                <a:gd name="T54" fmla="*/ 273 w 421"/>
                <a:gd name="T55" fmla="*/ 118 h 670"/>
                <a:gd name="T56" fmla="*/ 202 w 421"/>
                <a:gd name="T57" fmla="*/ 141 h 670"/>
                <a:gd name="T58" fmla="*/ 132 w 421"/>
                <a:gd name="T59" fmla="*/ 183 h 670"/>
                <a:gd name="T60" fmla="*/ 82 w 421"/>
                <a:gd name="T61" fmla="*/ 239 h 670"/>
                <a:gd name="T62" fmla="*/ 64 w 421"/>
                <a:gd name="T63" fmla="*/ 299 h 6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1"/>
                <a:gd name="T97" fmla="*/ 0 h 670"/>
                <a:gd name="T98" fmla="*/ 421 w 421"/>
                <a:gd name="T99" fmla="*/ 670 h 67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1" h="670">
                  <a:moveTo>
                    <a:pt x="64" y="299"/>
                  </a:moveTo>
                  <a:lnTo>
                    <a:pt x="191" y="378"/>
                  </a:lnTo>
                  <a:lnTo>
                    <a:pt x="308" y="468"/>
                  </a:lnTo>
                  <a:lnTo>
                    <a:pt x="393" y="563"/>
                  </a:lnTo>
                  <a:lnTo>
                    <a:pt x="421" y="607"/>
                  </a:lnTo>
                  <a:lnTo>
                    <a:pt x="414" y="649"/>
                  </a:lnTo>
                  <a:lnTo>
                    <a:pt x="386" y="670"/>
                  </a:lnTo>
                  <a:lnTo>
                    <a:pt x="332" y="670"/>
                  </a:lnTo>
                  <a:lnTo>
                    <a:pt x="294" y="591"/>
                  </a:lnTo>
                  <a:lnTo>
                    <a:pt x="233" y="503"/>
                  </a:lnTo>
                  <a:lnTo>
                    <a:pt x="148" y="427"/>
                  </a:lnTo>
                  <a:lnTo>
                    <a:pt x="61" y="348"/>
                  </a:lnTo>
                  <a:lnTo>
                    <a:pt x="5" y="313"/>
                  </a:lnTo>
                  <a:lnTo>
                    <a:pt x="0" y="287"/>
                  </a:lnTo>
                  <a:lnTo>
                    <a:pt x="28" y="230"/>
                  </a:lnTo>
                  <a:lnTo>
                    <a:pt x="96" y="155"/>
                  </a:lnTo>
                  <a:lnTo>
                    <a:pt x="202" y="104"/>
                  </a:lnTo>
                  <a:lnTo>
                    <a:pt x="289" y="83"/>
                  </a:lnTo>
                  <a:lnTo>
                    <a:pt x="289" y="37"/>
                  </a:lnTo>
                  <a:lnTo>
                    <a:pt x="346" y="0"/>
                  </a:lnTo>
                  <a:lnTo>
                    <a:pt x="395" y="0"/>
                  </a:lnTo>
                  <a:lnTo>
                    <a:pt x="402" y="21"/>
                  </a:lnTo>
                  <a:lnTo>
                    <a:pt x="381" y="42"/>
                  </a:lnTo>
                  <a:lnTo>
                    <a:pt x="346" y="42"/>
                  </a:lnTo>
                  <a:lnTo>
                    <a:pt x="332" y="72"/>
                  </a:lnTo>
                  <a:lnTo>
                    <a:pt x="329" y="121"/>
                  </a:lnTo>
                  <a:lnTo>
                    <a:pt x="303" y="121"/>
                  </a:lnTo>
                  <a:lnTo>
                    <a:pt x="273" y="118"/>
                  </a:lnTo>
                  <a:lnTo>
                    <a:pt x="202" y="141"/>
                  </a:lnTo>
                  <a:lnTo>
                    <a:pt x="132" y="183"/>
                  </a:lnTo>
                  <a:lnTo>
                    <a:pt x="82" y="239"/>
                  </a:lnTo>
                  <a:lnTo>
                    <a:pt x="64" y="29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9"/>
            <p:cNvSpPr>
              <a:spLocks/>
            </p:cNvSpPr>
            <p:nvPr/>
          </p:nvSpPr>
          <p:spPr bwMode="auto">
            <a:xfrm>
              <a:off x="2500" y="1551"/>
              <a:ext cx="346" cy="396"/>
            </a:xfrm>
            <a:custGeom>
              <a:avLst/>
              <a:gdLst>
                <a:gd name="T0" fmla="*/ 292 w 346"/>
                <a:gd name="T1" fmla="*/ 288 h 396"/>
                <a:gd name="T2" fmla="*/ 346 w 346"/>
                <a:gd name="T3" fmla="*/ 340 h 396"/>
                <a:gd name="T4" fmla="*/ 334 w 346"/>
                <a:gd name="T5" fmla="*/ 359 h 396"/>
                <a:gd name="T6" fmla="*/ 278 w 346"/>
                <a:gd name="T7" fmla="*/ 312 h 396"/>
                <a:gd name="T8" fmla="*/ 271 w 346"/>
                <a:gd name="T9" fmla="*/ 316 h 396"/>
                <a:gd name="T10" fmla="*/ 318 w 346"/>
                <a:gd name="T11" fmla="*/ 375 h 396"/>
                <a:gd name="T12" fmla="*/ 304 w 346"/>
                <a:gd name="T13" fmla="*/ 396 h 396"/>
                <a:gd name="T14" fmla="*/ 254 w 346"/>
                <a:gd name="T15" fmla="*/ 333 h 396"/>
                <a:gd name="T16" fmla="*/ 214 w 346"/>
                <a:gd name="T17" fmla="*/ 309 h 396"/>
                <a:gd name="T18" fmla="*/ 108 w 346"/>
                <a:gd name="T19" fmla="*/ 260 h 396"/>
                <a:gd name="T20" fmla="*/ 52 w 346"/>
                <a:gd name="T21" fmla="*/ 246 h 396"/>
                <a:gd name="T22" fmla="*/ 49 w 346"/>
                <a:gd name="T23" fmla="*/ 218 h 396"/>
                <a:gd name="T24" fmla="*/ 141 w 346"/>
                <a:gd name="T25" fmla="*/ 241 h 396"/>
                <a:gd name="T26" fmla="*/ 221 w 346"/>
                <a:gd name="T27" fmla="*/ 281 h 396"/>
                <a:gd name="T28" fmla="*/ 247 w 346"/>
                <a:gd name="T29" fmla="*/ 302 h 396"/>
                <a:gd name="T30" fmla="*/ 179 w 346"/>
                <a:gd name="T31" fmla="*/ 232 h 396"/>
                <a:gd name="T32" fmla="*/ 64 w 346"/>
                <a:gd name="T33" fmla="*/ 162 h 396"/>
                <a:gd name="T34" fmla="*/ 0 w 346"/>
                <a:gd name="T35" fmla="*/ 129 h 396"/>
                <a:gd name="T36" fmla="*/ 7 w 346"/>
                <a:gd name="T37" fmla="*/ 108 h 396"/>
                <a:gd name="T38" fmla="*/ 56 w 346"/>
                <a:gd name="T39" fmla="*/ 129 h 396"/>
                <a:gd name="T40" fmla="*/ 148 w 346"/>
                <a:gd name="T41" fmla="*/ 183 h 396"/>
                <a:gd name="T42" fmla="*/ 219 w 346"/>
                <a:gd name="T43" fmla="*/ 232 h 396"/>
                <a:gd name="T44" fmla="*/ 268 w 346"/>
                <a:gd name="T45" fmla="*/ 284 h 396"/>
                <a:gd name="T46" fmla="*/ 193 w 346"/>
                <a:gd name="T47" fmla="*/ 176 h 396"/>
                <a:gd name="T48" fmla="*/ 141 w 346"/>
                <a:gd name="T49" fmla="*/ 84 h 396"/>
                <a:gd name="T50" fmla="*/ 122 w 346"/>
                <a:gd name="T51" fmla="*/ 0 h 396"/>
                <a:gd name="T52" fmla="*/ 148 w 346"/>
                <a:gd name="T53" fmla="*/ 0 h 396"/>
                <a:gd name="T54" fmla="*/ 165 w 346"/>
                <a:gd name="T55" fmla="*/ 73 h 396"/>
                <a:gd name="T56" fmla="*/ 226 w 346"/>
                <a:gd name="T57" fmla="*/ 178 h 396"/>
                <a:gd name="T58" fmla="*/ 268 w 346"/>
                <a:gd name="T59" fmla="*/ 246 h 396"/>
                <a:gd name="T60" fmla="*/ 292 w 346"/>
                <a:gd name="T61" fmla="*/ 288 h 3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46"/>
                <a:gd name="T94" fmla="*/ 0 h 396"/>
                <a:gd name="T95" fmla="*/ 346 w 346"/>
                <a:gd name="T96" fmla="*/ 396 h 3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46" h="396">
                  <a:moveTo>
                    <a:pt x="292" y="288"/>
                  </a:moveTo>
                  <a:lnTo>
                    <a:pt x="346" y="340"/>
                  </a:lnTo>
                  <a:lnTo>
                    <a:pt x="334" y="359"/>
                  </a:lnTo>
                  <a:lnTo>
                    <a:pt x="278" y="312"/>
                  </a:lnTo>
                  <a:lnTo>
                    <a:pt x="271" y="316"/>
                  </a:lnTo>
                  <a:lnTo>
                    <a:pt x="318" y="375"/>
                  </a:lnTo>
                  <a:lnTo>
                    <a:pt x="304" y="396"/>
                  </a:lnTo>
                  <a:lnTo>
                    <a:pt x="254" y="333"/>
                  </a:lnTo>
                  <a:lnTo>
                    <a:pt x="214" y="309"/>
                  </a:lnTo>
                  <a:lnTo>
                    <a:pt x="108" y="260"/>
                  </a:lnTo>
                  <a:lnTo>
                    <a:pt x="52" y="246"/>
                  </a:lnTo>
                  <a:lnTo>
                    <a:pt x="49" y="218"/>
                  </a:lnTo>
                  <a:lnTo>
                    <a:pt x="141" y="241"/>
                  </a:lnTo>
                  <a:lnTo>
                    <a:pt x="221" y="281"/>
                  </a:lnTo>
                  <a:lnTo>
                    <a:pt x="247" y="302"/>
                  </a:lnTo>
                  <a:lnTo>
                    <a:pt x="179" y="232"/>
                  </a:lnTo>
                  <a:lnTo>
                    <a:pt x="64" y="162"/>
                  </a:lnTo>
                  <a:lnTo>
                    <a:pt x="0" y="129"/>
                  </a:lnTo>
                  <a:lnTo>
                    <a:pt x="7" y="108"/>
                  </a:lnTo>
                  <a:lnTo>
                    <a:pt x="56" y="129"/>
                  </a:lnTo>
                  <a:lnTo>
                    <a:pt x="148" y="183"/>
                  </a:lnTo>
                  <a:lnTo>
                    <a:pt x="219" y="232"/>
                  </a:lnTo>
                  <a:lnTo>
                    <a:pt x="268" y="284"/>
                  </a:lnTo>
                  <a:lnTo>
                    <a:pt x="193" y="176"/>
                  </a:lnTo>
                  <a:lnTo>
                    <a:pt x="141" y="84"/>
                  </a:lnTo>
                  <a:lnTo>
                    <a:pt x="122" y="0"/>
                  </a:lnTo>
                  <a:lnTo>
                    <a:pt x="148" y="0"/>
                  </a:lnTo>
                  <a:lnTo>
                    <a:pt x="165" y="73"/>
                  </a:lnTo>
                  <a:lnTo>
                    <a:pt x="226" y="178"/>
                  </a:lnTo>
                  <a:lnTo>
                    <a:pt x="268" y="246"/>
                  </a:lnTo>
                  <a:lnTo>
                    <a:pt x="292" y="28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20"/>
            <p:cNvSpPr>
              <a:spLocks/>
            </p:cNvSpPr>
            <p:nvPr/>
          </p:nvSpPr>
          <p:spPr bwMode="auto">
            <a:xfrm>
              <a:off x="2880" y="1821"/>
              <a:ext cx="67" cy="75"/>
            </a:xfrm>
            <a:custGeom>
              <a:avLst/>
              <a:gdLst>
                <a:gd name="T0" fmla="*/ 21 w 67"/>
                <a:gd name="T1" fmla="*/ 52 h 75"/>
                <a:gd name="T2" fmla="*/ 49 w 67"/>
                <a:gd name="T3" fmla="*/ 16 h 75"/>
                <a:gd name="T4" fmla="*/ 54 w 67"/>
                <a:gd name="T5" fmla="*/ 0 h 75"/>
                <a:gd name="T6" fmla="*/ 64 w 67"/>
                <a:gd name="T7" fmla="*/ 5 h 75"/>
                <a:gd name="T8" fmla="*/ 67 w 67"/>
                <a:gd name="T9" fmla="*/ 18 h 75"/>
                <a:gd name="T10" fmla="*/ 0 w 67"/>
                <a:gd name="T11" fmla="*/ 75 h 75"/>
                <a:gd name="T12" fmla="*/ 5 w 67"/>
                <a:gd name="T13" fmla="*/ 59 h 75"/>
                <a:gd name="T14" fmla="*/ 21 w 67"/>
                <a:gd name="T15" fmla="*/ 52 h 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"/>
                <a:gd name="T25" fmla="*/ 0 h 75"/>
                <a:gd name="T26" fmla="*/ 67 w 67"/>
                <a:gd name="T27" fmla="*/ 75 h 7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" h="75">
                  <a:moveTo>
                    <a:pt x="21" y="52"/>
                  </a:moveTo>
                  <a:lnTo>
                    <a:pt x="49" y="16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67" y="18"/>
                  </a:lnTo>
                  <a:lnTo>
                    <a:pt x="0" y="75"/>
                  </a:lnTo>
                  <a:lnTo>
                    <a:pt x="5" y="59"/>
                  </a:lnTo>
                  <a:lnTo>
                    <a:pt x="21" y="5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21"/>
            <p:cNvSpPr>
              <a:spLocks/>
            </p:cNvSpPr>
            <p:nvPr/>
          </p:nvSpPr>
          <p:spPr bwMode="auto">
            <a:xfrm>
              <a:off x="2857" y="1782"/>
              <a:ext cx="41" cy="89"/>
            </a:xfrm>
            <a:custGeom>
              <a:avLst/>
              <a:gdLst>
                <a:gd name="T0" fmla="*/ 15 w 41"/>
                <a:gd name="T1" fmla="*/ 59 h 89"/>
                <a:gd name="T2" fmla="*/ 21 w 41"/>
                <a:gd name="T3" fmla="*/ 17 h 89"/>
                <a:gd name="T4" fmla="*/ 18 w 41"/>
                <a:gd name="T5" fmla="*/ 2 h 89"/>
                <a:gd name="T6" fmla="*/ 32 w 41"/>
                <a:gd name="T7" fmla="*/ 0 h 89"/>
                <a:gd name="T8" fmla="*/ 41 w 41"/>
                <a:gd name="T9" fmla="*/ 12 h 89"/>
                <a:gd name="T10" fmla="*/ 6 w 41"/>
                <a:gd name="T11" fmla="*/ 89 h 89"/>
                <a:gd name="T12" fmla="*/ 0 w 41"/>
                <a:gd name="T13" fmla="*/ 74 h 89"/>
                <a:gd name="T14" fmla="*/ 15 w 41"/>
                <a:gd name="T15" fmla="*/ 59 h 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1"/>
                <a:gd name="T25" fmla="*/ 0 h 89"/>
                <a:gd name="T26" fmla="*/ 41 w 41"/>
                <a:gd name="T27" fmla="*/ 89 h 8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1" h="89">
                  <a:moveTo>
                    <a:pt x="15" y="59"/>
                  </a:moveTo>
                  <a:lnTo>
                    <a:pt x="21" y="17"/>
                  </a:lnTo>
                  <a:lnTo>
                    <a:pt x="18" y="2"/>
                  </a:lnTo>
                  <a:lnTo>
                    <a:pt x="32" y="0"/>
                  </a:lnTo>
                  <a:lnTo>
                    <a:pt x="41" y="12"/>
                  </a:lnTo>
                  <a:lnTo>
                    <a:pt x="6" y="89"/>
                  </a:lnTo>
                  <a:lnTo>
                    <a:pt x="0" y="74"/>
                  </a:lnTo>
                  <a:lnTo>
                    <a:pt x="15" y="5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22"/>
            <p:cNvSpPr>
              <a:spLocks/>
            </p:cNvSpPr>
            <p:nvPr/>
          </p:nvSpPr>
          <p:spPr bwMode="auto">
            <a:xfrm>
              <a:off x="2666" y="1961"/>
              <a:ext cx="80" cy="68"/>
            </a:xfrm>
            <a:custGeom>
              <a:avLst/>
              <a:gdLst>
                <a:gd name="T0" fmla="*/ 49 w 80"/>
                <a:gd name="T1" fmla="*/ 18 h 66"/>
                <a:gd name="T2" fmla="*/ 8 w 80"/>
                <a:gd name="T3" fmla="*/ 48 h 66"/>
                <a:gd name="T4" fmla="*/ 0 w 80"/>
                <a:gd name="T5" fmla="*/ 55 h 66"/>
                <a:gd name="T6" fmla="*/ 3 w 80"/>
                <a:gd name="T7" fmla="*/ 63 h 66"/>
                <a:gd name="T8" fmla="*/ 15 w 80"/>
                <a:gd name="T9" fmla="*/ 66 h 66"/>
                <a:gd name="T10" fmla="*/ 80 w 80"/>
                <a:gd name="T11" fmla="*/ 0 h 66"/>
                <a:gd name="T12" fmla="*/ 65 w 80"/>
                <a:gd name="T13" fmla="*/ 5 h 66"/>
                <a:gd name="T14" fmla="*/ 49 w 80"/>
                <a:gd name="T15" fmla="*/ 18 h 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0"/>
                <a:gd name="T25" fmla="*/ 0 h 66"/>
                <a:gd name="T26" fmla="*/ 80 w 80"/>
                <a:gd name="T27" fmla="*/ 66 h 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0" h="66">
                  <a:moveTo>
                    <a:pt x="49" y="18"/>
                  </a:moveTo>
                  <a:lnTo>
                    <a:pt x="8" y="48"/>
                  </a:lnTo>
                  <a:lnTo>
                    <a:pt x="0" y="55"/>
                  </a:lnTo>
                  <a:lnTo>
                    <a:pt x="3" y="63"/>
                  </a:lnTo>
                  <a:lnTo>
                    <a:pt x="15" y="66"/>
                  </a:lnTo>
                  <a:lnTo>
                    <a:pt x="80" y="0"/>
                  </a:lnTo>
                  <a:lnTo>
                    <a:pt x="65" y="5"/>
                  </a:lnTo>
                  <a:lnTo>
                    <a:pt x="49" y="1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23"/>
            <p:cNvSpPr>
              <a:spLocks/>
            </p:cNvSpPr>
            <p:nvPr/>
          </p:nvSpPr>
          <p:spPr bwMode="auto">
            <a:xfrm>
              <a:off x="2689" y="1989"/>
              <a:ext cx="83" cy="75"/>
            </a:xfrm>
            <a:custGeom>
              <a:avLst/>
              <a:gdLst>
                <a:gd name="T0" fmla="*/ 52 w 81"/>
                <a:gd name="T1" fmla="*/ 24 h 75"/>
                <a:gd name="T2" fmla="*/ 7 w 81"/>
                <a:gd name="T3" fmla="*/ 63 h 75"/>
                <a:gd name="T4" fmla="*/ 0 w 81"/>
                <a:gd name="T5" fmla="*/ 70 h 75"/>
                <a:gd name="T6" fmla="*/ 7 w 81"/>
                <a:gd name="T7" fmla="*/ 75 h 75"/>
                <a:gd name="T8" fmla="*/ 22 w 81"/>
                <a:gd name="T9" fmla="*/ 75 h 75"/>
                <a:gd name="T10" fmla="*/ 81 w 81"/>
                <a:gd name="T11" fmla="*/ 0 h 75"/>
                <a:gd name="T12" fmla="*/ 66 w 81"/>
                <a:gd name="T13" fmla="*/ 7 h 75"/>
                <a:gd name="T14" fmla="*/ 52 w 81"/>
                <a:gd name="T15" fmla="*/ 24 h 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1"/>
                <a:gd name="T25" fmla="*/ 0 h 75"/>
                <a:gd name="T26" fmla="*/ 81 w 81"/>
                <a:gd name="T27" fmla="*/ 75 h 7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1" h="75">
                  <a:moveTo>
                    <a:pt x="52" y="24"/>
                  </a:moveTo>
                  <a:lnTo>
                    <a:pt x="7" y="63"/>
                  </a:lnTo>
                  <a:lnTo>
                    <a:pt x="0" y="70"/>
                  </a:lnTo>
                  <a:lnTo>
                    <a:pt x="7" y="75"/>
                  </a:lnTo>
                  <a:lnTo>
                    <a:pt x="22" y="75"/>
                  </a:lnTo>
                  <a:lnTo>
                    <a:pt x="81" y="0"/>
                  </a:lnTo>
                  <a:lnTo>
                    <a:pt x="66" y="7"/>
                  </a:lnTo>
                  <a:lnTo>
                    <a:pt x="52" y="2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24"/>
            <p:cNvSpPr>
              <a:spLocks/>
            </p:cNvSpPr>
            <p:nvPr/>
          </p:nvSpPr>
          <p:spPr bwMode="auto">
            <a:xfrm>
              <a:off x="2627" y="2366"/>
              <a:ext cx="325" cy="574"/>
            </a:xfrm>
            <a:custGeom>
              <a:avLst/>
              <a:gdLst>
                <a:gd name="T0" fmla="*/ 24 w 325"/>
                <a:gd name="T1" fmla="*/ 219 h 574"/>
                <a:gd name="T2" fmla="*/ 57 w 325"/>
                <a:gd name="T3" fmla="*/ 131 h 574"/>
                <a:gd name="T4" fmla="*/ 118 w 325"/>
                <a:gd name="T5" fmla="*/ 61 h 574"/>
                <a:gd name="T6" fmla="*/ 179 w 325"/>
                <a:gd name="T7" fmla="*/ 14 h 574"/>
                <a:gd name="T8" fmla="*/ 231 w 325"/>
                <a:gd name="T9" fmla="*/ 0 h 574"/>
                <a:gd name="T10" fmla="*/ 283 w 325"/>
                <a:gd name="T11" fmla="*/ 0 h 574"/>
                <a:gd name="T12" fmla="*/ 311 w 325"/>
                <a:gd name="T13" fmla="*/ 23 h 574"/>
                <a:gd name="T14" fmla="*/ 325 w 325"/>
                <a:gd name="T15" fmla="*/ 61 h 574"/>
                <a:gd name="T16" fmla="*/ 320 w 325"/>
                <a:gd name="T17" fmla="*/ 126 h 574"/>
                <a:gd name="T18" fmla="*/ 278 w 325"/>
                <a:gd name="T19" fmla="*/ 187 h 574"/>
                <a:gd name="T20" fmla="*/ 250 w 325"/>
                <a:gd name="T21" fmla="*/ 219 h 574"/>
                <a:gd name="T22" fmla="*/ 221 w 325"/>
                <a:gd name="T23" fmla="*/ 266 h 574"/>
                <a:gd name="T24" fmla="*/ 217 w 325"/>
                <a:gd name="T25" fmla="*/ 322 h 574"/>
                <a:gd name="T26" fmla="*/ 236 w 325"/>
                <a:gd name="T27" fmla="*/ 387 h 574"/>
                <a:gd name="T28" fmla="*/ 245 w 325"/>
                <a:gd name="T29" fmla="*/ 481 h 574"/>
                <a:gd name="T30" fmla="*/ 226 w 325"/>
                <a:gd name="T31" fmla="*/ 541 h 574"/>
                <a:gd name="T32" fmla="*/ 174 w 325"/>
                <a:gd name="T33" fmla="*/ 574 h 574"/>
                <a:gd name="T34" fmla="*/ 113 w 325"/>
                <a:gd name="T35" fmla="*/ 574 h 574"/>
                <a:gd name="T36" fmla="*/ 57 w 325"/>
                <a:gd name="T37" fmla="*/ 555 h 574"/>
                <a:gd name="T38" fmla="*/ 24 w 325"/>
                <a:gd name="T39" fmla="*/ 499 h 574"/>
                <a:gd name="T40" fmla="*/ 0 w 325"/>
                <a:gd name="T41" fmla="*/ 415 h 574"/>
                <a:gd name="T42" fmla="*/ 0 w 325"/>
                <a:gd name="T43" fmla="*/ 313 h 574"/>
                <a:gd name="T44" fmla="*/ 9 w 325"/>
                <a:gd name="T45" fmla="*/ 252 h 574"/>
                <a:gd name="T46" fmla="*/ 33 w 325"/>
                <a:gd name="T47" fmla="*/ 187 h 574"/>
                <a:gd name="T48" fmla="*/ 52 w 325"/>
                <a:gd name="T49" fmla="*/ 140 h 574"/>
                <a:gd name="T50" fmla="*/ 24 w 325"/>
                <a:gd name="T51" fmla="*/ 219 h 57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5"/>
                <a:gd name="T79" fmla="*/ 0 h 574"/>
                <a:gd name="T80" fmla="*/ 325 w 325"/>
                <a:gd name="T81" fmla="*/ 574 h 57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5" h="574">
                  <a:moveTo>
                    <a:pt x="24" y="219"/>
                  </a:moveTo>
                  <a:lnTo>
                    <a:pt x="57" y="131"/>
                  </a:lnTo>
                  <a:lnTo>
                    <a:pt x="118" y="61"/>
                  </a:lnTo>
                  <a:lnTo>
                    <a:pt x="179" y="14"/>
                  </a:lnTo>
                  <a:lnTo>
                    <a:pt x="231" y="0"/>
                  </a:lnTo>
                  <a:lnTo>
                    <a:pt x="283" y="0"/>
                  </a:lnTo>
                  <a:lnTo>
                    <a:pt x="311" y="23"/>
                  </a:lnTo>
                  <a:lnTo>
                    <a:pt x="325" y="61"/>
                  </a:lnTo>
                  <a:lnTo>
                    <a:pt x="320" y="126"/>
                  </a:lnTo>
                  <a:lnTo>
                    <a:pt x="278" y="187"/>
                  </a:lnTo>
                  <a:lnTo>
                    <a:pt x="250" y="219"/>
                  </a:lnTo>
                  <a:lnTo>
                    <a:pt x="221" y="266"/>
                  </a:lnTo>
                  <a:lnTo>
                    <a:pt x="217" y="322"/>
                  </a:lnTo>
                  <a:lnTo>
                    <a:pt x="236" y="387"/>
                  </a:lnTo>
                  <a:lnTo>
                    <a:pt x="245" y="481"/>
                  </a:lnTo>
                  <a:lnTo>
                    <a:pt x="226" y="541"/>
                  </a:lnTo>
                  <a:lnTo>
                    <a:pt x="174" y="574"/>
                  </a:lnTo>
                  <a:lnTo>
                    <a:pt x="113" y="574"/>
                  </a:lnTo>
                  <a:lnTo>
                    <a:pt x="57" y="555"/>
                  </a:lnTo>
                  <a:lnTo>
                    <a:pt x="24" y="499"/>
                  </a:lnTo>
                  <a:lnTo>
                    <a:pt x="0" y="415"/>
                  </a:lnTo>
                  <a:lnTo>
                    <a:pt x="0" y="313"/>
                  </a:lnTo>
                  <a:lnTo>
                    <a:pt x="9" y="252"/>
                  </a:lnTo>
                  <a:lnTo>
                    <a:pt x="33" y="187"/>
                  </a:lnTo>
                  <a:lnTo>
                    <a:pt x="52" y="140"/>
                  </a:lnTo>
                  <a:lnTo>
                    <a:pt x="24" y="21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25"/>
            <p:cNvSpPr>
              <a:spLocks/>
            </p:cNvSpPr>
            <p:nvPr/>
          </p:nvSpPr>
          <p:spPr bwMode="auto">
            <a:xfrm>
              <a:off x="2608" y="2861"/>
              <a:ext cx="366" cy="678"/>
            </a:xfrm>
            <a:custGeom>
              <a:avLst/>
              <a:gdLst>
                <a:gd name="T0" fmla="*/ 156 w 366"/>
                <a:gd name="T1" fmla="*/ 9 h 678"/>
                <a:gd name="T2" fmla="*/ 184 w 366"/>
                <a:gd name="T3" fmla="*/ 0 h 678"/>
                <a:gd name="T4" fmla="*/ 234 w 366"/>
                <a:gd name="T5" fmla="*/ 23 h 678"/>
                <a:gd name="T6" fmla="*/ 307 w 366"/>
                <a:gd name="T7" fmla="*/ 128 h 678"/>
                <a:gd name="T8" fmla="*/ 361 w 366"/>
                <a:gd name="T9" fmla="*/ 218 h 678"/>
                <a:gd name="T10" fmla="*/ 366 w 366"/>
                <a:gd name="T11" fmla="*/ 267 h 678"/>
                <a:gd name="T12" fmla="*/ 335 w 366"/>
                <a:gd name="T13" fmla="*/ 327 h 678"/>
                <a:gd name="T14" fmla="*/ 269 w 366"/>
                <a:gd name="T15" fmla="*/ 381 h 678"/>
                <a:gd name="T16" fmla="*/ 165 w 366"/>
                <a:gd name="T17" fmla="*/ 439 h 678"/>
                <a:gd name="T18" fmla="*/ 92 w 366"/>
                <a:gd name="T19" fmla="*/ 485 h 678"/>
                <a:gd name="T20" fmla="*/ 73 w 366"/>
                <a:gd name="T21" fmla="*/ 515 h 678"/>
                <a:gd name="T22" fmla="*/ 97 w 366"/>
                <a:gd name="T23" fmla="*/ 527 h 678"/>
                <a:gd name="T24" fmla="*/ 172 w 366"/>
                <a:gd name="T25" fmla="*/ 571 h 678"/>
                <a:gd name="T26" fmla="*/ 217 w 366"/>
                <a:gd name="T27" fmla="*/ 641 h 678"/>
                <a:gd name="T28" fmla="*/ 208 w 366"/>
                <a:gd name="T29" fmla="*/ 657 h 678"/>
                <a:gd name="T30" fmla="*/ 172 w 366"/>
                <a:gd name="T31" fmla="*/ 678 h 678"/>
                <a:gd name="T32" fmla="*/ 130 w 366"/>
                <a:gd name="T33" fmla="*/ 678 h 678"/>
                <a:gd name="T34" fmla="*/ 125 w 366"/>
                <a:gd name="T35" fmla="*/ 618 h 678"/>
                <a:gd name="T36" fmla="*/ 94 w 366"/>
                <a:gd name="T37" fmla="*/ 583 h 678"/>
                <a:gd name="T38" fmla="*/ 40 w 366"/>
                <a:gd name="T39" fmla="*/ 546 h 678"/>
                <a:gd name="T40" fmla="*/ 0 w 366"/>
                <a:gd name="T41" fmla="*/ 539 h 678"/>
                <a:gd name="T42" fmla="*/ 2 w 366"/>
                <a:gd name="T43" fmla="*/ 506 h 678"/>
                <a:gd name="T44" fmla="*/ 38 w 366"/>
                <a:gd name="T45" fmla="*/ 478 h 678"/>
                <a:gd name="T46" fmla="*/ 128 w 366"/>
                <a:gd name="T47" fmla="*/ 423 h 678"/>
                <a:gd name="T48" fmla="*/ 231 w 366"/>
                <a:gd name="T49" fmla="*/ 367 h 678"/>
                <a:gd name="T50" fmla="*/ 293 w 366"/>
                <a:gd name="T51" fmla="*/ 302 h 678"/>
                <a:gd name="T52" fmla="*/ 312 w 366"/>
                <a:gd name="T53" fmla="*/ 267 h 678"/>
                <a:gd name="T54" fmla="*/ 312 w 366"/>
                <a:gd name="T55" fmla="*/ 235 h 678"/>
                <a:gd name="T56" fmla="*/ 286 w 366"/>
                <a:gd name="T57" fmla="*/ 174 h 678"/>
                <a:gd name="T58" fmla="*/ 191 w 366"/>
                <a:gd name="T59" fmla="*/ 93 h 678"/>
                <a:gd name="T60" fmla="*/ 132 w 366"/>
                <a:gd name="T61" fmla="*/ 53 h 678"/>
                <a:gd name="T62" fmla="*/ 156 w 366"/>
                <a:gd name="T63" fmla="*/ 9 h 67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6"/>
                <a:gd name="T97" fmla="*/ 0 h 678"/>
                <a:gd name="T98" fmla="*/ 366 w 366"/>
                <a:gd name="T99" fmla="*/ 678 h 67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6" h="678">
                  <a:moveTo>
                    <a:pt x="156" y="9"/>
                  </a:moveTo>
                  <a:lnTo>
                    <a:pt x="184" y="0"/>
                  </a:lnTo>
                  <a:lnTo>
                    <a:pt x="234" y="23"/>
                  </a:lnTo>
                  <a:lnTo>
                    <a:pt x="307" y="128"/>
                  </a:lnTo>
                  <a:lnTo>
                    <a:pt x="361" y="218"/>
                  </a:lnTo>
                  <a:lnTo>
                    <a:pt x="366" y="267"/>
                  </a:lnTo>
                  <a:lnTo>
                    <a:pt x="335" y="327"/>
                  </a:lnTo>
                  <a:lnTo>
                    <a:pt x="269" y="381"/>
                  </a:lnTo>
                  <a:lnTo>
                    <a:pt x="165" y="439"/>
                  </a:lnTo>
                  <a:lnTo>
                    <a:pt x="92" y="485"/>
                  </a:lnTo>
                  <a:lnTo>
                    <a:pt x="73" y="515"/>
                  </a:lnTo>
                  <a:lnTo>
                    <a:pt x="97" y="527"/>
                  </a:lnTo>
                  <a:lnTo>
                    <a:pt x="172" y="571"/>
                  </a:lnTo>
                  <a:lnTo>
                    <a:pt x="217" y="641"/>
                  </a:lnTo>
                  <a:lnTo>
                    <a:pt x="208" y="657"/>
                  </a:lnTo>
                  <a:lnTo>
                    <a:pt x="172" y="678"/>
                  </a:lnTo>
                  <a:lnTo>
                    <a:pt x="130" y="678"/>
                  </a:lnTo>
                  <a:lnTo>
                    <a:pt x="125" y="618"/>
                  </a:lnTo>
                  <a:lnTo>
                    <a:pt x="94" y="583"/>
                  </a:lnTo>
                  <a:lnTo>
                    <a:pt x="40" y="546"/>
                  </a:lnTo>
                  <a:lnTo>
                    <a:pt x="0" y="539"/>
                  </a:lnTo>
                  <a:lnTo>
                    <a:pt x="2" y="506"/>
                  </a:lnTo>
                  <a:lnTo>
                    <a:pt x="38" y="478"/>
                  </a:lnTo>
                  <a:lnTo>
                    <a:pt x="128" y="423"/>
                  </a:lnTo>
                  <a:lnTo>
                    <a:pt x="231" y="367"/>
                  </a:lnTo>
                  <a:lnTo>
                    <a:pt x="293" y="302"/>
                  </a:lnTo>
                  <a:lnTo>
                    <a:pt x="312" y="267"/>
                  </a:lnTo>
                  <a:lnTo>
                    <a:pt x="312" y="235"/>
                  </a:lnTo>
                  <a:lnTo>
                    <a:pt x="286" y="174"/>
                  </a:lnTo>
                  <a:lnTo>
                    <a:pt x="191" y="93"/>
                  </a:lnTo>
                  <a:lnTo>
                    <a:pt x="132" y="53"/>
                  </a:lnTo>
                  <a:lnTo>
                    <a:pt x="156" y="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26"/>
            <p:cNvSpPr>
              <a:spLocks/>
            </p:cNvSpPr>
            <p:nvPr/>
          </p:nvSpPr>
          <p:spPr bwMode="auto">
            <a:xfrm>
              <a:off x="2065" y="2761"/>
              <a:ext cx="694" cy="361"/>
            </a:xfrm>
            <a:custGeom>
              <a:avLst/>
              <a:gdLst>
                <a:gd name="T0" fmla="*/ 508 w 694"/>
                <a:gd name="T1" fmla="*/ 23 h 361"/>
                <a:gd name="T2" fmla="*/ 601 w 694"/>
                <a:gd name="T3" fmla="*/ 0 h 361"/>
                <a:gd name="T4" fmla="*/ 694 w 694"/>
                <a:gd name="T5" fmla="*/ 28 h 361"/>
                <a:gd name="T6" fmla="*/ 694 w 694"/>
                <a:gd name="T7" fmla="*/ 70 h 361"/>
                <a:gd name="T8" fmla="*/ 657 w 694"/>
                <a:gd name="T9" fmla="*/ 98 h 361"/>
                <a:gd name="T10" fmla="*/ 582 w 694"/>
                <a:gd name="T11" fmla="*/ 98 h 361"/>
                <a:gd name="T12" fmla="*/ 461 w 694"/>
                <a:gd name="T13" fmla="*/ 94 h 361"/>
                <a:gd name="T14" fmla="*/ 391 w 694"/>
                <a:gd name="T15" fmla="*/ 94 h 361"/>
                <a:gd name="T16" fmla="*/ 377 w 694"/>
                <a:gd name="T17" fmla="*/ 113 h 361"/>
                <a:gd name="T18" fmla="*/ 363 w 694"/>
                <a:gd name="T19" fmla="*/ 216 h 361"/>
                <a:gd name="T20" fmla="*/ 303 w 694"/>
                <a:gd name="T21" fmla="*/ 309 h 361"/>
                <a:gd name="T22" fmla="*/ 200 w 694"/>
                <a:gd name="T23" fmla="*/ 347 h 361"/>
                <a:gd name="T24" fmla="*/ 172 w 694"/>
                <a:gd name="T25" fmla="*/ 361 h 361"/>
                <a:gd name="T26" fmla="*/ 135 w 694"/>
                <a:gd name="T27" fmla="*/ 352 h 361"/>
                <a:gd name="T28" fmla="*/ 84 w 694"/>
                <a:gd name="T29" fmla="*/ 272 h 361"/>
                <a:gd name="T30" fmla="*/ 5 w 694"/>
                <a:gd name="T31" fmla="*/ 225 h 361"/>
                <a:gd name="T32" fmla="*/ 0 w 694"/>
                <a:gd name="T33" fmla="*/ 206 h 361"/>
                <a:gd name="T34" fmla="*/ 56 w 694"/>
                <a:gd name="T35" fmla="*/ 155 h 361"/>
                <a:gd name="T36" fmla="*/ 98 w 694"/>
                <a:gd name="T37" fmla="*/ 183 h 361"/>
                <a:gd name="T38" fmla="*/ 140 w 694"/>
                <a:gd name="T39" fmla="*/ 272 h 361"/>
                <a:gd name="T40" fmla="*/ 158 w 694"/>
                <a:gd name="T41" fmla="*/ 328 h 361"/>
                <a:gd name="T42" fmla="*/ 247 w 694"/>
                <a:gd name="T43" fmla="*/ 291 h 361"/>
                <a:gd name="T44" fmla="*/ 303 w 694"/>
                <a:gd name="T45" fmla="*/ 230 h 361"/>
                <a:gd name="T46" fmla="*/ 326 w 694"/>
                <a:gd name="T47" fmla="*/ 155 h 361"/>
                <a:gd name="T48" fmla="*/ 349 w 694"/>
                <a:gd name="T49" fmla="*/ 42 h 361"/>
                <a:gd name="T50" fmla="*/ 396 w 694"/>
                <a:gd name="T51" fmla="*/ 33 h 361"/>
                <a:gd name="T52" fmla="*/ 508 w 694"/>
                <a:gd name="T53" fmla="*/ 23 h 36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94"/>
                <a:gd name="T82" fmla="*/ 0 h 361"/>
                <a:gd name="T83" fmla="*/ 694 w 694"/>
                <a:gd name="T84" fmla="*/ 361 h 36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94" h="361">
                  <a:moveTo>
                    <a:pt x="508" y="23"/>
                  </a:moveTo>
                  <a:lnTo>
                    <a:pt x="601" y="0"/>
                  </a:lnTo>
                  <a:lnTo>
                    <a:pt x="694" y="28"/>
                  </a:lnTo>
                  <a:lnTo>
                    <a:pt x="694" y="70"/>
                  </a:lnTo>
                  <a:lnTo>
                    <a:pt x="657" y="98"/>
                  </a:lnTo>
                  <a:lnTo>
                    <a:pt x="582" y="98"/>
                  </a:lnTo>
                  <a:lnTo>
                    <a:pt x="461" y="94"/>
                  </a:lnTo>
                  <a:lnTo>
                    <a:pt x="391" y="94"/>
                  </a:lnTo>
                  <a:lnTo>
                    <a:pt x="377" y="113"/>
                  </a:lnTo>
                  <a:lnTo>
                    <a:pt x="363" y="216"/>
                  </a:lnTo>
                  <a:lnTo>
                    <a:pt x="303" y="309"/>
                  </a:lnTo>
                  <a:lnTo>
                    <a:pt x="200" y="347"/>
                  </a:lnTo>
                  <a:lnTo>
                    <a:pt x="172" y="361"/>
                  </a:lnTo>
                  <a:lnTo>
                    <a:pt x="135" y="352"/>
                  </a:lnTo>
                  <a:lnTo>
                    <a:pt x="84" y="272"/>
                  </a:lnTo>
                  <a:lnTo>
                    <a:pt x="5" y="225"/>
                  </a:lnTo>
                  <a:lnTo>
                    <a:pt x="0" y="206"/>
                  </a:lnTo>
                  <a:lnTo>
                    <a:pt x="56" y="155"/>
                  </a:lnTo>
                  <a:lnTo>
                    <a:pt x="98" y="183"/>
                  </a:lnTo>
                  <a:lnTo>
                    <a:pt x="140" y="272"/>
                  </a:lnTo>
                  <a:lnTo>
                    <a:pt x="158" y="328"/>
                  </a:lnTo>
                  <a:lnTo>
                    <a:pt x="247" y="291"/>
                  </a:lnTo>
                  <a:lnTo>
                    <a:pt x="303" y="230"/>
                  </a:lnTo>
                  <a:lnTo>
                    <a:pt x="326" y="155"/>
                  </a:lnTo>
                  <a:lnTo>
                    <a:pt x="349" y="42"/>
                  </a:lnTo>
                  <a:lnTo>
                    <a:pt x="396" y="33"/>
                  </a:lnTo>
                  <a:lnTo>
                    <a:pt x="508" y="23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Ackermann’s Function</a:t>
            </a:r>
          </a:p>
        </p:txBody>
      </p:sp>
      <p:pic>
        <p:nvPicPr>
          <p:cNvPr id="143363" name="Picture 3" descr="capture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169"/>
          <a:stretch>
            <a:fillRect/>
          </a:stretch>
        </p:blipFill>
        <p:spPr bwMode="auto">
          <a:xfrm>
            <a:off x="373063" y="550863"/>
            <a:ext cx="5130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6019800" y="5310188"/>
          <a:ext cx="2819400" cy="1493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" imgW="1485720" imgH="787320" progId="Equation.3">
                  <p:embed/>
                </p:oleObj>
              </mc:Choice>
              <mc:Fallback>
                <p:oleObj name="Equation" r:id="rId5" imgW="1485720" imgH="7873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310188"/>
                        <a:ext cx="2819400" cy="14938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81000" y="5518150"/>
            <a:ext cx="5302250" cy="1330325"/>
            <a:chOff x="381000" y="5257800"/>
            <a:chExt cx="5832475" cy="1462823"/>
          </a:xfrm>
        </p:grpSpPr>
        <p:sp>
          <p:nvSpPr>
            <p:cNvPr id="2076" name="Rectangle 13"/>
            <p:cNvSpPr>
              <a:spLocks noChangeArrowheads="1"/>
            </p:cNvSpPr>
            <p:nvPr/>
          </p:nvSpPr>
          <p:spPr bwMode="auto">
            <a:xfrm>
              <a:off x="381000" y="5257800"/>
              <a:ext cx="5832475" cy="146282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endParaRPr lang="en-CA" altLang="en-US" sz="2400"/>
            </a:p>
          </p:txBody>
        </p:sp>
        <p:graphicFrame>
          <p:nvGraphicFramePr>
            <p:cNvPr id="2050" name="Object 2"/>
            <p:cNvGraphicFramePr>
              <a:graphicFrameLocks noChangeAspect="1"/>
            </p:cNvGraphicFramePr>
            <p:nvPr/>
          </p:nvGraphicFramePr>
          <p:xfrm>
            <a:off x="381000" y="5299810"/>
            <a:ext cx="5832475" cy="857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0" name="Equation" r:id="rId7" imgW="2768400" imgH="406080" progId="Equation.3">
                    <p:embed/>
                  </p:oleObj>
                </mc:Choice>
                <mc:Fallback>
                  <p:oleObj name="Equation" r:id="rId7" imgW="2768400" imgH="4060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5299810"/>
                          <a:ext cx="5832475" cy="857250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ight Brace 6"/>
            <p:cNvSpPr/>
            <p:nvPr/>
          </p:nvSpPr>
          <p:spPr bwMode="auto">
            <a:xfrm rot="5400000">
              <a:off x="3171549" y="4777231"/>
              <a:ext cx="228676" cy="2879566"/>
            </a:xfrm>
            <a:prstGeom prst="rightBrace">
              <a:avLst/>
            </a:prstGeom>
            <a:noFill/>
            <a:ln w="25400" cap="sq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274320" rIns="274320">
              <a:spAutoFit/>
            </a:bodyPr>
            <a:lstStyle/>
            <a:p>
              <a:pPr algn="l" eaLnBrk="0" hangingPunct="0">
                <a:defRPr/>
              </a:pPr>
              <a:endParaRPr lang="en-CA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78" name="TextBox 18"/>
            <p:cNvSpPr txBox="1">
              <a:spLocks noChangeArrowheads="1"/>
            </p:cNvSpPr>
            <p:nvPr/>
          </p:nvSpPr>
          <p:spPr bwMode="auto">
            <a:xfrm>
              <a:off x="2337756" y="6188777"/>
              <a:ext cx="218521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CA" altLang="en-US">
                  <a:solidFill>
                    <a:schemeClr val="bg2"/>
                  </a:solidFill>
                </a:rPr>
                <a:t>n applications</a:t>
              </a:r>
            </a:p>
          </p:txBody>
        </p:sp>
      </p:grpSp>
      <p:graphicFrame>
        <p:nvGraphicFramePr>
          <p:cNvPr id="450568" name="Object 4"/>
          <p:cNvGraphicFramePr>
            <a:graphicFrameLocks noChangeAspect="1"/>
          </p:cNvGraphicFramePr>
          <p:nvPr/>
        </p:nvGraphicFramePr>
        <p:xfrm>
          <a:off x="381000" y="4756150"/>
          <a:ext cx="45720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9" imgW="2387520" imgH="406080" progId="Equation.3">
                  <p:embed/>
                </p:oleObj>
              </mc:Choice>
              <mc:Fallback>
                <p:oleObj name="Equation" r:id="rId9" imgW="2387520" imgH="4060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756150"/>
                        <a:ext cx="4572000" cy="7778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775325" y="184785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altLang="en-US" sz="3200"/>
              <a:t>How big is A(5,5)?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324600" y="2743200"/>
            <a:ext cx="2282825" cy="2743200"/>
            <a:chOff x="2065" y="1551"/>
            <a:chExt cx="1628" cy="1988"/>
          </a:xfrm>
        </p:grpSpPr>
        <p:sp>
          <p:nvSpPr>
            <p:cNvPr id="25" name="Freeform 10"/>
            <p:cNvSpPr>
              <a:spLocks/>
            </p:cNvSpPr>
            <p:nvPr/>
          </p:nvSpPr>
          <p:spPr bwMode="auto">
            <a:xfrm>
              <a:off x="2778" y="1977"/>
              <a:ext cx="331" cy="335"/>
            </a:xfrm>
            <a:custGeom>
              <a:avLst/>
              <a:gdLst>
                <a:gd name="T0" fmla="*/ 255 w 331"/>
                <a:gd name="T1" fmla="*/ 212 h 334"/>
                <a:gd name="T2" fmla="*/ 284 w 331"/>
                <a:gd name="T3" fmla="*/ 141 h 334"/>
                <a:gd name="T4" fmla="*/ 279 w 331"/>
                <a:gd name="T5" fmla="*/ 85 h 334"/>
                <a:gd name="T6" fmla="*/ 270 w 331"/>
                <a:gd name="T7" fmla="*/ 38 h 334"/>
                <a:gd name="T8" fmla="*/ 227 w 331"/>
                <a:gd name="T9" fmla="*/ 5 h 334"/>
                <a:gd name="T10" fmla="*/ 166 w 331"/>
                <a:gd name="T11" fmla="*/ 0 h 334"/>
                <a:gd name="T12" fmla="*/ 118 w 331"/>
                <a:gd name="T13" fmla="*/ 5 h 334"/>
                <a:gd name="T14" fmla="*/ 47 w 331"/>
                <a:gd name="T15" fmla="*/ 47 h 334"/>
                <a:gd name="T16" fmla="*/ 14 w 331"/>
                <a:gd name="T17" fmla="*/ 113 h 334"/>
                <a:gd name="T18" fmla="*/ 0 w 331"/>
                <a:gd name="T19" fmla="*/ 193 h 334"/>
                <a:gd name="T20" fmla="*/ 14 w 331"/>
                <a:gd name="T21" fmla="*/ 282 h 334"/>
                <a:gd name="T22" fmla="*/ 43 w 331"/>
                <a:gd name="T23" fmla="*/ 315 h 334"/>
                <a:gd name="T24" fmla="*/ 95 w 331"/>
                <a:gd name="T25" fmla="*/ 334 h 334"/>
                <a:gd name="T26" fmla="*/ 147 w 331"/>
                <a:gd name="T27" fmla="*/ 329 h 334"/>
                <a:gd name="T28" fmla="*/ 203 w 331"/>
                <a:gd name="T29" fmla="*/ 306 h 334"/>
                <a:gd name="T30" fmla="*/ 241 w 331"/>
                <a:gd name="T31" fmla="*/ 273 h 334"/>
                <a:gd name="T32" fmla="*/ 303 w 331"/>
                <a:gd name="T33" fmla="*/ 325 h 334"/>
                <a:gd name="T34" fmla="*/ 331 w 331"/>
                <a:gd name="T35" fmla="*/ 325 h 334"/>
                <a:gd name="T36" fmla="*/ 331 w 331"/>
                <a:gd name="T37" fmla="*/ 296 h 334"/>
                <a:gd name="T38" fmla="*/ 317 w 331"/>
                <a:gd name="T39" fmla="*/ 273 h 334"/>
                <a:gd name="T40" fmla="*/ 255 w 331"/>
                <a:gd name="T41" fmla="*/ 212 h 3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31"/>
                <a:gd name="T64" fmla="*/ 0 h 334"/>
                <a:gd name="T65" fmla="*/ 331 w 331"/>
                <a:gd name="T66" fmla="*/ 334 h 3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31" h="334">
                  <a:moveTo>
                    <a:pt x="255" y="212"/>
                  </a:moveTo>
                  <a:lnTo>
                    <a:pt x="284" y="141"/>
                  </a:lnTo>
                  <a:lnTo>
                    <a:pt x="279" y="85"/>
                  </a:lnTo>
                  <a:lnTo>
                    <a:pt x="270" y="38"/>
                  </a:lnTo>
                  <a:lnTo>
                    <a:pt x="227" y="5"/>
                  </a:lnTo>
                  <a:lnTo>
                    <a:pt x="166" y="0"/>
                  </a:lnTo>
                  <a:lnTo>
                    <a:pt x="118" y="5"/>
                  </a:lnTo>
                  <a:lnTo>
                    <a:pt x="47" y="47"/>
                  </a:lnTo>
                  <a:lnTo>
                    <a:pt x="14" y="113"/>
                  </a:lnTo>
                  <a:lnTo>
                    <a:pt x="0" y="193"/>
                  </a:lnTo>
                  <a:lnTo>
                    <a:pt x="14" y="282"/>
                  </a:lnTo>
                  <a:lnTo>
                    <a:pt x="43" y="315"/>
                  </a:lnTo>
                  <a:lnTo>
                    <a:pt x="95" y="334"/>
                  </a:lnTo>
                  <a:lnTo>
                    <a:pt x="147" y="329"/>
                  </a:lnTo>
                  <a:lnTo>
                    <a:pt x="203" y="306"/>
                  </a:lnTo>
                  <a:lnTo>
                    <a:pt x="241" y="273"/>
                  </a:lnTo>
                  <a:lnTo>
                    <a:pt x="303" y="325"/>
                  </a:lnTo>
                  <a:lnTo>
                    <a:pt x="331" y="325"/>
                  </a:lnTo>
                  <a:lnTo>
                    <a:pt x="331" y="296"/>
                  </a:lnTo>
                  <a:lnTo>
                    <a:pt x="317" y="273"/>
                  </a:lnTo>
                  <a:lnTo>
                    <a:pt x="255" y="21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11"/>
            <p:cNvSpPr>
              <a:spLocks/>
            </p:cNvSpPr>
            <p:nvPr/>
          </p:nvSpPr>
          <p:spPr bwMode="auto">
            <a:xfrm>
              <a:off x="2811" y="1930"/>
              <a:ext cx="303" cy="130"/>
            </a:xfrm>
            <a:custGeom>
              <a:avLst/>
              <a:gdLst>
                <a:gd name="T0" fmla="*/ 234 w 303"/>
                <a:gd name="T1" fmla="*/ 127 h 127"/>
                <a:gd name="T2" fmla="*/ 303 w 303"/>
                <a:gd name="T3" fmla="*/ 117 h 127"/>
                <a:gd name="T4" fmla="*/ 303 w 303"/>
                <a:gd name="T5" fmla="*/ 90 h 127"/>
                <a:gd name="T6" fmla="*/ 223 w 303"/>
                <a:gd name="T7" fmla="*/ 110 h 127"/>
                <a:gd name="T8" fmla="*/ 213 w 303"/>
                <a:gd name="T9" fmla="*/ 100 h 127"/>
                <a:gd name="T10" fmla="*/ 265 w 303"/>
                <a:gd name="T11" fmla="*/ 61 h 127"/>
                <a:gd name="T12" fmla="*/ 246 w 303"/>
                <a:gd name="T13" fmla="*/ 51 h 127"/>
                <a:gd name="T14" fmla="*/ 199 w 303"/>
                <a:gd name="T15" fmla="*/ 81 h 127"/>
                <a:gd name="T16" fmla="*/ 180 w 303"/>
                <a:gd name="T17" fmla="*/ 71 h 127"/>
                <a:gd name="T18" fmla="*/ 253 w 303"/>
                <a:gd name="T19" fmla="*/ 24 h 127"/>
                <a:gd name="T20" fmla="*/ 239 w 303"/>
                <a:gd name="T21" fmla="*/ 0 h 127"/>
                <a:gd name="T22" fmla="*/ 147 w 303"/>
                <a:gd name="T23" fmla="*/ 71 h 127"/>
                <a:gd name="T24" fmla="*/ 85 w 303"/>
                <a:gd name="T25" fmla="*/ 90 h 127"/>
                <a:gd name="T26" fmla="*/ 69 w 303"/>
                <a:gd name="T27" fmla="*/ 66 h 127"/>
                <a:gd name="T28" fmla="*/ 50 w 303"/>
                <a:gd name="T29" fmla="*/ 17 h 127"/>
                <a:gd name="T30" fmla="*/ 28 w 303"/>
                <a:gd name="T31" fmla="*/ 37 h 127"/>
                <a:gd name="T32" fmla="*/ 52 w 303"/>
                <a:gd name="T33" fmla="*/ 85 h 127"/>
                <a:gd name="T34" fmla="*/ 38 w 303"/>
                <a:gd name="T35" fmla="*/ 95 h 127"/>
                <a:gd name="T36" fmla="*/ 14 w 303"/>
                <a:gd name="T37" fmla="*/ 51 h 127"/>
                <a:gd name="T38" fmla="*/ 0 w 303"/>
                <a:gd name="T39" fmla="*/ 76 h 127"/>
                <a:gd name="T40" fmla="*/ 17 w 303"/>
                <a:gd name="T41" fmla="*/ 120 h 127"/>
                <a:gd name="T42" fmla="*/ 133 w 303"/>
                <a:gd name="T43" fmla="*/ 105 h 127"/>
                <a:gd name="T44" fmla="*/ 234 w 303"/>
                <a:gd name="T45" fmla="*/ 127 h 12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03"/>
                <a:gd name="T70" fmla="*/ 0 h 127"/>
                <a:gd name="T71" fmla="*/ 303 w 303"/>
                <a:gd name="T72" fmla="*/ 127 h 12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03" h="127">
                  <a:moveTo>
                    <a:pt x="234" y="127"/>
                  </a:moveTo>
                  <a:lnTo>
                    <a:pt x="303" y="117"/>
                  </a:lnTo>
                  <a:lnTo>
                    <a:pt x="303" y="90"/>
                  </a:lnTo>
                  <a:lnTo>
                    <a:pt x="223" y="110"/>
                  </a:lnTo>
                  <a:lnTo>
                    <a:pt x="213" y="100"/>
                  </a:lnTo>
                  <a:lnTo>
                    <a:pt x="265" y="61"/>
                  </a:lnTo>
                  <a:lnTo>
                    <a:pt x="246" y="51"/>
                  </a:lnTo>
                  <a:lnTo>
                    <a:pt x="199" y="81"/>
                  </a:lnTo>
                  <a:lnTo>
                    <a:pt x="180" y="71"/>
                  </a:lnTo>
                  <a:lnTo>
                    <a:pt x="253" y="24"/>
                  </a:lnTo>
                  <a:lnTo>
                    <a:pt x="239" y="0"/>
                  </a:lnTo>
                  <a:lnTo>
                    <a:pt x="147" y="71"/>
                  </a:lnTo>
                  <a:lnTo>
                    <a:pt x="85" y="90"/>
                  </a:lnTo>
                  <a:lnTo>
                    <a:pt x="69" y="66"/>
                  </a:lnTo>
                  <a:lnTo>
                    <a:pt x="50" y="17"/>
                  </a:lnTo>
                  <a:lnTo>
                    <a:pt x="28" y="37"/>
                  </a:lnTo>
                  <a:lnTo>
                    <a:pt x="52" y="85"/>
                  </a:lnTo>
                  <a:lnTo>
                    <a:pt x="38" y="95"/>
                  </a:lnTo>
                  <a:lnTo>
                    <a:pt x="14" y="51"/>
                  </a:lnTo>
                  <a:lnTo>
                    <a:pt x="0" y="76"/>
                  </a:lnTo>
                  <a:lnTo>
                    <a:pt x="17" y="120"/>
                  </a:lnTo>
                  <a:lnTo>
                    <a:pt x="133" y="105"/>
                  </a:lnTo>
                  <a:lnTo>
                    <a:pt x="234" y="127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12"/>
            <p:cNvSpPr>
              <a:spLocks/>
            </p:cNvSpPr>
            <p:nvPr/>
          </p:nvSpPr>
          <p:spPr bwMode="auto">
            <a:xfrm>
              <a:off x="2890" y="1839"/>
              <a:ext cx="515" cy="634"/>
            </a:xfrm>
            <a:custGeom>
              <a:avLst/>
              <a:gdLst>
                <a:gd name="T0" fmla="*/ 14 w 518"/>
                <a:gd name="T1" fmla="*/ 623 h 632"/>
                <a:gd name="T2" fmla="*/ 0 w 518"/>
                <a:gd name="T3" fmla="*/ 595 h 632"/>
                <a:gd name="T4" fmla="*/ 9 w 518"/>
                <a:gd name="T5" fmla="*/ 567 h 632"/>
                <a:gd name="T6" fmla="*/ 42 w 518"/>
                <a:gd name="T7" fmla="*/ 539 h 632"/>
                <a:gd name="T8" fmla="*/ 126 w 518"/>
                <a:gd name="T9" fmla="*/ 525 h 632"/>
                <a:gd name="T10" fmla="*/ 233 w 518"/>
                <a:gd name="T11" fmla="*/ 534 h 632"/>
                <a:gd name="T12" fmla="*/ 369 w 518"/>
                <a:gd name="T13" fmla="*/ 516 h 632"/>
                <a:gd name="T14" fmla="*/ 453 w 518"/>
                <a:gd name="T15" fmla="*/ 474 h 632"/>
                <a:gd name="T16" fmla="*/ 471 w 518"/>
                <a:gd name="T17" fmla="*/ 451 h 632"/>
                <a:gd name="T18" fmla="*/ 457 w 518"/>
                <a:gd name="T19" fmla="*/ 390 h 632"/>
                <a:gd name="T20" fmla="*/ 420 w 518"/>
                <a:gd name="T21" fmla="*/ 256 h 632"/>
                <a:gd name="T22" fmla="*/ 364 w 518"/>
                <a:gd name="T23" fmla="*/ 177 h 632"/>
                <a:gd name="T24" fmla="*/ 327 w 518"/>
                <a:gd name="T25" fmla="*/ 153 h 632"/>
                <a:gd name="T26" fmla="*/ 322 w 518"/>
                <a:gd name="T27" fmla="*/ 130 h 632"/>
                <a:gd name="T28" fmla="*/ 341 w 518"/>
                <a:gd name="T29" fmla="*/ 121 h 632"/>
                <a:gd name="T30" fmla="*/ 355 w 518"/>
                <a:gd name="T31" fmla="*/ 98 h 632"/>
                <a:gd name="T32" fmla="*/ 327 w 518"/>
                <a:gd name="T33" fmla="*/ 65 h 632"/>
                <a:gd name="T34" fmla="*/ 294 w 518"/>
                <a:gd name="T35" fmla="*/ 70 h 632"/>
                <a:gd name="T36" fmla="*/ 275 w 518"/>
                <a:gd name="T37" fmla="*/ 46 h 632"/>
                <a:gd name="T38" fmla="*/ 299 w 518"/>
                <a:gd name="T39" fmla="*/ 14 h 632"/>
                <a:gd name="T40" fmla="*/ 341 w 518"/>
                <a:gd name="T41" fmla="*/ 0 h 632"/>
                <a:gd name="T42" fmla="*/ 392 w 518"/>
                <a:gd name="T43" fmla="*/ 14 h 632"/>
                <a:gd name="T44" fmla="*/ 411 w 518"/>
                <a:gd name="T45" fmla="*/ 60 h 632"/>
                <a:gd name="T46" fmla="*/ 406 w 518"/>
                <a:gd name="T47" fmla="*/ 121 h 632"/>
                <a:gd name="T48" fmla="*/ 373 w 518"/>
                <a:gd name="T49" fmla="*/ 144 h 632"/>
                <a:gd name="T50" fmla="*/ 411 w 518"/>
                <a:gd name="T51" fmla="*/ 181 h 632"/>
                <a:gd name="T52" fmla="*/ 457 w 518"/>
                <a:gd name="T53" fmla="*/ 237 h 632"/>
                <a:gd name="T54" fmla="*/ 485 w 518"/>
                <a:gd name="T55" fmla="*/ 339 h 632"/>
                <a:gd name="T56" fmla="*/ 518 w 518"/>
                <a:gd name="T57" fmla="*/ 455 h 632"/>
                <a:gd name="T58" fmla="*/ 518 w 518"/>
                <a:gd name="T59" fmla="*/ 502 h 632"/>
                <a:gd name="T60" fmla="*/ 504 w 518"/>
                <a:gd name="T61" fmla="*/ 511 h 632"/>
                <a:gd name="T62" fmla="*/ 420 w 518"/>
                <a:gd name="T63" fmla="*/ 548 h 632"/>
                <a:gd name="T64" fmla="*/ 322 w 518"/>
                <a:gd name="T65" fmla="*/ 576 h 632"/>
                <a:gd name="T66" fmla="*/ 154 w 518"/>
                <a:gd name="T67" fmla="*/ 599 h 632"/>
                <a:gd name="T68" fmla="*/ 56 w 518"/>
                <a:gd name="T69" fmla="*/ 632 h 632"/>
                <a:gd name="T70" fmla="*/ 14 w 518"/>
                <a:gd name="T71" fmla="*/ 623 h 6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18"/>
                <a:gd name="T109" fmla="*/ 0 h 632"/>
                <a:gd name="T110" fmla="*/ 518 w 518"/>
                <a:gd name="T111" fmla="*/ 632 h 6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18" h="632">
                  <a:moveTo>
                    <a:pt x="14" y="623"/>
                  </a:moveTo>
                  <a:lnTo>
                    <a:pt x="0" y="595"/>
                  </a:lnTo>
                  <a:lnTo>
                    <a:pt x="9" y="567"/>
                  </a:lnTo>
                  <a:lnTo>
                    <a:pt x="42" y="539"/>
                  </a:lnTo>
                  <a:lnTo>
                    <a:pt x="126" y="525"/>
                  </a:lnTo>
                  <a:lnTo>
                    <a:pt x="233" y="534"/>
                  </a:lnTo>
                  <a:lnTo>
                    <a:pt x="369" y="516"/>
                  </a:lnTo>
                  <a:lnTo>
                    <a:pt x="453" y="474"/>
                  </a:lnTo>
                  <a:lnTo>
                    <a:pt x="471" y="451"/>
                  </a:lnTo>
                  <a:lnTo>
                    <a:pt x="457" y="390"/>
                  </a:lnTo>
                  <a:lnTo>
                    <a:pt x="420" y="256"/>
                  </a:lnTo>
                  <a:lnTo>
                    <a:pt x="364" y="177"/>
                  </a:lnTo>
                  <a:lnTo>
                    <a:pt x="327" y="153"/>
                  </a:lnTo>
                  <a:lnTo>
                    <a:pt x="322" y="130"/>
                  </a:lnTo>
                  <a:lnTo>
                    <a:pt x="341" y="121"/>
                  </a:lnTo>
                  <a:lnTo>
                    <a:pt x="355" y="98"/>
                  </a:lnTo>
                  <a:lnTo>
                    <a:pt x="327" y="65"/>
                  </a:lnTo>
                  <a:lnTo>
                    <a:pt x="294" y="70"/>
                  </a:lnTo>
                  <a:lnTo>
                    <a:pt x="275" y="46"/>
                  </a:lnTo>
                  <a:lnTo>
                    <a:pt x="299" y="14"/>
                  </a:lnTo>
                  <a:lnTo>
                    <a:pt x="341" y="0"/>
                  </a:lnTo>
                  <a:lnTo>
                    <a:pt x="392" y="14"/>
                  </a:lnTo>
                  <a:lnTo>
                    <a:pt x="411" y="60"/>
                  </a:lnTo>
                  <a:lnTo>
                    <a:pt x="406" y="121"/>
                  </a:lnTo>
                  <a:lnTo>
                    <a:pt x="373" y="144"/>
                  </a:lnTo>
                  <a:lnTo>
                    <a:pt x="411" y="181"/>
                  </a:lnTo>
                  <a:lnTo>
                    <a:pt x="457" y="237"/>
                  </a:lnTo>
                  <a:lnTo>
                    <a:pt x="485" y="339"/>
                  </a:lnTo>
                  <a:lnTo>
                    <a:pt x="518" y="455"/>
                  </a:lnTo>
                  <a:lnTo>
                    <a:pt x="518" y="502"/>
                  </a:lnTo>
                  <a:lnTo>
                    <a:pt x="504" y="511"/>
                  </a:lnTo>
                  <a:lnTo>
                    <a:pt x="420" y="548"/>
                  </a:lnTo>
                  <a:lnTo>
                    <a:pt x="322" y="576"/>
                  </a:lnTo>
                  <a:lnTo>
                    <a:pt x="154" y="599"/>
                  </a:lnTo>
                  <a:lnTo>
                    <a:pt x="56" y="632"/>
                  </a:lnTo>
                  <a:lnTo>
                    <a:pt x="14" y="623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13"/>
            <p:cNvSpPr>
              <a:spLocks/>
            </p:cNvSpPr>
            <p:nvPr/>
          </p:nvSpPr>
          <p:spPr bwMode="auto">
            <a:xfrm>
              <a:off x="3189" y="2046"/>
              <a:ext cx="45" cy="86"/>
            </a:xfrm>
            <a:custGeom>
              <a:avLst/>
              <a:gdLst>
                <a:gd name="T0" fmla="*/ 10 w 47"/>
                <a:gd name="T1" fmla="*/ 32 h 86"/>
                <a:gd name="T2" fmla="*/ 28 w 47"/>
                <a:gd name="T3" fmla="*/ 75 h 86"/>
                <a:gd name="T4" fmla="*/ 35 w 47"/>
                <a:gd name="T5" fmla="*/ 86 h 86"/>
                <a:gd name="T6" fmla="*/ 43 w 47"/>
                <a:gd name="T7" fmla="*/ 85 h 86"/>
                <a:gd name="T8" fmla="*/ 47 w 47"/>
                <a:gd name="T9" fmla="*/ 73 h 86"/>
                <a:gd name="T10" fmla="*/ 1 w 47"/>
                <a:gd name="T11" fmla="*/ 0 h 86"/>
                <a:gd name="T12" fmla="*/ 0 w 47"/>
                <a:gd name="T13" fmla="*/ 15 h 86"/>
                <a:gd name="T14" fmla="*/ 10 w 47"/>
                <a:gd name="T15" fmla="*/ 32 h 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7"/>
                <a:gd name="T25" fmla="*/ 0 h 86"/>
                <a:gd name="T26" fmla="*/ 47 w 47"/>
                <a:gd name="T27" fmla="*/ 86 h 8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7" h="86">
                  <a:moveTo>
                    <a:pt x="10" y="32"/>
                  </a:moveTo>
                  <a:lnTo>
                    <a:pt x="28" y="75"/>
                  </a:lnTo>
                  <a:lnTo>
                    <a:pt x="35" y="86"/>
                  </a:lnTo>
                  <a:lnTo>
                    <a:pt x="43" y="85"/>
                  </a:lnTo>
                  <a:lnTo>
                    <a:pt x="47" y="73"/>
                  </a:lnTo>
                  <a:lnTo>
                    <a:pt x="1" y="0"/>
                  </a:lnTo>
                  <a:lnTo>
                    <a:pt x="0" y="15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14"/>
            <p:cNvSpPr>
              <a:spLocks/>
            </p:cNvSpPr>
            <p:nvPr/>
          </p:nvSpPr>
          <p:spPr bwMode="auto">
            <a:xfrm>
              <a:off x="3142" y="1561"/>
              <a:ext cx="551" cy="452"/>
            </a:xfrm>
            <a:custGeom>
              <a:avLst/>
              <a:gdLst>
                <a:gd name="T0" fmla="*/ 93 w 551"/>
                <a:gd name="T1" fmla="*/ 345 h 452"/>
                <a:gd name="T2" fmla="*/ 0 w 551"/>
                <a:gd name="T3" fmla="*/ 373 h 452"/>
                <a:gd name="T4" fmla="*/ 9 w 551"/>
                <a:gd name="T5" fmla="*/ 410 h 452"/>
                <a:gd name="T6" fmla="*/ 140 w 551"/>
                <a:gd name="T7" fmla="*/ 345 h 452"/>
                <a:gd name="T8" fmla="*/ 9 w 551"/>
                <a:gd name="T9" fmla="*/ 429 h 452"/>
                <a:gd name="T10" fmla="*/ 23 w 551"/>
                <a:gd name="T11" fmla="*/ 452 h 452"/>
                <a:gd name="T12" fmla="*/ 121 w 551"/>
                <a:gd name="T13" fmla="*/ 382 h 452"/>
                <a:gd name="T14" fmla="*/ 196 w 551"/>
                <a:gd name="T15" fmla="*/ 345 h 452"/>
                <a:gd name="T16" fmla="*/ 313 w 551"/>
                <a:gd name="T17" fmla="*/ 312 h 452"/>
                <a:gd name="T18" fmla="*/ 434 w 551"/>
                <a:gd name="T19" fmla="*/ 312 h 452"/>
                <a:gd name="T20" fmla="*/ 546 w 551"/>
                <a:gd name="T21" fmla="*/ 308 h 452"/>
                <a:gd name="T22" fmla="*/ 551 w 551"/>
                <a:gd name="T23" fmla="*/ 275 h 452"/>
                <a:gd name="T24" fmla="*/ 430 w 551"/>
                <a:gd name="T25" fmla="*/ 284 h 452"/>
                <a:gd name="T26" fmla="*/ 313 w 551"/>
                <a:gd name="T27" fmla="*/ 294 h 452"/>
                <a:gd name="T28" fmla="*/ 196 w 551"/>
                <a:gd name="T29" fmla="*/ 322 h 452"/>
                <a:gd name="T30" fmla="*/ 177 w 551"/>
                <a:gd name="T31" fmla="*/ 326 h 452"/>
                <a:gd name="T32" fmla="*/ 313 w 551"/>
                <a:gd name="T33" fmla="*/ 261 h 452"/>
                <a:gd name="T34" fmla="*/ 448 w 551"/>
                <a:gd name="T35" fmla="*/ 172 h 452"/>
                <a:gd name="T36" fmla="*/ 453 w 551"/>
                <a:gd name="T37" fmla="*/ 140 h 452"/>
                <a:gd name="T38" fmla="*/ 350 w 551"/>
                <a:gd name="T39" fmla="*/ 210 h 452"/>
                <a:gd name="T40" fmla="*/ 224 w 551"/>
                <a:gd name="T41" fmla="*/ 284 h 452"/>
                <a:gd name="T42" fmla="*/ 168 w 551"/>
                <a:gd name="T43" fmla="*/ 303 h 452"/>
                <a:gd name="T44" fmla="*/ 271 w 551"/>
                <a:gd name="T45" fmla="*/ 224 h 452"/>
                <a:gd name="T46" fmla="*/ 332 w 551"/>
                <a:gd name="T47" fmla="*/ 135 h 452"/>
                <a:gd name="T48" fmla="*/ 360 w 551"/>
                <a:gd name="T49" fmla="*/ 47 h 452"/>
                <a:gd name="T50" fmla="*/ 332 w 551"/>
                <a:gd name="T51" fmla="*/ 0 h 452"/>
                <a:gd name="T52" fmla="*/ 318 w 551"/>
                <a:gd name="T53" fmla="*/ 103 h 452"/>
                <a:gd name="T54" fmla="*/ 266 w 551"/>
                <a:gd name="T55" fmla="*/ 196 h 452"/>
                <a:gd name="T56" fmla="*/ 191 w 551"/>
                <a:gd name="T57" fmla="*/ 256 h 452"/>
                <a:gd name="T58" fmla="*/ 93 w 551"/>
                <a:gd name="T59" fmla="*/ 345 h 45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51"/>
                <a:gd name="T91" fmla="*/ 0 h 452"/>
                <a:gd name="T92" fmla="*/ 551 w 551"/>
                <a:gd name="T93" fmla="*/ 452 h 45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51" h="452">
                  <a:moveTo>
                    <a:pt x="93" y="345"/>
                  </a:moveTo>
                  <a:lnTo>
                    <a:pt x="0" y="373"/>
                  </a:lnTo>
                  <a:lnTo>
                    <a:pt x="9" y="410"/>
                  </a:lnTo>
                  <a:lnTo>
                    <a:pt x="140" y="345"/>
                  </a:lnTo>
                  <a:lnTo>
                    <a:pt x="9" y="429"/>
                  </a:lnTo>
                  <a:lnTo>
                    <a:pt x="23" y="452"/>
                  </a:lnTo>
                  <a:lnTo>
                    <a:pt x="121" y="382"/>
                  </a:lnTo>
                  <a:lnTo>
                    <a:pt x="196" y="345"/>
                  </a:lnTo>
                  <a:lnTo>
                    <a:pt x="313" y="312"/>
                  </a:lnTo>
                  <a:lnTo>
                    <a:pt x="434" y="312"/>
                  </a:lnTo>
                  <a:lnTo>
                    <a:pt x="546" y="308"/>
                  </a:lnTo>
                  <a:lnTo>
                    <a:pt x="551" y="275"/>
                  </a:lnTo>
                  <a:lnTo>
                    <a:pt x="430" y="284"/>
                  </a:lnTo>
                  <a:lnTo>
                    <a:pt x="313" y="294"/>
                  </a:lnTo>
                  <a:lnTo>
                    <a:pt x="196" y="322"/>
                  </a:lnTo>
                  <a:lnTo>
                    <a:pt x="177" y="326"/>
                  </a:lnTo>
                  <a:lnTo>
                    <a:pt x="313" y="261"/>
                  </a:lnTo>
                  <a:lnTo>
                    <a:pt x="448" y="172"/>
                  </a:lnTo>
                  <a:lnTo>
                    <a:pt x="453" y="140"/>
                  </a:lnTo>
                  <a:lnTo>
                    <a:pt x="350" y="210"/>
                  </a:lnTo>
                  <a:lnTo>
                    <a:pt x="224" y="284"/>
                  </a:lnTo>
                  <a:lnTo>
                    <a:pt x="168" y="303"/>
                  </a:lnTo>
                  <a:lnTo>
                    <a:pt x="271" y="224"/>
                  </a:lnTo>
                  <a:lnTo>
                    <a:pt x="332" y="135"/>
                  </a:lnTo>
                  <a:lnTo>
                    <a:pt x="360" y="47"/>
                  </a:lnTo>
                  <a:lnTo>
                    <a:pt x="332" y="0"/>
                  </a:lnTo>
                  <a:lnTo>
                    <a:pt x="318" y="103"/>
                  </a:lnTo>
                  <a:lnTo>
                    <a:pt x="266" y="196"/>
                  </a:lnTo>
                  <a:lnTo>
                    <a:pt x="191" y="256"/>
                  </a:lnTo>
                  <a:lnTo>
                    <a:pt x="93" y="34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15"/>
            <p:cNvSpPr>
              <a:spLocks/>
            </p:cNvSpPr>
            <p:nvPr/>
          </p:nvSpPr>
          <p:spPr bwMode="auto">
            <a:xfrm>
              <a:off x="3135" y="2056"/>
              <a:ext cx="32" cy="92"/>
            </a:xfrm>
            <a:custGeom>
              <a:avLst/>
              <a:gdLst>
                <a:gd name="T0" fmla="*/ 16 w 31"/>
                <a:gd name="T1" fmla="*/ 32 h 92"/>
                <a:gd name="T2" fmla="*/ 6 w 31"/>
                <a:gd name="T3" fmla="*/ 77 h 92"/>
                <a:gd name="T4" fmla="*/ 0 w 31"/>
                <a:gd name="T5" fmla="*/ 87 h 92"/>
                <a:gd name="T6" fmla="*/ 9 w 31"/>
                <a:gd name="T7" fmla="*/ 92 h 92"/>
                <a:gd name="T8" fmla="*/ 22 w 31"/>
                <a:gd name="T9" fmla="*/ 85 h 92"/>
                <a:gd name="T10" fmla="*/ 31 w 31"/>
                <a:gd name="T11" fmla="*/ 0 h 92"/>
                <a:gd name="T12" fmla="*/ 19 w 31"/>
                <a:gd name="T13" fmla="*/ 12 h 92"/>
                <a:gd name="T14" fmla="*/ 16 w 31"/>
                <a:gd name="T15" fmla="*/ 32 h 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1"/>
                <a:gd name="T25" fmla="*/ 0 h 92"/>
                <a:gd name="T26" fmla="*/ 31 w 31"/>
                <a:gd name="T27" fmla="*/ 92 h 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1" h="92">
                  <a:moveTo>
                    <a:pt x="16" y="32"/>
                  </a:moveTo>
                  <a:lnTo>
                    <a:pt x="6" y="77"/>
                  </a:lnTo>
                  <a:lnTo>
                    <a:pt x="0" y="87"/>
                  </a:lnTo>
                  <a:lnTo>
                    <a:pt x="9" y="92"/>
                  </a:lnTo>
                  <a:lnTo>
                    <a:pt x="22" y="85"/>
                  </a:lnTo>
                  <a:lnTo>
                    <a:pt x="31" y="0"/>
                  </a:lnTo>
                  <a:lnTo>
                    <a:pt x="19" y="12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16"/>
            <p:cNvSpPr>
              <a:spLocks/>
            </p:cNvSpPr>
            <p:nvPr/>
          </p:nvSpPr>
          <p:spPr bwMode="auto">
            <a:xfrm>
              <a:off x="3098" y="1812"/>
              <a:ext cx="27" cy="92"/>
            </a:xfrm>
            <a:custGeom>
              <a:avLst/>
              <a:gdLst>
                <a:gd name="T0" fmla="*/ 17 w 27"/>
                <a:gd name="T1" fmla="*/ 62 h 92"/>
                <a:gd name="T2" fmla="*/ 7 w 27"/>
                <a:gd name="T3" fmla="*/ 17 h 92"/>
                <a:gd name="T4" fmla="*/ 0 w 27"/>
                <a:gd name="T5" fmla="*/ 5 h 92"/>
                <a:gd name="T6" fmla="*/ 14 w 27"/>
                <a:gd name="T7" fmla="*/ 0 h 92"/>
                <a:gd name="T8" fmla="*/ 27 w 27"/>
                <a:gd name="T9" fmla="*/ 7 h 92"/>
                <a:gd name="T10" fmla="*/ 24 w 27"/>
                <a:gd name="T11" fmla="*/ 92 h 92"/>
                <a:gd name="T12" fmla="*/ 14 w 27"/>
                <a:gd name="T13" fmla="*/ 80 h 92"/>
                <a:gd name="T14" fmla="*/ 17 w 27"/>
                <a:gd name="T15" fmla="*/ 62 h 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7"/>
                <a:gd name="T25" fmla="*/ 0 h 92"/>
                <a:gd name="T26" fmla="*/ 27 w 27"/>
                <a:gd name="T27" fmla="*/ 92 h 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7" h="92">
                  <a:moveTo>
                    <a:pt x="17" y="62"/>
                  </a:moveTo>
                  <a:lnTo>
                    <a:pt x="7" y="17"/>
                  </a:lnTo>
                  <a:lnTo>
                    <a:pt x="0" y="5"/>
                  </a:lnTo>
                  <a:lnTo>
                    <a:pt x="14" y="0"/>
                  </a:lnTo>
                  <a:lnTo>
                    <a:pt x="27" y="7"/>
                  </a:lnTo>
                  <a:lnTo>
                    <a:pt x="24" y="92"/>
                  </a:lnTo>
                  <a:lnTo>
                    <a:pt x="14" y="80"/>
                  </a:lnTo>
                  <a:lnTo>
                    <a:pt x="17" y="6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17"/>
            <p:cNvSpPr>
              <a:spLocks/>
            </p:cNvSpPr>
            <p:nvPr/>
          </p:nvSpPr>
          <p:spPr bwMode="auto">
            <a:xfrm>
              <a:off x="3037" y="1831"/>
              <a:ext cx="67" cy="76"/>
            </a:xfrm>
            <a:custGeom>
              <a:avLst/>
              <a:gdLst>
                <a:gd name="T0" fmla="*/ 40 w 66"/>
                <a:gd name="T1" fmla="*/ 50 h 73"/>
                <a:gd name="T2" fmla="*/ 8 w 66"/>
                <a:gd name="T3" fmla="*/ 15 h 73"/>
                <a:gd name="T4" fmla="*/ 0 w 66"/>
                <a:gd name="T5" fmla="*/ 8 h 73"/>
                <a:gd name="T6" fmla="*/ 3 w 66"/>
                <a:gd name="T7" fmla="*/ 0 h 73"/>
                <a:gd name="T8" fmla="*/ 18 w 66"/>
                <a:gd name="T9" fmla="*/ 3 h 73"/>
                <a:gd name="T10" fmla="*/ 66 w 66"/>
                <a:gd name="T11" fmla="*/ 73 h 73"/>
                <a:gd name="T12" fmla="*/ 53 w 66"/>
                <a:gd name="T13" fmla="*/ 68 h 73"/>
                <a:gd name="T14" fmla="*/ 40 w 66"/>
                <a:gd name="T15" fmla="*/ 50 h 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6"/>
                <a:gd name="T25" fmla="*/ 0 h 73"/>
                <a:gd name="T26" fmla="*/ 66 w 66"/>
                <a:gd name="T27" fmla="*/ 73 h 7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6" h="73">
                  <a:moveTo>
                    <a:pt x="40" y="50"/>
                  </a:moveTo>
                  <a:lnTo>
                    <a:pt x="8" y="15"/>
                  </a:lnTo>
                  <a:lnTo>
                    <a:pt x="0" y="8"/>
                  </a:lnTo>
                  <a:lnTo>
                    <a:pt x="3" y="0"/>
                  </a:lnTo>
                  <a:lnTo>
                    <a:pt x="18" y="3"/>
                  </a:lnTo>
                  <a:lnTo>
                    <a:pt x="66" y="73"/>
                  </a:lnTo>
                  <a:lnTo>
                    <a:pt x="53" y="68"/>
                  </a:lnTo>
                  <a:lnTo>
                    <a:pt x="40" y="5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18"/>
            <p:cNvSpPr>
              <a:spLocks/>
            </p:cNvSpPr>
            <p:nvPr/>
          </p:nvSpPr>
          <p:spPr bwMode="auto">
            <a:xfrm>
              <a:off x="2440" y="1819"/>
              <a:ext cx="421" cy="670"/>
            </a:xfrm>
            <a:custGeom>
              <a:avLst/>
              <a:gdLst>
                <a:gd name="T0" fmla="*/ 64 w 421"/>
                <a:gd name="T1" fmla="*/ 299 h 670"/>
                <a:gd name="T2" fmla="*/ 191 w 421"/>
                <a:gd name="T3" fmla="*/ 378 h 670"/>
                <a:gd name="T4" fmla="*/ 308 w 421"/>
                <a:gd name="T5" fmla="*/ 468 h 670"/>
                <a:gd name="T6" fmla="*/ 393 w 421"/>
                <a:gd name="T7" fmla="*/ 563 h 670"/>
                <a:gd name="T8" fmla="*/ 421 w 421"/>
                <a:gd name="T9" fmla="*/ 607 h 670"/>
                <a:gd name="T10" fmla="*/ 414 w 421"/>
                <a:gd name="T11" fmla="*/ 649 h 670"/>
                <a:gd name="T12" fmla="*/ 386 w 421"/>
                <a:gd name="T13" fmla="*/ 670 h 670"/>
                <a:gd name="T14" fmla="*/ 332 w 421"/>
                <a:gd name="T15" fmla="*/ 670 h 670"/>
                <a:gd name="T16" fmla="*/ 294 w 421"/>
                <a:gd name="T17" fmla="*/ 591 h 670"/>
                <a:gd name="T18" fmla="*/ 233 w 421"/>
                <a:gd name="T19" fmla="*/ 503 h 670"/>
                <a:gd name="T20" fmla="*/ 148 w 421"/>
                <a:gd name="T21" fmla="*/ 427 h 670"/>
                <a:gd name="T22" fmla="*/ 61 w 421"/>
                <a:gd name="T23" fmla="*/ 348 h 670"/>
                <a:gd name="T24" fmla="*/ 5 w 421"/>
                <a:gd name="T25" fmla="*/ 313 h 670"/>
                <a:gd name="T26" fmla="*/ 0 w 421"/>
                <a:gd name="T27" fmla="*/ 287 h 670"/>
                <a:gd name="T28" fmla="*/ 28 w 421"/>
                <a:gd name="T29" fmla="*/ 230 h 670"/>
                <a:gd name="T30" fmla="*/ 96 w 421"/>
                <a:gd name="T31" fmla="*/ 155 h 670"/>
                <a:gd name="T32" fmla="*/ 202 w 421"/>
                <a:gd name="T33" fmla="*/ 104 h 670"/>
                <a:gd name="T34" fmla="*/ 289 w 421"/>
                <a:gd name="T35" fmla="*/ 83 h 670"/>
                <a:gd name="T36" fmla="*/ 289 w 421"/>
                <a:gd name="T37" fmla="*/ 37 h 670"/>
                <a:gd name="T38" fmla="*/ 346 w 421"/>
                <a:gd name="T39" fmla="*/ 0 h 670"/>
                <a:gd name="T40" fmla="*/ 395 w 421"/>
                <a:gd name="T41" fmla="*/ 0 h 670"/>
                <a:gd name="T42" fmla="*/ 402 w 421"/>
                <a:gd name="T43" fmla="*/ 21 h 670"/>
                <a:gd name="T44" fmla="*/ 381 w 421"/>
                <a:gd name="T45" fmla="*/ 42 h 670"/>
                <a:gd name="T46" fmla="*/ 346 w 421"/>
                <a:gd name="T47" fmla="*/ 42 h 670"/>
                <a:gd name="T48" fmla="*/ 332 w 421"/>
                <a:gd name="T49" fmla="*/ 72 h 670"/>
                <a:gd name="T50" fmla="*/ 329 w 421"/>
                <a:gd name="T51" fmla="*/ 121 h 670"/>
                <a:gd name="T52" fmla="*/ 303 w 421"/>
                <a:gd name="T53" fmla="*/ 121 h 670"/>
                <a:gd name="T54" fmla="*/ 273 w 421"/>
                <a:gd name="T55" fmla="*/ 118 h 670"/>
                <a:gd name="T56" fmla="*/ 202 w 421"/>
                <a:gd name="T57" fmla="*/ 141 h 670"/>
                <a:gd name="T58" fmla="*/ 132 w 421"/>
                <a:gd name="T59" fmla="*/ 183 h 670"/>
                <a:gd name="T60" fmla="*/ 82 w 421"/>
                <a:gd name="T61" fmla="*/ 239 h 670"/>
                <a:gd name="T62" fmla="*/ 64 w 421"/>
                <a:gd name="T63" fmla="*/ 299 h 6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1"/>
                <a:gd name="T97" fmla="*/ 0 h 670"/>
                <a:gd name="T98" fmla="*/ 421 w 421"/>
                <a:gd name="T99" fmla="*/ 670 h 67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1" h="670">
                  <a:moveTo>
                    <a:pt x="64" y="299"/>
                  </a:moveTo>
                  <a:lnTo>
                    <a:pt x="191" y="378"/>
                  </a:lnTo>
                  <a:lnTo>
                    <a:pt x="308" y="468"/>
                  </a:lnTo>
                  <a:lnTo>
                    <a:pt x="393" y="563"/>
                  </a:lnTo>
                  <a:lnTo>
                    <a:pt x="421" y="607"/>
                  </a:lnTo>
                  <a:lnTo>
                    <a:pt x="414" y="649"/>
                  </a:lnTo>
                  <a:lnTo>
                    <a:pt x="386" y="670"/>
                  </a:lnTo>
                  <a:lnTo>
                    <a:pt x="332" y="670"/>
                  </a:lnTo>
                  <a:lnTo>
                    <a:pt x="294" y="591"/>
                  </a:lnTo>
                  <a:lnTo>
                    <a:pt x="233" y="503"/>
                  </a:lnTo>
                  <a:lnTo>
                    <a:pt x="148" y="427"/>
                  </a:lnTo>
                  <a:lnTo>
                    <a:pt x="61" y="348"/>
                  </a:lnTo>
                  <a:lnTo>
                    <a:pt x="5" y="313"/>
                  </a:lnTo>
                  <a:lnTo>
                    <a:pt x="0" y="287"/>
                  </a:lnTo>
                  <a:lnTo>
                    <a:pt x="28" y="230"/>
                  </a:lnTo>
                  <a:lnTo>
                    <a:pt x="96" y="155"/>
                  </a:lnTo>
                  <a:lnTo>
                    <a:pt x="202" y="104"/>
                  </a:lnTo>
                  <a:lnTo>
                    <a:pt x="289" y="83"/>
                  </a:lnTo>
                  <a:lnTo>
                    <a:pt x="289" y="37"/>
                  </a:lnTo>
                  <a:lnTo>
                    <a:pt x="346" y="0"/>
                  </a:lnTo>
                  <a:lnTo>
                    <a:pt x="395" y="0"/>
                  </a:lnTo>
                  <a:lnTo>
                    <a:pt x="402" y="21"/>
                  </a:lnTo>
                  <a:lnTo>
                    <a:pt x="381" y="42"/>
                  </a:lnTo>
                  <a:lnTo>
                    <a:pt x="346" y="42"/>
                  </a:lnTo>
                  <a:lnTo>
                    <a:pt x="332" y="72"/>
                  </a:lnTo>
                  <a:lnTo>
                    <a:pt x="329" y="121"/>
                  </a:lnTo>
                  <a:lnTo>
                    <a:pt x="303" y="121"/>
                  </a:lnTo>
                  <a:lnTo>
                    <a:pt x="273" y="118"/>
                  </a:lnTo>
                  <a:lnTo>
                    <a:pt x="202" y="141"/>
                  </a:lnTo>
                  <a:lnTo>
                    <a:pt x="132" y="183"/>
                  </a:lnTo>
                  <a:lnTo>
                    <a:pt x="82" y="239"/>
                  </a:lnTo>
                  <a:lnTo>
                    <a:pt x="64" y="29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19"/>
            <p:cNvSpPr>
              <a:spLocks/>
            </p:cNvSpPr>
            <p:nvPr/>
          </p:nvSpPr>
          <p:spPr bwMode="auto">
            <a:xfrm>
              <a:off x="2500" y="1551"/>
              <a:ext cx="346" cy="396"/>
            </a:xfrm>
            <a:custGeom>
              <a:avLst/>
              <a:gdLst>
                <a:gd name="T0" fmla="*/ 292 w 346"/>
                <a:gd name="T1" fmla="*/ 288 h 396"/>
                <a:gd name="T2" fmla="*/ 346 w 346"/>
                <a:gd name="T3" fmla="*/ 340 h 396"/>
                <a:gd name="T4" fmla="*/ 334 w 346"/>
                <a:gd name="T5" fmla="*/ 359 h 396"/>
                <a:gd name="T6" fmla="*/ 278 w 346"/>
                <a:gd name="T7" fmla="*/ 312 h 396"/>
                <a:gd name="T8" fmla="*/ 271 w 346"/>
                <a:gd name="T9" fmla="*/ 316 h 396"/>
                <a:gd name="T10" fmla="*/ 318 w 346"/>
                <a:gd name="T11" fmla="*/ 375 h 396"/>
                <a:gd name="T12" fmla="*/ 304 w 346"/>
                <a:gd name="T13" fmla="*/ 396 h 396"/>
                <a:gd name="T14" fmla="*/ 254 w 346"/>
                <a:gd name="T15" fmla="*/ 333 h 396"/>
                <a:gd name="T16" fmla="*/ 214 w 346"/>
                <a:gd name="T17" fmla="*/ 309 h 396"/>
                <a:gd name="T18" fmla="*/ 108 w 346"/>
                <a:gd name="T19" fmla="*/ 260 h 396"/>
                <a:gd name="T20" fmla="*/ 52 w 346"/>
                <a:gd name="T21" fmla="*/ 246 h 396"/>
                <a:gd name="T22" fmla="*/ 49 w 346"/>
                <a:gd name="T23" fmla="*/ 218 h 396"/>
                <a:gd name="T24" fmla="*/ 141 w 346"/>
                <a:gd name="T25" fmla="*/ 241 h 396"/>
                <a:gd name="T26" fmla="*/ 221 w 346"/>
                <a:gd name="T27" fmla="*/ 281 h 396"/>
                <a:gd name="T28" fmla="*/ 247 w 346"/>
                <a:gd name="T29" fmla="*/ 302 h 396"/>
                <a:gd name="T30" fmla="*/ 179 w 346"/>
                <a:gd name="T31" fmla="*/ 232 h 396"/>
                <a:gd name="T32" fmla="*/ 64 w 346"/>
                <a:gd name="T33" fmla="*/ 162 h 396"/>
                <a:gd name="T34" fmla="*/ 0 w 346"/>
                <a:gd name="T35" fmla="*/ 129 h 396"/>
                <a:gd name="T36" fmla="*/ 7 w 346"/>
                <a:gd name="T37" fmla="*/ 108 h 396"/>
                <a:gd name="T38" fmla="*/ 56 w 346"/>
                <a:gd name="T39" fmla="*/ 129 h 396"/>
                <a:gd name="T40" fmla="*/ 148 w 346"/>
                <a:gd name="T41" fmla="*/ 183 h 396"/>
                <a:gd name="T42" fmla="*/ 219 w 346"/>
                <a:gd name="T43" fmla="*/ 232 h 396"/>
                <a:gd name="T44" fmla="*/ 268 w 346"/>
                <a:gd name="T45" fmla="*/ 284 h 396"/>
                <a:gd name="T46" fmla="*/ 193 w 346"/>
                <a:gd name="T47" fmla="*/ 176 h 396"/>
                <a:gd name="T48" fmla="*/ 141 w 346"/>
                <a:gd name="T49" fmla="*/ 84 h 396"/>
                <a:gd name="T50" fmla="*/ 122 w 346"/>
                <a:gd name="T51" fmla="*/ 0 h 396"/>
                <a:gd name="T52" fmla="*/ 148 w 346"/>
                <a:gd name="T53" fmla="*/ 0 h 396"/>
                <a:gd name="T54" fmla="*/ 165 w 346"/>
                <a:gd name="T55" fmla="*/ 73 h 396"/>
                <a:gd name="T56" fmla="*/ 226 w 346"/>
                <a:gd name="T57" fmla="*/ 178 h 396"/>
                <a:gd name="T58" fmla="*/ 268 w 346"/>
                <a:gd name="T59" fmla="*/ 246 h 396"/>
                <a:gd name="T60" fmla="*/ 292 w 346"/>
                <a:gd name="T61" fmla="*/ 288 h 3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46"/>
                <a:gd name="T94" fmla="*/ 0 h 396"/>
                <a:gd name="T95" fmla="*/ 346 w 346"/>
                <a:gd name="T96" fmla="*/ 396 h 3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46" h="396">
                  <a:moveTo>
                    <a:pt x="292" y="288"/>
                  </a:moveTo>
                  <a:lnTo>
                    <a:pt x="346" y="340"/>
                  </a:lnTo>
                  <a:lnTo>
                    <a:pt x="334" y="359"/>
                  </a:lnTo>
                  <a:lnTo>
                    <a:pt x="278" y="312"/>
                  </a:lnTo>
                  <a:lnTo>
                    <a:pt x="271" y="316"/>
                  </a:lnTo>
                  <a:lnTo>
                    <a:pt x="318" y="375"/>
                  </a:lnTo>
                  <a:lnTo>
                    <a:pt x="304" y="396"/>
                  </a:lnTo>
                  <a:lnTo>
                    <a:pt x="254" y="333"/>
                  </a:lnTo>
                  <a:lnTo>
                    <a:pt x="214" y="309"/>
                  </a:lnTo>
                  <a:lnTo>
                    <a:pt x="108" y="260"/>
                  </a:lnTo>
                  <a:lnTo>
                    <a:pt x="52" y="246"/>
                  </a:lnTo>
                  <a:lnTo>
                    <a:pt x="49" y="218"/>
                  </a:lnTo>
                  <a:lnTo>
                    <a:pt x="141" y="241"/>
                  </a:lnTo>
                  <a:lnTo>
                    <a:pt x="221" y="281"/>
                  </a:lnTo>
                  <a:lnTo>
                    <a:pt x="247" y="302"/>
                  </a:lnTo>
                  <a:lnTo>
                    <a:pt x="179" y="232"/>
                  </a:lnTo>
                  <a:lnTo>
                    <a:pt x="64" y="162"/>
                  </a:lnTo>
                  <a:lnTo>
                    <a:pt x="0" y="129"/>
                  </a:lnTo>
                  <a:lnTo>
                    <a:pt x="7" y="108"/>
                  </a:lnTo>
                  <a:lnTo>
                    <a:pt x="56" y="129"/>
                  </a:lnTo>
                  <a:lnTo>
                    <a:pt x="148" y="183"/>
                  </a:lnTo>
                  <a:lnTo>
                    <a:pt x="219" y="232"/>
                  </a:lnTo>
                  <a:lnTo>
                    <a:pt x="268" y="284"/>
                  </a:lnTo>
                  <a:lnTo>
                    <a:pt x="193" y="176"/>
                  </a:lnTo>
                  <a:lnTo>
                    <a:pt x="141" y="84"/>
                  </a:lnTo>
                  <a:lnTo>
                    <a:pt x="122" y="0"/>
                  </a:lnTo>
                  <a:lnTo>
                    <a:pt x="148" y="0"/>
                  </a:lnTo>
                  <a:lnTo>
                    <a:pt x="165" y="73"/>
                  </a:lnTo>
                  <a:lnTo>
                    <a:pt x="226" y="178"/>
                  </a:lnTo>
                  <a:lnTo>
                    <a:pt x="268" y="246"/>
                  </a:lnTo>
                  <a:lnTo>
                    <a:pt x="292" y="28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20"/>
            <p:cNvSpPr>
              <a:spLocks/>
            </p:cNvSpPr>
            <p:nvPr/>
          </p:nvSpPr>
          <p:spPr bwMode="auto">
            <a:xfrm>
              <a:off x="2880" y="1821"/>
              <a:ext cx="67" cy="75"/>
            </a:xfrm>
            <a:custGeom>
              <a:avLst/>
              <a:gdLst>
                <a:gd name="T0" fmla="*/ 21 w 67"/>
                <a:gd name="T1" fmla="*/ 52 h 75"/>
                <a:gd name="T2" fmla="*/ 49 w 67"/>
                <a:gd name="T3" fmla="*/ 16 h 75"/>
                <a:gd name="T4" fmla="*/ 54 w 67"/>
                <a:gd name="T5" fmla="*/ 0 h 75"/>
                <a:gd name="T6" fmla="*/ 64 w 67"/>
                <a:gd name="T7" fmla="*/ 5 h 75"/>
                <a:gd name="T8" fmla="*/ 67 w 67"/>
                <a:gd name="T9" fmla="*/ 18 h 75"/>
                <a:gd name="T10" fmla="*/ 0 w 67"/>
                <a:gd name="T11" fmla="*/ 75 h 75"/>
                <a:gd name="T12" fmla="*/ 5 w 67"/>
                <a:gd name="T13" fmla="*/ 59 h 75"/>
                <a:gd name="T14" fmla="*/ 21 w 67"/>
                <a:gd name="T15" fmla="*/ 52 h 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"/>
                <a:gd name="T25" fmla="*/ 0 h 75"/>
                <a:gd name="T26" fmla="*/ 67 w 67"/>
                <a:gd name="T27" fmla="*/ 75 h 7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" h="75">
                  <a:moveTo>
                    <a:pt x="21" y="52"/>
                  </a:moveTo>
                  <a:lnTo>
                    <a:pt x="49" y="16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67" y="18"/>
                  </a:lnTo>
                  <a:lnTo>
                    <a:pt x="0" y="75"/>
                  </a:lnTo>
                  <a:lnTo>
                    <a:pt x="5" y="59"/>
                  </a:lnTo>
                  <a:lnTo>
                    <a:pt x="21" y="5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21"/>
            <p:cNvSpPr>
              <a:spLocks/>
            </p:cNvSpPr>
            <p:nvPr/>
          </p:nvSpPr>
          <p:spPr bwMode="auto">
            <a:xfrm>
              <a:off x="2857" y="1782"/>
              <a:ext cx="41" cy="89"/>
            </a:xfrm>
            <a:custGeom>
              <a:avLst/>
              <a:gdLst>
                <a:gd name="T0" fmla="*/ 15 w 41"/>
                <a:gd name="T1" fmla="*/ 59 h 89"/>
                <a:gd name="T2" fmla="*/ 21 w 41"/>
                <a:gd name="T3" fmla="*/ 17 h 89"/>
                <a:gd name="T4" fmla="*/ 18 w 41"/>
                <a:gd name="T5" fmla="*/ 2 h 89"/>
                <a:gd name="T6" fmla="*/ 32 w 41"/>
                <a:gd name="T7" fmla="*/ 0 h 89"/>
                <a:gd name="T8" fmla="*/ 41 w 41"/>
                <a:gd name="T9" fmla="*/ 12 h 89"/>
                <a:gd name="T10" fmla="*/ 6 w 41"/>
                <a:gd name="T11" fmla="*/ 89 h 89"/>
                <a:gd name="T12" fmla="*/ 0 w 41"/>
                <a:gd name="T13" fmla="*/ 74 h 89"/>
                <a:gd name="T14" fmla="*/ 15 w 41"/>
                <a:gd name="T15" fmla="*/ 59 h 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1"/>
                <a:gd name="T25" fmla="*/ 0 h 89"/>
                <a:gd name="T26" fmla="*/ 41 w 41"/>
                <a:gd name="T27" fmla="*/ 89 h 8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1" h="89">
                  <a:moveTo>
                    <a:pt x="15" y="59"/>
                  </a:moveTo>
                  <a:lnTo>
                    <a:pt x="21" y="17"/>
                  </a:lnTo>
                  <a:lnTo>
                    <a:pt x="18" y="2"/>
                  </a:lnTo>
                  <a:lnTo>
                    <a:pt x="32" y="0"/>
                  </a:lnTo>
                  <a:lnTo>
                    <a:pt x="41" y="12"/>
                  </a:lnTo>
                  <a:lnTo>
                    <a:pt x="6" y="89"/>
                  </a:lnTo>
                  <a:lnTo>
                    <a:pt x="0" y="74"/>
                  </a:lnTo>
                  <a:lnTo>
                    <a:pt x="15" y="5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22"/>
            <p:cNvSpPr>
              <a:spLocks/>
            </p:cNvSpPr>
            <p:nvPr/>
          </p:nvSpPr>
          <p:spPr bwMode="auto">
            <a:xfrm>
              <a:off x="2666" y="1961"/>
              <a:ext cx="80" cy="68"/>
            </a:xfrm>
            <a:custGeom>
              <a:avLst/>
              <a:gdLst>
                <a:gd name="T0" fmla="*/ 49 w 80"/>
                <a:gd name="T1" fmla="*/ 18 h 66"/>
                <a:gd name="T2" fmla="*/ 8 w 80"/>
                <a:gd name="T3" fmla="*/ 48 h 66"/>
                <a:gd name="T4" fmla="*/ 0 w 80"/>
                <a:gd name="T5" fmla="*/ 55 h 66"/>
                <a:gd name="T6" fmla="*/ 3 w 80"/>
                <a:gd name="T7" fmla="*/ 63 h 66"/>
                <a:gd name="T8" fmla="*/ 15 w 80"/>
                <a:gd name="T9" fmla="*/ 66 h 66"/>
                <a:gd name="T10" fmla="*/ 80 w 80"/>
                <a:gd name="T11" fmla="*/ 0 h 66"/>
                <a:gd name="T12" fmla="*/ 65 w 80"/>
                <a:gd name="T13" fmla="*/ 5 h 66"/>
                <a:gd name="T14" fmla="*/ 49 w 80"/>
                <a:gd name="T15" fmla="*/ 18 h 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0"/>
                <a:gd name="T25" fmla="*/ 0 h 66"/>
                <a:gd name="T26" fmla="*/ 80 w 80"/>
                <a:gd name="T27" fmla="*/ 66 h 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0" h="66">
                  <a:moveTo>
                    <a:pt x="49" y="18"/>
                  </a:moveTo>
                  <a:lnTo>
                    <a:pt x="8" y="48"/>
                  </a:lnTo>
                  <a:lnTo>
                    <a:pt x="0" y="55"/>
                  </a:lnTo>
                  <a:lnTo>
                    <a:pt x="3" y="63"/>
                  </a:lnTo>
                  <a:lnTo>
                    <a:pt x="15" y="66"/>
                  </a:lnTo>
                  <a:lnTo>
                    <a:pt x="80" y="0"/>
                  </a:lnTo>
                  <a:lnTo>
                    <a:pt x="65" y="5"/>
                  </a:lnTo>
                  <a:lnTo>
                    <a:pt x="49" y="1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23"/>
            <p:cNvSpPr>
              <a:spLocks/>
            </p:cNvSpPr>
            <p:nvPr/>
          </p:nvSpPr>
          <p:spPr bwMode="auto">
            <a:xfrm>
              <a:off x="2689" y="1989"/>
              <a:ext cx="83" cy="75"/>
            </a:xfrm>
            <a:custGeom>
              <a:avLst/>
              <a:gdLst>
                <a:gd name="T0" fmla="*/ 52 w 81"/>
                <a:gd name="T1" fmla="*/ 24 h 75"/>
                <a:gd name="T2" fmla="*/ 7 w 81"/>
                <a:gd name="T3" fmla="*/ 63 h 75"/>
                <a:gd name="T4" fmla="*/ 0 w 81"/>
                <a:gd name="T5" fmla="*/ 70 h 75"/>
                <a:gd name="T6" fmla="*/ 7 w 81"/>
                <a:gd name="T7" fmla="*/ 75 h 75"/>
                <a:gd name="T8" fmla="*/ 22 w 81"/>
                <a:gd name="T9" fmla="*/ 75 h 75"/>
                <a:gd name="T10" fmla="*/ 81 w 81"/>
                <a:gd name="T11" fmla="*/ 0 h 75"/>
                <a:gd name="T12" fmla="*/ 66 w 81"/>
                <a:gd name="T13" fmla="*/ 7 h 75"/>
                <a:gd name="T14" fmla="*/ 52 w 81"/>
                <a:gd name="T15" fmla="*/ 24 h 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1"/>
                <a:gd name="T25" fmla="*/ 0 h 75"/>
                <a:gd name="T26" fmla="*/ 81 w 81"/>
                <a:gd name="T27" fmla="*/ 75 h 7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1" h="75">
                  <a:moveTo>
                    <a:pt x="52" y="24"/>
                  </a:moveTo>
                  <a:lnTo>
                    <a:pt x="7" y="63"/>
                  </a:lnTo>
                  <a:lnTo>
                    <a:pt x="0" y="70"/>
                  </a:lnTo>
                  <a:lnTo>
                    <a:pt x="7" y="75"/>
                  </a:lnTo>
                  <a:lnTo>
                    <a:pt x="22" y="75"/>
                  </a:lnTo>
                  <a:lnTo>
                    <a:pt x="81" y="0"/>
                  </a:lnTo>
                  <a:lnTo>
                    <a:pt x="66" y="7"/>
                  </a:lnTo>
                  <a:lnTo>
                    <a:pt x="52" y="2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24"/>
            <p:cNvSpPr>
              <a:spLocks/>
            </p:cNvSpPr>
            <p:nvPr/>
          </p:nvSpPr>
          <p:spPr bwMode="auto">
            <a:xfrm>
              <a:off x="2627" y="2366"/>
              <a:ext cx="325" cy="574"/>
            </a:xfrm>
            <a:custGeom>
              <a:avLst/>
              <a:gdLst>
                <a:gd name="T0" fmla="*/ 24 w 325"/>
                <a:gd name="T1" fmla="*/ 219 h 574"/>
                <a:gd name="T2" fmla="*/ 57 w 325"/>
                <a:gd name="T3" fmla="*/ 131 h 574"/>
                <a:gd name="T4" fmla="*/ 118 w 325"/>
                <a:gd name="T5" fmla="*/ 61 h 574"/>
                <a:gd name="T6" fmla="*/ 179 w 325"/>
                <a:gd name="T7" fmla="*/ 14 h 574"/>
                <a:gd name="T8" fmla="*/ 231 w 325"/>
                <a:gd name="T9" fmla="*/ 0 h 574"/>
                <a:gd name="T10" fmla="*/ 283 w 325"/>
                <a:gd name="T11" fmla="*/ 0 h 574"/>
                <a:gd name="T12" fmla="*/ 311 w 325"/>
                <a:gd name="T13" fmla="*/ 23 h 574"/>
                <a:gd name="T14" fmla="*/ 325 w 325"/>
                <a:gd name="T15" fmla="*/ 61 h 574"/>
                <a:gd name="T16" fmla="*/ 320 w 325"/>
                <a:gd name="T17" fmla="*/ 126 h 574"/>
                <a:gd name="T18" fmla="*/ 278 w 325"/>
                <a:gd name="T19" fmla="*/ 187 h 574"/>
                <a:gd name="T20" fmla="*/ 250 w 325"/>
                <a:gd name="T21" fmla="*/ 219 h 574"/>
                <a:gd name="T22" fmla="*/ 221 w 325"/>
                <a:gd name="T23" fmla="*/ 266 h 574"/>
                <a:gd name="T24" fmla="*/ 217 w 325"/>
                <a:gd name="T25" fmla="*/ 322 h 574"/>
                <a:gd name="T26" fmla="*/ 236 w 325"/>
                <a:gd name="T27" fmla="*/ 387 h 574"/>
                <a:gd name="T28" fmla="*/ 245 w 325"/>
                <a:gd name="T29" fmla="*/ 481 h 574"/>
                <a:gd name="T30" fmla="*/ 226 w 325"/>
                <a:gd name="T31" fmla="*/ 541 h 574"/>
                <a:gd name="T32" fmla="*/ 174 w 325"/>
                <a:gd name="T33" fmla="*/ 574 h 574"/>
                <a:gd name="T34" fmla="*/ 113 w 325"/>
                <a:gd name="T35" fmla="*/ 574 h 574"/>
                <a:gd name="T36" fmla="*/ 57 w 325"/>
                <a:gd name="T37" fmla="*/ 555 h 574"/>
                <a:gd name="T38" fmla="*/ 24 w 325"/>
                <a:gd name="T39" fmla="*/ 499 h 574"/>
                <a:gd name="T40" fmla="*/ 0 w 325"/>
                <a:gd name="T41" fmla="*/ 415 h 574"/>
                <a:gd name="T42" fmla="*/ 0 w 325"/>
                <a:gd name="T43" fmla="*/ 313 h 574"/>
                <a:gd name="T44" fmla="*/ 9 w 325"/>
                <a:gd name="T45" fmla="*/ 252 h 574"/>
                <a:gd name="T46" fmla="*/ 33 w 325"/>
                <a:gd name="T47" fmla="*/ 187 h 574"/>
                <a:gd name="T48" fmla="*/ 52 w 325"/>
                <a:gd name="T49" fmla="*/ 140 h 574"/>
                <a:gd name="T50" fmla="*/ 24 w 325"/>
                <a:gd name="T51" fmla="*/ 219 h 57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5"/>
                <a:gd name="T79" fmla="*/ 0 h 574"/>
                <a:gd name="T80" fmla="*/ 325 w 325"/>
                <a:gd name="T81" fmla="*/ 574 h 57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5" h="574">
                  <a:moveTo>
                    <a:pt x="24" y="219"/>
                  </a:moveTo>
                  <a:lnTo>
                    <a:pt x="57" y="131"/>
                  </a:lnTo>
                  <a:lnTo>
                    <a:pt x="118" y="61"/>
                  </a:lnTo>
                  <a:lnTo>
                    <a:pt x="179" y="14"/>
                  </a:lnTo>
                  <a:lnTo>
                    <a:pt x="231" y="0"/>
                  </a:lnTo>
                  <a:lnTo>
                    <a:pt x="283" y="0"/>
                  </a:lnTo>
                  <a:lnTo>
                    <a:pt x="311" y="23"/>
                  </a:lnTo>
                  <a:lnTo>
                    <a:pt x="325" y="61"/>
                  </a:lnTo>
                  <a:lnTo>
                    <a:pt x="320" y="126"/>
                  </a:lnTo>
                  <a:lnTo>
                    <a:pt x="278" y="187"/>
                  </a:lnTo>
                  <a:lnTo>
                    <a:pt x="250" y="219"/>
                  </a:lnTo>
                  <a:lnTo>
                    <a:pt x="221" y="266"/>
                  </a:lnTo>
                  <a:lnTo>
                    <a:pt x="217" y="322"/>
                  </a:lnTo>
                  <a:lnTo>
                    <a:pt x="236" y="387"/>
                  </a:lnTo>
                  <a:lnTo>
                    <a:pt x="245" y="481"/>
                  </a:lnTo>
                  <a:lnTo>
                    <a:pt x="226" y="541"/>
                  </a:lnTo>
                  <a:lnTo>
                    <a:pt x="174" y="574"/>
                  </a:lnTo>
                  <a:lnTo>
                    <a:pt x="113" y="574"/>
                  </a:lnTo>
                  <a:lnTo>
                    <a:pt x="57" y="555"/>
                  </a:lnTo>
                  <a:lnTo>
                    <a:pt x="24" y="499"/>
                  </a:lnTo>
                  <a:lnTo>
                    <a:pt x="0" y="415"/>
                  </a:lnTo>
                  <a:lnTo>
                    <a:pt x="0" y="313"/>
                  </a:lnTo>
                  <a:lnTo>
                    <a:pt x="9" y="252"/>
                  </a:lnTo>
                  <a:lnTo>
                    <a:pt x="33" y="187"/>
                  </a:lnTo>
                  <a:lnTo>
                    <a:pt x="52" y="140"/>
                  </a:lnTo>
                  <a:lnTo>
                    <a:pt x="24" y="21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25"/>
            <p:cNvSpPr>
              <a:spLocks/>
            </p:cNvSpPr>
            <p:nvPr/>
          </p:nvSpPr>
          <p:spPr bwMode="auto">
            <a:xfrm>
              <a:off x="2608" y="2861"/>
              <a:ext cx="366" cy="678"/>
            </a:xfrm>
            <a:custGeom>
              <a:avLst/>
              <a:gdLst>
                <a:gd name="T0" fmla="*/ 156 w 366"/>
                <a:gd name="T1" fmla="*/ 9 h 678"/>
                <a:gd name="T2" fmla="*/ 184 w 366"/>
                <a:gd name="T3" fmla="*/ 0 h 678"/>
                <a:gd name="T4" fmla="*/ 234 w 366"/>
                <a:gd name="T5" fmla="*/ 23 h 678"/>
                <a:gd name="T6" fmla="*/ 307 w 366"/>
                <a:gd name="T7" fmla="*/ 128 h 678"/>
                <a:gd name="T8" fmla="*/ 361 w 366"/>
                <a:gd name="T9" fmla="*/ 218 h 678"/>
                <a:gd name="T10" fmla="*/ 366 w 366"/>
                <a:gd name="T11" fmla="*/ 267 h 678"/>
                <a:gd name="T12" fmla="*/ 335 w 366"/>
                <a:gd name="T13" fmla="*/ 327 h 678"/>
                <a:gd name="T14" fmla="*/ 269 w 366"/>
                <a:gd name="T15" fmla="*/ 381 h 678"/>
                <a:gd name="T16" fmla="*/ 165 w 366"/>
                <a:gd name="T17" fmla="*/ 439 h 678"/>
                <a:gd name="T18" fmla="*/ 92 w 366"/>
                <a:gd name="T19" fmla="*/ 485 h 678"/>
                <a:gd name="T20" fmla="*/ 73 w 366"/>
                <a:gd name="T21" fmla="*/ 515 h 678"/>
                <a:gd name="T22" fmla="*/ 97 w 366"/>
                <a:gd name="T23" fmla="*/ 527 h 678"/>
                <a:gd name="T24" fmla="*/ 172 w 366"/>
                <a:gd name="T25" fmla="*/ 571 h 678"/>
                <a:gd name="T26" fmla="*/ 217 w 366"/>
                <a:gd name="T27" fmla="*/ 641 h 678"/>
                <a:gd name="T28" fmla="*/ 208 w 366"/>
                <a:gd name="T29" fmla="*/ 657 h 678"/>
                <a:gd name="T30" fmla="*/ 172 w 366"/>
                <a:gd name="T31" fmla="*/ 678 h 678"/>
                <a:gd name="T32" fmla="*/ 130 w 366"/>
                <a:gd name="T33" fmla="*/ 678 h 678"/>
                <a:gd name="T34" fmla="*/ 125 w 366"/>
                <a:gd name="T35" fmla="*/ 618 h 678"/>
                <a:gd name="T36" fmla="*/ 94 w 366"/>
                <a:gd name="T37" fmla="*/ 583 h 678"/>
                <a:gd name="T38" fmla="*/ 40 w 366"/>
                <a:gd name="T39" fmla="*/ 546 h 678"/>
                <a:gd name="T40" fmla="*/ 0 w 366"/>
                <a:gd name="T41" fmla="*/ 539 h 678"/>
                <a:gd name="T42" fmla="*/ 2 w 366"/>
                <a:gd name="T43" fmla="*/ 506 h 678"/>
                <a:gd name="T44" fmla="*/ 38 w 366"/>
                <a:gd name="T45" fmla="*/ 478 h 678"/>
                <a:gd name="T46" fmla="*/ 128 w 366"/>
                <a:gd name="T47" fmla="*/ 423 h 678"/>
                <a:gd name="T48" fmla="*/ 231 w 366"/>
                <a:gd name="T49" fmla="*/ 367 h 678"/>
                <a:gd name="T50" fmla="*/ 293 w 366"/>
                <a:gd name="T51" fmla="*/ 302 h 678"/>
                <a:gd name="T52" fmla="*/ 312 w 366"/>
                <a:gd name="T53" fmla="*/ 267 h 678"/>
                <a:gd name="T54" fmla="*/ 312 w 366"/>
                <a:gd name="T55" fmla="*/ 235 h 678"/>
                <a:gd name="T56" fmla="*/ 286 w 366"/>
                <a:gd name="T57" fmla="*/ 174 h 678"/>
                <a:gd name="T58" fmla="*/ 191 w 366"/>
                <a:gd name="T59" fmla="*/ 93 h 678"/>
                <a:gd name="T60" fmla="*/ 132 w 366"/>
                <a:gd name="T61" fmla="*/ 53 h 678"/>
                <a:gd name="T62" fmla="*/ 156 w 366"/>
                <a:gd name="T63" fmla="*/ 9 h 67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6"/>
                <a:gd name="T97" fmla="*/ 0 h 678"/>
                <a:gd name="T98" fmla="*/ 366 w 366"/>
                <a:gd name="T99" fmla="*/ 678 h 67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6" h="678">
                  <a:moveTo>
                    <a:pt x="156" y="9"/>
                  </a:moveTo>
                  <a:lnTo>
                    <a:pt x="184" y="0"/>
                  </a:lnTo>
                  <a:lnTo>
                    <a:pt x="234" y="23"/>
                  </a:lnTo>
                  <a:lnTo>
                    <a:pt x="307" y="128"/>
                  </a:lnTo>
                  <a:lnTo>
                    <a:pt x="361" y="218"/>
                  </a:lnTo>
                  <a:lnTo>
                    <a:pt x="366" y="267"/>
                  </a:lnTo>
                  <a:lnTo>
                    <a:pt x="335" y="327"/>
                  </a:lnTo>
                  <a:lnTo>
                    <a:pt x="269" y="381"/>
                  </a:lnTo>
                  <a:lnTo>
                    <a:pt x="165" y="439"/>
                  </a:lnTo>
                  <a:lnTo>
                    <a:pt x="92" y="485"/>
                  </a:lnTo>
                  <a:lnTo>
                    <a:pt x="73" y="515"/>
                  </a:lnTo>
                  <a:lnTo>
                    <a:pt x="97" y="527"/>
                  </a:lnTo>
                  <a:lnTo>
                    <a:pt x="172" y="571"/>
                  </a:lnTo>
                  <a:lnTo>
                    <a:pt x="217" y="641"/>
                  </a:lnTo>
                  <a:lnTo>
                    <a:pt x="208" y="657"/>
                  </a:lnTo>
                  <a:lnTo>
                    <a:pt x="172" y="678"/>
                  </a:lnTo>
                  <a:lnTo>
                    <a:pt x="130" y="678"/>
                  </a:lnTo>
                  <a:lnTo>
                    <a:pt x="125" y="618"/>
                  </a:lnTo>
                  <a:lnTo>
                    <a:pt x="94" y="583"/>
                  </a:lnTo>
                  <a:lnTo>
                    <a:pt x="40" y="546"/>
                  </a:lnTo>
                  <a:lnTo>
                    <a:pt x="0" y="539"/>
                  </a:lnTo>
                  <a:lnTo>
                    <a:pt x="2" y="506"/>
                  </a:lnTo>
                  <a:lnTo>
                    <a:pt x="38" y="478"/>
                  </a:lnTo>
                  <a:lnTo>
                    <a:pt x="128" y="423"/>
                  </a:lnTo>
                  <a:lnTo>
                    <a:pt x="231" y="367"/>
                  </a:lnTo>
                  <a:lnTo>
                    <a:pt x="293" y="302"/>
                  </a:lnTo>
                  <a:lnTo>
                    <a:pt x="312" y="267"/>
                  </a:lnTo>
                  <a:lnTo>
                    <a:pt x="312" y="235"/>
                  </a:lnTo>
                  <a:lnTo>
                    <a:pt x="286" y="174"/>
                  </a:lnTo>
                  <a:lnTo>
                    <a:pt x="191" y="93"/>
                  </a:lnTo>
                  <a:lnTo>
                    <a:pt x="132" y="53"/>
                  </a:lnTo>
                  <a:lnTo>
                    <a:pt x="156" y="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1" name="Freeform 26"/>
            <p:cNvSpPr>
              <a:spLocks/>
            </p:cNvSpPr>
            <p:nvPr/>
          </p:nvSpPr>
          <p:spPr bwMode="auto">
            <a:xfrm>
              <a:off x="2065" y="2761"/>
              <a:ext cx="694" cy="361"/>
            </a:xfrm>
            <a:custGeom>
              <a:avLst/>
              <a:gdLst>
                <a:gd name="T0" fmla="*/ 508 w 694"/>
                <a:gd name="T1" fmla="*/ 23 h 361"/>
                <a:gd name="T2" fmla="*/ 601 w 694"/>
                <a:gd name="T3" fmla="*/ 0 h 361"/>
                <a:gd name="T4" fmla="*/ 694 w 694"/>
                <a:gd name="T5" fmla="*/ 28 h 361"/>
                <a:gd name="T6" fmla="*/ 694 w 694"/>
                <a:gd name="T7" fmla="*/ 70 h 361"/>
                <a:gd name="T8" fmla="*/ 657 w 694"/>
                <a:gd name="T9" fmla="*/ 98 h 361"/>
                <a:gd name="T10" fmla="*/ 582 w 694"/>
                <a:gd name="T11" fmla="*/ 98 h 361"/>
                <a:gd name="T12" fmla="*/ 461 w 694"/>
                <a:gd name="T13" fmla="*/ 94 h 361"/>
                <a:gd name="T14" fmla="*/ 391 w 694"/>
                <a:gd name="T15" fmla="*/ 94 h 361"/>
                <a:gd name="T16" fmla="*/ 377 w 694"/>
                <a:gd name="T17" fmla="*/ 113 h 361"/>
                <a:gd name="T18" fmla="*/ 363 w 694"/>
                <a:gd name="T19" fmla="*/ 216 h 361"/>
                <a:gd name="T20" fmla="*/ 303 w 694"/>
                <a:gd name="T21" fmla="*/ 309 h 361"/>
                <a:gd name="T22" fmla="*/ 200 w 694"/>
                <a:gd name="T23" fmla="*/ 347 h 361"/>
                <a:gd name="T24" fmla="*/ 172 w 694"/>
                <a:gd name="T25" fmla="*/ 361 h 361"/>
                <a:gd name="T26" fmla="*/ 135 w 694"/>
                <a:gd name="T27" fmla="*/ 352 h 361"/>
                <a:gd name="T28" fmla="*/ 84 w 694"/>
                <a:gd name="T29" fmla="*/ 272 h 361"/>
                <a:gd name="T30" fmla="*/ 5 w 694"/>
                <a:gd name="T31" fmla="*/ 225 h 361"/>
                <a:gd name="T32" fmla="*/ 0 w 694"/>
                <a:gd name="T33" fmla="*/ 206 h 361"/>
                <a:gd name="T34" fmla="*/ 56 w 694"/>
                <a:gd name="T35" fmla="*/ 155 h 361"/>
                <a:gd name="T36" fmla="*/ 98 w 694"/>
                <a:gd name="T37" fmla="*/ 183 h 361"/>
                <a:gd name="T38" fmla="*/ 140 w 694"/>
                <a:gd name="T39" fmla="*/ 272 h 361"/>
                <a:gd name="T40" fmla="*/ 158 w 694"/>
                <a:gd name="T41" fmla="*/ 328 h 361"/>
                <a:gd name="T42" fmla="*/ 247 w 694"/>
                <a:gd name="T43" fmla="*/ 291 h 361"/>
                <a:gd name="T44" fmla="*/ 303 w 694"/>
                <a:gd name="T45" fmla="*/ 230 h 361"/>
                <a:gd name="T46" fmla="*/ 326 w 694"/>
                <a:gd name="T47" fmla="*/ 155 h 361"/>
                <a:gd name="T48" fmla="*/ 349 w 694"/>
                <a:gd name="T49" fmla="*/ 42 h 361"/>
                <a:gd name="T50" fmla="*/ 396 w 694"/>
                <a:gd name="T51" fmla="*/ 33 h 361"/>
                <a:gd name="T52" fmla="*/ 508 w 694"/>
                <a:gd name="T53" fmla="*/ 23 h 36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94"/>
                <a:gd name="T82" fmla="*/ 0 h 361"/>
                <a:gd name="T83" fmla="*/ 694 w 694"/>
                <a:gd name="T84" fmla="*/ 361 h 36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94" h="361">
                  <a:moveTo>
                    <a:pt x="508" y="23"/>
                  </a:moveTo>
                  <a:lnTo>
                    <a:pt x="601" y="0"/>
                  </a:lnTo>
                  <a:lnTo>
                    <a:pt x="694" y="28"/>
                  </a:lnTo>
                  <a:lnTo>
                    <a:pt x="694" y="70"/>
                  </a:lnTo>
                  <a:lnTo>
                    <a:pt x="657" y="98"/>
                  </a:lnTo>
                  <a:lnTo>
                    <a:pt x="582" y="98"/>
                  </a:lnTo>
                  <a:lnTo>
                    <a:pt x="461" y="94"/>
                  </a:lnTo>
                  <a:lnTo>
                    <a:pt x="391" y="94"/>
                  </a:lnTo>
                  <a:lnTo>
                    <a:pt x="377" y="113"/>
                  </a:lnTo>
                  <a:lnTo>
                    <a:pt x="363" y="216"/>
                  </a:lnTo>
                  <a:lnTo>
                    <a:pt x="303" y="309"/>
                  </a:lnTo>
                  <a:lnTo>
                    <a:pt x="200" y="347"/>
                  </a:lnTo>
                  <a:lnTo>
                    <a:pt x="172" y="361"/>
                  </a:lnTo>
                  <a:lnTo>
                    <a:pt x="135" y="352"/>
                  </a:lnTo>
                  <a:lnTo>
                    <a:pt x="84" y="272"/>
                  </a:lnTo>
                  <a:lnTo>
                    <a:pt x="5" y="225"/>
                  </a:lnTo>
                  <a:lnTo>
                    <a:pt x="0" y="206"/>
                  </a:lnTo>
                  <a:lnTo>
                    <a:pt x="56" y="155"/>
                  </a:lnTo>
                  <a:lnTo>
                    <a:pt x="98" y="183"/>
                  </a:lnTo>
                  <a:lnTo>
                    <a:pt x="140" y="272"/>
                  </a:lnTo>
                  <a:lnTo>
                    <a:pt x="158" y="328"/>
                  </a:lnTo>
                  <a:lnTo>
                    <a:pt x="247" y="291"/>
                  </a:lnTo>
                  <a:lnTo>
                    <a:pt x="303" y="230"/>
                  </a:lnTo>
                  <a:lnTo>
                    <a:pt x="326" y="155"/>
                  </a:lnTo>
                  <a:lnTo>
                    <a:pt x="349" y="42"/>
                  </a:lnTo>
                  <a:lnTo>
                    <a:pt x="396" y="33"/>
                  </a:lnTo>
                  <a:lnTo>
                    <a:pt x="508" y="23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42" name="Object 6"/>
          <p:cNvGraphicFramePr>
            <a:graphicFrameLocks noChangeAspect="1"/>
          </p:cNvGraphicFramePr>
          <p:nvPr/>
        </p:nvGraphicFramePr>
        <p:xfrm>
          <a:off x="6015038" y="5815013"/>
          <a:ext cx="180975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11" imgW="952200" imgH="228600" progId="Equation.3">
                  <p:embed/>
                </p:oleObj>
              </mc:Choice>
              <mc:Fallback>
                <p:oleObj name="Equation" r:id="rId11" imgW="9522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5038" y="5815013"/>
                        <a:ext cx="1809750" cy="4333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Ackermann’s Function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57200" y="609600"/>
            <a:ext cx="5302250" cy="1330325"/>
            <a:chOff x="381000" y="5257800"/>
            <a:chExt cx="5832475" cy="1462823"/>
          </a:xfrm>
        </p:grpSpPr>
        <p:sp>
          <p:nvSpPr>
            <p:cNvPr id="3088" name="Rectangle 13"/>
            <p:cNvSpPr>
              <a:spLocks noChangeArrowheads="1"/>
            </p:cNvSpPr>
            <p:nvPr/>
          </p:nvSpPr>
          <p:spPr bwMode="auto">
            <a:xfrm>
              <a:off x="381000" y="5257800"/>
              <a:ext cx="5832475" cy="146282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endParaRPr lang="en-CA" altLang="en-US" sz="2400"/>
            </a:p>
          </p:txBody>
        </p:sp>
        <p:graphicFrame>
          <p:nvGraphicFramePr>
            <p:cNvPr id="3074" name="Object 2"/>
            <p:cNvGraphicFramePr>
              <a:graphicFrameLocks noChangeAspect="1"/>
            </p:cNvGraphicFramePr>
            <p:nvPr/>
          </p:nvGraphicFramePr>
          <p:xfrm>
            <a:off x="381000" y="5299810"/>
            <a:ext cx="5832475" cy="857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Equation" r:id="rId4" imgW="2768400" imgH="406080" progId="Equation.3">
                    <p:embed/>
                  </p:oleObj>
                </mc:Choice>
                <mc:Fallback>
                  <p:oleObj name="Equation" r:id="rId4" imgW="2768400" imgH="4060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5299810"/>
                          <a:ext cx="5832475" cy="857250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ight Brace 6"/>
            <p:cNvSpPr/>
            <p:nvPr/>
          </p:nvSpPr>
          <p:spPr bwMode="auto">
            <a:xfrm rot="5400000">
              <a:off x="3171549" y="4777231"/>
              <a:ext cx="228676" cy="2879566"/>
            </a:xfrm>
            <a:prstGeom prst="rightBrace">
              <a:avLst/>
            </a:prstGeom>
            <a:noFill/>
            <a:ln w="25400" cap="sq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274320" rIns="274320">
              <a:spAutoFit/>
            </a:bodyPr>
            <a:lstStyle/>
            <a:p>
              <a:pPr algn="l" eaLnBrk="0" hangingPunct="0">
                <a:defRPr/>
              </a:pPr>
              <a:endParaRPr lang="en-CA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90" name="TextBox 18"/>
            <p:cNvSpPr txBox="1">
              <a:spLocks noChangeArrowheads="1"/>
            </p:cNvSpPr>
            <p:nvPr/>
          </p:nvSpPr>
          <p:spPr bwMode="auto">
            <a:xfrm>
              <a:off x="2337756" y="6188777"/>
              <a:ext cx="218521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CA" altLang="en-US">
                  <a:solidFill>
                    <a:schemeClr val="bg2"/>
                  </a:solidFill>
                </a:rPr>
                <a:t>n applications</a:t>
              </a:r>
            </a:p>
          </p:txBody>
        </p:sp>
      </p:grpSp>
      <p:graphicFrame>
        <p:nvGraphicFramePr>
          <p:cNvPr id="42" name="Object 6"/>
          <p:cNvGraphicFramePr>
            <a:graphicFrameLocks noChangeAspect="1"/>
          </p:cNvGraphicFramePr>
          <p:nvPr/>
        </p:nvGraphicFramePr>
        <p:xfrm>
          <a:off x="441325" y="2032000"/>
          <a:ext cx="18081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6" imgW="952200" imgH="228600" progId="Equation.3">
                  <p:embed/>
                </p:oleObj>
              </mc:Choice>
              <mc:Fallback>
                <p:oleObj name="Equation" r:id="rId6" imgW="9522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2032000"/>
                        <a:ext cx="1808163" cy="4333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5"/>
          <p:cNvGraphicFramePr>
            <a:graphicFrameLocks noChangeAspect="1"/>
          </p:cNvGraphicFramePr>
          <p:nvPr/>
        </p:nvGraphicFramePr>
        <p:xfrm>
          <a:off x="457200" y="2544763"/>
          <a:ext cx="120650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8" imgW="634680" imgH="215640" progId="Equation.3">
                  <p:embed/>
                </p:oleObj>
              </mc:Choice>
              <mc:Fallback>
                <p:oleObj name="Equation" r:id="rId8" imgW="63468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44763"/>
                        <a:ext cx="1206500" cy="4079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1450975" y="2541588"/>
            <a:ext cx="3017838" cy="971550"/>
            <a:chOff x="1390650" y="2549525"/>
            <a:chExt cx="3017838" cy="972788"/>
          </a:xfrm>
        </p:grpSpPr>
        <p:graphicFrame>
          <p:nvGraphicFramePr>
            <p:cNvPr id="3076" name="Object 4"/>
            <p:cNvGraphicFramePr>
              <a:graphicFrameLocks noChangeAspect="1"/>
            </p:cNvGraphicFramePr>
            <p:nvPr/>
          </p:nvGraphicFramePr>
          <p:xfrm>
            <a:off x="1390650" y="2549525"/>
            <a:ext cx="3017838" cy="407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Equation" r:id="rId10" imgW="1587240" imgH="215640" progId="Equation.3">
                    <p:embed/>
                  </p:oleObj>
                </mc:Choice>
                <mc:Fallback>
                  <p:oleObj name="Equation" r:id="rId10" imgW="1587240" imgH="215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650" y="2549525"/>
                          <a:ext cx="3017838" cy="407988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084" name="Group 52"/>
            <p:cNvGrpSpPr>
              <a:grpSpLocks/>
            </p:cNvGrpSpPr>
            <p:nvPr/>
          </p:nvGrpSpPr>
          <p:grpSpPr bwMode="auto">
            <a:xfrm>
              <a:off x="1515374" y="2946313"/>
              <a:ext cx="2160000" cy="576000"/>
              <a:chOff x="1549878" y="2954939"/>
              <a:chExt cx="2160000" cy="576000"/>
            </a:xfrm>
          </p:grpSpPr>
          <p:sp>
            <p:nvSpPr>
              <p:cNvPr id="3085" name="Rectangle 46"/>
              <p:cNvSpPr>
                <a:spLocks noChangeArrowheads="1"/>
              </p:cNvSpPr>
              <p:nvPr/>
            </p:nvSpPr>
            <p:spPr bwMode="auto">
              <a:xfrm>
                <a:off x="1549878" y="2954939"/>
                <a:ext cx="2160000" cy="5760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endParaRPr lang="en-CA" altLang="en-US" sz="2400"/>
              </a:p>
            </p:txBody>
          </p:sp>
          <p:sp>
            <p:nvSpPr>
              <p:cNvPr id="49" name="Right Brace 48"/>
              <p:cNvSpPr/>
              <p:nvPr/>
            </p:nvSpPr>
            <p:spPr bwMode="auto">
              <a:xfrm rot="5400000">
                <a:off x="2425942" y="2177016"/>
                <a:ext cx="206638" cy="1798637"/>
              </a:xfrm>
              <a:prstGeom prst="rightBrace">
                <a:avLst/>
              </a:prstGeom>
              <a:noFill/>
              <a:ln w="25400" cap="sq" cmpd="sng" algn="ctr">
                <a:solidFill>
                  <a:schemeClr val="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274320" rIns="274320">
                <a:spAutoFit/>
              </a:bodyPr>
              <a:lstStyle/>
              <a:p>
                <a:pPr algn="l" eaLnBrk="0" hangingPunct="0">
                  <a:defRPr/>
                </a:pPr>
                <a:endParaRPr lang="en-CA" i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87" name="TextBox 49"/>
              <p:cNvSpPr txBox="1">
                <a:spLocks noChangeArrowheads="1"/>
              </p:cNvSpPr>
              <p:nvPr/>
            </p:nvSpPr>
            <p:spPr bwMode="auto">
              <a:xfrm>
                <a:off x="1600200" y="3049319"/>
                <a:ext cx="1986559" cy="475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CA" altLang="en-US">
                    <a:solidFill>
                      <a:schemeClr val="bg2"/>
                    </a:solidFill>
                  </a:rPr>
                  <a:t>n applications</a:t>
                </a:r>
              </a:p>
            </p:txBody>
          </p:sp>
        </p:grpSp>
      </p:grp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4437063" y="2540000"/>
            <a:ext cx="904875" cy="414338"/>
            <a:chOff x="4185128" y="2548426"/>
            <a:chExt cx="905872" cy="414000"/>
          </a:xfrm>
        </p:grpSpPr>
        <p:sp>
          <p:nvSpPr>
            <p:cNvPr id="3083" name="Rectangle 55"/>
            <p:cNvSpPr>
              <a:spLocks noChangeArrowheads="1"/>
            </p:cNvSpPr>
            <p:nvPr/>
          </p:nvSpPr>
          <p:spPr bwMode="auto">
            <a:xfrm>
              <a:off x="4191000" y="2548426"/>
              <a:ext cx="900000" cy="414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endParaRPr lang="en-CA" altLang="en-US" sz="2400"/>
            </a:p>
          </p:txBody>
        </p:sp>
        <p:graphicFrame>
          <p:nvGraphicFramePr>
            <p:cNvPr id="3078" name="Object 6"/>
            <p:cNvGraphicFramePr>
              <a:graphicFrameLocks noChangeAspect="1"/>
            </p:cNvGraphicFramePr>
            <p:nvPr/>
          </p:nvGraphicFramePr>
          <p:xfrm>
            <a:off x="4185128" y="2592388"/>
            <a:ext cx="747713" cy="336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Equation" r:id="rId12" imgW="393480" imgH="177480" progId="Equation.3">
                    <p:embed/>
                  </p:oleObj>
                </mc:Choice>
                <mc:Fallback>
                  <p:oleObj name="Equation" r:id="rId12" imgW="393480" imgH="17748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5128" y="2592388"/>
                          <a:ext cx="747713" cy="336550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Ackermann’s Function</a:t>
            </a:r>
          </a:p>
        </p:txBody>
      </p:sp>
      <p:grpSp>
        <p:nvGrpSpPr>
          <p:cNvPr id="4105" name="Group 19"/>
          <p:cNvGrpSpPr>
            <a:grpSpLocks/>
          </p:cNvGrpSpPr>
          <p:nvPr/>
        </p:nvGrpSpPr>
        <p:grpSpPr bwMode="auto">
          <a:xfrm>
            <a:off x="457200" y="609600"/>
            <a:ext cx="5302250" cy="1330325"/>
            <a:chOff x="381000" y="5257800"/>
            <a:chExt cx="5832475" cy="1462823"/>
          </a:xfrm>
        </p:grpSpPr>
        <p:sp>
          <p:nvSpPr>
            <p:cNvPr id="4113" name="Rectangle 13"/>
            <p:cNvSpPr>
              <a:spLocks noChangeArrowheads="1"/>
            </p:cNvSpPr>
            <p:nvPr/>
          </p:nvSpPr>
          <p:spPr bwMode="auto">
            <a:xfrm>
              <a:off x="381000" y="5257800"/>
              <a:ext cx="5832475" cy="146282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endParaRPr lang="en-CA" altLang="en-US" sz="2400"/>
            </a:p>
          </p:txBody>
        </p:sp>
        <p:graphicFrame>
          <p:nvGraphicFramePr>
            <p:cNvPr id="4098" name="Object 2"/>
            <p:cNvGraphicFramePr>
              <a:graphicFrameLocks noChangeAspect="1"/>
            </p:cNvGraphicFramePr>
            <p:nvPr/>
          </p:nvGraphicFramePr>
          <p:xfrm>
            <a:off x="381000" y="5299810"/>
            <a:ext cx="5832475" cy="857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6" name="Equation" r:id="rId4" imgW="2768400" imgH="406080" progId="Equation.3">
                    <p:embed/>
                  </p:oleObj>
                </mc:Choice>
                <mc:Fallback>
                  <p:oleObj name="Equation" r:id="rId4" imgW="2768400" imgH="4060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5299810"/>
                          <a:ext cx="5832475" cy="857250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ight Brace 6"/>
            <p:cNvSpPr/>
            <p:nvPr/>
          </p:nvSpPr>
          <p:spPr bwMode="auto">
            <a:xfrm rot="5400000">
              <a:off x="3171549" y="4777231"/>
              <a:ext cx="228676" cy="2879566"/>
            </a:xfrm>
            <a:prstGeom prst="rightBrace">
              <a:avLst/>
            </a:prstGeom>
            <a:noFill/>
            <a:ln w="25400" cap="sq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274320" rIns="274320">
              <a:spAutoFit/>
            </a:bodyPr>
            <a:lstStyle/>
            <a:p>
              <a:pPr algn="l" eaLnBrk="0" hangingPunct="0">
                <a:defRPr/>
              </a:pPr>
              <a:endParaRPr lang="en-CA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115" name="TextBox 18"/>
            <p:cNvSpPr txBox="1">
              <a:spLocks noChangeArrowheads="1"/>
            </p:cNvSpPr>
            <p:nvPr/>
          </p:nvSpPr>
          <p:spPr bwMode="auto">
            <a:xfrm>
              <a:off x="2337756" y="6188777"/>
              <a:ext cx="218521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CA" altLang="en-US">
                  <a:solidFill>
                    <a:schemeClr val="bg2"/>
                  </a:solidFill>
                </a:rPr>
                <a:t>n applications</a:t>
              </a:r>
            </a:p>
          </p:txBody>
        </p:sp>
      </p:grpSp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441325" y="2032000"/>
          <a:ext cx="18081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6" imgW="952200" imgH="228600" progId="Equation.3">
                  <p:embed/>
                </p:oleObj>
              </mc:Choice>
              <mc:Fallback>
                <p:oleObj name="Equation" r:id="rId6" imgW="9522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2032000"/>
                        <a:ext cx="1808163" cy="4333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438150" y="2544763"/>
          <a:ext cx="173672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8" imgW="914400" imgH="215640" progId="Equation.3">
                  <p:embed/>
                </p:oleObj>
              </mc:Choice>
              <mc:Fallback>
                <p:oleObj name="Equation" r:id="rId8" imgW="914400" imgH="215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544763"/>
                        <a:ext cx="1736725" cy="4079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433388" y="3048000"/>
          <a:ext cx="125412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0" imgW="660240" imgH="215640" progId="Equation.3">
                  <p:embed/>
                </p:oleObj>
              </mc:Choice>
              <mc:Fallback>
                <p:oleObj name="Equation" r:id="rId10" imgW="66024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3048000"/>
                        <a:ext cx="1254125" cy="4079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1471613" y="3052763"/>
            <a:ext cx="2871787" cy="973137"/>
            <a:chOff x="1463675" y="2549469"/>
            <a:chExt cx="2871788" cy="972844"/>
          </a:xfrm>
        </p:grpSpPr>
        <p:graphicFrame>
          <p:nvGraphicFramePr>
            <p:cNvPr id="4102" name="Object 7"/>
            <p:cNvGraphicFramePr>
              <a:graphicFrameLocks noChangeAspect="1"/>
            </p:cNvGraphicFramePr>
            <p:nvPr/>
          </p:nvGraphicFramePr>
          <p:xfrm>
            <a:off x="1463675" y="2549469"/>
            <a:ext cx="2871788" cy="4079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0" name="Equation" r:id="rId12" imgW="1511280" imgH="215640" progId="Equation.3">
                    <p:embed/>
                  </p:oleObj>
                </mc:Choice>
                <mc:Fallback>
                  <p:oleObj name="Equation" r:id="rId12" imgW="1511280" imgH="21564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675" y="2549469"/>
                          <a:ext cx="2871788" cy="407987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109" name="Group 52"/>
            <p:cNvGrpSpPr>
              <a:grpSpLocks/>
            </p:cNvGrpSpPr>
            <p:nvPr/>
          </p:nvGrpSpPr>
          <p:grpSpPr bwMode="auto">
            <a:xfrm>
              <a:off x="1515374" y="2946313"/>
              <a:ext cx="2160000" cy="576000"/>
              <a:chOff x="1549878" y="2954939"/>
              <a:chExt cx="2160000" cy="576000"/>
            </a:xfrm>
          </p:grpSpPr>
          <p:sp>
            <p:nvSpPr>
              <p:cNvPr id="4110" name="Rectangle 23"/>
              <p:cNvSpPr>
                <a:spLocks noChangeArrowheads="1"/>
              </p:cNvSpPr>
              <p:nvPr/>
            </p:nvSpPr>
            <p:spPr bwMode="auto">
              <a:xfrm>
                <a:off x="1549878" y="2954939"/>
                <a:ext cx="2160000" cy="5760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endParaRPr lang="en-CA" altLang="en-US" sz="2400"/>
              </a:p>
            </p:txBody>
          </p:sp>
          <p:sp>
            <p:nvSpPr>
              <p:cNvPr id="25" name="Right Brace 24"/>
              <p:cNvSpPr/>
              <p:nvPr/>
            </p:nvSpPr>
            <p:spPr bwMode="auto">
              <a:xfrm rot="5400000">
                <a:off x="2425310" y="2176938"/>
                <a:ext cx="207901" cy="1798639"/>
              </a:xfrm>
              <a:prstGeom prst="rightBrace">
                <a:avLst/>
              </a:prstGeom>
              <a:noFill/>
              <a:ln w="25400" cap="sq" cmpd="sng" algn="ctr">
                <a:solidFill>
                  <a:schemeClr val="hlink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274320" rIns="274320">
                <a:spAutoFit/>
              </a:bodyPr>
              <a:lstStyle/>
              <a:p>
                <a:pPr algn="l" eaLnBrk="0" hangingPunct="0">
                  <a:defRPr/>
                </a:pPr>
                <a:endParaRPr lang="en-CA" i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112" name="TextBox 25"/>
              <p:cNvSpPr txBox="1">
                <a:spLocks noChangeArrowheads="1"/>
              </p:cNvSpPr>
              <p:nvPr/>
            </p:nvSpPr>
            <p:spPr bwMode="auto">
              <a:xfrm>
                <a:off x="1600200" y="3049319"/>
                <a:ext cx="1986559" cy="475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CA" altLang="en-US">
                    <a:solidFill>
                      <a:schemeClr val="bg2"/>
                    </a:solidFill>
                  </a:rPr>
                  <a:t>n applications</a:t>
                </a:r>
              </a:p>
            </p:txBody>
          </p:sp>
        </p:grpSp>
      </p:grp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4298950" y="3051175"/>
            <a:ext cx="900113" cy="414338"/>
            <a:chOff x="4191000" y="2548426"/>
            <a:chExt cx="900000" cy="414000"/>
          </a:xfrm>
        </p:grpSpPr>
        <p:sp>
          <p:nvSpPr>
            <p:cNvPr id="4108" name="Rectangle 27"/>
            <p:cNvSpPr>
              <a:spLocks noChangeArrowheads="1"/>
            </p:cNvSpPr>
            <p:nvPr/>
          </p:nvSpPr>
          <p:spPr bwMode="auto">
            <a:xfrm>
              <a:off x="4191000" y="2548426"/>
              <a:ext cx="900000" cy="414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endParaRPr lang="en-CA" altLang="en-US" sz="2400"/>
            </a:p>
          </p:txBody>
        </p:sp>
        <p:graphicFrame>
          <p:nvGraphicFramePr>
            <p:cNvPr id="4103" name="Object 10"/>
            <p:cNvGraphicFramePr>
              <a:graphicFrameLocks noChangeAspect="1"/>
            </p:cNvGraphicFramePr>
            <p:nvPr/>
          </p:nvGraphicFramePr>
          <p:xfrm>
            <a:off x="4389536" y="2581219"/>
            <a:ext cx="338137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1" name="Equation" r:id="rId14" imgW="177480" imgH="190440" progId="Equation.3">
                    <p:embed/>
                  </p:oleObj>
                </mc:Choice>
                <mc:Fallback>
                  <p:oleObj name="Equation" r:id="rId14" imgW="177480" imgH="19044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9536" y="2581219"/>
                          <a:ext cx="338137" cy="360362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Ackermann’s Function</a:t>
            </a:r>
          </a:p>
        </p:txBody>
      </p:sp>
      <p:grpSp>
        <p:nvGrpSpPr>
          <p:cNvPr id="5129" name="Group 19"/>
          <p:cNvGrpSpPr>
            <a:grpSpLocks/>
          </p:cNvGrpSpPr>
          <p:nvPr/>
        </p:nvGrpSpPr>
        <p:grpSpPr bwMode="auto">
          <a:xfrm>
            <a:off x="457200" y="609600"/>
            <a:ext cx="5302250" cy="1330325"/>
            <a:chOff x="381000" y="5257800"/>
            <a:chExt cx="5832475" cy="1462823"/>
          </a:xfrm>
        </p:grpSpPr>
        <p:sp>
          <p:nvSpPr>
            <p:cNvPr id="5149" name="Rectangle 13"/>
            <p:cNvSpPr>
              <a:spLocks noChangeArrowheads="1"/>
            </p:cNvSpPr>
            <p:nvPr/>
          </p:nvSpPr>
          <p:spPr bwMode="auto">
            <a:xfrm>
              <a:off x="381000" y="5257800"/>
              <a:ext cx="5832475" cy="146282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endParaRPr lang="en-CA" altLang="en-US" sz="2400"/>
            </a:p>
          </p:txBody>
        </p:sp>
        <p:graphicFrame>
          <p:nvGraphicFramePr>
            <p:cNvPr id="5122" name="Object 2"/>
            <p:cNvGraphicFramePr>
              <a:graphicFrameLocks noChangeAspect="1"/>
            </p:cNvGraphicFramePr>
            <p:nvPr/>
          </p:nvGraphicFramePr>
          <p:xfrm>
            <a:off x="381000" y="5299810"/>
            <a:ext cx="5832475" cy="857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2" name="Equation" r:id="rId4" imgW="2768400" imgH="406080" progId="Equation.3">
                    <p:embed/>
                  </p:oleObj>
                </mc:Choice>
                <mc:Fallback>
                  <p:oleObj name="Equation" r:id="rId4" imgW="2768400" imgH="4060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5299810"/>
                          <a:ext cx="5832475" cy="857250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ight Brace 6"/>
            <p:cNvSpPr/>
            <p:nvPr/>
          </p:nvSpPr>
          <p:spPr bwMode="auto">
            <a:xfrm rot="5400000">
              <a:off x="3171549" y="4777231"/>
              <a:ext cx="228676" cy="2879566"/>
            </a:xfrm>
            <a:prstGeom prst="rightBrace">
              <a:avLst/>
            </a:prstGeom>
            <a:noFill/>
            <a:ln w="25400" cap="sq" cmpd="sng" algn="ctr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274320" rIns="274320">
              <a:spAutoFit/>
            </a:bodyPr>
            <a:lstStyle/>
            <a:p>
              <a:pPr algn="l" eaLnBrk="0" hangingPunct="0">
                <a:defRPr/>
              </a:pPr>
              <a:endParaRPr lang="en-CA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51" name="TextBox 18"/>
            <p:cNvSpPr txBox="1">
              <a:spLocks noChangeArrowheads="1"/>
            </p:cNvSpPr>
            <p:nvPr/>
          </p:nvSpPr>
          <p:spPr bwMode="auto">
            <a:xfrm>
              <a:off x="2337756" y="6188777"/>
              <a:ext cx="218521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CA" altLang="en-US">
                  <a:solidFill>
                    <a:schemeClr val="bg2"/>
                  </a:solidFill>
                </a:rPr>
                <a:t>n applications</a:t>
              </a:r>
            </a:p>
          </p:txBody>
        </p:sp>
      </p:grpSp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441325" y="2032000"/>
          <a:ext cx="18081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6" imgW="952200" imgH="228600" progId="Equation.3">
                  <p:embed/>
                </p:oleObj>
              </mc:Choice>
              <mc:Fallback>
                <p:oleObj name="Equation" r:id="rId6" imgW="9522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2032000"/>
                        <a:ext cx="1808163" cy="4333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8"/>
          <p:cNvGraphicFramePr>
            <a:graphicFrameLocks noChangeAspect="1"/>
          </p:cNvGraphicFramePr>
          <p:nvPr/>
        </p:nvGraphicFramePr>
        <p:xfrm>
          <a:off x="438150" y="2544763"/>
          <a:ext cx="173672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8" imgW="914400" imgH="215640" progId="Equation.3">
                  <p:embed/>
                </p:oleObj>
              </mc:Choice>
              <mc:Fallback>
                <p:oleObj name="Equation" r:id="rId8" imgW="914400" imgH="215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544763"/>
                        <a:ext cx="1736725" cy="4079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61963" y="3036888"/>
          <a:ext cx="14938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0" imgW="787320" imgH="228600" progId="Equation.3">
                  <p:embed/>
                </p:oleObj>
              </mc:Choice>
              <mc:Fallback>
                <p:oleObj name="Equation" r:id="rId10" imgW="78732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3036888"/>
                        <a:ext cx="1493837" cy="4318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6"/>
          <p:cNvGraphicFramePr>
            <a:graphicFrameLocks noChangeAspect="1"/>
          </p:cNvGraphicFramePr>
          <p:nvPr/>
        </p:nvGraphicFramePr>
        <p:xfrm>
          <a:off x="476250" y="3548063"/>
          <a:ext cx="12303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2" imgW="647640" imgH="228600" progId="Equation.3">
                  <p:embed/>
                </p:oleObj>
              </mc:Choice>
              <mc:Fallback>
                <p:oleObj name="Equation" r:id="rId12" imgW="64764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548063"/>
                        <a:ext cx="1230313" cy="4318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3643" name="Picture 1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325" y="3505200"/>
            <a:ext cx="1219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7" name="Object 7"/>
          <p:cNvGraphicFramePr>
            <a:graphicFrameLocks noChangeAspect="1"/>
          </p:cNvGraphicFramePr>
          <p:nvPr/>
        </p:nvGraphicFramePr>
        <p:xfrm>
          <a:off x="488950" y="4608513"/>
          <a:ext cx="125412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15" imgW="660240" imgH="215640" progId="Equation.3">
                  <p:embed/>
                </p:oleObj>
              </mc:Choice>
              <mc:Fallback>
                <p:oleObj name="Equation" r:id="rId15" imgW="66024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4608513"/>
                        <a:ext cx="1254125" cy="4079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429000" y="3810000"/>
            <a:ext cx="2282825" cy="2743200"/>
            <a:chOff x="2065" y="1551"/>
            <a:chExt cx="1628" cy="1988"/>
          </a:xfrm>
        </p:grpSpPr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2778" y="1977"/>
              <a:ext cx="331" cy="335"/>
            </a:xfrm>
            <a:custGeom>
              <a:avLst/>
              <a:gdLst>
                <a:gd name="T0" fmla="*/ 255 w 331"/>
                <a:gd name="T1" fmla="*/ 212 h 334"/>
                <a:gd name="T2" fmla="*/ 284 w 331"/>
                <a:gd name="T3" fmla="*/ 141 h 334"/>
                <a:gd name="T4" fmla="*/ 279 w 331"/>
                <a:gd name="T5" fmla="*/ 85 h 334"/>
                <a:gd name="T6" fmla="*/ 270 w 331"/>
                <a:gd name="T7" fmla="*/ 38 h 334"/>
                <a:gd name="T8" fmla="*/ 227 w 331"/>
                <a:gd name="T9" fmla="*/ 5 h 334"/>
                <a:gd name="T10" fmla="*/ 166 w 331"/>
                <a:gd name="T11" fmla="*/ 0 h 334"/>
                <a:gd name="T12" fmla="*/ 118 w 331"/>
                <a:gd name="T13" fmla="*/ 5 h 334"/>
                <a:gd name="T14" fmla="*/ 47 w 331"/>
                <a:gd name="T15" fmla="*/ 47 h 334"/>
                <a:gd name="T16" fmla="*/ 14 w 331"/>
                <a:gd name="T17" fmla="*/ 113 h 334"/>
                <a:gd name="T18" fmla="*/ 0 w 331"/>
                <a:gd name="T19" fmla="*/ 193 h 334"/>
                <a:gd name="T20" fmla="*/ 14 w 331"/>
                <a:gd name="T21" fmla="*/ 282 h 334"/>
                <a:gd name="T22" fmla="*/ 43 w 331"/>
                <a:gd name="T23" fmla="*/ 315 h 334"/>
                <a:gd name="T24" fmla="*/ 95 w 331"/>
                <a:gd name="T25" fmla="*/ 334 h 334"/>
                <a:gd name="T26" fmla="*/ 147 w 331"/>
                <a:gd name="T27" fmla="*/ 329 h 334"/>
                <a:gd name="T28" fmla="*/ 203 w 331"/>
                <a:gd name="T29" fmla="*/ 306 h 334"/>
                <a:gd name="T30" fmla="*/ 241 w 331"/>
                <a:gd name="T31" fmla="*/ 273 h 334"/>
                <a:gd name="T32" fmla="*/ 303 w 331"/>
                <a:gd name="T33" fmla="*/ 325 h 334"/>
                <a:gd name="T34" fmla="*/ 331 w 331"/>
                <a:gd name="T35" fmla="*/ 325 h 334"/>
                <a:gd name="T36" fmla="*/ 331 w 331"/>
                <a:gd name="T37" fmla="*/ 296 h 334"/>
                <a:gd name="T38" fmla="*/ 317 w 331"/>
                <a:gd name="T39" fmla="*/ 273 h 334"/>
                <a:gd name="T40" fmla="*/ 255 w 331"/>
                <a:gd name="T41" fmla="*/ 212 h 3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31"/>
                <a:gd name="T64" fmla="*/ 0 h 334"/>
                <a:gd name="T65" fmla="*/ 331 w 331"/>
                <a:gd name="T66" fmla="*/ 334 h 33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31" h="334">
                  <a:moveTo>
                    <a:pt x="255" y="212"/>
                  </a:moveTo>
                  <a:lnTo>
                    <a:pt x="284" y="141"/>
                  </a:lnTo>
                  <a:lnTo>
                    <a:pt x="279" y="85"/>
                  </a:lnTo>
                  <a:lnTo>
                    <a:pt x="270" y="38"/>
                  </a:lnTo>
                  <a:lnTo>
                    <a:pt x="227" y="5"/>
                  </a:lnTo>
                  <a:lnTo>
                    <a:pt x="166" y="0"/>
                  </a:lnTo>
                  <a:lnTo>
                    <a:pt x="118" y="5"/>
                  </a:lnTo>
                  <a:lnTo>
                    <a:pt x="47" y="47"/>
                  </a:lnTo>
                  <a:lnTo>
                    <a:pt x="14" y="113"/>
                  </a:lnTo>
                  <a:lnTo>
                    <a:pt x="0" y="193"/>
                  </a:lnTo>
                  <a:lnTo>
                    <a:pt x="14" y="282"/>
                  </a:lnTo>
                  <a:lnTo>
                    <a:pt x="43" y="315"/>
                  </a:lnTo>
                  <a:lnTo>
                    <a:pt x="95" y="334"/>
                  </a:lnTo>
                  <a:lnTo>
                    <a:pt x="147" y="329"/>
                  </a:lnTo>
                  <a:lnTo>
                    <a:pt x="203" y="306"/>
                  </a:lnTo>
                  <a:lnTo>
                    <a:pt x="241" y="273"/>
                  </a:lnTo>
                  <a:lnTo>
                    <a:pt x="303" y="325"/>
                  </a:lnTo>
                  <a:lnTo>
                    <a:pt x="331" y="325"/>
                  </a:lnTo>
                  <a:lnTo>
                    <a:pt x="331" y="296"/>
                  </a:lnTo>
                  <a:lnTo>
                    <a:pt x="317" y="273"/>
                  </a:lnTo>
                  <a:lnTo>
                    <a:pt x="255" y="21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2811" y="1930"/>
              <a:ext cx="303" cy="130"/>
            </a:xfrm>
            <a:custGeom>
              <a:avLst/>
              <a:gdLst>
                <a:gd name="T0" fmla="*/ 234 w 303"/>
                <a:gd name="T1" fmla="*/ 127 h 127"/>
                <a:gd name="T2" fmla="*/ 303 w 303"/>
                <a:gd name="T3" fmla="*/ 117 h 127"/>
                <a:gd name="T4" fmla="*/ 303 w 303"/>
                <a:gd name="T5" fmla="*/ 90 h 127"/>
                <a:gd name="T6" fmla="*/ 223 w 303"/>
                <a:gd name="T7" fmla="*/ 110 h 127"/>
                <a:gd name="T8" fmla="*/ 213 w 303"/>
                <a:gd name="T9" fmla="*/ 100 h 127"/>
                <a:gd name="T10" fmla="*/ 265 w 303"/>
                <a:gd name="T11" fmla="*/ 61 h 127"/>
                <a:gd name="T12" fmla="*/ 246 w 303"/>
                <a:gd name="T13" fmla="*/ 51 h 127"/>
                <a:gd name="T14" fmla="*/ 199 w 303"/>
                <a:gd name="T15" fmla="*/ 81 h 127"/>
                <a:gd name="T16" fmla="*/ 180 w 303"/>
                <a:gd name="T17" fmla="*/ 71 h 127"/>
                <a:gd name="T18" fmla="*/ 253 w 303"/>
                <a:gd name="T19" fmla="*/ 24 h 127"/>
                <a:gd name="T20" fmla="*/ 239 w 303"/>
                <a:gd name="T21" fmla="*/ 0 h 127"/>
                <a:gd name="T22" fmla="*/ 147 w 303"/>
                <a:gd name="T23" fmla="*/ 71 h 127"/>
                <a:gd name="T24" fmla="*/ 85 w 303"/>
                <a:gd name="T25" fmla="*/ 90 h 127"/>
                <a:gd name="T26" fmla="*/ 69 w 303"/>
                <a:gd name="T27" fmla="*/ 66 h 127"/>
                <a:gd name="T28" fmla="*/ 50 w 303"/>
                <a:gd name="T29" fmla="*/ 17 h 127"/>
                <a:gd name="T30" fmla="*/ 28 w 303"/>
                <a:gd name="T31" fmla="*/ 37 h 127"/>
                <a:gd name="T32" fmla="*/ 52 w 303"/>
                <a:gd name="T33" fmla="*/ 85 h 127"/>
                <a:gd name="T34" fmla="*/ 38 w 303"/>
                <a:gd name="T35" fmla="*/ 95 h 127"/>
                <a:gd name="T36" fmla="*/ 14 w 303"/>
                <a:gd name="T37" fmla="*/ 51 h 127"/>
                <a:gd name="T38" fmla="*/ 0 w 303"/>
                <a:gd name="T39" fmla="*/ 76 h 127"/>
                <a:gd name="T40" fmla="*/ 17 w 303"/>
                <a:gd name="T41" fmla="*/ 120 h 127"/>
                <a:gd name="T42" fmla="*/ 133 w 303"/>
                <a:gd name="T43" fmla="*/ 105 h 127"/>
                <a:gd name="T44" fmla="*/ 234 w 303"/>
                <a:gd name="T45" fmla="*/ 127 h 12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03"/>
                <a:gd name="T70" fmla="*/ 0 h 127"/>
                <a:gd name="T71" fmla="*/ 303 w 303"/>
                <a:gd name="T72" fmla="*/ 127 h 12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03" h="127">
                  <a:moveTo>
                    <a:pt x="234" y="127"/>
                  </a:moveTo>
                  <a:lnTo>
                    <a:pt x="303" y="117"/>
                  </a:lnTo>
                  <a:lnTo>
                    <a:pt x="303" y="90"/>
                  </a:lnTo>
                  <a:lnTo>
                    <a:pt x="223" y="110"/>
                  </a:lnTo>
                  <a:lnTo>
                    <a:pt x="213" y="100"/>
                  </a:lnTo>
                  <a:lnTo>
                    <a:pt x="265" y="61"/>
                  </a:lnTo>
                  <a:lnTo>
                    <a:pt x="246" y="51"/>
                  </a:lnTo>
                  <a:lnTo>
                    <a:pt x="199" y="81"/>
                  </a:lnTo>
                  <a:lnTo>
                    <a:pt x="180" y="71"/>
                  </a:lnTo>
                  <a:lnTo>
                    <a:pt x="253" y="24"/>
                  </a:lnTo>
                  <a:lnTo>
                    <a:pt x="239" y="0"/>
                  </a:lnTo>
                  <a:lnTo>
                    <a:pt x="147" y="71"/>
                  </a:lnTo>
                  <a:lnTo>
                    <a:pt x="85" y="90"/>
                  </a:lnTo>
                  <a:lnTo>
                    <a:pt x="69" y="66"/>
                  </a:lnTo>
                  <a:lnTo>
                    <a:pt x="50" y="17"/>
                  </a:lnTo>
                  <a:lnTo>
                    <a:pt x="28" y="37"/>
                  </a:lnTo>
                  <a:lnTo>
                    <a:pt x="52" y="85"/>
                  </a:lnTo>
                  <a:lnTo>
                    <a:pt x="38" y="95"/>
                  </a:lnTo>
                  <a:lnTo>
                    <a:pt x="14" y="51"/>
                  </a:lnTo>
                  <a:lnTo>
                    <a:pt x="0" y="76"/>
                  </a:lnTo>
                  <a:lnTo>
                    <a:pt x="17" y="120"/>
                  </a:lnTo>
                  <a:lnTo>
                    <a:pt x="133" y="105"/>
                  </a:lnTo>
                  <a:lnTo>
                    <a:pt x="234" y="127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2890" y="1839"/>
              <a:ext cx="515" cy="634"/>
            </a:xfrm>
            <a:custGeom>
              <a:avLst/>
              <a:gdLst>
                <a:gd name="T0" fmla="*/ 14 w 518"/>
                <a:gd name="T1" fmla="*/ 623 h 632"/>
                <a:gd name="T2" fmla="*/ 0 w 518"/>
                <a:gd name="T3" fmla="*/ 595 h 632"/>
                <a:gd name="T4" fmla="*/ 9 w 518"/>
                <a:gd name="T5" fmla="*/ 567 h 632"/>
                <a:gd name="T6" fmla="*/ 42 w 518"/>
                <a:gd name="T7" fmla="*/ 539 h 632"/>
                <a:gd name="T8" fmla="*/ 126 w 518"/>
                <a:gd name="T9" fmla="*/ 525 h 632"/>
                <a:gd name="T10" fmla="*/ 233 w 518"/>
                <a:gd name="T11" fmla="*/ 534 h 632"/>
                <a:gd name="T12" fmla="*/ 369 w 518"/>
                <a:gd name="T13" fmla="*/ 516 h 632"/>
                <a:gd name="T14" fmla="*/ 453 w 518"/>
                <a:gd name="T15" fmla="*/ 474 h 632"/>
                <a:gd name="T16" fmla="*/ 471 w 518"/>
                <a:gd name="T17" fmla="*/ 451 h 632"/>
                <a:gd name="T18" fmla="*/ 457 w 518"/>
                <a:gd name="T19" fmla="*/ 390 h 632"/>
                <a:gd name="T20" fmla="*/ 420 w 518"/>
                <a:gd name="T21" fmla="*/ 256 h 632"/>
                <a:gd name="T22" fmla="*/ 364 w 518"/>
                <a:gd name="T23" fmla="*/ 177 h 632"/>
                <a:gd name="T24" fmla="*/ 327 w 518"/>
                <a:gd name="T25" fmla="*/ 153 h 632"/>
                <a:gd name="T26" fmla="*/ 322 w 518"/>
                <a:gd name="T27" fmla="*/ 130 h 632"/>
                <a:gd name="T28" fmla="*/ 341 w 518"/>
                <a:gd name="T29" fmla="*/ 121 h 632"/>
                <a:gd name="T30" fmla="*/ 355 w 518"/>
                <a:gd name="T31" fmla="*/ 98 h 632"/>
                <a:gd name="T32" fmla="*/ 327 w 518"/>
                <a:gd name="T33" fmla="*/ 65 h 632"/>
                <a:gd name="T34" fmla="*/ 294 w 518"/>
                <a:gd name="T35" fmla="*/ 70 h 632"/>
                <a:gd name="T36" fmla="*/ 275 w 518"/>
                <a:gd name="T37" fmla="*/ 46 h 632"/>
                <a:gd name="T38" fmla="*/ 299 w 518"/>
                <a:gd name="T39" fmla="*/ 14 h 632"/>
                <a:gd name="T40" fmla="*/ 341 w 518"/>
                <a:gd name="T41" fmla="*/ 0 h 632"/>
                <a:gd name="T42" fmla="*/ 392 w 518"/>
                <a:gd name="T43" fmla="*/ 14 h 632"/>
                <a:gd name="T44" fmla="*/ 411 w 518"/>
                <a:gd name="T45" fmla="*/ 60 h 632"/>
                <a:gd name="T46" fmla="*/ 406 w 518"/>
                <a:gd name="T47" fmla="*/ 121 h 632"/>
                <a:gd name="T48" fmla="*/ 373 w 518"/>
                <a:gd name="T49" fmla="*/ 144 h 632"/>
                <a:gd name="T50" fmla="*/ 411 w 518"/>
                <a:gd name="T51" fmla="*/ 181 h 632"/>
                <a:gd name="T52" fmla="*/ 457 w 518"/>
                <a:gd name="T53" fmla="*/ 237 h 632"/>
                <a:gd name="T54" fmla="*/ 485 w 518"/>
                <a:gd name="T55" fmla="*/ 339 h 632"/>
                <a:gd name="T56" fmla="*/ 518 w 518"/>
                <a:gd name="T57" fmla="*/ 455 h 632"/>
                <a:gd name="T58" fmla="*/ 518 w 518"/>
                <a:gd name="T59" fmla="*/ 502 h 632"/>
                <a:gd name="T60" fmla="*/ 504 w 518"/>
                <a:gd name="T61" fmla="*/ 511 h 632"/>
                <a:gd name="T62" fmla="*/ 420 w 518"/>
                <a:gd name="T63" fmla="*/ 548 h 632"/>
                <a:gd name="T64" fmla="*/ 322 w 518"/>
                <a:gd name="T65" fmla="*/ 576 h 632"/>
                <a:gd name="T66" fmla="*/ 154 w 518"/>
                <a:gd name="T67" fmla="*/ 599 h 632"/>
                <a:gd name="T68" fmla="*/ 56 w 518"/>
                <a:gd name="T69" fmla="*/ 632 h 632"/>
                <a:gd name="T70" fmla="*/ 14 w 518"/>
                <a:gd name="T71" fmla="*/ 623 h 6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18"/>
                <a:gd name="T109" fmla="*/ 0 h 632"/>
                <a:gd name="T110" fmla="*/ 518 w 518"/>
                <a:gd name="T111" fmla="*/ 632 h 6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18" h="632">
                  <a:moveTo>
                    <a:pt x="14" y="623"/>
                  </a:moveTo>
                  <a:lnTo>
                    <a:pt x="0" y="595"/>
                  </a:lnTo>
                  <a:lnTo>
                    <a:pt x="9" y="567"/>
                  </a:lnTo>
                  <a:lnTo>
                    <a:pt x="42" y="539"/>
                  </a:lnTo>
                  <a:lnTo>
                    <a:pt x="126" y="525"/>
                  </a:lnTo>
                  <a:lnTo>
                    <a:pt x="233" y="534"/>
                  </a:lnTo>
                  <a:lnTo>
                    <a:pt x="369" y="516"/>
                  </a:lnTo>
                  <a:lnTo>
                    <a:pt x="453" y="474"/>
                  </a:lnTo>
                  <a:lnTo>
                    <a:pt x="471" y="451"/>
                  </a:lnTo>
                  <a:lnTo>
                    <a:pt x="457" y="390"/>
                  </a:lnTo>
                  <a:lnTo>
                    <a:pt x="420" y="256"/>
                  </a:lnTo>
                  <a:lnTo>
                    <a:pt x="364" y="177"/>
                  </a:lnTo>
                  <a:lnTo>
                    <a:pt x="327" y="153"/>
                  </a:lnTo>
                  <a:lnTo>
                    <a:pt x="322" y="130"/>
                  </a:lnTo>
                  <a:lnTo>
                    <a:pt x="341" y="121"/>
                  </a:lnTo>
                  <a:lnTo>
                    <a:pt x="355" y="98"/>
                  </a:lnTo>
                  <a:lnTo>
                    <a:pt x="327" y="65"/>
                  </a:lnTo>
                  <a:lnTo>
                    <a:pt x="294" y="70"/>
                  </a:lnTo>
                  <a:lnTo>
                    <a:pt x="275" y="46"/>
                  </a:lnTo>
                  <a:lnTo>
                    <a:pt x="299" y="14"/>
                  </a:lnTo>
                  <a:lnTo>
                    <a:pt x="341" y="0"/>
                  </a:lnTo>
                  <a:lnTo>
                    <a:pt x="392" y="14"/>
                  </a:lnTo>
                  <a:lnTo>
                    <a:pt x="411" y="60"/>
                  </a:lnTo>
                  <a:lnTo>
                    <a:pt x="406" y="121"/>
                  </a:lnTo>
                  <a:lnTo>
                    <a:pt x="373" y="144"/>
                  </a:lnTo>
                  <a:lnTo>
                    <a:pt x="411" y="181"/>
                  </a:lnTo>
                  <a:lnTo>
                    <a:pt x="457" y="237"/>
                  </a:lnTo>
                  <a:lnTo>
                    <a:pt x="485" y="339"/>
                  </a:lnTo>
                  <a:lnTo>
                    <a:pt x="518" y="455"/>
                  </a:lnTo>
                  <a:lnTo>
                    <a:pt x="518" y="502"/>
                  </a:lnTo>
                  <a:lnTo>
                    <a:pt x="504" y="511"/>
                  </a:lnTo>
                  <a:lnTo>
                    <a:pt x="420" y="548"/>
                  </a:lnTo>
                  <a:lnTo>
                    <a:pt x="322" y="576"/>
                  </a:lnTo>
                  <a:lnTo>
                    <a:pt x="154" y="599"/>
                  </a:lnTo>
                  <a:lnTo>
                    <a:pt x="56" y="632"/>
                  </a:lnTo>
                  <a:lnTo>
                    <a:pt x="14" y="623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Freeform 13"/>
            <p:cNvSpPr>
              <a:spLocks/>
            </p:cNvSpPr>
            <p:nvPr/>
          </p:nvSpPr>
          <p:spPr bwMode="auto">
            <a:xfrm>
              <a:off x="3189" y="2046"/>
              <a:ext cx="45" cy="86"/>
            </a:xfrm>
            <a:custGeom>
              <a:avLst/>
              <a:gdLst>
                <a:gd name="T0" fmla="*/ 10 w 47"/>
                <a:gd name="T1" fmla="*/ 32 h 86"/>
                <a:gd name="T2" fmla="*/ 28 w 47"/>
                <a:gd name="T3" fmla="*/ 75 h 86"/>
                <a:gd name="T4" fmla="*/ 35 w 47"/>
                <a:gd name="T5" fmla="*/ 86 h 86"/>
                <a:gd name="T6" fmla="*/ 43 w 47"/>
                <a:gd name="T7" fmla="*/ 85 h 86"/>
                <a:gd name="T8" fmla="*/ 47 w 47"/>
                <a:gd name="T9" fmla="*/ 73 h 86"/>
                <a:gd name="T10" fmla="*/ 1 w 47"/>
                <a:gd name="T11" fmla="*/ 0 h 86"/>
                <a:gd name="T12" fmla="*/ 0 w 47"/>
                <a:gd name="T13" fmla="*/ 15 h 86"/>
                <a:gd name="T14" fmla="*/ 10 w 47"/>
                <a:gd name="T15" fmla="*/ 32 h 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7"/>
                <a:gd name="T25" fmla="*/ 0 h 86"/>
                <a:gd name="T26" fmla="*/ 47 w 47"/>
                <a:gd name="T27" fmla="*/ 86 h 8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7" h="86">
                  <a:moveTo>
                    <a:pt x="10" y="32"/>
                  </a:moveTo>
                  <a:lnTo>
                    <a:pt x="28" y="75"/>
                  </a:lnTo>
                  <a:lnTo>
                    <a:pt x="35" y="86"/>
                  </a:lnTo>
                  <a:lnTo>
                    <a:pt x="43" y="85"/>
                  </a:lnTo>
                  <a:lnTo>
                    <a:pt x="47" y="73"/>
                  </a:lnTo>
                  <a:lnTo>
                    <a:pt x="1" y="0"/>
                  </a:lnTo>
                  <a:lnTo>
                    <a:pt x="0" y="15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Freeform 14"/>
            <p:cNvSpPr>
              <a:spLocks/>
            </p:cNvSpPr>
            <p:nvPr/>
          </p:nvSpPr>
          <p:spPr bwMode="auto">
            <a:xfrm>
              <a:off x="3142" y="1561"/>
              <a:ext cx="551" cy="452"/>
            </a:xfrm>
            <a:custGeom>
              <a:avLst/>
              <a:gdLst>
                <a:gd name="T0" fmla="*/ 93 w 551"/>
                <a:gd name="T1" fmla="*/ 345 h 452"/>
                <a:gd name="T2" fmla="*/ 0 w 551"/>
                <a:gd name="T3" fmla="*/ 373 h 452"/>
                <a:gd name="T4" fmla="*/ 9 w 551"/>
                <a:gd name="T5" fmla="*/ 410 h 452"/>
                <a:gd name="T6" fmla="*/ 140 w 551"/>
                <a:gd name="T7" fmla="*/ 345 h 452"/>
                <a:gd name="T8" fmla="*/ 9 w 551"/>
                <a:gd name="T9" fmla="*/ 429 h 452"/>
                <a:gd name="T10" fmla="*/ 23 w 551"/>
                <a:gd name="T11" fmla="*/ 452 h 452"/>
                <a:gd name="T12" fmla="*/ 121 w 551"/>
                <a:gd name="T13" fmla="*/ 382 h 452"/>
                <a:gd name="T14" fmla="*/ 196 w 551"/>
                <a:gd name="T15" fmla="*/ 345 h 452"/>
                <a:gd name="T16" fmla="*/ 313 w 551"/>
                <a:gd name="T17" fmla="*/ 312 h 452"/>
                <a:gd name="T18" fmla="*/ 434 w 551"/>
                <a:gd name="T19" fmla="*/ 312 h 452"/>
                <a:gd name="T20" fmla="*/ 546 w 551"/>
                <a:gd name="T21" fmla="*/ 308 h 452"/>
                <a:gd name="T22" fmla="*/ 551 w 551"/>
                <a:gd name="T23" fmla="*/ 275 h 452"/>
                <a:gd name="T24" fmla="*/ 430 w 551"/>
                <a:gd name="T25" fmla="*/ 284 h 452"/>
                <a:gd name="T26" fmla="*/ 313 w 551"/>
                <a:gd name="T27" fmla="*/ 294 h 452"/>
                <a:gd name="T28" fmla="*/ 196 w 551"/>
                <a:gd name="T29" fmla="*/ 322 h 452"/>
                <a:gd name="T30" fmla="*/ 177 w 551"/>
                <a:gd name="T31" fmla="*/ 326 h 452"/>
                <a:gd name="T32" fmla="*/ 313 w 551"/>
                <a:gd name="T33" fmla="*/ 261 h 452"/>
                <a:gd name="T34" fmla="*/ 448 w 551"/>
                <a:gd name="T35" fmla="*/ 172 h 452"/>
                <a:gd name="T36" fmla="*/ 453 w 551"/>
                <a:gd name="T37" fmla="*/ 140 h 452"/>
                <a:gd name="T38" fmla="*/ 350 w 551"/>
                <a:gd name="T39" fmla="*/ 210 h 452"/>
                <a:gd name="T40" fmla="*/ 224 w 551"/>
                <a:gd name="T41" fmla="*/ 284 h 452"/>
                <a:gd name="T42" fmla="*/ 168 w 551"/>
                <a:gd name="T43" fmla="*/ 303 h 452"/>
                <a:gd name="T44" fmla="*/ 271 w 551"/>
                <a:gd name="T45" fmla="*/ 224 h 452"/>
                <a:gd name="T46" fmla="*/ 332 w 551"/>
                <a:gd name="T47" fmla="*/ 135 h 452"/>
                <a:gd name="T48" fmla="*/ 360 w 551"/>
                <a:gd name="T49" fmla="*/ 47 h 452"/>
                <a:gd name="T50" fmla="*/ 332 w 551"/>
                <a:gd name="T51" fmla="*/ 0 h 452"/>
                <a:gd name="T52" fmla="*/ 318 w 551"/>
                <a:gd name="T53" fmla="*/ 103 h 452"/>
                <a:gd name="T54" fmla="*/ 266 w 551"/>
                <a:gd name="T55" fmla="*/ 196 h 452"/>
                <a:gd name="T56" fmla="*/ 191 w 551"/>
                <a:gd name="T57" fmla="*/ 256 h 452"/>
                <a:gd name="T58" fmla="*/ 93 w 551"/>
                <a:gd name="T59" fmla="*/ 345 h 45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51"/>
                <a:gd name="T91" fmla="*/ 0 h 452"/>
                <a:gd name="T92" fmla="*/ 551 w 551"/>
                <a:gd name="T93" fmla="*/ 452 h 45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51" h="452">
                  <a:moveTo>
                    <a:pt x="93" y="345"/>
                  </a:moveTo>
                  <a:lnTo>
                    <a:pt x="0" y="373"/>
                  </a:lnTo>
                  <a:lnTo>
                    <a:pt x="9" y="410"/>
                  </a:lnTo>
                  <a:lnTo>
                    <a:pt x="140" y="345"/>
                  </a:lnTo>
                  <a:lnTo>
                    <a:pt x="9" y="429"/>
                  </a:lnTo>
                  <a:lnTo>
                    <a:pt x="23" y="452"/>
                  </a:lnTo>
                  <a:lnTo>
                    <a:pt x="121" y="382"/>
                  </a:lnTo>
                  <a:lnTo>
                    <a:pt x="196" y="345"/>
                  </a:lnTo>
                  <a:lnTo>
                    <a:pt x="313" y="312"/>
                  </a:lnTo>
                  <a:lnTo>
                    <a:pt x="434" y="312"/>
                  </a:lnTo>
                  <a:lnTo>
                    <a:pt x="546" y="308"/>
                  </a:lnTo>
                  <a:lnTo>
                    <a:pt x="551" y="275"/>
                  </a:lnTo>
                  <a:lnTo>
                    <a:pt x="430" y="284"/>
                  </a:lnTo>
                  <a:lnTo>
                    <a:pt x="313" y="294"/>
                  </a:lnTo>
                  <a:lnTo>
                    <a:pt x="196" y="322"/>
                  </a:lnTo>
                  <a:lnTo>
                    <a:pt x="177" y="326"/>
                  </a:lnTo>
                  <a:lnTo>
                    <a:pt x="313" y="261"/>
                  </a:lnTo>
                  <a:lnTo>
                    <a:pt x="448" y="172"/>
                  </a:lnTo>
                  <a:lnTo>
                    <a:pt x="453" y="140"/>
                  </a:lnTo>
                  <a:lnTo>
                    <a:pt x="350" y="210"/>
                  </a:lnTo>
                  <a:lnTo>
                    <a:pt x="224" y="284"/>
                  </a:lnTo>
                  <a:lnTo>
                    <a:pt x="168" y="303"/>
                  </a:lnTo>
                  <a:lnTo>
                    <a:pt x="271" y="224"/>
                  </a:lnTo>
                  <a:lnTo>
                    <a:pt x="332" y="135"/>
                  </a:lnTo>
                  <a:lnTo>
                    <a:pt x="360" y="47"/>
                  </a:lnTo>
                  <a:lnTo>
                    <a:pt x="332" y="0"/>
                  </a:lnTo>
                  <a:lnTo>
                    <a:pt x="318" y="103"/>
                  </a:lnTo>
                  <a:lnTo>
                    <a:pt x="266" y="196"/>
                  </a:lnTo>
                  <a:lnTo>
                    <a:pt x="191" y="256"/>
                  </a:lnTo>
                  <a:lnTo>
                    <a:pt x="93" y="34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" name="Freeform 15"/>
            <p:cNvSpPr>
              <a:spLocks/>
            </p:cNvSpPr>
            <p:nvPr/>
          </p:nvSpPr>
          <p:spPr bwMode="auto">
            <a:xfrm>
              <a:off x="3135" y="2056"/>
              <a:ext cx="32" cy="92"/>
            </a:xfrm>
            <a:custGeom>
              <a:avLst/>
              <a:gdLst>
                <a:gd name="T0" fmla="*/ 16 w 31"/>
                <a:gd name="T1" fmla="*/ 32 h 92"/>
                <a:gd name="T2" fmla="*/ 6 w 31"/>
                <a:gd name="T3" fmla="*/ 77 h 92"/>
                <a:gd name="T4" fmla="*/ 0 w 31"/>
                <a:gd name="T5" fmla="*/ 87 h 92"/>
                <a:gd name="T6" fmla="*/ 9 w 31"/>
                <a:gd name="T7" fmla="*/ 92 h 92"/>
                <a:gd name="T8" fmla="*/ 22 w 31"/>
                <a:gd name="T9" fmla="*/ 85 h 92"/>
                <a:gd name="T10" fmla="*/ 31 w 31"/>
                <a:gd name="T11" fmla="*/ 0 h 92"/>
                <a:gd name="T12" fmla="*/ 19 w 31"/>
                <a:gd name="T13" fmla="*/ 12 h 92"/>
                <a:gd name="T14" fmla="*/ 16 w 31"/>
                <a:gd name="T15" fmla="*/ 32 h 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1"/>
                <a:gd name="T25" fmla="*/ 0 h 92"/>
                <a:gd name="T26" fmla="*/ 31 w 31"/>
                <a:gd name="T27" fmla="*/ 92 h 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1" h="92">
                  <a:moveTo>
                    <a:pt x="16" y="32"/>
                  </a:moveTo>
                  <a:lnTo>
                    <a:pt x="6" y="77"/>
                  </a:lnTo>
                  <a:lnTo>
                    <a:pt x="0" y="87"/>
                  </a:lnTo>
                  <a:lnTo>
                    <a:pt x="9" y="92"/>
                  </a:lnTo>
                  <a:lnTo>
                    <a:pt x="22" y="85"/>
                  </a:lnTo>
                  <a:lnTo>
                    <a:pt x="31" y="0"/>
                  </a:lnTo>
                  <a:lnTo>
                    <a:pt x="19" y="12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Freeform 16"/>
            <p:cNvSpPr>
              <a:spLocks/>
            </p:cNvSpPr>
            <p:nvPr/>
          </p:nvSpPr>
          <p:spPr bwMode="auto">
            <a:xfrm>
              <a:off x="3098" y="1812"/>
              <a:ext cx="27" cy="92"/>
            </a:xfrm>
            <a:custGeom>
              <a:avLst/>
              <a:gdLst>
                <a:gd name="T0" fmla="*/ 17 w 27"/>
                <a:gd name="T1" fmla="*/ 62 h 92"/>
                <a:gd name="T2" fmla="*/ 7 w 27"/>
                <a:gd name="T3" fmla="*/ 17 h 92"/>
                <a:gd name="T4" fmla="*/ 0 w 27"/>
                <a:gd name="T5" fmla="*/ 5 h 92"/>
                <a:gd name="T6" fmla="*/ 14 w 27"/>
                <a:gd name="T7" fmla="*/ 0 h 92"/>
                <a:gd name="T8" fmla="*/ 27 w 27"/>
                <a:gd name="T9" fmla="*/ 7 h 92"/>
                <a:gd name="T10" fmla="*/ 24 w 27"/>
                <a:gd name="T11" fmla="*/ 92 h 92"/>
                <a:gd name="T12" fmla="*/ 14 w 27"/>
                <a:gd name="T13" fmla="*/ 80 h 92"/>
                <a:gd name="T14" fmla="*/ 17 w 27"/>
                <a:gd name="T15" fmla="*/ 62 h 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7"/>
                <a:gd name="T25" fmla="*/ 0 h 92"/>
                <a:gd name="T26" fmla="*/ 27 w 27"/>
                <a:gd name="T27" fmla="*/ 92 h 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7" h="92">
                  <a:moveTo>
                    <a:pt x="17" y="62"/>
                  </a:moveTo>
                  <a:lnTo>
                    <a:pt x="7" y="17"/>
                  </a:lnTo>
                  <a:lnTo>
                    <a:pt x="0" y="5"/>
                  </a:lnTo>
                  <a:lnTo>
                    <a:pt x="14" y="0"/>
                  </a:lnTo>
                  <a:lnTo>
                    <a:pt x="27" y="7"/>
                  </a:lnTo>
                  <a:lnTo>
                    <a:pt x="24" y="92"/>
                  </a:lnTo>
                  <a:lnTo>
                    <a:pt x="14" y="80"/>
                  </a:lnTo>
                  <a:lnTo>
                    <a:pt x="17" y="6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Freeform 17"/>
            <p:cNvSpPr>
              <a:spLocks/>
            </p:cNvSpPr>
            <p:nvPr/>
          </p:nvSpPr>
          <p:spPr bwMode="auto">
            <a:xfrm>
              <a:off x="3037" y="1831"/>
              <a:ext cx="67" cy="76"/>
            </a:xfrm>
            <a:custGeom>
              <a:avLst/>
              <a:gdLst>
                <a:gd name="T0" fmla="*/ 40 w 66"/>
                <a:gd name="T1" fmla="*/ 50 h 73"/>
                <a:gd name="T2" fmla="*/ 8 w 66"/>
                <a:gd name="T3" fmla="*/ 15 h 73"/>
                <a:gd name="T4" fmla="*/ 0 w 66"/>
                <a:gd name="T5" fmla="*/ 8 h 73"/>
                <a:gd name="T6" fmla="*/ 3 w 66"/>
                <a:gd name="T7" fmla="*/ 0 h 73"/>
                <a:gd name="T8" fmla="*/ 18 w 66"/>
                <a:gd name="T9" fmla="*/ 3 h 73"/>
                <a:gd name="T10" fmla="*/ 66 w 66"/>
                <a:gd name="T11" fmla="*/ 73 h 73"/>
                <a:gd name="T12" fmla="*/ 53 w 66"/>
                <a:gd name="T13" fmla="*/ 68 h 73"/>
                <a:gd name="T14" fmla="*/ 40 w 66"/>
                <a:gd name="T15" fmla="*/ 50 h 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6"/>
                <a:gd name="T25" fmla="*/ 0 h 73"/>
                <a:gd name="T26" fmla="*/ 66 w 66"/>
                <a:gd name="T27" fmla="*/ 73 h 7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6" h="73">
                  <a:moveTo>
                    <a:pt x="40" y="50"/>
                  </a:moveTo>
                  <a:lnTo>
                    <a:pt x="8" y="15"/>
                  </a:lnTo>
                  <a:lnTo>
                    <a:pt x="0" y="8"/>
                  </a:lnTo>
                  <a:lnTo>
                    <a:pt x="3" y="0"/>
                  </a:lnTo>
                  <a:lnTo>
                    <a:pt x="18" y="3"/>
                  </a:lnTo>
                  <a:lnTo>
                    <a:pt x="66" y="73"/>
                  </a:lnTo>
                  <a:lnTo>
                    <a:pt x="53" y="68"/>
                  </a:lnTo>
                  <a:lnTo>
                    <a:pt x="40" y="5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" name="Freeform 18"/>
            <p:cNvSpPr>
              <a:spLocks/>
            </p:cNvSpPr>
            <p:nvPr/>
          </p:nvSpPr>
          <p:spPr bwMode="auto">
            <a:xfrm>
              <a:off x="2440" y="1819"/>
              <a:ext cx="421" cy="670"/>
            </a:xfrm>
            <a:custGeom>
              <a:avLst/>
              <a:gdLst>
                <a:gd name="T0" fmla="*/ 64 w 421"/>
                <a:gd name="T1" fmla="*/ 299 h 670"/>
                <a:gd name="T2" fmla="*/ 191 w 421"/>
                <a:gd name="T3" fmla="*/ 378 h 670"/>
                <a:gd name="T4" fmla="*/ 308 w 421"/>
                <a:gd name="T5" fmla="*/ 468 h 670"/>
                <a:gd name="T6" fmla="*/ 393 w 421"/>
                <a:gd name="T7" fmla="*/ 563 h 670"/>
                <a:gd name="T8" fmla="*/ 421 w 421"/>
                <a:gd name="T9" fmla="*/ 607 h 670"/>
                <a:gd name="T10" fmla="*/ 414 w 421"/>
                <a:gd name="T11" fmla="*/ 649 h 670"/>
                <a:gd name="T12" fmla="*/ 386 w 421"/>
                <a:gd name="T13" fmla="*/ 670 h 670"/>
                <a:gd name="T14" fmla="*/ 332 w 421"/>
                <a:gd name="T15" fmla="*/ 670 h 670"/>
                <a:gd name="T16" fmla="*/ 294 w 421"/>
                <a:gd name="T17" fmla="*/ 591 h 670"/>
                <a:gd name="T18" fmla="*/ 233 w 421"/>
                <a:gd name="T19" fmla="*/ 503 h 670"/>
                <a:gd name="T20" fmla="*/ 148 w 421"/>
                <a:gd name="T21" fmla="*/ 427 h 670"/>
                <a:gd name="T22" fmla="*/ 61 w 421"/>
                <a:gd name="T23" fmla="*/ 348 h 670"/>
                <a:gd name="T24" fmla="*/ 5 w 421"/>
                <a:gd name="T25" fmla="*/ 313 h 670"/>
                <a:gd name="T26" fmla="*/ 0 w 421"/>
                <a:gd name="T27" fmla="*/ 287 h 670"/>
                <a:gd name="T28" fmla="*/ 28 w 421"/>
                <a:gd name="T29" fmla="*/ 230 h 670"/>
                <a:gd name="T30" fmla="*/ 96 w 421"/>
                <a:gd name="T31" fmla="*/ 155 h 670"/>
                <a:gd name="T32" fmla="*/ 202 w 421"/>
                <a:gd name="T33" fmla="*/ 104 h 670"/>
                <a:gd name="T34" fmla="*/ 289 w 421"/>
                <a:gd name="T35" fmla="*/ 83 h 670"/>
                <a:gd name="T36" fmla="*/ 289 w 421"/>
                <a:gd name="T37" fmla="*/ 37 h 670"/>
                <a:gd name="T38" fmla="*/ 346 w 421"/>
                <a:gd name="T39" fmla="*/ 0 h 670"/>
                <a:gd name="T40" fmla="*/ 395 w 421"/>
                <a:gd name="T41" fmla="*/ 0 h 670"/>
                <a:gd name="T42" fmla="*/ 402 w 421"/>
                <a:gd name="T43" fmla="*/ 21 h 670"/>
                <a:gd name="T44" fmla="*/ 381 w 421"/>
                <a:gd name="T45" fmla="*/ 42 h 670"/>
                <a:gd name="T46" fmla="*/ 346 w 421"/>
                <a:gd name="T47" fmla="*/ 42 h 670"/>
                <a:gd name="T48" fmla="*/ 332 w 421"/>
                <a:gd name="T49" fmla="*/ 72 h 670"/>
                <a:gd name="T50" fmla="*/ 329 w 421"/>
                <a:gd name="T51" fmla="*/ 121 h 670"/>
                <a:gd name="T52" fmla="*/ 303 w 421"/>
                <a:gd name="T53" fmla="*/ 121 h 670"/>
                <a:gd name="T54" fmla="*/ 273 w 421"/>
                <a:gd name="T55" fmla="*/ 118 h 670"/>
                <a:gd name="T56" fmla="*/ 202 w 421"/>
                <a:gd name="T57" fmla="*/ 141 h 670"/>
                <a:gd name="T58" fmla="*/ 132 w 421"/>
                <a:gd name="T59" fmla="*/ 183 h 670"/>
                <a:gd name="T60" fmla="*/ 82 w 421"/>
                <a:gd name="T61" fmla="*/ 239 h 670"/>
                <a:gd name="T62" fmla="*/ 64 w 421"/>
                <a:gd name="T63" fmla="*/ 299 h 6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1"/>
                <a:gd name="T97" fmla="*/ 0 h 670"/>
                <a:gd name="T98" fmla="*/ 421 w 421"/>
                <a:gd name="T99" fmla="*/ 670 h 67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1" h="670">
                  <a:moveTo>
                    <a:pt x="64" y="299"/>
                  </a:moveTo>
                  <a:lnTo>
                    <a:pt x="191" y="378"/>
                  </a:lnTo>
                  <a:lnTo>
                    <a:pt x="308" y="468"/>
                  </a:lnTo>
                  <a:lnTo>
                    <a:pt x="393" y="563"/>
                  </a:lnTo>
                  <a:lnTo>
                    <a:pt x="421" y="607"/>
                  </a:lnTo>
                  <a:lnTo>
                    <a:pt x="414" y="649"/>
                  </a:lnTo>
                  <a:lnTo>
                    <a:pt x="386" y="670"/>
                  </a:lnTo>
                  <a:lnTo>
                    <a:pt x="332" y="670"/>
                  </a:lnTo>
                  <a:lnTo>
                    <a:pt x="294" y="591"/>
                  </a:lnTo>
                  <a:lnTo>
                    <a:pt x="233" y="503"/>
                  </a:lnTo>
                  <a:lnTo>
                    <a:pt x="148" y="427"/>
                  </a:lnTo>
                  <a:lnTo>
                    <a:pt x="61" y="348"/>
                  </a:lnTo>
                  <a:lnTo>
                    <a:pt x="5" y="313"/>
                  </a:lnTo>
                  <a:lnTo>
                    <a:pt x="0" y="287"/>
                  </a:lnTo>
                  <a:lnTo>
                    <a:pt x="28" y="230"/>
                  </a:lnTo>
                  <a:lnTo>
                    <a:pt x="96" y="155"/>
                  </a:lnTo>
                  <a:lnTo>
                    <a:pt x="202" y="104"/>
                  </a:lnTo>
                  <a:lnTo>
                    <a:pt x="289" y="83"/>
                  </a:lnTo>
                  <a:lnTo>
                    <a:pt x="289" y="37"/>
                  </a:lnTo>
                  <a:lnTo>
                    <a:pt x="346" y="0"/>
                  </a:lnTo>
                  <a:lnTo>
                    <a:pt x="395" y="0"/>
                  </a:lnTo>
                  <a:lnTo>
                    <a:pt x="402" y="21"/>
                  </a:lnTo>
                  <a:lnTo>
                    <a:pt x="381" y="42"/>
                  </a:lnTo>
                  <a:lnTo>
                    <a:pt x="346" y="42"/>
                  </a:lnTo>
                  <a:lnTo>
                    <a:pt x="332" y="72"/>
                  </a:lnTo>
                  <a:lnTo>
                    <a:pt x="329" y="121"/>
                  </a:lnTo>
                  <a:lnTo>
                    <a:pt x="303" y="121"/>
                  </a:lnTo>
                  <a:lnTo>
                    <a:pt x="273" y="118"/>
                  </a:lnTo>
                  <a:lnTo>
                    <a:pt x="202" y="141"/>
                  </a:lnTo>
                  <a:lnTo>
                    <a:pt x="132" y="183"/>
                  </a:lnTo>
                  <a:lnTo>
                    <a:pt x="82" y="239"/>
                  </a:lnTo>
                  <a:lnTo>
                    <a:pt x="64" y="29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" name="Freeform 19"/>
            <p:cNvSpPr>
              <a:spLocks/>
            </p:cNvSpPr>
            <p:nvPr/>
          </p:nvSpPr>
          <p:spPr bwMode="auto">
            <a:xfrm>
              <a:off x="2500" y="1551"/>
              <a:ext cx="346" cy="396"/>
            </a:xfrm>
            <a:custGeom>
              <a:avLst/>
              <a:gdLst>
                <a:gd name="T0" fmla="*/ 292 w 346"/>
                <a:gd name="T1" fmla="*/ 288 h 396"/>
                <a:gd name="T2" fmla="*/ 346 w 346"/>
                <a:gd name="T3" fmla="*/ 340 h 396"/>
                <a:gd name="T4" fmla="*/ 334 w 346"/>
                <a:gd name="T5" fmla="*/ 359 h 396"/>
                <a:gd name="T6" fmla="*/ 278 w 346"/>
                <a:gd name="T7" fmla="*/ 312 h 396"/>
                <a:gd name="T8" fmla="*/ 271 w 346"/>
                <a:gd name="T9" fmla="*/ 316 h 396"/>
                <a:gd name="T10" fmla="*/ 318 w 346"/>
                <a:gd name="T11" fmla="*/ 375 h 396"/>
                <a:gd name="T12" fmla="*/ 304 w 346"/>
                <a:gd name="T13" fmla="*/ 396 h 396"/>
                <a:gd name="T14" fmla="*/ 254 w 346"/>
                <a:gd name="T15" fmla="*/ 333 h 396"/>
                <a:gd name="T16" fmla="*/ 214 w 346"/>
                <a:gd name="T17" fmla="*/ 309 h 396"/>
                <a:gd name="T18" fmla="*/ 108 w 346"/>
                <a:gd name="T19" fmla="*/ 260 h 396"/>
                <a:gd name="T20" fmla="*/ 52 w 346"/>
                <a:gd name="T21" fmla="*/ 246 h 396"/>
                <a:gd name="T22" fmla="*/ 49 w 346"/>
                <a:gd name="T23" fmla="*/ 218 h 396"/>
                <a:gd name="T24" fmla="*/ 141 w 346"/>
                <a:gd name="T25" fmla="*/ 241 h 396"/>
                <a:gd name="T26" fmla="*/ 221 w 346"/>
                <a:gd name="T27" fmla="*/ 281 h 396"/>
                <a:gd name="T28" fmla="*/ 247 w 346"/>
                <a:gd name="T29" fmla="*/ 302 h 396"/>
                <a:gd name="T30" fmla="*/ 179 w 346"/>
                <a:gd name="T31" fmla="*/ 232 h 396"/>
                <a:gd name="T32" fmla="*/ 64 w 346"/>
                <a:gd name="T33" fmla="*/ 162 h 396"/>
                <a:gd name="T34" fmla="*/ 0 w 346"/>
                <a:gd name="T35" fmla="*/ 129 h 396"/>
                <a:gd name="T36" fmla="*/ 7 w 346"/>
                <a:gd name="T37" fmla="*/ 108 h 396"/>
                <a:gd name="T38" fmla="*/ 56 w 346"/>
                <a:gd name="T39" fmla="*/ 129 h 396"/>
                <a:gd name="T40" fmla="*/ 148 w 346"/>
                <a:gd name="T41" fmla="*/ 183 h 396"/>
                <a:gd name="T42" fmla="*/ 219 w 346"/>
                <a:gd name="T43" fmla="*/ 232 h 396"/>
                <a:gd name="T44" fmla="*/ 268 w 346"/>
                <a:gd name="T45" fmla="*/ 284 h 396"/>
                <a:gd name="T46" fmla="*/ 193 w 346"/>
                <a:gd name="T47" fmla="*/ 176 h 396"/>
                <a:gd name="T48" fmla="*/ 141 w 346"/>
                <a:gd name="T49" fmla="*/ 84 h 396"/>
                <a:gd name="T50" fmla="*/ 122 w 346"/>
                <a:gd name="T51" fmla="*/ 0 h 396"/>
                <a:gd name="T52" fmla="*/ 148 w 346"/>
                <a:gd name="T53" fmla="*/ 0 h 396"/>
                <a:gd name="T54" fmla="*/ 165 w 346"/>
                <a:gd name="T55" fmla="*/ 73 h 396"/>
                <a:gd name="T56" fmla="*/ 226 w 346"/>
                <a:gd name="T57" fmla="*/ 178 h 396"/>
                <a:gd name="T58" fmla="*/ 268 w 346"/>
                <a:gd name="T59" fmla="*/ 246 h 396"/>
                <a:gd name="T60" fmla="*/ 292 w 346"/>
                <a:gd name="T61" fmla="*/ 288 h 39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46"/>
                <a:gd name="T94" fmla="*/ 0 h 396"/>
                <a:gd name="T95" fmla="*/ 346 w 346"/>
                <a:gd name="T96" fmla="*/ 396 h 39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46" h="396">
                  <a:moveTo>
                    <a:pt x="292" y="288"/>
                  </a:moveTo>
                  <a:lnTo>
                    <a:pt x="346" y="340"/>
                  </a:lnTo>
                  <a:lnTo>
                    <a:pt x="334" y="359"/>
                  </a:lnTo>
                  <a:lnTo>
                    <a:pt x="278" y="312"/>
                  </a:lnTo>
                  <a:lnTo>
                    <a:pt x="271" y="316"/>
                  </a:lnTo>
                  <a:lnTo>
                    <a:pt x="318" y="375"/>
                  </a:lnTo>
                  <a:lnTo>
                    <a:pt x="304" y="396"/>
                  </a:lnTo>
                  <a:lnTo>
                    <a:pt x="254" y="333"/>
                  </a:lnTo>
                  <a:lnTo>
                    <a:pt x="214" y="309"/>
                  </a:lnTo>
                  <a:lnTo>
                    <a:pt x="108" y="260"/>
                  </a:lnTo>
                  <a:lnTo>
                    <a:pt x="52" y="246"/>
                  </a:lnTo>
                  <a:lnTo>
                    <a:pt x="49" y="218"/>
                  </a:lnTo>
                  <a:lnTo>
                    <a:pt x="141" y="241"/>
                  </a:lnTo>
                  <a:lnTo>
                    <a:pt x="221" y="281"/>
                  </a:lnTo>
                  <a:lnTo>
                    <a:pt x="247" y="302"/>
                  </a:lnTo>
                  <a:lnTo>
                    <a:pt x="179" y="232"/>
                  </a:lnTo>
                  <a:lnTo>
                    <a:pt x="64" y="162"/>
                  </a:lnTo>
                  <a:lnTo>
                    <a:pt x="0" y="129"/>
                  </a:lnTo>
                  <a:lnTo>
                    <a:pt x="7" y="108"/>
                  </a:lnTo>
                  <a:lnTo>
                    <a:pt x="56" y="129"/>
                  </a:lnTo>
                  <a:lnTo>
                    <a:pt x="148" y="183"/>
                  </a:lnTo>
                  <a:lnTo>
                    <a:pt x="219" y="232"/>
                  </a:lnTo>
                  <a:lnTo>
                    <a:pt x="268" y="284"/>
                  </a:lnTo>
                  <a:lnTo>
                    <a:pt x="193" y="176"/>
                  </a:lnTo>
                  <a:lnTo>
                    <a:pt x="141" y="84"/>
                  </a:lnTo>
                  <a:lnTo>
                    <a:pt x="122" y="0"/>
                  </a:lnTo>
                  <a:lnTo>
                    <a:pt x="148" y="0"/>
                  </a:lnTo>
                  <a:lnTo>
                    <a:pt x="165" y="73"/>
                  </a:lnTo>
                  <a:lnTo>
                    <a:pt x="226" y="178"/>
                  </a:lnTo>
                  <a:lnTo>
                    <a:pt x="268" y="246"/>
                  </a:lnTo>
                  <a:lnTo>
                    <a:pt x="292" y="28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" name="Freeform 20"/>
            <p:cNvSpPr>
              <a:spLocks/>
            </p:cNvSpPr>
            <p:nvPr/>
          </p:nvSpPr>
          <p:spPr bwMode="auto">
            <a:xfrm>
              <a:off x="2880" y="1821"/>
              <a:ext cx="67" cy="75"/>
            </a:xfrm>
            <a:custGeom>
              <a:avLst/>
              <a:gdLst>
                <a:gd name="T0" fmla="*/ 21 w 67"/>
                <a:gd name="T1" fmla="*/ 52 h 75"/>
                <a:gd name="T2" fmla="*/ 49 w 67"/>
                <a:gd name="T3" fmla="*/ 16 h 75"/>
                <a:gd name="T4" fmla="*/ 54 w 67"/>
                <a:gd name="T5" fmla="*/ 0 h 75"/>
                <a:gd name="T6" fmla="*/ 64 w 67"/>
                <a:gd name="T7" fmla="*/ 5 h 75"/>
                <a:gd name="T8" fmla="*/ 67 w 67"/>
                <a:gd name="T9" fmla="*/ 18 h 75"/>
                <a:gd name="T10" fmla="*/ 0 w 67"/>
                <a:gd name="T11" fmla="*/ 75 h 75"/>
                <a:gd name="T12" fmla="*/ 5 w 67"/>
                <a:gd name="T13" fmla="*/ 59 h 75"/>
                <a:gd name="T14" fmla="*/ 21 w 67"/>
                <a:gd name="T15" fmla="*/ 52 h 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"/>
                <a:gd name="T25" fmla="*/ 0 h 75"/>
                <a:gd name="T26" fmla="*/ 67 w 67"/>
                <a:gd name="T27" fmla="*/ 75 h 7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" h="75">
                  <a:moveTo>
                    <a:pt x="21" y="52"/>
                  </a:moveTo>
                  <a:lnTo>
                    <a:pt x="49" y="16"/>
                  </a:lnTo>
                  <a:lnTo>
                    <a:pt x="54" y="0"/>
                  </a:lnTo>
                  <a:lnTo>
                    <a:pt x="64" y="5"/>
                  </a:lnTo>
                  <a:lnTo>
                    <a:pt x="67" y="18"/>
                  </a:lnTo>
                  <a:lnTo>
                    <a:pt x="0" y="75"/>
                  </a:lnTo>
                  <a:lnTo>
                    <a:pt x="5" y="59"/>
                  </a:lnTo>
                  <a:lnTo>
                    <a:pt x="21" y="52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2" name="Freeform 21"/>
            <p:cNvSpPr>
              <a:spLocks/>
            </p:cNvSpPr>
            <p:nvPr/>
          </p:nvSpPr>
          <p:spPr bwMode="auto">
            <a:xfrm>
              <a:off x="2857" y="1782"/>
              <a:ext cx="41" cy="89"/>
            </a:xfrm>
            <a:custGeom>
              <a:avLst/>
              <a:gdLst>
                <a:gd name="T0" fmla="*/ 15 w 41"/>
                <a:gd name="T1" fmla="*/ 59 h 89"/>
                <a:gd name="T2" fmla="*/ 21 w 41"/>
                <a:gd name="T3" fmla="*/ 17 h 89"/>
                <a:gd name="T4" fmla="*/ 18 w 41"/>
                <a:gd name="T5" fmla="*/ 2 h 89"/>
                <a:gd name="T6" fmla="*/ 32 w 41"/>
                <a:gd name="T7" fmla="*/ 0 h 89"/>
                <a:gd name="T8" fmla="*/ 41 w 41"/>
                <a:gd name="T9" fmla="*/ 12 h 89"/>
                <a:gd name="T10" fmla="*/ 6 w 41"/>
                <a:gd name="T11" fmla="*/ 89 h 89"/>
                <a:gd name="T12" fmla="*/ 0 w 41"/>
                <a:gd name="T13" fmla="*/ 74 h 89"/>
                <a:gd name="T14" fmla="*/ 15 w 41"/>
                <a:gd name="T15" fmla="*/ 59 h 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1"/>
                <a:gd name="T25" fmla="*/ 0 h 89"/>
                <a:gd name="T26" fmla="*/ 41 w 41"/>
                <a:gd name="T27" fmla="*/ 89 h 8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1" h="89">
                  <a:moveTo>
                    <a:pt x="15" y="59"/>
                  </a:moveTo>
                  <a:lnTo>
                    <a:pt x="21" y="17"/>
                  </a:lnTo>
                  <a:lnTo>
                    <a:pt x="18" y="2"/>
                  </a:lnTo>
                  <a:lnTo>
                    <a:pt x="32" y="0"/>
                  </a:lnTo>
                  <a:lnTo>
                    <a:pt x="41" y="12"/>
                  </a:lnTo>
                  <a:lnTo>
                    <a:pt x="6" y="89"/>
                  </a:lnTo>
                  <a:lnTo>
                    <a:pt x="0" y="74"/>
                  </a:lnTo>
                  <a:lnTo>
                    <a:pt x="15" y="5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3" name="Freeform 22"/>
            <p:cNvSpPr>
              <a:spLocks/>
            </p:cNvSpPr>
            <p:nvPr/>
          </p:nvSpPr>
          <p:spPr bwMode="auto">
            <a:xfrm>
              <a:off x="2666" y="1961"/>
              <a:ext cx="80" cy="68"/>
            </a:xfrm>
            <a:custGeom>
              <a:avLst/>
              <a:gdLst>
                <a:gd name="T0" fmla="*/ 49 w 80"/>
                <a:gd name="T1" fmla="*/ 18 h 66"/>
                <a:gd name="T2" fmla="*/ 8 w 80"/>
                <a:gd name="T3" fmla="*/ 48 h 66"/>
                <a:gd name="T4" fmla="*/ 0 w 80"/>
                <a:gd name="T5" fmla="*/ 55 h 66"/>
                <a:gd name="T6" fmla="*/ 3 w 80"/>
                <a:gd name="T7" fmla="*/ 63 h 66"/>
                <a:gd name="T8" fmla="*/ 15 w 80"/>
                <a:gd name="T9" fmla="*/ 66 h 66"/>
                <a:gd name="T10" fmla="*/ 80 w 80"/>
                <a:gd name="T11" fmla="*/ 0 h 66"/>
                <a:gd name="T12" fmla="*/ 65 w 80"/>
                <a:gd name="T13" fmla="*/ 5 h 66"/>
                <a:gd name="T14" fmla="*/ 49 w 80"/>
                <a:gd name="T15" fmla="*/ 18 h 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0"/>
                <a:gd name="T25" fmla="*/ 0 h 66"/>
                <a:gd name="T26" fmla="*/ 80 w 80"/>
                <a:gd name="T27" fmla="*/ 66 h 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0" h="66">
                  <a:moveTo>
                    <a:pt x="49" y="18"/>
                  </a:moveTo>
                  <a:lnTo>
                    <a:pt x="8" y="48"/>
                  </a:lnTo>
                  <a:lnTo>
                    <a:pt x="0" y="55"/>
                  </a:lnTo>
                  <a:lnTo>
                    <a:pt x="3" y="63"/>
                  </a:lnTo>
                  <a:lnTo>
                    <a:pt x="15" y="66"/>
                  </a:lnTo>
                  <a:lnTo>
                    <a:pt x="80" y="0"/>
                  </a:lnTo>
                  <a:lnTo>
                    <a:pt x="65" y="5"/>
                  </a:lnTo>
                  <a:lnTo>
                    <a:pt x="49" y="1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4" name="Freeform 23"/>
            <p:cNvSpPr>
              <a:spLocks/>
            </p:cNvSpPr>
            <p:nvPr/>
          </p:nvSpPr>
          <p:spPr bwMode="auto">
            <a:xfrm>
              <a:off x="2689" y="1989"/>
              <a:ext cx="83" cy="75"/>
            </a:xfrm>
            <a:custGeom>
              <a:avLst/>
              <a:gdLst>
                <a:gd name="T0" fmla="*/ 52 w 81"/>
                <a:gd name="T1" fmla="*/ 24 h 75"/>
                <a:gd name="T2" fmla="*/ 7 w 81"/>
                <a:gd name="T3" fmla="*/ 63 h 75"/>
                <a:gd name="T4" fmla="*/ 0 w 81"/>
                <a:gd name="T5" fmla="*/ 70 h 75"/>
                <a:gd name="T6" fmla="*/ 7 w 81"/>
                <a:gd name="T7" fmla="*/ 75 h 75"/>
                <a:gd name="T8" fmla="*/ 22 w 81"/>
                <a:gd name="T9" fmla="*/ 75 h 75"/>
                <a:gd name="T10" fmla="*/ 81 w 81"/>
                <a:gd name="T11" fmla="*/ 0 h 75"/>
                <a:gd name="T12" fmla="*/ 66 w 81"/>
                <a:gd name="T13" fmla="*/ 7 h 75"/>
                <a:gd name="T14" fmla="*/ 52 w 81"/>
                <a:gd name="T15" fmla="*/ 24 h 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1"/>
                <a:gd name="T25" fmla="*/ 0 h 75"/>
                <a:gd name="T26" fmla="*/ 81 w 81"/>
                <a:gd name="T27" fmla="*/ 75 h 7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1" h="75">
                  <a:moveTo>
                    <a:pt x="52" y="24"/>
                  </a:moveTo>
                  <a:lnTo>
                    <a:pt x="7" y="63"/>
                  </a:lnTo>
                  <a:lnTo>
                    <a:pt x="0" y="70"/>
                  </a:lnTo>
                  <a:lnTo>
                    <a:pt x="7" y="75"/>
                  </a:lnTo>
                  <a:lnTo>
                    <a:pt x="22" y="75"/>
                  </a:lnTo>
                  <a:lnTo>
                    <a:pt x="81" y="0"/>
                  </a:lnTo>
                  <a:lnTo>
                    <a:pt x="66" y="7"/>
                  </a:lnTo>
                  <a:lnTo>
                    <a:pt x="52" y="2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5" name="Freeform 24"/>
            <p:cNvSpPr>
              <a:spLocks/>
            </p:cNvSpPr>
            <p:nvPr/>
          </p:nvSpPr>
          <p:spPr bwMode="auto">
            <a:xfrm>
              <a:off x="2627" y="2366"/>
              <a:ext cx="325" cy="574"/>
            </a:xfrm>
            <a:custGeom>
              <a:avLst/>
              <a:gdLst>
                <a:gd name="T0" fmla="*/ 24 w 325"/>
                <a:gd name="T1" fmla="*/ 219 h 574"/>
                <a:gd name="T2" fmla="*/ 57 w 325"/>
                <a:gd name="T3" fmla="*/ 131 h 574"/>
                <a:gd name="T4" fmla="*/ 118 w 325"/>
                <a:gd name="T5" fmla="*/ 61 h 574"/>
                <a:gd name="T6" fmla="*/ 179 w 325"/>
                <a:gd name="T7" fmla="*/ 14 h 574"/>
                <a:gd name="T8" fmla="*/ 231 w 325"/>
                <a:gd name="T9" fmla="*/ 0 h 574"/>
                <a:gd name="T10" fmla="*/ 283 w 325"/>
                <a:gd name="T11" fmla="*/ 0 h 574"/>
                <a:gd name="T12" fmla="*/ 311 w 325"/>
                <a:gd name="T13" fmla="*/ 23 h 574"/>
                <a:gd name="T14" fmla="*/ 325 w 325"/>
                <a:gd name="T15" fmla="*/ 61 h 574"/>
                <a:gd name="T16" fmla="*/ 320 w 325"/>
                <a:gd name="T17" fmla="*/ 126 h 574"/>
                <a:gd name="T18" fmla="*/ 278 w 325"/>
                <a:gd name="T19" fmla="*/ 187 h 574"/>
                <a:gd name="T20" fmla="*/ 250 w 325"/>
                <a:gd name="T21" fmla="*/ 219 h 574"/>
                <a:gd name="T22" fmla="*/ 221 w 325"/>
                <a:gd name="T23" fmla="*/ 266 h 574"/>
                <a:gd name="T24" fmla="*/ 217 w 325"/>
                <a:gd name="T25" fmla="*/ 322 h 574"/>
                <a:gd name="T26" fmla="*/ 236 w 325"/>
                <a:gd name="T27" fmla="*/ 387 h 574"/>
                <a:gd name="T28" fmla="*/ 245 w 325"/>
                <a:gd name="T29" fmla="*/ 481 h 574"/>
                <a:gd name="T30" fmla="*/ 226 w 325"/>
                <a:gd name="T31" fmla="*/ 541 h 574"/>
                <a:gd name="T32" fmla="*/ 174 w 325"/>
                <a:gd name="T33" fmla="*/ 574 h 574"/>
                <a:gd name="T34" fmla="*/ 113 w 325"/>
                <a:gd name="T35" fmla="*/ 574 h 574"/>
                <a:gd name="T36" fmla="*/ 57 w 325"/>
                <a:gd name="T37" fmla="*/ 555 h 574"/>
                <a:gd name="T38" fmla="*/ 24 w 325"/>
                <a:gd name="T39" fmla="*/ 499 h 574"/>
                <a:gd name="T40" fmla="*/ 0 w 325"/>
                <a:gd name="T41" fmla="*/ 415 h 574"/>
                <a:gd name="T42" fmla="*/ 0 w 325"/>
                <a:gd name="T43" fmla="*/ 313 h 574"/>
                <a:gd name="T44" fmla="*/ 9 w 325"/>
                <a:gd name="T45" fmla="*/ 252 h 574"/>
                <a:gd name="T46" fmla="*/ 33 w 325"/>
                <a:gd name="T47" fmla="*/ 187 h 574"/>
                <a:gd name="T48" fmla="*/ 52 w 325"/>
                <a:gd name="T49" fmla="*/ 140 h 574"/>
                <a:gd name="T50" fmla="*/ 24 w 325"/>
                <a:gd name="T51" fmla="*/ 219 h 57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5"/>
                <a:gd name="T79" fmla="*/ 0 h 574"/>
                <a:gd name="T80" fmla="*/ 325 w 325"/>
                <a:gd name="T81" fmla="*/ 574 h 57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5" h="574">
                  <a:moveTo>
                    <a:pt x="24" y="219"/>
                  </a:moveTo>
                  <a:lnTo>
                    <a:pt x="57" y="131"/>
                  </a:lnTo>
                  <a:lnTo>
                    <a:pt x="118" y="61"/>
                  </a:lnTo>
                  <a:lnTo>
                    <a:pt x="179" y="14"/>
                  </a:lnTo>
                  <a:lnTo>
                    <a:pt x="231" y="0"/>
                  </a:lnTo>
                  <a:lnTo>
                    <a:pt x="283" y="0"/>
                  </a:lnTo>
                  <a:lnTo>
                    <a:pt x="311" y="23"/>
                  </a:lnTo>
                  <a:lnTo>
                    <a:pt x="325" y="61"/>
                  </a:lnTo>
                  <a:lnTo>
                    <a:pt x="320" y="126"/>
                  </a:lnTo>
                  <a:lnTo>
                    <a:pt x="278" y="187"/>
                  </a:lnTo>
                  <a:lnTo>
                    <a:pt x="250" y="219"/>
                  </a:lnTo>
                  <a:lnTo>
                    <a:pt x="221" y="266"/>
                  </a:lnTo>
                  <a:lnTo>
                    <a:pt x="217" y="322"/>
                  </a:lnTo>
                  <a:lnTo>
                    <a:pt x="236" y="387"/>
                  </a:lnTo>
                  <a:lnTo>
                    <a:pt x="245" y="481"/>
                  </a:lnTo>
                  <a:lnTo>
                    <a:pt x="226" y="541"/>
                  </a:lnTo>
                  <a:lnTo>
                    <a:pt x="174" y="574"/>
                  </a:lnTo>
                  <a:lnTo>
                    <a:pt x="113" y="574"/>
                  </a:lnTo>
                  <a:lnTo>
                    <a:pt x="57" y="555"/>
                  </a:lnTo>
                  <a:lnTo>
                    <a:pt x="24" y="499"/>
                  </a:lnTo>
                  <a:lnTo>
                    <a:pt x="0" y="415"/>
                  </a:lnTo>
                  <a:lnTo>
                    <a:pt x="0" y="313"/>
                  </a:lnTo>
                  <a:lnTo>
                    <a:pt x="9" y="252"/>
                  </a:lnTo>
                  <a:lnTo>
                    <a:pt x="33" y="187"/>
                  </a:lnTo>
                  <a:lnTo>
                    <a:pt x="52" y="140"/>
                  </a:lnTo>
                  <a:lnTo>
                    <a:pt x="24" y="21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" name="Freeform 25"/>
            <p:cNvSpPr>
              <a:spLocks/>
            </p:cNvSpPr>
            <p:nvPr/>
          </p:nvSpPr>
          <p:spPr bwMode="auto">
            <a:xfrm>
              <a:off x="2608" y="2861"/>
              <a:ext cx="366" cy="678"/>
            </a:xfrm>
            <a:custGeom>
              <a:avLst/>
              <a:gdLst>
                <a:gd name="T0" fmla="*/ 156 w 366"/>
                <a:gd name="T1" fmla="*/ 9 h 678"/>
                <a:gd name="T2" fmla="*/ 184 w 366"/>
                <a:gd name="T3" fmla="*/ 0 h 678"/>
                <a:gd name="T4" fmla="*/ 234 w 366"/>
                <a:gd name="T5" fmla="*/ 23 h 678"/>
                <a:gd name="T6" fmla="*/ 307 w 366"/>
                <a:gd name="T7" fmla="*/ 128 h 678"/>
                <a:gd name="T8" fmla="*/ 361 w 366"/>
                <a:gd name="T9" fmla="*/ 218 h 678"/>
                <a:gd name="T10" fmla="*/ 366 w 366"/>
                <a:gd name="T11" fmla="*/ 267 h 678"/>
                <a:gd name="T12" fmla="*/ 335 w 366"/>
                <a:gd name="T13" fmla="*/ 327 h 678"/>
                <a:gd name="T14" fmla="*/ 269 w 366"/>
                <a:gd name="T15" fmla="*/ 381 h 678"/>
                <a:gd name="T16" fmla="*/ 165 w 366"/>
                <a:gd name="T17" fmla="*/ 439 h 678"/>
                <a:gd name="T18" fmla="*/ 92 w 366"/>
                <a:gd name="T19" fmla="*/ 485 h 678"/>
                <a:gd name="T20" fmla="*/ 73 w 366"/>
                <a:gd name="T21" fmla="*/ 515 h 678"/>
                <a:gd name="T22" fmla="*/ 97 w 366"/>
                <a:gd name="T23" fmla="*/ 527 h 678"/>
                <a:gd name="T24" fmla="*/ 172 w 366"/>
                <a:gd name="T25" fmla="*/ 571 h 678"/>
                <a:gd name="T26" fmla="*/ 217 w 366"/>
                <a:gd name="T27" fmla="*/ 641 h 678"/>
                <a:gd name="T28" fmla="*/ 208 w 366"/>
                <a:gd name="T29" fmla="*/ 657 h 678"/>
                <a:gd name="T30" fmla="*/ 172 w 366"/>
                <a:gd name="T31" fmla="*/ 678 h 678"/>
                <a:gd name="T32" fmla="*/ 130 w 366"/>
                <a:gd name="T33" fmla="*/ 678 h 678"/>
                <a:gd name="T34" fmla="*/ 125 w 366"/>
                <a:gd name="T35" fmla="*/ 618 h 678"/>
                <a:gd name="T36" fmla="*/ 94 w 366"/>
                <a:gd name="T37" fmla="*/ 583 h 678"/>
                <a:gd name="T38" fmla="*/ 40 w 366"/>
                <a:gd name="T39" fmla="*/ 546 h 678"/>
                <a:gd name="T40" fmla="*/ 0 w 366"/>
                <a:gd name="T41" fmla="*/ 539 h 678"/>
                <a:gd name="T42" fmla="*/ 2 w 366"/>
                <a:gd name="T43" fmla="*/ 506 h 678"/>
                <a:gd name="T44" fmla="*/ 38 w 366"/>
                <a:gd name="T45" fmla="*/ 478 h 678"/>
                <a:gd name="T46" fmla="*/ 128 w 366"/>
                <a:gd name="T47" fmla="*/ 423 h 678"/>
                <a:gd name="T48" fmla="*/ 231 w 366"/>
                <a:gd name="T49" fmla="*/ 367 h 678"/>
                <a:gd name="T50" fmla="*/ 293 w 366"/>
                <a:gd name="T51" fmla="*/ 302 h 678"/>
                <a:gd name="T52" fmla="*/ 312 w 366"/>
                <a:gd name="T53" fmla="*/ 267 h 678"/>
                <a:gd name="T54" fmla="*/ 312 w 366"/>
                <a:gd name="T55" fmla="*/ 235 h 678"/>
                <a:gd name="T56" fmla="*/ 286 w 366"/>
                <a:gd name="T57" fmla="*/ 174 h 678"/>
                <a:gd name="T58" fmla="*/ 191 w 366"/>
                <a:gd name="T59" fmla="*/ 93 h 678"/>
                <a:gd name="T60" fmla="*/ 132 w 366"/>
                <a:gd name="T61" fmla="*/ 53 h 678"/>
                <a:gd name="T62" fmla="*/ 156 w 366"/>
                <a:gd name="T63" fmla="*/ 9 h 67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6"/>
                <a:gd name="T97" fmla="*/ 0 h 678"/>
                <a:gd name="T98" fmla="*/ 366 w 366"/>
                <a:gd name="T99" fmla="*/ 678 h 67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6" h="678">
                  <a:moveTo>
                    <a:pt x="156" y="9"/>
                  </a:moveTo>
                  <a:lnTo>
                    <a:pt x="184" y="0"/>
                  </a:lnTo>
                  <a:lnTo>
                    <a:pt x="234" y="23"/>
                  </a:lnTo>
                  <a:lnTo>
                    <a:pt x="307" y="128"/>
                  </a:lnTo>
                  <a:lnTo>
                    <a:pt x="361" y="218"/>
                  </a:lnTo>
                  <a:lnTo>
                    <a:pt x="366" y="267"/>
                  </a:lnTo>
                  <a:lnTo>
                    <a:pt x="335" y="327"/>
                  </a:lnTo>
                  <a:lnTo>
                    <a:pt x="269" y="381"/>
                  </a:lnTo>
                  <a:lnTo>
                    <a:pt x="165" y="439"/>
                  </a:lnTo>
                  <a:lnTo>
                    <a:pt x="92" y="485"/>
                  </a:lnTo>
                  <a:lnTo>
                    <a:pt x="73" y="515"/>
                  </a:lnTo>
                  <a:lnTo>
                    <a:pt x="97" y="527"/>
                  </a:lnTo>
                  <a:lnTo>
                    <a:pt x="172" y="571"/>
                  </a:lnTo>
                  <a:lnTo>
                    <a:pt x="217" y="641"/>
                  </a:lnTo>
                  <a:lnTo>
                    <a:pt x="208" y="657"/>
                  </a:lnTo>
                  <a:lnTo>
                    <a:pt x="172" y="678"/>
                  </a:lnTo>
                  <a:lnTo>
                    <a:pt x="130" y="678"/>
                  </a:lnTo>
                  <a:lnTo>
                    <a:pt x="125" y="618"/>
                  </a:lnTo>
                  <a:lnTo>
                    <a:pt x="94" y="583"/>
                  </a:lnTo>
                  <a:lnTo>
                    <a:pt x="40" y="546"/>
                  </a:lnTo>
                  <a:lnTo>
                    <a:pt x="0" y="539"/>
                  </a:lnTo>
                  <a:lnTo>
                    <a:pt x="2" y="506"/>
                  </a:lnTo>
                  <a:lnTo>
                    <a:pt x="38" y="478"/>
                  </a:lnTo>
                  <a:lnTo>
                    <a:pt x="128" y="423"/>
                  </a:lnTo>
                  <a:lnTo>
                    <a:pt x="231" y="367"/>
                  </a:lnTo>
                  <a:lnTo>
                    <a:pt x="293" y="302"/>
                  </a:lnTo>
                  <a:lnTo>
                    <a:pt x="312" y="267"/>
                  </a:lnTo>
                  <a:lnTo>
                    <a:pt x="312" y="235"/>
                  </a:lnTo>
                  <a:lnTo>
                    <a:pt x="286" y="174"/>
                  </a:lnTo>
                  <a:lnTo>
                    <a:pt x="191" y="93"/>
                  </a:lnTo>
                  <a:lnTo>
                    <a:pt x="132" y="53"/>
                  </a:lnTo>
                  <a:lnTo>
                    <a:pt x="156" y="9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Freeform 26"/>
            <p:cNvSpPr>
              <a:spLocks/>
            </p:cNvSpPr>
            <p:nvPr/>
          </p:nvSpPr>
          <p:spPr bwMode="auto">
            <a:xfrm>
              <a:off x="2065" y="2761"/>
              <a:ext cx="694" cy="361"/>
            </a:xfrm>
            <a:custGeom>
              <a:avLst/>
              <a:gdLst>
                <a:gd name="T0" fmla="*/ 508 w 694"/>
                <a:gd name="T1" fmla="*/ 23 h 361"/>
                <a:gd name="T2" fmla="*/ 601 w 694"/>
                <a:gd name="T3" fmla="*/ 0 h 361"/>
                <a:gd name="T4" fmla="*/ 694 w 694"/>
                <a:gd name="T5" fmla="*/ 28 h 361"/>
                <a:gd name="T6" fmla="*/ 694 w 694"/>
                <a:gd name="T7" fmla="*/ 70 h 361"/>
                <a:gd name="T8" fmla="*/ 657 w 694"/>
                <a:gd name="T9" fmla="*/ 98 h 361"/>
                <a:gd name="T10" fmla="*/ 582 w 694"/>
                <a:gd name="T11" fmla="*/ 98 h 361"/>
                <a:gd name="T12" fmla="*/ 461 w 694"/>
                <a:gd name="T13" fmla="*/ 94 h 361"/>
                <a:gd name="T14" fmla="*/ 391 w 694"/>
                <a:gd name="T15" fmla="*/ 94 h 361"/>
                <a:gd name="T16" fmla="*/ 377 w 694"/>
                <a:gd name="T17" fmla="*/ 113 h 361"/>
                <a:gd name="T18" fmla="*/ 363 w 694"/>
                <a:gd name="T19" fmla="*/ 216 h 361"/>
                <a:gd name="T20" fmla="*/ 303 w 694"/>
                <a:gd name="T21" fmla="*/ 309 h 361"/>
                <a:gd name="T22" fmla="*/ 200 w 694"/>
                <a:gd name="T23" fmla="*/ 347 h 361"/>
                <a:gd name="T24" fmla="*/ 172 w 694"/>
                <a:gd name="T25" fmla="*/ 361 h 361"/>
                <a:gd name="T26" fmla="*/ 135 w 694"/>
                <a:gd name="T27" fmla="*/ 352 h 361"/>
                <a:gd name="T28" fmla="*/ 84 w 694"/>
                <a:gd name="T29" fmla="*/ 272 h 361"/>
                <a:gd name="T30" fmla="*/ 5 w 694"/>
                <a:gd name="T31" fmla="*/ 225 h 361"/>
                <a:gd name="T32" fmla="*/ 0 w 694"/>
                <a:gd name="T33" fmla="*/ 206 h 361"/>
                <a:gd name="T34" fmla="*/ 56 w 694"/>
                <a:gd name="T35" fmla="*/ 155 h 361"/>
                <a:gd name="T36" fmla="*/ 98 w 694"/>
                <a:gd name="T37" fmla="*/ 183 h 361"/>
                <a:gd name="T38" fmla="*/ 140 w 694"/>
                <a:gd name="T39" fmla="*/ 272 h 361"/>
                <a:gd name="T40" fmla="*/ 158 w 694"/>
                <a:gd name="T41" fmla="*/ 328 h 361"/>
                <a:gd name="T42" fmla="*/ 247 w 694"/>
                <a:gd name="T43" fmla="*/ 291 h 361"/>
                <a:gd name="T44" fmla="*/ 303 w 694"/>
                <a:gd name="T45" fmla="*/ 230 h 361"/>
                <a:gd name="T46" fmla="*/ 326 w 694"/>
                <a:gd name="T47" fmla="*/ 155 h 361"/>
                <a:gd name="T48" fmla="*/ 349 w 694"/>
                <a:gd name="T49" fmla="*/ 42 h 361"/>
                <a:gd name="T50" fmla="*/ 396 w 694"/>
                <a:gd name="T51" fmla="*/ 33 h 361"/>
                <a:gd name="T52" fmla="*/ 508 w 694"/>
                <a:gd name="T53" fmla="*/ 23 h 36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94"/>
                <a:gd name="T82" fmla="*/ 0 h 361"/>
                <a:gd name="T83" fmla="*/ 694 w 694"/>
                <a:gd name="T84" fmla="*/ 361 h 36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94" h="361">
                  <a:moveTo>
                    <a:pt x="508" y="23"/>
                  </a:moveTo>
                  <a:lnTo>
                    <a:pt x="601" y="0"/>
                  </a:lnTo>
                  <a:lnTo>
                    <a:pt x="694" y="28"/>
                  </a:lnTo>
                  <a:lnTo>
                    <a:pt x="694" y="70"/>
                  </a:lnTo>
                  <a:lnTo>
                    <a:pt x="657" y="98"/>
                  </a:lnTo>
                  <a:lnTo>
                    <a:pt x="582" y="98"/>
                  </a:lnTo>
                  <a:lnTo>
                    <a:pt x="461" y="94"/>
                  </a:lnTo>
                  <a:lnTo>
                    <a:pt x="391" y="94"/>
                  </a:lnTo>
                  <a:lnTo>
                    <a:pt x="377" y="113"/>
                  </a:lnTo>
                  <a:lnTo>
                    <a:pt x="363" y="216"/>
                  </a:lnTo>
                  <a:lnTo>
                    <a:pt x="303" y="309"/>
                  </a:lnTo>
                  <a:lnTo>
                    <a:pt x="200" y="347"/>
                  </a:lnTo>
                  <a:lnTo>
                    <a:pt x="172" y="361"/>
                  </a:lnTo>
                  <a:lnTo>
                    <a:pt x="135" y="352"/>
                  </a:lnTo>
                  <a:lnTo>
                    <a:pt x="84" y="272"/>
                  </a:lnTo>
                  <a:lnTo>
                    <a:pt x="5" y="225"/>
                  </a:lnTo>
                  <a:lnTo>
                    <a:pt x="0" y="206"/>
                  </a:lnTo>
                  <a:lnTo>
                    <a:pt x="56" y="155"/>
                  </a:lnTo>
                  <a:lnTo>
                    <a:pt x="98" y="183"/>
                  </a:lnTo>
                  <a:lnTo>
                    <a:pt x="140" y="272"/>
                  </a:lnTo>
                  <a:lnTo>
                    <a:pt x="158" y="328"/>
                  </a:lnTo>
                  <a:lnTo>
                    <a:pt x="247" y="291"/>
                  </a:lnTo>
                  <a:lnTo>
                    <a:pt x="303" y="230"/>
                  </a:lnTo>
                  <a:lnTo>
                    <a:pt x="326" y="155"/>
                  </a:lnTo>
                  <a:lnTo>
                    <a:pt x="349" y="42"/>
                  </a:lnTo>
                  <a:lnTo>
                    <a:pt x="396" y="33"/>
                  </a:lnTo>
                  <a:lnTo>
                    <a:pt x="508" y="23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en-CA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3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3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Ackermann’s Function</a:t>
            </a:r>
          </a:p>
        </p:txBody>
      </p:sp>
      <p:pic>
        <p:nvPicPr>
          <p:cNvPr id="147459" name="Picture 3" descr="cap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143000"/>
            <a:ext cx="2314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460" name="Picture 5" descr="capture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16192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461" name="Picture 6" descr="capture3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667000"/>
            <a:ext cx="27051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Ackermann’s Function</a:t>
            </a:r>
          </a:p>
        </p:txBody>
      </p:sp>
      <p:pic>
        <p:nvPicPr>
          <p:cNvPr id="8195" name="Picture 3" descr="cap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143000"/>
            <a:ext cx="2314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484" name="Picture 5" descr="capture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17145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485" name="Picture 6" descr="capture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700" y="2667000"/>
            <a:ext cx="27813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Ackermann’s Function</a:t>
            </a:r>
          </a:p>
        </p:txBody>
      </p:sp>
      <p:pic>
        <p:nvPicPr>
          <p:cNvPr id="9219" name="Picture 3" descr="cap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143000"/>
            <a:ext cx="2314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9508" name="Picture 4" descr="capture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16478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9509" name="Picture 5" descr="capture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2724150"/>
            <a:ext cx="2705100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Ackermann’s Function</a:t>
            </a:r>
          </a:p>
        </p:txBody>
      </p:sp>
      <p:pic>
        <p:nvPicPr>
          <p:cNvPr id="150531" name="Picture 6" descr="capture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981200"/>
            <a:ext cx="29718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0532" name="Picture 7" descr="capture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191000"/>
            <a:ext cx="62865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9" descr="capture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450" y="828675"/>
            <a:ext cx="34671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66"/>
      </a:dk2>
      <a:lt2>
        <a:srgbClr val="FFFF00"/>
      </a:lt2>
      <a:accent1>
        <a:srgbClr val="FF9900"/>
      </a:accent1>
      <a:accent2>
        <a:srgbClr val="00FFFF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9674</TotalTime>
  <Words>59</Words>
  <Application>Microsoft Office PowerPoint</Application>
  <PresentationFormat>On-screen Show (4:3)</PresentationFormat>
  <Paragraphs>33</Paragraphs>
  <Slides>10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Times New Roman</vt:lpstr>
      <vt:lpstr>Arial</vt:lpstr>
      <vt:lpstr>Default Design</vt:lpstr>
      <vt:lpstr>Microsoft Equation 3.0</vt:lpstr>
      <vt:lpstr>Recursion</vt:lpstr>
      <vt:lpstr>Ackermann’s Function</vt:lpstr>
      <vt:lpstr>Ackermann’s Function</vt:lpstr>
      <vt:lpstr>Ackermann’s Function</vt:lpstr>
      <vt:lpstr>Ackermann’s Function</vt:lpstr>
      <vt:lpstr>Ackermann’s Function</vt:lpstr>
      <vt:lpstr>Ackermann’s Function</vt:lpstr>
      <vt:lpstr>Ackermann’s Function</vt:lpstr>
      <vt:lpstr>Ackermann’s Function</vt:lpstr>
      <vt:lpstr>Ackermann’s Function</vt:lpstr>
    </vt:vector>
  </TitlesOfParts>
  <Company>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Stack of Stack Frames</dc:title>
  <dc:creator>Dept. of Computer Science</dc:creator>
  <cp:lastModifiedBy>Jeff Edmonds</cp:lastModifiedBy>
  <cp:revision>149</cp:revision>
  <dcterms:created xsi:type="dcterms:W3CDTF">2000-09-21T20:56:02Z</dcterms:created>
  <dcterms:modified xsi:type="dcterms:W3CDTF">2015-06-04T17:35:07Z</dcterms:modified>
</cp:coreProperties>
</file>